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9"/>
  </p:notesMasterIdLst>
  <p:sldIdLst>
    <p:sldId id="256" r:id="rId2"/>
    <p:sldId id="257" r:id="rId3"/>
    <p:sldId id="258" r:id="rId4"/>
    <p:sldId id="275" r:id="rId5"/>
    <p:sldId id="262" r:id="rId6"/>
    <p:sldId id="283" r:id="rId7"/>
    <p:sldId id="284" r:id="rId8"/>
    <p:sldId id="285" r:id="rId9"/>
    <p:sldId id="286" r:id="rId10"/>
    <p:sldId id="288" r:id="rId11"/>
    <p:sldId id="287" r:id="rId12"/>
    <p:sldId id="289" r:id="rId13"/>
    <p:sldId id="291" r:id="rId14"/>
    <p:sldId id="292" r:id="rId15"/>
    <p:sldId id="263" r:id="rId16"/>
    <p:sldId id="294" r:id="rId17"/>
    <p:sldId id="274" r:id="rId18"/>
  </p:sldIdLst>
  <p:sldSz cx="9144000" cy="5143500" type="screen16x9"/>
  <p:notesSz cx="6858000" cy="9144000"/>
  <p:embeddedFontLst>
    <p:embeddedFont>
      <p:font typeface="Algerian" panose="04020705040A02060702" pitchFamily="82" charset="0"/>
      <p:regular r:id="rId20"/>
    </p:embeddedFont>
    <p:embeddedFont>
      <p:font typeface="Bree Serif" panose="020B0604020202020204" charset="0"/>
      <p:regular r:id="rId21"/>
    </p:embeddedFont>
    <p:embeddedFont>
      <p:font typeface="Perpetua Titling MT" panose="02020502060505020804" pitchFamily="18" charset="0"/>
      <p:regular r:id="rId22"/>
      <p:bold r:id="rId23"/>
    </p:embeddedFont>
    <p:embeddedFont>
      <p:font typeface="Roboto Black" panose="02000000000000000000" pitchFamily="2" charset="0"/>
      <p:bold r:id="rId24"/>
      <p:boldItalic r:id="rId25"/>
    </p:embeddedFont>
    <p:embeddedFont>
      <p:font typeface="Roboto Light" panose="02000000000000000000" pitchFamily="2" charset="0"/>
      <p:regular r:id="rId26"/>
      <p:bold r:id="rId27"/>
      <p:italic r:id="rId28"/>
      <p:boldItalic r:id="rId29"/>
    </p:embeddedFont>
    <p:embeddedFont>
      <p:font typeface="Roboto Mono Thin" panose="020B0604020202020204" charset="0"/>
      <p:regular r:id="rId30"/>
      <p:bold r:id="rId31"/>
      <p:italic r:id="rId32"/>
      <p:boldItalic r:id="rId33"/>
    </p:embeddedFont>
    <p:embeddedFont>
      <p:font typeface="Roboto Thin"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09" d="100"/>
          <a:sy n="109" d="100"/>
        </p:scale>
        <p:origin x="70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viewProps" Target="viewProp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4919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2657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6502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710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8109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3"/>
        <p:cNvGrpSpPr/>
        <p:nvPr/>
      </p:nvGrpSpPr>
      <p:grpSpPr>
        <a:xfrm>
          <a:off x="0" y="0"/>
          <a:ext cx="0" cy="0"/>
          <a:chOff x="0" y="0"/>
          <a:chExt cx="0" cy="0"/>
        </a:xfrm>
      </p:grpSpPr>
      <p:sp>
        <p:nvSpPr>
          <p:cNvPr id="1274" name="Google Shape;1274;g5d5c1b5ee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5" name="Google Shape;1275;g5d5c1b5ee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3"/>
        <p:cNvGrpSpPr/>
        <p:nvPr/>
      </p:nvGrpSpPr>
      <p:grpSpPr>
        <a:xfrm>
          <a:off x="0" y="0"/>
          <a:ext cx="0" cy="0"/>
          <a:chOff x="0" y="0"/>
          <a:chExt cx="0" cy="0"/>
        </a:xfrm>
      </p:grpSpPr>
      <p:sp>
        <p:nvSpPr>
          <p:cNvPr id="1274" name="Google Shape;1274;g5d5c1b5ee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5" name="Google Shape;1275;g5d5c1b5ee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3220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7276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3547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5486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REDITS">
  <p:cSld name="TITLE_1_1_2_1_1">
    <p:bg>
      <p:bgPr>
        <a:gradFill>
          <a:gsLst>
            <a:gs pos="0">
              <a:srgbClr val="052643"/>
            </a:gs>
            <a:gs pos="100000">
              <a:srgbClr val="041523"/>
            </a:gs>
          </a:gsLst>
          <a:path path="circle">
            <a:fillToRect l="50000" t="50000" r="50000" b="50000"/>
          </a:path>
          <a:tileRect/>
        </a:gradFill>
        <a:effectLst/>
      </p:bgPr>
    </p:bg>
    <p:spTree>
      <p:nvGrpSpPr>
        <p:cNvPr id="1" name="Shape 88"/>
        <p:cNvGrpSpPr/>
        <p:nvPr/>
      </p:nvGrpSpPr>
      <p:grpSpPr>
        <a:xfrm>
          <a:off x="0" y="0"/>
          <a:ext cx="0" cy="0"/>
          <a:chOff x="0" y="0"/>
          <a:chExt cx="0" cy="0"/>
        </a:xfrm>
      </p:grpSpPr>
      <p:sp>
        <p:nvSpPr>
          <p:cNvPr id="89" name="Google Shape;89;p15"/>
          <p:cNvSpPr/>
          <p:nvPr/>
        </p:nvSpPr>
        <p:spPr>
          <a:xfrm>
            <a:off x="-349375" y="1621200"/>
            <a:ext cx="6832200" cy="293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txBox="1">
            <a:spLocks noGrp="1"/>
          </p:cNvSpPr>
          <p:nvPr>
            <p:ph type="body" idx="1"/>
          </p:nvPr>
        </p:nvSpPr>
        <p:spPr>
          <a:xfrm>
            <a:off x="810000" y="2169000"/>
            <a:ext cx="8520600" cy="3416400"/>
          </a:xfrm>
          <a:prstGeom prst="rect">
            <a:avLst/>
          </a:prstGeom>
        </p:spPr>
        <p:txBody>
          <a:bodyPr spcFirstLastPara="1" wrap="square" lIns="91425" tIns="91425" rIns="91425" bIns="91425" anchor="t" anchorCtr="0">
            <a:noAutofit/>
          </a:bodyPr>
          <a:lstStyle>
            <a:lvl1pPr marL="457200" lvl="0" indent="-292100" rtl="0">
              <a:lnSpc>
                <a:spcPct val="115000"/>
              </a:lnSpc>
              <a:spcBef>
                <a:spcPts val="0"/>
              </a:spcBef>
              <a:spcAft>
                <a:spcPts val="0"/>
              </a:spcAft>
              <a:buClr>
                <a:srgbClr val="161234"/>
              </a:buClr>
              <a:buSzPts val="1000"/>
              <a:buChar char="●"/>
              <a:defRPr sz="1000">
                <a:solidFill>
                  <a:srgbClr val="161234"/>
                </a:solidFill>
              </a:defRPr>
            </a:lvl1pPr>
            <a:lvl2pPr marL="914400" lvl="1" indent="-292100" rtl="0">
              <a:lnSpc>
                <a:spcPct val="115000"/>
              </a:lnSpc>
              <a:spcBef>
                <a:spcPts val="1600"/>
              </a:spcBef>
              <a:spcAft>
                <a:spcPts val="0"/>
              </a:spcAft>
              <a:buClr>
                <a:srgbClr val="161234"/>
              </a:buClr>
              <a:buSzPts val="1000"/>
              <a:buChar char="○"/>
              <a:defRPr sz="1000">
                <a:solidFill>
                  <a:srgbClr val="161234"/>
                </a:solidFill>
              </a:defRPr>
            </a:lvl2pPr>
            <a:lvl3pPr marL="1371600" lvl="2" indent="-292100" rtl="0">
              <a:lnSpc>
                <a:spcPct val="115000"/>
              </a:lnSpc>
              <a:spcBef>
                <a:spcPts val="1600"/>
              </a:spcBef>
              <a:spcAft>
                <a:spcPts val="0"/>
              </a:spcAft>
              <a:buClr>
                <a:srgbClr val="161234"/>
              </a:buClr>
              <a:buSzPts val="1000"/>
              <a:buChar char="■"/>
              <a:defRPr sz="1000">
                <a:solidFill>
                  <a:srgbClr val="161234"/>
                </a:solidFill>
              </a:defRPr>
            </a:lvl3pPr>
            <a:lvl4pPr marL="1828800" lvl="3" indent="-292100" rtl="0">
              <a:lnSpc>
                <a:spcPct val="115000"/>
              </a:lnSpc>
              <a:spcBef>
                <a:spcPts val="1600"/>
              </a:spcBef>
              <a:spcAft>
                <a:spcPts val="0"/>
              </a:spcAft>
              <a:buClr>
                <a:srgbClr val="161234"/>
              </a:buClr>
              <a:buSzPts val="1000"/>
              <a:buChar char="●"/>
              <a:defRPr sz="1000">
                <a:solidFill>
                  <a:srgbClr val="161234"/>
                </a:solidFill>
              </a:defRPr>
            </a:lvl4pPr>
            <a:lvl5pPr marL="2286000" lvl="4" indent="-292100" rtl="0">
              <a:lnSpc>
                <a:spcPct val="115000"/>
              </a:lnSpc>
              <a:spcBef>
                <a:spcPts val="1600"/>
              </a:spcBef>
              <a:spcAft>
                <a:spcPts val="0"/>
              </a:spcAft>
              <a:buClr>
                <a:srgbClr val="161234"/>
              </a:buClr>
              <a:buSzPts val="1000"/>
              <a:buChar char="○"/>
              <a:defRPr sz="1000">
                <a:solidFill>
                  <a:srgbClr val="161234"/>
                </a:solidFill>
              </a:defRPr>
            </a:lvl5pPr>
            <a:lvl6pPr marL="2743200" lvl="5" indent="-292100" rtl="0">
              <a:lnSpc>
                <a:spcPct val="115000"/>
              </a:lnSpc>
              <a:spcBef>
                <a:spcPts val="1600"/>
              </a:spcBef>
              <a:spcAft>
                <a:spcPts val="0"/>
              </a:spcAft>
              <a:buClr>
                <a:srgbClr val="161234"/>
              </a:buClr>
              <a:buSzPts val="1000"/>
              <a:buChar char="■"/>
              <a:defRPr sz="1000">
                <a:solidFill>
                  <a:srgbClr val="161234"/>
                </a:solidFill>
              </a:defRPr>
            </a:lvl6pPr>
            <a:lvl7pPr marL="3200400" lvl="6" indent="-292100" rtl="0">
              <a:lnSpc>
                <a:spcPct val="115000"/>
              </a:lnSpc>
              <a:spcBef>
                <a:spcPts val="1600"/>
              </a:spcBef>
              <a:spcAft>
                <a:spcPts val="0"/>
              </a:spcAft>
              <a:buClr>
                <a:srgbClr val="161234"/>
              </a:buClr>
              <a:buSzPts val="1000"/>
              <a:buChar char="●"/>
              <a:defRPr sz="1000">
                <a:solidFill>
                  <a:srgbClr val="161234"/>
                </a:solidFill>
              </a:defRPr>
            </a:lvl7pPr>
            <a:lvl8pPr marL="3657600" lvl="7" indent="-292100" rtl="0">
              <a:lnSpc>
                <a:spcPct val="115000"/>
              </a:lnSpc>
              <a:spcBef>
                <a:spcPts val="1600"/>
              </a:spcBef>
              <a:spcAft>
                <a:spcPts val="0"/>
              </a:spcAft>
              <a:buClr>
                <a:srgbClr val="161234"/>
              </a:buClr>
              <a:buSzPts val="1000"/>
              <a:buChar char="○"/>
              <a:defRPr sz="1000">
                <a:solidFill>
                  <a:srgbClr val="161234"/>
                </a:solidFill>
              </a:defRPr>
            </a:lvl8pPr>
            <a:lvl9pPr marL="4114800" lvl="8" indent="-292100" rtl="0">
              <a:lnSpc>
                <a:spcPct val="115000"/>
              </a:lnSpc>
              <a:spcBef>
                <a:spcPts val="1600"/>
              </a:spcBef>
              <a:spcAft>
                <a:spcPts val="1600"/>
              </a:spcAft>
              <a:buClr>
                <a:srgbClr val="161234"/>
              </a:buClr>
              <a:buSzPts val="1000"/>
              <a:buChar char="■"/>
              <a:defRPr sz="1000">
                <a:solidFill>
                  <a:srgbClr val="161234"/>
                </a:solidFill>
              </a:defRPr>
            </a:lvl9pPr>
          </a:lstStyle>
          <a:p>
            <a:endParaRPr/>
          </a:p>
        </p:txBody>
      </p:sp>
      <p:sp>
        <p:nvSpPr>
          <p:cNvPr id="91" name="Google Shape;91;p15"/>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60" r:id="rId6"/>
    <p:sldLayoutId id="2147483661" r:id="rId7"/>
    <p:sldLayoutId id="2147483663"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grpSp>
        <p:nvGrpSpPr>
          <p:cNvPr id="6" name="Group 5">
            <a:extLst>
              <a:ext uri="{FF2B5EF4-FFF2-40B4-BE49-F238E27FC236}">
                <a16:creationId xmlns:a16="http://schemas.microsoft.com/office/drawing/2014/main" id="{0205D0BA-CB24-D75A-37CC-632397BF6AE7}"/>
              </a:ext>
            </a:extLst>
          </p:cNvPr>
          <p:cNvGrpSpPr/>
          <p:nvPr/>
        </p:nvGrpSpPr>
        <p:grpSpPr>
          <a:xfrm>
            <a:off x="0" y="417316"/>
            <a:ext cx="5028335" cy="4308867"/>
            <a:chOff x="-1796962" y="99575"/>
            <a:chExt cx="6155198" cy="4944337"/>
          </a:xfrm>
        </p:grpSpPr>
        <p:sp>
          <p:nvSpPr>
            <p:cNvPr id="107" name="Google Shape;107;p20"/>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0"/>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0"/>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0"/>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0"/>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0"/>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0"/>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p:nvPr/>
          </p:nvSpPr>
          <p:spPr>
            <a:xfrm>
              <a:off x="1993688" y="2427421"/>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0"/>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0"/>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0"/>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0"/>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0"/>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0"/>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0"/>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0"/>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0"/>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0"/>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0"/>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0"/>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0"/>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0"/>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0"/>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0"/>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0"/>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0"/>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0"/>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0"/>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0"/>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Subtitle 4">
            <a:extLst>
              <a:ext uri="{FF2B5EF4-FFF2-40B4-BE49-F238E27FC236}">
                <a16:creationId xmlns:a16="http://schemas.microsoft.com/office/drawing/2014/main" id="{5874B896-E60A-80FF-2D80-09956A7F7E25}"/>
              </a:ext>
            </a:extLst>
          </p:cNvPr>
          <p:cNvSpPr>
            <a:spLocks noGrp="1"/>
          </p:cNvSpPr>
          <p:nvPr>
            <p:ph type="subTitle" idx="1"/>
          </p:nvPr>
        </p:nvSpPr>
        <p:spPr>
          <a:xfrm>
            <a:off x="4873715" y="489213"/>
            <a:ext cx="4464029" cy="1204221"/>
          </a:xfrm>
        </p:spPr>
        <p:txBody>
          <a:bodyPr/>
          <a:lstStyle/>
          <a:p>
            <a:pPr algn="ctr"/>
            <a:r>
              <a:rPr lang="en-US" sz="1800" b="1" dirty="0">
                <a:latin typeface="Algerian" panose="04020705040A02060702" pitchFamily="82" charset="0"/>
                <a:cs typeface="Aldhabi" panose="020B0604020202020204" pitchFamily="2" charset="-78"/>
              </a:rPr>
              <a:t>Team - CLOUD 6</a:t>
            </a:r>
          </a:p>
          <a:p>
            <a:pPr algn="ctr"/>
            <a:endParaRPr lang="en-US" sz="1800" b="1" dirty="0">
              <a:latin typeface="Algerian" panose="04020705040A02060702" pitchFamily="82" charset="0"/>
              <a:cs typeface="Aldhabi" panose="020B0604020202020204" pitchFamily="2" charset="-78"/>
            </a:endParaRPr>
          </a:p>
          <a:p>
            <a:pPr algn="ctr"/>
            <a:r>
              <a:rPr lang="en-US" sz="1800" b="1" dirty="0">
                <a:latin typeface="Algerian" panose="04020705040A02060702" pitchFamily="82" charset="0"/>
                <a:cs typeface="Aldhabi" panose="020B0604020202020204" pitchFamily="2" charset="-78"/>
              </a:rPr>
              <a:t>AUDIO-BID </a:t>
            </a:r>
          </a:p>
          <a:p>
            <a:pPr algn="ctr"/>
            <a:r>
              <a:rPr lang="en-US" sz="1800" b="1" dirty="0">
                <a:latin typeface="Algerian" panose="04020705040A02060702" pitchFamily="82" charset="0"/>
                <a:cs typeface="Aldhabi" panose="020B0604020202020204" pitchFamily="2" charset="-78"/>
              </a:rPr>
              <a:t>PROJECT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311700" y="282460"/>
            <a:ext cx="8520600" cy="66578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Jobs Page</a:t>
            </a:r>
            <a:endParaRPr dirty="0"/>
          </a:p>
        </p:txBody>
      </p:sp>
      <p:cxnSp>
        <p:nvCxnSpPr>
          <p:cNvPr id="253" name="Google Shape;253;p21"/>
          <p:cNvCxnSpPr/>
          <p:nvPr/>
        </p:nvCxnSpPr>
        <p:spPr>
          <a:xfrm>
            <a:off x="263826" y="948244"/>
            <a:ext cx="8520600" cy="0"/>
          </a:xfrm>
          <a:prstGeom prst="straightConnector1">
            <a:avLst/>
          </a:prstGeom>
          <a:noFill/>
          <a:ln w="9525" cap="flat" cmpd="sng">
            <a:solidFill>
              <a:srgbClr val="48FFD5"/>
            </a:solidFill>
            <a:prstDash val="solid"/>
            <a:round/>
            <a:headEnd type="none" w="med" len="med"/>
            <a:tailEnd type="none" w="med" len="med"/>
          </a:ln>
        </p:spPr>
      </p:cxnSp>
      <p:pic>
        <p:nvPicPr>
          <p:cNvPr id="6" name="Picture 5">
            <a:extLst>
              <a:ext uri="{FF2B5EF4-FFF2-40B4-BE49-F238E27FC236}">
                <a16:creationId xmlns:a16="http://schemas.microsoft.com/office/drawing/2014/main" id="{008CD51B-F54D-BDC3-74D4-7B1A9186D0F5}"/>
              </a:ext>
            </a:extLst>
          </p:cNvPr>
          <p:cNvPicPr>
            <a:picLocks noChangeAspect="1"/>
          </p:cNvPicPr>
          <p:nvPr/>
        </p:nvPicPr>
        <p:blipFill>
          <a:blip r:embed="rId3"/>
          <a:stretch>
            <a:fillRect/>
          </a:stretch>
        </p:blipFill>
        <p:spPr>
          <a:xfrm>
            <a:off x="263827" y="1152393"/>
            <a:ext cx="8520600" cy="3391655"/>
          </a:xfrm>
          <a:prstGeom prst="rect">
            <a:avLst/>
          </a:prstGeom>
        </p:spPr>
      </p:pic>
    </p:spTree>
    <p:extLst>
      <p:ext uri="{BB962C8B-B14F-4D97-AF65-F5344CB8AC3E}">
        <p14:creationId xmlns:p14="http://schemas.microsoft.com/office/powerpoint/2010/main" val="3444101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311700" y="282460"/>
            <a:ext cx="8520600" cy="66578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Creating Job</a:t>
            </a:r>
            <a:endParaRPr dirty="0"/>
          </a:p>
        </p:txBody>
      </p:sp>
      <p:cxnSp>
        <p:nvCxnSpPr>
          <p:cNvPr id="253" name="Google Shape;253;p21"/>
          <p:cNvCxnSpPr/>
          <p:nvPr/>
        </p:nvCxnSpPr>
        <p:spPr>
          <a:xfrm>
            <a:off x="263826" y="948244"/>
            <a:ext cx="8520600" cy="0"/>
          </a:xfrm>
          <a:prstGeom prst="straightConnector1">
            <a:avLst/>
          </a:prstGeom>
          <a:noFill/>
          <a:ln w="9525" cap="flat" cmpd="sng">
            <a:solidFill>
              <a:srgbClr val="48FFD5"/>
            </a:solidFill>
            <a:prstDash val="solid"/>
            <a:round/>
            <a:headEnd type="none" w="med" len="med"/>
            <a:tailEnd type="none" w="med" len="med"/>
          </a:ln>
        </p:spPr>
      </p:cxnSp>
      <p:pic>
        <p:nvPicPr>
          <p:cNvPr id="6" name="Picture 5">
            <a:extLst>
              <a:ext uri="{FF2B5EF4-FFF2-40B4-BE49-F238E27FC236}">
                <a16:creationId xmlns:a16="http://schemas.microsoft.com/office/drawing/2014/main" id="{689A84A0-FEF6-B4B5-C24B-45DE3E478ABD}"/>
              </a:ext>
            </a:extLst>
          </p:cNvPr>
          <p:cNvPicPr>
            <a:picLocks noChangeAspect="1"/>
          </p:cNvPicPr>
          <p:nvPr/>
        </p:nvPicPr>
        <p:blipFill>
          <a:blip r:embed="rId3"/>
          <a:stretch>
            <a:fillRect/>
          </a:stretch>
        </p:blipFill>
        <p:spPr>
          <a:xfrm>
            <a:off x="263825" y="1065071"/>
            <a:ext cx="8520599" cy="3690818"/>
          </a:xfrm>
          <a:prstGeom prst="rect">
            <a:avLst/>
          </a:prstGeom>
        </p:spPr>
      </p:pic>
    </p:spTree>
    <p:extLst>
      <p:ext uri="{BB962C8B-B14F-4D97-AF65-F5344CB8AC3E}">
        <p14:creationId xmlns:p14="http://schemas.microsoft.com/office/powerpoint/2010/main" val="2347542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311700" y="282460"/>
            <a:ext cx="8520600" cy="66578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Job Details - Creator</a:t>
            </a:r>
            <a:endParaRPr dirty="0"/>
          </a:p>
        </p:txBody>
      </p:sp>
      <p:cxnSp>
        <p:nvCxnSpPr>
          <p:cNvPr id="253" name="Google Shape;253;p21"/>
          <p:cNvCxnSpPr/>
          <p:nvPr/>
        </p:nvCxnSpPr>
        <p:spPr>
          <a:xfrm>
            <a:off x="263826" y="948244"/>
            <a:ext cx="8520600" cy="0"/>
          </a:xfrm>
          <a:prstGeom prst="straightConnector1">
            <a:avLst/>
          </a:prstGeom>
          <a:noFill/>
          <a:ln w="9525" cap="flat" cmpd="sng">
            <a:solidFill>
              <a:srgbClr val="48FFD5"/>
            </a:solidFill>
            <a:prstDash val="solid"/>
            <a:round/>
            <a:headEnd type="none" w="med" len="med"/>
            <a:tailEnd type="none" w="med" len="med"/>
          </a:ln>
        </p:spPr>
      </p:cxnSp>
      <p:pic>
        <p:nvPicPr>
          <p:cNvPr id="3" name="Picture 2">
            <a:extLst>
              <a:ext uri="{FF2B5EF4-FFF2-40B4-BE49-F238E27FC236}">
                <a16:creationId xmlns:a16="http://schemas.microsoft.com/office/drawing/2014/main" id="{00ACBDDA-3693-AE42-8E2D-D4FE5F8C8BEF}"/>
              </a:ext>
            </a:extLst>
          </p:cNvPr>
          <p:cNvPicPr>
            <a:picLocks noChangeAspect="1"/>
          </p:cNvPicPr>
          <p:nvPr/>
        </p:nvPicPr>
        <p:blipFill>
          <a:blip r:embed="rId3"/>
          <a:stretch>
            <a:fillRect/>
          </a:stretch>
        </p:blipFill>
        <p:spPr>
          <a:xfrm>
            <a:off x="762000" y="1046274"/>
            <a:ext cx="7620000" cy="3813688"/>
          </a:xfrm>
          <a:prstGeom prst="rect">
            <a:avLst/>
          </a:prstGeom>
        </p:spPr>
      </p:pic>
    </p:spTree>
    <p:extLst>
      <p:ext uri="{BB962C8B-B14F-4D97-AF65-F5344CB8AC3E}">
        <p14:creationId xmlns:p14="http://schemas.microsoft.com/office/powerpoint/2010/main" val="1676801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311700" y="282460"/>
            <a:ext cx="8520600" cy="66578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Job claim - Worker</a:t>
            </a:r>
            <a:endParaRPr dirty="0"/>
          </a:p>
        </p:txBody>
      </p:sp>
      <p:cxnSp>
        <p:nvCxnSpPr>
          <p:cNvPr id="253" name="Google Shape;253;p21"/>
          <p:cNvCxnSpPr/>
          <p:nvPr/>
        </p:nvCxnSpPr>
        <p:spPr>
          <a:xfrm>
            <a:off x="263826" y="948244"/>
            <a:ext cx="8520600" cy="0"/>
          </a:xfrm>
          <a:prstGeom prst="straightConnector1">
            <a:avLst/>
          </a:prstGeom>
          <a:noFill/>
          <a:ln w="9525" cap="flat" cmpd="sng">
            <a:solidFill>
              <a:srgbClr val="48FFD5"/>
            </a:solidFill>
            <a:prstDash val="solid"/>
            <a:round/>
            <a:headEnd type="none" w="med" len="med"/>
            <a:tailEnd type="none" w="med" len="med"/>
          </a:ln>
        </p:spPr>
      </p:cxnSp>
      <p:pic>
        <p:nvPicPr>
          <p:cNvPr id="4" name="Picture 3">
            <a:extLst>
              <a:ext uri="{FF2B5EF4-FFF2-40B4-BE49-F238E27FC236}">
                <a16:creationId xmlns:a16="http://schemas.microsoft.com/office/drawing/2014/main" id="{4364DEBF-2FAD-650D-706B-F3839715F6A7}"/>
              </a:ext>
            </a:extLst>
          </p:cNvPr>
          <p:cNvPicPr>
            <a:picLocks noChangeAspect="1"/>
          </p:cNvPicPr>
          <p:nvPr/>
        </p:nvPicPr>
        <p:blipFill rotWithShape="1">
          <a:blip r:embed="rId3"/>
          <a:srcRect l="9846" t="12262" r="13846"/>
          <a:stretch/>
        </p:blipFill>
        <p:spPr>
          <a:xfrm>
            <a:off x="1373136" y="1083210"/>
            <a:ext cx="6397727" cy="3907885"/>
          </a:xfrm>
          <a:prstGeom prst="rect">
            <a:avLst/>
          </a:prstGeom>
        </p:spPr>
      </p:pic>
    </p:spTree>
    <p:extLst>
      <p:ext uri="{BB962C8B-B14F-4D97-AF65-F5344CB8AC3E}">
        <p14:creationId xmlns:p14="http://schemas.microsoft.com/office/powerpoint/2010/main" val="3326452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311700" y="282460"/>
            <a:ext cx="8520600" cy="66578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Review system</a:t>
            </a:r>
            <a:endParaRPr dirty="0"/>
          </a:p>
        </p:txBody>
      </p:sp>
      <p:cxnSp>
        <p:nvCxnSpPr>
          <p:cNvPr id="253" name="Google Shape;253;p21"/>
          <p:cNvCxnSpPr/>
          <p:nvPr/>
        </p:nvCxnSpPr>
        <p:spPr>
          <a:xfrm>
            <a:off x="263826" y="948244"/>
            <a:ext cx="8520600" cy="0"/>
          </a:xfrm>
          <a:prstGeom prst="straightConnector1">
            <a:avLst/>
          </a:prstGeom>
          <a:noFill/>
          <a:ln w="9525" cap="flat" cmpd="sng">
            <a:solidFill>
              <a:srgbClr val="48FFD5"/>
            </a:solidFill>
            <a:prstDash val="solid"/>
            <a:round/>
            <a:headEnd type="none" w="med" len="med"/>
            <a:tailEnd type="none" w="med" len="med"/>
          </a:ln>
        </p:spPr>
      </p:cxnSp>
      <p:pic>
        <p:nvPicPr>
          <p:cNvPr id="4" name="Picture 3">
            <a:extLst>
              <a:ext uri="{FF2B5EF4-FFF2-40B4-BE49-F238E27FC236}">
                <a16:creationId xmlns:a16="http://schemas.microsoft.com/office/drawing/2014/main" id="{8C28876E-CEA6-BCA8-E46A-DC221E105D40}"/>
              </a:ext>
            </a:extLst>
          </p:cNvPr>
          <p:cNvPicPr>
            <a:picLocks noChangeAspect="1"/>
          </p:cNvPicPr>
          <p:nvPr/>
        </p:nvPicPr>
        <p:blipFill rotWithShape="1">
          <a:blip r:embed="rId3"/>
          <a:srcRect l="10230" t="12697" r="13154" b="2873"/>
          <a:stretch/>
        </p:blipFill>
        <p:spPr>
          <a:xfrm>
            <a:off x="1178169" y="1042117"/>
            <a:ext cx="6787661" cy="3973729"/>
          </a:xfrm>
          <a:prstGeom prst="rect">
            <a:avLst/>
          </a:prstGeom>
        </p:spPr>
      </p:pic>
    </p:spTree>
    <p:extLst>
      <p:ext uri="{BB962C8B-B14F-4D97-AF65-F5344CB8AC3E}">
        <p14:creationId xmlns:p14="http://schemas.microsoft.com/office/powerpoint/2010/main" val="662091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7"/>
          <p:cNvSpPr/>
          <p:nvPr/>
        </p:nvSpPr>
        <p:spPr>
          <a:xfrm rot="10800000">
            <a:off x="5511050" y="190293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27"/>
          <p:cNvSpPr/>
          <p:nvPr/>
        </p:nvSpPr>
        <p:spPr>
          <a:xfrm rot="10800000">
            <a:off x="5511050" y="2606325"/>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7"/>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rgbClr val="FFFFFF"/>
                </a:solidFill>
              </a:rPr>
              <a:t>FUTURE</a:t>
            </a:r>
            <a:endParaRPr>
              <a:solidFill>
                <a:srgbClr val="FFFFFF"/>
              </a:solidFill>
            </a:endParaRPr>
          </a:p>
        </p:txBody>
      </p:sp>
      <p:sp>
        <p:nvSpPr>
          <p:cNvPr id="446" name="Google Shape;446;p27"/>
          <p:cNvSpPr/>
          <p:nvPr/>
        </p:nvSpPr>
        <p:spPr>
          <a:xfrm>
            <a:off x="7903950" y="184947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7"/>
          <p:cNvSpPr/>
          <p:nvPr/>
        </p:nvSpPr>
        <p:spPr>
          <a:xfrm>
            <a:off x="7903950" y="255082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4" name="Google Shape;454;p27"/>
          <p:cNvCxnSpPr/>
          <p:nvPr/>
        </p:nvCxnSpPr>
        <p:spPr>
          <a:xfrm>
            <a:off x="5882725" y="1195336"/>
            <a:ext cx="3340500" cy="0"/>
          </a:xfrm>
          <a:prstGeom prst="straightConnector1">
            <a:avLst/>
          </a:prstGeom>
          <a:noFill/>
          <a:ln w="9525" cap="flat" cmpd="sng">
            <a:solidFill>
              <a:schemeClr val="accent1"/>
            </a:solidFill>
            <a:prstDash val="solid"/>
            <a:round/>
            <a:headEnd type="none" w="med" len="med"/>
            <a:tailEnd type="none" w="med" len="med"/>
          </a:ln>
        </p:spPr>
      </p:cxnSp>
      <p:sp>
        <p:nvSpPr>
          <p:cNvPr id="455" name="Google Shape;455;p27"/>
          <p:cNvSpPr/>
          <p:nvPr/>
        </p:nvSpPr>
        <p:spPr>
          <a:xfrm>
            <a:off x="2634654" y="3249946"/>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7"/>
          <p:cNvSpPr/>
          <p:nvPr/>
        </p:nvSpPr>
        <p:spPr>
          <a:xfrm>
            <a:off x="2492071" y="3754486"/>
            <a:ext cx="906228" cy="115168"/>
          </a:xfrm>
          <a:custGeom>
            <a:avLst/>
            <a:gdLst/>
            <a:ahLst/>
            <a:cxnLst/>
            <a:rect l="l" t="t" r="r" b="b"/>
            <a:pathLst>
              <a:path w="60597" h="7701" extrusionOk="0">
                <a:moveTo>
                  <a:pt x="0" y="0"/>
                </a:moveTo>
                <a:lnTo>
                  <a:pt x="0" y="7701"/>
                </a:lnTo>
                <a:lnTo>
                  <a:pt x="60597" y="7701"/>
                </a:lnTo>
                <a:lnTo>
                  <a:pt x="60597" y="0"/>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7"/>
          <p:cNvSpPr/>
          <p:nvPr/>
        </p:nvSpPr>
        <p:spPr>
          <a:xfrm>
            <a:off x="1402108" y="1357975"/>
            <a:ext cx="3086129" cy="2093521"/>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7"/>
          <p:cNvSpPr/>
          <p:nvPr/>
        </p:nvSpPr>
        <p:spPr>
          <a:xfrm>
            <a:off x="1483001" y="1440228"/>
            <a:ext cx="2924346" cy="1643839"/>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7"/>
          <p:cNvSpPr/>
          <p:nvPr/>
        </p:nvSpPr>
        <p:spPr>
          <a:xfrm>
            <a:off x="1402108" y="3173181"/>
            <a:ext cx="3086129" cy="278328"/>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7"/>
          <p:cNvSpPr/>
          <p:nvPr/>
        </p:nvSpPr>
        <p:spPr>
          <a:xfrm>
            <a:off x="1483001" y="1440228"/>
            <a:ext cx="2924346" cy="120657"/>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7"/>
          <p:cNvSpPr/>
          <p:nvPr/>
        </p:nvSpPr>
        <p:spPr>
          <a:xfrm>
            <a:off x="1483001" y="1560871"/>
            <a:ext cx="2924346" cy="119296"/>
          </a:xfrm>
          <a:custGeom>
            <a:avLst/>
            <a:gdLst/>
            <a:ahLst/>
            <a:cxnLst/>
            <a:rect l="l" t="t" r="r" b="b"/>
            <a:pathLst>
              <a:path w="195543" h="7977" extrusionOk="0">
                <a:moveTo>
                  <a:pt x="0" y="1"/>
                </a:moveTo>
                <a:lnTo>
                  <a:pt x="0" y="7977"/>
                </a:lnTo>
                <a:lnTo>
                  <a:pt x="195543" y="7977"/>
                </a:lnTo>
                <a:lnTo>
                  <a:pt x="195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7"/>
          <p:cNvSpPr/>
          <p:nvPr/>
        </p:nvSpPr>
        <p:spPr>
          <a:xfrm>
            <a:off x="3858959" y="1560871"/>
            <a:ext cx="548415" cy="119296"/>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7"/>
          <p:cNvSpPr/>
          <p:nvPr/>
        </p:nvSpPr>
        <p:spPr>
          <a:xfrm>
            <a:off x="3453135" y="1560871"/>
            <a:ext cx="407210" cy="119296"/>
          </a:xfrm>
          <a:custGeom>
            <a:avLst/>
            <a:gdLst/>
            <a:ahLst/>
            <a:cxnLst/>
            <a:rect l="l" t="t" r="r" b="b"/>
            <a:pathLst>
              <a:path w="27229" h="7977" extrusionOk="0">
                <a:moveTo>
                  <a:pt x="1" y="1"/>
                </a:moveTo>
                <a:lnTo>
                  <a:pt x="1" y="7977"/>
                </a:lnTo>
                <a:lnTo>
                  <a:pt x="27228" y="7977"/>
                </a:lnTo>
                <a:lnTo>
                  <a:pt x="2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7"/>
          <p:cNvSpPr/>
          <p:nvPr/>
        </p:nvSpPr>
        <p:spPr>
          <a:xfrm>
            <a:off x="3056913" y="1784345"/>
            <a:ext cx="1257222" cy="316717"/>
          </a:xfrm>
          <a:custGeom>
            <a:avLst/>
            <a:gdLst/>
            <a:ahLst/>
            <a:cxnLst/>
            <a:rect l="l" t="t" r="r" b="b"/>
            <a:pathLst>
              <a:path w="84067" h="21178" extrusionOk="0">
                <a:moveTo>
                  <a:pt x="1" y="1"/>
                </a:moveTo>
                <a:lnTo>
                  <a:pt x="1" y="21178"/>
                </a:lnTo>
                <a:lnTo>
                  <a:pt x="84067" y="21178"/>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7"/>
          <p:cNvSpPr/>
          <p:nvPr/>
        </p:nvSpPr>
        <p:spPr>
          <a:xfrm>
            <a:off x="3056913" y="2190167"/>
            <a:ext cx="963835" cy="67193"/>
          </a:xfrm>
          <a:custGeom>
            <a:avLst/>
            <a:gdLst/>
            <a:ahLst/>
            <a:cxnLst/>
            <a:rect l="l" t="t" r="r" b="b"/>
            <a:pathLst>
              <a:path w="64449" h="4493" extrusionOk="0">
                <a:moveTo>
                  <a:pt x="1" y="0"/>
                </a:moveTo>
                <a:lnTo>
                  <a:pt x="1" y="4493"/>
                </a:lnTo>
                <a:lnTo>
                  <a:pt x="64448" y="4493"/>
                </a:lnTo>
                <a:lnTo>
                  <a:pt x="64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7"/>
          <p:cNvSpPr/>
          <p:nvPr/>
        </p:nvSpPr>
        <p:spPr>
          <a:xfrm>
            <a:off x="3056913" y="2336861"/>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7"/>
          <p:cNvSpPr/>
          <p:nvPr/>
        </p:nvSpPr>
        <p:spPr>
          <a:xfrm>
            <a:off x="3056913" y="2483556"/>
            <a:ext cx="1257222" cy="67193"/>
          </a:xfrm>
          <a:custGeom>
            <a:avLst/>
            <a:gdLst/>
            <a:ahLst/>
            <a:cxnLst/>
            <a:rect l="l" t="t" r="r" b="b"/>
            <a:pathLst>
              <a:path w="84067" h="4493" extrusionOk="0">
                <a:moveTo>
                  <a:pt x="1" y="1"/>
                </a:moveTo>
                <a:lnTo>
                  <a:pt x="1" y="4493"/>
                </a:lnTo>
                <a:lnTo>
                  <a:pt x="84067" y="4493"/>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7"/>
          <p:cNvSpPr/>
          <p:nvPr/>
        </p:nvSpPr>
        <p:spPr>
          <a:xfrm>
            <a:off x="3056913" y="2630251"/>
            <a:ext cx="1257222" cy="67208"/>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7"/>
          <p:cNvSpPr/>
          <p:nvPr/>
        </p:nvSpPr>
        <p:spPr>
          <a:xfrm>
            <a:off x="3056913" y="2776960"/>
            <a:ext cx="699236" cy="67193"/>
          </a:xfrm>
          <a:custGeom>
            <a:avLst/>
            <a:gdLst/>
            <a:ahLst/>
            <a:cxnLst/>
            <a:rect l="l" t="t" r="r" b="b"/>
            <a:pathLst>
              <a:path w="46756" h="4493" extrusionOk="0">
                <a:moveTo>
                  <a:pt x="1" y="0"/>
                </a:moveTo>
                <a:lnTo>
                  <a:pt x="1" y="4492"/>
                </a:lnTo>
                <a:lnTo>
                  <a:pt x="46755" y="4492"/>
                </a:lnTo>
                <a:lnTo>
                  <a:pt x="46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7"/>
          <p:cNvSpPr/>
          <p:nvPr/>
        </p:nvSpPr>
        <p:spPr>
          <a:xfrm>
            <a:off x="3839771" y="2785186"/>
            <a:ext cx="124770" cy="117920"/>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7"/>
          <p:cNvSpPr/>
          <p:nvPr/>
        </p:nvSpPr>
        <p:spPr>
          <a:xfrm>
            <a:off x="4002917" y="2785186"/>
            <a:ext cx="123409" cy="117920"/>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7"/>
          <p:cNvSpPr/>
          <p:nvPr/>
        </p:nvSpPr>
        <p:spPr>
          <a:xfrm>
            <a:off x="4166063" y="2785186"/>
            <a:ext cx="123409" cy="117920"/>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7"/>
          <p:cNvSpPr/>
          <p:nvPr/>
        </p:nvSpPr>
        <p:spPr>
          <a:xfrm>
            <a:off x="3960415" y="1473129"/>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7"/>
          <p:cNvSpPr/>
          <p:nvPr/>
        </p:nvSpPr>
        <p:spPr>
          <a:xfrm>
            <a:off x="4082434" y="1473129"/>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7"/>
          <p:cNvSpPr/>
          <p:nvPr/>
        </p:nvSpPr>
        <p:spPr>
          <a:xfrm>
            <a:off x="4204453" y="1473129"/>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7"/>
          <p:cNvSpPr/>
          <p:nvPr/>
        </p:nvSpPr>
        <p:spPr>
          <a:xfrm>
            <a:off x="1578968" y="1784345"/>
            <a:ext cx="471636" cy="473012"/>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7"/>
          <p:cNvSpPr/>
          <p:nvPr/>
        </p:nvSpPr>
        <p:spPr>
          <a:xfrm>
            <a:off x="1578968" y="2347839"/>
            <a:ext cx="471636" cy="135732"/>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7"/>
          <p:cNvSpPr/>
          <p:nvPr/>
        </p:nvSpPr>
        <p:spPr>
          <a:xfrm>
            <a:off x="1578968" y="2550735"/>
            <a:ext cx="471636" cy="50742"/>
          </a:xfrm>
          <a:custGeom>
            <a:avLst/>
            <a:gdLst/>
            <a:ahLst/>
            <a:cxnLst/>
            <a:rect l="l" t="t" r="r" b="b"/>
            <a:pathLst>
              <a:path w="31537" h="3393" extrusionOk="0">
                <a:moveTo>
                  <a:pt x="1" y="1"/>
                </a:moveTo>
                <a:lnTo>
                  <a:pt x="1" y="3393"/>
                </a:lnTo>
                <a:lnTo>
                  <a:pt x="31537" y="3393"/>
                </a:lnTo>
                <a:lnTo>
                  <a:pt x="3153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7"/>
          <p:cNvSpPr/>
          <p:nvPr/>
        </p:nvSpPr>
        <p:spPr>
          <a:xfrm>
            <a:off x="1578968" y="266316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1578968" y="2776960"/>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1578968" y="2889378"/>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2179478" y="1784345"/>
            <a:ext cx="765023" cy="473012"/>
          </a:xfrm>
          <a:custGeom>
            <a:avLst/>
            <a:gdLst/>
            <a:ahLst/>
            <a:cxnLst/>
            <a:rect l="l" t="t" r="r" b="b"/>
            <a:pathLst>
              <a:path w="51155" h="31629" extrusionOk="0">
                <a:moveTo>
                  <a:pt x="0" y="1"/>
                </a:moveTo>
                <a:lnTo>
                  <a:pt x="0" y="31629"/>
                </a:lnTo>
                <a:lnTo>
                  <a:pt x="51155" y="31629"/>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2179478" y="2347839"/>
            <a:ext cx="765023" cy="135732"/>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2179478" y="2550735"/>
            <a:ext cx="765023" cy="50742"/>
          </a:xfrm>
          <a:custGeom>
            <a:avLst/>
            <a:gdLst/>
            <a:ahLst/>
            <a:cxnLst/>
            <a:rect l="l" t="t" r="r" b="b"/>
            <a:pathLst>
              <a:path w="51155" h="3393" extrusionOk="0">
                <a:moveTo>
                  <a:pt x="0" y="1"/>
                </a:moveTo>
                <a:lnTo>
                  <a:pt x="0" y="3393"/>
                </a:lnTo>
                <a:lnTo>
                  <a:pt x="51155" y="3393"/>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2179478" y="266316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2179478" y="2776960"/>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2179478" y="2889378"/>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975721" y="2775585"/>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030562" y="2839951"/>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781050" y="3916256"/>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1786000" y="3892945"/>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81050" y="3916256"/>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1030562" y="2839951"/>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1030562" y="2920903"/>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2636015" y="2920903"/>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2360451" y="2920903"/>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2093097" y="3071726"/>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2093097" y="3345928"/>
            <a:ext cx="651245" cy="45254"/>
          </a:xfrm>
          <a:custGeom>
            <a:avLst/>
            <a:gdLst/>
            <a:ahLst/>
            <a:cxnLst/>
            <a:rect l="l" t="t" r="r" b="b"/>
            <a:pathLst>
              <a:path w="43547" h="3026" extrusionOk="0">
                <a:moveTo>
                  <a:pt x="1" y="0"/>
                </a:moveTo>
                <a:lnTo>
                  <a:pt x="1" y="3025"/>
                </a:lnTo>
                <a:lnTo>
                  <a:pt x="43546" y="3025"/>
                </a:lnTo>
                <a:lnTo>
                  <a:pt x="435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2093097" y="3444631"/>
            <a:ext cx="850027" cy="45254"/>
          </a:xfrm>
          <a:custGeom>
            <a:avLst/>
            <a:gdLst/>
            <a:ahLst/>
            <a:cxnLst/>
            <a:rect l="l" t="t" r="r" b="b"/>
            <a:pathLst>
              <a:path w="56839" h="3026" extrusionOk="0">
                <a:moveTo>
                  <a:pt x="1" y="1"/>
                </a:moveTo>
                <a:lnTo>
                  <a:pt x="1" y="3026"/>
                </a:lnTo>
                <a:lnTo>
                  <a:pt x="56839" y="3026"/>
                </a:lnTo>
                <a:lnTo>
                  <a:pt x="5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2093097" y="3543350"/>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2093097" y="3643430"/>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2093097" y="3742148"/>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2622316" y="3747622"/>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2731997" y="3747622"/>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2843039" y="3747622"/>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2704569" y="2861950"/>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2785462" y="2861950"/>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2869091" y="2861950"/>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1095004" y="3071726"/>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1095004" y="3451496"/>
            <a:ext cx="319454" cy="91869"/>
          </a:xfrm>
          <a:custGeom>
            <a:avLst/>
            <a:gdLst/>
            <a:ahLst/>
            <a:cxnLst/>
            <a:rect l="l" t="t" r="r" b="b"/>
            <a:pathLst>
              <a:path w="21361" h="6143" extrusionOk="0">
                <a:moveTo>
                  <a:pt x="1" y="0"/>
                </a:moveTo>
                <a:lnTo>
                  <a:pt x="1" y="6142"/>
                </a:lnTo>
                <a:lnTo>
                  <a:pt x="21361" y="614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1095004" y="3589965"/>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1095004" y="3665369"/>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1095004" y="3742148"/>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1095004" y="3817552"/>
            <a:ext cx="319454" cy="34277"/>
          </a:xfrm>
          <a:custGeom>
            <a:avLst/>
            <a:gdLst/>
            <a:ahLst/>
            <a:cxnLst/>
            <a:rect l="l" t="t" r="r" b="b"/>
            <a:pathLst>
              <a:path w="21361" h="2292"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1500827" y="3071726"/>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1500827" y="3451496"/>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1500827" y="3589965"/>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1500827" y="3665369"/>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1500827" y="3742148"/>
            <a:ext cx="516875" cy="34277"/>
          </a:xfrm>
          <a:custGeom>
            <a:avLst/>
            <a:gdLst/>
            <a:ahLst/>
            <a:cxnLst/>
            <a:rect l="l" t="t" r="r" b="b"/>
            <a:pathLst>
              <a:path w="34562" h="2292"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1500827" y="3817552"/>
            <a:ext cx="319454" cy="34277"/>
          </a:xfrm>
          <a:custGeom>
            <a:avLst/>
            <a:gdLst/>
            <a:ahLst/>
            <a:cxnLst/>
            <a:rect l="l" t="t" r="r" b="b"/>
            <a:pathLst>
              <a:path w="21361" h="2292" extrusionOk="0">
                <a:moveTo>
                  <a:pt x="0" y="0"/>
                </a:moveTo>
                <a:lnTo>
                  <a:pt x="0" y="2292"/>
                </a:lnTo>
                <a:lnTo>
                  <a:pt x="21360" y="2292"/>
                </a:lnTo>
                <a:lnTo>
                  <a:pt x="21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3299591" y="3340439"/>
            <a:ext cx="1243508" cy="749948"/>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3332492" y="3377453"/>
            <a:ext cx="1126979" cy="674545"/>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4466330" y="3688331"/>
            <a:ext cx="61719" cy="52791"/>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3332492" y="3377453"/>
            <a:ext cx="1126979" cy="57592"/>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4283970" y="3392543"/>
            <a:ext cx="27442" cy="23629"/>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4341562" y="3392543"/>
            <a:ext cx="27427" cy="23629"/>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4400515" y="3392543"/>
            <a:ext cx="27427" cy="23629"/>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3332492" y="3435030"/>
            <a:ext cx="1126979" cy="46630"/>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4248332" y="3435030"/>
            <a:ext cx="211150" cy="46630"/>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4090659" y="3435030"/>
            <a:ext cx="157686" cy="46630"/>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3938475" y="3521411"/>
            <a:ext cx="485350" cy="122033"/>
          </a:xfrm>
          <a:custGeom>
            <a:avLst/>
            <a:gdLst/>
            <a:ahLst/>
            <a:cxnLst/>
            <a:rect l="l" t="t" r="r" b="b"/>
            <a:pathLst>
              <a:path w="32454" h="8160" extrusionOk="0">
                <a:moveTo>
                  <a:pt x="1" y="0"/>
                </a:moveTo>
                <a:lnTo>
                  <a:pt x="1" y="8159"/>
                </a:lnTo>
                <a:lnTo>
                  <a:pt x="32454" y="8159"/>
                </a:lnTo>
                <a:lnTo>
                  <a:pt x="32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3938475" y="3677707"/>
            <a:ext cx="371557" cy="26067"/>
          </a:xfrm>
          <a:custGeom>
            <a:avLst/>
            <a:gdLst/>
            <a:ahLst/>
            <a:cxnLst/>
            <a:rect l="l" t="t" r="r" b="b"/>
            <a:pathLst>
              <a:path w="24845" h="1743" extrusionOk="0">
                <a:moveTo>
                  <a:pt x="1" y="0"/>
                </a:moveTo>
                <a:lnTo>
                  <a:pt x="1" y="1742"/>
                </a:lnTo>
                <a:lnTo>
                  <a:pt x="24845" y="1742"/>
                </a:lnTo>
                <a:lnTo>
                  <a:pt x="248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3938475" y="3733908"/>
            <a:ext cx="485350" cy="26067"/>
          </a:xfrm>
          <a:custGeom>
            <a:avLst/>
            <a:gdLst/>
            <a:ahLst/>
            <a:cxnLst/>
            <a:rect l="l" t="t" r="r" b="b"/>
            <a:pathLst>
              <a:path w="32454" h="1743" extrusionOk="0">
                <a:moveTo>
                  <a:pt x="1" y="1"/>
                </a:moveTo>
                <a:lnTo>
                  <a:pt x="1" y="1743"/>
                </a:lnTo>
                <a:lnTo>
                  <a:pt x="32454" y="1743"/>
                </a:lnTo>
                <a:lnTo>
                  <a:pt x="32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3938475" y="3790124"/>
            <a:ext cx="485350" cy="26067"/>
          </a:xfrm>
          <a:custGeom>
            <a:avLst/>
            <a:gdLst/>
            <a:ahLst/>
            <a:cxnLst/>
            <a:rect l="l" t="t" r="r" b="b"/>
            <a:pathLst>
              <a:path w="32454" h="1743" extrusionOk="0">
                <a:moveTo>
                  <a:pt x="1" y="1"/>
                </a:moveTo>
                <a:lnTo>
                  <a:pt x="1" y="1742"/>
                </a:lnTo>
                <a:lnTo>
                  <a:pt x="32454" y="1742"/>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3938475" y="3847702"/>
            <a:ext cx="485350" cy="24706"/>
          </a:xfrm>
          <a:custGeom>
            <a:avLst/>
            <a:gdLst/>
            <a:ahLst/>
            <a:cxnLst/>
            <a:rect l="l" t="t" r="r" b="b"/>
            <a:pathLst>
              <a:path w="32454" h="1652" extrusionOk="0">
                <a:moveTo>
                  <a:pt x="1" y="1"/>
                </a:moveTo>
                <a:lnTo>
                  <a:pt x="1" y="1651"/>
                </a:lnTo>
                <a:lnTo>
                  <a:pt x="32454" y="1651"/>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3938475" y="3903918"/>
            <a:ext cx="270102" cy="26067"/>
          </a:xfrm>
          <a:custGeom>
            <a:avLst/>
            <a:gdLst/>
            <a:ahLst/>
            <a:cxnLst/>
            <a:rect l="l" t="t" r="r" b="b"/>
            <a:pathLst>
              <a:path w="18061" h="1743" extrusionOk="0">
                <a:moveTo>
                  <a:pt x="1" y="1"/>
                </a:moveTo>
                <a:lnTo>
                  <a:pt x="1" y="1742"/>
                </a:lnTo>
                <a:lnTo>
                  <a:pt x="18061" y="1742"/>
                </a:lnTo>
                <a:lnTo>
                  <a:pt x="180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4240106"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4303172"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4366238" y="3903905"/>
            <a:ext cx="47991" cy="4526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3368145" y="3521411"/>
            <a:ext cx="182346" cy="182361"/>
          </a:xfrm>
          <a:custGeom>
            <a:avLst/>
            <a:gdLst/>
            <a:ahLst/>
            <a:cxnLst/>
            <a:rect l="l" t="t" r="r" b="b"/>
            <a:pathLst>
              <a:path w="12193" h="12194" extrusionOk="0">
                <a:moveTo>
                  <a:pt x="0" y="0"/>
                </a:moveTo>
                <a:lnTo>
                  <a:pt x="0" y="12193"/>
                </a:lnTo>
                <a:lnTo>
                  <a:pt x="12193" y="1219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3368145" y="3738036"/>
            <a:ext cx="182346" cy="52103"/>
          </a:xfrm>
          <a:custGeom>
            <a:avLst/>
            <a:gdLst/>
            <a:ahLst/>
            <a:cxnLst/>
            <a:rect l="l" t="t" r="r" b="b"/>
            <a:pathLst>
              <a:path w="12193" h="3484" extrusionOk="0">
                <a:moveTo>
                  <a:pt x="0" y="0"/>
                </a:moveTo>
                <a:lnTo>
                  <a:pt x="0" y="3484"/>
                </a:lnTo>
                <a:lnTo>
                  <a:pt x="12193" y="3484"/>
                </a:lnTo>
                <a:lnTo>
                  <a:pt x="121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3368145" y="3816176"/>
            <a:ext cx="182346" cy="192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3368145" y="3860054"/>
            <a:ext cx="182346" cy="192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3368145" y="3903918"/>
            <a:ext cx="182346" cy="1921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3368145"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3599846" y="3521411"/>
            <a:ext cx="296139" cy="182361"/>
          </a:xfrm>
          <a:custGeom>
            <a:avLst/>
            <a:gdLst/>
            <a:ahLst/>
            <a:cxnLst/>
            <a:rect l="l" t="t" r="r" b="b"/>
            <a:pathLst>
              <a:path w="19802" h="12194" extrusionOk="0">
                <a:moveTo>
                  <a:pt x="0" y="0"/>
                </a:moveTo>
                <a:lnTo>
                  <a:pt x="0" y="12193"/>
                </a:lnTo>
                <a:lnTo>
                  <a:pt x="19802" y="12193"/>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3599846" y="3738036"/>
            <a:ext cx="296139" cy="52103"/>
          </a:xfrm>
          <a:custGeom>
            <a:avLst/>
            <a:gdLst/>
            <a:ahLst/>
            <a:cxnLst/>
            <a:rect l="l" t="t" r="r" b="b"/>
            <a:pathLst>
              <a:path w="19802" h="3484" extrusionOk="0">
                <a:moveTo>
                  <a:pt x="0" y="0"/>
                </a:moveTo>
                <a:lnTo>
                  <a:pt x="0" y="3484"/>
                </a:lnTo>
                <a:lnTo>
                  <a:pt x="19802" y="3484"/>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3599846" y="3816176"/>
            <a:ext cx="296139" cy="19202"/>
          </a:xfrm>
          <a:custGeom>
            <a:avLst/>
            <a:gdLst/>
            <a:ahLst/>
            <a:cxnLst/>
            <a:rect l="l" t="t" r="r" b="b"/>
            <a:pathLst>
              <a:path w="19802" h="1284" extrusionOk="0">
                <a:moveTo>
                  <a:pt x="0" y="0"/>
                </a:moveTo>
                <a:lnTo>
                  <a:pt x="0" y="1284"/>
                </a:lnTo>
                <a:lnTo>
                  <a:pt x="19802" y="1284"/>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3599846" y="3860054"/>
            <a:ext cx="296139" cy="192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3599846" y="3903918"/>
            <a:ext cx="296139" cy="1921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3599846"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txBox="1">
            <a:spLocks noGrp="1"/>
          </p:cNvSpPr>
          <p:nvPr>
            <p:ph type="ctrTitle"/>
          </p:nvPr>
        </p:nvSpPr>
        <p:spPr>
          <a:xfrm>
            <a:off x="5444650" y="2069262"/>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rgbClr val="0E2A47"/>
                </a:solidFill>
              </a:rPr>
              <a:t>Job Biding</a:t>
            </a:r>
            <a:endParaRPr dirty="0">
              <a:solidFill>
                <a:srgbClr val="0E2A47"/>
              </a:solidFill>
            </a:endParaRPr>
          </a:p>
        </p:txBody>
      </p:sp>
      <p:sp>
        <p:nvSpPr>
          <p:cNvPr id="554" name="Google Shape;554;p27"/>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rgbClr val="0E2A47"/>
                </a:solidFill>
              </a:rPr>
              <a:t>Payment System</a:t>
            </a:r>
            <a:endParaRPr dirty="0">
              <a:solidFill>
                <a:srgbClr val="0E2A47"/>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76"/>
        <p:cNvGrpSpPr/>
        <p:nvPr/>
      </p:nvGrpSpPr>
      <p:grpSpPr>
        <a:xfrm>
          <a:off x="0" y="0"/>
          <a:ext cx="0" cy="0"/>
          <a:chOff x="0" y="0"/>
          <a:chExt cx="0" cy="0"/>
        </a:xfrm>
      </p:grpSpPr>
      <p:sp>
        <p:nvSpPr>
          <p:cNvPr id="1277" name="Google Shape;1277;p39"/>
          <p:cNvSpPr txBox="1">
            <a:spLocks noGrp="1"/>
          </p:cNvSpPr>
          <p:nvPr>
            <p:ph type="ctrTitle"/>
          </p:nvPr>
        </p:nvSpPr>
        <p:spPr>
          <a:xfrm>
            <a:off x="810000" y="637516"/>
            <a:ext cx="7940100" cy="606600"/>
          </a:xfrm>
          <a:prstGeom prst="rect">
            <a:avLst/>
          </a:prstGeom>
        </p:spPr>
        <p:txBody>
          <a:bodyPr spcFirstLastPara="1" wrap="square" lIns="91425" tIns="91425" rIns="91425" bIns="91425" anchor="b" anchorCtr="0">
            <a:noAutofit/>
          </a:bodyPr>
          <a:lstStyle/>
          <a:p>
            <a:r>
              <a:rPr lang="en-US" dirty="0"/>
              <a:t>Challenges and Lessons learnt</a:t>
            </a:r>
            <a:endParaRPr dirty="0"/>
          </a:p>
        </p:txBody>
      </p:sp>
      <p:sp>
        <p:nvSpPr>
          <p:cNvPr id="1278" name="Google Shape;1278;p39"/>
          <p:cNvSpPr txBox="1">
            <a:spLocks noGrp="1"/>
          </p:cNvSpPr>
          <p:nvPr>
            <p:ph type="body" idx="1"/>
          </p:nvPr>
        </p:nvSpPr>
        <p:spPr>
          <a:xfrm>
            <a:off x="810000" y="2169000"/>
            <a:ext cx="8520600" cy="34164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1600"/>
              </a:spcAft>
              <a:buFontTx/>
              <a:buChar char="-"/>
            </a:pPr>
            <a:r>
              <a:rPr lang="en-US" sz="1100" dirty="0">
                <a:solidFill>
                  <a:schemeClr val="dk1"/>
                </a:solidFill>
                <a:latin typeface="Perpetua Titling MT" panose="02020502060505020804" pitchFamily="18" charset="0"/>
              </a:rPr>
              <a:t>Django framework</a:t>
            </a:r>
          </a:p>
          <a:p>
            <a:pPr marL="171450" lvl="0" indent="-171450" algn="l" rtl="0">
              <a:spcBef>
                <a:spcPts val="0"/>
              </a:spcBef>
              <a:spcAft>
                <a:spcPts val="1600"/>
              </a:spcAft>
              <a:buFontTx/>
              <a:buChar char="-"/>
            </a:pPr>
            <a:r>
              <a:rPr lang="en-US" sz="1100" dirty="0">
                <a:solidFill>
                  <a:schemeClr val="dk1"/>
                </a:solidFill>
                <a:latin typeface="Perpetua Titling MT" panose="02020502060505020804" pitchFamily="18" charset="0"/>
              </a:rPr>
              <a:t>Collaboration on the project</a:t>
            </a:r>
          </a:p>
          <a:p>
            <a:pPr marL="171450" lvl="0" indent="-171450" algn="l" rtl="0">
              <a:spcBef>
                <a:spcPts val="0"/>
              </a:spcBef>
              <a:spcAft>
                <a:spcPts val="1600"/>
              </a:spcAft>
              <a:buFontTx/>
              <a:buChar char="-"/>
            </a:pPr>
            <a:r>
              <a:rPr lang="en-US" sz="1100" dirty="0">
                <a:solidFill>
                  <a:schemeClr val="dk1"/>
                </a:solidFill>
                <a:latin typeface="Perpetua Titling MT" panose="02020502060505020804" pitchFamily="18" charset="0"/>
              </a:rPr>
              <a:t>Code deployment</a:t>
            </a:r>
          </a:p>
          <a:p>
            <a:pPr marL="171450" lvl="0" indent="-171450" algn="l" rtl="0">
              <a:spcBef>
                <a:spcPts val="0"/>
              </a:spcBef>
              <a:spcAft>
                <a:spcPts val="1600"/>
              </a:spcAft>
              <a:buFontTx/>
              <a:buChar char="-"/>
            </a:pPr>
            <a:r>
              <a:rPr lang="en-US" sz="1100" dirty="0">
                <a:solidFill>
                  <a:schemeClr val="dk1"/>
                </a:solidFill>
                <a:latin typeface="Perpetua Titling MT" panose="02020502060505020804" pitchFamily="18" charset="0"/>
              </a:rPr>
              <a:t>Testing the code</a:t>
            </a:r>
            <a:endParaRPr sz="1100" dirty="0">
              <a:solidFill>
                <a:schemeClr val="dk1"/>
              </a:solidFill>
              <a:latin typeface="Perpetua Titling MT" panose="020205020605050208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1"/>
        <p:cNvGrpSpPr/>
        <p:nvPr/>
      </p:nvGrpSpPr>
      <p:grpSpPr>
        <a:xfrm>
          <a:off x="0" y="0"/>
          <a:ext cx="0" cy="0"/>
          <a:chOff x="0" y="0"/>
          <a:chExt cx="0" cy="0"/>
        </a:xfrm>
      </p:grpSpPr>
      <p:sp>
        <p:nvSpPr>
          <p:cNvPr id="1122" name="Google Shape;1122;p38"/>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THANK YOU!</a:t>
            </a:r>
            <a:endParaRPr dirty="0"/>
          </a:p>
        </p:txBody>
      </p:sp>
      <p:grpSp>
        <p:nvGrpSpPr>
          <p:cNvPr id="1124" name="Google Shape;1124;p38"/>
          <p:cNvGrpSpPr/>
          <p:nvPr/>
        </p:nvGrpSpPr>
        <p:grpSpPr>
          <a:xfrm flipH="1">
            <a:off x="-2265912" y="747497"/>
            <a:ext cx="4531823" cy="3544428"/>
            <a:chOff x="238125" y="262775"/>
            <a:chExt cx="7092825" cy="5151425"/>
          </a:xfrm>
        </p:grpSpPr>
        <p:sp>
          <p:nvSpPr>
            <p:cNvPr id="1125" name="Google Shape;1125;p38"/>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8"/>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8"/>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8"/>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8"/>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8"/>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8"/>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8"/>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8"/>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8"/>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8"/>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8"/>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8"/>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8"/>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8"/>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8"/>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8"/>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8"/>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8"/>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8"/>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8"/>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8"/>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8"/>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8"/>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8"/>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8"/>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8"/>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8"/>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8"/>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8"/>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8"/>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8"/>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7" name="Google Shape;1157;p38"/>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8"/>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8"/>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8"/>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8"/>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8"/>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8"/>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8"/>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8"/>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8"/>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8"/>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8"/>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8"/>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8"/>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8"/>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8"/>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8"/>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8"/>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8"/>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8"/>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8"/>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8"/>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8"/>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8"/>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8"/>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8"/>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8"/>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8"/>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8"/>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8"/>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8"/>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8"/>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8"/>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8"/>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8"/>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8"/>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8"/>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8"/>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8"/>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8"/>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8"/>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8"/>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8"/>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8"/>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8"/>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8"/>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8"/>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8"/>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8"/>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8"/>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8"/>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8"/>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8"/>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8"/>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8"/>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8"/>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8"/>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8"/>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8"/>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8"/>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8"/>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8"/>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8"/>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8"/>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8"/>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8"/>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8"/>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8"/>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8"/>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8"/>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8"/>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8"/>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8"/>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8"/>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8"/>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8"/>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8"/>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8"/>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8"/>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8"/>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8"/>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8"/>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8"/>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8"/>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8"/>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8"/>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8"/>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8"/>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8"/>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8"/>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8"/>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8"/>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8"/>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8"/>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8"/>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8"/>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8"/>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8"/>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8"/>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8"/>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8"/>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8"/>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8"/>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8"/>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8"/>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8"/>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8"/>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8"/>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4368D2E2-75F3-8CC0-186A-518AC11302B2}"/>
              </a:ext>
            </a:extLst>
          </p:cNvPr>
          <p:cNvSpPr txBox="1"/>
          <p:nvPr/>
        </p:nvSpPr>
        <p:spPr>
          <a:xfrm>
            <a:off x="5964234" y="2714255"/>
            <a:ext cx="3200882" cy="1815882"/>
          </a:xfrm>
          <a:prstGeom prst="rect">
            <a:avLst/>
          </a:prstGeom>
          <a:noFill/>
        </p:spPr>
        <p:txBody>
          <a:bodyPr wrap="square" rtlCol="0">
            <a:spAutoFit/>
          </a:bodyPr>
          <a:lstStyle/>
          <a:p>
            <a:r>
              <a:rPr lang="en-US" b="1" dirty="0"/>
              <a:t>OUR TEAM:</a:t>
            </a:r>
          </a:p>
          <a:p>
            <a:endParaRPr lang="en-US" dirty="0"/>
          </a:p>
          <a:p>
            <a:r>
              <a:rPr lang="en-US" dirty="0"/>
              <a:t>Ajinkya Bharat Malhotra</a:t>
            </a:r>
          </a:p>
          <a:p>
            <a:r>
              <a:rPr lang="en-US" dirty="0" err="1"/>
              <a:t>Abhiraj</a:t>
            </a:r>
            <a:r>
              <a:rPr lang="en-US" dirty="0"/>
              <a:t> Singh Rathore</a:t>
            </a:r>
          </a:p>
          <a:p>
            <a:r>
              <a:rPr lang="en-US" dirty="0"/>
              <a:t>Bhavya Rushin Shah</a:t>
            </a:r>
          </a:p>
          <a:p>
            <a:r>
              <a:rPr lang="en-US" dirty="0"/>
              <a:t>Neel Akash Murugesan Sathya Bama</a:t>
            </a:r>
          </a:p>
          <a:p>
            <a:r>
              <a:rPr lang="en-US" dirty="0" err="1"/>
              <a:t>Swatthi</a:t>
            </a:r>
            <a:r>
              <a:rPr lang="en-US" dirty="0"/>
              <a:t> Vijay </a:t>
            </a:r>
            <a:r>
              <a:rPr lang="en-US" dirty="0" err="1"/>
              <a:t>Sanker</a:t>
            </a:r>
            <a:endParaRPr lang="en-US" dirty="0"/>
          </a:p>
          <a:p>
            <a:r>
              <a:rPr lang="en-US" dirty="0"/>
              <a:t>Vasu Naman Verma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TABLE OF CONTENTS</a:t>
            </a:r>
            <a:endParaRPr/>
          </a:p>
        </p:txBody>
      </p:sp>
      <p:sp>
        <p:nvSpPr>
          <p:cNvPr id="216" name="Google Shape;216;p21"/>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04</a:t>
            </a:r>
            <a:endParaRPr>
              <a:solidFill>
                <a:schemeClr val="accent1"/>
              </a:solidFill>
            </a:endParaRPr>
          </a:p>
        </p:txBody>
      </p:sp>
      <p:sp>
        <p:nvSpPr>
          <p:cNvPr id="218" name="Google Shape;218;p21"/>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05</a:t>
            </a:r>
            <a:endParaRPr>
              <a:solidFill>
                <a:schemeClr val="accent1"/>
              </a:solidFill>
            </a:endParaRPr>
          </a:p>
        </p:txBody>
      </p:sp>
      <p:sp>
        <p:nvSpPr>
          <p:cNvPr id="220" name="Google Shape;220;p21"/>
          <p:cNvSpPr txBox="1">
            <a:spLocks noGrp="1"/>
          </p:cNvSpPr>
          <p:nvPr>
            <p:ph type="title" idx="6"/>
          </p:nvPr>
        </p:nvSpPr>
        <p:spPr>
          <a:xfrm>
            <a:off x="5167125" y="369470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06</a:t>
            </a:r>
            <a:endParaRPr>
              <a:solidFill>
                <a:schemeClr val="accent1"/>
              </a:solidFill>
            </a:endParaRPr>
          </a:p>
        </p:txBody>
      </p:sp>
      <p:sp>
        <p:nvSpPr>
          <p:cNvPr id="222" name="Google Shape;222;p21"/>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01</a:t>
            </a:r>
            <a:endParaRPr>
              <a:solidFill>
                <a:schemeClr val="accent1"/>
              </a:solidFill>
            </a:endParaRPr>
          </a:p>
        </p:txBody>
      </p:sp>
      <p:sp>
        <p:nvSpPr>
          <p:cNvPr id="224" name="Google Shape;224;p21"/>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26" name="Google Shape;226;p21"/>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27" name="Google Shape;227;p21"/>
          <p:cNvSpPr txBox="1">
            <a:spLocks noGrp="1"/>
          </p:cNvSpPr>
          <p:nvPr>
            <p:ph type="ctrTitle" idx="16"/>
          </p:nvPr>
        </p:nvSpPr>
        <p:spPr>
          <a:xfrm>
            <a:off x="651310" y="2223338"/>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About the Project</a:t>
            </a:r>
            <a:endParaRPr dirty="0"/>
          </a:p>
        </p:txBody>
      </p:sp>
      <p:sp>
        <p:nvSpPr>
          <p:cNvPr id="228" name="Google Shape;228;p21"/>
          <p:cNvSpPr txBox="1">
            <a:spLocks noGrp="1"/>
          </p:cNvSpPr>
          <p:nvPr>
            <p:ph type="ctrTitle" idx="17"/>
          </p:nvPr>
        </p:nvSpPr>
        <p:spPr>
          <a:xfrm>
            <a:off x="692920" y="3101275"/>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Main features/User stories</a:t>
            </a:r>
            <a:endParaRPr dirty="0"/>
          </a:p>
        </p:txBody>
      </p:sp>
      <p:sp>
        <p:nvSpPr>
          <p:cNvPr id="229" name="Google Shape;229;p21"/>
          <p:cNvSpPr txBox="1">
            <a:spLocks noGrp="1"/>
          </p:cNvSpPr>
          <p:nvPr>
            <p:ph type="ctrTitle" idx="18"/>
          </p:nvPr>
        </p:nvSpPr>
        <p:spPr>
          <a:xfrm>
            <a:off x="643487" y="3999056"/>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Application Demo</a:t>
            </a:r>
            <a:endParaRPr dirty="0"/>
          </a:p>
        </p:txBody>
      </p:sp>
      <p:sp>
        <p:nvSpPr>
          <p:cNvPr id="230" name="Google Shape;230;p21"/>
          <p:cNvSpPr txBox="1">
            <a:spLocks noGrp="1"/>
          </p:cNvSpPr>
          <p:nvPr>
            <p:ph type="ctrTitle" idx="19"/>
          </p:nvPr>
        </p:nvSpPr>
        <p:spPr>
          <a:xfrm>
            <a:off x="6446379" y="2214471"/>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Future scope</a:t>
            </a:r>
            <a:endParaRPr dirty="0"/>
          </a:p>
        </p:txBody>
      </p:sp>
      <p:sp>
        <p:nvSpPr>
          <p:cNvPr id="231" name="Google Shape;231;p21"/>
          <p:cNvSpPr txBox="1">
            <a:spLocks noGrp="1"/>
          </p:cNvSpPr>
          <p:nvPr>
            <p:ph type="ctrTitle" idx="20"/>
          </p:nvPr>
        </p:nvSpPr>
        <p:spPr>
          <a:xfrm>
            <a:off x="6424423" y="3100296"/>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dirty="0"/>
              <a:t>Lessons learnt</a:t>
            </a:r>
            <a:endParaRPr dirty="0"/>
          </a:p>
        </p:txBody>
      </p:sp>
      <p:sp>
        <p:nvSpPr>
          <p:cNvPr id="232" name="Google Shape;232;p21"/>
          <p:cNvSpPr txBox="1">
            <a:spLocks noGrp="1"/>
          </p:cNvSpPr>
          <p:nvPr>
            <p:ph type="ctrTitle" idx="21"/>
          </p:nvPr>
        </p:nvSpPr>
        <p:spPr>
          <a:xfrm>
            <a:off x="6472236" y="3986121"/>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Our Team</a:t>
            </a:r>
            <a:endParaRPr dirty="0"/>
          </a:p>
        </p:txBody>
      </p:sp>
      <p:sp>
        <p:nvSpPr>
          <p:cNvPr id="233" name="Google Shape;233;p21"/>
          <p:cNvSpPr/>
          <p:nvPr/>
        </p:nvSpPr>
        <p:spPr>
          <a:xfrm>
            <a:off x="5099127" y="2044395"/>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1"/>
          <p:cNvGrpSpPr/>
          <p:nvPr/>
        </p:nvGrpSpPr>
        <p:grpSpPr>
          <a:xfrm>
            <a:off x="3597856" y="2015863"/>
            <a:ext cx="428915" cy="426116"/>
            <a:chOff x="6226275" y="3911538"/>
            <a:chExt cx="900325" cy="894450"/>
          </a:xfrm>
        </p:grpSpPr>
        <p:sp>
          <p:nvSpPr>
            <p:cNvPr id="235" name="Google Shape;235;p21"/>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1"/>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1"/>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1"/>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1"/>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21"/>
          <p:cNvSpPr/>
          <p:nvPr/>
        </p:nvSpPr>
        <p:spPr>
          <a:xfrm>
            <a:off x="3597844" y="2922788"/>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21"/>
          <p:cNvGrpSpPr/>
          <p:nvPr/>
        </p:nvGrpSpPr>
        <p:grpSpPr>
          <a:xfrm>
            <a:off x="5095078" y="3763670"/>
            <a:ext cx="432964" cy="431586"/>
            <a:chOff x="5812000" y="2553488"/>
            <a:chExt cx="769850" cy="767400"/>
          </a:xfrm>
        </p:grpSpPr>
        <p:sp>
          <p:nvSpPr>
            <p:cNvPr id="245" name="Google Shape;245;p21"/>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1"/>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21"/>
          <p:cNvSpPr/>
          <p:nvPr/>
        </p:nvSpPr>
        <p:spPr>
          <a:xfrm>
            <a:off x="5068922" y="2921582"/>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1"/>
          <p:cNvSpPr/>
          <p:nvPr/>
        </p:nvSpPr>
        <p:spPr>
          <a:xfrm>
            <a:off x="3586102" y="3894884"/>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3" name="Google Shape;253;p21"/>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a:spLocks noGrp="1"/>
          </p:cNvSpPr>
          <p:nvPr>
            <p:ph type="ctrTitle"/>
          </p:nvPr>
        </p:nvSpPr>
        <p:spPr>
          <a:xfrm>
            <a:off x="3594508" y="1241602"/>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dirty="0" err="1"/>
              <a:t>AudioBid</a:t>
            </a:r>
            <a:endParaRPr sz="3000" dirty="0"/>
          </a:p>
        </p:txBody>
      </p:sp>
      <p:sp>
        <p:nvSpPr>
          <p:cNvPr id="259" name="Google Shape;259;p22"/>
          <p:cNvSpPr txBox="1">
            <a:spLocks noGrp="1"/>
          </p:cNvSpPr>
          <p:nvPr>
            <p:ph type="subTitle" idx="1"/>
          </p:nvPr>
        </p:nvSpPr>
        <p:spPr>
          <a:xfrm>
            <a:off x="3594507" y="2263154"/>
            <a:ext cx="4023147" cy="219733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200" b="0" i="0" u="none" strike="noStrike" dirty="0">
                <a:solidFill>
                  <a:schemeClr val="bg1"/>
                </a:solidFill>
                <a:effectLst/>
                <a:latin typeface="Times New Roman" panose="02020603050405020304" pitchFamily="18" charset="0"/>
              </a:rPr>
              <a:t>The portal allows the creation of jobs by the creator followed by a claim feature for the workers to start working on them. Once their work is submitted, the creator of the job can review the job by rating it and adding comments on the submitted task and accordingly pay the worker. The jobs are priced dynamically, which means that after every subsequent 24 hours, the price of the job increases to increase its demand. The portal provides a filter functionality to sort and extract jobs as required. There is a profile section for each creator as well as worker, wherein all the user information is visible, along with their rating. </a:t>
            </a:r>
            <a:endParaRPr sz="1200" dirty="0">
              <a:solidFill>
                <a:schemeClr val="bg1"/>
              </a:solidFill>
            </a:endParaRPr>
          </a:p>
        </p:txBody>
      </p:sp>
      <p:cxnSp>
        <p:nvCxnSpPr>
          <p:cNvPr id="260" name="Google Shape;260;p22"/>
          <p:cNvCxnSpPr/>
          <p:nvPr/>
        </p:nvCxnSpPr>
        <p:spPr>
          <a:xfrm>
            <a:off x="3594508" y="1887555"/>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1" name="Google Shape;261;p22"/>
          <p:cNvGrpSpPr/>
          <p:nvPr/>
        </p:nvGrpSpPr>
        <p:grpSpPr>
          <a:xfrm>
            <a:off x="582427" y="376272"/>
            <a:ext cx="2342144" cy="1664528"/>
            <a:chOff x="160325" y="221250"/>
            <a:chExt cx="7199950" cy="5116900"/>
          </a:xfrm>
        </p:grpSpPr>
        <p:sp>
          <p:nvSpPr>
            <p:cNvPr id="262" name="Google Shape;262;p22"/>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6"/>
        <p:cNvGrpSpPr/>
        <p:nvPr/>
      </p:nvGrpSpPr>
      <p:grpSpPr>
        <a:xfrm>
          <a:off x="0" y="0"/>
          <a:ext cx="0" cy="0"/>
          <a:chOff x="0" y="0"/>
          <a:chExt cx="0" cy="0"/>
        </a:xfrm>
      </p:grpSpPr>
      <p:sp>
        <p:nvSpPr>
          <p:cNvPr id="1277" name="Google Shape;1277;p39"/>
          <p:cNvSpPr txBox="1">
            <a:spLocks noGrp="1"/>
          </p:cNvSpPr>
          <p:nvPr>
            <p:ph type="ctrTitle"/>
          </p:nvPr>
        </p:nvSpPr>
        <p:spPr>
          <a:xfrm>
            <a:off x="601950" y="369487"/>
            <a:ext cx="79401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Main features/User stories</a:t>
            </a:r>
            <a:endParaRPr dirty="0"/>
          </a:p>
        </p:txBody>
      </p:sp>
      <p:sp>
        <p:nvSpPr>
          <p:cNvPr id="1278" name="Google Shape;1278;p39"/>
          <p:cNvSpPr txBox="1">
            <a:spLocks noGrp="1"/>
          </p:cNvSpPr>
          <p:nvPr>
            <p:ph type="body" idx="1"/>
          </p:nvPr>
        </p:nvSpPr>
        <p:spPr>
          <a:xfrm>
            <a:off x="311909" y="1627910"/>
            <a:ext cx="6192799" cy="3774596"/>
          </a:xfrm>
          <a:prstGeom prst="rect">
            <a:avLst/>
          </a:prstGeom>
        </p:spPr>
        <p:txBody>
          <a:bodyPr spcFirstLastPara="1" wrap="square" lIns="91425" tIns="91425" rIns="91425" bIns="91425" anchor="t" anchorCtr="0">
            <a:noAutofit/>
          </a:bodyPr>
          <a:lstStyle/>
          <a:p>
            <a:pPr rtl="0">
              <a:spcBef>
                <a:spcPts val="0"/>
              </a:spcBef>
              <a:spcAft>
                <a:spcPts val="0"/>
              </a:spcAft>
              <a:buFont typeface="Wingdings" panose="05000000000000000000" pitchFamily="2" charset="2"/>
              <a:buChar char="ü"/>
            </a:pPr>
            <a:r>
              <a:rPr lang="en-US" sz="1400" b="0" i="0" u="none" strike="noStrike" dirty="0">
                <a:solidFill>
                  <a:srgbClr val="000000"/>
                </a:solidFill>
                <a:effectLst/>
                <a:latin typeface="Arial" panose="020B0604020202020204" pitchFamily="34" charset="0"/>
              </a:rPr>
              <a:t>Sign up functionality as worker/creator</a:t>
            </a:r>
            <a:endParaRPr lang="en-US" sz="1400" b="0" dirty="0">
              <a:effectLst/>
            </a:endParaRPr>
          </a:p>
          <a:p>
            <a:pPr rtl="0">
              <a:spcBef>
                <a:spcPts val="0"/>
              </a:spcBef>
              <a:spcAft>
                <a:spcPts val="0"/>
              </a:spcAft>
              <a:buFont typeface="Wingdings" panose="05000000000000000000" pitchFamily="2" charset="2"/>
              <a:buChar char="ü"/>
            </a:pPr>
            <a:r>
              <a:rPr lang="en-US" sz="1400" b="0" i="0" u="none" strike="noStrike" dirty="0">
                <a:solidFill>
                  <a:srgbClr val="000000"/>
                </a:solidFill>
                <a:effectLst/>
                <a:latin typeface="Arial" panose="020B0604020202020204" pitchFamily="34" charset="0"/>
              </a:rPr>
              <a:t>Google sign up</a:t>
            </a:r>
            <a:endParaRPr lang="en-US" sz="1400" b="0" dirty="0">
              <a:effectLst/>
            </a:endParaRPr>
          </a:p>
          <a:p>
            <a:pPr rtl="0">
              <a:spcBef>
                <a:spcPts val="0"/>
              </a:spcBef>
              <a:spcAft>
                <a:spcPts val="0"/>
              </a:spcAft>
              <a:buFont typeface="Wingdings" panose="05000000000000000000" pitchFamily="2" charset="2"/>
              <a:buChar char="ü"/>
            </a:pPr>
            <a:r>
              <a:rPr lang="en-US" sz="1400" dirty="0">
                <a:solidFill>
                  <a:srgbClr val="000000"/>
                </a:solidFill>
                <a:latin typeface="Arial" panose="020B0604020202020204" pitchFamily="34" charset="0"/>
              </a:rPr>
              <a:t>J</a:t>
            </a:r>
            <a:r>
              <a:rPr lang="en-US" sz="1400" b="0" i="0" u="none" strike="noStrike" dirty="0">
                <a:solidFill>
                  <a:srgbClr val="000000"/>
                </a:solidFill>
                <a:effectLst/>
                <a:latin typeface="Arial" panose="020B0604020202020204" pitchFamily="34" charset="0"/>
              </a:rPr>
              <a:t>ob creation and editing by the creators</a:t>
            </a:r>
            <a:endParaRPr lang="en-US" sz="1400" b="0" dirty="0">
              <a:effectLst/>
            </a:endParaRPr>
          </a:p>
          <a:p>
            <a:pPr rtl="0">
              <a:spcBef>
                <a:spcPts val="0"/>
              </a:spcBef>
              <a:spcAft>
                <a:spcPts val="0"/>
              </a:spcAft>
              <a:buFont typeface="Wingdings" panose="05000000000000000000" pitchFamily="2" charset="2"/>
              <a:buChar char="ü"/>
            </a:pPr>
            <a:r>
              <a:rPr lang="en-US" sz="1400" dirty="0">
                <a:solidFill>
                  <a:srgbClr val="000000"/>
                </a:solidFill>
                <a:latin typeface="Arial" panose="020B0604020202020204" pitchFamily="34" charset="0"/>
              </a:rPr>
              <a:t>H</a:t>
            </a:r>
            <a:r>
              <a:rPr lang="en-US" sz="1400" b="0" i="0" u="none" strike="noStrike" dirty="0">
                <a:solidFill>
                  <a:srgbClr val="000000"/>
                </a:solidFill>
                <a:effectLst/>
                <a:latin typeface="Arial" panose="020B0604020202020204" pitchFamily="34" charset="0"/>
              </a:rPr>
              <a:t>ome page to display number of jobs related to user</a:t>
            </a:r>
            <a:endParaRPr lang="en-US" sz="1400" b="0" dirty="0">
              <a:effectLst/>
            </a:endParaRPr>
          </a:p>
          <a:p>
            <a:pPr rtl="0">
              <a:spcBef>
                <a:spcPts val="0"/>
              </a:spcBef>
              <a:spcAft>
                <a:spcPts val="0"/>
              </a:spcAft>
              <a:buFont typeface="Wingdings" panose="05000000000000000000" pitchFamily="2" charset="2"/>
              <a:buChar char="ü"/>
            </a:pPr>
            <a:r>
              <a:rPr lang="en-US" sz="1400" b="0" i="0" u="none" strike="noStrike" dirty="0">
                <a:solidFill>
                  <a:srgbClr val="000000"/>
                </a:solidFill>
                <a:effectLst/>
                <a:latin typeface="Arial" panose="020B0604020202020204" pitchFamily="34" charset="0"/>
              </a:rPr>
              <a:t>Jobs page to show all related jobs</a:t>
            </a:r>
          </a:p>
          <a:p>
            <a:pPr rtl="0">
              <a:spcBef>
                <a:spcPts val="0"/>
              </a:spcBef>
              <a:spcAft>
                <a:spcPts val="0"/>
              </a:spcAft>
              <a:buFont typeface="Wingdings" panose="05000000000000000000" pitchFamily="2" charset="2"/>
              <a:buChar char="ü"/>
            </a:pPr>
            <a:r>
              <a:rPr lang="en-US" sz="1400" dirty="0">
                <a:solidFill>
                  <a:srgbClr val="000000"/>
                </a:solidFill>
                <a:latin typeface="Arial" panose="020B0604020202020204" pitchFamily="34" charset="0"/>
              </a:rPr>
              <a:t>Jobs Detail page to show all details and perform various actions</a:t>
            </a:r>
            <a:endParaRPr lang="en-US" sz="1400" b="0" dirty="0">
              <a:effectLst/>
            </a:endParaRPr>
          </a:p>
          <a:p>
            <a:pPr rtl="0">
              <a:spcBef>
                <a:spcPts val="0"/>
              </a:spcBef>
              <a:spcAft>
                <a:spcPts val="0"/>
              </a:spcAft>
              <a:buFont typeface="Wingdings" panose="05000000000000000000" pitchFamily="2" charset="2"/>
              <a:buChar char="ü"/>
            </a:pPr>
            <a:r>
              <a:rPr lang="en-US" sz="1400" b="0" i="0" u="none" strike="noStrike" dirty="0">
                <a:solidFill>
                  <a:srgbClr val="000000"/>
                </a:solidFill>
                <a:effectLst/>
                <a:latin typeface="Arial" panose="020B0604020202020204" pitchFamily="34" charset="0"/>
              </a:rPr>
              <a:t>Audio files upload from device or drive, or record functionality</a:t>
            </a:r>
          </a:p>
          <a:p>
            <a:pPr rtl="0">
              <a:spcBef>
                <a:spcPts val="0"/>
              </a:spcBef>
              <a:spcAft>
                <a:spcPts val="0"/>
              </a:spcAft>
              <a:buFont typeface="Wingdings" panose="05000000000000000000" pitchFamily="2" charset="2"/>
              <a:buChar char="ü"/>
            </a:pPr>
            <a:r>
              <a:rPr lang="en-US" sz="1400" b="0" i="0" u="none" strike="noStrike" dirty="0">
                <a:solidFill>
                  <a:srgbClr val="000000"/>
                </a:solidFill>
                <a:effectLst/>
                <a:latin typeface="Arial" panose="020B0604020202020204" pitchFamily="34" charset="0"/>
              </a:rPr>
              <a:t>Job Review and</a:t>
            </a:r>
            <a:r>
              <a:rPr lang="en-US" sz="1400" dirty="0">
                <a:solidFill>
                  <a:srgbClr val="000000"/>
                </a:solidFill>
                <a:latin typeface="Arial" panose="020B0604020202020204" pitchFamily="34" charset="0"/>
              </a:rPr>
              <a:t> Rating </a:t>
            </a:r>
            <a:r>
              <a:rPr lang="en-US" sz="1400" b="0" i="0" u="none" strike="noStrike" dirty="0">
                <a:solidFill>
                  <a:srgbClr val="000000"/>
                </a:solidFill>
                <a:effectLst/>
                <a:latin typeface="Arial" panose="020B0604020202020204" pitchFamily="34" charset="0"/>
              </a:rPr>
              <a:t>s</a:t>
            </a:r>
            <a:r>
              <a:rPr lang="en-US" sz="1400" dirty="0">
                <a:solidFill>
                  <a:srgbClr val="000000"/>
                </a:solidFill>
                <a:latin typeface="Arial" panose="020B0604020202020204" pitchFamily="34" charset="0"/>
              </a:rPr>
              <a:t>ystem for creators</a:t>
            </a:r>
          </a:p>
          <a:p>
            <a:pPr rtl="0">
              <a:spcBef>
                <a:spcPts val="0"/>
              </a:spcBef>
              <a:spcAft>
                <a:spcPts val="0"/>
              </a:spcAft>
              <a:buFont typeface="Wingdings" panose="05000000000000000000" pitchFamily="2" charset="2"/>
              <a:buChar char="ü"/>
            </a:pPr>
            <a:r>
              <a:rPr lang="en-US" sz="1400" dirty="0">
                <a:solidFill>
                  <a:srgbClr val="000000"/>
                </a:solidFill>
                <a:latin typeface="Arial" panose="020B0604020202020204" pitchFamily="34" charset="0"/>
              </a:rPr>
              <a:t>Job Review Commenting system for creators and workers</a:t>
            </a:r>
          </a:p>
          <a:p>
            <a:pPr rtl="0">
              <a:spcBef>
                <a:spcPts val="0"/>
              </a:spcBef>
              <a:spcAft>
                <a:spcPts val="0"/>
              </a:spcAft>
              <a:buFont typeface="Wingdings" panose="05000000000000000000" pitchFamily="2" charset="2"/>
              <a:buChar char="ü"/>
            </a:pPr>
            <a:r>
              <a:rPr lang="en-US" sz="1400" b="0" i="0" u="none" strike="noStrike" dirty="0">
                <a:solidFill>
                  <a:srgbClr val="000000"/>
                </a:solidFill>
                <a:effectLst/>
                <a:latin typeface="Arial" panose="020B0604020202020204" pitchFamily="34" charset="0"/>
              </a:rPr>
              <a:t>Dynamic</a:t>
            </a:r>
            <a:r>
              <a:rPr lang="en-US" sz="1400" dirty="0">
                <a:solidFill>
                  <a:srgbClr val="000000"/>
                </a:solidFill>
                <a:latin typeface="Arial" panose="020B0604020202020204" pitchFamily="34" charset="0"/>
              </a:rPr>
              <a:t> Job Pricing</a:t>
            </a:r>
          </a:p>
          <a:p>
            <a:pPr rtl="0">
              <a:spcBef>
                <a:spcPts val="0"/>
              </a:spcBef>
              <a:spcAft>
                <a:spcPts val="0"/>
              </a:spcAft>
              <a:buFont typeface="Wingdings" panose="05000000000000000000" pitchFamily="2" charset="2"/>
              <a:buChar char="ü"/>
            </a:pPr>
            <a:r>
              <a:rPr lang="en-US" sz="1400" dirty="0">
                <a:solidFill>
                  <a:srgbClr val="000000"/>
                </a:solidFill>
                <a:latin typeface="Arial" panose="020B0604020202020204" pitchFamily="34" charset="0"/>
              </a:rPr>
              <a:t>Filtering to search specific jobs on various parameters</a:t>
            </a:r>
          </a:p>
          <a:p>
            <a:pPr rtl="0">
              <a:spcBef>
                <a:spcPts val="0"/>
              </a:spcBef>
              <a:spcAft>
                <a:spcPts val="0"/>
              </a:spcAft>
              <a:buFont typeface="Wingdings" panose="05000000000000000000" pitchFamily="2" charset="2"/>
              <a:buChar char="ü"/>
            </a:pPr>
            <a:endParaRPr lang="en-US" sz="1400" b="0" dirty="0">
              <a:effectLst/>
            </a:endParaRPr>
          </a:p>
          <a:p>
            <a:pPr marL="165100" indent="0">
              <a:buNone/>
            </a:pPr>
            <a:endParaRPr sz="1400" dirty="0">
              <a:solidFill>
                <a:schemeClr val="dk1"/>
              </a:solidFill>
            </a:endParaRPr>
          </a:p>
        </p:txBody>
      </p:sp>
      <p:cxnSp>
        <p:nvCxnSpPr>
          <p:cNvPr id="2" name="Google Shape;287;p23">
            <a:extLst>
              <a:ext uri="{FF2B5EF4-FFF2-40B4-BE49-F238E27FC236}">
                <a16:creationId xmlns:a16="http://schemas.microsoft.com/office/drawing/2014/main" id="{12122EE3-3BE6-303B-B18B-E030918626EF}"/>
              </a:ext>
            </a:extLst>
          </p:cNvPr>
          <p:cNvCxnSpPr/>
          <p:nvPr/>
        </p:nvCxnSpPr>
        <p:spPr>
          <a:xfrm>
            <a:off x="311910" y="956021"/>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5"/>
        <p:cNvGrpSpPr/>
        <p:nvPr/>
      </p:nvGrpSpPr>
      <p:grpSpPr>
        <a:xfrm>
          <a:off x="0" y="0"/>
          <a:ext cx="0" cy="0"/>
          <a:chOff x="0" y="0"/>
          <a:chExt cx="0" cy="0"/>
        </a:xfrm>
      </p:grpSpPr>
      <p:sp>
        <p:nvSpPr>
          <p:cNvPr id="399" name="Google Shape;399;p26"/>
          <p:cNvSpPr txBox="1">
            <a:spLocks noGrp="1"/>
          </p:cNvSpPr>
          <p:nvPr>
            <p:ph type="ctrTitle" idx="4"/>
          </p:nvPr>
        </p:nvSpPr>
        <p:spPr>
          <a:xfrm>
            <a:off x="269779" y="555882"/>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Application Demo</a:t>
            </a:r>
            <a:endParaRPr dirty="0">
              <a:solidFill>
                <a:srgbClr val="FFFFFF"/>
              </a:solidFill>
            </a:endParaRPr>
          </a:p>
        </p:txBody>
      </p:sp>
      <p:cxnSp>
        <p:nvCxnSpPr>
          <p:cNvPr id="403" name="Google Shape;403;p26"/>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415" name="Google Shape;415;p26"/>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17" name="Google Shape;417;p26"/>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8" name="Google Shape;418;p26"/>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6"/>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6"/>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6"/>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3" name="Google Shape;423;p26"/>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4" name="Google Shape;424;p26"/>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6"/>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6"/>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6"/>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6"/>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6"/>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1" name="Google Shape;431;p26"/>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2" name="Google Shape;432;p26"/>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6"/>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6"/>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6"/>
          <p:cNvSpPr/>
          <p:nvPr/>
        </p:nvSpPr>
        <p:spPr>
          <a:xfrm>
            <a:off x="7577419" y="17309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6"/>
          <p:cNvSpPr/>
          <p:nvPr/>
        </p:nvSpPr>
        <p:spPr>
          <a:xfrm>
            <a:off x="7107204" y="18326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a:off x="7225395" y="22405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311700" y="282460"/>
            <a:ext cx="8520600" cy="66578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HomePage</a:t>
            </a:r>
            <a:endParaRPr dirty="0"/>
          </a:p>
        </p:txBody>
      </p:sp>
      <p:cxnSp>
        <p:nvCxnSpPr>
          <p:cNvPr id="253" name="Google Shape;253;p21"/>
          <p:cNvCxnSpPr/>
          <p:nvPr/>
        </p:nvCxnSpPr>
        <p:spPr>
          <a:xfrm>
            <a:off x="263826" y="948244"/>
            <a:ext cx="8520600" cy="0"/>
          </a:xfrm>
          <a:prstGeom prst="straightConnector1">
            <a:avLst/>
          </a:prstGeom>
          <a:noFill/>
          <a:ln w="9525" cap="flat" cmpd="sng">
            <a:solidFill>
              <a:srgbClr val="48FFD5"/>
            </a:solidFill>
            <a:prstDash val="solid"/>
            <a:round/>
            <a:headEnd type="none" w="med" len="med"/>
            <a:tailEnd type="none" w="med" len="med"/>
          </a:ln>
        </p:spPr>
      </p:cxnSp>
      <p:pic>
        <p:nvPicPr>
          <p:cNvPr id="22" name="Picture 21" descr="Graphical user interface&#10;&#10;Description automatically generated with medium confidence">
            <a:extLst>
              <a:ext uri="{FF2B5EF4-FFF2-40B4-BE49-F238E27FC236}">
                <a16:creationId xmlns:a16="http://schemas.microsoft.com/office/drawing/2014/main" id="{129F19D7-0A66-8A49-6810-5A8E6603A39F}"/>
              </a:ext>
            </a:extLst>
          </p:cNvPr>
          <p:cNvPicPr>
            <a:picLocks noChangeAspect="1"/>
          </p:cNvPicPr>
          <p:nvPr/>
        </p:nvPicPr>
        <p:blipFill>
          <a:blip r:embed="rId3"/>
          <a:stretch>
            <a:fillRect/>
          </a:stretch>
        </p:blipFill>
        <p:spPr>
          <a:xfrm>
            <a:off x="855699" y="1047542"/>
            <a:ext cx="7432602" cy="3860308"/>
          </a:xfrm>
          <a:prstGeom prst="rect">
            <a:avLst/>
          </a:prstGeom>
        </p:spPr>
      </p:pic>
    </p:spTree>
    <p:extLst>
      <p:ext uri="{BB962C8B-B14F-4D97-AF65-F5344CB8AC3E}">
        <p14:creationId xmlns:p14="http://schemas.microsoft.com/office/powerpoint/2010/main" val="2674882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311700" y="282460"/>
            <a:ext cx="8520600" cy="66578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Sign in and Sign up(Native/Google)</a:t>
            </a:r>
            <a:endParaRPr dirty="0"/>
          </a:p>
        </p:txBody>
      </p:sp>
      <p:cxnSp>
        <p:nvCxnSpPr>
          <p:cNvPr id="253" name="Google Shape;253;p21"/>
          <p:cNvCxnSpPr/>
          <p:nvPr/>
        </p:nvCxnSpPr>
        <p:spPr>
          <a:xfrm>
            <a:off x="263826" y="948244"/>
            <a:ext cx="8520600" cy="0"/>
          </a:xfrm>
          <a:prstGeom prst="straightConnector1">
            <a:avLst/>
          </a:prstGeom>
          <a:noFill/>
          <a:ln w="9525" cap="flat" cmpd="sng">
            <a:solidFill>
              <a:srgbClr val="48FFD5"/>
            </a:solidFill>
            <a:prstDash val="solid"/>
            <a:round/>
            <a:headEnd type="none" w="med" len="med"/>
            <a:tailEnd type="none" w="med" len="med"/>
          </a:ln>
        </p:spPr>
      </p:cxnSp>
      <p:pic>
        <p:nvPicPr>
          <p:cNvPr id="2" name="Picture 1" descr="Graphical user interface, application&#10;&#10;Description automatically generated">
            <a:extLst>
              <a:ext uri="{FF2B5EF4-FFF2-40B4-BE49-F238E27FC236}">
                <a16:creationId xmlns:a16="http://schemas.microsoft.com/office/drawing/2014/main" id="{027818FB-761B-1D92-5ABE-4A17ADB506AD}"/>
              </a:ext>
            </a:extLst>
          </p:cNvPr>
          <p:cNvPicPr>
            <a:picLocks noChangeAspect="1"/>
          </p:cNvPicPr>
          <p:nvPr/>
        </p:nvPicPr>
        <p:blipFill rotWithShape="1">
          <a:blip r:embed="rId3"/>
          <a:srcRect l="28049" r="27886"/>
          <a:stretch/>
        </p:blipFill>
        <p:spPr>
          <a:xfrm>
            <a:off x="1043661" y="1067086"/>
            <a:ext cx="3297422" cy="3867816"/>
          </a:xfrm>
          <a:prstGeom prst="rect">
            <a:avLst/>
          </a:prstGeom>
        </p:spPr>
      </p:pic>
      <p:pic>
        <p:nvPicPr>
          <p:cNvPr id="3" name="Picture 2" descr="Graphical user interface, application&#10;&#10;Description automatically generated">
            <a:extLst>
              <a:ext uri="{FF2B5EF4-FFF2-40B4-BE49-F238E27FC236}">
                <a16:creationId xmlns:a16="http://schemas.microsoft.com/office/drawing/2014/main" id="{9FA0B6DE-85BB-9C68-AB49-57C0AA4DD485}"/>
              </a:ext>
            </a:extLst>
          </p:cNvPr>
          <p:cNvPicPr>
            <a:picLocks noChangeAspect="1"/>
          </p:cNvPicPr>
          <p:nvPr/>
        </p:nvPicPr>
        <p:blipFill rotWithShape="1">
          <a:blip r:embed="rId4"/>
          <a:srcRect l="25772" r="26098"/>
          <a:stretch/>
        </p:blipFill>
        <p:spPr>
          <a:xfrm>
            <a:off x="4497658" y="1062295"/>
            <a:ext cx="3602681" cy="3878321"/>
          </a:xfrm>
          <a:prstGeom prst="rect">
            <a:avLst/>
          </a:prstGeom>
        </p:spPr>
      </p:pic>
    </p:spTree>
    <p:extLst>
      <p:ext uri="{BB962C8B-B14F-4D97-AF65-F5344CB8AC3E}">
        <p14:creationId xmlns:p14="http://schemas.microsoft.com/office/powerpoint/2010/main" val="3155966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311700" y="282460"/>
            <a:ext cx="8520600" cy="66578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User </a:t>
            </a:r>
            <a:r>
              <a:rPr lang="en-US" dirty="0" err="1"/>
              <a:t>HomePage</a:t>
            </a:r>
            <a:r>
              <a:rPr lang="en-US" dirty="0"/>
              <a:t> (Logged in)</a:t>
            </a:r>
            <a:endParaRPr dirty="0"/>
          </a:p>
        </p:txBody>
      </p:sp>
      <p:cxnSp>
        <p:nvCxnSpPr>
          <p:cNvPr id="253" name="Google Shape;253;p21"/>
          <p:cNvCxnSpPr/>
          <p:nvPr/>
        </p:nvCxnSpPr>
        <p:spPr>
          <a:xfrm>
            <a:off x="263826" y="948244"/>
            <a:ext cx="8520600" cy="0"/>
          </a:xfrm>
          <a:prstGeom prst="straightConnector1">
            <a:avLst/>
          </a:prstGeom>
          <a:noFill/>
          <a:ln w="9525" cap="flat" cmpd="sng">
            <a:solidFill>
              <a:srgbClr val="48FFD5"/>
            </a:solidFill>
            <a:prstDash val="solid"/>
            <a:round/>
            <a:headEnd type="none" w="med" len="med"/>
            <a:tailEnd type="none" w="med" len="med"/>
          </a:ln>
        </p:spPr>
      </p:cxnSp>
      <p:pic>
        <p:nvPicPr>
          <p:cNvPr id="4" name="Picture 3" descr="Chart&#10;&#10;Description automatically generated with medium confidence">
            <a:extLst>
              <a:ext uri="{FF2B5EF4-FFF2-40B4-BE49-F238E27FC236}">
                <a16:creationId xmlns:a16="http://schemas.microsoft.com/office/drawing/2014/main" id="{732FFF8B-6018-A022-3BD9-4F4D301E659D}"/>
              </a:ext>
            </a:extLst>
          </p:cNvPr>
          <p:cNvPicPr>
            <a:picLocks noChangeAspect="1"/>
          </p:cNvPicPr>
          <p:nvPr/>
        </p:nvPicPr>
        <p:blipFill>
          <a:blip r:embed="rId3"/>
          <a:stretch>
            <a:fillRect/>
          </a:stretch>
        </p:blipFill>
        <p:spPr>
          <a:xfrm>
            <a:off x="845480" y="1070140"/>
            <a:ext cx="7453040" cy="3847632"/>
          </a:xfrm>
          <a:prstGeom prst="rect">
            <a:avLst/>
          </a:prstGeom>
        </p:spPr>
      </p:pic>
    </p:spTree>
    <p:extLst>
      <p:ext uri="{BB962C8B-B14F-4D97-AF65-F5344CB8AC3E}">
        <p14:creationId xmlns:p14="http://schemas.microsoft.com/office/powerpoint/2010/main" val="2835475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311700" y="282460"/>
            <a:ext cx="8520600" cy="66578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User Profile Page</a:t>
            </a:r>
            <a:endParaRPr dirty="0"/>
          </a:p>
        </p:txBody>
      </p:sp>
      <p:cxnSp>
        <p:nvCxnSpPr>
          <p:cNvPr id="253" name="Google Shape;253;p21"/>
          <p:cNvCxnSpPr/>
          <p:nvPr/>
        </p:nvCxnSpPr>
        <p:spPr>
          <a:xfrm>
            <a:off x="263826" y="948244"/>
            <a:ext cx="8520600" cy="0"/>
          </a:xfrm>
          <a:prstGeom prst="straightConnector1">
            <a:avLst/>
          </a:prstGeom>
          <a:noFill/>
          <a:ln w="9525" cap="flat" cmpd="sng">
            <a:solidFill>
              <a:srgbClr val="48FFD5"/>
            </a:solidFill>
            <a:prstDash val="solid"/>
            <a:round/>
            <a:headEnd type="none" w="med" len="med"/>
            <a:tailEnd type="none" w="med" len="med"/>
          </a:ln>
        </p:spPr>
      </p:cxnSp>
      <p:pic>
        <p:nvPicPr>
          <p:cNvPr id="3" name="Picture 2" descr="Graphical user interface, application&#10;&#10;Description automatically generated">
            <a:extLst>
              <a:ext uri="{FF2B5EF4-FFF2-40B4-BE49-F238E27FC236}">
                <a16:creationId xmlns:a16="http://schemas.microsoft.com/office/drawing/2014/main" id="{DFD95C48-435B-14CD-8AF3-DACB0F29C9FF}"/>
              </a:ext>
            </a:extLst>
          </p:cNvPr>
          <p:cNvPicPr>
            <a:picLocks noChangeAspect="1"/>
          </p:cNvPicPr>
          <p:nvPr/>
        </p:nvPicPr>
        <p:blipFill>
          <a:blip r:embed="rId3"/>
          <a:stretch>
            <a:fillRect/>
          </a:stretch>
        </p:blipFill>
        <p:spPr>
          <a:xfrm>
            <a:off x="826422" y="1070583"/>
            <a:ext cx="7491155" cy="3871991"/>
          </a:xfrm>
          <a:prstGeom prst="rect">
            <a:avLst/>
          </a:prstGeom>
        </p:spPr>
      </p:pic>
    </p:spTree>
    <p:extLst>
      <p:ext uri="{BB962C8B-B14F-4D97-AF65-F5344CB8AC3E}">
        <p14:creationId xmlns:p14="http://schemas.microsoft.com/office/powerpoint/2010/main" val="609055817"/>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631</TotalTime>
  <Words>323</Words>
  <Application>Microsoft Office PowerPoint</Application>
  <PresentationFormat>On-screen Show (16:9)</PresentationFormat>
  <Paragraphs>58</Paragraphs>
  <Slides>17</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Times New Roman</vt:lpstr>
      <vt:lpstr>Perpetua Titling MT</vt:lpstr>
      <vt:lpstr>Wingdings</vt:lpstr>
      <vt:lpstr>Roboto Light</vt:lpstr>
      <vt:lpstr>Arial</vt:lpstr>
      <vt:lpstr>Roboto Mono Thin</vt:lpstr>
      <vt:lpstr>Bree Serif</vt:lpstr>
      <vt:lpstr>Roboto Black</vt:lpstr>
      <vt:lpstr>Algerian</vt:lpstr>
      <vt:lpstr>Roboto Thin</vt:lpstr>
      <vt:lpstr>WEB PROPOSAL</vt:lpstr>
      <vt:lpstr>PowerPoint Presentation</vt:lpstr>
      <vt:lpstr>TABLE OF CONTENTS</vt:lpstr>
      <vt:lpstr>AudioBid</vt:lpstr>
      <vt:lpstr>Main features/User stories</vt:lpstr>
      <vt:lpstr>Application Demo</vt:lpstr>
      <vt:lpstr>HomePage</vt:lpstr>
      <vt:lpstr>Sign in and Sign up(Native/Google)</vt:lpstr>
      <vt:lpstr>User HomePage (Logged in)</vt:lpstr>
      <vt:lpstr>User Profile Page</vt:lpstr>
      <vt:lpstr>Jobs Page</vt:lpstr>
      <vt:lpstr>Creating Job</vt:lpstr>
      <vt:lpstr>Job Details - Creator</vt:lpstr>
      <vt:lpstr>Job claim - Worker</vt:lpstr>
      <vt:lpstr>Review system</vt:lpstr>
      <vt:lpstr>FUTURE</vt:lpstr>
      <vt:lpstr>Challenges and Lessons learnt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Bhavya Shah</dc:creator>
  <cp:lastModifiedBy>Shah, Bhavya Rushinkumar</cp:lastModifiedBy>
  <cp:revision>16</cp:revision>
  <dcterms:modified xsi:type="dcterms:W3CDTF">2022-12-10T05:45:01Z</dcterms:modified>
</cp:coreProperties>
</file>