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2" autoAdjust="0"/>
    <p:restoredTop sz="95256" autoAdjust="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A7E3-8246-102B-B5A8-C1C243FC3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604989-4856-CF0C-D2BB-B2C8C569D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A328F2-E219-8BFA-150B-AAF5D435E350}"/>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5" name="Footer Placeholder 4">
            <a:extLst>
              <a:ext uri="{FF2B5EF4-FFF2-40B4-BE49-F238E27FC236}">
                <a16:creationId xmlns:a16="http://schemas.microsoft.com/office/drawing/2014/main" id="{92329381-4D5C-2E68-AE31-424351B4A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873BB-A045-594F-64B4-FEA78118E048}"/>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318718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0DA5-1245-DE85-E22F-0993B636C2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86E426-E564-056A-894C-D0F26C075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52706-E591-AD58-CFA6-7B15C194CDFC}"/>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5" name="Footer Placeholder 4">
            <a:extLst>
              <a:ext uri="{FF2B5EF4-FFF2-40B4-BE49-F238E27FC236}">
                <a16:creationId xmlns:a16="http://schemas.microsoft.com/office/drawing/2014/main" id="{11FA2ACD-85D5-EA02-9E41-AC33BE070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D380A-C205-1DBE-4BF1-1DB75E56A04C}"/>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238067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24801-E278-FDAA-1615-0DBA5BE48A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64202F-EB3E-044C-5227-A352A0C8C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DFA10-9D2B-7304-560C-0ACDE2C8BEB4}"/>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5" name="Footer Placeholder 4">
            <a:extLst>
              <a:ext uri="{FF2B5EF4-FFF2-40B4-BE49-F238E27FC236}">
                <a16:creationId xmlns:a16="http://schemas.microsoft.com/office/drawing/2014/main" id="{A092210B-D4A2-E0A0-F738-388592951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AB465-BD8F-C911-F080-C992A418E1B6}"/>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204484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EF6-8DD4-1204-D632-BC956EFEA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6B549-0E8D-65E7-6215-DF62E852C0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8B2258-99AC-EC4E-F519-C43EB65C333A}"/>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5" name="Footer Placeholder 4">
            <a:extLst>
              <a:ext uri="{FF2B5EF4-FFF2-40B4-BE49-F238E27FC236}">
                <a16:creationId xmlns:a16="http://schemas.microsoft.com/office/drawing/2014/main" id="{7A5955A8-D4CB-43A4-BA09-4F4D5C872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C51E9-8F61-4E8F-ADE9-C93CDAB817E3}"/>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254829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9EAE-78E2-0649-E2D8-67C8EEEAA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830117-9192-7EED-0B37-0CFAFE912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B4C801-F7B9-5186-74CD-3515A7DE46B0}"/>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5" name="Footer Placeholder 4">
            <a:extLst>
              <a:ext uri="{FF2B5EF4-FFF2-40B4-BE49-F238E27FC236}">
                <a16:creationId xmlns:a16="http://schemas.microsoft.com/office/drawing/2014/main" id="{E213AB84-2F80-7A19-D18F-FCF50032E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A788A-DCF6-03AF-84F1-5D2279957C41}"/>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6831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668E-26D0-5E81-0B76-62F025B561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3D626B-588F-08DE-1671-F8B4DDE2B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E16D41-B381-DB18-26C6-978E33EAD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3970E6-FDD3-22A6-F9D8-27E87D149106}"/>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6" name="Footer Placeholder 5">
            <a:extLst>
              <a:ext uri="{FF2B5EF4-FFF2-40B4-BE49-F238E27FC236}">
                <a16:creationId xmlns:a16="http://schemas.microsoft.com/office/drawing/2014/main" id="{BD0B328D-45BF-2EB5-CDF1-A95FEC62D4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7EE4B2-C2C7-53FE-AB9D-4E2222AD63A7}"/>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13844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8842-6C4E-30AD-008A-4E3FAD780C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9CAFFE-E076-4E9E-4CD4-250FC5DD3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5B073-A764-E9D5-C342-A1958C336A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FB3FA1-D461-CF7C-B822-8793BAD8C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2F980-543A-4A93-C6C4-4037624FB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257F18-B665-A359-71F2-597E2DA1648F}"/>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8" name="Footer Placeholder 7">
            <a:extLst>
              <a:ext uri="{FF2B5EF4-FFF2-40B4-BE49-F238E27FC236}">
                <a16:creationId xmlns:a16="http://schemas.microsoft.com/office/drawing/2014/main" id="{CA489DB7-6ABD-0CA4-CF41-8D8079517C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D81722-6A9E-33B8-F126-A5EC7F76B3F8}"/>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265912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8B08-85EB-86FA-31A1-391938C120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654D34-85CF-80C4-E193-38FF16E5544F}"/>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4" name="Footer Placeholder 3">
            <a:extLst>
              <a:ext uri="{FF2B5EF4-FFF2-40B4-BE49-F238E27FC236}">
                <a16:creationId xmlns:a16="http://schemas.microsoft.com/office/drawing/2014/main" id="{C9BF9467-69DC-65C1-2E8F-D4C05A8F97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335738-7FD2-8293-7ADC-BC8143DE863F}"/>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421531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040A8C-A7CF-50F2-AE99-B54D3DBBD245}"/>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3" name="Footer Placeholder 2">
            <a:extLst>
              <a:ext uri="{FF2B5EF4-FFF2-40B4-BE49-F238E27FC236}">
                <a16:creationId xmlns:a16="http://schemas.microsoft.com/office/drawing/2014/main" id="{C2FD267E-A5D0-F9EE-4AB0-A31452C53F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31EFB5-1D31-1D8F-A7F9-D2B01B15ABA4}"/>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155005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7853-44F4-0A3C-C9D1-78ADF0804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5DEEAE-6D67-D785-93EE-3E649ECB2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CB1FED-3D64-182D-083C-DD48B0DC3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5CA98-EC72-E785-FD6F-8E16E853FD98}"/>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6" name="Footer Placeholder 5">
            <a:extLst>
              <a:ext uri="{FF2B5EF4-FFF2-40B4-BE49-F238E27FC236}">
                <a16:creationId xmlns:a16="http://schemas.microsoft.com/office/drawing/2014/main" id="{01EAEA76-84E5-77AD-D30A-B818CA078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330D5-BF04-BE1C-BBCE-0E7B1831E92A}"/>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352213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AE73-105E-667A-3FF8-49FA4F964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FDF160-8EA3-4B89-CECA-5FA1077FD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20B55B-4B6C-441F-80CA-1B3FE9FC6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7BE4D-AB3C-BB2B-CF9C-20BDB863BF0E}"/>
              </a:ext>
            </a:extLst>
          </p:cNvPr>
          <p:cNvSpPr>
            <a:spLocks noGrp="1"/>
          </p:cNvSpPr>
          <p:nvPr>
            <p:ph type="dt" sz="half" idx="10"/>
          </p:nvPr>
        </p:nvSpPr>
        <p:spPr/>
        <p:txBody>
          <a:bodyPr/>
          <a:lstStyle/>
          <a:p>
            <a:fld id="{C4C25569-B475-4804-8A7F-1B26A03DE2FE}" type="datetimeFigureOut">
              <a:rPr lang="en-IN" smtClean="0"/>
              <a:t>04-10-2024</a:t>
            </a:fld>
            <a:endParaRPr lang="en-IN"/>
          </a:p>
        </p:txBody>
      </p:sp>
      <p:sp>
        <p:nvSpPr>
          <p:cNvPr id="6" name="Footer Placeholder 5">
            <a:extLst>
              <a:ext uri="{FF2B5EF4-FFF2-40B4-BE49-F238E27FC236}">
                <a16:creationId xmlns:a16="http://schemas.microsoft.com/office/drawing/2014/main" id="{3FB219E7-E6D5-033B-1635-0B94FF6FA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FF738-4CFA-84C7-4198-400612BABA68}"/>
              </a:ext>
            </a:extLst>
          </p:cNvPr>
          <p:cNvSpPr>
            <a:spLocks noGrp="1"/>
          </p:cNvSpPr>
          <p:nvPr>
            <p:ph type="sldNum" sz="quarter" idx="12"/>
          </p:nvPr>
        </p:nvSpPr>
        <p:spPr/>
        <p:txBody>
          <a:bodyPr/>
          <a:lstStyle/>
          <a:p>
            <a:fld id="{2865A0EC-3885-4C96-B7A3-09337A48F6ED}" type="slidenum">
              <a:rPr lang="en-IN" smtClean="0"/>
              <a:t>‹#›</a:t>
            </a:fld>
            <a:endParaRPr lang="en-IN"/>
          </a:p>
        </p:txBody>
      </p:sp>
    </p:spTree>
    <p:extLst>
      <p:ext uri="{BB962C8B-B14F-4D97-AF65-F5344CB8AC3E}">
        <p14:creationId xmlns:p14="http://schemas.microsoft.com/office/powerpoint/2010/main" val="426491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DDD17-1A67-5B9C-9188-BF4B18E1D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0A18BA-66A7-1540-2E38-17A82404D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5EE62-7557-AF6B-DE4E-35E5B722E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25569-B475-4804-8A7F-1B26A03DE2FE}" type="datetimeFigureOut">
              <a:rPr lang="en-IN" smtClean="0"/>
              <a:t>04-10-2024</a:t>
            </a:fld>
            <a:endParaRPr lang="en-IN"/>
          </a:p>
        </p:txBody>
      </p:sp>
      <p:sp>
        <p:nvSpPr>
          <p:cNvPr id="5" name="Footer Placeholder 4">
            <a:extLst>
              <a:ext uri="{FF2B5EF4-FFF2-40B4-BE49-F238E27FC236}">
                <a16:creationId xmlns:a16="http://schemas.microsoft.com/office/drawing/2014/main" id="{3F6558F4-26EB-7261-065A-353CBA5DB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2AC12C-1A0E-6CBC-7985-B69D7A430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5A0EC-3885-4C96-B7A3-09337A48F6ED}" type="slidenum">
              <a:rPr lang="en-IN" smtClean="0"/>
              <a:t>‹#›</a:t>
            </a:fld>
            <a:endParaRPr lang="en-IN"/>
          </a:p>
        </p:txBody>
      </p:sp>
    </p:spTree>
    <p:extLst>
      <p:ext uri="{BB962C8B-B14F-4D97-AF65-F5344CB8AC3E}">
        <p14:creationId xmlns:p14="http://schemas.microsoft.com/office/powerpoint/2010/main" val="42313149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DD19-A29F-2DCA-944B-199B1BDBEA30}"/>
              </a:ext>
            </a:extLst>
          </p:cNvPr>
          <p:cNvSpPr>
            <a:spLocks noGrp="1"/>
          </p:cNvSpPr>
          <p:nvPr>
            <p:ph type="ctrTitle"/>
          </p:nvPr>
        </p:nvSpPr>
        <p:spPr/>
        <p:txBody>
          <a:bodyPr>
            <a:normAutofit/>
          </a:bodyPr>
          <a:lstStyle/>
          <a:p>
            <a:r>
              <a:rPr lang="en-US" b="1" dirty="0">
                <a:solidFill>
                  <a:schemeClr val="accent6">
                    <a:lumMod val="50000"/>
                  </a:schemeClr>
                </a:solidFill>
                <a:latin typeface="Segoe UI Black" panose="020B0A02040204020203" pitchFamily="34" charset="0"/>
                <a:ea typeface="Segoe UI Black" panose="020B0A02040204020203" pitchFamily="34" charset="0"/>
              </a:rPr>
              <a:t>SQL PROJECT </a:t>
            </a:r>
            <a:br>
              <a:rPr lang="en-US" dirty="0"/>
            </a:br>
            <a:r>
              <a:rPr lang="en-US" sz="4000" dirty="0">
                <a:solidFill>
                  <a:schemeClr val="accent3">
                    <a:lumMod val="75000"/>
                  </a:schemeClr>
                </a:solidFill>
              </a:rPr>
              <a:t>INDIAN GENERAL ELECATION RESULT ANALYSIS 2024</a:t>
            </a:r>
            <a:endParaRPr lang="en-IN" sz="4000" dirty="0">
              <a:solidFill>
                <a:schemeClr val="accent3">
                  <a:lumMod val="75000"/>
                </a:schemeClr>
              </a:solidFill>
            </a:endParaRPr>
          </a:p>
        </p:txBody>
      </p:sp>
      <p:sp>
        <p:nvSpPr>
          <p:cNvPr id="3" name="Subtitle 2">
            <a:extLst>
              <a:ext uri="{FF2B5EF4-FFF2-40B4-BE49-F238E27FC236}">
                <a16:creationId xmlns:a16="http://schemas.microsoft.com/office/drawing/2014/main" id="{6ABE754D-FE0C-652A-FDE3-EC4C56B21E73}"/>
              </a:ext>
            </a:extLst>
          </p:cNvPr>
          <p:cNvSpPr>
            <a:spLocks noGrp="1"/>
          </p:cNvSpPr>
          <p:nvPr>
            <p:ph type="subTitle" idx="1"/>
          </p:nvPr>
        </p:nvSpPr>
        <p:spPr/>
        <p:txBody>
          <a:bodyPr/>
          <a:lstStyle/>
          <a:p>
            <a:r>
              <a:rPr lang="en-US" dirty="0"/>
              <a:t>Created By : vasubandha surve </a:t>
            </a:r>
            <a:endParaRPr lang="en-IN" dirty="0"/>
          </a:p>
        </p:txBody>
      </p:sp>
    </p:spTree>
    <p:extLst>
      <p:ext uri="{BB962C8B-B14F-4D97-AF65-F5344CB8AC3E}">
        <p14:creationId xmlns:p14="http://schemas.microsoft.com/office/powerpoint/2010/main" val="1017887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8" y="150520"/>
            <a:ext cx="10515600" cy="521283"/>
          </a:xfrm>
        </p:spPr>
        <p:txBody>
          <a:bodyPr>
            <a:normAutofit/>
          </a:bodyPr>
          <a:lstStyle/>
          <a:p>
            <a:r>
              <a:rPr lang="en-IN" sz="1800" b="1" kern="100" dirty="0">
                <a:effectLst/>
                <a:latin typeface="Segoe UI Black" panose="020B0A02040204020203" pitchFamily="34" charset="0"/>
                <a:ea typeface="Segoe UI Black" panose="020B0A02040204020203" pitchFamily="34" charset="0"/>
                <a:cs typeface="Times New Roman" panose="02020603050405020304" pitchFamily="18" charset="0"/>
              </a:rPr>
              <a:t>Which party alliance (NDA, I.N.D.I.A, or OTHER) won the most seats across all states?</a:t>
            </a:r>
            <a:endParaRPr lang="en-IN" sz="20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578498" y="1470372"/>
            <a:ext cx="6131807" cy="3293209"/>
          </a:xfrm>
          <a:prstGeom prst="rect">
            <a:avLst/>
          </a:prstGeom>
          <a:noFill/>
        </p:spPr>
        <p:txBody>
          <a:bodyPr wrap="non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party_alliance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Constituency_ID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Seats_Won</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constituencywise_results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endParaRPr lang="en-IN"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partywise_results</a:t>
            </a:r>
            <a:r>
              <a:rPr lang="en-US" sz="1600" dirty="0">
                <a:solidFill>
                  <a:srgbClr val="000000"/>
                </a:solidFill>
                <a:latin typeface="Consolas" panose="020B0609020204030204" pitchFamily="49" charset="0"/>
              </a:rPr>
              <a:t> p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Party_ID</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WHERE</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party_alliance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IN</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'NDA'</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'I.N.D.I.A'</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'OTHER'</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party_alliance</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ORDER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Seats_Won</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DESC</a:t>
            </a:r>
            <a:r>
              <a:rPr lang="en-IN" sz="1600" dirty="0">
                <a:solidFill>
                  <a:srgbClr val="808080"/>
                </a:solidFill>
                <a:latin typeface="Consolas" panose="020B0609020204030204" pitchFamily="49" charset="0"/>
              </a:rPr>
              <a:t>;</a:t>
            </a:r>
            <a:endParaRPr lang="en-IN" sz="1600" dirty="0"/>
          </a:p>
        </p:txBody>
      </p:sp>
      <p:pic>
        <p:nvPicPr>
          <p:cNvPr id="8" name="Picture 7">
            <a:extLst>
              <a:ext uri="{FF2B5EF4-FFF2-40B4-BE49-F238E27FC236}">
                <a16:creationId xmlns:a16="http://schemas.microsoft.com/office/drawing/2014/main" id="{C73BCFBB-CD8A-1F43-E752-FC4194FA1961}"/>
              </a:ext>
            </a:extLst>
          </p:cNvPr>
          <p:cNvPicPr>
            <a:picLocks noChangeAspect="1"/>
          </p:cNvPicPr>
          <p:nvPr/>
        </p:nvPicPr>
        <p:blipFill>
          <a:blip r:embed="rId2"/>
          <a:stretch>
            <a:fillRect/>
          </a:stretch>
        </p:blipFill>
        <p:spPr>
          <a:xfrm>
            <a:off x="7999541" y="2201636"/>
            <a:ext cx="2276475" cy="1409700"/>
          </a:xfrm>
          <a:prstGeom prst="rect">
            <a:avLst/>
          </a:prstGeom>
        </p:spPr>
      </p:pic>
    </p:spTree>
    <p:extLst>
      <p:ext uri="{BB962C8B-B14F-4D97-AF65-F5344CB8AC3E}">
        <p14:creationId xmlns:p14="http://schemas.microsoft.com/office/powerpoint/2010/main" val="302376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8" y="150520"/>
            <a:ext cx="10515600" cy="521283"/>
          </a:xfrm>
        </p:spPr>
        <p:txBody>
          <a:bodyPr>
            <a:noAutofit/>
          </a:bodyPr>
          <a:lstStyle/>
          <a:p>
            <a:r>
              <a:rPr lang="en-IN" sz="1800" b="1" kern="100" dirty="0">
                <a:effectLst/>
                <a:latin typeface="Segoe UI Black" panose="020B0A02040204020203" pitchFamily="34" charset="0"/>
                <a:ea typeface="Segoe UI Black" panose="020B0A02040204020203" pitchFamily="34" charset="0"/>
                <a:cs typeface="Times New Roman" panose="02020603050405020304" pitchFamily="18" charset="0"/>
              </a:rPr>
              <a:t>Winning candidate's name, their party name, total votes, and the margin of victory for a specific state and constituency?</a:t>
            </a:r>
            <a:endParaRPr lang="en-IN" sz="18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279918" y="1013172"/>
            <a:ext cx="10822193" cy="3139321"/>
          </a:xfrm>
          <a:prstGeom prst="rect">
            <a:avLst/>
          </a:prstGeom>
          <a:noFill/>
        </p:spPr>
        <p:txBody>
          <a:bodyPr wrap="none" rtlCol="0">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cr</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Winning_Candidate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Party</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party_alliance</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cr</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Total_Votes</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cr</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Margin</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cr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Constituency_Name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State</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constituencywise_results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cr</a:t>
            </a:r>
            <a:endParaRPr lang="en-IN"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partywise_results</a:t>
            </a:r>
            <a:r>
              <a:rPr lang="en-US" sz="1800" dirty="0">
                <a:solidFill>
                  <a:srgbClr val="000000"/>
                </a:solidFill>
                <a:latin typeface="Consolas" panose="020B0609020204030204" pitchFamily="49" charset="0"/>
              </a:rPr>
              <a:t> p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Party_ID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Party_ID</a:t>
            </a:r>
            <a:endParaRPr lang="en-US"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statewise_results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cr</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Parliament_Constituency</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sr</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Parliament_Constituency</a:t>
            </a:r>
            <a:endParaRPr lang="en-IN"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states 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State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'Uttar Pradesh'</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Constituency_Name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'AMETHI'</a:t>
            </a:r>
            <a:r>
              <a:rPr lang="en-US" sz="1800" dirty="0">
                <a:solidFill>
                  <a:srgbClr val="808080"/>
                </a:solidFill>
                <a:latin typeface="Consolas" panose="020B0609020204030204" pitchFamily="49" charset="0"/>
              </a:rPr>
              <a:t>;</a:t>
            </a:r>
            <a:endParaRPr lang="en-IN" sz="1600" dirty="0"/>
          </a:p>
        </p:txBody>
      </p:sp>
      <p:pic>
        <p:nvPicPr>
          <p:cNvPr id="5" name="Picture 4">
            <a:extLst>
              <a:ext uri="{FF2B5EF4-FFF2-40B4-BE49-F238E27FC236}">
                <a16:creationId xmlns:a16="http://schemas.microsoft.com/office/drawing/2014/main" id="{55133C56-2648-5DF5-0438-4AE4AF49B85F}"/>
              </a:ext>
            </a:extLst>
          </p:cNvPr>
          <p:cNvPicPr>
            <a:picLocks noChangeAspect="1"/>
          </p:cNvPicPr>
          <p:nvPr/>
        </p:nvPicPr>
        <p:blipFill>
          <a:blip r:embed="rId2"/>
          <a:stretch>
            <a:fillRect/>
          </a:stretch>
        </p:blipFill>
        <p:spPr>
          <a:xfrm>
            <a:off x="450494" y="4939199"/>
            <a:ext cx="8734425" cy="1047750"/>
          </a:xfrm>
          <a:prstGeom prst="rect">
            <a:avLst/>
          </a:prstGeom>
        </p:spPr>
      </p:pic>
    </p:spTree>
    <p:extLst>
      <p:ext uri="{BB962C8B-B14F-4D97-AF65-F5344CB8AC3E}">
        <p14:creationId xmlns:p14="http://schemas.microsoft.com/office/powerpoint/2010/main" val="327034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7" y="150520"/>
            <a:ext cx="11439331" cy="521283"/>
          </a:xfrm>
        </p:spPr>
        <p:txBody>
          <a:bodyPr>
            <a:noAutofit/>
          </a:bodyPr>
          <a:lstStyle/>
          <a:p>
            <a:r>
              <a:rPr lang="en-IN" sz="1800" b="1" kern="100" dirty="0">
                <a:effectLst/>
                <a:latin typeface="Segoe UI Black" panose="020B0A02040204020203" pitchFamily="34" charset="0"/>
                <a:ea typeface="Segoe UI Black" panose="020B0A02040204020203" pitchFamily="34" charset="0"/>
                <a:cs typeface="Times New Roman" panose="02020603050405020304" pitchFamily="18" charset="0"/>
              </a:rPr>
              <a:t>What is the distribution of EVM votes versus postal votes for candidates in a specific constituency?</a:t>
            </a:r>
            <a:endParaRPr lang="en-IN" sz="18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170576" y="979092"/>
            <a:ext cx="5374434" cy="4031873"/>
          </a:xfrm>
          <a:prstGeom prst="rect">
            <a:avLst/>
          </a:prstGeom>
          <a:noFill/>
        </p:spPr>
        <p:txBody>
          <a:bodyPr wrap="squar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cd</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Candidate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cd</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Party</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cd</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EVM_Votes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cd</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Postal_Votes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cd</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Total_Votes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Constituency_Name</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constituencywise_details</a:t>
            </a:r>
            <a:r>
              <a:rPr lang="en-IN" sz="1600" dirty="0">
                <a:solidFill>
                  <a:srgbClr val="000000"/>
                </a:solidFill>
                <a:latin typeface="Consolas" panose="020B0609020204030204" pitchFamily="49" charset="0"/>
              </a:rPr>
              <a:t> cd</a:t>
            </a: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constituencywise_results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ON</a:t>
            </a:r>
            <a:r>
              <a:rPr lang="en-IN" sz="1600" dirty="0">
                <a:solidFill>
                  <a:srgbClr val="000000"/>
                </a:solidFill>
                <a:latin typeface="Consolas" panose="020B0609020204030204" pitchFamily="49" charset="0"/>
              </a:rPr>
              <a:t> </a:t>
            </a:r>
          </a:p>
          <a:p>
            <a:r>
              <a:rPr lang="en-IN" sz="1600" dirty="0" err="1">
                <a:solidFill>
                  <a:srgbClr val="000000"/>
                </a:solidFill>
                <a:latin typeface="Consolas" panose="020B0609020204030204" pitchFamily="49" charset="0"/>
              </a:rPr>
              <a:t>cd</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Constituency_ID</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Constituency_ID</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WHERE</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Constituency_Name</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'MATHURA'</a:t>
            </a:r>
            <a:endParaRPr lang="en-IN"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Total_Votes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IN" sz="1600" dirty="0"/>
          </a:p>
        </p:txBody>
      </p:sp>
      <p:pic>
        <p:nvPicPr>
          <p:cNvPr id="6" name="Picture 5">
            <a:extLst>
              <a:ext uri="{FF2B5EF4-FFF2-40B4-BE49-F238E27FC236}">
                <a16:creationId xmlns:a16="http://schemas.microsoft.com/office/drawing/2014/main" id="{E4F36691-AD2D-B7DA-590A-3ABA9109D1CF}"/>
              </a:ext>
            </a:extLst>
          </p:cNvPr>
          <p:cNvPicPr>
            <a:picLocks noChangeAspect="1"/>
          </p:cNvPicPr>
          <p:nvPr/>
        </p:nvPicPr>
        <p:blipFill>
          <a:blip r:embed="rId2"/>
          <a:stretch>
            <a:fillRect/>
          </a:stretch>
        </p:blipFill>
        <p:spPr>
          <a:xfrm>
            <a:off x="4991877" y="1604962"/>
            <a:ext cx="6917579" cy="3648075"/>
          </a:xfrm>
          <a:prstGeom prst="rect">
            <a:avLst/>
          </a:prstGeom>
        </p:spPr>
      </p:pic>
    </p:spTree>
    <p:extLst>
      <p:ext uri="{BB962C8B-B14F-4D97-AF65-F5344CB8AC3E}">
        <p14:creationId xmlns:p14="http://schemas.microsoft.com/office/powerpoint/2010/main" val="209709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7" y="150520"/>
            <a:ext cx="11439331" cy="521283"/>
          </a:xfrm>
        </p:spPr>
        <p:txBody>
          <a:bodyPr>
            <a:noAutofit/>
          </a:bodyPr>
          <a:lstStyle/>
          <a:p>
            <a:r>
              <a:rPr lang="en-IN" sz="1800" b="1" kern="100" dirty="0">
                <a:effectLst/>
                <a:latin typeface="Segoe UI Black" panose="020B0A02040204020203" pitchFamily="34" charset="0"/>
                <a:ea typeface="Segoe UI Black" panose="020B0A02040204020203" pitchFamily="34" charset="0"/>
                <a:cs typeface="Times New Roman" panose="02020603050405020304" pitchFamily="18" charset="0"/>
              </a:rPr>
              <a:t>Which parties won the most seats in s State, and how many seats did each party win?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170576" y="979092"/>
            <a:ext cx="6687424" cy="4308872"/>
          </a:xfrm>
          <a:prstGeom prst="rect">
            <a:avLst/>
          </a:prstGeom>
          <a:noFill/>
        </p:spPr>
        <p:txBody>
          <a:bodyPr wrap="squar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Party</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Constituency_ID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Seats_Won</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constituencywise_results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endParaRPr lang="en-IN"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partywise_results</a:t>
            </a:r>
            <a:r>
              <a:rPr lang="en-US" sz="1600" dirty="0">
                <a:solidFill>
                  <a:srgbClr val="000000"/>
                </a:solidFill>
                <a:latin typeface="Consolas" panose="020B0609020204030204" pitchFamily="49" charset="0"/>
              </a:rPr>
              <a:t> p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Party_ID</a:t>
            </a:r>
            <a:endParaRPr lang="en-US"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statewise_results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ON</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Parliament_Constituency</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Parliament_Constituency</a:t>
            </a:r>
            <a:endParaRPr lang="en-IN"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states 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State_ID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State_ID</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WHERE</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a:t>
            </a:r>
            <a:r>
              <a:rPr lang="en-IN" sz="1600" dirty="0" err="1">
                <a:solidFill>
                  <a:srgbClr val="808080"/>
                </a:solidFill>
                <a:latin typeface="Consolas" panose="020B0609020204030204" pitchFamily="49" charset="0"/>
              </a:rPr>
              <a:t>.</a:t>
            </a:r>
            <a:r>
              <a:rPr lang="en-IN" sz="1600" dirty="0" err="1">
                <a:solidFill>
                  <a:srgbClr val="0000FF"/>
                </a:solidFill>
                <a:latin typeface="Consolas" panose="020B0609020204030204" pitchFamily="49" charset="0"/>
              </a:rPr>
              <a:t>state</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'Andhra Pradesh'</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Party</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ORDER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Seats_Won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DESC</a:t>
            </a:r>
            <a:r>
              <a:rPr lang="en-IN" sz="1800" dirty="0">
                <a:solidFill>
                  <a:srgbClr val="808080"/>
                </a:solidFill>
                <a:latin typeface="Consolas" panose="020B0609020204030204" pitchFamily="49" charset="0"/>
              </a:rPr>
              <a:t>;</a:t>
            </a:r>
            <a:endParaRPr lang="en-IN" sz="1600" dirty="0"/>
          </a:p>
        </p:txBody>
      </p:sp>
      <p:pic>
        <p:nvPicPr>
          <p:cNvPr id="5" name="Picture 4">
            <a:extLst>
              <a:ext uri="{FF2B5EF4-FFF2-40B4-BE49-F238E27FC236}">
                <a16:creationId xmlns:a16="http://schemas.microsoft.com/office/drawing/2014/main" id="{DB08C647-C4F1-E5EA-ED12-3E085FEB24A9}"/>
              </a:ext>
            </a:extLst>
          </p:cNvPr>
          <p:cNvPicPr>
            <a:picLocks noChangeAspect="1"/>
          </p:cNvPicPr>
          <p:nvPr/>
        </p:nvPicPr>
        <p:blipFill>
          <a:blip r:embed="rId2"/>
          <a:stretch>
            <a:fillRect/>
          </a:stretch>
        </p:blipFill>
        <p:spPr>
          <a:xfrm>
            <a:off x="7342219" y="2241582"/>
            <a:ext cx="4057650" cy="1609725"/>
          </a:xfrm>
          <a:prstGeom prst="rect">
            <a:avLst/>
          </a:prstGeom>
        </p:spPr>
      </p:pic>
    </p:spTree>
    <p:extLst>
      <p:ext uri="{BB962C8B-B14F-4D97-AF65-F5344CB8AC3E}">
        <p14:creationId xmlns:p14="http://schemas.microsoft.com/office/powerpoint/2010/main" val="95473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170576" y="139960"/>
            <a:ext cx="11439331" cy="737118"/>
          </a:xfrm>
        </p:spPr>
        <p:txBody>
          <a:bodyPr>
            <a:noAutofit/>
          </a:bodyPr>
          <a:lstStyle/>
          <a:p>
            <a:r>
              <a:rPr lang="en-IN" sz="1800" b="1" kern="100" dirty="0">
                <a:effectLst/>
                <a:latin typeface="Segoe UI Black" panose="020B0A02040204020203" pitchFamily="34" charset="0"/>
                <a:ea typeface="Segoe UI Black" panose="020B0A02040204020203" pitchFamily="34" charset="0"/>
                <a:cs typeface="Times New Roman" panose="02020603050405020304" pitchFamily="18" charset="0"/>
              </a:rPr>
              <a:t>What is the total number of seats won by each party alliance (NDA, I.N.D.I.A, and OTHER) in each state for the India Elections 2024</a:t>
            </a:r>
            <a:endParaRPr lang="en-IN" sz="1800" b="1" dirty="0">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1B556B23-A1F6-7699-A86C-B4CDE6CB15AD}"/>
              </a:ext>
            </a:extLst>
          </p:cNvPr>
          <p:cNvSpPr txBox="1"/>
          <p:nvPr/>
        </p:nvSpPr>
        <p:spPr>
          <a:xfrm>
            <a:off x="170576" y="781710"/>
            <a:ext cx="7013994" cy="6001643"/>
          </a:xfrm>
          <a:prstGeom prst="rect">
            <a:avLst/>
          </a:prstGeom>
          <a:noFill/>
        </p:spPr>
        <p:txBody>
          <a:bodyPr wrap="square">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FF"/>
                </a:solidFill>
                <a:latin typeface="Consolas" panose="020B0609020204030204" pitchFamily="49" charset="0"/>
              </a:rPr>
              <a:t>State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State_Name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party_alliance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'NDA'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NDA_Seats_Won</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party_alliance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'I.N.D.I.A'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INDIA_Seats_Won</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party_alliance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'OTHER'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1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OTHER_Seats_Won</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constituencywise_results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endParaRPr lang="en-IN"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partywise_results</a:t>
            </a:r>
            <a:r>
              <a:rPr lang="en-US" sz="1600" dirty="0">
                <a:solidFill>
                  <a:srgbClr val="000000"/>
                </a:solidFill>
                <a:latin typeface="Consolas" panose="020B0609020204030204" pitchFamily="49" charset="0"/>
              </a:rPr>
              <a:t> p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Party_ID</a:t>
            </a:r>
            <a:endParaRPr lang="en-US"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statewise_results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ON</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Parliament_Constituency</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Parliament_Constituency</a:t>
            </a:r>
            <a:endParaRPr lang="en-IN"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states 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State_ID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State_ID</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WHERE</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party_alliance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IN</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'NDA'</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'I.N.D.I.A'</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'OTHER'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Filter for NDA and INDIA alliances</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a:t>
            </a:r>
            <a:r>
              <a:rPr lang="en-IN" sz="1600" dirty="0" err="1">
                <a:solidFill>
                  <a:srgbClr val="808080"/>
                </a:solidFill>
                <a:latin typeface="Consolas" panose="020B0609020204030204" pitchFamily="49" charset="0"/>
              </a:rPr>
              <a:t>.</a:t>
            </a:r>
            <a:r>
              <a:rPr lang="en-IN" sz="1600" dirty="0" err="1">
                <a:solidFill>
                  <a:srgbClr val="0000FF"/>
                </a:solidFill>
                <a:latin typeface="Consolas" panose="020B0609020204030204" pitchFamily="49" charset="0"/>
              </a:rPr>
              <a:t>State</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ORDER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a:t>
            </a:r>
            <a:r>
              <a:rPr lang="en-IN" sz="1600" dirty="0" err="1">
                <a:solidFill>
                  <a:srgbClr val="808080"/>
                </a:solidFill>
                <a:latin typeface="Consolas" panose="020B0609020204030204" pitchFamily="49" charset="0"/>
              </a:rPr>
              <a:t>.</a:t>
            </a:r>
            <a:r>
              <a:rPr lang="en-IN" sz="1600" dirty="0" err="1">
                <a:solidFill>
                  <a:srgbClr val="0000FF"/>
                </a:solidFill>
                <a:latin typeface="Consolas" panose="020B0609020204030204" pitchFamily="49" charset="0"/>
              </a:rPr>
              <a:t>State</a:t>
            </a:r>
            <a:r>
              <a:rPr lang="en-IN" sz="1600" dirty="0">
                <a:solidFill>
                  <a:srgbClr val="808080"/>
                </a:solidFill>
                <a:latin typeface="Consolas" panose="020B0609020204030204" pitchFamily="49" charset="0"/>
              </a:rPr>
              <a:t>;</a:t>
            </a:r>
            <a:endParaRPr lang="en-IN" sz="1600" dirty="0"/>
          </a:p>
        </p:txBody>
      </p:sp>
      <p:pic>
        <p:nvPicPr>
          <p:cNvPr id="9" name="Picture 8">
            <a:extLst>
              <a:ext uri="{FF2B5EF4-FFF2-40B4-BE49-F238E27FC236}">
                <a16:creationId xmlns:a16="http://schemas.microsoft.com/office/drawing/2014/main" id="{DCDC02CF-FD23-1141-9E10-1FB8B4D13D5C}"/>
              </a:ext>
            </a:extLst>
          </p:cNvPr>
          <p:cNvPicPr>
            <a:picLocks noChangeAspect="1"/>
          </p:cNvPicPr>
          <p:nvPr/>
        </p:nvPicPr>
        <p:blipFill>
          <a:blip r:embed="rId2"/>
          <a:stretch>
            <a:fillRect/>
          </a:stretch>
        </p:blipFill>
        <p:spPr>
          <a:xfrm>
            <a:off x="7045001" y="611156"/>
            <a:ext cx="4976423" cy="6001643"/>
          </a:xfrm>
          <a:prstGeom prst="rect">
            <a:avLst/>
          </a:prstGeom>
        </p:spPr>
      </p:pic>
    </p:spTree>
    <p:extLst>
      <p:ext uri="{BB962C8B-B14F-4D97-AF65-F5344CB8AC3E}">
        <p14:creationId xmlns:p14="http://schemas.microsoft.com/office/powerpoint/2010/main" val="8227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7" y="150520"/>
            <a:ext cx="11439331" cy="521283"/>
          </a:xfrm>
        </p:spPr>
        <p:txBody>
          <a:bodyPr>
            <a:noAutofit/>
          </a:bodyPr>
          <a:lstStyle/>
          <a:p>
            <a:r>
              <a:rPr lang="en-US" sz="1800" dirty="0">
                <a:latin typeface="Segoe UI Black" panose="020B0A02040204020203" pitchFamily="34" charset="0"/>
                <a:ea typeface="Segoe UI Black" panose="020B0A02040204020203" pitchFamily="34" charset="0"/>
              </a:rPr>
              <a:t>Which candidate received the highest number of EVM votes in each constituency (Top 10)?</a:t>
            </a:r>
            <a:endParaRPr lang="en-IN" sz="18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170576" y="979092"/>
            <a:ext cx="5782355" cy="5355312"/>
          </a:xfrm>
          <a:prstGeom prst="rect">
            <a:avLst/>
          </a:prstGeom>
          <a:noFill/>
        </p:spPr>
        <p:txBody>
          <a:bodyPr wrap="square" rtlCol="0">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TOP</a:t>
            </a:r>
            <a:r>
              <a:rPr lang="en-IN" sz="1800" dirty="0">
                <a:solidFill>
                  <a:srgbClr val="000000"/>
                </a:solidFill>
                <a:latin typeface="Consolas" panose="020B0609020204030204" pitchFamily="49" charset="0"/>
              </a:rPr>
              <a:t> 10</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cr</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Constituency_Name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Constituency_ID</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Candidate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EVM_Votes</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constituencywise_details</a:t>
            </a:r>
            <a:r>
              <a:rPr lang="en-IN" sz="1800" dirty="0">
                <a:solidFill>
                  <a:srgbClr val="000000"/>
                </a:solidFill>
                <a:latin typeface="Consolas" panose="020B0609020204030204" pitchFamily="49" charset="0"/>
              </a:rPr>
              <a:t> cd</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constituencywise_results</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Constituency_ID</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cr</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Constituency_ID</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EVM_Votes</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FF"/>
                </a:solidFill>
                <a:latin typeface="Consolas" panose="020B0609020204030204" pitchFamily="49" charset="0"/>
              </a:rPr>
              <a:t>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cd1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EVM_Votes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constituencywise_details</a:t>
            </a:r>
            <a:r>
              <a:rPr lang="en-IN" sz="1800" dirty="0">
                <a:solidFill>
                  <a:srgbClr val="000000"/>
                </a:solidFill>
                <a:latin typeface="Consolas" panose="020B0609020204030204" pitchFamily="49" charset="0"/>
              </a:rPr>
              <a:t> cd1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cd1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Constituency_ID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Constituency_ID</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cd</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EVM_Votes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DESC</a:t>
            </a:r>
            <a:r>
              <a:rPr lang="en-IN" sz="18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p:txBody>
      </p:sp>
      <p:pic>
        <p:nvPicPr>
          <p:cNvPr id="6" name="Picture 5">
            <a:extLst>
              <a:ext uri="{FF2B5EF4-FFF2-40B4-BE49-F238E27FC236}">
                <a16:creationId xmlns:a16="http://schemas.microsoft.com/office/drawing/2014/main" id="{21D77BDF-0591-045B-69C5-F0AF43E82909}"/>
              </a:ext>
            </a:extLst>
          </p:cNvPr>
          <p:cNvPicPr>
            <a:picLocks noChangeAspect="1"/>
          </p:cNvPicPr>
          <p:nvPr/>
        </p:nvPicPr>
        <p:blipFill>
          <a:blip r:embed="rId2"/>
          <a:stretch>
            <a:fillRect/>
          </a:stretch>
        </p:blipFill>
        <p:spPr>
          <a:xfrm>
            <a:off x="6642423" y="2123782"/>
            <a:ext cx="5076825" cy="2181225"/>
          </a:xfrm>
          <a:prstGeom prst="rect">
            <a:avLst/>
          </a:prstGeom>
        </p:spPr>
      </p:pic>
    </p:spTree>
    <p:extLst>
      <p:ext uri="{BB962C8B-B14F-4D97-AF65-F5344CB8AC3E}">
        <p14:creationId xmlns:p14="http://schemas.microsoft.com/office/powerpoint/2010/main" val="224686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7" y="150520"/>
            <a:ext cx="11439331" cy="521283"/>
          </a:xfrm>
        </p:spPr>
        <p:txBody>
          <a:bodyPr>
            <a:noAutofit/>
          </a:bodyPr>
          <a:lstStyle/>
          <a:p>
            <a:r>
              <a:rPr lang="en-IN" sz="1800" b="1" kern="100" dirty="0">
                <a:effectLst/>
                <a:latin typeface="Segoe UI Black" panose="020B0A02040204020203" pitchFamily="34" charset="0"/>
                <a:ea typeface="Segoe UI Black" panose="020B0A02040204020203" pitchFamily="34" charset="0"/>
                <a:cs typeface="Times New Roman" panose="02020603050405020304" pitchFamily="18" charset="0"/>
              </a:rPr>
              <a:t>Which candidate won and which candidate was the runner-up in each constituency of State for the 2024 elections?</a:t>
            </a:r>
            <a:endParaRPr lang="en-IN" sz="18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217227" y="625525"/>
            <a:ext cx="5782355" cy="6232475"/>
          </a:xfrm>
          <a:prstGeom prst="rect">
            <a:avLst/>
          </a:prstGeom>
          <a:noFill/>
        </p:spPr>
        <p:txBody>
          <a:bodyPr wrap="square" rtlCol="0">
            <a:spAutoFit/>
          </a:bodyPr>
          <a:lstStyle/>
          <a:p>
            <a:r>
              <a:rPr lang="en-IN" sz="1050" dirty="0">
                <a:solidFill>
                  <a:srgbClr val="0000FF"/>
                </a:solidFill>
                <a:latin typeface="Consolas" panose="020B0609020204030204" pitchFamily="49" charset="0"/>
              </a:rPr>
              <a:t>WITH</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RankedCandidates</a:t>
            </a:r>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AS </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SELECT</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cd</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Constituency_ID</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cd</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Candidate</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cd</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Party</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cd</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EVM_Votes</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cd</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Postal_Votes</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cd</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EVM_Votes</a:t>
            </a:r>
            <a:r>
              <a:rPr lang="en-IN" sz="1050" dirty="0">
                <a:solidFill>
                  <a:srgbClr val="000000"/>
                </a:solidFill>
                <a:latin typeface="Consolas" panose="020B0609020204030204" pitchFamily="49" charset="0"/>
              </a:rPr>
              <a:t> </a:t>
            </a:r>
            <a:r>
              <a:rPr lang="en-IN" sz="1050" dirty="0">
                <a:solidFill>
                  <a:srgbClr val="808080"/>
                </a:solidFill>
                <a:latin typeface="Consolas" panose="020B0609020204030204" pitchFamily="49" charset="0"/>
              </a:rPr>
              <a:t>+</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cd</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Postal_Votes</a:t>
            </a:r>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AS</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Total_Votes</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FF00FF"/>
                </a:solidFill>
                <a:latin typeface="Consolas" panose="020B0609020204030204" pitchFamily="49" charset="0"/>
              </a:rPr>
              <a:t>ROW_NUMBER</a:t>
            </a:r>
            <a:r>
              <a:rPr lang="en-US" sz="1050" dirty="0">
                <a:solidFill>
                  <a:srgbClr val="80808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OVER </a:t>
            </a:r>
            <a:r>
              <a:rPr lang="en-US" sz="1050" dirty="0">
                <a:solidFill>
                  <a:srgbClr val="808080"/>
                </a:solidFill>
                <a:latin typeface="Consolas" panose="020B0609020204030204" pitchFamily="49" charset="0"/>
              </a:rPr>
              <a:t>(</a:t>
            </a:r>
            <a:r>
              <a:rPr lang="en-US" sz="1050" dirty="0">
                <a:solidFill>
                  <a:srgbClr val="0000FF"/>
                </a:solidFill>
                <a:latin typeface="Consolas" panose="020B0609020204030204" pitchFamily="49" charset="0"/>
              </a:rPr>
              <a:t>PARTITION</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BY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cd</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Constituency_ID</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ORDER</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BY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cd</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EVM_Votes</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cd</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Postal_Votes</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DESC</a:t>
            </a:r>
            <a:r>
              <a:rPr lang="en-US" sz="1050" dirty="0">
                <a:solidFill>
                  <a:srgbClr val="80808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AS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VoteRank</a:t>
            </a:r>
            <a:endParaRPr lang="en-US"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FROM</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constituencywise_details</a:t>
            </a:r>
            <a:r>
              <a:rPr lang="en-IN" sz="1050" dirty="0">
                <a:solidFill>
                  <a:srgbClr val="000000"/>
                </a:solidFill>
                <a:latin typeface="Consolas" panose="020B0609020204030204" pitchFamily="49" charset="0"/>
              </a:rPr>
              <a:t> cd</a:t>
            </a:r>
          </a:p>
          <a:p>
            <a:r>
              <a:rPr lang="en-IN" sz="1050" dirty="0">
                <a:solidFill>
                  <a:srgbClr val="000000"/>
                </a:solidFill>
                <a:latin typeface="Consolas" panose="020B0609020204030204" pitchFamily="49" charset="0"/>
              </a:rPr>
              <a:t>    </a:t>
            </a:r>
            <a:r>
              <a:rPr lang="en-IN" sz="1050" dirty="0">
                <a:solidFill>
                  <a:srgbClr val="808080"/>
                </a:solidFill>
                <a:latin typeface="Consolas" panose="020B0609020204030204" pitchFamily="49" charset="0"/>
              </a:rPr>
              <a:t>JOIN</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constituencywise_results</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cr</a:t>
            </a:r>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ON</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cd</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Constituency_ID</a:t>
            </a:r>
            <a:r>
              <a:rPr lang="en-IN" sz="1050" dirty="0">
                <a:solidFill>
                  <a:srgbClr val="000000"/>
                </a:solidFill>
                <a:latin typeface="Consolas" panose="020B0609020204030204" pitchFamily="49" charset="0"/>
              </a:rPr>
              <a:t> </a:t>
            </a:r>
            <a:r>
              <a:rPr lang="en-IN" sz="1050" dirty="0">
                <a:solidFill>
                  <a:srgbClr val="808080"/>
                </a:solidFill>
                <a:latin typeface="Consolas" panose="020B0609020204030204" pitchFamily="49" charset="0"/>
              </a:rPr>
              <a:t>=</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cr</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Constituency_ID</a:t>
            </a:r>
            <a:endParaRPr lang="en-IN"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a:solidFill>
                  <a:srgbClr val="808080"/>
                </a:solidFill>
                <a:latin typeface="Consolas" panose="020B0609020204030204" pitchFamily="49" charset="0"/>
              </a:rPr>
              <a:t>JOIN</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statewise_results</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sr</a:t>
            </a:r>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ON</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cr</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Parliament_Constituency</a:t>
            </a:r>
            <a:r>
              <a:rPr lang="en-IN" sz="1050" dirty="0">
                <a:solidFill>
                  <a:srgbClr val="000000"/>
                </a:solidFill>
                <a:latin typeface="Consolas" panose="020B0609020204030204" pitchFamily="49" charset="0"/>
              </a:rPr>
              <a:t> </a:t>
            </a:r>
            <a:r>
              <a:rPr lang="en-IN" sz="1050" dirty="0">
                <a:solidFill>
                  <a:srgbClr val="808080"/>
                </a:solidFill>
                <a:latin typeface="Consolas" panose="020B0609020204030204" pitchFamily="49" charset="0"/>
              </a:rPr>
              <a:t>=</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sr</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Parliament_Constituency</a:t>
            </a:r>
            <a:endParaRPr lang="en-IN"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a:solidFill>
                  <a:srgbClr val="808080"/>
                </a:solidFill>
                <a:latin typeface="Consolas" panose="020B0609020204030204" pitchFamily="49" charset="0"/>
              </a:rPr>
              <a:t>JOIN</a:t>
            </a:r>
            <a:r>
              <a:rPr lang="en-IN"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states s </a:t>
            </a:r>
            <a:r>
              <a:rPr lang="en-US" sz="1050" dirty="0">
                <a:solidFill>
                  <a:srgbClr val="0000FF"/>
                </a:solidFill>
                <a:latin typeface="Consolas" panose="020B0609020204030204" pitchFamily="49" charset="0"/>
              </a:rPr>
              <a:t>ON</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sr</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State_ID</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s</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State_ID</a:t>
            </a:r>
            <a:endParaRPr lang="en-US" sz="1050" dirty="0">
              <a:solidFill>
                <a:srgbClr val="000000"/>
              </a:solidFill>
              <a:latin typeface="Consolas" panose="020B0609020204030204" pitchFamily="49" charset="0"/>
            </a:endParaRPr>
          </a:p>
          <a:p>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WHERE</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s</a:t>
            </a:r>
            <a:r>
              <a:rPr lang="en-IN" sz="1050" dirty="0" err="1">
                <a:solidFill>
                  <a:srgbClr val="808080"/>
                </a:solidFill>
                <a:latin typeface="Consolas" panose="020B0609020204030204" pitchFamily="49" charset="0"/>
              </a:rPr>
              <a:t>.</a:t>
            </a:r>
            <a:r>
              <a:rPr lang="en-IN" sz="1050" dirty="0" err="1">
                <a:solidFill>
                  <a:srgbClr val="0000FF"/>
                </a:solidFill>
                <a:latin typeface="Consolas" panose="020B0609020204030204" pitchFamily="49" charset="0"/>
              </a:rPr>
              <a:t>State</a:t>
            </a:r>
            <a:r>
              <a:rPr lang="en-IN" sz="1050" dirty="0">
                <a:solidFill>
                  <a:srgbClr val="000000"/>
                </a:solidFill>
                <a:latin typeface="Consolas" panose="020B0609020204030204" pitchFamily="49" charset="0"/>
              </a:rPr>
              <a:t> </a:t>
            </a:r>
            <a:r>
              <a:rPr lang="en-IN" sz="1050" dirty="0">
                <a:solidFill>
                  <a:srgbClr val="808080"/>
                </a:solidFill>
                <a:latin typeface="Consolas" panose="020B0609020204030204" pitchFamily="49" charset="0"/>
              </a:rPr>
              <a:t>=</a:t>
            </a:r>
            <a:r>
              <a:rPr lang="en-IN" sz="1050" dirty="0">
                <a:solidFill>
                  <a:srgbClr val="000000"/>
                </a:solidFill>
                <a:latin typeface="Consolas" panose="020B0609020204030204" pitchFamily="49" charset="0"/>
              </a:rPr>
              <a:t> </a:t>
            </a:r>
            <a:r>
              <a:rPr lang="en-IN" sz="1050" dirty="0">
                <a:solidFill>
                  <a:srgbClr val="FF0000"/>
                </a:solidFill>
                <a:latin typeface="Consolas" panose="020B0609020204030204" pitchFamily="49" charset="0"/>
              </a:rPr>
              <a:t>'Maharashtra'</a:t>
            </a:r>
            <a:endParaRPr lang="en-IN" sz="1050" dirty="0">
              <a:solidFill>
                <a:srgbClr val="000000"/>
              </a:solidFill>
              <a:latin typeface="Consolas" panose="020B0609020204030204" pitchFamily="49" charset="0"/>
            </a:endParaRPr>
          </a:p>
          <a:p>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endParaRPr lang="en-IN" sz="1050" dirty="0">
              <a:solidFill>
                <a:srgbClr val="000000"/>
              </a:solidFill>
              <a:latin typeface="Consolas" panose="020B0609020204030204" pitchFamily="49" charset="0"/>
            </a:endParaRPr>
          </a:p>
          <a:p>
            <a:r>
              <a:rPr lang="en-IN" sz="1050" dirty="0">
                <a:solidFill>
                  <a:srgbClr val="0000FF"/>
                </a:solidFill>
                <a:latin typeface="Consolas" panose="020B0609020204030204" pitchFamily="49" charset="0"/>
              </a:rPr>
              <a:t>SELECT</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cr</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Constituency_Name</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FF00FF"/>
                </a:solidFill>
                <a:latin typeface="Consolas" panose="020B0609020204030204" pitchFamily="49" charset="0"/>
              </a:rPr>
              <a:t>MAX</a:t>
            </a:r>
            <a:r>
              <a:rPr lang="en-US" sz="1050" dirty="0">
                <a:solidFill>
                  <a:srgbClr val="808080"/>
                </a:solidFill>
                <a:latin typeface="Consolas" panose="020B0609020204030204" pitchFamily="49" charset="0"/>
              </a:rPr>
              <a:t>(</a:t>
            </a:r>
            <a:r>
              <a:rPr lang="en-US" sz="1050" dirty="0">
                <a:solidFill>
                  <a:srgbClr val="0000FF"/>
                </a:solidFill>
                <a:latin typeface="Consolas" panose="020B0609020204030204" pitchFamily="49" charset="0"/>
              </a:rPr>
              <a:t>CASE</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WHEN</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rc</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VoteRank</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a:t>
            </a:r>
            <a:r>
              <a:rPr lang="en-US" sz="1050" dirty="0">
                <a:solidFill>
                  <a:srgbClr val="000000"/>
                </a:solidFill>
                <a:latin typeface="Consolas" panose="020B0609020204030204" pitchFamily="49" charset="0"/>
              </a:rPr>
              <a:t> 1 </a:t>
            </a:r>
            <a:r>
              <a:rPr lang="en-US" sz="1050" dirty="0">
                <a:solidFill>
                  <a:srgbClr val="0000FF"/>
                </a:solidFill>
                <a:latin typeface="Consolas" panose="020B0609020204030204" pitchFamily="49" charset="0"/>
              </a:rPr>
              <a:t>THEN</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rc</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Candidate</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END</a:t>
            </a:r>
            <a:r>
              <a:rPr lang="en-US" sz="1050" dirty="0">
                <a:solidFill>
                  <a:srgbClr val="80808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AS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Winning_Candidate</a:t>
            </a:r>
            <a:r>
              <a:rPr lang="en-US" sz="1050" dirty="0">
                <a:solidFill>
                  <a:srgbClr val="808080"/>
                </a:solidFill>
                <a:latin typeface="Consolas" panose="020B0609020204030204" pitchFamily="49" charset="0"/>
              </a:rPr>
              <a: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FF00FF"/>
                </a:solidFill>
                <a:latin typeface="Consolas" panose="020B0609020204030204" pitchFamily="49" charset="0"/>
              </a:rPr>
              <a:t>MAX</a:t>
            </a:r>
            <a:r>
              <a:rPr lang="en-US" sz="1050" dirty="0">
                <a:solidFill>
                  <a:srgbClr val="808080"/>
                </a:solidFill>
                <a:latin typeface="Consolas" panose="020B0609020204030204" pitchFamily="49" charset="0"/>
              </a:rPr>
              <a:t>(</a:t>
            </a:r>
            <a:r>
              <a:rPr lang="en-US" sz="1050" dirty="0">
                <a:solidFill>
                  <a:srgbClr val="0000FF"/>
                </a:solidFill>
                <a:latin typeface="Consolas" panose="020B0609020204030204" pitchFamily="49" charset="0"/>
              </a:rPr>
              <a:t>CASE</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WHEN</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rc</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VoteRank</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a:t>
            </a:r>
            <a:r>
              <a:rPr lang="en-US" sz="1050" dirty="0">
                <a:solidFill>
                  <a:srgbClr val="000000"/>
                </a:solidFill>
                <a:latin typeface="Consolas" panose="020B0609020204030204" pitchFamily="49" charset="0"/>
              </a:rPr>
              <a:t> 2 </a:t>
            </a:r>
            <a:r>
              <a:rPr lang="en-US" sz="1050" dirty="0">
                <a:solidFill>
                  <a:srgbClr val="0000FF"/>
                </a:solidFill>
                <a:latin typeface="Consolas" panose="020B0609020204030204" pitchFamily="49" charset="0"/>
              </a:rPr>
              <a:t>THEN</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rc</a:t>
            </a:r>
            <a:r>
              <a:rPr lang="en-US" sz="1050" dirty="0" err="1">
                <a:solidFill>
                  <a:srgbClr val="808080"/>
                </a:solidFill>
                <a:latin typeface="Consolas" panose="020B0609020204030204" pitchFamily="49" charset="0"/>
              </a:rPr>
              <a:t>.</a:t>
            </a:r>
            <a:r>
              <a:rPr lang="en-US" sz="1050" dirty="0" err="1">
                <a:solidFill>
                  <a:srgbClr val="000000"/>
                </a:solidFill>
                <a:latin typeface="Consolas" panose="020B0609020204030204" pitchFamily="49" charset="0"/>
              </a:rPr>
              <a:t>Candidate</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END</a:t>
            </a:r>
            <a:r>
              <a:rPr lang="en-US" sz="1050" dirty="0">
                <a:solidFill>
                  <a:srgbClr val="80808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AS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Runnerup_Candidate</a:t>
            </a:r>
            <a:endParaRPr lang="en-US" sz="1050" dirty="0">
              <a:solidFill>
                <a:srgbClr val="000000"/>
              </a:solidFill>
              <a:latin typeface="Consolas" panose="020B0609020204030204" pitchFamily="49" charset="0"/>
            </a:endParaRPr>
          </a:p>
          <a:p>
            <a:r>
              <a:rPr lang="en-IN" sz="1050" dirty="0">
                <a:solidFill>
                  <a:srgbClr val="0000FF"/>
                </a:solidFill>
                <a:latin typeface="Consolas" panose="020B0609020204030204" pitchFamily="49" charset="0"/>
              </a:rPr>
              <a:t>FROM</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RankedCandidates</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rc</a:t>
            </a:r>
            <a:endParaRPr lang="en-IN" sz="1050" dirty="0">
              <a:solidFill>
                <a:srgbClr val="000000"/>
              </a:solidFill>
              <a:latin typeface="Consolas" panose="020B0609020204030204" pitchFamily="49" charset="0"/>
            </a:endParaRPr>
          </a:p>
          <a:p>
            <a:r>
              <a:rPr lang="en-IN" sz="1050" dirty="0">
                <a:solidFill>
                  <a:srgbClr val="808080"/>
                </a:solidFill>
                <a:latin typeface="Consolas" panose="020B0609020204030204" pitchFamily="49" charset="0"/>
              </a:rPr>
              <a:t>JOIN</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constituencywise_results</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cr</a:t>
            </a:r>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ON</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rc</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Constituency_ID</a:t>
            </a:r>
            <a:r>
              <a:rPr lang="en-IN" sz="1050" dirty="0">
                <a:solidFill>
                  <a:srgbClr val="000000"/>
                </a:solidFill>
                <a:latin typeface="Consolas" panose="020B0609020204030204" pitchFamily="49" charset="0"/>
              </a:rPr>
              <a:t> </a:t>
            </a:r>
            <a:r>
              <a:rPr lang="en-IN" sz="1050" dirty="0">
                <a:solidFill>
                  <a:srgbClr val="808080"/>
                </a:solidFill>
                <a:latin typeface="Consolas" panose="020B0609020204030204" pitchFamily="49" charset="0"/>
              </a:rPr>
              <a:t>=</a:t>
            </a:r>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cr</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Constituency_ID</a:t>
            </a:r>
            <a:endParaRPr lang="en-IN" sz="1050" dirty="0">
              <a:solidFill>
                <a:srgbClr val="000000"/>
              </a:solidFill>
              <a:latin typeface="Consolas" panose="020B0609020204030204" pitchFamily="49" charset="0"/>
            </a:endParaRPr>
          </a:p>
          <a:p>
            <a:r>
              <a:rPr lang="en-IN" sz="1050" dirty="0">
                <a:solidFill>
                  <a:srgbClr val="0000FF"/>
                </a:solidFill>
                <a:latin typeface="Consolas" panose="020B0609020204030204" pitchFamily="49" charset="0"/>
              </a:rPr>
              <a:t>GROUP</a:t>
            </a:r>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BY</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cr</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Constituency_Name</a:t>
            </a:r>
            <a:endParaRPr lang="en-IN" sz="1050" dirty="0">
              <a:solidFill>
                <a:srgbClr val="000000"/>
              </a:solidFill>
              <a:latin typeface="Consolas" panose="020B0609020204030204" pitchFamily="49" charset="0"/>
            </a:endParaRPr>
          </a:p>
          <a:p>
            <a:r>
              <a:rPr lang="en-IN" sz="1050" dirty="0">
                <a:solidFill>
                  <a:srgbClr val="0000FF"/>
                </a:solidFill>
                <a:latin typeface="Consolas" panose="020B0609020204030204" pitchFamily="49" charset="0"/>
              </a:rPr>
              <a:t>ORDER</a:t>
            </a:r>
            <a:r>
              <a:rPr lang="en-IN" sz="1050" dirty="0">
                <a:solidFill>
                  <a:srgbClr val="000000"/>
                </a:solidFill>
                <a:latin typeface="Consolas" panose="020B0609020204030204" pitchFamily="49" charset="0"/>
              </a:rPr>
              <a:t> </a:t>
            </a:r>
            <a:r>
              <a:rPr lang="en-IN" sz="1050" dirty="0">
                <a:solidFill>
                  <a:srgbClr val="0000FF"/>
                </a:solidFill>
                <a:latin typeface="Consolas" panose="020B0609020204030204" pitchFamily="49" charset="0"/>
              </a:rPr>
              <a:t>BY</a:t>
            </a:r>
            <a:r>
              <a:rPr lang="en-IN" sz="1050" dirty="0">
                <a:solidFill>
                  <a:srgbClr val="000000"/>
                </a:solidFill>
                <a:latin typeface="Consolas" panose="020B0609020204030204" pitchFamily="49" charset="0"/>
              </a:rPr>
              <a:t> </a:t>
            </a:r>
          </a:p>
          <a:p>
            <a:r>
              <a:rPr lang="en-IN" sz="1050" dirty="0">
                <a:solidFill>
                  <a:srgbClr val="000000"/>
                </a:solidFill>
                <a:latin typeface="Consolas" panose="020B0609020204030204" pitchFamily="49" charset="0"/>
              </a:rPr>
              <a:t>    </a:t>
            </a:r>
            <a:r>
              <a:rPr lang="en-IN" sz="1050" dirty="0" err="1">
                <a:solidFill>
                  <a:srgbClr val="000000"/>
                </a:solidFill>
                <a:latin typeface="Consolas" panose="020B0609020204030204" pitchFamily="49" charset="0"/>
              </a:rPr>
              <a:t>cr</a:t>
            </a:r>
            <a:r>
              <a:rPr lang="en-IN" sz="1050" dirty="0" err="1">
                <a:solidFill>
                  <a:srgbClr val="808080"/>
                </a:solidFill>
                <a:latin typeface="Consolas" panose="020B0609020204030204" pitchFamily="49" charset="0"/>
              </a:rPr>
              <a:t>.</a:t>
            </a:r>
            <a:r>
              <a:rPr lang="en-IN" sz="1050" dirty="0" err="1">
                <a:solidFill>
                  <a:srgbClr val="000000"/>
                </a:solidFill>
                <a:latin typeface="Consolas" panose="020B0609020204030204" pitchFamily="49" charset="0"/>
              </a:rPr>
              <a:t>Constituency_Name</a:t>
            </a:r>
            <a:r>
              <a:rPr lang="en-IN" sz="1050" dirty="0">
                <a:solidFill>
                  <a:srgbClr val="808080"/>
                </a:solidFill>
                <a:latin typeface="Consolas" panose="020B0609020204030204" pitchFamily="49" charset="0"/>
              </a:rPr>
              <a:t>;</a:t>
            </a:r>
            <a:endParaRPr lang="en-IN" sz="1050" dirty="0">
              <a:solidFill>
                <a:srgbClr val="000000"/>
              </a:solidFill>
              <a:latin typeface="Consolas" panose="020B0609020204030204" pitchFamily="49" charset="0"/>
            </a:endParaRPr>
          </a:p>
        </p:txBody>
      </p:sp>
      <p:pic>
        <p:nvPicPr>
          <p:cNvPr id="5" name="Picture 4">
            <a:extLst>
              <a:ext uri="{FF2B5EF4-FFF2-40B4-BE49-F238E27FC236}">
                <a16:creationId xmlns:a16="http://schemas.microsoft.com/office/drawing/2014/main" id="{FC12E98C-14FF-500B-6FFE-D2D2E4DE6387}"/>
              </a:ext>
            </a:extLst>
          </p:cNvPr>
          <p:cNvPicPr>
            <a:picLocks noChangeAspect="1"/>
          </p:cNvPicPr>
          <p:nvPr/>
        </p:nvPicPr>
        <p:blipFill>
          <a:blip r:embed="rId2"/>
          <a:stretch>
            <a:fillRect/>
          </a:stretch>
        </p:blipFill>
        <p:spPr>
          <a:xfrm>
            <a:off x="6212631" y="545721"/>
            <a:ext cx="5293568" cy="6161760"/>
          </a:xfrm>
          <a:prstGeom prst="rect">
            <a:avLst/>
          </a:prstGeom>
        </p:spPr>
      </p:pic>
    </p:spTree>
    <p:extLst>
      <p:ext uri="{BB962C8B-B14F-4D97-AF65-F5344CB8AC3E}">
        <p14:creationId xmlns:p14="http://schemas.microsoft.com/office/powerpoint/2010/main" val="118082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7" y="150520"/>
            <a:ext cx="11439331" cy="521283"/>
          </a:xfrm>
        </p:spPr>
        <p:txBody>
          <a:bodyPr>
            <a:noAutofit/>
          </a:bodyPr>
          <a:lstStyle/>
          <a:p>
            <a:r>
              <a:rPr lang="en-IN" sz="1800" b="1" kern="100" dirty="0">
                <a:effectLst/>
                <a:latin typeface="Segoe UI Black" panose="020B0A02040204020203" pitchFamily="34" charset="0"/>
                <a:ea typeface="Segoe UI Black" panose="020B0A02040204020203" pitchFamily="34" charset="0"/>
                <a:cs typeface="Times New Roman" panose="02020603050405020304" pitchFamily="18" charset="0"/>
              </a:rPr>
              <a:t>For the state of Maharashtra, what are the total number of seats, total number of candidates, total number of parties, total votes (including EVM and postal), and the breakdown of EVM and postal votes?</a:t>
            </a:r>
            <a:endParaRPr lang="en-IN" sz="18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217227" y="1296333"/>
            <a:ext cx="5782355" cy="4616648"/>
          </a:xfrm>
          <a:prstGeom prst="rect">
            <a:avLst/>
          </a:prstGeom>
          <a:noFill/>
        </p:spPr>
        <p:txBody>
          <a:bodyPr wrap="square" rtlCol="0">
            <a:spAutoFit/>
          </a:bodyPr>
          <a:lstStyle/>
          <a:p>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DISTINCT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cr</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Constituency_ID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Total_Seats</a:t>
            </a:r>
            <a:r>
              <a:rPr lang="en-US" sz="1400" dirty="0">
                <a:solidFill>
                  <a:srgbClr val="80808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DISTINCT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cd</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Candidate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Total_Candidates</a:t>
            </a:r>
            <a:r>
              <a:rPr lang="en-US" sz="1400" dirty="0">
                <a:solidFill>
                  <a:srgbClr val="80808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DISTINCT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Party</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Total_Parties</a:t>
            </a:r>
            <a:r>
              <a:rPr lang="en-US" sz="1400" dirty="0">
                <a:solidFill>
                  <a:srgbClr val="80808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cd</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EVM_Votes</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cd</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Postal_Votes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Total_Votes</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cd</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EVM_Votes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Total_EVM_Votes</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r>
              <a:rPr lang="pt-BR" sz="1400" dirty="0">
                <a:solidFill>
                  <a:srgbClr val="000000"/>
                </a:solidFill>
                <a:latin typeface="Consolas" panose="020B0609020204030204" pitchFamily="49" charset="0"/>
              </a:rPr>
              <a:t>    </a:t>
            </a:r>
            <a:r>
              <a:rPr lang="pt-BR" sz="1400" dirty="0">
                <a:solidFill>
                  <a:srgbClr val="FF00FF"/>
                </a:solidFill>
                <a:latin typeface="Consolas" panose="020B0609020204030204" pitchFamily="49" charset="0"/>
              </a:rPr>
              <a:t>SUM</a:t>
            </a:r>
            <a:r>
              <a:rPr lang="pt-BR" sz="1400" dirty="0">
                <a:solidFill>
                  <a:srgbClr val="808080"/>
                </a:solidFill>
                <a:latin typeface="Consolas" panose="020B0609020204030204" pitchFamily="49" charset="0"/>
              </a:rPr>
              <a:t>(</a:t>
            </a:r>
            <a:r>
              <a:rPr lang="pt-BR" sz="1400" dirty="0">
                <a:solidFill>
                  <a:srgbClr val="000000"/>
                </a:solidFill>
                <a:latin typeface="Consolas" panose="020B0609020204030204" pitchFamily="49" charset="0"/>
              </a:rPr>
              <a:t>cd</a:t>
            </a:r>
            <a:r>
              <a:rPr lang="pt-BR" sz="1400" dirty="0">
                <a:solidFill>
                  <a:srgbClr val="808080"/>
                </a:solidFill>
                <a:latin typeface="Consolas" panose="020B0609020204030204" pitchFamily="49" charset="0"/>
              </a:rPr>
              <a:t>.</a:t>
            </a:r>
            <a:r>
              <a:rPr lang="pt-BR" sz="1400" dirty="0">
                <a:solidFill>
                  <a:srgbClr val="000000"/>
                </a:solidFill>
                <a:latin typeface="Consolas" panose="020B0609020204030204" pitchFamily="49" charset="0"/>
              </a:rPr>
              <a:t>Postal_Votes</a:t>
            </a:r>
            <a:r>
              <a:rPr lang="pt-BR" sz="1400" dirty="0">
                <a:solidFill>
                  <a:srgbClr val="808080"/>
                </a:solidFill>
                <a:latin typeface="Consolas" panose="020B0609020204030204" pitchFamily="49" charset="0"/>
              </a:rPr>
              <a:t>)</a:t>
            </a:r>
            <a:r>
              <a:rPr lang="pt-BR" sz="1400" dirty="0">
                <a:solidFill>
                  <a:srgbClr val="000000"/>
                </a:solidFill>
                <a:latin typeface="Consolas" panose="020B0609020204030204" pitchFamily="49" charset="0"/>
              </a:rPr>
              <a:t> </a:t>
            </a:r>
            <a:r>
              <a:rPr lang="pt-BR" sz="1400" dirty="0">
                <a:solidFill>
                  <a:srgbClr val="0000FF"/>
                </a:solidFill>
                <a:latin typeface="Consolas" panose="020B0609020204030204" pitchFamily="49" charset="0"/>
              </a:rPr>
              <a:t>AS</a:t>
            </a:r>
            <a:r>
              <a:rPr lang="pt-BR" sz="1400" dirty="0">
                <a:solidFill>
                  <a:srgbClr val="000000"/>
                </a:solidFill>
                <a:latin typeface="Consolas" panose="020B0609020204030204" pitchFamily="49" charset="0"/>
              </a:rPr>
              <a:t> Total_Postal_Votes</a:t>
            </a:r>
          </a:p>
          <a:p>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constituencywise_results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cr</a:t>
            </a:r>
            <a:endParaRPr lang="en-IN" sz="1400" dirty="0">
              <a:solidFill>
                <a:srgbClr val="000000"/>
              </a:solidFill>
              <a:latin typeface="Consolas" panose="020B0609020204030204" pitchFamily="49" charset="0"/>
            </a:endParaRPr>
          </a:p>
          <a:p>
            <a:r>
              <a:rPr lang="en-IN" sz="1400" dirty="0">
                <a:solidFill>
                  <a:srgbClr val="808080"/>
                </a:solidFill>
                <a:latin typeface="Consolas" panose="020B0609020204030204" pitchFamily="49" charset="0"/>
              </a:rPr>
              <a:t>JOIN</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constituencywise_details</a:t>
            </a:r>
            <a:r>
              <a:rPr lang="en-IN" sz="1400" dirty="0">
                <a:solidFill>
                  <a:srgbClr val="000000"/>
                </a:solidFill>
                <a:latin typeface="Consolas" panose="020B0609020204030204" pitchFamily="49" charset="0"/>
              </a:rPr>
              <a:t> cd </a:t>
            </a:r>
            <a:r>
              <a:rPr lang="en-IN" sz="1400" dirty="0">
                <a:solidFill>
                  <a:srgbClr val="0000FF"/>
                </a:solidFill>
                <a:latin typeface="Consolas" panose="020B0609020204030204" pitchFamily="49" charset="0"/>
              </a:rPr>
              <a:t>ON</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cr</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Constituency_ID</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cd</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Constituency_ID</a:t>
            </a:r>
            <a:endParaRPr lang="en-IN" sz="1400" dirty="0">
              <a:solidFill>
                <a:srgbClr val="000000"/>
              </a:solidFill>
              <a:latin typeface="Consolas" panose="020B0609020204030204" pitchFamily="49" charset="0"/>
            </a:endParaRPr>
          </a:p>
          <a:p>
            <a:r>
              <a:rPr lang="en-IN" sz="1400" dirty="0">
                <a:solidFill>
                  <a:srgbClr val="808080"/>
                </a:solidFill>
                <a:latin typeface="Consolas" panose="020B0609020204030204" pitchFamily="49" charset="0"/>
              </a:rPr>
              <a:t>JOIN</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statewise_results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sr</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ON</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cr</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Parliament_Constituency</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sr</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Parliament_Constituency</a:t>
            </a:r>
            <a:endParaRPr lang="en-IN" sz="1400" dirty="0">
              <a:solidFill>
                <a:srgbClr val="000000"/>
              </a:solidFill>
              <a:latin typeface="Consolas" panose="020B0609020204030204" pitchFamily="49" charset="0"/>
            </a:endParaRPr>
          </a:p>
          <a:p>
            <a:r>
              <a:rPr lang="en-IN" sz="1400" dirty="0">
                <a:solidFill>
                  <a:srgbClr val="808080"/>
                </a:solidFill>
                <a:latin typeface="Consolas" panose="020B0609020204030204" pitchFamily="49" charset="0"/>
              </a:rPr>
              <a:t>JOIN</a:t>
            </a:r>
            <a:r>
              <a:rPr lang="en-IN"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states s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State_ID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State_ID</a:t>
            </a:r>
            <a:endParaRPr lang="en-US" sz="1400" dirty="0">
              <a:solidFill>
                <a:srgbClr val="000000"/>
              </a:solidFill>
              <a:latin typeface="Consolas" panose="020B0609020204030204" pitchFamily="49" charset="0"/>
            </a:endParaRPr>
          </a:p>
          <a:p>
            <a:r>
              <a:rPr lang="en-IN" sz="1400" dirty="0">
                <a:solidFill>
                  <a:srgbClr val="808080"/>
                </a:solidFill>
                <a:latin typeface="Consolas" panose="020B0609020204030204" pitchFamily="49" charset="0"/>
              </a:rPr>
              <a:t>JOIN</a:t>
            </a:r>
            <a:r>
              <a:rPr lang="en-IN"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partywise_results</a:t>
            </a:r>
            <a:r>
              <a:rPr lang="en-US" sz="1400" dirty="0">
                <a:solidFill>
                  <a:srgbClr val="000000"/>
                </a:solidFill>
                <a:latin typeface="Consolas" panose="020B0609020204030204" pitchFamily="49" charset="0"/>
              </a:rPr>
              <a:t> p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cr</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Party_ID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Party_ID</a:t>
            </a:r>
            <a:endParaRPr lang="en-US" sz="1400" dirty="0">
              <a:solidFill>
                <a:srgbClr val="000000"/>
              </a:solidFill>
              <a:latin typeface="Consolas" panose="020B0609020204030204" pitchFamily="49" charset="0"/>
            </a:endParaRPr>
          </a:p>
          <a:p>
            <a:r>
              <a:rPr lang="en-IN" sz="1400" dirty="0">
                <a:solidFill>
                  <a:srgbClr val="0000FF"/>
                </a:solidFill>
                <a:latin typeface="Consolas" panose="020B0609020204030204" pitchFamily="49" charset="0"/>
              </a:rPr>
              <a:t>WHERE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a:t>
            </a:r>
            <a:r>
              <a:rPr lang="en-IN" sz="1400" dirty="0" err="1">
                <a:solidFill>
                  <a:srgbClr val="808080"/>
                </a:solidFill>
                <a:latin typeface="Consolas" panose="020B0609020204030204" pitchFamily="49" charset="0"/>
              </a:rPr>
              <a:t>.</a:t>
            </a:r>
            <a:r>
              <a:rPr lang="en-IN" sz="1400" dirty="0" err="1">
                <a:solidFill>
                  <a:srgbClr val="0000FF"/>
                </a:solidFill>
                <a:latin typeface="Consolas" panose="020B0609020204030204" pitchFamily="49" charset="0"/>
              </a:rPr>
              <a:t>State</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FF0000"/>
                </a:solidFill>
                <a:latin typeface="Consolas" panose="020B0609020204030204" pitchFamily="49" charset="0"/>
              </a:rPr>
              <a:t>'Maharashtra'</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p:txBody>
      </p:sp>
      <p:pic>
        <p:nvPicPr>
          <p:cNvPr id="5" name="Picture 4">
            <a:extLst>
              <a:ext uri="{FF2B5EF4-FFF2-40B4-BE49-F238E27FC236}">
                <a16:creationId xmlns:a16="http://schemas.microsoft.com/office/drawing/2014/main" id="{290DE46F-7E7C-2359-D3AF-0C57089441E6}"/>
              </a:ext>
            </a:extLst>
          </p:cNvPr>
          <p:cNvPicPr>
            <a:picLocks noChangeAspect="1"/>
          </p:cNvPicPr>
          <p:nvPr/>
        </p:nvPicPr>
        <p:blipFill>
          <a:blip r:embed="rId2"/>
          <a:stretch>
            <a:fillRect/>
          </a:stretch>
        </p:blipFill>
        <p:spPr>
          <a:xfrm>
            <a:off x="5802573" y="2535594"/>
            <a:ext cx="6172200" cy="685800"/>
          </a:xfrm>
          <a:prstGeom prst="rect">
            <a:avLst/>
          </a:prstGeom>
        </p:spPr>
      </p:pic>
    </p:spTree>
    <p:extLst>
      <p:ext uri="{BB962C8B-B14F-4D97-AF65-F5344CB8AC3E}">
        <p14:creationId xmlns:p14="http://schemas.microsoft.com/office/powerpoint/2010/main" val="194322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6F19-6168-1033-AC03-890C11DC8F91}"/>
              </a:ext>
            </a:extLst>
          </p:cNvPr>
          <p:cNvSpPr>
            <a:spLocks noGrp="1"/>
          </p:cNvSpPr>
          <p:nvPr>
            <p:ph type="title"/>
          </p:nvPr>
        </p:nvSpPr>
        <p:spPr>
          <a:xfrm>
            <a:off x="838200" y="206085"/>
            <a:ext cx="10515600" cy="1325563"/>
          </a:xfrm>
        </p:spPr>
        <p:txBody>
          <a:bodyPr>
            <a:normAutofit/>
          </a:bodyPr>
          <a:lstStyle/>
          <a:p>
            <a:r>
              <a:rPr lang="en-US" b="1" dirty="0">
                <a:latin typeface="Segoe UI Black" panose="020B0A02040204020203" pitchFamily="34" charset="0"/>
                <a:ea typeface="Segoe UI Black" panose="020B0A02040204020203" pitchFamily="34" charset="0"/>
              </a:rPr>
              <a:t>SQL PROJECT </a:t>
            </a:r>
            <a:br>
              <a:rPr lang="en-US" dirty="0"/>
            </a:br>
            <a:r>
              <a:rPr lang="en-US" sz="2700" dirty="0"/>
              <a:t>INDIAN GENERAL ELECATION RESULT ANALYSIS 2024</a:t>
            </a:r>
            <a:endParaRPr lang="en-IN" sz="2700" dirty="0"/>
          </a:p>
        </p:txBody>
      </p:sp>
      <p:sp>
        <p:nvSpPr>
          <p:cNvPr id="3" name="TextBox 2">
            <a:extLst>
              <a:ext uri="{FF2B5EF4-FFF2-40B4-BE49-F238E27FC236}">
                <a16:creationId xmlns:a16="http://schemas.microsoft.com/office/drawing/2014/main" id="{4389E7D3-052E-288D-8314-0000EF05E72E}"/>
              </a:ext>
            </a:extLst>
          </p:cNvPr>
          <p:cNvSpPr txBox="1"/>
          <p:nvPr/>
        </p:nvSpPr>
        <p:spPr>
          <a:xfrm>
            <a:off x="838200" y="1531648"/>
            <a:ext cx="4843072" cy="369332"/>
          </a:xfrm>
          <a:prstGeom prst="rect">
            <a:avLst/>
          </a:prstGeom>
          <a:noFill/>
        </p:spPr>
        <p:txBody>
          <a:bodyPr wrap="square" rtlCol="0">
            <a:spAutoFit/>
          </a:bodyPr>
          <a:lstStyle/>
          <a:p>
            <a:r>
              <a:rPr lang="en-US" dirty="0"/>
              <a:t>PROBLEM STATMENTS</a:t>
            </a:r>
            <a:endParaRPr lang="en-IN" dirty="0"/>
          </a:p>
        </p:txBody>
      </p:sp>
      <p:sp>
        <p:nvSpPr>
          <p:cNvPr id="5" name="TextBox 4">
            <a:extLst>
              <a:ext uri="{FF2B5EF4-FFF2-40B4-BE49-F238E27FC236}">
                <a16:creationId xmlns:a16="http://schemas.microsoft.com/office/drawing/2014/main" id="{ADA05E4D-E8E9-3109-6A32-BE813D4E868F}"/>
              </a:ext>
            </a:extLst>
          </p:cNvPr>
          <p:cNvSpPr txBox="1"/>
          <p:nvPr/>
        </p:nvSpPr>
        <p:spPr>
          <a:xfrm>
            <a:off x="750043" y="1988248"/>
            <a:ext cx="9862457"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tos Narrow" panose="020B0004020202020204" pitchFamily="34" charset="0"/>
              </a:rPr>
              <a:t>Total Seats </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What is the total number of seats available for elections in each state</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Total Seats Won by NDA Allianz</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Seats Won by NDA Allianz Parties</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Total Seats Won by I.N.D.I.A. Allianz</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Seats Won by I.N.D.I.A. Allianz Parties</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Add new column field in table </a:t>
            </a:r>
            <a:r>
              <a:rPr lang="en-IN" sz="1600" kern="100" dirty="0" err="1">
                <a:effectLst/>
                <a:latin typeface="Aptos Narrow" panose="020B0004020202020204" pitchFamily="34" charset="0"/>
                <a:ea typeface="Calibri" panose="020F0502020204030204" pitchFamily="34" charset="0"/>
                <a:cs typeface="Times New Roman" panose="02020603050405020304" pitchFamily="18" charset="0"/>
              </a:rPr>
              <a:t>partywise_results</a:t>
            </a: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 to get the Party Allianz as NDA, I.N.D.I.A and OTHER</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Which party alliance (NDA, I.N.D.I.A, or OTHER) won the most seats across all states?</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Winning candidate's name, their party name, total votes, and the margin of victory for a specific state and constituency?</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What is the distribution of EVM votes versus postal votes for candidates in a specific constituency?</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Which parties won the most seats in s State, and how many seats did each party win?</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What is the total number of seats won by each party alliance (NDA, I.N.D.I.A, and OTHER) in each state for the India Elections 2024</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Which candidate received the highest number of EVM votes in each constituency (Top 10)?</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Which candidate won and which candidate was the runner-up in each constituency of State for the 2024 elections?</a:t>
            </a:r>
          </a:p>
          <a:p>
            <a:pPr marL="285750" indent="-285750">
              <a:buFont typeface="Arial" panose="020B0604020202020204" pitchFamily="34" charset="0"/>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For the state of Maharashtra, what are the total number of seats, total number of candidates, total number of parties, total votes (including EVM and postal), and the breakdown of EVM and postal votes?</a:t>
            </a:r>
          </a:p>
          <a:p>
            <a:pPr marL="285750" indent="-285750">
              <a:buFont typeface="Arial" panose="020B0604020202020204" pitchFamily="34" charset="0"/>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290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6F19-6168-1033-AC03-890C11DC8F91}"/>
              </a:ext>
            </a:extLst>
          </p:cNvPr>
          <p:cNvSpPr>
            <a:spLocks noGrp="1"/>
          </p:cNvSpPr>
          <p:nvPr>
            <p:ph type="title"/>
          </p:nvPr>
        </p:nvSpPr>
        <p:spPr>
          <a:xfrm>
            <a:off x="838200" y="206085"/>
            <a:ext cx="10515600" cy="1325563"/>
          </a:xfrm>
        </p:spPr>
        <p:txBody>
          <a:bodyPr>
            <a:normAutofit/>
          </a:bodyPr>
          <a:lstStyle/>
          <a:p>
            <a:r>
              <a:rPr lang="en-US" b="1" dirty="0">
                <a:latin typeface="Segoe UI Black" panose="020B0A02040204020203" pitchFamily="34" charset="0"/>
                <a:ea typeface="Segoe UI Black" panose="020B0A02040204020203" pitchFamily="34" charset="0"/>
              </a:rPr>
              <a:t>SQL PROJECT </a:t>
            </a:r>
            <a:br>
              <a:rPr lang="en-US" dirty="0"/>
            </a:br>
            <a:r>
              <a:rPr lang="en-US" sz="2700" dirty="0"/>
              <a:t>INDIAN GENERAL ELECATION RESULT ANALYSIS 2024</a:t>
            </a:r>
            <a:endParaRPr lang="en-IN" sz="2700" dirty="0"/>
          </a:p>
        </p:txBody>
      </p:sp>
      <p:sp>
        <p:nvSpPr>
          <p:cNvPr id="3" name="TextBox 2">
            <a:extLst>
              <a:ext uri="{FF2B5EF4-FFF2-40B4-BE49-F238E27FC236}">
                <a16:creationId xmlns:a16="http://schemas.microsoft.com/office/drawing/2014/main" id="{4389E7D3-052E-288D-8314-0000EF05E72E}"/>
              </a:ext>
            </a:extLst>
          </p:cNvPr>
          <p:cNvSpPr txBox="1"/>
          <p:nvPr/>
        </p:nvSpPr>
        <p:spPr>
          <a:xfrm>
            <a:off x="838200" y="1531648"/>
            <a:ext cx="4843072" cy="369332"/>
          </a:xfrm>
          <a:prstGeom prst="rect">
            <a:avLst/>
          </a:prstGeom>
          <a:noFill/>
        </p:spPr>
        <p:txBody>
          <a:bodyPr wrap="square" rtlCol="0">
            <a:spAutoFit/>
          </a:bodyPr>
          <a:lstStyle/>
          <a:p>
            <a:r>
              <a:rPr lang="en-US" dirty="0"/>
              <a:t>ENTITY RELATIONAL DIAGRAM(ERD)/ SCHEMA</a:t>
            </a:r>
            <a:endParaRPr lang="en-IN" dirty="0"/>
          </a:p>
        </p:txBody>
      </p:sp>
      <p:sp>
        <p:nvSpPr>
          <p:cNvPr id="5" name="TextBox 4">
            <a:extLst>
              <a:ext uri="{FF2B5EF4-FFF2-40B4-BE49-F238E27FC236}">
                <a16:creationId xmlns:a16="http://schemas.microsoft.com/office/drawing/2014/main" id="{ADA05E4D-E8E9-3109-6A32-BE813D4E868F}"/>
              </a:ext>
            </a:extLst>
          </p:cNvPr>
          <p:cNvSpPr txBox="1"/>
          <p:nvPr/>
        </p:nvSpPr>
        <p:spPr>
          <a:xfrm>
            <a:off x="750043" y="1988248"/>
            <a:ext cx="9862457" cy="584775"/>
          </a:xfrm>
          <a:prstGeom prst="rect">
            <a:avLst/>
          </a:prstGeom>
          <a:noFill/>
        </p:spPr>
        <p:txBody>
          <a:bodyPr wrap="square" rtlCol="0">
            <a:spAutoFit/>
          </a:bodyPr>
          <a:lstStyle/>
          <a:p>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10" name="Picture 9">
            <a:extLst>
              <a:ext uri="{FF2B5EF4-FFF2-40B4-BE49-F238E27FC236}">
                <a16:creationId xmlns:a16="http://schemas.microsoft.com/office/drawing/2014/main" id="{FAAEB2BF-104C-CDF2-D7D8-088AAECA3D32}"/>
              </a:ext>
            </a:extLst>
          </p:cNvPr>
          <p:cNvPicPr>
            <a:picLocks noChangeAspect="1"/>
          </p:cNvPicPr>
          <p:nvPr/>
        </p:nvPicPr>
        <p:blipFill>
          <a:blip r:embed="rId2"/>
          <a:stretch>
            <a:fillRect/>
          </a:stretch>
        </p:blipFill>
        <p:spPr>
          <a:xfrm>
            <a:off x="140056" y="2060865"/>
            <a:ext cx="11725275" cy="4591050"/>
          </a:xfrm>
          <a:prstGeom prst="rect">
            <a:avLst/>
          </a:prstGeom>
        </p:spPr>
      </p:pic>
    </p:spTree>
    <p:extLst>
      <p:ext uri="{BB962C8B-B14F-4D97-AF65-F5344CB8AC3E}">
        <p14:creationId xmlns:p14="http://schemas.microsoft.com/office/powerpoint/2010/main" val="43940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E8AE-4403-99F6-1C2F-ADC05EE80D0B}"/>
              </a:ext>
            </a:extLst>
          </p:cNvPr>
          <p:cNvSpPr>
            <a:spLocks noGrp="1"/>
          </p:cNvSpPr>
          <p:nvPr>
            <p:ph type="title"/>
          </p:nvPr>
        </p:nvSpPr>
        <p:spPr>
          <a:xfrm>
            <a:off x="838200" y="365126"/>
            <a:ext cx="10515600" cy="670572"/>
          </a:xfrm>
        </p:spPr>
        <p:txBody>
          <a:bodyPr>
            <a:normAutofit/>
          </a:bodyPr>
          <a:lstStyle/>
          <a:p>
            <a:r>
              <a:rPr lang="en-US" sz="2000" dirty="0">
                <a:latin typeface="Segoe UI Black" panose="020B0A02040204020203" pitchFamily="34" charset="0"/>
                <a:ea typeface="Segoe UI Black" panose="020B0A02040204020203" pitchFamily="34" charset="0"/>
              </a:rPr>
              <a:t>Total Seats </a:t>
            </a:r>
            <a:endParaRPr lang="en-IN" sz="20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69CB5B1E-D45A-663A-D1E8-C9D71409C581}"/>
              </a:ext>
            </a:extLst>
          </p:cNvPr>
          <p:cNvSpPr txBox="1"/>
          <p:nvPr/>
        </p:nvSpPr>
        <p:spPr>
          <a:xfrm>
            <a:off x="838200" y="1296955"/>
            <a:ext cx="9582539" cy="923330"/>
          </a:xfrm>
          <a:prstGeom prst="rect">
            <a:avLst/>
          </a:prstGeom>
          <a:noFill/>
        </p:spPr>
        <p:txBody>
          <a:bodyPr wrap="square" rtlCol="0">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Parliament_Constituency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Total_Seats</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constituencywise_results</a:t>
            </a:r>
            <a:r>
              <a:rPr lang="en-IN" sz="1800" dirty="0">
                <a:solidFill>
                  <a:srgbClr val="808080"/>
                </a:solidFill>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A4F4823E-0049-3CFF-262D-2F4E3C792809}"/>
              </a:ext>
            </a:extLst>
          </p:cNvPr>
          <p:cNvPicPr>
            <a:picLocks noChangeAspect="1"/>
          </p:cNvPicPr>
          <p:nvPr/>
        </p:nvPicPr>
        <p:blipFill>
          <a:blip r:embed="rId2"/>
          <a:stretch>
            <a:fillRect/>
          </a:stretch>
        </p:blipFill>
        <p:spPr>
          <a:xfrm>
            <a:off x="838200" y="2892089"/>
            <a:ext cx="1876425" cy="809625"/>
          </a:xfrm>
          <a:prstGeom prst="rect">
            <a:avLst/>
          </a:prstGeom>
        </p:spPr>
      </p:pic>
    </p:spTree>
    <p:extLst>
      <p:ext uri="{BB962C8B-B14F-4D97-AF65-F5344CB8AC3E}">
        <p14:creationId xmlns:p14="http://schemas.microsoft.com/office/powerpoint/2010/main" val="232738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0225-4EEE-4DD4-C4CB-CB1D0C0EAD32}"/>
              </a:ext>
            </a:extLst>
          </p:cNvPr>
          <p:cNvSpPr>
            <a:spLocks noGrp="1"/>
          </p:cNvSpPr>
          <p:nvPr>
            <p:ph type="title"/>
          </p:nvPr>
        </p:nvSpPr>
        <p:spPr>
          <a:xfrm>
            <a:off x="283028" y="234497"/>
            <a:ext cx="10515600" cy="707895"/>
          </a:xfrm>
        </p:spPr>
        <p:txBody>
          <a:bodyPr>
            <a:normAutofit/>
          </a:bodyPr>
          <a:lstStyle/>
          <a:p>
            <a:r>
              <a:rPr lang="en-US" sz="2000" dirty="0">
                <a:latin typeface="Segoe UI Black" panose="020B0A02040204020203" pitchFamily="34" charset="0"/>
                <a:ea typeface="Segoe UI Black" panose="020B0A02040204020203" pitchFamily="34" charset="0"/>
              </a:rPr>
              <a:t>What is the total number of seats available for elections in each state</a:t>
            </a:r>
            <a:endParaRPr lang="en-IN" sz="2000"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63C47E2E-EBFD-3158-FB21-86D7E7B55BF4}"/>
              </a:ext>
            </a:extLst>
          </p:cNvPr>
          <p:cNvSpPr txBox="1"/>
          <p:nvPr/>
        </p:nvSpPr>
        <p:spPr>
          <a:xfrm>
            <a:off x="283028" y="1982450"/>
            <a:ext cx="7340082" cy="3539430"/>
          </a:xfrm>
          <a:prstGeom prst="rect">
            <a:avLst/>
          </a:prstGeom>
          <a:noFill/>
        </p:spPr>
        <p:txBody>
          <a:bodyPr wrap="squar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FF"/>
                </a:solidFill>
                <a:latin typeface="Consolas" panose="020B0609020204030204" pitchFamily="49" charset="0"/>
              </a:rPr>
              <a:t>State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State_Name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Constituency_ID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Total_Seats_Available</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constituencywise_results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endParaRPr lang="en-IN"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statewise_results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ON</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Parliament_Constituency</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sr</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Parliament_Constituency</a:t>
            </a:r>
            <a:endParaRPr lang="en-IN"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states 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sr</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State_ID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State_ID</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GROUP</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a:t>
            </a:r>
            <a:r>
              <a:rPr lang="en-IN" sz="1600" dirty="0" err="1">
                <a:solidFill>
                  <a:srgbClr val="808080"/>
                </a:solidFill>
                <a:latin typeface="Consolas" panose="020B0609020204030204" pitchFamily="49" charset="0"/>
              </a:rPr>
              <a:t>.</a:t>
            </a:r>
            <a:r>
              <a:rPr lang="en-IN" sz="1600" dirty="0" err="1">
                <a:solidFill>
                  <a:srgbClr val="0000FF"/>
                </a:solidFill>
                <a:latin typeface="Consolas" panose="020B0609020204030204" pitchFamily="49" charset="0"/>
              </a:rPr>
              <a:t>State</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ORDER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BY</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a:t>
            </a:r>
            <a:r>
              <a:rPr lang="en-IN" sz="1600" dirty="0" err="1">
                <a:solidFill>
                  <a:srgbClr val="808080"/>
                </a:solidFill>
                <a:latin typeface="Consolas" panose="020B0609020204030204" pitchFamily="49" charset="0"/>
              </a:rPr>
              <a:t>.</a:t>
            </a:r>
            <a:r>
              <a:rPr lang="en-IN" sz="1600" dirty="0" err="1">
                <a:solidFill>
                  <a:srgbClr val="0000FF"/>
                </a:solidFill>
                <a:latin typeface="Consolas" panose="020B0609020204030204" pitchFamily="49" charset="0"/>
              </a:rPr>
              <a:t>State</a:t>
            </a:r>
            <a:r>
              <a:rPr lang="en-IN" sz="1600" dirty="0">
                <a:solidFill>
                  <a:srgbClr val="808080"/>
                </a:solidFill>
                <a:latin typeface="Consolas" panose="020B0609020204030204" pitchFamily="49" charset="0"/>
              </a:rPr>
              <a:t>;</a:t>
            </a:r>
            <a:endParaRPr lang="en-IN" sz="1600" dirty="0"/>
          </a:p>
        </p:txBody>
      </p:sp>
      <p:pic>
        <p:nvPicPr>
          <p:cNvPr id="5" name="Picture 4">
            <a:extLst>
              <a:ext uri="{FF2B5EF4-FFF2-40B4-BE49-F238E27FC236}">
                <a16:creationId xmlns:a16="http://schemas.microsoft.com/office/drawing/2014/main" id="{822B3541-1742-1C12-5D76-E25C2C51CC7B}"/>
              </a:ext>
            </a:extLst>
          </p:cNvPr>
          <p:cNvPicPr>
            <a:picLocks noChangeAspect="1"/>
          </p:cNvPicPr>
          <p:nvPr/>
        </p:nvPicPr>
        <p:blipFill>
          <a:blip r:embed="rId2"/>
          <a:stretch>
            <a:fillRect/>
          </a:stretch>
        </p:blipFill>
        <p:spPr>
          <a:xfrm>
            <a:off x="8315449" y="1073020"/>
            <a:ext cx="3593523" cy="5710335"/>
          </a:xfrm>
          <a:prstGeom prst="rect">
            <a:avLst/>
          </a:prstGeom>
        </p:spPr>
      </p:pic>
    </p:spTree>
    <p:extLst>
      <p:ext uri="{BB962C8B-B14F-4D97-AF65-F5344CB8AC3E}">
        <p14:creationId xmlns:p14="http://schemas.microsoft.com/office/powerpoint/2010/main" val="169513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8" y="150520"/>
            <a:ext cx="10515600" cy="521283"/>
          </a:xfrm>
        </p:spPr>
        <p:txBody>
          <a:bodyPr>
            <a:normAutofit/>
          </a:bodyPr>
          <a:lstStyle/>
          <a:p>
            <a:r>
              <a:rPr lang="en-US" sz="2000" b="1" dirty="0">
                <a:latin typeface="Segoe UI Black" panose="020B0A02040204020203" pitchFamily="34" charset="0"/>
                <a:ea typeface="Segoe UI Black" panose="020B0A02040204020203" pitchFamily="34" charset="0"/>
              </a:rPr>
              <a:t>Total Seats Won by NDA Allianz</a:t>
            </a:r>
            <a:endParaRPr lang="en-IN" sz="20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279918" y="821094"/>
            <a:ext cx="6805068" cy="5509200"/>
          </a:xfrm>
          <a:prstGeom prst="rect">
            <a:avLst/>
          </a:prstGeom>
          <a:noFill/>
        </p:spPr>
        <p:txBody>
          <a:bodyPr wrap="non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a:solidFill>
                  <a:srgbClr val="0000FF"/>
                </a:solidFill>
                <a:latin typeface="Consolas" panose="020B0609020204030204" pitchFamily="49" charset="0"/>
              </a:rPr>
              <a:t>CASE</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WHEN</a:t>
            </a:r>
            <a:r>
              <a:rPr lang="en-IN" sz="1600" dirty="0">
                <a:solidFill>
                  <a:srgbClr val="000000"/>
                </a:solidFill>
                <a:latin typeface="Consolas" panose="020B0609020204030204" pitchFamily="49" charset="0"/>
              </a:rPr>
              <a:t> party </a:t>
            </a:r>
            <a:r>
              <a:rPr lang="en-IN" sz="1600" dirty="0">
                <a:solidFill>
                  <a:srgbClr val="808080"/>
                </a:solidFill>
                <a:latin typeface="Consolas" panose="020B0609020204030204" pitchFamily="49" charset="0"/>
              </a:rPr>
              <a:t>IN</a:t>
            </a:r>
            <a:r>
              <a:rPr lang="en-IN" sz="1600" dirty="0">
                <a:solidFill>
                  <a:srgbClr val="0000FF"/>
                </a:solidFill>
                <a:latin typeface="Consolas" panose="020B0609020204030204" pitchFamily="49" charset="0"/>
              </a:rPr>
              <a:t>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err="1">
                <a:solidFill>
                  <a:srgbClr val="FF0000"/>
                </a:solidFill>
                <a:latin typeface="Consolas" panose="020B0609020204030204" pitchFamily="49" charset="0"/>
              </a:rPr>
              <a:t>Bharatiya</a:t>
            </a:r>
            <a:r>
              <a:rPr lang="en-IN" sz="1600" dirty="0">
                <a:solidFill>
                  <a:srgbClr val="FF0000"/>
                </a:solidFill>
                <a:latin typeface="Consolas" panose="020B0609020204030204" pitchFamily="49" charset="0"/>
              </a:rPr>
              <a:t> Janata Party - BJP'</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'Telugu Desam - TDP'</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it-IT" sz="1600" dirty="0">
                <a:solidFill>
                  <a:srgbClr val="FF0000"/>
                </a:solidFill>
                <a:latin typeface="Consolas" panose="020B0609020204030204" pitchFamily="49" charset="0"/>
              </a:rPr>
              <a:t>'Janata Dal  (United) - JD(U)'</a:t>
            </a:r>
            <a:r>
              <a:rPr lang="it-IT" sz="1600" dirty="0">
                <a:solidFill>
                  <a:srgbClr val="808080"/>
                </a:solidFill>
                <a:latin typeface="Consolas" panose="020B0609020204030204" pitchFamily="49" charset="0"/>
              </a:rPr>
              <a:t>,</a:t>
            </a:r>
            <a:endParaRPr lang="it-IT"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'Shiv Sena - SHS'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'AJSU Party - AJSUP'</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'Apna Dal (</a:t>
            </a:r>
            <a:r>
              <a:rPr lang="en-IN" sz="1600" dirty="0" err="1">
                <a:solidFill>
                  <a:srgbClr val="FF0000"/>
                </a:solidFill>
                <a:latin typeface="Consolas" panose="020B0609020204030204" pitchFamily="49" charset="0"/>
              </a:rPr>
              <a:t>Soneylal</a:t>
            </a:r>
            <a:r>
              <a:rPr lang="en-IN" sz="1600" dirty="0">
                <a:solidFill>
                  <a:srgbClr val="FF0000"/>
                </a:solidFill>
                <a:latin typeface="Consolas" panose="020B0609020204030204" pitchFamily="49" charset="0"/>
              </a:rPr>
              <a:t>) - ADAL'</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'Asom </a:t>
            </a:r>
            <a:r>
              <a:rPr lang="en-IN" sz="1600" dirty="0" err="1">
                <a:solidFill>
                  <a:srgbClr val="FF0000"/>
                </a:solidFill>
                <a:latin typeface="Consolas" panose="020B0609020204030204" pitchFamily="49" charset="0"/>
              </a:rPr>
              <a:t>Gana</a:t>
            </a:r>
            <a:r>
              <a:rPr lang="en-IN" sz="1600" dirty="0">
                <a:solidFill>
                  <a:srgbClr val="FF0000"/>
                </a:solidFill>
                <a:latin typeface="Consolas" panose="020B0609020204030204" pitchFamily="49" charset="0"/>
              </a:rPr>
              <a:t> Parishad - AGP'</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'Hindustani </a:t>
            </a:r>
            <a:r>
              <a:rPr lang="en-IN" sz="1600" dirty="0" err="1">
                <a:solidFill>
                  <a:srgbClr val="FF0000"/>
                </a:solidFill>
                <a:latin typeface="Consolas" panose="020B0609020204030204" pitchFamily="49" charset="0"/>
              </a:rPr>
              <a:t>Awam</a:t>
            </a:r>
            <a:r>
              <a:rPr lang="en-IN" sz="1600" dirty="0">
                <a:solidFill>
                  <a:srgbClr val="FF0000"/>
                </a:solidFill>
                <a:latin typeface="Consolas" panose="020B0609020204030204" pitchFamily="49" charset="0"/>
              </a:rPr>
              <a:t> Morcha (Secular) - HAMS'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err="1">
                <a:solidFill>
                  <a:srgbClr val="FF0000"/>
                </a:solidFill>
                <a:latin typeface="Consolas" panose="020B0609020204030204" pitchFamily="49" charset="0"/>
              </a:rPr>
              <a:t>Janasena</a:t>
            </a:r>
            <a:r>
              <a:rPr lang="en-IN" sz="1600" dirty="0">
                <a:solidFill>
                  <a:srgbClr val="FF0000"/>
                </a:solidFill>
                <a:latin typeface="Consolas" panose="020B0609020204030204" pitchFamily="49" charset="0"/>
              </a:rPr>
              <a:t> Party - </a:t>
            </a:r>
            <a:r>
              <a:rPr lang="en-IN" sz="1600" dirty="0" err="1">
                <a:solidFill>
                  <a:srgbClr val="FF0000"/>
                </a:solidFill>
                <a:latin typeface="Consolas" panose="020B0609020204030204" pitchFamily="49" charset="0"/>
              </a:rPr>
              <a:t>JnP</a:t>
            </a:r>
            <a:r>
              <a:rPr lang="en-IN" sz="1600" dirty="0">
                <a:solidFill>
                  <a:srgbClr val="FF0000"/>
                </a:solidFill>
                <a:latin typeface="Consolas" panose="020B0609020204030204" pitchFamily="49" charset="0"/>
              </a:rPr>
              <a: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'Janata Dal  (Secular) - JD(S)'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'Lok </a:t>
            </a:r>
            <a:r>
              <a:rPr lang="en-IN" sz="1600" dirty="0" err="1">
                <a:solidFill>
                  <a:srgbClr val="FF0000"/>
                </a:solidFill>
                <a:latin typeface="Consolas" panose="020B0609020204030204" pitchFamily="49" charset="0"/>
              </a:rPr>
              <a:t>Janshakti</a:t>
            </a:r>
            <a:r>
              <a:rPr lang="en-IN" sz="1600" dirty="0">
                <a:solidFill>
                  <a:srgbClr val="FF0000"/>
                </a:solidFill>
                <a:latin typeface="Consolas" panose="020B0609020204030204" pitchFamily="49" charset="0"/>
              </a:rPr>
              <a:t> Party(Ram Vilas) - LJPRV'</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'Nationalist Congress Party - NCP'</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err="1">
                <a:solidFill>
                  <a:srgbClr val="FF0000"/>
                </a:solidFill>
                <a:latin typeface="Consolas" panose="020B0609020204030204" pitchFamily="49" charset="0"/>
              </a:rPr>
              <a:t>Rashtriya</a:t>
            </a:r>
            <a:r>
              <a:rPr lang="en-IN" sz="1600" dirty="0">
                <a:solidFill>
                  <a:srgbClr val="FF0000"/>
                </a:solidFill>
                <a:latin typeface="Consolas" panose="020B0609020204030204" pitchFamily="49" charset="0"/>
              </a:rPr>
              <a:t> Lok Dal - RLD'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'Sikkim </a:t>
            </a:r>
            <a:r>
              <a:rPr lang="en-IN" sz="1600" dirty="0" err="1">
                <a:solidFill>
                  <a:srgbClr val="FF0000"/>
                </a:solidFill>
                <a:latin typeface="Consolas" panose="020B0609020204030204" pitchFamily="49" charset="0"/>
              </a:rPr>
              <a:t>Krantikari</a:t>
            </a:r>
            <a:r>
              <a:rPr lang="en-IN" sz="1600" dirty="0">
                <a:solidFill>
                  <a:srgbClr val="FF0000"/>
                </a:solidFill>
                <a:latin typeface="Consolas" panose="020B0609020204030204" pitchFamily="49" charset="0"/>
              </a:rPr>
              <a:t> Morcha - SKM'</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THEN</a:t>
            </a:r>
            <a:r>
              <a:rPr lang="en-IN" sz="1600" dirty="0">
                <a:solidFill>
                  <a:srgbClr val="000000"/>
                </a:solidFill>
                <a:latin typeface="Consolas" panose="020B0609020204030204" pitchFamily="49" charset="0"/>
              </a:rPr>
              <a:t> [Won]</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ELSE</a:t>
            </a:r>
            <a:r>
              <a:rPr lang="en-IN" sz="1600" dirty="0">
                <a:solidFill>
                  <a:srgbClr val="000000"/>
                </a:solidFill>
                <a:latin typeface="Consolas" panose="020B0609020204030204" pitchFamily="49" charset="0"/>
              </a:rPr>
              <a:t> 0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NDA_Total_Seats_Won</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partywise_results</a:t>
            </a:r>
            <a:endParaRPr lang="en-IN" sz="1600" dirty="0"/>
          </a:p>
        </p:txBody>
      </p:sp>
      <p:pic>
        <p:nvPicPr>
          <p:cNvPr id="5" name="Picture 4">
            <a:extLst>
              <a:ext uri="{FF2B5EF4-FFF2-40B4-BE49-F238E27FC236}">
                <a16:creationId xmlns:a16="http://schemas.microsoft.com/office/drawing/2014/main" id="{A675BF71-27D4-903A-451C-49ABC9CE29B3}"/>
              </a:ext>
            </a:extLst>
          </p:cNvPr>
          <p:cNvPicPr>
            <a:picLocks noChangeAspect="1"/>
          </p:cNvPicPr>
          <p:nvPr/>
        </p:nvPicPr>
        <p:blipFill>
          <a:blip r:embed="rId2"/>
          <a:stretch>
            <a:fillRect/>
          </a:stretch>
        </p:blipFill>
        <p:spPr>
          <a:xfrm>
            <a:off x="8444982" y="2472086"/>
            <a:ext cx="2057400" cy="1143000"/>
          </a:xfrm>
          <a:prstGeom prst="rect">
            <a:avLst/>
          </a:prstGeom>
        </p:spPr>
      </p:pic>
    </p:spTree>
    <p:extLst>
      <p:ext uri="{BB962C8B-B14F-4D97-AF65-F5344CB8AC3E}">
        <p14:creationId xmlns:p14="http://schemas.microsoft.com/office/powerpoint/2010/main" val="235127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8" y="150520"/>
            <a:ext cx="10515600" cy="521283"/>
          </a:xfrm>
        </p:spPr>
        <p:txBody>
          <a:bodyPr>
            <a:normAutofit/>
          </a:bodyPr>
          <a:lstStyle/>
          <a:p>
            <a:r>
              <a:rPr lang="en-US" sz="2000" dirty="0">
                <a:latin typeface="Segoe UI Black" panose="020B0A02040204020203" pitchFamily="34" charset="0"/>
                <a:ea typeface="Segoe UI Black" panose="020B0A02040204020203" pitchFamily="34" charset="0"/>
              </a:rPr>
              <a:t>Seats Won by NDA Allianz Parties</a:t>
            </a:r>
            <a:endParaRPr lang="en-IN" sz="20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279918" y="821094"/>
            <a:ext cx="5907386" cy="5755422"/>
          </a:xfrm>
          <a:prstGeom prst="rect">
            <a:avLst/>
          </a:prstGeom>
          <a:noFill/>
        </p:spPr>
        <p:txBody>
          <a:bodyPr wrap="non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Party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party_Name</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Won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Seats_Won</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p>
          <a:p>
            <a:r>
              <a:rPr lang="en-IN" sz="1600" dirty="0" err="1">
                <a:solidFill>
                  <a:srgbClr val="000000"/>
                </a:solidFill>
                <a:latin typeface="Consolas" panose="020B0609020204030204" pitchFamily="49" charset="0"/>
              </a:rPr>
              <a:t>partywise_results</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WHERE</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party </a:t>
            </a:r>
            <a:r>
              <a:rPr lang="en-IN" sz="1600" dirty="0">
                <a:solidFill>
                  <a:srgbClr val="808080"/>
                </a:solidFill>
                <a:latin typeface="Consolas" panose="020B0609020204030204" pitchFamily="49" charset="0"/>
              </a:rPr>
              <a:t>IN(</a:t>
            </a:r>
            <a:endParaRPr lang="en-IN" sz="1600" dirty="0">
              <a:solidFill>
                <a:srgbClr val="000000"/>
              </a:solidFill>
              <a:latin typeface="Consolas" panose="020B0609020204030204" pitchFamily="49" charset="0"/>
            </a:endParaRPr>
          </a:p>
          <a:p>
            <a:r>
              <a:rPr lang="en-IN" sz="1600" dirty="0">
                <a:solidFill>
                  <a:srgbClr val="FF0000"/>
                </a:solidFill>
                <a:latin typeface="Consolas" panose="020B0609020204030204" pitchFamily="49" charset="0"/>
              </a:rPr>
              <a:t>'</a:t>
            </a:r>
            <a:r>
              <a:rPr lang="en-IN" sz="1600" dirty="0" err="1">
                <a:solidFill>
                  <a:srgbClr val="FF0000"/>
                </a:solidFill>
                <a:latin typeface="Consolas" panose="020B0609020204030204" pitchFamily="49" charset="0"/>
              </a:rPr>
              <a:t>Bharatiya</a:t>
            </a:r>
            <a:r>
              <a:rPr lang="en-IN" sz="1600" dirty="0">
                <a:solidFill>
                  <a:srgbClr val="FF0000"/>
                </a:solidFill>
                <a:latin typeface="Consolas" panose="020B0609020204030204" pitchFamily="49" charset="0"/>
              </a:rPr>
              <a:t> Janata Party - BJP'</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'Telugu Desam - TDP'</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it-IT" sz="1600" dirty="0">
                <a:solidFill>
                  <a:srgbClr val="FF0000"/>
                </a:solidFill>
                <a:latin typeface="Consolas" panose="020B0609020204030204" pitchFamily="49" charset="0"/>
              </a:rPr>
              <a:t>'Janata Dal  (United) - JD(U)'</a:t>
            </a:r>
            <a:r>
              <a:rPr lang="it-IT" sz="1600" dirty="0">
                <a:solidFill>
                  <a:srgbClr val="808080"/>
                </a:solidFill>
                <a:latin typeface="Consolas" panose="020B0609020204030204" pitchFamily="49" charset="0"/>
              </a:rPr>
              <a:t>,</a:t>
            </a:r>
            <a:endParaRPr lang="it-IT"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'Shiv Sena - SHS'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'AJSU Party - AJSUP'</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'Apna Dal (</a:t>
            </a:r>
            <a:r>
              <a:rPr lang="en-IN" sz="1600" dirty="0" err="1">
                <a:solidFill>
                  <a:srgbClr val="FF0000"/>
                </a:solidFill>
                <a:latin typeface="Consolas" panose="020B0609020204030204" pitchFamily="49" charset="0"/>
              </a:rPr>
              <a:t>Soneylal</a:t>
            </a:r>
            <a:r>
              <a:rPr lang="en-IN" sz="1600" dirty="0">
                <a:solidFill>
                  <a:srgbClr val="FF0000"/>
                </a:solidFill>
                <a:latin typeface="Consolas" panose="020B0609020204030204" pitchFamily="49" charset="0"/>
              </a:rPr>
              <a:t>) - ADAL'</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'Asom </a:t>
            </a:r>
            <a:r>
              <a:rPr lang="en-IN" sz="1600" dirty="0" err="1">
                <a:solidFill>
                  <a:srgbClr val="FF0000"/>
                </a:solidFill>
                <a:latin typeface="Consolas" panose="020B0609020204030204" pitchFamily="49" charset="0"/>
              </a:rPr>
              <a:t>Gana</a:t>
            </a:r>
            <a:r>
              <a:rPr lang="en-IN" sz="1600" dirty="0">
                <a:solidFill>
                  <a:srgbClr val="FF0000"/>
                </a:solidFill>
                <a:latin typeface="Consolas" panose="020B0609020204030204" pitchFamily="49" charset="0"/>
              </a:rPr>
              <a:t> Parishad - AGP'</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'Hindustani </a:t>
            </a:r>
            <a:r>
              <a:rPr lang="en-IN" sz="1600" dirty="0" err="1">
                <a:solidFill>
                  <a:srgbClr val="FF0000"/>
                </a:solidFill>
                <a:latin typeface="Consolas" panose="020B0609020204030204" pitchFamily="49" charset="0"/>
              </a:rPr>
              <a:t>Awam</a:t>
            </a:r>
            <a:r>
              <a:rPr lang="en-IN" sz="1600" dirty="0">
                <a:solidFill>
                  <a:srgbClr val="FF0000"/>
                </a:solidFill>
                <a:latin typeface="Consolas" panose="020B0609020204030204" pitchFamily="49" charset="0"/>
              </a:rPr>
              <a:t> Morcha (Secular) - HAMS'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err="1">
                <a:solidFill>
                  <a:srgbClr val="FF0000"/>
                </a:solidFill>
                <a:latin typeface="Consolas" panose="020B0609020204030204" pitchFamily="49" charset="0"/>
              </a:rPr>
              <a:t>Janasena</a:t>
            </a:r>
            <a:r>
              <a:rPr lang="en-IN" sz="1600" dirty="0">
                <a:solidFill>
                  <a:srgbClr val="FF0000"/>
                </a:solidFill>
                <a:latin typeface="Consolas" panose="020B0609020204030204" pitchFamily="49" charset="0"/>
              </a:rPr>
              <a:t> Party - </a:t>
            </a:r>
            <a:r>
              <a:rPr lang="en-IN" sz="1600" dirty="0" err="1">
                <a:solidFill>
                  <a:srgbClr val="FF0000"/>
                </a:solidFill>
                <a:latin typeface="Consolas" panose="020B0609020204030204" pitchFamily="49" charset="0"/>
              </a:rPr>
              <a:t>JnP</a:t>
            </a:r>
            <a:r>
              <a:rPr lang="en-IN" sz="1600" dirty="0">
                <a:solidFill>
                  <a:srgbClr val="FF0000"/>
                </a:solidFill>
                <a:latin typeface="Consolas" panose="020B0609020204030204" pitchFamily="49" charset="0"/>
              </a:rPr>
              <a: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'Janata Dal  (Secular) - JD(S)'</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'Lok </a:t>
            </a:r>
            <a:r>
              <a:rPr lang="en-IN" sz="1600" dirty="0" err="1">
                <a:solidFill>
                  <a:srgbClr val="FF0000"/>
                </a:solidFill>
                <a:latin typeface="Consolas" panose="020B0609020204030204" pitchFamily="49" charset="0"/>
              </a:rPr>
              <a:t>Janshakti</a:t>
            </a:r>
            <a:r>
              <a:rPr lang="en-IN" sz="1600" dirty="0">
                <a:solidFill>
                  <a:srgbClr val="FF0000"/>
                </a:solidFill>
                <a:latin typeface="Consolas" panose="020B0609020204030204" pitchFamily="49" charset="0"/>
              </a:rPr>
              <a:t> Party(Ram Vilas) - LJPRV'</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'Nationalist Congress Party - NCP'</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err="1">
                <a:solidFill>
                  <a:srgbClr val="FF0000"/>
                </a:solidFill>
                <a:latin typeface="Consolas" panose="020B0609020204030204" pitchFamily="49" charset="0"/>
              </a:rPr>
              <a:t>Rashtriya</a:t>
            </a:r>
            <a:r>
              <a:rPr lang="en-IN" sz="1600" dirty="0">
                <a:solidFill>
                  <a:srgbClr val="FF0000"/>
                </a:solidFill>
                <a:latin typeface="Consolas" panose="020B0609020204030204" pitchFamily="49" charset="0"/>
              </a:rPr>
              <a:t> Lok Dal - RLD'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'Sikkim </a:t>
            </a:r>
            <a:r>
              <a:rPr lang="en-IN" sz="1600" dirty="0" err="1">
                <a:solidFill>
                  <a:srgbClr val="FF0000"/>
                </a:solidFill>
                <a:latin typeface="Consolas" panose="020B0609020204030204" pitchFamily="49" charset="0"/>
              </a:rPr>
              <a:t>Krantikari</a:t>
            </a:r>
            <a:r>
              <a:rPr lang="en-IN" sz="1600" dirty="0">
                <a:solidFill>
                  <a:srgbClr val="FF0000"/>
                </a:solidFill>
                <a:latin typeface="Consolas" panose="020B0609020204030204" pitchFamily="49" charset="0"/>
              </a:rPr>
              <a:t> Morcha - SKM'</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Seats_Won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endParaRPr lang="en-IN" sz="1600" dirty="0"/>
          </a:p>
        </p:txBody>
      </p:sp>
      <p:pic>
        <p:nvPicPr>
          <p:cNvPr id="6" name="Picture 5">
            <a:extLst>
              <a:ext uri="{FF2B5EF4-FFF2-40B4-BE49-F238E27FC236}">
                <a16:creationId xmlns:a16="http://schemas.microsoft.com/office/drawing/2014/main" id="{7842785B-6024-2FA8-0BCF-03D2D8B86D92}"/>
              </a:ext>
            </a:extLst>
          </p:cNvPr>
          <p:cNvPicPr>
            <a:picLocks noChangeAspect="1"/>
          </p:cNvPicPr>
          <p:nvPr/>
        </p:nvPicPr>
        <p:blipFill>
          <a:blip r:embed="rId2"/>
          <a:stretch>
            <a:fillRect/>
          </a:stretch>
        </p:blipFill>
        <p:spPr>
          <a:xfrm>
            <a:off x="6978033" y="1898293"/>
            <a:ext cx="3629025" cy="3248025"/>
          </a:xfrm>
          <a:prstGeom prst="rect">
            <a:avLst/>
          </a:prstGeom>
        </p:spPr>
      </p:pic>
    </p:spTree>
    <p:extLst>
      <p:ext uri="{BB962C8B-B14F-4D97-AF65-F5344CB8AC3E}">
        <p14:creationId xmlns:p14="http://schemas.microsoft.com/office/powerpoint/2010/main" val="349356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8" y="150520"/>
            <a:ext cx="10515600" cy="521283"/>
          </a:xfrm>
        </p:spPr>
        <p:txBody>
          <a:bodyPr>
            <a:normAutofit/>
          </a:bodyPr>
          <a:lstStyle/>
          <a:p>
            <a:r>
              <a:rPr lang="en-US" sz="2000" dirty="0">
                <a:latin typeface="Segoe UI Black" panose="020B0A02040204020203" pitchFamily="34" charset="0"/>
                <a:ea typeface="Segoe UI Black" panose="020B0A02040204020203" pitchFamily="34" charset="0"/>
              </a:rPr>
              <a:t>Total Seats Won by I.N.D.I.A. Allianz</a:t>
            </a:r>
            <a:endParaRPr lang="en-IN" sz="20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279918" y="821094"/>
            <a:ext cx="7830990" cy="5447645"/>
          </a:xfrm>
          <a:prstGeom prst="rect">
            <a:avLst/>
          </a:prstGeom>
          <a:noFill/>
        </p:spPr>
        <p:txBody>
          <a:bodyPr wrap="none" rtlCol="0">
            <a:spAutoFit/>
          </a:bodyPr>
          <a:lstStyle/>
          <a:p>
            <a:r>
              <a:rPr lang="en-IN" sz="1200" dirty="0">
                <a:solidFill>
                  <a:srgbClr val="0000FF"/>
                </a:solidFill>
                <a:latin typeface="Consolas" panose="020B0609020204030204" pitchFamily="49" charset="0"/>
              </a:rPr>
              <a:t>SELECT</a:t>
            </a:r>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dirty="0">
                <a:solidFill>
                  <a:srgbClr val="FF00FF"/>
                </a:solidFill>
                <a:latin typeface="Consolas" panose="020B0609020204030204" pitchFamily="49" charset="0"/>
              </a:rPr>
              <a:t>SUM</a:t>
            </a:r>
            <a:r>
              <a:rPr lang="en-IN" sz="1200" dirty="0">
                <a:solidFill>
                  <a:srgbClr val="808080"/>
                </a:solidFill>
                <a:latin typeface="Consolas" panose="020B0609020204030204" pitchFamily="49" charset="0"/>
              </a:rPr>
              <a:t>(</a:t>
            </a:r>
            <a:r>
              <a:rPr lang="en-IN" sz="1200" dirty="0">
                <a:solidFill>
                  <a:srgbClr val="0000FF"/>
                </a:solidFill>
                <a:latin typeface="Consolas" panose="020B0609020204030204" pitchFamily="49" charset="0"/>
              </a:rPr>
              <a:t>CASE</a:t>
            </a:r>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dirty="0">
                <a:solidFill>
                  <a:srgbClr val="0000FF"/>
                </a:solidFill>
                <a:latin typeface="Consolas" panose="020B0609020204030204" pitchFamily="49" charset="0"/>
              </a:rPr>
              <a:t>WHEN</a:t>
            </a:r>
            <a:r>
              <a:rPr lang="en-IN" sz="1200" dirty="0">
                <a:solidFill>
                  <a:srgbClr val="000000"/>
                </a:solidFill>
                <a:latin typeface="Consolas" panose="020B0609020204030204" pitchFamily="49" charset="0"/>
              </a:rPr>
              <a:t> party </a:t>
            </a:r>
            <a:r>
              <a:rPr lang="en-IN" sz="1200" dirty="0">
                <a:solidFill>
                  <a:srgbClr val="808080"/>
                </a:solidFill>
                <a:latin typeface="Consolas" panose="020B0609020204030204" pitchFamily="49" charset="0"/>
              </a:rPr>
              <a:t>IN</a:t>
            </a:r>
            <a:r>
              <a:rPr lang="en-IN" sz="1200" dirty="0">
                <a:solidFill>
                  <a:srgbClr val="0000FF"/>
                </a:solidFill>
                <a:latin typeface="Consolas" panose="020B0609020204030204" pitchFamily="49" charset="0"/>
              </a:rPr>
              <a:t> </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'Indian National Congress - INC'</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'Aam Aadmi Party - AAAP'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'All India Trinamool Congress - AITC'</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'Bharat Adivasi Party - BHRTADVSIP'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'Communist Party of India  (Marxist) - CPI(M)'</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'Communist Party of India  (Marxist-Leninist)  (Liberation) - CPI(ML)(L)'</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'Communist Party of India - CPI'</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'Dravida </a:t>
            </a:r>
            <a:r>
              <a:rPr lang="en-IN" sz="1200" dirty="0" err="1">
                <a:solidFill>
                  <a:srgbClr val="FF0000"/>
                </a:solidFill>
                <a:latin typeface="Consolas" panose="020B0609020204030204" pitchFamily="49" charset="0"/>
              </a:rPr>
              <a:t>Munnetra</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Kazhagam</a:t>
            </a:r>
            <a:r>
              <a:rPr lang="en-IN" sz="1200" dirty="0">
                <a:solidFill>
                  <a:srgbClr val="FF0000"/>
                </a:solidFill>
                <a:latin typeface="Consolas" panose="020B0609020204030204" pitchFamily="49" charset="0"/>
              </a:rPr>
              <a:t> - DMK'</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'Indian Union Muslim League - IUML'</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t>
            </a:r>
            <a:r>
              <a:rPr lang="en-IN" sz="1200" dirty="0" err="1">
                <a:solidFill>
                  <a:srgbClr val="FF0000"/>
                </a:solidFill>
                <a:latin typeface="Consolas" panose="020B0609020204030204" pitchFamily="49" charset="0"/>
              </a:rPr>
              <a:t>Nat`Jammu</a:t>
            </a:r>
            <a:r>
              <a:rPr lang="en-IN" sz="1200" dirty="0">
                <a:solidFill>
                  <a:srgbClr val="FF0000"/>
                </a:solidFill>
                <a:latin typeface="Consolas" panose="020B0609020204030204" pitchFamily="49" charset="0"/>
              </a:rPr>
              <a:t> &amp; Kashmir National Conference - JKN'</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'Jharkhand Mukti Morcha - JMM'</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'Jammu &amp; Kashmir National Conference - JKN'</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'Kerala Congress - KEC'</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t>
            </a:r>
            <a:r>
              <a:rPr lang="en-IN" sz="1200" dirty="0" err="1">
                <a:solidFill>
                  <a:srgbClr val="FF0000"/>
                </a:solidFill>
                <a:latin typeface="Consolas" panose="020B0609020204030204" pitchFamily="49" charset="0"/>
              </a:rPr>
              <a:t>Marumalarchi</a:t>
            </a:r>
            <a:r>
              <a:rPr lang="en-IN" sz="1200" dirty="0">
                <a:solidFill>
                  <a:srgbClr val="FF0000"/>
                </a:solidFill>
                <a:latin typeface="Consolas" panose="020B0609020204030204" pitchFamily="49" charset="0"/>
              </a:rPr>
              <a:t> Dravida </a:t>
            </a:r>
            <a:r>
              <a:rPr lang="en-IN" sz="1200" dirty="0" err="1">
                <a:solidFill>
                  <a:srgbClr val="FF0000"/>
                </a:solidFill>
                <a:latin typeface="Consolas" panose="020B0609020204030204" pitchFamily="49" charset="0"/>
              </a:rPr>
              <a:t>Munnetra</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Kazhagam</a:t>
            </a:r>
            <a:r>
              <a:rPr lang="en-IN" sz="1200" dirty="0">
                <a:solidFill>
                  <a:srgbClr val="FF0000"/>
                </a:solidFill>
                <a:latin typeface="Consolas" panose="020B0609020204030204" pitchFamily="49" charset="0"/>
              </a:rPr>
              <a:t> - MDMK'</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'Nationalist Congress Party </a:t>
            </a:r>
            <a:r>
              <a:rPr lang="en-US" sz="1200" dirty="0" err="1">
                <a:solidFill>
                  <a:srgbClr val="FF0000"/>
                </a:solidFill>
                <a:latin typeface="Consolas" panose="020B0609020204030204" pitchFamily="49" charset="0"/>
              </a:rPr>
              <a:t>Sharadchandra</a:t>
            </a:r>
            <a:r>
              <a:rPr lang="en-US" sz="1200" dirty="0">
                <a:solidFill>
                  <a:srgbClr val="FF0000"/>
                </a:solidFill>
                <a:latin typeface="Consolas" panose="020B0609020204030204" pitchFamily="49" charset="0"/>
              </a:rPr>
              <a:t> Pawar - NCPSP'</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t>
            </a:r>
            <a:r>
              <a:rPr lang="en-IN" sz="1200" dirty="0" err="1">
                <a:solidFill>
                  <a:srgbClr val="FF0000"/>
                </a:solidFill>
                <a:latin typeface="Consolas" panose="020B0609020204030204" pitchFamily="49" charset="0"/>
              </a:rPr>
              <a:t>Rashtriya</a:t>
            </a:r>
            <a:r>
              <a:rPr lang="en-IN" sz="1200" dirty="0">
                <a:solidFill>
                  <a:srgbClr val="FF0000"/>
                </a:solidFill>
                <a:latin typeface="Consolas" panose="020B0609020204030204" pitchFamily="49" charset="0"/>
              </a:rPr>
              <a:t> Janata Dal - RJD'</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t>
            </a:r>
            <a:r>
              <a:rPr lang="en-IN" sz="1200" dirty="0" err="1">
                <a:solidFill>
                  <a:srgbClr val="FF0000"/>
                </a:solidFill>
                <a:latin typeface="Consolas" panose="020B0609020204030204" pitchFamily="49" charset="0"/>
              </a:rPr>
              <a:t>Rashtriya</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Loktantrik</a:t>
            </a:r>
            <a:r>
              <a:rPr lang="en-IN" sz="1200" dirty="0">
                <a:solidFill>
                  <a:srgbClr val="FF0000"/>
                </a:solidFill>
                <a:latin typeface="Consolas" panose="020B0609020204030204" pitchFamily="49" charset="0"/>
              </a:rPr>
              <a:t> Party - RLTP'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'Revolutionary Socialist Party - RSP'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'Samajwadi Party - SP'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'Shiv Sena (</a:t>
            </a:r>
            <a:r>
              <a:rPr lang="en-IN" sz="1200" dirty="0" err="1">
                <a:solidFill>
                  <a:srgbClr val="FF0000"/>
                </a:solidFill>
                <a:latin typeface="Consolas" panose="020B0609020204030204" pitchFamily="49" charset="0"/>
              </a:rPr>
              <a:t>Uddhav</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Balasaheb</a:t>
            </a:r>
            <a:r>
              <a:rPr lang="en-IN" sz="1200" dirty="0">
                <a:solidFill>
                  <a:srgbClr val="FF0000"/>
                </a:solidFill>
                <a:latin typeface="Consolas" panose="020B0609020204030204" pitchFamily="49" charset="0"/>
              </a:rPr>
              <a:t> Thackrey) - SHSUBT'</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'Viduthalai </a:t>
            </a:r>
            <a:r>
              <a:rPr lang="en-IN" sz="1200" dirty="0" err="1">
                <a:solidFill>
                  <a:srgbClr val="FF0000"/>
                </a:solidFill>
                <a:latin typeface="Consolas" panose="020B0609020204030204" pitchFamily="49" charset="0"/>
              </a:rPr>
              <a:t>Chiruthaigal</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Katchi</a:t>
            </a:r>
            <a:r>
              <a:rPr lang="en-IN" sz="1200" dirty="0">
                <a:solidFill>
                  <a:srgbClr val="FF0000"/>
                </a:solidFill>
                <a:latin typeface="Consolas" panose="020B0609020204030204" pitchFamily="49" charset="0"/>
              </a:rPr>
              <a:t> - VCK'</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808080"/>
                </a:solidFill>
                <a:latin typeface="Consolas" panose="020B0609020204030204" pitchFamily="49" charset="0"/>
              </a:rPr>
              <a:t>)</a:t>
            </a:r>
            <a:r>
              <a:rPr lang="en-IN" sz="1200" dirty="0">
                <a:solidFill>
                  <a:srgbClr val="000000"/>
                </a:solidFill>
                <a:latin typeface="Consolas" panose="020B0609020204030204" pitchFamily="49" charset="0"/>
              </a:rPr>
              <a:t> </a:t>
            </a:r>
            <a:r>
              <a:rPr lang="en-IN" sz="1200" dirty="0">
                <a:solidFill>
                  <a:srgbClr val="0000FF"/>
                </a:solidFill>
                <a:latin typeface="Consolas" panose="020B0609020204030204" pitchFamily="49" charset="0"/>
              </a:rPr>
              <a:t>THEN</a:t>
            </a:r>
            <a:r>
              <a:rPr lang="en-IN" sz="1200" dirty="0">
                <a:solidFill>
                  <a:srgbClr val="000000"/>
                </a:solidFill>
                <a:latin typeface="Consolas" panose="020B0609020204030204" pitchFamily="49" charset="0"/>
              </a:rPr>
              <a:t> [Won]</a:t>
            </a:r>
          </a:p>
          <a:p>
            <a:r>
              <a:rPr lang="en-IN" sz="1200" dirty="0">
                <a:solidFill>
                  <a:srgbClr val="000000"/>
                </a:solidFill>
                <a:latin typeface="Consolas" panose="020B0609020204030204" pitchFamily="49" charset="0"/>
              </a:rPr>
              <a:t>            </a:t>
            </a:r>
            <a:r>
              <a:rPr lang="en-IN" sz="1200" dirty="0">
                <a:solidFill>
                  <a:srgbClr val="0000FF"/>
                </a:solidFill>
                <a:latin typeface="Consolas" panose="020B0609020204030204" pitchFamily="49" charset="0"/>
              </a:rPr>
              <a:t>ELSE</a:t>
            </a:r>
            <a:r>
              <a:rPr lang="en-IN" sz="1200" dirty="0">
                <a:solidFill>
                  <a:srgbClr val="000000"/>
                </a:solidFill>
                <a:latin typeface="Consolas" panose="020B0609020204030204" pitchFamily="49" charset="0"/>
              </a:rPr>
              <a:t> 0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END</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INDIA_Total_Seats_Won</a:t>
            </a:r>
            <a:endParaRPr lang="en-US" sz="1200" dirty="0">
              <a:solidFill>
                <a:srgbClr val="000000"/>
              </a:solidFill>
              <a:latin typeface="Consolas" panose="020B0609020204030204" pitchFamily="49" charset="0"/>
            </a:endParaRPr>
          </a:p>
          <a:p>
            <a:r>
              <a:rPr lang="en-IN" sz="1200" dirty="0">
                <a:solidFill>
                  <a:srgbClr val="0000FF"/>
                </a:solidFill>
                <a:latin typeface="Consolas" panose="020B0609020204030204" pitchFamily="49" charset="0"/>
              </a:rPr>
              <a:t>FROM</a:t>
            </a:r>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partywise_results</a:t>
            </a:r>
            <a:endParaRPr lang="en-IN" sz="1200" dirty="0"/>
          </a:p>
        </p:txBody>
      </p:sp>
      <p:pic>
        <p:nvPicPr>
          <p:cNvPr id="5" name="Picture 4">
            <a:extLst>
              <a:ext uri="{FF2B5EF4-FFF2-40B4-BE49-F238E27FC236}">
                <a16:creationId xmlns:a16="http://schemas.microsoft.com/office/drawing/2014/main" id="{903CE27A-881C-FF01-68B6-8E9676E18FB8}"/>
              </a:ext>
            </a:extLst>
          </p:cNvPr>
          <p:cNvPicPr>
            <a:picLocks noChangeAspect="1"/>
          </p:cNvPicPr>
          <p:nvPr/>
        </p:nvPicPr>
        <p:blipFill>
          <a:blip r:embed="rId2"/>
          <a:stretch>
            <a:fillRect/>
          </a:stretch>
        </p:blipFill>
        <p:spPr>
          <a:xfrm>
            <a:off x="8914914" y="2287616"/>
            <a:ext cx="2181225" cy="1257300"/>
          </a:xfrm>
          <a:prstGeom prst="rect">
            <a:avLst/>
          </a:prstGeom>
        </p:spPr>
      </p:pic>
    </p:spTree>
    <p:extLst>
      <p:ext uri="{BB962C8B-B14F-4D97-AF65-F5344CB8AC3E}">
        <p14:creationId xmlns:p14="http://schemas.microsoft.com/office/powerpoint/2010/main" val="128994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272-FBCD-BDCE-A208-2723FFCDE89C}"/>
              </a:ext>
            </a:extLst>
          </p:cNvPr>
          <p:cNvSpPr>
            <a:spLocks noGrp="1"/>
          </p:cNvSpPr>
          <p:nvPr>
            <p:ph type="title"/>
          </p:nvPr>
        </p:nvSpPr>
        <p:spPr>
          <a:xfrm>
            <a:off x="279918" y="150520"/>
            <a:ext cx="10515600" cy="521283"/>
          </a:xfrm>
        </p:spPr>
        <p:txBody>
          <a:bodyPr>
            <a:normAutofit/>
          </a:bodyPr>
          <a:lstStyle/>
          <a:p>
            <a:r>
              <a:rPr lang="en-US" sz="2000" dirty="0">
                <a:latin typeface="Segoe UI Black" panose="020B0A02040204020203" pitchFamily="34" charset="0"/>
                <a:ea typeface="Segoe UI Black" panose="020B0A02040204020203" pitchFamily="34" charset="0"/>
              </a:rPr>
              <a:t>Seats Won by I.N.D.I.A. Allianz Parties</a:t>
            </a:r>
            <a:endParaRPr lang="en-IN" sz="2000" b="1"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1E73449-78B1-D8D9-017F-E420697B475C}"/>
              </a:ext>
            </a:extLst>
          </p:cNvPr>
          <p:cNvSpPr txBox="1"/>
          <p:nvPr/>
        </p:nvSpPr>
        <p:spPr>
          <a:xfrm>
            <a:off x="279918" y="821094"/>
            <a:ext cx="7830990" cy="5632311"/>
          </a:xfrm>
          <a:prstGeom prst="rect">
            <a:avLst/>
          </a:prstGeom>
          <a:noFill/>
        </p:spPr>
        <p:txBody>
          <a:bodyPr wrap="none" rtlCol="0">
            <a:spAutoFit/>
          </a:bodyPr>
          <a:lstStyle/>
          <a:p>
            <a:r>
              <a:rPr lang="en-IN" sz="1200" dirty="0">
                <a:solidFill>
                  <a:srgbClr val="0000FF"/>
                </a:solidFill>
                <a:latin typeface="Consolas" panose="020B0609020204030204" pitchFamily="49" charset="0"/>
              </a:rPr>
              <a:t>SELECT</a:t>
            </a:r>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party </a:t>
            </a:r>
            <a:r>
              <a:rPr lang="en-IN" sz="1200" dirty="0">
                <a:solidFill>
                  <a:srgbClr val="0000FF"/>
                </a:solidFill>
                <a:latin typeface="Consolas" panose="020B0609020204030204" pitchFamily="49" charset="0"/>
              </a:rPr>
              <a:t>as</a:t>
            </a:r>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Party_Name</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won </a:t>
            </a:r>
            <a:r>
              <a:rPr lang="en-IN" sz="1200" dirty="0">
                <a:solidFill>
                  <a:srgbClr val="0000FF"/>
                </a:solidFill>
                <a:latin typeface="Consolas" panose="020B0609020204030204" pitchFamily="49" charset="0"/>
              </a:rPr>
              <a:t>as</a:t>
            </a:r>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Seats_Won</a:t>
            </a:r>
            <a:endParaRPr lang="en-IN" sz="1200" dirty="0">
              <a:solidFill>
                <a:srgbClr val="000000"/>
              </a:solidFill>
              <a:latin typeface="Consolas" panose="020B0609020204030204" pitchFamily="49" charset="0"/>
            </a:endParaRPr>
          </a:p>
          <a:p>
            <a:r>
              <a:rPr lang="en-IN" sz="1200" dirty="0">
                <a:solidFill>
                  <a:srgbClr val="0000FF"/>
                </a:solidFill>
                <a:latin typeface="Consolas" panose="020B0609020204030204" pitchFamily="49" charset="0"/>
              </a:rPr>
              <a:t>FROM</a:t>
            </a:r>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partywise_results</a:t>
            </a:r>
            <a:endParaRPr lang="en-IN" sz="1200" dirty="0">
              <a:solidFill>
                <a:srgbClr val="000000"/>
              </a:solidFill>
              <a:latin typeface="Consolas" panose="020B0609020204030204" pitchFamily="49" charset="0"/>
            </a:endParaRPr>
          </a:p>
          <a:p>
            <a:r>
              <a:rPr lang="en-IN" sz="1200" dirty="0">
                <a:solidFill>
                  <a:srgbClr val="0000FF"/>
                </a:solidFill>
                <a:latin typeface="Consolas" panose="020B0609020204030204" pitchFamily="49" charset="0"/>
              </a:rPr>
              <a:t>WHERE</a:t>
            </a:r>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party </a:t>
            </a:r>
            <a:r>
              <a:rPr lang="en-IN" sz="1200" dirty="0">
                <a:solidFill>
                  <a:srgbClr val="808080"/>
                </a:solidFill>
                <a:latin typeface="Consolas" panose="020B0609020204030204" pitchFamily="49" charset="0"/>
              </a:rPr>
              <a:t>IN</a:t>
            </a:r>
            <a:r>
              <a:rPr lang="en-IN" sz="1200" dirty="0">
                <a:solidFill>
                  <a:srgbClr val="0000FF"/>
                </a:solidFill>
                <a:latin typeface="Consolas" panose="020B0609020204030204" pitchFamily="49" charset="0"/>
              </a:rPr>
              <a:t> </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'Indian National Congress - INC'</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'Aam Aadmi Party - AAAP'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'All India Trinamool Congress - AITC'</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'Bharat Adivasi Party - BHRTADVSIP'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'Communist Party of India  (Marxist) - CPI(M)'</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'Communist Party of India  (Marxist-Leninist)  (Liberation) - CPI(ML)(L)'</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'Communist Party of India - CPI'</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'Dravida </a:t>
            </a:r>
            <a:r>
              <a:rPr lang="en-IN" sz="1200" dirty="0" err="1">
                <a:solidFill>
                  <a:srgbClr val="FF0000"/>
                </a:solidFill>
                <a:latin typeface="Consolas" panose="020B0609020204030204" pitchFamily="49" charset="0"/>
              </a:rPr>
              <a:t>Munnetra</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Kazhagam</a:t>
            </a:r>
            <a:r>
              <a:rPr lang="en-IN" sz="1200" dirty="0">
                <a:solidFill>
                  <a:srgbClr val="FF0000"/>
                </a:solidFill>
                <a:latin typeface="Consolas" panose="020B0609020204030204" pitchFamily="49" charset="0"/>
              </a:rPr>
              <a:t> - DMK'</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'Indian Union Muslim League - IUML'</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t>
            </a:r>
            <a:r>
              <a:rPr lang="en-IN" sz="1200" dirty="0" err="1">
                <a:solidFill>
                  <a:srgbClr val="FF0000"/>
                </a:solidFill>
                <a:latin typeface="Consolas" panose="020B0609020204030204" pitchFamily="49" charset="0"/>
              </a:rPr>
              <a:t>Nat`Jammu</a:t>
            </a:r>
            <a:r>
              <a:rPr lang="en-IN" sz="1200" dirty="0">
                <a:solidFill>
                  <a:srgbClr val="FF0000"/>
                </a:solidFill>
                <a:latin typeface="Consolas" panose="020B0609020204030204" pitchFamily="49" charset="0"/>
              </a:rPr>
              <a:t> &amp; Kashmir National Conference - JKN'</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'Jharkhand Mukti Morcha - JMM'</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'Jammu &amp; Kashmir National Conference - JKN'</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'Kerala Congress - KEC'</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t>
            </a:r>
            <a:r>
              <a:rPr lang="en-IN" sz="1200" dirty="0" err="1">
                <a:solidFill>
                  <a:srgbClr val="FF0000"/>
                </a:solidFill>
                <a:latin typeface="Consolas" panose="020B0609020204030204" pitchFamily="49" charset="0"/>
              </a:rPr>
              <a:t>Marumalarchi</a:t>
            </a:r>
            <a:r>
              <a:rPr lang="en-IN" sz="1200" dirty="0">
                <a:solidFill>
                  <a:srgbClr val="FF0000"/>
                </a:solidFill>
                <a:latin typeface="Consolas" panose="020B0609020204030204" pitchFamily="49" charset="0"/>
              </a:rPr>
              <a:t> Dravida </a:t>
            </a:r>
            <a:r>
              <a:rPr lang="en-IN" sz="1200" dirty="0" err="1">
                <a:solidFill>
                  <a:srgbClr val="FF0000"/>
                </a:solidFill>
                <a:latin typeface="Consolas" panose="020B0609020204030204" pitchFamily="49" charset="0"/>
              </a:rPr>
              <a:t>Munnetra</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Kazhagam</a:t>
            </a:r>
            <a:r>
              <a:rPr lang="en-IN" sz="1200" dirty="0">
                <a:solidFill>
                  <a:srgbClr val="FF0000"/>
                </a:solidFill>
                <a:latin typeface="Consolas" panose="020B0609020204030204" pitchFamily="49" charset="0"/>
              </a:rPr>
              <a:t> - MDMK'</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'Nationalist Congress Party </a:t>
            </a:r>
            <a:r>
              <a:rPr lang="en-US" sz="1200" dirty="0" err="1">
                <a:solidFill>
                  <a:srgbClr val="FF0000"/>
                </a:solidFill>
                <a:latin typeface="Consolas" panose="020B0609020204030204" pitchFamily="49" charset="0"/>
              </a:rPr>
              <a:t>Sharadchandra</a:t>
            </a:r>
            <a:r>
              <a:rPr lang="en-US" sz="1200" dirty="0">
                <a:solidFill>
                  <a:srgbClr val="FF0000"/>
                </a:solidFill>
                <a:latin typeface="Consolas" panose="020B0609020204030204" pitchFamily="49" charset="0"/>
              </a:rPr>
              <a:t> Pawar - NCPSP'</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t>
            </a:r>
            <a:r>
              <a:rPr lang="en-IN" sz="1200" dirty="0" err="1">
                <a:solidFill>
                  <a:srgbClr val="FF0000"/>
                </a:solidFill>
                <a:latin typeface="Consolas" panose="020B0609020204030204" pitchFamily="49" charset="0"/>
              </a:rPr>
              <a:t>Rashtriya</a:t>
            </a:r>
            <a:r>
              <a:rPr lang="en-IN" sz="1200" dirty="0">
                <a:solidFill>
                  <a:srgbClr val="FF0000"/>
                </a:solidFill>
                <a:latin typeface="Consolas" panose="020B0609020204030204" pitchFamily="49" charset="0"/>
              </a:rPr>
              <a:t> Janata Dal - RJD'</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a:t>
            </a:r>
            <a:r>
              <a:rPr lang="en-IN" sz="1200" dirty="0" err="1">
                <a:solidFill>
                  <a:srgbClr val="FF0000"/>
                </a:solidFill>
                <a:latin typeface="Consolas" panose="020B0609020204030204" pitchFamily="49" charset="0"/>
              </a:rPr>
              <a:t>Rashtriya</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Loktantrik</a:t>
            </a:r>
            <a:r>
              <a:rPr lang="en-IN" sz="1200" dirty="0">
                <a:solidFill>
                  <a:srgbClr val="FF0000"/>
                </a:solidFill>
                <a:latin typeface="Consolas" panose="020B0609020204030204" pitchFamily="49" charset="0"/>
              </a:rPr>
              <a:t> Party - RLTP'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'Revolutionary Socialist Party - RSP'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'Samajwadi Party - SP'</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'Shiv Sena (</a:t>
            </a:r>
            <a:r>
              <a:rPr lang="en-IN" sz="1200" dirty="0" err="1">
                <a:solidFill>
                  <a:srgbClr val="FF0000"/>
                </a:solidFill>
                <a:latin typeface="Consolas" panose="020B0609020204030204" pitchFamily="49" charset="0"/>
              </a:rPr>
              <a:t>Uddhav</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Balasaheb</a:t>
            </a:r>
            <a:r>
              <a:rPr lang="en-IN" sz="1200" dirty="0">
                <a:solidFill>
                  <a:srgbClr val="FF0000"/>
                </a:solidFill>
                <a:latin typeface="Consolas" panose="020B0609020204030204" pitchFamily="49" charset="0"/>
              </a:rPr>
              <a:t> Thackrey) - SHSUBT'</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FF0000"/>
                </a:solidFill>
                <a:latin typeface="Consolas" panose="020B0609020204030204" pitchFamily="49" charset="0"/>
              </a:rPr>
              <a:t>'Viduthalai </a:t>
            </a:r>
            <a:r>
              <a:rPr lang="en-IN" sz="1200" dirty="0" err="1">
                <a:solidFill>
                  <a:srgbClr val="FF0000"/>
                </a:solidFill>
                <a:latin typeface="Consolas" panose="020B0609020204030204" pitchFamily="49" charset="0"/>
              </a:rPr>
              <a:t>Chiruthaigal</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Katchi</a:t>
            </a:r>
            <a:r>
              <a:rPr lang="en-IN" sz="1200" dirty="0">
                <a:solidFill>
                  <a:srgbClr val="FF0000"/>
                </a:solidFill>
                <a:latin typeface="Consolas" panose="020B0609020204030204" pitchFamily="49" charset="0"/>
              </a:rPr>
              <a:t> - VCK'</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808080"/>
                </a:solidFill>
                <a:latin typeface="Consolas" panose="020B0609020204030204" pitchFamily="49" charset="0"/>
              </a:rPr>
              <a:t>)</a:t>
            </a:r>
            <a:endParaRPr lang="en-IN"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Seats_Won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DESC</a:t>
            </a:r>
            <a:endParaRPr lang="en-IN" sz="1200" dirty="0"/>
          </a:p>
        </p:txBody>
      </p:sp>
      <p:pic>
        <p:nvPicPr>
          <p:cNvPr id="6" name="Picture 5">
            <a:extLst>
              <a:ext uri="{FF2B5EF4-FFF2-40B4-BE49-F238E27FC236}">
                <a16:creationId xmlns:a16="http://schemas.microsoft.com/office/drawing/2014/main" id="{AB9B5733-DB01-2C9E-2178-6B400FD0F86F}"/>
              </a:ext>
            </a:extLst>
          </p:cNvPr>
          <p:cNvPicPr>
            <a:picLocks noChangeAspect="1"/>
          </p:cNvPicPr>
          <p:nvPr/>
        </p:nvPicPr>
        <p:blipFill>
          <a:blip r:embed="rId2"/>
          <a:stretch>
            <a:fillRect/>
          </a:stretch>
        </p:blipFill>
        <p:spPr>
          <a:xfrm>
            <a:off x="7996336" y="1488038"/>
            <a:ext cx="3915746" cy="4591050"/>
          </a:xfrm>
          <a:prstGeom prst="rect">
            <a:avLst/>
          </a:prstGeom>
        </p:spPr>
      </p:pic>
    </p:spTree>
    <p:extLst>
      <p:ext uri="{BB962C8B-B14F-4D97-AF65-F5344CB8AC3E}">
        <p14:creationId xmlns:p14="http://schemas.microsoft.com/office/powerpoint/2010/main" val="25534604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2468</Words>
  <Application>Microsoft Office PowerPoint</Application>
  <PresentationFormat>Widescreen</PresentationFormat>
  <Paragraphs>298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 Narrow</vt:lpstr>
      <vt:lpstr>Arial</vt:lpstr>
      <vt:lpstr>Calibri</vt:lpstr>
      <vt:lpstr>Calibri Light</vt:lpstr>
      <vt:lpstr>Consolas</vt:lpstr>
      <vt:lpstr>Segoe UI Black</vt:lpstr>
      <vt:lpstr>Office Theme</vt:lpstr>
      <vt:lpstr>SQL PROJECT  INDIAN GENERAL ELECATION RESULT ANALYSIS 2024</vt:lpstr>
      <vt:lpstr>SQL PROJECT  INDIAN GENERAL ELECATION RESULT ANALYSIS 2024</vt:lpstr>
      <vt:lpstr>SQL PROJECT  INDIAN GENERAL ELECATION RESULT ANALYSIS 2024</vt:lpstr>
      <vt:lpstr>Total Seats </vt:lpstr>
      <vt:lpstr>What is the total number of seats available for elections in each state</vt:lpstr>
      <vt:lpstr>Total Seats Won by NDA Allianz</vt:lpstr>
      <vt:lpstr>Seats Won by NDA Allianz Parties</vt:lpstr>
      <vt:lpstr>Total Seats Won by I.N.D.I.A. Allianz</vt:lpstr>
      <vt:lpstr>Seats Won by I.N.D.I.A. Allianz Parties</vt:lpstr>
      <vt:lpstr>Which party alliance (NDA, I.N.D.I.A, or OTHER) won the most seats across all states?</vt:lpstr>
      <vt:lpstr>Winning candidate's name, their party name, total votes, and the margin of victory for a specific state and constituency?</vt:lpstr>
      <vt:lpstr>What is the distribution of EVM votes versus postal votes for candidates in a specific constituency?</vt:lpstr>
      <vt:lpstr>Which parties won the most seats in s State, and how many seats did each party win? </vt:lpstr>
      <vt:lpstr>What is the total number of seats won by each party alliance (NDA, I.N.D.I.A, and OTHER) in each state for the India Elections 2024</vt:lpstr>
      <vt:lpstr>Which candidate received the highest number of EVM votes in each constituency (Top 10)?</vt:lpstr>
      <vt:lpstr>Which candidate won and which candidate was the runner-up in each constituency of State for the 2024 elections?</vt:lpstr>
      <vt:lpstr>For the state of Maharashtra, what are the total number of seats, total number of candidates, total number of parties, total votes (including EVM and postal), and the breakdown of EVM and postal votes?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SS18IF024 tyss</dc:creator>
  <cp:lastModifiedBy>SS18IF024 tyss</cp:lastModifiedBy>
  <cp:revision>1</cp:revision>
  <dcterms:created xsi:type="dcterms:W3CDTF">2024-10-04T06:39:30Z</dcterms:created>
  <dcterms:modified xsi:type="dcterms:W3CDTF">2024-10-04T08:15:32Z</dcterms:modified>
</cp:coreProperties>
</file>