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D30D27-F8AB-4BBD-BAC9-CAEA526D211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DEB1AF6-42AF-449D-A0D9-3A119449688A}">
      <dgm:prSet/>
      <dgm:spPr/>
      <dgm:t>
        <a:bodyPr/>
        <a:lstStyle/>
        <a:p>
          <a:pPr rtl="0"/>
          <a:r>
            <a:rPr lang="en-US" dirty="0" smtClean="0"/>
            <a:t> </a:t>
          </a:r>
          <a:endParaRPr lang="en-IN" dirty="0"/>
        </a:p>
      </dgm:t>
    </dgm:pt>
    <dgm:pt modelId="{E7557008-0C53-4141-B916-AB73AE5811F1}" type="parTrans" cxnId="{EE3816E9-158F-4660-AE17-2D71CCE175B0}">
      <dgm:prSet/>
      <dgm:spPr/>
      <dgm:t>
        <a:bodyPr/>
        <a:lstStyle/>
        <a:p>
          <a:endParaRPr lang="en-IN"/>
        </a:p>
      </dgm:t>
    </dgm:pt>
    <dgm:pt modelId="{A420FE55-0508-415D-9057-2D5B52EAFAEA}" type="sibTrans" cxnId="{EE3816E9-158F-4660-AE17-2D71CCE175B0}">
      <dgm:prSet/>
      <dgm:spPr/>
      <dgm:t>
        <a:bodyPr/>
        <a:lstStyle/>
        <a:p>
          <a:endParaRPr lang="en-IN"/>
        </a:p>
      </dgm:t>
    </dgm:pt>
    <dgm:pt modelId="{C6193579-23EE-41EC-96E6-1130706F0574}">
      <dgm:prSet/>
      <dgm:spPr/>
      <dgm:t>
        <a:bodyPr/>
        <a:lstStyle/>
        <a:p>
          <a:pPr rtl="0"/>
          <a:endParaRPr lang="en-IN" dirty="0"/>
        </a:p>
      </dgm:t>
    </dgm:pt>
    <dgm:pt modelId="{CF0A3913-6094-429C-8AD7-37B6C6AC9E72}" type="parTrans" cxnId="{8B312383-07D9-4353-AF57-AFA07038E936}">
      <dgm:prSet/>
      <dgm:spPr/>
      <dgm:t>
        <a:bodyPr/>
        <a:lstStyle/>
        <a:p>
          <a:endParaRPr lang="en-IN"/>
        </a:p>
      </dgm:t>
    </dgm:pt>
    <dgm:pt modelId="{C6604E4C-3AD1-41FD-8397-6ACC5B1B741F}" type="sibTrans" cxnId="{8B312383-07D9-4353-AF57-AFA07038E936}">
      <dgm:prSet/>
      <dgm:spPr/>
      <dgm:t>
        <a:bodyPr/>
        <a:lstStyle/>
        <a:p>
          <a:endParaRPr lang="en-IN"/>
        </a:p>
      </dgm:t>
    </dgm:pt>
    <dgm:pt modelId="{6D4DE79A-66C5-4761-BE38-0D540B22150C}">
      <dgm:prSet/>
      <dgm:spPr/>
      <dgm:t>
        <a:bodyPr/>
        <a:lstStyle/>
        <a:p>
          <a:pPr rtl="0"/>
          <a:endParaRPr lang="en-IN" dirty="0"/>
        </a:p>
      </dgm:t>
    </dgm:pt>
    <dgm:pt modelId="{7824A224-38AB-409B-8583-2BFCBB8F8B94}" type="parTrans" cxnId="{0597CF0F-F91B-46B6-80E3-41FDDCDE69B2}">
      <dgm:prSet/>
      <dgm:spPr/>
      <dgm:t>
        <a:bodyPr/>
        <a:lstStyle/>
        <a:p>
          <a:endParaRPr lang="en-IN"/>
        </a:p>
      </dgm:t>
    </dgm:pt>
    <dgm:pt modelId="{487EBABE-A3A8-469B-95A9-C6EEA41984F8}" type="sibTrans" cxnId="{0597CF0F-F91B-46B6-80E3-41FDDCDE69B2}">
      <dgm:prSet/>
      <dgm:spPr/>
      <dgm:t>
        <a:bodyPr/>
        <a:lstStyle/>
        <a:p>
          <a:endParaRPr lang="en-IN"/>
        </a:p>
      </dgm:t>
    </dgm:pt>
    <dgm:pt modelId="{383BE0D9-8A5B-4EE7-A312-BBE3EC96FB4C}">
      <dgm:prSet custT="1"/>
      <dgm:spPr/>
      <dgm:t>
        <a:bodyPr/>
        <a:lstStyle/>
        <a:p>
          <a:pPr rtl="0"/>
          <a:r>
            <a:rPr lang="en-US" sz="2000" dirty="0" smtClean="0"/>
            <a:t>This project evaluates how well </a:t>
          </a:r>
          <a:r>
            <a:rPr lang="en-US" sz="2000" dirty="0" err="1" smtClean="0"/>
            <a:t>AtliQ</a:t>
          </a:r>
          <a:r>
            <a:rPr lang="en-US" sz="2000" dirty="0" smtClean="0"/>
            <a:t> Mart's branded products performed during the Diwali 2023 and Sankranti 2024 festive promotions.</a:t>
          </a:r>
          <a:endParaRPr lang="en-IN" sz="2000" dirty="0"/>
        </a:p>
      </dgm:t>
    </dgm:pt>
    <dgm:pt modelId="{FA5D7C32-5806-4584-8B24-7B2A91F93DBB}" type="parTrans" cxnId="{62871697-0612-4131-B0DE-9A9C46CE7F7C}">
      <dgm:prSet/>
      <dgm:spPr/>
      <dgm:t>
        <a:bodyPr/>
        <a:lstStyle/>
        <a:p>
          <a:endParaRPr lang="en-IN"/>
        </a:p>
      </dgm:t>
    </dgm:pt>
    <dgm:pt modelId="{DB8E7FF1-29C4-4FC1-B26C-A0350C4C841D}" type="sibTrans" cxnId="{62871697-0612-4131-B0DE-9A9C46CE7F7C}">
      <dgm:prSet/>
      <dgm:spPr/>
      <dgm:t>
        <a:bodyPr/>
        <a:lstStyle/>
        <a:p>
          <a:endParaRPr lang="en-IN"/>
        </a:p>
      </dgm:t>
    </dgm:pt>
    <dgm:pt modelId="{F559BC8B-F0B9-49C0-8D23-A32E39B4C4F2}">
      <dgm:prSet custT="1"/>
      <dgm:spPr/>
      <dgm:t>
        <a:bodyPr/>
        <a:lstStyle/>
        <a:p>
          <a:pPr rtl="0"/>
          <a:r>
            <a:rPr lang="en-US" sz="2000" dirty="0" err="1" smtClean="0"/>
            <a:t>AtliQ</a:t>
          </a:r>
          <a:r>
            <a:rPr lang="en-US" sz="2000" dirty="0" smtClean="0"/>
            <a:t> Mart is a large retail chain with over 50 supermarkets in southern India. The company wants to use data to improve future promotional strategies</a:t>
          </a:r>
          <a:r>
            <a:rPr lang="en-US" sz="2400" dirty="0" smtClean="0"/>
            <a:t>.</a:t>
          </a:r>
          <a:endParaRPr lang="en-IN" sz="2400" dirty="0"/>
        </a:p>
      </dgm:t>
    </dgm:pt>
    <dgm:pt modelId="{1D1511BB-30D9-415F-84F8-2D20F3E5F3E5}" type="parTrans" cxnId="{8015CA7F-49B0-46A2-91D1-1443A3474EAC}">
      <dgm:prSet/>
      <dgm:spPr/>
      <dgm:t>
        <a:bodyPr/>
        <a:lstStyle/>
        <a:p>
          <a:endParaRPr lang="en-IN"/>
        </a:p>
      </dgm:t>
    </dgm:pt>
    <dgm:pt modelId="{584BD3C8-0106-4C15-9DD0-7CAB9656F8AA}" type="sibTrans" cxnId="{8015CA7F-49B0-46A2-91D1-1443A3474EAC}">
      <dgm:prSet/>
      <dgm:spPr/>
      <dgm:t>
        <a:bodyPr/>
        <a:lstStyle/>
        <a:p>
          <a:endParaRPr lang="en-IN"/>
        </a:p>
      </dgm:t>
    </dgm:pt>
    <dgm:pt modelId="{F39C9C56-C73B-47BB-B9C9-5369B06CBD50}">
      <dgm:prSet custT="1"/>
      <dgm:spPr/>
      <dgm:t>
        <a:bodyPr/>
        <a:lstStyle/>
        <a:p>
          <a:pPr rtl="0"/>
          <a:r>
            <a:rPr lang="en-US" sz="2000" dirty="0" smtClean="0"/>
            <a:t>By analyzing sales and promotional activities, this study provides useful insights to help </a:t>
          </a:r>
          <a:r>
            <a:rPr lang="en-US" sz="2000" dirty="0" err="1" smtClean="0"/>
            <a:t>AtliQ</a:t>
          </a:r>
          <a:r>
            <a:rPr lang="en-US" sz="2000" dirty="0" smtClean="0"/>
            <a:t> Mart enhance its marketing efforts.</a:t>
          </a:r>
          <a:endParaRPr lang="en-IN" sz="2000" dirty="0"/>
        </a:p>
      </dgm:t>
    </dgm:pt>
    <dgm:pt modelId="{7E91071B-FD8F-449A-A7AC-2E556134AAEB}" type="parTrans" cxnId="{AE034294-AD2F-4539-8E76-7DAA945D3535}">
      <dgm:prSet/>
      <dgm:spPr/>
      <dgm:t>
        <a:bodyPr/>
        <a:lstStyle/>
        <a:p>
          <a:endParaRPr lang="en-IN"/>
        </a:p>
      </dgm:t>
    </dgm:pt>
    <dgm:pt modelId="{BEDBEA6C-B488-4996-8AB9-A71C3C51A434}" type="sibTrans" cxnId="{AE034294-AD2F-4539-8E76-7DAA945D3535}">
      <dgm:prSet/>
      <dgm:spPr/>
      <dgm:t>
        <a:bodyPr/>
        <a:lstStyle/>
        <a:p>
          <a:endParaRPr lang="en-IN"/>
        </a:p>
      </dgm:t>
    </dgm:pt>
    <dgm:pt modelId="{F32F1B4B-E032-4597-9A87-FEAF00902279}" type="pres">
      <dgm:prSet presAssocID="{62D30D27-F8AB-4BBD-BAC9-CAEA526D211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87138F1-9519-43B3-A52A-ABC4341BD8CC}" type="pres">
      <dgm:prSet presAssocID="{CDEB1AF6-42AF-449D-A0D9-3A119449688A}" presName="composite" presStyleCnt="0"/>
      <dgm:spPr/>
    </dgm:pt>
    <dgm:pt modelId="{222F9DC8-92C0-4648-8D58-706EFEDFDE5B}" type="pres">
      <dgm:prSet presAssocID="{CDEB1AF6-42AF-449D-A0D9-3A119449688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4502CA-BEA1-4015-9B17-BD1E4BD24879}" type="pres">
      <dgm:prSet presAssocID="{CDEB1AF6-42AF-449D-A0D9-3A119449688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948A78-ADCF-4818-8B8D-D9385AE04B0B}" type="pres">
      <dgm:prSet presAssocID="{A420FE55-0508-415D-9057-2D5B52EAFAEA}" presName="sp" presStyleCnt="0"/>
      <dgm:spPr/>
    </dgm:pt>
    <dgm:pt modelId="{EBBB373A-1251-497E-97BB-A9A3DDE4369B}" type="pres">
      <dgm:prSet presAssocID="{C6193579-23EE-41EC-96E6-1130706F0574}" presName="composite" presStyleCnt="0"/>
      <dgm:spPr/>
    </dgm:pt>
    <dgm:pt modelId="{039BC597-5786-4C68-984A-7EC86A23E5F9}" type="pres">
      <dgm:prSet presAssocID="{C6193579-23EE-41EC-96E6-1130706F057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775A54-2CAD-4743-9643-7A38DE5AB3C3}" type="pres">
      <dgm:prSet presAssocID="{C6193579-23EE-41EC-96E6-1130706F057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FE5070-ECEC-49E4-A985-7FDA27560DE3}" type="pres">
      <dgm:prSet presAssocID="{C6604E4C-3AD1-41FD-8397-6ACC5B1B741F}" presName="sp" presStyleCnt="0"/>
      <dgm:spPr/>
    </dgm:pt>
    <dgm:pt modelId="{BE7199C4-57E8-413D-94B8-C43B81E39247}" type="pres">
      <dgm:prSet presAssocID="{6D4DE79A-66C5-4761-BE38-0D540B22150C}" presName="composite" presStyleCnt="0"/>
      <dgm:spPr/>
    </dgm:pt>
    <dgm:pt modelId="{017B586B-6768-43C5-AA9B-8F49FA5CC77B}" type="pres">
      <dgm:prSet presAssocID="{6D4DE79A-66C5-4761-BE38-0D540B22150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8EF1E3-B557-45CB-A1D2-76CC9245B045}" type="pres">
      <dgm:prSet presAssocID="{6D4DE79A-66C5-4761-BE38-0D540B22150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DD029AB-F419-4807-925C-35DB7EF5EE94}" type="presOf" srcId="{6D4DE79A-66C5-4761-BE38-0D540B22150C}" destId="{017B586B-6768-43C5-AA9B-8F49FA5CC77B}" srcOrd="0" destOrd="0" presId="urn:microsoft.com/office/officeart/2005/8/layout/chevron2"/>
    <dgm:cxn modelId="{8B312383-07D9-4353-AF57-AFA07038E936}" srcId="{62D30D27-F8AB-4BBD-BAC9-CAEA526D2117}" destId="{C6193579-23EE-41EC-96E6-1130706F0574}" srcOrd="1" destOrd="0" parTransId="{CF0A3913-6094-429C-8AD7-37B6C6AC9E72}" sibTransId="{C6604E4C-3AD1-41FD-8397-6ACC5B1B741F}"/>
    <dgm:cxn modelId="{5A9A5418-C18D-43DB-BA1E-5889CEE82D18}" type="presOf" srcId="{C6193579-23EE-41EC-96E6-1130706F0574}" destId="{039BC597-5786-4C68-984A-7EC86A23E5F9}" srcOrd="0" destOrd="0" presId="urn:microsoft.com/office/officeart/2005/8/layout/chevron2"/>
    <dgm:cxn modelId="{AE034294-AD2F-4539-8E76-7DAA945D3535}" srcId="{6D4DE79A-66C5-4761-BE38-0D540B22150C}" destId="{F39C9C56-C73B-47BB-B9C9-5369B06CBD50}" srcOrd="0" destOrd="0" parTransId="{7E91071B-FD8F-449A-A7AC-2E556134AAEB}" sibTransId="{BEDBEA6C-B488-4996-8AB9-A71C3C51A434}"/>
    <dgm:cxn modelId="{EE3816E9-158F-4660-AE17-2D71CCE175B0}" srcId="{62D30D27-F8AB-4BBD-BAC9-CAEA526D2117}" destId="{CDEB1AF6-42AF-449D-A0D9-3A119449688A}" srcOrd="0" destOrd="0" parTransId="{E7557008-0C53-4141-B916-AB73AE5811F1}" sibTransId="{A420FE55-0508-415D-9057-2D5B52EAFAEA}"/>
    <dgm:cxn modelId="{6C3929DC-D866-4D81-BDE3-8832AC92F0E9}" type="presOf" srcId="{F559BC8B-F0B9-49C0-8D23-A32E39B4C4F2}" destId="{B8775A54-2CAD-4743-9643-7A38DE5AB3C3}" srcOrd="0" destOrd="0" presId="urn:microsoft.com/office/officeart/2005/8/layout/chevron2"/>
    <dgm:cxn modelId="{C439D89D-6DC4-4336-84C4-DB5587FC1370}" type="presOf" srcId="{F39C9C56-C73B-47BB-B9C9-5369B06CBD50}" destId="{038EF1E3-B557-45CB-A1D2-76CC9245B045}" srcOrd="0" destOrd="0" presId="urn:microsoft.com/office/officeart/2005/8/layout/chevron2"/>
    <dgm:cxn modelId="{1C834A05-36D4-483F-BCF4-753A6013FBA4}" type="presOf" srcId="{62D30D27-F8AB-4BBD-BAC9-CAEA526D2117}" destId="{F32F1B4B-E032-4597-9A87-FEAF00902279}" srcOrd="0" destOrd="0" presId="urn:microsoft.com/office/officeart/2005/8/layout/chevron2"/>
    <dgm:cxn modelId="{8015CA7F-49B0-46A2-91D1-1443A3474EAC}" srcId="{C6193579-23EE-41EC-96E6-1130706F0574}" destId="{F559BC8B-F0B9-49C0-8D23-A32E39B4C4F2}" srcOrd="0" destOrd="0" parTransId="{1D1511BB-30D9-415F-84F8-2D20F3E5F3E5}" sibTransId="{584BD3C8-0106-4C15-9DD0-7CAB9656F8AA}"/>
    <dgm:cxn modelId="{79A5E6C7-74F6-4D50-A84C-DA996F73CA1F}" type="presOf" srcId="{383BE0D9-8A5B-4EE7-A312-BBE3EC96FB4C}" destId="{864502CA-BEA1-4015-9B17-BD1E4BD24879}" srcOrd="0" destOrd="0" presId="urn:microsoft.com/office/officeart/2005/8/layout/chevron2"/>
    <dgm:cxn modelId="{62871697-0612-4131-B0DE-9A9C46CE7F7C}" srcId="{CDEB1AF6-42AF-449D-A0D9-3A119449688A}" destId="{383BE0D9-8A5B-4EE7-A312-BBE3EC96FB4C}" srcOrd="0" destOrd="0" parTransId="{FA5D7C32-5806-4584-8B24-7B2A91F93DBB}" sibTransId="{DB8E7FF1-29C4-4FC1-B26C-A0350C4C841D}"/>
    <dgm:cxn modelId="{0597CF0F-F91B-46B6-80E3-41FDDCDE69B2}" srcId="{62D30D27-F8AB-4BBD-BAC9-CAEA526D2117}" destId="{6D4DE79A-66C5-4761-BE38-0D540B22150C}" srcOrd="2" destOrd="0" parTransId="{7824A224-38AB-409B-8583-2BFCBB8F8B94}" sibTransId="{487EBABE-A3A8-469B-95A9-C6EEA41984F8}"/>
    <dgm:cxn modelId="{F9F37353-39EB-44FC-95E7-9CCAF6A0BABF}" type="presOf" srcId="{CDEB1AF6-42AF-449D-A0D9-3A119449688A}" destId="{222F9DC8-92C0-4648-8D58-706EFEDFDE5B}" srcOrd="0" destOrd="0" presId="urn:microsoft.com/office/officeart/2005/8/layout/chevron2"/>
    <dgm:cxn modelId="{87DD8C94-66EC-4620-9302-81A41CE08D9F}" type="presParOf" srcId="{F32F1B4B-E032-4597-9A87-FEAF00902279}" destId="{687138F1-9519-43B3-A52A-ABC4341BD8CC}" srcOrd="0" destOrd="0" presId="urn:microsoft.com/office/officeart/2005/8/layout/chevron2"/>
    <dgm:cxn modelId="{B646656F-F825-405D-954B-0D6D7EE6E83D}" type="presParOf" srcId="{687138F1-9519-43B3-A52A-ABC4341BD8CC}" destId="{222F9DC8-92C0-4648-8D58-706EFEDFDE5B}" srcOrd="0" destOrd="0" presId="urn:microsoft.com/office/officeart/2005/8/layout/chevron2"/>
    <dgm:cxn modelId="{CE4F541E-A3EF-4B4B-94C1-28F49380A7BF}" type="presParOf" srcId="{687138F1-9519-43B3-A52A-ABC4341BD8CC}" destId="{864502CA-BEA1-4015-9B17-BD1E4BD24879}" srcOrd="1" destOrd="0" presId="urn:microsoft.com/office/officeart/2005/8/layout/chevron2"/>
    <dgm:cxn modelId="{4C6BDABE-47F7-446C-844D-76AFE9C62ED4}" type="presParOf" srcId="{F32F1B4B-E032-4597-9A87-FEAF00902279}" destId="{80948A78-ADCF-4818-8B8D-D9385AE04B0B}" srcOrd="1" destOrd="0" presId="urn:microsoft.com/office/officeart/2005/8/layout/chevron2"/>
    <dgm:cxn modelId="{5EB897D7-7340-46FE-8B39-7287FDDB4520}" type="presParOf" srcId="{F32F1B4B-E032-4597-9A87-FEAF00902279}" destId="{EBBB373A-1251-497E-97BB-A9A3DDE4369B}" srcOrd="2" destOrd="0" presId="urn:microsoft.com/office/officeart/2005/8/layout/chevron2"/>
    <dgm:cxn modelId="{0446B930-017D-4F10-9AF8-3F803496F940}" type="presParOf" srcId="{EBBB373A-1251-497E-97BB-A9A3DDE4369B}" destId="{039BC597-5786-4C68-984A-7EC86A23E5F9}" srcOrd="0" destOrd="0" presId="urn:microsoft.com/office/officeart/2005/8/layout/chevron2"/>
    <dgm:cxn modelId="{2DCF4FBA-E2F8-4DED-87DC-C4D9E3B56E00}" type="presParOf" srcId="{EBBB373A-1251-497E-97BB-A9A3DDE4369B}" destId="{B8775A54-2CAD-4743-9643-7A38DE5AB3C3}" srcOrd="1" destOrd="0" presId="urn:microsoft.com/office/officeart/2005/8/layout/chevron2"/>
    <dgm:cxn modelId="{ECAB8A1E-EC66-402F-A108-CD755DA5BA23}" type="presParOf" srcId="{F32F1B4B-E032-4597-9A87-FEAF00902279}" destId="{52FE5070-ECEC-49E4-A985-7FDA27560DE3}" srcOrd="3" destOrd="0" presId="urn:microsoft.com/office/officeart/2005/8/layout/chevron2"/>
    <dgm:cxn modelId="{F7DA774E-4AAC-466A-90A9-B8EEB5E2689B}" type="presParOf" srcId="{F32F1B4B-E032-4597-9A87-FEAF00902279}" destId="{BE7199C4-57E8-413D-94B8-C43B81E39247}" srcOrd="4" destOrd="0" presId="urn:microsoft.com/office/officeart/2005/8/layout/chevron2"/>
    <dgm:cxn modelId="{26D14408-F570-404C-A416-2025CE97F37D}" type="presParOf" srcId="{BE7199C4-57E8-413D-94B8-C43B81E39247}" destId="{017B586B-6768-43C5-AA9B-8F49FA5CC77B}" srcOrd="0" destOrd="0" presId="urn:microsoft.com/office/officeart/2005/8/layout/chevron2"/>
    <dgm:cxn modelId="{B3355420-90EB-48EC-857E-4715FE9E86A3}" type="presParOf" srcId="{BE7199C4-57E8-413D-94B8-C43B81E39247}" destId="{038EF1E3-B557-45CB-A1D2-76CC9245B04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F9DC8-92C0-4648-8D58-706EFEDFDE5B}">
      <dsp:nvSpPr>
        <dsp:cNvPr id="0" name=""/>
        <dsp:cNvSpPr/>
      </dsp:nvSpPr>
      <dsp:spPr>
        <a:xfrm rot="5400000">
          <a:off x="-257682" y="260484"/>
          <a:ext cx="1717881" cy="12025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</a:t>
          </a:r>
          <a:endParaRPr lang="en-IN" sz="3500" kern="1200" dirty="0"/>
        </a:p>
      </dsp:txBody>
      <dsp:txXfrm rot="-5400000">
        <a:off x="1" y="604061"/>
        <a:ext cx="1202517" cy="515364"/>
      </dsp:txXfrm>
    </dsp:sp>
    <dsp:sp modelId="{864502CA-BEA1-4015-9B17-BD1E4BD24879}">
      <dsp:nvSpPr>
        <dsp:cNvPr id="0" name=""/>
        <dsp:cNvSpPr/>
      </dsp:nvSpPr>
      <dsp:spPr>
        <a:xfrm rot="5400000">
          <a:off x="5022592" y="-3817272"/>
          <a:ext cx="1116622" cy="87567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This project evaluates how well </a:t>
          </a:r>
          <a:r>
            <a:rPr lang="en-US" sz="2000" kern="1200" dirty="0" err="1" smtClean="0"/>
            <a:t>AtliQ</a:t>
          </a:r>
          <a:r>
            <a:rPr lang="en-US" sz="2000" kern="1200" dirty="0" smtClean="0"/>
            <a:t> Mart's branded products performed during the Diwali 2023 and Sankranti 2024 festive promotions.</a:t>
          </a:r>
          <a:endParaRPr lang="en-IN" sz="2000" kern="1200" dirty="0"/>
        </a:p>
      </dsp:txBody>
      <dsp:txXfrm rot="-5400000">
        <a:off x="1202518" y="57311"/>
        <a:ext cx="8702263" cy="1007604"/>
      </dsp:txXfrm>
    </dsp:sp>
    <dsp:sp modelId="{039BC597-5786-4C68-984A-7EC86A23E5F9}">
      <dsp:nvSpPr>
        <dsp:cNvPr id="0" name=""/>
        <dsp:cNvSpPr/>
      </dsp:nvSpPr>
      <dsp:spPr>
        <a:xfrm rot="5400000">
          <a:off x="-257682" y="1785594"/>
          <a:ext cx="1717881" cy="12025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500" kern="1200" dirty="0"/>
        </a:p>
      </dsp:txBody>
      <dsp:txXfrm rot="-5400000">
        <a:off x="1" y="2129171"/>
        <a:ext cx="1202517" cy="515364"/>
      </dsp:txXfrm>
    </dsp:sp>
    <dsp:sp modelId="{B8775A54-2CAD-4743-9643-7A38DE5AB3C3}">
      <dsp:nvSpPr>
        <dsp:cNvPr id="0" name=""/>
        <dsp:cNvSpPr/>
      </dsp:nvSpPr>
      <dsp:spPr>
        <a:xfrm rot="5400000">
          <a:off x="5022592" y="-2292162"/>
          <a:ext cx="1116622" cy="87567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AtliQ</a:t>
          </a:r>
          <a:r>
            <a:rPr lang="en-US" sz="2000" kern="1200" dirty="0" smtClean="0"/>
            <a:t> Mart is a large retail chain with over 50 supermarkets in southern India. The company wants to use data to improve future promotional strategies</a:t>
          </a:r>
          <a:r>
            <a:rPr lang="en-US" sz="2400" kern="1200" dirty="0" smtClean="0"/>
            <a:t>.</a:t>
          </a:r>
          <a:endParaRPr lang="en-IN" sz="2400" kern="1200" dirty="0"/>
        </a:p>
      </dsp:txBody>
      <dsp:txXfrm rot="-5400000">
        <a:off x="1202518" y="1582421"/>
        <a:ext cx="8702263" cy="1007604"/>
      </dsp:txXfrm>
    </dsp:sp>
    <dsp:sp modelId="{017B586B-6768-43C5-AA9B-8F49FA5CC77B}">
      <dsp:nvSpPr>
        <dsp:cNvPr id="0" name=""/>
        <dsp:cNvSpPr/>
      </dsp:nvSpPr>
      <dsp:spPr>
        <a:xfrm rot="5400000">
          <a:off x="-257682" y="3310704"/>
          <a:ext cx="1717881" cy="12025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500" kern="1200" dirty="0"/>
        </a:p>
      </dsp:txBody>
      <dsp:txXfrm rot="-5400000">
        <a:off x="1" y="3654281"/>
        <a:ext cx="1202517" cy="515364"/>
      </dsp:txXfrm>
    </dsp:sp>
    <dsp:sp modelId="{038EF1E3-B557-45CB-A1D2-76CC9245B045}">
      <dsp:nvSpPr>
        <dsp:cNvPr id="0" name=""/>
        <dsp:cNvSpPr/>
      </dsp:nvSpPr>
      <dsp:spPr>
        <a:xfrm rot="5400000">
          <a:off x="5022592" y="-767052"/>
          <a:ext cx="1116622" cy="87567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By analyzing sales and promotional activities, this study provides useful insights to help </a:t>
          </a:r>
          <a:r>
            <a:rPr lang="en-US" sz="2000" kern="1200" dirty="0" err="1" smtClean="0"/>
            <a:t>AtliQ</a:t>
          </a:r>
          <a:r>
            <a:rPr lang="en-US" sz="2000" kern="1200" dirty="0" smtClean="0"/>
            <a:t> Mart enhance its marketing efforts.</a:t>
          </a:r>
          <a:endParaRPr lang="en-IN" sz="2000" kern="1200" dirty="0"/>
        </a:p>
      </dsp:txBody>
      <dsp:txXfrm rot="-5400000">
        <a:off x="1202518" y="3107531"/>
        <a:ext cx="8702263" cy="1007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E9FD-64B1-47DF-9E67-7049BAC3A80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0784-88C6-46F2-9A26-FDD1BA44E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88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E9FD-64B1-47DF-9E67-7049BAC3A80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0784-88C6-46F2-9A26-FDD1BA44E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66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E9FD-64B1-47DF-9E67-7049BAC3A80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0784-88C6-46F2-9A26-FDD1BA44E05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56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E9FD-64B1-47DF-9E67-7049BAC3A80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0784-88C6-46F2-9A26-FDD1BA44E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755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E9FD-64B1-47DF-9E67-7049BAC3A80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0784-88C6-46F2-9A26-FDD1BA44E05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953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E9FD-64B1-47DF-9E67-7049BAC3A80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0784-88C6-46F2-9A26-FDD1BA44E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084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E9FD-64B1-47DF-9E67-7049BAC3A80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0784-88C6-46F2-9A26-FDD1BA44E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551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E9FD-64B1-47DF-9E67-7049BAC3A80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0784-88C6-46F2-9A26-FDD1BA44E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65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E9FD-64B1-47DF-9E67-7049BAC3A80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0784-88C6-46F2-9A26-FDD1BA44E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91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E9FD-64B1-47DF-9E67-7049BAC3A80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0784-88C6-46F2-9A26-FDD1BA44E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2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E9FD-64B1-47DF-9E67-7049BAC3A80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0784-88C6-46F2-9A26-FDD1BA44E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10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E9FD-64B1-47DF-9E67-7049BAC3A80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0784-88C6-46F2-9A26-FDD1BA44E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8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E9FD-64B1-47DF-9E67-7049BAC3A80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0784-88C6-46F2-9A26-FDD1BA44E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52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E9FD-64B1-47DF-9E67-7049BAC3A80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0784-88C6-46F2-9A26-FDD1BA44E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9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E9FD-64B1-47DF-9E67-7049BAC3A80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0784-88C6-46F2-9A26-FDD1BA44E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68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E9FD-64B1-47DF-9E67-7049BAC3A80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0784-88C6-46F2-9A26-FDD1BA44E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79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DE9FD-64B1-47DF-9E67-7049BAC3A80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3A0784-88C6-46F2-9A26-FDD1BA44E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40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761565"/>
            <a:ext cx="9099176" cy="1102659"/>
          </a:xfrm>
        </p:spPr>
        <p:txBody>
          <a:bodyPr/>
          <a:lstStyle/>
          <a:p>
            <a:pPr algn="ctr"/>
            <a:r>
              <a:rPr lang="en-IN" b="1" dirty="0" smtClean="0"/>
              <a:t>AtliQ Mart Analysis </a:t>
            </a:r>
            <a:endParaRPr lang="en-IN" b="1" dirty="0"/>
          </a:p>
        </p:txBody>
      </p:sp>
      <p:sp>
        <p:nvSpPr>
          <p:cNvPr id="18" name="AutoShape 30" descr="AtliQ Technologies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507067" y="3194174"/>
            <a:ext cx="7766936" cy="46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Project Reports</a:t>
            </a:r>
            <a:endParaRPr lang="en-IN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AutoShape 2" descr="PowerBI | Project | AtliQ Mart - Supply chain analys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AutoShape 32" descr="data:image/png;base64,iVBORw0KGgoAAAANSUhEUgAAAOEAAADhCAMAAAAJbSJIAAAA9lBMVEX///8iJDOZY/+SV/+MS/+VXf+YYP+IRv+DPf+WXv+FQ/+PVP7///13Lf+AOf9+Nf+MUP5yIP91KP+KSf9yJf+RVv/t5fzKsvdrGP4AABoAAB4bHi56Mf4AABgVGCoAABZfAPvi4uQIDSPJysy3mPYAACIYGiupqa7q6uu+vsEuLTyTk5ifn6QAABILDyTY19pDQ0+Cg4hTU11hYms/P0twc3mlpaldXmfXxffdzvb59fuhdPfo3Pjv5/YyM0C3t7sAAACXmJttb3ZNAPWogvaWY/WievS7nPXQuvWphfSaa/XBpfevjvMtLD7IrPRMTVnWx/bf0/aztKwAAAAO2UlEQVR4nO1dCVfiShMFwk4BAUQhILLIoiiIjhuKvvEblFHH5f//mS8J6aQ76QouSZg5p+8575z35gHpm9tVXV1dXRMKCQgICAgICAgICAgICAgICAgICAgICAgICAgICAgICAgICAgICAgICPyDmLY6e7f9Aw39271Oa7ruAXmJcX/y2qsqXUVpjzS0FfXfq73XSX+87qF9H4PO8Fipthu1sBO1RruqHA87g3UP8uto9U/CyohHjqI5UsIn/da6h/ol9I8b3Z4rO4Jet3HcX/dwP4vxqdJ2F88mZVs5/ZeMcu98u/EJeks0ts/31j3wD2Lv9YOz046e8vovcOy8dj8zPVnUukeddRNYgdbd4df56RwP7/5qx/qz93n7s6PR+7luGijGR203dWq9hhrPtNW4ptGruSndPvo73Sr83MGG3Rsp7fDN691keNDv98+Gk7vXm3BbGWEOqbbzN8o4OO7yRzuqhs8nt2N7bDYY307Ow1Uk5Oke/3WxXGefa4Gj6g+3wFMNW39UR7wvNvb/Mqd6pnC0aCh/hqsdY2v4R+G8nVr3LIBxfxiTbY58jbuPytC5a3CE3J74OuZP4aTq5FebfGZda01qTo7VE99G/EkcOwbXOBx+1lMMhoeOuTo69mW8nwUc2UdWa999xRMO7hzbkcaR58P9AhwE21+OLTuOkGH0F1C0T9FadfiNXxvafXJj7RP1xEawsf+9iGtsX1e7a3Y3E5sXVe6+/ZN3im3Sr3XROGPXwVr3wIMfPbCFf9trXPo77Ouutb3Zou/ZfGp3bQHcIMyMpNfmmiC4g/eVMbvrqIXXFIbDMeMUevv8IGa66QZ+cr+1z1Bcl0MdKh8hGJr9r+mCOFdEO0XlOyvQlzHeYWbSCCEI8KtZcaBA0HxHKLIbx5117Pp/0EOo8W1Qx8zBsGChMuebYmjMuJvaD79o4BgyAZbi4kXhdxPjp4uIfG2PWTTagec1WoyXUdzWQdhsovxUER+x7x0wdt4IOsl4QjNsrIhk7psIvw0VzWv+NFWjm888w2t0Dmkj2V/xacMS7fLpBDcqjxjD0D5tiofBrvtH9LOrqJcxvAhoInLp6RSvsa+P6XlaC3QjxXiBNrZYQYhMwM2mnZ7JsFgsXIUwFRl31g3y2IaWsIe+W5hFyNCvKlz5ijo2UEsMHVELf5Ai7tGzR0HtAx7KC2Oe0iLa+Kki3qMMmdg+QBGPqTfbOEU/NovH58YEBEpEGz+N4ib6G6eUP62do2/CYzDx2g4a98NTKiItjEG9VzB6xWy28BsJbNT9C/OsoGI3+r2O0JgYplIkEn+cGmN/rNAzlOanojlDHzak0iQu88VTTJnMBS7hQywSicQMS4TrJk+/JUFNROxnBvTDqsFUUvUpF45LGJpGdDwaDGFecTLMmpihFGkR28EUpbxSSwUeLcJTTGcYuzAYvjedBkhQLzyjDOkIuPbqByHHE2nDwIPFmcourv0zt0Tk08vW6/VsHbdEOjzFdqGe4oxaovC1MPQSi8d1jtKFQfGyssHjpxGs1zd2P7QmBnLkdm4thrU/2IdgGolrUDmmroyxw7xg51enMEUp/rHMonfuPSE7BpQVjtBtITxJ8bjBUbrQl30IXVY485NgA7fEA8ouav6n3eiIrYpaxTSVihOK8SuyxYgUGPdCI18voitBi1qe3JIJHmFivVA8FIYXIqEG6dJgeNnk6pfXUXxAAxsq0G/4n+On1gp8MZzOYylLxZhhiQBSEeOXz+fSqCVSS6L/6wVQJxXbWJgIW5kUgUYxY4gYeqsY9LLW7DQZFp8whh3qob6HNZTrru1jVr+U0KKYuiJrYqRos8A8hQQ2+AGVzqj6ncw4s0I21HOrEsZUUCTLRt4XLgp1hF4ul8u+YCJSK5TvgRu1r8DMUFUqZmMYuyeWGCti/FQksXQGZYi+uxrKrWFbbkNChqTpTk0RnfxySVREKi/key6DWnxHfEejSig5GKZ+kTVRzjL+xeKnMswlkKeO6cf6xMwAszfkOxpYmBJaLGOZa8PXXBTyeY5+uaSG+hZfRHqTWPU3qqEymMhhCYTm5ZjEMNT+ke6Xp6EAcp0j35JgMpdB1kTqGEjxN5VBLxbIseVCljTYZZSNlCEsCs7paaK+xf/RY4qhv8sFFZXykyYAjxIBM1klwxIhlKk7p6eJGN+dUi7c58j01loOR1y3DRdRSeJxTJWJJS6KiIDJdDpZX3AZTiyG7Vs/CYYOKIbcrRNEMpLE5SiZ2SZVRJ5+aQ1JmcuQ2kC1vahowfGTehInuIAQIyHLUSKWuFXk6rdEfsF7LpX9Gvl7VjpcwRAeM2U7RcJReiaBTRoRUBcxzttE0Qz9rVqYrGB4UcpknBwNirKRvIetrI1gmkLugvPc/ir79wyrNHyUyxmMozQ3P1ZC+SUS6flaNXS3Q3jTJMxwOUoxmRxEheAli/FTkXtzUgyOIeXTnL5UtUI5k0E5zs14BabRnIOdwU8X0UExOF9KrYfObQxcpmUZ5SjTMedLHeOnIv/meC5t//6uh24xjSphVJZRjoyPnCZQflxLPLW2wD7HNFRc2rPHpXCZkA0QghRH+YViCPCUTyL8EolS7tI+T4OLS932FnAVlW0ULR3LGSbghFAO5VcqpR0FKMHtLdz2h+8JiyHDsqySjL6wH1ZF5PLTCKoUL1mKAe4P8T0+wH2JZchyJI7UmGMwLWH0StFo4oqdpgHu8enpwuZp4D0hRzVwOcpPxpAHysB4IQ85O78lQ/1H0u8MRTpP43eVIpprg6tE1ACHo0RSocNt8q1ZKc3VT0fiitGQzrX5fZZP50upmxAQus5Fo1yKGscoSWcPrKJtVUQnQ/Mnkte0Zzqh8qV+nyB2LFdD57xVK0xEoyhHmVihKgYpEoNp0qZfifqB0j01TQPNeU/55xZwnWQGyHKMkmOlgaaFcQQIod0kxk+bp1Qp2Jh+qN8HiMA/e4L7tHOQFkPTCkf01wwRefyicumXxTDQsyc6Y2I9Da7TtCe0MUw8kD3F0ojb5D9VEbn66d8qWSK+Bnp+yJwBE6cBv5LIbNMUlEmxjJHlIbsDmPHUIy8mapaCDYI9Ax5QtR9dskXczNE+wz7fSJkFGHdsamHyB89p5/Q0Udo0PtanXmovgOsz1ElXg2j4K4l7xWjUJiEjIspPF3H5MeqlBlGLQV0tM1wGwKzOj0x0lEiRxeCGmFPthryaZ7c1JjEz5qnlaTy5HLcKZoxYI5Uf8DvpYGiRTBIJqWBBIcv2LInQ0wIF2Xw3ZhsN5LzLYxDPZnr9zaRjk2BxTJiJYOqmm1ndD78TfILLaJaUghERg6lrM7NCPRJDP+eQfZ7GMc3zF2HF9FFpjJ7GcNcU0TDgYGoTjbJdsjLBLJ3k7WWXMqYtCVkYfwq/S5w41gSZ4cYqjBcke4tlseCh6S3yaXy/niaXKfrsjWFTjesEyq8sySRWGOg3WAK7N6OHiWbqeVbn5DwJLAlv2JuvtRvjz+F3FNFPy32Y8Z6ebAvujp6WF2ova9pUK8zbU58UwyQJvW7tvQRIUhCuSzx+JH9FYnatqhU7k/UBt11TQpjmc87ktSmhuQc6snUSMGsq1H1X1EHQykKax96qiIq/mVIGRz1SrAu79WSOk6DX6CUSeWKFt7ZL9po7JeO9Ttvtj0qzymTv3Brhl3N8wO3hMpcA6pLNPQVcckxeIVbIWuI9S49Nlcemxmb/9DBACUMhcq0ZHuqOczKLZo5c8t1zNrBRdybGNgGuE8hBgD5NSQ6rteoOoLcgBKfJPHaYq1I1JXRYIW2JlohOftppALHEtXSqg90i50TektD42J7TCnVLJHu99yjtP5k5Gotl0Hq+IDCts2UjjM/Jmbn5V56EVJSpilhG+GlYY8theChStT92n1MnqXlEQktEeHfUN1AVDusUcZqs2wq46MlqXq88xnrrmcdX8GiXkC42iqxPxKcNXg2lgSyRsLODEAyHt0ny872E8ovFykg9n/+Yptk6UYZhzjyrRqyQtcSrDEowFZuvSUR4KdhrYSmnkyVFIx1OtzoTZgb7TebxM4pTM/xSMP+RzKLlzMn8fKUVspZIRLTXNOrVqXNsCP7ipYKXbKsSEit062mqbjFYETn0NJS5pWB+A+ravYIsh6XKMC8RKzxx75pMDrC0qk2b+VGI86qIfCe4VbHfXqKELJKXPsbWQgLzWP5C5rPT76SUL4KnCGnHDR+LYL1kFOmtkjAcbpBTSJhLCD3tTgrePMM3bFVc7jBtEOc3xtdCApKaACIih2A8LvHq+fwEQHQDuWmnSSiHPmaFtCWGQo98/dgrfoFhUcFug2oSknr0lVbIWOIigzDUrhOXOfV8fgLSG9iN3no9a0p495H23iRHCKqIHP2Wl941EQMluGjybi0bDAtGgReMnX1leRiNSY17hq+fzlIKUkSARMHR+cHkmE2Sz03+W/H3d2iojf4zz3UjMb6AhojBUdQk5LW3WHIskAIvCLWGN+22a9TWbt8MW2RS6yLGUzQ9iqR0GSBDmdPjwuSYY2r0xgfnYWXE+Ytmag2tl/kBncYGmMec09ME3sbGc4KLJq8Ri0Gw8GT//KBzcHo02ln+TUGN5d8WtDM6Oj1w9DKHheScniZigYkImQraaiZbTPI3czDo3J4dDIeT4fDg7LbT4g92Ok/x9dOQCkzEi6a9IRJFsYLeV/4IYEtCBNQtEevP5zXkCtryqVjM490fPgBQRTRahnAQv/eMg+sg3tjWZCzHyu43f/4lhimoixjEPDWs0Nm6SydZ+XZKBZ+kqiX+CoLhW9PZIdCkWMGbsHwQ4Cpiyn9LBIg00SaPKr6fFZu6EIyk8K5gXgEum1ijTq0F4rMHj3AVMYb35/MIMHdrRlrEeyF9HDNXEfE2Nh7h3dYylyFY8eLxQHpo8SGhnTI9AUDc3hSYYeiFhCtEjOOt3TzBu0vj6krTq4c/lWM4ZLzJogeAxfMujme8rdznnjJ92XKBv/G30Rdh2S8e7P/Hq0d/oVG9gICAgICAgICAgICAgICAgICAgICAgICAgICAgICAgICAgICAgIDA34H/A25WL2MWWzuv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30" descr="AtliQ Technologies"/>
          <p:cNvSpPr txBox="1">
            <a:spLocks noChangeAspect="1" noChangeArrowheads="1"/>
          </p:cNvSpPr>
          <p:nvPr/>
        </p:nvSpPr>
        <p:spPr bwMode="auto">
          <a:xfrm>
            <a:off x="1740149" y="5188821"/>
            <a:ext cx="7766936" cy="46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 smtClean="0">
                <a:solidFill>
                  <a:schemeClr val="tx1"/>
                </a:solidFill>
              </a:rPr>
              <a:t>By Vasudev Mogaveera</a:t>
            </a:r>
            <a:endParaRPr lang="en-IN" sz="20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95" y="1499845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8744"/>
          </a:xfrm>
        </p:spPr>
        <p:txBody>
          <a:bodyPr/>
          <a:lstStyle/>
          <a:p>
            <a:pPr algn="ctr"/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8314" y="1346052"/>
            <a:ext cx="1270091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Focusing on the best stores, successful promotions, and top-selling products helps boost sales and grow the business.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data to improve these areas ensures better use of resources, higher profits, and a stronger business.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also sets the stage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future growth and market success.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8314" y="2223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future Atliq Mart campaigns, we will not run 25% off and 33% off discounts as they do not generate sufficient revenue.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314" y="26932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future, Atliq Mart will expand stores in high-revenue cities like Bangalore, Chennai, and Hyderabad.</a:t>
            </a:r>
          </a:p>
        </p:txBody>
      </p:sp>
    </p:spTree>
    <p:extLst>
      <p:ext uri="{BB962C8B-B14F-4D97-AF65-F5344CB8AC3E}">
        <p14:creationId xmlns:p14="http://schemas.microsoft.com/office/powerpoint/2010/main" val="302261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    You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011" y="3250376"/>
            <a:ext cx="914400" cy="66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7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16" y="394447"/>
            <a:ext cx="8596668" cy="96370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2"/>
                </a:solidFill>
              </a:rPr>
              <a:t>About Project</a:t>
            </a:r>
            <a:endParaRPr lang="en-IN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40339"/>
              </p:ext>
            </p:extLst>
          </p:nvPr>
        </p:nvGraphicFramePr>
        <p:xfrm>
          <a:off x="811805" y="1492624"/>
          <a:ext cx="9959290" cy="4773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282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97541"/>
            <a:ext cx="8596668" cy="1129553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   Ad-hoc — Requests Evaluation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532" y="2214781"/>
            <a:ext cx="91002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AtliQ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Mart's senior Team need SQL reports to answer business questions.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5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 flipV="1">
            <a:off x="152400" y="565666"/>
            <a:ext cx="677334" cy="196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2400" y="438834"/>
            <a:ext cx="121462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List products with a base price over 500 that are part of the 'BOGOF' (Buy One Get One Free) promotion.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will help assess high-value discounts and refine pricing and promotion strategies.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95" y="2189409"/>
            <a:ext cx="5161165" cy="233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3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49" y="1574735"/>
            <a:ext cx="3216246" cy="2688205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2047" y="530942"/>
            <a:ext cx="107672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Generate a report showing the number of stores in each city, sorted in descending order.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report will include city and store count to help optimize retail operations.</a:t>
            </a:r>
          </a:p>
        </p:txBody>
      </p:sp>
    </p:spTree>
    <p:extLst>
      <p:ext uri="{BB962C8B-B14F-4D97-AF65-F5344CB8AC3E}">
        <p14:creationId xmlns:p14="http://schemas.microsoft.com/office/powerpoint/2010/main" val="34573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32" y="1959805"/>
            <a:ext cx="6667238" cy="2047419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1706" y="443318"/>
            <a:ext cx="11678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Generate a report showing each campaign's total revenue before and after the campaign (in millions)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evaluate its financial impact.</a:t>
            </a: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Fields: campaign_name, revenue_before, revenue_after.</a:t>
            </a:r>
          </a:p>
        </p:txBody>
      </p:sp>
    </p:spTree>
    <p:extLst>
      <p:ext uri="{BB962C8B-B14F-4D97-AF65-F5344CB8AC3E}">
        <p14:creationId xmlns:p14="http://schemas.microsoft.com/office/powerpoint/2010/main" val="298007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1" y="425842"/>
            <a:ext cx="97343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Generate a report calculating Incremental Sold Quantity (ISU%) for each category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during the Diwali campaign, ranking them by ISU%. Fields: category, ISU%, rank order.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helps assess category-wise campaign impact.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49" y="2395470"/>
            <a:ext cx="5633358" cy="229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5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36" y="1815352"/>
            <a:ext cx="7554833" cy="2102891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8259" y="452736"/>
            <a:ext cx="97983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Generate a report of the Top 5 products ranked by Incremental Revenue Percentage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(IR%) across all campaigns. Fields: product name, category, IR%. This helps identify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top-performing products for optimization.</a:t>
            </a:r>
          </a:p>
        </p:txBody>
      </p:sp>
    </p:spTree>
    <p:extLst>
      <p:ext uri="{BB962C8B-B14F-4D97-AF65-F5344CB8AC3E}">
        <p14:creationId xmlns:p14="http://schemas.microsoft.com/office/powerpoint/2010/main" val="65322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Key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293" y="1236372"/>
            <a:ext cx="12093262" cy="54477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Store Performance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Analysis :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b="1" dirty="0"/>
          </a:p>
          <a:p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Promotion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Type Insights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Product &amp; Category Insights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 smtClean="0"/>
          </a:p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434" y="1633843"/>
            <a:ext cx="1218256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Focus on High IR Categories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categories like Combo, Grocery, Staples, and Home Appliances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revenue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Top Cities: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Concentrate on high-performing cities like Madurai, Chennai, and Bengaluru to maximize impact.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434" y="3265276"/>
            <a:ext cx="1107546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smtClean="0">
                <a:latin typeface="Arial" panose="020B0604020202020204" pitchFamily="34" charset="0"/>
              </a:rPr>
              <a:t> Use </a:t>
            </a:r>
            <a:r>
              <a:rPr lang="en-US" altLang="en-US" dirty="0">
                <a:latin typeface="Arial" panose="020B0604020202020204" pitchFamily="34" charset="0"/>
              </a:rPr>
              <a:t>Effective Promotions: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Promotions like ₹500 cashback and BOGOF drive strong sales and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smtClean="0">
                <a:latin typeface="Arial" panose="020B0604020202020204" pitchFamily="34" charset="0"/>
              </a:rPr>
              <a:t> Avoid </a:t>
            </a:r>
            <a:r>
              <a:rPr lang="en-US" altLang="en-US" dirty="0">
                <a:latin typeface="Arial" panose="020B0604020202020204" pitchFamily="34" charset="0"/>
              </a:rPr>
              <a:t>Weak Discounts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Discounts like 25% OFF and 33% OFF are less effective in boosting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smtClean="0">
                <a:latin typeface="Arial" panose="020B0604020202020204" pitchFamily="34" charset="0"/>
              </a:rPr>
              <a:t> Optimize </a:t>
            </a:r>
            <a:r>
              <a:rPr lang="en-US" altLang="en-US" dirty="0">
                <a:latin typeface="Arial" panose="020B0604020202020204" pitchFamily="34" charset="0"/>
              </a:rPr>
              <a:t>Festive Offers: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more on Diwali promotions, as they perform better than Sankranti deals.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4293" y="4896711"/>
            <a:ext cx="111653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 High-Growth Categories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Invest in top-performing categories like Home Appliances and Home Care.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Promote Best-Selling Products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Products like Atliq Waterproof Immersion Rod, Atliq LED Bulb, and Atliq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Double Bedsheet Set drive strong revenue. </a:t>
            </a:r>
          </a:p>
        </p:txBody>
      </p:sp>
    </p:spTree>
    <p:extLst>
      <p:ext uri="{BB962C8B-B14F-4D97-AF65-F5344CB8AC3E}">
        <p14:creationId xmlns:p14="http://schemas.microsoft.com/office/powerpoint/2010/main" val="66030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648</TotalTime>
  <Words>545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AtliQ Mart Analysis </vt:lpstr>
      <vt:lpstr>About Project</vt:lpstr>
      <vt:lpstr>   Ad-hoc — Requests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Business Insights</vt:lpstr>
      <vt:lpstr>Conclusion</vt:lpstr>
      <vt:lpstr>Thank    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Mart Analysis</dc:title>
  <dc:creator>Windows User</dc:creator>
  <cp:lastModifiedBy>Windows User</cp:lastModifiedBy>
  <cp:revision>53</cp:revision>
  <dcterms:created xsi:type="dcterms:W3CDTF">2025-02-10T10:29:02Z</dcterms:created>
  <dcterms:modified xsi:type="dcterms:W3CDTF">2025-02-16T10:54:03Z</dcterms:modified>
</cp:coreProperties>
</file>