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Dipika\Vasudev\Excel%20Capstone\Calculation\Excel%20CapstoneTransactionData_.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Dipika\Vasudev\Excel%20Capstone\Calculation\Excel%20CapstoneTransactionData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ipika\Vasudev\Excel%20Capstone\Calculation\Excel%20CapstoneTransactionData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ipika\Vasudev\Excel%20Capstone\Calculation\Excel%20CapstoneTransactionData_.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ipika\Vasudev\Excel%20Capstone\Calculation\Excel%20CapstoneTransactionData_.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ipika\Vasudev\Excel%20Capstone\Excel%20CapstoneTransactionData_.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Analysis(Pivot)!PivotTable2</c:name>
    <c:fmtId val="10"/>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000">
                <a:solidFill>
                  <a:schemeClr val="tx1"/>
                </a:solidFill>
              </a:rPr>
              <a:t>Order</a:t>
            </a:r>
            <a:r>
              <a:rPr lang="en-IN" sz="1000" baseline="0">
                <a:solidFill>
                  <a:schemeClr val="tx1"/>
                </a:solidFill>
              </a:rPr>
              <a:t> Distribution at Slot and delivery Area level</a:t>
            </a:r>
            <a:endParaRPr lang="en-IN" sz="100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6274798958907321E-2"/>
          <c:y val="0.15999565261306897"/>
          <c:w val="0.86851987418441645"/>
          <c:h val="0.49292181220666703"/>
        </c:manualLayout>
      </c:layout>
      <c:barChart>
        <c:barDir val="col"/>
        <c:grouping val="clustered"/>
        <c:varyColors val="0"/>
        <c:ser>
          <c:idx val="0"/>
          <c:order val="0"/>
          <c:tx>
            <c:strRef>
              <c:f>'Order Level Analysis(Pivot)'!$C$7:$C$8</c:f>
              <c:strCache>
                <c:ptCount val="1"/>
                <c:pt idx="0">
                  <c:v>Afternoon</c:v>
                </c:pt>
              </c:strCache>
            </c:strRef>
          </c:tx>
          <c:spPr>
            <a:solidFill>
              <a:schemeClr val="accent1"/>
            </a:solidFill>
            <a:ln>
              <a:noFill/>
            </a:ln>
            <a:effectLst/>
          </c:spPr>
          <c:invertIfNegative val="0"/>
          <c:cat>
            <c:strRef>
              <c:f>'Order Level Analysis(Pivot)'!$B$9:$B$61</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Analysis(Pivot)'!$C$9:$C$61</c:f>
              <c:numCache>
                <c:formatCode>General</c:formatCode>
                <c:ptCount val="52"/>
                <c:pt idx="0">
                  <c:v>4085</c:v>
                </c:pt>
                <c:pt idx="1">
                  <c:v>1039</c:v>
                </c:pt>
                <c:pt idx="2">
                  <c:v>324</c:v>
                </c:pt>
                <c:pt idx="3">
                  <c:v>151</c:v>
                </c:pt>
                <c:pt idx="4">
                  <c:v>130</c:v>
                </c:pt>
                <c:pt idx="5">
                  <c:v>33</c:v>
                </c:pt>
                <c:pt idx="6">
                  <c:v>32</c:v>
                </c:pt>
                <c:pt idx="7">
                  <c:v>20</c:v>
                </c:pt>
                <c:pt idx="8">
                  <c:v>20</c:v>
                </c:pt>
                <c:pt idx="9">
                  <c:v>13</c:v>
                </c:pt>
                <c:pt idx="10">
                  <c:v>9</c:v>
                </c:pt>
                <c:pt idx="11">
                  <c:v>11</c:v>
                </c:pt>
                <c:pt idx="12">
                  <c:v>6</c:v>
                </c:pt>
                <c:pt idx="13">
                  <c:v>8</c:v>
                </c:pt>
                <c:pt idx="14">
                  <c:v>3</c:v>
                </c:pt>
                <c:pt idx="15">
                  <c:v>6</c:v>
                </c:pt>
                <c:pt idx="16">
                  <c:v>2</c:v>
                </c:pt>
                <c:pt idx="17">
                  <c:v>7</c:v>
                </c:pt>
                <c:pt idx="18">
                  <c:v>1</c:v>
                </c:pt>
                <c:pt idx="19">
                  <c:v>1</c:v>
                </c:pt>
                <c:pt idx="20">
                  <c:v>3</c:v>
                </c:pt>
                <c:pt idx="21">
                  <c:v>3</c:v>
                </c:pt>
                <c:pt idx="22">
                  <c:v>4</c:v>
                </c:pt>
                <c:pt idx="23">
                  <c:v>1</c:v>
                </c:pt>
                <c:pt idx="24">
                  <c:v>2</c:v>
                </c:pt>
                <c:pt idx="25">
                  <c:v>1</c:v>
                </c:pt>
                <c:pt idx="26">
                  <c:v>3</c:v>
                </c:pt>
                <c:pt idx="29">
                  <c:v>1</c:v>
                </c:pt>
                <c:pt idx="31">
                  <c:v>1</c:v>
                </c:pt>
                <c:pt idx="34">
                  <c:v>2</c:v>
                </c:pt>
                <c:pt idx="40">
                  <c:v>1</c:v>
                </c:pt>
                <c:pt idx="49">
                  <c:v>1</c:v>
                </c:pt>
              </c:numCache>
            </c:numRef>
          </c:val>
          <c:extLst>
            <c:ext xmlns:c16="http://schemas.microsoft.com/office/drawing/2014/chart" uri="{C3380CC4-5D6E-409C-BE32-E72D297353CC}">
              <c16:uniqueId val="{00000000-D5F2-49FB-B669-C5D93F370929}"/>
            </c:ext>
          </c:extLst>
        </c:ser>
        <c:ser>
          <c:idx val="1"/>
          <c:order val="1"/>
          <c:tx>
            <c:strRef>
              <c:f>'Order Level Analysis(Pivot)'!$D$7:$D$8</c:f>
              <c:strCache>
                <c:ptCount val="1"/>
                <c:pt idx="0">
                  <c:v>Evening</c:v>
                </c:pt>
              </c:strCache>
            </c:strRef>
          </c:tx>
          <c:spPr>
            <a:solidFill>
              <a:schemeClr val="accent2"/>
            </a:solidFill>
            <a:ln>
              <a:noFill/>
            </a:ln>
            <a:effectLst/>
          </c:spPr>
          <c:invertIfNegative val="0"/>
          <c:cat>
            <c:strRef>
              <c:f>'Order Level Analysis(Pivot)'!$B$9:$B$61</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Analysis(Pivot)'!$D$9:$D$61</c:f>
              <c:numCache>
                <c:formatCode>General</c:formatCode>
                <c:ptCount val="52"/>
                <c:pt idx="0">
                  <c:v>3288</c:v>
                </c:pt>
                <c:pt idx="1">
                  <c:v>757</c:v>
                </c:pt>
                <c:pt idx="2">
                  <c:v>280</c:v>
                </c:pt>
                <c:pt idx="3">
                  <c:v>107</c:v>
                </c:pt>
                <c:pt idx="4">
                  <c:v>108</c:v>
                </c:pt>
                <c:pt idx="5">
                  <c:v>30</c:v>
                </c:pt>
                <c:pt idx="6">
                  <c:v>27</c:v>
                </c:pt>
                <c:pt idx="7">
                  <c:v>13</c:v>
                </c:pt>
                <c:pt idx="8">
                  <c:v>16</c:v>
                </c:pt>
                <c:pt idx="9">
                  <c:v>13</c:v>
                </c:pt>
                <c:pt idx="10">
                  <c:v>11</c:v>
                </c:pt>
                <c:pt idx="11">
                  <c:v>3</c:v>
                </c:pt>
                <c:pt idx="12">
                  <c:v>6</c:v>
                </c:pt>
                <c:pt idx="13">
                  <c:v>14</c:v>
                </c:pt>
                <c:pt idx="14">
                  <c:v>4</c:v>
                </c:pt>
                <c:pt idx="15">
                  <c:v>3</c:v>
                </c:pt>
                <c:pt idx="16">
                  <c:v>5</c:v>
                </c:pt>
                <c:pt idx="17">
                  <c:v>2</c:v>
                </c:pt>
                <c:pt idx="19">
                  <c:v>3</c:v>
                </c:pt>
                <c:pt idx="22">
                  <c:v>2</c:v>
                </c:pt>
                <c:pt idx="23">
                  <c:v>4</c:v>
                </c:pt>
                <c:pt idx="24">
                  <c:v>1</c:v>
                </c:pt>
                <c:pt idx="25">
                  <c:v>1</c:v>
                </c:pt>
                <c:pt idx="27">
                  <c:v>2</c:v>
                </c:pt>
                <c:pt idx="28">
                  <c:v>2</c:v>
                </c:pt>
                <c:pt idx="29">
                  <c:v>1</c:v>
                </c:pt>
                <c:pt idx="30">
                  <c:v>2</c:v>
                </c:pt>
                <c:pt idx="31">
                  <c:v>1</c:v>
                </c:pt>
                <c:pt idx="32">
                  <c:v>1</c:v>
                </c:pt>
                <c:pt idx="33">
                  <c:v>2</c:v>
                </c:pt>
                <c:pt idx="36">
                  <c:v>1</c:v>
                </c:pt>
                <c:pt idx="39">
                  <c:v>1</c:v>
                </c:pt>
                <c:pt idx="45">
                  <c:v>1</c:v>
                </c:pt>
              </c:numCache>
            </c:numRef>
          </c:val>
          <c:extLst>
            <c:ext xmlns:c16="http://schemas.microsoft.com/office/drawing/2014/chart" uri="{C3380CC4-5D6E-409C-BE32-E72D297353CC}">
              <c16:uniqueId val="{00000001-D5F2-49FB-B669-C5D93F370929}"/>
            </c:ext>
          </c:extLst>
        </c:ser>
        <c:ser>
          <c:idx val="2"/>
          <c:order val="2"/>
          <c:tx>
            <c:strRef>
              <c:f>'Order Level Analysis(Pivot)'!$E$7:$E$8</c:f>
              <c:strCache>
                <c:ptCount val="1"/>
                <c:pt idx="0">
                  <c:v>Late Night</c:v>
                </c:pt>
              </c:strCache>
            </c:strRef>
          </c:tx>
          <c:spPr>
            <a:solidFill>
              <a:schemeClr val="accent3"/>
            </a:solidFill>
            <a:ln>
              <a:noFill/>
            </a:ln>
            <a:effectLst/>
          </c:spPr>
          <c:invertIfNegative val="0"/>
          <c:cat>
            <c:strRef>
              <c:f>'Order Level Analysis(Pivot)'!$B$9:$B$61</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Analysis(Pivot)'!$E$9:$E$61</c:f>
              <c:numCache>
                <c:formatCode>General</c:formatCode>
                <c:ptCount val="52"/>
                <c:pt idx="0">
                  <c:v>953</c:v>
                </c:pt>
                <c:pt idx="1">
                  <c:v>346</c:v>
                </c:pt>
                <c:pt idx="2">
                  <c:v>73</c:v>
                </c:pt>
                <c:pt idx="3">
                  <c:v>36</c:v>
                </c:pt>
                <c:pt idx="4">
                  <c:v>57</c:v>
                </c:pt>
                <c:pt idx="5">
                  <c:v>35</c:v>
                </c:pt>
                <c:pt idx="6">
                  <c:v>12</c:v>
                </c:pt>
                <c:pt idx="7">
                  <c:v>15</c:v>
                </c:pt>
                <c:pt idx="8">
                  <c:v>13</c:v>
                </c:pt>
                <c:pt idx="9">
                  <c:v>6</c:v>
                </c:pt>
                <c:pt idx="10">
                  <c:v>2</c:v>
                </c:pt>
                <c:pt idx="11">
                  <c:v>7</c:v>
                </c:pt>
                <c:pt idx="12">
                  <c:v>5</c:v>
                </c:pt>
                <c:pt idx="14">
                  <c:v>4</c:v>
                </c:pt>
                <c:pt idx="15">
                  <c:v>1</c:v>
                </c:pt>
                <c:pt idx="16">
                  <c:v>1</c:v>
                </c:pt>
                <c:pt idx="17">
                  <c:v>1</c:v>
                </c:pt>
                <c:pt idx="18">
                  <c:v>6</c:v>
                </c:pt>
                <c:pt idx="19">
                  <c:v>1</c:v>
                </c:pt>
                <c:pt idx="20">
                  <c:v>1</c:v>
                </c:pt>
                <c:pt idx="21">
                  <c:v>2</c:v>
                </c:pt>
                <c:pt idx="22">
                  <c:v>1</c:v>
                </c:pt>
                <c:pt idx="24">
                  <c:v>1</c:v>
                </c:pt>
                <c:pt idx="25">
                  <c:v>2</c:v>
                </c:pt>
                <c:pt idx="26">
                  <c:v>1</c:v>
                </c:pt>
                <c:pt idx="28">
                  <c:v>1</c:v>
                </c:pt>
                <c:pt idx="35">
                  <c:v>1</c:v>
                </c:pt>
                <c:pt idx="41">
                  <c:v>1</c:v>
                </c:pt>
                <c:pt idx="46">
                  <c:v>1</c:v>
                </c:pt>
                <c:pt idx="47">
                  <c:v>1</c:v>
                </c:pt>
                <c:pt idx="50">
                  <c:v>1</c:v>
                </c:pt>
                <c:pt idx="51">
                  <c:v>1</c:v>
                </c:pt>
              </c:numCache>
            </c:numRef>
          </c:val>
          <c:extLst>
            <c:ext xmlns:c16="http://schemas.microsoft.com/office/drawing/2014/chart" uri="{C3380CC4-5D6E-409C-BE32-E72D297353CC}">
              <c16:uniqueId val="{00000002-D5F2-49FB-B669-C5D93F370929}"/>
            </c:ext>
          </c:extLst>
        </c:ser>
        <c:ser>
          <c:idx val="3"/>
          <c:order val="3"/>
          <c:tx>
            <c:strRef>
              <c:f>'Order Level Analysis(Pivot)'!$F$7:$F$8</c:f>
              <c:strCache>
                <c:ptCount val="1"/>
                <c:pt idx="0">
                  <c:v>Morning</c:v>
                </c:pt>
              </c:strCache>
            </c:strRef>
          </c:tx>
          <c:spPr>
            <a:solidFill>
              <a:schemeClr val="accent4"/>
            </a:solidFill>
            <a:ln>
              <a:noFill/>
            </a:ln>
            <a:effectLst/>
          </c:spPr>
          <c:invertIfNegative val="0"/>
          <c:cat>
            <c:strRef>
              <c:f>'Order Level Analysis(Pivot)'!$B$9:$B$61</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Analysis(Pivot)'!$F$9:$F$61</c:f>
              <c:numCache>
                <c:formatCode>General</c:formatCode>
                <c:ptCount val="52"/>
                <c:pt idx="0">
                  <c:v>3749</c:v>
                </c:pt>
                <c:pt idx="1">
                  <c:v>868</c:v>
                </c:pt>
                <c:pt idx="2">
                  <c:v>382</c:v>
                </c:pt>
                <c:pt idx="3">
                  <c:v>132</c:v>
                </c:pt>
                <c:pt idx="4">
                  <c:v>118</c:v>
                </c:pt>
                <c:pt idx="5">
                  <c:v>25</c:v>
                </c:pt>
                <c:pt idx="6">
                  <c:v>27</c:v>
                </c:pt>
                <c:pt idx="7">
                  <c:v>11</c:v>
                </c:pt>
                <c:pt idx="8">
                  <c:v>18</c:v>
                </c:pt>
                <c:pt idx="9">
                  <c:v>10</c:v>
                </c:pt>
                <c:pt idx="10">
                  <c:v>7</c:v>
                </c:pt>
                <c:pt idx="11">
                  <c:v>3</c:v>
                </c:pt>
                <c:pt idx="12">
                  <c:v>7</c:v>
                </c:pt>
                <c:pt idx="13">
                  <c:v>6</c:v>
                </c:pt>
                <c:pt idx="14">
                  <c:v>6</c:v>
                </c:pt>
                <c:pt idx="16">
                  <c:v>2</c:v>
                </c:pt>
                <c:pt idx="20">
                  <c:v>3</c:v>
                </c:pt>
                <c:pt idx="21">
                  <c:v>1</c:v>
                </c:pt>
                <c:pt idx="23">
                  <c:v>1</c:v>
                </c:pt>
                <c:pt idx="24">
                  <c:v>2</c:v>
                </c:pt>
                <c:pt idx="26">
                  <c:v>2</c:v>
                </c:pt>
                <c:pt idx="27">
                  <c:v>1</c:v>
                </c:pt>
                <c:pt idx="28">
                  <c:v>1</c:v>
                </c:pt>
                <c:pt idx="29">
                  <c:v>1</c:v>
                </c:pt>
                <c:pt idx="31">
                  <c:v>1</c:v>
                </c:pt>
                <c:pt idx="32">
                  <c:v>1</c:v>
                </c:pt>
                <c:pt idx="37">
                  <c:v>1</c:v>
                </c:pt>
                <c:pt idx="38">
                  <c:v>1</c:v>
                </c:pt>
                <c:pt idx="43">
                  <c:v>1</c:v>
                </c:pt>
                <c:pt idx="48">
                  <c:v>1</c:v>
                </c:pt>
              </c:numCache>
            </c:numRef>
          </c:val>
          <c:extLst>
            <c:ext xmlns:c16="http://schemas.microsoft.com/office/drawing/2014/chart" uri="{C3380CC4-5D6E-409C-BE32-E72D297353CC}">
              <c16:uniqueId val="{00000003-D5F2-49FB-B669-C5D93F370929}"/>
            </c:ext>
          </c:extLst>
        </c:ser>
        <c:ser>
          <c:idx val="4"/>
          <c:order val="4"/>
          <c:tx>
            <c:strRef>
              <c:f>'Order Level Analysis(Pivot)'!$G$7:$G$8</c:f>
              <c:strCache>
                <c:ptCount val="1"/>
                <c:pt idx="0">
                  <c:v>Night</c:v>
                </c:pt>
              </c:strCache>
            </c:strRef>
          </c:tx>
          <c:spPr>
            <a:solidFill>
              <a:schemeClr val="accent5"/>
            </a:solidFill>
            <a:ln>
              <a:noFill/>
            </a:ln>
            <a:effectLst/>
          </c:spPr>
          <c:invertIfNegative val="0"/>
          <c:cat>
            <c:strRef>
              <c:f>'Order Level Analysis(Pivot)'!$B$9:$B$61</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Analysis(Pivot)'!$G$9:$G$61</c:f>
              <c:numCache>
                <c:formatCode>General</c:formatCode>
                <c:ptCount val="52"/>
                <c:pt idx="0">
                  <c:v>3582</c:v>
                </c:pt>
                <c:pt idx="1">
                  <c:v>936</c:v>
                </c:pt>
                <c:pt idx="2">
                  <c:v>250</c:v>
                </c:pt>
                <c:pt idx="3">
                  <c:v>125</c:v>
                </c:pt>
                <c:pt idx="4">
                  <c:v>105</c:v>
                </c:pt>
                <c:pt idx="5">
                  <c:v>37</c:v>
                </c:pt>
                <c:pt idx="6">
                  <c:v>36</c:v>
                </c:pt>
                <c:pt idx="7">
                  <c:v>39</c:v>
                </c:pt>
                <c:pt idx="8">
                  <c:v>13</c:v>
                </c:pt>
                <c:pt idx="9">
                  <c:v>10</c:v>
                </c:pt>
                <c:pt idx="10">
                  <c:v>15</c:v>
                </c:pt>
                <c:pt idx="11">
                  <c:v>11</c:v>
                </c:pt>
                <c:pt idx="12">
                  <c:v>8</c:v>
                </c:pt>
                <c:pt idx="13">
                  <c:v>1</c:v>
                </c:pt>
                <c:pt idx="14">
                  <c:v>4</c:v>
                </c:pt>
                <c:pt idx="15">
                  <c:v>10</c:v>
                </c:pt>
                <c:pt idx="16">
                  <c:v>1</c:v>
                </c:pt>
                <c:pt idx="17">
                  <c:v>1</c:v>
                </c:pt>
                <c:pt idx="18">
                  <c:v>2</c:v>
                </c:pt>
                <c:pt idx="19">
                  <c:v>3</c:v>
                </c:pt>
                <c:pt idx="20">
                  <c:v>1</c:v>
                </c:pt>
                <c:pt idx="21">
                  <c:v>2</c:v>
                </c:pt>
                <c:pt idx="23">
                  <c:v>1</c:v>
                </c:pt>
                <c:pt idx="24">
                  <c:v>1</c:v>
                </c:pt>
                <c:pt idx="25">
                  <c:v>2</c:v>
                </c:pt>
                <c:pt idx="27">
                  <c:v>2</c:v>
                </c:pt>
                <c:pt idx="28">
                  <c:v>1</c:v>
                </c:pt>
                <c:pt idx="29">
                  <c:v>1</c:v>
                </c:pt>
                <c:pt idx="30">
                  <c:v>2</c:v>
                </c:pt>
                <c:pt idx="32">
                  <c:v>1</c:v>
                </c:pt>
                <c:pt idx="33">
                  <c:v>1</c:v>
                </c:pt>
                <c:pt idx="35">
                  <c:v>1</c:v>
                </c:pt>
                <c:pt idx="36">
                  <c:v>1</c:v>
                </c:pt>
                <c:pt idx="37">
                  <c:v>1</c:v>
                </c:pt>
                <c:pt idx="42">
                  <c:v>1</c:v>
                </c:pt>
                <c:pt idx="44">
                  <c:v>1</c:v>
                </c:pt>
              </c:numCache>
            </c:numRef>
          </c:val>
          <c:extLst>
            <c:ext xmlns:c16="http://schemas.microsoft.com/office/drawing/2014/chart" uri="{C3380CC4-5D6E-409C-BE32-E72D297353CC}">
              <c16:uniqueId val="{00000004-D5F2-49FB-B669-C5D93F370929}"/>
            </c:ext>
          </c:extLst>
        </c:ser>
        <c:dLbls>
          <c:showLegendKey val="0"/>
          <c:showVal val="0"/>
          <c:showCatName val="0"/>
          <c:showSerName val="0"/>
          <c:showPercent val="0"/>
          <c:showBubbleSize val="0"/>
        </c:dLbls>
        <c:gapWidth val="219"/>
        <c:overlap val="-27"/>
        <c:axId val="656345695"/>
        <c:axId val="656361535"/>
      </c:barChart>
      <c:catAx>
        <c:axId val="65634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6361535"/>
        <c:crosses val="autoZero"/>
        <c:auto val="1"/>
        <c:lblAlgn val="ctr"/>
        <c:lblOffset val="100"/>
        <c:noMultiLvlLbl val="0"/>
      </c:catAx>
      <c:valAx>
        <c:axId val="656361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634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Analysis(Pivot)!PivotTable17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solidFill>
                  <a:schemeClr val="tx1"/>
                </a:solidFill>
              </a:rPr>
              <a:t>Slot</a:t>
            </a:r>
            <a:r>
              <a:rPr lang="en-US" sz="1000" baseline="0">
                <a:solidFill>
                  <a:schemeClr val="tx1"/>
                </a:solidFill>
              </a:rPr>
              <a:t> vs Order Rating</a:t>
            </a:r>
            <a:endParaRPr lang="en-US" sz="100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Analysis(Pivot)'!$F$33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Level Analysis(Pivot)'!$E$34:$E$39</c:f>
              <c:strCache>
                <c:ptCount val="5"/>
                <c:pt idx="0">
                  <c:v>Afternoon</c:v>
                </c:pt>
                <c:pt idx="1">
                  <c:v>Evening</c:v>
                </c:pt>
                <c:pt idx="2">
                  <c:v>Late Night</c:v>
                </c:pt>
                <c:pt idx="3">
                  <c:v>Morning</c:v>
                </c:pt>
                <c:pt idx="4">
                  <c:v>Night</c:v>
                </c:pt>
              </c:strCache>
            </c:strRef>
          </c:cat>
          <c:val>
            <c:numRef>
              <c:f>'Customer Level Analysis(Pivot)'!$F$34:$F$39</c:f>
              <c:numCache>
                <c:formatCode>0.0000</c:formatCode>
                <c:ptCount val="5"/>
                <c:pt idx="0">
                  <c:v>4.8938217420661712</c:v>
                </c:pt>
                <c:pt idx="1">
                  <c:v>4.8883701188455007</c:v>
                </c:pt>
                <c:pt idx="2">
                  <c:v>4.8898678414096919</c:v>
                </c:pt>
                <c:pt idx="3">
                  <c:v>4.8903321580998327</c:v>
                </c:pt>
                <c:pt idx="4">
                  <c:v>4.883854866577078</c:v>
                </c:pt>
              </c:numCache>
            </c:numRef>
          </c:val>
          <c:extLst>
            <c:ext xmlns:c16="http://schemas.microsoft.com/office/drawing/2014/chart" uri="{C3380CC4-5D6E-409C-BE32-E72D297353CC}">
              <c16:uniqueId val="{00000000-CE66-4529-8EA3-008D018206CA}"/>
            </c:ext>
          </c:extLst>
        </c:ser>
        <c:dLbls>
          <c:dLblPos val="outEnd"/>
          <c:showLegendKey val="0"/>
          <c:showVal val="1"/>
          <c:showCatName val="0"/>
          <c:showSerName val="0"/>
          <c:showPercent val="0"/>
          <c:showBubbleSize val="0"/>
        </c:dLbls>
        <c:gapWidth val="219"/>
        <c:overlap val="-27"/>
        <c:axId val="911950175"/>
        <c:axId val="911953055"/>
      </c:barChart>
      <c:catAx>
        <c:axId val="911950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53055"/>
        <c:crosses val="autoZero"/>
        <c:auto val="1"/>
        <c:lblAlgn val="ctr"/>
        <c:lblOffset val="100"/>
        <c:noMultiLvlLbl val="0"/>
      </c:catAx>
      <c:valAx>
        <c:axId val="911953055"/>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501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Analysis(Pivot)!PivotTable19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solidFill>
                  <a:schemeClr val="tx1"/>
                </a:solidFill>
              </a:rPr>
              <a:t>Delivery Charges vs Order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Analysis(Pivot)'!$F$43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Level Analysis(Pivot)'!$E$44:$E$51</c:f>
              <c:strCache>
                <c:ptCount val="7"/>
                <c:pt idx="0">
                  <c:v>0-49</c:v>
                </c:pt>
                <c:pt idx="1">
                  <c:v>50-99</c:v>
                </c:pt>
                <c:pt idx="2">
                  <c:v>100-149</c:v>
                </c:pt>
                <c:pt idx="3">
                  <c:v>150-199</c:v>
                </c:pt>
                <c:pt idx="4">
                  <c:v>200-249</c:v>
                </c:pt>
                <c:pt idx="5">
                  <c:v>250-299</c:v>
                </c:pt>
                <c:pt idx="6">
                  <c:v>300-349</c:v>
                </c:pt>
              </c:strCache>
            </c:strRef>
          </c:cat>
          <c:val>
            <c:numRef>
              <c:f>'Customer Level Analysis(Pivot)'!$F$44:$F$51</c:f>
              <c:numCache>
                <c:formatCode>0.00</c:formatCode>
                <c:ptCount val="7"/>
                <c:pt idx="0">
                  <c:v>4.8891492098493199</c:v>
                </c:pt>
                <c:pt idx="1">
                  <c:v>4.9102715466351832</c:v>
                </c:pt>
                <c:pt idx="2">
                  <c:v>4.8294117647058821</c:v>
                </c:pt>
                <c:pt idx="3">
                  <c:v>4.741935483870968</c:v>
                </c:pt>
                <c:pt idx="4">
                  <c:v>5</c:v>
                </c:pt>
                <c:pt idx="5">
                  <c:v>5</c:v>
                </c:pt>
                <c:pt idx="6">
                  <c:v>5</c:v>
                </c:pt>
              </c:numCache>
            </c:numRef>
          </c:val>
          <c:extLst>
            <c:ext xmlns:c16="http://schemas.microsoft.com/office/drawing/2014/chart" uri="{C3380CC4-5D6E-409C-BE32-E72D297353CC}">
              <c16:uniqueId val="{00000000-3C09-4832-BEB6-EAE9099C3641}"/>
            </c:ext>
          </c:extLst>
        </c:ser>
        <c:dLbls>
          <c:dLblPos val="outEnd"/>
          <c:showLegendKey val="0"/>
          <c:showVal val="1"/>
          <c:showCatName val="0"/>
          <c:showSerName val="0"/>
          <c:showPercent val="0"/>
          <c:showBubbleSize val="0"/>
        </c:dLbls>
        <c:gapWidth val="219"/>
        <c:overlap val="-27"/>
        <c:axId val="911956415"/>
        <c:axId val="911957375"/>
      </c:barChart>
      <c:catAx>
        <c:axId val="91195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57375"/>
        <c:crosses val="autoZero"/>
        <c:auto val="1"/>
        <c:lblAlgn val="ctr"/>
        <c:lblOffset val="100"/>
        <c:noMultiLvlLbl val="0"/>
      </c:catAx>
      <c:valAx>
        <c:axId val="9119573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564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Analysis(Pivot)!PivotTable20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solidFill>
                  <a:schemeClr val="tx1"/>
                </a:solidFill>
              </a:rPr>
              <a:t>Discount vs Order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Analysis(Pivot)'!$F$55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Level Analysis(Pivot)'!$E$56:$E$64</c:f>
              <c:strCache>
                <c:ptCount val="8"/>
                <c:pt idx="0">
                  <c:v>0-99</c:v>
                </c:pt>
                <c:pt idx="1">
                  <c:v>100-199</c:v>
                </c:pt>
                <c:pt idx="2">
                  <c:v>200-299</c:v>
                </c:pt>
                <c:pt idx="3">
                  <c:v>300-399</c:v>
                </c:pt>
                <c:pt idx="4">
                  <c:v>400-499</c:v>
                </c:pt>
                <c:pt idx="5">
                  <c:v>600-699</c:v>
                </c:pt>
                <c:pt idx="6">
                  <c:v>700-799</c:v>
                </c:pt>
                <c:pt idx="7">
                  <c:v>800-899</c:v>
                </c:pt>
              </c:strCache>
            </c:strRef>
          </c:cat>
          <c:val>
            <c:numRef>
              <c:f>'Customer Level Analysis(Pivot)'!$F$56:$F$64</c:f>
              <c:numCache>
                <c:formatCode>0.00</c:formatCode>
                <c:ptCount val="8"/>
                <c:pt idx="0">
                  <c:v>4.8899535014794981</c:v>
                </c:pt>
                <c:pt idx="1">
                  <c:v>4.8749040675364546</c:v>
                </c:pt>
                <c:pt idx="2">
                  <c:v>4.8762886597938149</c:v>
                </c:pt>
                <c:pt idx="3">
                  <c:v>5</c:v>
                </c:pt>
                <c:pt idx="4">
                  <c:v>4.666666666666667</c:v>
                </c:pt>
                <c:pt idx="5">
                  <c:v>4.9466666666666663</c:v>
                </c:pt>
                <c:pt idx="6">
                  <c:v>4.9142857142857146</c:v>
                </c:pt>
                <c:pt idx="7">
                  <c:v>5</c:v>
                </c:pt>
              </c:numCache>
            </c:numRef>
          </c:val>
          <c:extLst>
            <c:ext xmlns:c16="http://schemas.microsoft.com/office/drawing/2014/chart" uri="{C3380CC4-5D6E-409C-BE32-E72D297353CC}">
              <c16:uniqueId val="{00000000-DE56-427B-B4CD-B71CCEE8D453}"/>
            </c:ext>
          </c:extLst>
        </c:ser>
        <c:dLbls>
          <c:dLblPos val="outEnd"/>
          <c:showLegendKey val="0"/>
          <c:showVal val="1"/>
          <c:showCatName val="0"/>
          <c:showSerName val="0"/>
          <c:showPercent val="0"/>
          <c:showBubbleSize val="0"/>
        </c:dLbls>
        <c:gapWidth val="219"/>
        <c:overlap val="-27"/>
        <c:axId val="911899295"/>
        <c:axId val="911914655"/>
      </c:barChart>
      <c:catAx>
        <c:axId val="911899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14655"/>
        <c:crosses val="autoZero"/>
        <c:auto val="1"/>
        <c:lblAlgn val="ctr"/>
        <c:lblOffset val="100"/>
        <c:noMultiLvlLbl val="0"/>
      </c:catAx>
      <c:valAx>
        <c:axId val="91191465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8992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Analysis(Pivot)!PivotTable18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solidFill>
                  <a:schemeClr val="tx1"/>
                </a:solidFill>
              </a:rPr>
              <a:t>No. of Products vs Order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'Customer Level Analysis(Pivot)'!$I$33</c:f>
              <c:strCache>
                <c:ptCount val="1"/>
                <c:pt idx="0">
                  <c:v>Total</c:v>
                </c:pt>
              </c:strCache>
            </c:strRef>
          </c:tx>
          <c:spPr>
            <a:ln w="28575" cap="rnd">
              <a:solidFill>
                <a:schemeClr val="accent1"/>
              </a:solidFill>
              <a:round/>
            </a:ln>
            <a:effectLst/>
          </c:spPr>
          <c:marker>
            <c:symbol val="none"/>
          </c:marker>
          <c:cat>
            <c:strRef>
              <c:f>'Customer Level Analysis(Pivot)'!$H$34:$H$59</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Analysis(Pivot)'!$I$34:$I$59</c:f>
              <c:numCache>
                <c:formatCode>0.00</c:formatCode>
                <c:ptCount val="25"/>
                <c:pt idx="0">
                  <c:v>4.8844423395690271</c:v>
                </c:pt>
                <c:pt idx="1">
                  <c:v>4.8959623482784247</c:v>
                </c:pt>
                <c:pt idx="2">
                  <c:v>4.9049548145839825</c:v>
                </c:pt>
                <c:pt idx="3">
                  <c:v>4.8937198067632854</c:v>
                </c:pt>
                <c:pt idx="4">
                  <c:v>4.8943452380952381</c:v>
                </c:pt>
                <c:pt idx="5">
                  <c:v>4.8774279973208303</c:v>
                </c:pt>
                <c:pt idx="6">
                  <c:v>4.8987341772151902</c:v>
                </c:pt>
                <c:pt idx="7">
                  <c:v>4.877682403433476</c:v>
                </c:pt>
                <c:pt idx="8">
                  <c:v>4.8652291105121295</c:v>
                </c:pt>
                <c:pt idx="9">
                  <c:v>4.8994515539305299</c:v>
                </c:pt>
                <c:pt idx="10">
                  <c:v>4.8558758314855872</c:v>
                </c:pt>
                <c:pt idx="11">
                  <c:v>4.8685015290519882</c:v>
                </c:pt>
                <c:pt idx="12">
                  <c:v>4.9144981412639401</c:v>
                </c:pt>
                <c:pt idx="13">
                  <c:v>4.8484848484848486</c:v>
                </c:pt>
                <c:pt idx="14">
                  <c:v>4.8350515463917523</c:v>
                </c:pt>
                <c:pt idx="15">
                  <c:v>4.8045112781954886</c:v>
                </c:pt>
                <c:pt idx="16">
                  <c:v>4.8632478632478628</c:v>
                </c:pt>
                <c:pt idx="17">
                  <c:v>4.9450549450549453</c:v>
                </c:pt>
                <c:pt idx="18">
                  <c:v>4.8857142857142861</c:v>
                </c:pt>
                <c:pt idx="19">
                  <c:v>4.8484848484848486</c:v>
                </c:pt>
                <c:pt idx="20">
                  <c:v>4.7</c:v>
                </c:pt>
                <c:pt idx="21">
                  <c:v>5</c:v>
                </c:pt>
                <c:pt idx="22">
                  <c:v>5</c:v>
                </c:pt>
                <c:pt idx="23">
                  <c:v>5</c:v>
                </c:pt>
                <c:pt idx="24">
                  <c:v>5</c:v>
                </c:pt>
              </c:numCache>
            </c:numRef>
          </c:val>
          <c:smooth val="0"/>
          <c:extLst>
            <c:ext xmlns:c16="http://schemas.microsoft.com/office/drawing/2014/chart" uri="{C3380CC4-5D6E-409C-BE32-E72D297353CC}">
              <c16:uniqueId val="{00000000-3166-457A-91F6-F0C1B8A718F4}"/>
            </c:ext>
          </c:extLst>
        </c:ser>
        <c:dLbls>
          <c:showLegendKey val="0"/>
          <c:showVal val="0"/>
          <c:showCatName val="0"/>
          <c:showSerName val="0"/>
          <c:showPercent val="0"/>
          <c:showBubbleSize val="0"/>
        </c:dLbls>
        <c:smooth val="0"/>
        <c:axId val="911977535"/>
        <c:axId val="912000095"/>
      </c:lineChart>
      <c:catAx>
        <c:axId val="911977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000095"/>
        <c:crosses val="autoZero"/>
        <c:auto val="1"/>
        <c:lblAlgn val="ctr"/>
        <c:lblOffset val="100"/>
        <c:noMultiLvlLbl val="0"/>
      </c:catAx>
      <c:valAx>
        <c:axId val="91200009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775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Level Analysis(Pivot)!PivotTable3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000" b="0">
                <a:solidFill>
                  <a:sysClr val="windowText" lastClr="000000"/>
                </a:solidFill>
              </a:rPr>
              <a:t>Avg Overall Delivery Time</a:t>
            </a:r>
            <a:r>
              <a:rPr lang="en-IN" sz="1000" b="0" baseline="0">
                <a:solidFill>
                  <a:sysClr val="windowText" lastClr="000000"/>
                </a:solidFill>
              </a:rPr>
              <a:t> at Month &amp; Weekday/Weekend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Level Analysis(Pivot)'!$N$7:$N$8</c:f>
              <c:strCache>
                <c:ptCount val="1"/>
                <c:pt idx="0">
                  <c:v>Weekday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'Delivery Level Analysis(Pivot)'!$M$9:$M$18</c:f>
              <c:strCache>
                <c:ptCount val="9"/>
                <c:pt idx="0">
                  <c:v>Jan</c:v>
                </c:pt>
                <c:pt idx="1">
                  <c:v>Feb</c:v>
                </c:pt>
                <c:pt idx="2">
                  <c:v>Mar</c:v>
                </c:pt>
                <c:pt idx="3">
                  <c:v>Apr</c:v>
                </c:pt>
                <c:pt idx="4">
                  <c:v>May</c:v>
                </c:pt>
                <c:pt idx="5">
                  <c:v>Jun</c:v>
                </c:pt>
                <c:pt idx="6">
                  <c:v>Jul</c:v>
                </c:pt>
                <c:pt idx="7">
                  <c:v>Aug</c:v>
                </c:pt>
                <c:pt idx="8">
                  <c:v>Sep</c:v>
                </c:pt>
              </c:strCache>
            </c:strRef>
          </c:cat>
          <c:val>
            <c:numRef>
              <c:f>'Delivery Level Analysis(Pivot)'!$N$9:$N$18</c:f>
              <c:numCache>
                <c:formatCode>0</c:formatCode>
                <c:ptCount val="9"/>
                <c:pt idx="0">
                  <c:v>22.661562115621166</c:v>
                </c:pt>
                <c:pt idx="1">
                  <c:v>19.364624724061844</c:v>
                </c:pt>
                <c:pt idx="2">
                  <c:v>20.187274220032823</c:v>
                </c:pt>
                <c:pt idx="3">
                  <c:v>27.37019892173268</c:v>
                </c:pt>
                <c:pt idx="4">
                  <c:v>42.53499897182818</c:v>
                </c:pt>
                <c:pt idx="5">
                  <c:v>22.910754189944157</c:v>
                </c:pt>
                <c:pt idx="6">
                  <c:v>19.5719164396004</c:v>
                </c:pt>
                <c:pt idx="7">
                  <c:v>22.611594571670881</c:v>
                </c:pt>
                <c:pt idx="8">
                  <c:v>19.580348759222023</c:v>
                </c:pt>
              </c:numCache>
            </c:numRef>
          </c:val>
          <c:extLst>
            <c:ext xmlns:c16="http://schemas.microsoft.com/office/drawing/2014/chart" uri="{C3380CC4-5D6E-409C-BE32-E72D297353CC}">
              <c16:uniqueId val="{00000000-78F4-4EE0-8EDD-CFCEE8EF9EAA}"/>
            </c:ext>
          </c:extLst>
        </c:ser>
        <c:ser>
          <c:idx val="1"/>
          <c:order val="1"/>
          <c:tx>
            <c:strRef>
              <c:f>'Delivery Level Analysis(Pivot)'!$O$7:$O$8</c:f>
              <c:strCache>
                <c:ptCount val="1"/>
                <c:pt idx="0">
                  <c:v>Weekend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'Delivery Level Analysis(Pivot)'!$M$9:$M$18</c:f>
              <c:strCache>
                <c:ptCount val="9"/>
                <c:pt idx="0">
                  <c:v>Jan</c:v>
                </c:pt>
                <c:pt idx="1">
                  <c:v>Feb</c:v>
                </c:pt>
                <c:pt idx="2">
                  <c:v>Mar</c:v>
                </c:pt>
                <c:pt idx="3">
                  <c:v>Apr</c:v>
                </c:pt>
                <c:pt idx="4">
                  <c:v>May</c:v>
                </c:pt>
                <c:pt idx="5">
                  <c:v>Jun</c:v>
                </c:pt>
                <c:pt idx="6">
                  <c:v>Jul</c:v>
                </c:pt>
                <c:pt idx="7">
                  <c:v>Aug</c:v>
                </c:pt>
                <c:pt idx="8">
                  <c:v>Sep</c:v>
                </c:pt>
              </c:strCache>
            </c:strRef>
          </c:cat>
          <c:val>
            <c:numRef>
              <c:f>'Delivery Level Analysis(Pivot)'!$O$9:$O$18</c:f>
              <c:numCache>
                <c:formatCode>0</c:formatCode>
                <c:ptCount val="9"/>
                <c:pt idx="0">
                  <c:v>21.16066411238824</c:v>
                </c:pt>
                <c:pt idx="1">
                  <c:v>19.305970695970704</c:v>
                </c:pt>
                <c:pt idx="2">
                  <c:v>20.544860368389781</c:v>
                </c:pt>
                <c:pt idx="3">
                  <c:v>29.396076998050685</c:v>
                </c:pt>
                <c:pt idx="4">
                  <c:v>48.496327014218025</c:v>
                </c:pt>
                <c:pt idx="5">
                  <c:v>22.889789964994183</c:v>
                </c:pt>
                <c:pt idx="6">
                  <c:v>20.540720164609045</c:v>
                </c:pt>
                <c:pt idx="7">
                  <c:v>22.890663826766037</c:v>
                </c:pt>
                <c:pt idx="8">
                  <c:v>19.639938617560663</c:v>
                </c:pt>
              </c:numCache>
            </c:numRef>
          </c:val>
          <c:extLst>
            <c:ext xmlns:c16="http://schemas.microsoft.com/office/drawing/2014/chart" uri="{C3380CC4-5D6E-409C-BE32-E72D297353CC}">
              <c16:uniqueId val="{00000001-78F4-4EE0-8EDD-CFCEE8EF9EAA}"/>
            </c:ext>
          </c:extLst>
        </c:ser>
        <c:dLbls>
          <c:dLblPos val="outEnd"/>
          <c:showLegendKey val="0"/>
          <c:showVal val="1"/>
          <c:showCatName val="0"/>
          <c:showSerName val="0"/>
          <c:showPercent val="0"/>
          <c:showBubbleSize val="0"/>
        </c:dLbls>
        <c:gapWidth val="219"/>
        <c:overlap val="-27"/>
        <c:axId val="91805695"/>
        <c:axId val="91799455"/>
      </c:barChart>
      <c:catAx>
        <c:axId val="9180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99455"/>
        <c:crosses val="autoZero"/>
        <c:auto val="1"/>
        <c:lblAlgn val="ctr"/>
        <c:lblOffset val="100"/>
        <c:noMultiLvlLbl val="0"/>
      </c:catAx>
      <c:valAx>
        <c:axId val="9179945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0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Level Analysis(Pivot)!PivotTable4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solidFill>
                  <a:sysClr val="windowText" lastClr="000000"/>
                </a:solidFill>
              </a:rPr>
              <a:t>Avg. Overall Delivery Time at Slot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'Delivery Level Analysis(Pivot)'!$N$22</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'Delivery Level Analysis(Pivot)'!$M$23:$M$28</c:f>
              <c:strCache>
                <c:ptCount val="5"/>
                <c:pt idx="0">
                  <c:v>Afternoon</c:v>
                </c:pt>
                <c:pt idx="1">
                  <c:v>Evening</c:v>
                </c:pt>
                <c:pt idx="2">
                  <c:v>Late Night</c:v>
                </c:pt>
                <c:pt idx="3">
                  <c:v>Morning</c:v>
                </c:pt>
                <c:pt idx="4">
                  <c:v>Night</c:v>
                </c:pt>
              </c:strCache>
            </c:strRef>
          </c:cat>
          <c:val>
            <c:numRef>
              <c:f>'Delivery Level Analysis(Pivot)'!$N$23:$N$28</c:f>
              <c:numCache>
                <c:formatCode>0</c:formatCode>
                <c:ptCount val="5"/>
                <c:pt idx="0">
                  <c:v>25.769843011478816</c:v>
                </c:pt>
                <c:pt idx="1">
                  <c:v>25.536276174306753</c:v>
                </c:pt>
                <c:pt idx="2">
                  <c:v>17.474900356618448</c:v>
                </c:pt>
                <c:pt idx="3">
                  <c:v>25.070566586255957</c:v>
                </c:pt>
                <c:pt idx="4">
                  <c:v>22.523165034875575</c:v>
                </c:pt>
              </c:numCache>
            </c:numRef>
          </c:val>
          <c:smooth val="0"/>
          <c:extLst>
            <c:ext xmlns:c16="http://schemas.microsoft.com/office/drawing/2014/chart" uri="{C3380CC4-5D6E-409C-BE32-E72D297353CC}">
              <c16:uniqueId val="{00000000-0408-47B9-B659-ADE7D05B9383}"/>
            </c:ext>
          </c:extLst>
        </c:ser>
        <c:dLbls>
          <c:dLblPos val="t"/>
          <c:showLegendKey val="0"/>
          <c:showVal val="1"/>
          <c:showCatName val="0"/>
          <c:showSerName val="0"/>
          <c:showPercent val="0"/>
          <c:showBubbleSize val="0"/>
        </c:dLbls>
        <c:marker val="1"/>
        <c:smooth val="0"/>
        <c:axId val="2038467055"/>
        <c:axId val="2038461775"/>
      </c:lineChart>
      <c:catAx>
        <c:axId val="2038467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461775"/>
        <c:crosses val="autoZero"/>
        <c:auto val="1"/>
        <c:lblAlgn val="ctr"/>
        <c:lblOffset val="100"/>
        <c:noMultiLvlLbl val="0"/>
      </c:catAx>
      <c:valAx>
        <c:axId val="20384617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467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Level Analysis(Pivot)!PivotTable7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solidFill>
                  <a:sysClr val="windowText" lastClr="000000"/>
                </a:solidFill>
              </a:rPr>
              <a:t>Avg.</a:t>
            </a:r>
            <a:r>
              <a:rPr lang="en-US" sz="1000" baseline="0">
                <a:solidFill>
                  <a:sysClr val="windowText" lastClr="000000"/>
                </a:solidFill>
              </a:rPr>
              <a:t> Overall Delivery Time at Delivery Area Level</a:t>
            </a:r>
            <a:endParaRPr lang="en-US" sz="10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Level Analysis(Pivot)'!$V$7</c:f>
              <c:strCache>
                <c:ptCount val="1"/>
                <c:pt idx="0">
                  <c:v>Total</c:v>
                </c:pt>
              </c:strCache>
            </c:strRef>
          </c:tx>
          <c:spPr>
            <a:solidFill>
              <a:schemeClr val="accent1"/>
            </a:solidFill>
            <a:ln>
              <a:noFill/>
            </a:ln>
            <a:effectLst/>
          </c:spPr>
          <c:invertIfNegative val="0"/>
          <c:cat>
            <c:strRef>
              <c:f>'Delivery Level Analysis(Pivot)'!$U$8:$U$60</c:f>
              <c:strCache>
                <c:ptCount val="52"/>
                <c:pt idx="0">
                  <c:v>Whitefield</c:v>
                </c:pt>
                <c:pt idx="1">
                  <c:v>Cox Town</c:v>
                </c:pt>
                <c:pt idx="2">
                  <c:v>Bellandur, Ecospace</c:v>
                </c:pt>
                <c:pt idx="3">
                  <c:v>Bellandur, ETV</c:v>
                </c:pt>
                <c:pt idx="4">
                  <c:v>HSR Layout</c:v>
                </c:pt>
                <c:pt idx="5">
                  <c:v>ITI Layout</c:v>
                </c:pt>
                <c:pt idx="6">
                  <c:v>Bellandur, Green Glen</c:v>
                </c:pt>
                <c:pt idx="7">
                  <c:v>Harlur</c:v>
                </c:pt>
                <c:pt idx="8">
                  <c:v>Bomannahali - MicoLayout</c:v>
                </c:pt>
                <c:pt idx="9">
                  <c:v>Bellandur, Sarjapur Road</c:v>
                </c:pt>
                <c:pt idx="10">
                  <c:v>BTM Stage 1</c:v>
                </c:pt>
                <c:pt idx="11">
                  <c:v>Kudlu</c:v>
                </c:pt>
                <c:pt idx="12">
                  <c:v>BTM Stage 2</c:v>
                </c:pt>
                <c:pt idx="13">
                  <c:v>Yemalur</c:v>
                </c:pt>
                <c:pt idx="14">
                  <c:v>Koramangala, Ejipura</c:v>
                </c:pt>
                <c:pt idx="15">
                  <c:v>Bellandur - Off Sarjapur Road</c:v>
                </c:pt>
                <c:pt idx="16">
                  <c:v>Marathahalli</c:v>
                </c:pt>
                <c:pt idx="17">
                  <c:v>Bilekahalli</c:v>
                </c:pt>
                <c:pt idx="18">
                  <c:v>Manipal County</c:v>
                </c:pt>
                <c:pt idx="19">
                  <c:v>Sarjapur Road</c:v>
                </c:pt>
                <c:pt idx="20">
                  <c:v>Wilson Garden, Shantinagar</c:v>
                </c:pt>
                <c:pt idx="21">
                  <c:v>Banashankari Stage 2</c:v>
                </c:pt>
                <c:pt idx="22">
                  <c:v>Bommanahalli</c:v>
                </c:pt>
                <c:pt idx="23">
                  <c:v>Doddanekundi</c:v>
                </c:pt>
                <c:pt idx="24">
                  <c:v>Challagatta</c:v>
                </c:pt>
                <c:pt idx="25">
                  <c:v>Arekere</c:v>
                </c:pt>
                <c:pt idx="26">
                  <c:v>Viveka Nagar</c:v>
                </c:pt>
                <c:pt idx="27">
                  <c:v>Kadubeesanhali, Prestige</c:v>
                </c:pt>
                <c:pt idx="28">
                  <c:v>Victoria Layout</c:v>
                </c:pt>
                <c:pt idx="29">
                  <c:v>Kadubeesanhali, PTP</c:v>
                </c:pt>
                <c:pt idx="30">
                  <c:v>Devarachikanna Halli</c:v>
                </c:pt>
                <c:pt idx="31">
                  <c:v>Bellandur, APR</c:v>
                </c:pt>
                <c:pt idx="32">
                  <c:v>Frazer Town</c:v>
                </c:pt>
                <c:pt idx="33">
                  <c:v>Bellandur, Sakara</c:v>
                </c:pt>
                <c:pt idx="34">
                  <c:v>Domlur, EGL</c:v>
                </c:pt>
                <c:pt idx="35">
                  <c:v>JP Nagar Phase 1-3</c:v>
                </c:pt>
                <c:pt idx="36">
                  <c:v>Binnipet</c:v>
                </c:pt>
                <c:pt idx="37">
                  <c:v>JP Nagar Phase 6-7</c:v>
                </c:pt>
                <c:pt idx="38">
                  <c:v>Indiranagar</c:v>
                </c:pt>
                <c:pt idx="39">
                  <c:v>JP Nagar Phase 4-5</c:v>
                </c:pt>
                <c:pt idx="40">
                  <c:v>Bannerghatta</c:v>
                </c:pt>
                <c:pt idx="41">
                  <c:v>Akshaya Nagar</c:v>
                </c:pt>
                <c:pt idx="42">
                  <c:v>Jayanagar</c:v>
                </c:pt>
                <c:pt idx="43">
                  <c:v>Kumaraswamy Layout</c:v>
                </c:pt>
                <c:pt idx="44">
                  <c:v>Basavanagudi</c:v>
                </c:pt>
                <c:pt idx="45">
                  <c:v>JP Nagar Phase 8-9</c:v>
                </c:pt>
                <c:pt idx="46">
                  <c:v>Richmond Town</c:v>
                </c:pt>
                <c:pt idx="47">
                  <c:v>CV Raman Nagar</c:v>
                </c:pt>
                <c:pt idx="48">
                  <c:v>Pattandur</c:v>
                </c:pt>
                <c:pt idx="49">
                  <c:v>Vimanapura</c:v>
                </c:pt>
                <c:pt idx="50">
                  <c:v>Brookefield</c:v>
                </c:pt>
                <c:pt idx="51">
                  <c:v>Mahadevapura</c:v>
                </c:pt>
              </c:strCache>
            </c:strRef>
          </c:cat>
          <c:val>
            <c:numRef>
              <c:f>'Delivery Level Analysis(Pivot)'!$V$8:$V$60</c:f>
              <c:numCache>
                <c:formatCode>0.00</c:formatCode>
                <c:ptCount val="52"/>
                <c:pt idx="0">
                  <c:v>1.0666666666666667</c:v>
                </c:pt>
                <c:pt idx="1">
                  <c:v>3.1833333333333331</c:v>
                </c:pt>
                <c:pt idx="2">
                  <c:v>21.316666666666666</c:v>
                </c:pt>
                <c:pt idx="3">
                  <c:v>22.408333333333335</c:v>
                </c:pt>
                <c:pt idx="4">
                  <c:v>22.47097145046941</c:v>
                </c:pt>
                <c:pt idx="5">
                  <c:v>23.31444078391619</c:v>
                </c:pt>
                <c:pt idx="6">
                  <c:v>31.187686567164178</c:v>
                </c:pt>
                <c:pt idx="7">
                  <c:v>31.831410746116621</c:v>
                </c:pt>
                <c:pt idx="8">
                  <c:v>32.928614640048387</c:v>
                </c:pt>
                <c:pt idx="9">
                  <c:v>33.115306122448985</c:v>
                </c:pt>
                <c:pt idx="10">
                  <c:v>33.578571428571415</c:v>
                </c:pt>
                <c:pt idx="11">
                  <c:v>34.21052123552127</c:v>
                </c:pt>
                <c:pt idx="12">
                  <c:v>34.847395833333323</c:v>
                </c:pt>
                <c:pt idx="13">
                  <c:v>36.202380952380949</c:v>
                </c:pt>
                <c:pt idx="14">
                  <c:v>36.397083333333335</c:v>
                </c:pt>
                <c:pt idx="15">
                  <c:v>36.674999999999983</c:v>
                </c:pt>
                <c:pt idx="16">
                  <c:v>37.37222222222222</c:v>
                </c:pt>
                <c:pt idx="17">
                  <c:v>38.42878787878788</c:v>
                </c:pt>
                <c:pt idx="18">
                  <c:v>38.803958333333334</c:v>
                </c:pt>
                <c:pt idx="19">
                  <c:v>39.445833333333333</c:v>
                </c:pt>
                <c:pt idx="20">
                  <c:v>39.620833333333337</c:v>
                </c:pt>
                <c:pt idx="21">
                  <c:v>39.658333333333331</c:v>
                </c:pt>
                <c:pt idx="22">
                  <c:v>39.981730769230765</c:v>
                </c:pt>
                <c:pt idx="23">
                  <c:v>40.383333333333333</c:v>
                </c:pt>
                <c:pt idx="24">
                  <c:v>41.133333333333333</c:v>
                </c:pt>
                <c:pt idx="25">
                  <c:v>41.927777777777777</c:v>
                </c:pt>
                <c:pt idx="26">
                  <c:v>42.169047619047618</c:v>
                </c:pt>
                <c:pt idx="27">
                  <c:v>42.259259259259267</c:v>
                </c:pt>
                <c:pt idx="28">
                  <c:v>42.31666666666667</c:v>
                </c:pt>
                <c:pt idx="29">
                  <c:v>42.583333333333336</c:v>
                </c:pt>
                <c:pt idx="30">
                  <c:v>44.212500000000006</c:v>
                </c:pt>
                <c:pt idx="31">
                  <c:v>44.240229885057467</c:v>
                </c:pt>
                <c:pt idx="32">
                  <c:v>44.81666666666667</c:v>
                </c:pt>
                <c:pt idx="33">
                  <c:v>44.974242424242419</c:v>
                </c:pt>
                <c:pt idx="34">
                  <c:v>45.41041666666667</c:v>
                </c:pt>
                <c:pt idx="35">
                  <c:v>45.966666666666661</c:v>
                </c:pt>
                <c:pt idx="36">
                  <c:v>46.483333333333334</c:v>
                </c:pt>
                <c:pt idx="37">
                  <c:v>47.972222222222221</c:v>
                </c:pt>
                <c:pt idx="38">
                  <c:v>50.512500000000003</c:v>
                </c:pt>
                <c:pt idx="39">
                  <c:v>51.421428571428571</c:v>
                </c:pt>
                <c:pt idx="40">
                  <c:v>52.733333333333334</c:v>
                </c:pt>
                <c:pt idx="41">
                  <c:v>54.257142857142853</c:v>
                </c:pt>
                <c:pt idx="42">
                  <c:v>54.361111111111114</c:v>
                </c:pt>
                <c:pt idx="43">
                  <c:v>57.008333333333326</c:v>
                </c:pt>
                <c:pt idx="44">
                  <c:v>57.816666666666663</c:v>
                </c:pt>
                <c:pt idx="45">
                  <c:v>59.483333333333334</c:v>
                </c:pt>
                <c:pt idx="46">
                  <c:v>63.391666666666666</c:v>
                </c:pt>
                <c:pt idx="47">
                  <c:v>63.95</c:v>
                </c:pt>
                <c:pt idx="48">
                  <c:v>71.183333333333337</c:v>
                </c:pt>
                <c:pt idx="49">
                  <c:v>75.483333333333334</c:v>
                </c:pt>
                <c:pt idx="50">
                  <c:v>91.216666666666669</c:v>
                </c:pt>
                <c:pt idx="51">
                  <c:v>146.66666666666666</c:v>
                </c:pt>
              </c:numCache>
            </c:numRef>
          </c:val>
          <c:extLst>
            <c:ext xmlns:c16="http://schemas.microsoft.com/office/drawing/2014/chart" uri="{C3380CC4-5D6E-409C-BE32-E72D297353CC}">
              <c16:uniqueId val="{00000000-C3C9-43FB-BCE7-D4F8CC29DB1C}"/>
            </c:ext>
          </c:extLst>
        </c:ser>
        <c:dLbls>
          <c:showLegendKey val="0"/>
          <c:showVal val="0"/>
          <c:showCatName val="0"/>
          <c:showSerName val="0"/>
          <c:showPercent val="0"/>
          <c:showBubbleSize val="0"/>
        </c:dLbls>
        <c:gapWidth val="219"/>
        <c:overlap val="-27"/>
        <c:axId val="739141679"/>
        <c:axId val="739143599"/>
      </c:barChart>
      <c:catAx>
        <c:axId val="739141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143599"/>
        <c:crosses val="autoZero"/>
        <c:auto val="1"/>
        <c:lblAlgn val="ctr"/>
        <c:lblOffset val="100"/>
        <c:noMultiLvlLbl val="0"/>
      </c:catAx>
      <c:valAx>
        <c:axId val="7391435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1416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Analysis(Pivot)!PivotTable3</c:name>
    <c:fmtId val="1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sz="1000" dirty="0">
                <a:solidFill>
                  <a:schemeClr val="tx1"/>
                </a:solidFill>
              </a:rPr>
              <a:t>Areas</a:t>
            </a:r>
            <a:r>
              <a:rPr lang="en-IN" sz="1000" baseline="0" dirty="0">
                <a:solidFill>
                  <a:schemeClr val="tx1"/>
                </a:solidFill>
              </a:rPr>
              <a:t> having highest increase in monthly orders</a:t>
            </a:r>
          </a:p>
        </c:rich>
      </c:tx>
      <c:layout>
        <c:manualLayout>
          <c:xMode val="edge"/>
          <c:yMode val="edge"/>
          <c:x val="0.38167615990245901"/>
          <c:y val="3.23344793968473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Analysis(Pivot)'!$L$7:$L$8</c:f>
              <c:strCache>
                <c:ptCount val="1"/>
                <c:pt idx="0">
                  <c:v>Jan</c:v>
                </c:pt>
              </c:strCache>
            </c:strRef>
          </c:tx>
          <c:spPr>
            <a:solidFill>
              <a:schemeClr val="accent1"/>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Analysis(Pivot)'!$L$9:$L$19</c:f>
              <c:numCache>
                <c:formatCode>General</c:formatCode>
                <c:ptCount val="10"/>
                <c:pt idx="0">
                  <c:v>8</c:v>
                </c:pt>
                <c:pt idx="1">
                  <c:v>11</c:v>
                </c:pt>
                <c:pt idx="2">
                  <c:v>90</c:v>
                </c:pt>
                <c:pt idx="3">
                  <c:v>7</c:v>
                </c:pt>
                <c:pt idx="4">
                  <c:v>53</c:v>
                </c:pt>
                <c:pt idx="5">
                  <c:v>1072</c:v>
                </c:pt>
                <c:pt idx="6">
                  <c:v>264</c:v>
                </c:pt>
                <c:pt idx="7">
                  <c:v>5</c:v>
                </c:pt>
                <c:pt idx="8">
                  <c:v>55</c:v>
                </c:pt>
                <c:pt idx="9">
                  <c:v>12</c:v>
                </c:pt>
              </c:numCache>
            </c:numRef>
          </c:val>
          <c:extLst>
            <c:ext xmlns:c16="http://schemas.microsoft.com/office/drawing/2014/chart" uri="{C3380CC4-5D6E-409C-BE32-E72D297353CC}">
              <c16:uniqueId val="{00000000-6EF4-4D19-98AA-6CBC57B0D280}"/>
            </c:ext>
          </c:extLst>
        </c:ser>
        <c:ser>
          <c:idx val="1"/>
          <c:order val="1"/>
          <c:tx>
            <c:strRef>
              <c:f>'Order Level Analysis(Pivot)'!$M$7:$M$8</c:f>
              <c:strCache>
                <c:ptCount val="1"/>
                <c:pt idx="0">
                  <c:v>Feb</c:v>
                </c:pt>
              </c:strCache>
            </c:strRef>
          </c:tx>
          <c:spPr>
            <a:solidFill>
              <a:schemeClr val="accent2"/>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Analysis(Pivot)'!$M$9:$M$19</c:f>
              <c:numCache>
                <c:formatCode>General</c:formatCode>
                <c:ptCount val="10"/>
                <c:pt idx="0">
                  <c:v>8</c:v>
                </c:pt>
                <c:pt idx="1">
                  <c:v>5</c:v>
                </c:pt>
                <c:pt idx="2">
                  <c:v>45</c:v>
                </c:pt>
                <c:pt idx="3">
                  <c:v>7</c:v>
                </c:pt>
                <c:pt idx="4">
                  <c:v>70</c:v>
                </c:pt>
                <c:pt idx="5">
                  <c:v>1186</c:v>
                </c:pt>
                <c:pt idx="6">
                  <c:v>253</c:v>
                </c:pt>
                <c:pt idx="7">
                  <c:v>15</c:v>
                </c:pt>
                <c:pt idx="8">
                  <c:v>46</c:v>
                </c:pt>
                <c:pt idx="9">
                  <c:v>3</c:v>
                </c:pt>
              </c:numCache>
            </c:numRef>
          </c:val>
          <c:extLst>
            <c:ext xmlns:c16="http://schemas.microsoft.com/office/drawing/2014/chart" uri="{C3380CC4-5D6E-409C-BE32-E72D297353CC}">
              <c16:uniqueId val="{00000001-6EF4-4D19-98AA-6CBC57B0D280}"/>
            </c:ext>
          </c:extLst>
        </c:ser>
        <c:ser>
          <c:idx val="2"/>
          <c:order val="2"/>
          <c:tx>
            <c:strRef>
              <c:f>'Order Level Analysis(Pivot)'!$N$7:$N$8</c:f>
              <c:strCache>
                <c:ptCount val="1"/>
                <c:pt idx="0">
                  <c:v>Mar</c:v>
                </c:pt>
              </c:strCache>
            </c:strRef>
          </c:tx>
          <c:spPr>
            <a:solidFill>
              <a:schemeClr val="accent3"/>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Analysis(Pivot)'!$N$9:$N$19</c:f>
              <c:numCache>
                <c:formatCode>General</c:formatCode>
                <c:ptCount val="10"/>
                <c:pt idx="0">
                  <c:v>10</c:v>
                </c:pt>
                <c:pt idx="1">
                  <c:v>8</c:v>
                </c:pt>
                <c:pt idx="2">
                  <c:v>49</c:v>
                </c:pt>
                <c:pt idx="3">
                  <c:v>5</c:v>
                </c:pt>
                <c:pt idx="4">
                  <c:v>88</c:v>
                </c:pt>
                <c:pt idx="5">
                  <c:v>1573</c:v>
                </c:pt>
                <c:pt idx="6">
                  <c:v>351</c:v>
                </c:pt>
                <c:pt idx="7">
                  <c:v>11</c:v>
                </c:pt>
                <c:pt idx="8">
                  <c:v>51</c:v>
                </c:pt>
                <c:pt idx="9">
                  <c:v>5</c:v>
                </c:pt>
              </c:numCache>
            </c:numRef>
          </c:val>
          <c:extLst>
            <c:ext xmlns:c16="http://schemas.microsoft.com/office/drawing/2014/chart" uri="{C3380CC4-5D6E-409C-BE32-E72D297353CC}">
              <c16:uniqueId val="{00000002-6EF4-4D19-98AA-6CBC57B0D280}"/>
            </c:ext>
          </c:extLst>
        </c:ser>
        <c:ser>
          <c:idx val="3"/>
          <c:order val="3"/>
          <c:tx>
            <c:strRef>
              <c:f>'Order Level Analysis(Pivot)'!$O$7:$O$8</c:f>
              <c:strCache>
                <c:ptCount val="1"/>
                <c:pt idx="0">
                  <c:v>Apr</c:v>
                </c:pt>
              </c:strCache>
            </c:strRef>
          </c:tx>
          <c:spPr>
            <a:solidFill>
              <a:schemeClr val="accent4"/>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Analysis(Pivot)'!$O$9:$O$19</c:f>
              <c:numCache>
                <c:formatCode>General</c:formatCode>
                <c:ptCount val="10"/>
                <c:pt idx="0">
                  <c:v>16</c:v>
                </c:pt>
                <c:pt idx="1">
                  <c:v>15</c:v>
                </c:pt>
                <c:pt idx="2">
                  <c:v>58</c:v>
                </c:pt>
                <c:pt idx="3">
                  <c:v>5</c:v>
                </c:pt>
                <c:pt idx="4">
                  <c:v>86</c:v>
                </c:pt>
                <c:pt idx="5">
                  <c:v>1794</c:v>
                </c:pt>
                <c:pt idx="6">
                  <c:v>374</c:v>
                </c:pt>
                <c:pt idx="7">
                  <c:v>35</c:v>
                </c:pt>
                <c:pt idx="8">
                  <c:v>49</c:v>
                </c:pt>
                <c:pt idx="9">
                  <c:v>8</c:v>
                </c:pt>
              </c:numCache>
            </c:numRef>
          </c:val>
          <c:extLst>
            <c:ext xmlns:c16="http://schemas.microsoft.com/office/drawing/2014/chart" uri="{C3380CC4-5D6E-409C-BE32-E72D297353CC}">
              <c16:uniqueId val="{00000003-6EF4-4D19-98AA-6CBC57B0D280}"/>
            </c:ext>
          </c:extLst>
        </c:ser>
        <c:ser>
          <c:idx val="4"/>
          <c:order val="4"/>
          <c:tx>
            <c:strRef>
              <c:f>'Order Level Analysis(Pivot)'!$P$7:$P$8</c:f>
              <c:strCache>
                <c:ptCount val="1"/>
                <c:pt idx="0">
                  <c:v>May</c:v>
                </c:pt>
              </c:strCache>
            </c:strRef>
          </c:tx>
          <c:spPr>
            <a:solidFill>
              <a:schemeClr val="accent5"/>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Analysis(Pivot)'!$P$9:$P$19</c:f>
              <c:numCache>
                <c:formatCode>General</c:formatCode>
                <c:ptCount val="10"/>
                <c:pt idx="0">
                  <c:v>16</c:v>
                </c:pt>
                <c:pt idx="1">
                  <c:v>9</c:v>
                </c:pt>
                <c:pt idx="2">
                  <c:v>50</c:v>
                </c:pt>
                <c:pt idx="3">
                  <c:v>13</c:v>
                </c:pt>
                <c:pt idx="4">
                  <c:v>68</c:v>
                </c:pt>
                <c:pt idx="5">
                  <c:v>1768</c:v>
                </c:pt>
                <c:pt idx="6">
                  <c:v>354</c:v>
                </c:pt>
                <c:pt idx="7">
                  <c:v>33</c:v>
                </c:pt>
                <c:pt idx="8">
                  <c:v>78</c:v>
                </c:pt>
                <c:pt idx="9">
                  <c:v>7</c:v>
                </c:pt>
              </c:numCache>
            </c:numRef>
          </c:val>
          <c:extLst>
            <c:ext xmlns:c16="http://schemas.microsoft.com/office/drawing/2014/chart" uri="{C3380CC4-5D6E-409C-BE32-E72D297353CC}">
              <c16:uniqueId val="{00000004-6EF4-4D19-98AA-6CBC57B0D280}"/>
            </c:ext>
          </c:extLst>
        </c:ser>
        <c:ser>
          <c:idx val="5"/>
          <c:order val="5"/>
          <c:tx>
            <c:strRef>
              <c:f>'Order Level Analysis(Pivot)'!$Q$7:$Q$8</c:f>
              <c:strCache>
                <c:ptCount val="1"/>
                <c:pt idx="0">
                  <c:v>Jun</c:v>
                </c:pt>
              </c:strCache>
            </c:strRef>
          </c:tx>
          <c:spPr>
            <a:solidFill>
              <a:schemeClr val="accent6"/>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Analysis(Pivot)'!$Q$9:$Q$19</c:f>
              <c:numCache>
                <c:formatCode>General</c:formatCode>
                <c:ptCount val="10"/>
                <c:pt idx="0">
                  <c:v>22</c:v>
                </c:pt>
                <c:pt idx="1">
                  <c:v>19</c:v>
                </c:pt>
                <c:pt idx="2">
                  <c:v>65</c:v>
                </c:pt>
                <c:pt idx="3">
                  <c:v>6</c:v>
                </c:pt>
                <c:pt idx="4">
                  <c:v>67</c:v>
                </c:pt>
                <c:pt idx="5">
                  <c:v>1855</c:v>
                </c:pt>
                <c:pt idx="6">
                  <c:v>438</c:v>
                </c:pt>
                <c:pt idx="7">
                  <c:v>21</c:v>
                </c:pt>
                <c:pt idx="8">
                  <c:v>100</c:v>
                </c:pt>
                <c:pt idx="9">
                  <c:v>23</c:v>
                </c:pt>
              </c:numCache>
            </c:numRef>
          </c:val>
          <c:extLst>
            <c:ext xmlns:c16="http://schemas.microsoft.com/office/drawing/2014/chart" uri="{C3380CC4-5D6E-409C-BE32-E72D297353CC}">
              <c16:uniqueId val="{00000005-6EF4-4D19-98AA-6CBC57B0D280}"/>
            </c:ext>
          </c:extLst>
        </c:ser>
        <c:ser>
          <c:idx val="6"/>
          <c:order val="6"/>
          <c:tx>
            <c:strRef>
              <c:f>'Order Level Analysis(Pivot)'!$R$7:$R$8</c:f>
              <c:strCache>
                <c:ptCount val="1"/>
                <c:pt idx="0">
                  <c:v>Jul</c:v>
                </c:pt>
              </c:strCache>
            </c:strRef>
          </c:tx>
          <c:spPr>
            <a:solidFill>
              <a:schemeClr val="accent1">
                <a:lumMod val="60000"/>
              </a:schemeClr>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Analysis(Pivot)'!$R$9:$R$19</c:f>
              <c:numCache>
                <c:formatCode>General</c:formatCode>
                <c:ptCount val="10"/>
                <c:pt idx="0">
                  <c:v>22</c:v>
                </c:pt>
                <c:pt idx="1">
                  <c:v>14</c:v>
                </c:pt>
                <c:pt idx="2">
                  <c:v>65</c:v>
                </c:pt>
                <c:pt idx="3">
                  <c:v>3</c:v>
                </c:pt>
                <c:pt idx="4">
                  <c:v>84</c:v>
                </c:pt>
                <c:pt idx="5">
                  <c:v>1882</c:v>
                </c:pt>
                <c:pt idx="6">
                  <c:v>467</c:v>
                </c:pt>
                <c:pt idx="7">
                  <c:v>15</c:v>
                </c:pt>
                <c:pt idx="8">
                  <c:v>57</c:v>
                </c:pt>
                <c:pt idx="9">
                  <c:v>7</c:v>
                </c:pt>
              </c:numCache>
            </c:numRef>
          </c:val>
          <c:extLst>
            <c:ext xmlns:c16="http://schemas.microsoft.com/office/drawing/2014/chart" uri="{C3380CC4-5D6E-409C-BE32-E72D297353CC}">
              <c16:uniqueId val="{00000006-6EF4-4D19-98AA-6CBC57B0D280}"/>
            </c:ext>
          </c:extLst>
        </c:ser>
        <c:ser>
          <c:idx val="7"/>
          <c:order val="7"/>
          <c:tx>
            <c:strRef>
              <c:f>'Order Level Analysis(Pivot)'!$S$7:$S$8</c:f>
              <c:strCache>
                <c:ptCount val="1"/>
                <c:pt idx="0">
                  <c:v>Aug</c:v>
                </c:pt>
              </c:strCache>
            </c:strRef>
          </c:tx>
          <c:spPr>
            <a:solidFill>
              <a:schemeClr val="accent2">
                <a:lumMod val="60000"/>
              </a:schemeClr>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Analysis(Pivot)'!$S$9:$S$19</c:f>
              <c:numCache>
                <c:formatCode>General</c:formatCode>
                <c:ptCount val="10"/>
                <c:pt idx="0">
                  <c:v>10</c:v>
                </c:pt>
                <c:pt idx="1">
                  <c:v>6</c:v>
                </c:pt>
                <c:pt idx="2">
                  <c:v>79</c:v>
                </c:pt>
                <c:pt idx="3">
                  <c:v>4</c:v>
                </c:pt>
                <c:pt idx="4">
                  <c:v>254</c:v>
                </c:pt>
                <c:pt idx="5">
                  <c:v>1921</c:v>
                </c:pt>
                <c:pt idx="6">
                  <c:v>528</c:v>
                </c:pt>
                <c:pt idx="7">
                  <c:v>8</c:v>
                </c:pt>
                <c:pt idx="8">
                  <c:v>54</c:v>
                </c:pt>
                <c:pt idx="9">
                  <c:v>10</c:v>
                </c:pt>
              </c:numCache>
            </c:numRef>
          </c:val>
          <c:extLst>
            <c:ext xmlns:c16="http://schemas.microsoft.com/office/drawing/2014/chart" uri="{C3380CC4-5D6E-409C-BE32-E72D297353CC}">
              <c16:uniqueId val="{00000007-6EF4-4D19-98AA-6CBC57B0D280}"/>
            </c:ext>
          </c:extLst>
        </c:ser>
        <c:ser>
          <c:idx val="8"/>
          <c:order val="8"/>
          <c:tx>
            <c:strRef>
              <c:f>'Order Level Analysis(Pivot)'!$T$7:$T$8</c:f>
              <c:strCache>
                <c:ptCount val="1"/>
                <c:pt idx="0">
                  <c:v>Sep</c:v>
                </c:pt>
              </c:strCache>
            </c:strRef>
          </c:tx>
          <c:spPr>
            <a:solidFill>
              <a:schemeClr val="accent3">
                <a:lumMod val="60000"/>
              </a:schemeClr>
            </a:solidFill>
            <a:ln>
              <a:noFill/>
            </a:ln>
            <a:effectLst/>
          </c:spPr>
          <c:invertIfNegative val="0"/>
          <c:cat>
            <c:strRef>
              <c:f>'Order Level Analysis(Pivot)'!$K$9:$K$19</c:f>
              <c:strCache>
                <c:ptCount val="10"/>
                <c:pt idx="0">
                  <c:v>Bellandur, Green Glen</c:v>
                </c:pt>
                <c:pt idx="1">
                  <c:v>Bellandur, Sarjapur Road</c:v>
                </c:pt>
                <c:pt idx="2">
                  <c:v>Bomannahali - MicoLayout</c:v>
                </c:pt>
                <c:pt idx="3">
                  <c:v>Bommanahalli</c:v>
                </c:pt>
                <c:pt idx="4">
                  <c:v>Harlur</c:v>
                </c:pt>
                <c:pt idx="5">
                  <c:v>HSR Layout</c:v>
                </c:pt>
                <c:pt idx="6">
                  <c:v>ITI Layout</c:v>
                </c:pt>
                <c:pt idx="7">
                  <c:v>Koramangala, Ejipura</c:v>
                </c:pt>
                <c:pt idx="8">
                  <c:v>Kudlu</c:v>
                </c:pt>
                <c:pt idx="9">
                  <c:v>Manipal County</c:v>
                </c:pt>
              </c:strCache>
            </c:strRef>
          </c:cat>
          <c:val>
            <c:numRef>
              <c:f>'Order Level Analysis(Pivot)'!$T$9:$T$19</c:f>
              <c:numCache>
                <c:formatCode>General</c:formatCode>
                <c:ptCount val="10"/>
                <c:pt idx="0">
                  <c:v>22</c:v>
                </c:pt>
                <c:pt idx="1">
                  <c:v>11</c:v>
                </c:pt>
                <c:pt idx="2">
                  <c:v>50</c:v>
                </c:pt>
                <c:pt idx="3">
                  <c:v>2</c:v>
                </c:pt>
                <c:pt idx="4">
                  <c:v>539</c:v>
                </c:pt>
                <c:pt idx="5">
                  <c:v>2606</c:v>
                </c:pt>
                <c:pt idx="6">
                  <c:v>917</c:v>
                </c:pt>
                <c:pt idx="7">
                  <c:v>17</c:v>
                </c:pt>
                <c:pt idx="8">
                  <c:v>28</c:v>
                </c:pt>
                <c:pt idx="9">
                  <c:v>5</c:v>
                </c:pt>
              </c:numCache>
            </c:numRef>
          </c:val>
          <c:extLst>
            <c:ext xmlns:c16="http://schemas.microsoft.com/office/drawing/2014/chart" uri="{C3380CC4-5D6E-409C-BE32-E72D297353CC}">
              <c16:uniqueId val="{00000008-6EF4-4D19-98AA-6CBC57B0D280}"/>
            </c:ext>
          </c:extLst>
        </c:ser>
        <c:dLbls>
          <c:showLegendKey val="0"/>
          <c:showVal val="0"/>
          <c:showCatName val="0"/>
          <c:showSerName val="0"/>
          <c:showPercent val="0"/>
          <c:showBubbleSize val="0"/>
        </c:dLbls>
        <c:gapWidth val="219"/>
        <c:overlap val="-27"/>
        <c:axId val="2017979935"/>
        <c:axId val="2017971775"/>
      </c:barChart>
      <c:catAx>
        <c:axId val="201797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971775"/>
        <c:crosses val="autoZero"/>
        <c:auto val="1"/>
        <c:lblAlgn val="ctr"/>
        <c:lblOffset val="100"/>
        <c:noMultiLvlLbl val="0"/>
      </c:catAx>
      <c:valAx>
        <c:axId val="20179717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97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Analysis(Pivot)!PivotTable8</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900">
                <a:solidFill>
                  <a:sysClr val="windowText" lastClr="000000"/>
                </a:solidFill>
              </a:rPr>
              <a:t>Delivery Charges as percent</a:t>
            </a:r>
            <a:r>
              <a:rPr lang="en-IN" sz="900" baseline="0">
                <a:solidFill>
                  <a:sysClr val="windowText" lastClr="000000"/>
                </a:solidFill>
              </a:rPr>
              <a:t> of Product Amount at Slot &amp; Month Level</a:t>
            </a:r>
            <a:endParaRPr lang="en-IN" sz="9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Analysis(Pivot)'!$Y$7:$Y$10</c:f>
              <c:strCache>
                <c:ptCount val="1"/>
                <c:pt idx="0">
                  <c:v>Jan</c:v>
                </c:pt>
              </c:strCache>
            </c:strRef>
          </c:tx>
          <c:spPr>
            <a:solidFill>
              <a:schemeClr val="accent1"/>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Analysis(Pivot)'!$Y$11:$Y$16</c:f>
              <c:numCache>
                <c:formatCode>0.00%</c:formatCode>
                <c:ptCount val="5"/>
                <c:pt idx="0">
                  <c:v>0.16753875393112699</c:v>
                </c:pt>
                <c:pt idx="1">
                  <c:v>0.23063293773654459</c:v>
                </c:pt>
                <c:pt idx="2">
                  <c:v>0.23089089441749913</c:v>
                </c:pt>
                <c:pt idx="3">
                  <c:v>0.22406414323672585</c:v>
                </c:pt>
                <c:pt idx="4">
                  <c:v>0.17422353784976721</c:v>
                </c:pt>
              </c:numCache>
            </c:numRef>
          </c:val>
          <c:extLst>
            <c:ext xmlns:c16="http://schemas.microsoft.com/office/drawing/2014/chart" uri="{C3380CC4-5D6E-409C-BE32-E72D297353CC}">
              <c16:uniqueId val="{00000000-7537-4DFF-9987-1BF3940FC239}"/>
            </c:ext>
          </c:extLst>
        </c:ser>
        <c:ser>
          <c:idx val="1"/>
          <c:order val="1"/>
          <c:tx>
            <c:strRef>
              <c:f>'Order Level Analysis(Pivot)'!$Z$7:$Z$10</c:f>
              <c:strCache>
                <c:ptCount val="1"/>
                <c:pt idx="0">
                  <c:v>Feb</c:v>
                </c:pt>
              </c:strCache>
            </c:strRef>
          </c:tx>
          <c:spPr>
            <a:solidFill>
              <a:schemeClr val="accent2"/>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Analysis(Pivot)'!$Z$11:$Z$16</c:f>
              <c:numCache>
                <c:formatCode>0.00%</c:formatCode>
                <c:ptCount val="5"/>
                <c:pt idx="0">
                  <c:v>0.13837904680799765</c:v>
                </c:pt>
                <c:pt idx="1">
                  <c:v>0.143753742677214</c:v>
                </c:pt>
                <c:pt idx="2">
                  <c:v>0.25021147444807473</c:v>
                </c:pt>
                <c:pt idx="3">
                  <c:v>0.1932179647781487</c:v>
                </c:pt>
                <c:pt idx="4">
                  <c:v>0.16110731138145185</c:v>
                </c:pt>
              </c:numCache>
            </c:numRef>
          </c:val>
          <c:extLst>
            <c:ext xmlns:c16="http://schemas.microsoft.com/office/drawing/2014/chart" uri="{C3380CC4-5D6E-409C-BE32-E72D297353CC}">
              <c16:uniqueId val="{00000001-7537-4DFF-9987-1BF3940FC239}"/>
            </c:ext>
          </c:extLst>
        </c:ser>
        <c:ser>
          <c:idx val="2"/>
          <c:order val="2"/>
          <c:tx>
            <c:strRef>
              <c:f>'Order Level Analysis(Pivot)'!$AA$7:$AA$10</c:f>
              <c:strCache>
                <c:ptCount val="1"/>
                <c:pt idx="0">
                  <c:v>Mar</c:v>
                </c:pt>
              </c:strCache>
            </c:strRef>
          </c:tx>
          <c:spPr>
            <a:solidFill>
              <a:schemeClr val="accent3"/>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Analysis(Pivot)'!$AA$11:$AA$16</c:f>
              <c:numCache>
                <c:formatCode>0.00%</c:formatCode>
                <c:ptCount val="5"/>
                <c:pt idx="0">
                  <c:v>0.13600332006203875</c:v>
                </c:pt>
                <c:pt idx="1">
                  <c:v>0.13332552113298929</c:v>
                </c:pt>
                <c:pt idx="2">
                  <c:v>0.23106930235882889</c:v>
                </c:pt>
                <c:pt idx="3">
                  <c:v>0.18239666497143911</c:v>
                </c:pt>
                <c:pt idx="4">
                  <c:v>0.15337815604316624</c:v>
                </c:pt>
              </c:numCache>
            </c:numRef>
          </c:val>
          <c:extLst>
            <c:ext xmlns:c16="http://schemas.microsoft.com/office/drawing/2014/chart" uri="{C3380CC4-5D6E-409C-BE32-E72D297353CC}">
              <c16:uniqueId val="{00000002-7537-4DFF-9987-1BF3940FC239}"/>
            </c:ext>
          </c:extLst>
        </c:ser>
        <c:ser>
          <c:idx val="3"/>
          <c:order val="3"/>
          <c:tx>
            <c:strRef>
              <c:f>'Order Level Analysis(Pivot)'!$AB$7:$AB$10</c:f>
              <c:strCache>
                <c:ptCount val="1"/>
                <c:pt idx="0">
                  <c:v>Apr</c:v>
                </c:pt>
              </c:strCache>
            </c:strRef>
          </c:tx>
          <c:spPr>
            <a:solidFill>
              <a:schemeClr val="accent4"/>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Analysis(Pivot)'!$AB$11:$AB$16</c:f>
              <c:numCache>
                <c:formatCode>0.00%</c:formatCode>
                <c:ptCount val="5"/>
                <c:pt idx="0">
                  <c:v>0.15380919441857069</c:v>
                </c:pt>
                <c:pt idx="1">
                  <c:v>0.15986188510402866</c:v>
                </c:pt>
                <c:pt idx="2">
                  <c:v>0.23315595148240856</c:v>
                </c:pt>
                <c:pt idx="3">
                  <c:v>0.18291074212839009</c:v>
                </c:pt>
                <c:pt idx="4">
                  <c:v>0.15798113932288516</c:v>
                </c:pt>
              </c:numCache>
            </c:numRef>
          </c:val>
          <c:extLst>
            <c:ext xmlns:c16="http://schemas.microsoft.com/office/drawing/2014/chart" uri="{C3380CC4-5D6E-409C-BE32-E72D297353CC}">
              <c16:uniqueId val="{00000003-7537-4DFF-9987-1BF3940FC239}"/>
            </c:ext>
          </c:extLst>
        </c:ser>
        <c:ser>
          <c:idx val="4"/>
          <c:order val="4"/>
          <c:tx>
            <c:strRef>
              <c:f>'Order Level Analysis(Pivot)'!$AC$7:$AC$10</c:f>
              <c:strCache>
                <c:ptCount val="1"/>
                <c:pt idx="0">
                  <c:v>May</c:v>
                </c:pt>
              </c:strCache>
            </c:strRef>
          </c:tx>
          <c:spPr>
            <a:solidFill>
              <a:schemeClr val="accent5"/>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Analysis(Pivot)'!$AC$11:$AC$16</c:f>
              <c:numCache>
                <c:formatCode>0.00%</c:formatCode>
                <c:ptCount val="5"/>
                <c:pt idx="0">
                  <c:v>9.6183183156583613E-2</c:v>
                </c:pt>
                <c:pt idx="1">
                  <c:v>0.10137133867234424</c:v>
                </c:pt>
                <c:pt idx="2">
                  <c:v>4.1208791208791208E-2</c:v>
                </c:pt>
                <c:pt idx="3">
                  <c:v>0.11110600634199963</c:v>
                </c:pt>
                <c:pt idx="4">
                  <c:v>0.14439184565766985</c:v>
                </c:pt>
              </c:numCache>
            </c:numRef>
          </c:val>
          <c:extLst>
            <c:ext xmlns:c16="http://schemas.microsoft.com/office/drawing/2014/chart" uri="{C3380CC4-5D6E-409C-BE32-E72D297353CC}">
              <c16:uniqueId val="{00000004-7537-4DFF-9987-1BF3940FC239}"/>
            </c:ext>
          </c:extLst>
        </c:ser>
        <c:ser>
          <c:idx val="5"/>
          <c:order val="5"/>
          <c:tx>
            <c:strRef>
              <c:f>'Order Level Analysis(Pivot)'!$AD$7:$AD$10</c:f>
              <c:strCache>
                <c:ptCount val="1"/>
                <c:pt idx="0">
                  <c:v>Jun</c:v>
                </c:pt>
              </c:strCache>
            </c:strRef>
          </c:tx>
          <c:spPr>
            <a:solidFill>
              <a:schemeClr val="accent6"/>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Analysis(Pivot)'!$AD$11:$AD$16</c:f>
              <c:numCache>
                <c:formatCode>0.00%</c:formatCode>
                <c:ptCount val="5"/>
                <c:pt idx="0">
                  <c:v>0.1056636272865966</c:v>
                </c:pt>
                <c:pt idx="1">
                  <c:v>0.11664661156164097</c:v>
                </c:pt>
                <c:pt idx="2">
                  <c:v>0.24870634715026829</c:v>
                </c:pt>
                <c:pt idx="3">
                  <c:v>0.10112019445366982</c:v>
                </c:pt>
                <c:pt idx="4">
                  <c:v>0.1306156041481385</c:v>
                </c:pt>
              </c:numCache>
            </c:numRef>
          </c:val>
          <c:extLst>
            <c:ext xmlns:c16="http://schemas.microsoft.com/office/drawing/2014/chart" uri="{C3380CC4-5D6E-409C-BE32-E72D297353CC}">
              <c16:uniqueId val="{00000005-7537-4DFF-9987-1BF3940FC239}"/>
            </c:ext>
          </c:extLst>
        </c:ser>
        <c:ser>
          <c:idx val="6"/>
          <c:order val="6"/>
          <c:tx>
            <c:strRef>
              <c:f>'Order Level Analysis(Pivot)'!$AE$7:$AE$10</c:f>
              <c:strCache>
                <c:ptCount val="1"/>
                <c:pt idx="0">
                  <c:v>Jul</c:v>
                </c:pt>
              </c:strCache>
            </c:strRef>
          </c:tx>
          <c:spPr>
            <a:solidFill>
              <a:schemeClr val="accent1">
                <a:lumMod val="60000"/>
              </a:schemeClr>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Analysis(Pivot)'!$AE$11:$AE$16</c:f>
              <c:numCache>
                <c:formatCode>0.00%</c:formatCode>
                <c:ptCount val="5"/>
                <c:pt idx="0">
                  <c:v>9.6926519696233573E-2</c:v>
                </c:pt>
                <c:pt idx="1">
                  <c:v>0.10618360134486456</c:v>
                </c:pt>
                <c:pt idx="2">
                  <c:v>0.25161251811915175</c:v>
                </c:pt>
                <c:pt idx="3">
                  <c:v>0.11429937904776424</c:v>
                </c:pt>
                <c:pt idx="4">
                  <c:v>0.12910703743436483</c:v>
                </c:pt>
              </c:numCache>
            </c:numRef>
          </c:val>
          <c:extLst>
            <c:ext xmlns:c16="http://schemas.microsoft.com/office/drawing/2014/chart" uri="{C3380CC4-5D6E-409C-BE32-E72D297353CC}">
              <c16:uniqueId val="{00000006-7537-4DFF-9987-1BF3940FC239}"/>
            </c:ext>
          </c:extLst>
        </c:ser>
        <c:ser>
          <c:idx val="7"/>
          <c:order val="7"/>
          <c:tx>
            <c:strRef>
              <c:f>'Order Level Analysis(Pivot)'!$AF$7:$AF$10</c:f>
              <c:strCache>
                <c:ptCount val="1"/>
                <c:pt idx="0">
                  <c:v>Aug</c:v>
                </c:pt>
              </c:strCache>
            </c:strRef>
          </c:tx>
          <c:spPr>
            <a:solidFill>
              <a:schemeClr val="accent2">
                <a:lumMod val="60000"/>
              </a:schemeClr>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Analysis(Pivot)'!$AF$11:$AF$16</c:f>
              <c:numCache>
                <c:formatCode>0.00%</c:formatCode>
                <c:ptCount val="5"/>
                <c:pt idx="0">
                  <c:v>5.6993874585473378E-2</c:v>
                </c:pt>
                <c:pt idx="1">
                  <c:v>5.2936370492182694E-2</c:v>
                </c:pt>
                <c:pt idx="2">
                  <c:v>0.15144750082870953</c:v>
                </c:pt>
                <c:pt idx="3">
                  <c:v>6.8821138358643161E-2</c:v>
                </c:pt>
                <c:pt idx="4">
                  <c:v>5.8894655033331779E-2</c:v>
                </c:pt>
              </c:numCache>
            </c:numRef>
          </c:val>
          <c:extLst>
            <c:ext xmlns:c16="http://schemas.microsoft.com/office/drawing/2014/chart" uri="{C3380CC4-5D6E-409C-BE32-E72D297353CC}">
              <c16:uniqueId val="{00000007-7537-4DFF-9987-1BF3940FC239}"/>
            </c:ext>
          </c:extLst>
        </c:ser>
        <c:ser>
          <c:idx val="8"/>
          <c:order val="8"/>
          <c:tx>
            <c:strRef>
              <c:f>'Order Level Analysis(Pivot)'!$AG$7:$AG$10</c:f>
              <c:strCache>
                <c:ptCount val="1"/>
                <c:pt idx="0">
                  <c:v>Sep</c:v>
                </c:pt>
              </c:strCache>
            </c:strRef>
          </c:tx>
          <c:spPr>
            <a:solidFill>
              <a:schemeClr val="accent3">
                <a:lumMod val="60000"/>
              </a:schemeClr>
            </a:solidFill>
            <a:ln>
              <a:noFill/>
            </a:ln>
            <a:effectLst/>
          </c:spPr>
          <c:invertIfNegative val="0"/>
          <c:cat>
            <c:strRef>
              <c:f>'Order Level Analysis(Pivot)'!$X$11:$X$16</c:f>
              <c:strCache>
                <c:ptCount val="5"/>
                <c:pt idx="0">
                  <c:v>Afternoon</c:v>
                </c:pt>
                <c:pt idx="1">
                  <c:v>Evening</c:v>
                </c:pt>
                <c:pt idx="2">
                  <c:v>Late Night</c:v>
                </c:pt>
                <c:pt idx="3">
                  <c:v>Morning</c:v>
                </c:pt>
                <c:pt idx="4">
                  <c:v>Night</c:v>
                </c:pt>
              </c:strCache>
            </c:strRef>
          </c:cat>
          <c:val>
            <c:numRef>
              <c:f>'Order Level Analysis(Pivot)'!$AG$11:$AG$16</c:f>
              <c:numCache>
                <c:formatCode>0.00%</c:formatCode>
                <c:ptCount val="5"/>
                <c:pt idx="0">
                  <c:v>4.1528704443065882E-2</c:v>
                </c:pt>
                <c:pt idx="1">
                  <c:v>3.7208675739536567E-2</c:v>
                </c:pt>
                <c:pt idx="2">
                  <c:v>9.0764577833672269E-2</c:v>
                </c:pt>
                <c:pt idx="3">
                  <c:v>4.9693120943497204E-2</c:v>
                </c:pt>
                <c:pt idx="4">
                  <c:v>4.3093328307900226E-2</c:v>
                </c:pt>
              </c:numCache>
            </c:numRef>
          </c:val>
          <c:extLst>
            <c:ext xmlns:c16="http://schemas.microsoft.com/office/drawing/2014/chart" uri="{C3380CC4-5D6E-409C-BE32-E72D297353CC}">
              <c16:uniqueId val="{00000008-7537-4DFF-9987-1BF3940FC239}"/>
            </c:ext>
          </c:extLst>
        </c:ser>
        <c:dLbls>
          <c:showLegendKey val="0"/>
          <c:showVal val="0"/>
          <c:showCatName val="0"/>
          <c:showSerName val="0"/>
          <c:showPercent val="0"/>
          <c:showBubbleSize val="0"/>
        </c:dLbls>
        <c:gapWidth val="150"/>
        <c:axId val="1245922895"/>
        <c:axId val="1236841919"/>
      </c:barChart>
      <c:catAx>
        <c:axId val="1245922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841919"/>
        <c:crosses val="autoZero"/>
        <c:auto val="1"/>
        <c:lblAlgn val="ctr"/>
        <c:lblOffset val="100"/>
        <c:noMultiLvlLbl val="0"/>
      </c:catAx>
      <c:valAx>
        <c:axId val="123684191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5922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Analysis(Pivot)!PivotTable11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000">
                <a:solidFill>
                  <a:sysClr val="windowText" lastClr="000000"/>
                </a:solidFill>
              </a:rPr>
              <a:t>Discount</a:t>
            </a:r>
            <a:r>
              <a:rPr lang="en-IN" sz="1000" baseline="0">
                <a:solidFill>
                  <a:sysClr val="windowText" lastClr="000000"/>
                </a:solidFill>
              </a:rPr>
              <a:t> as a percent of Product Amount at Slot &amp; Month level</a:t>
            </a:r>
            <a:endParaRPr lang="en-IN" sz="10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Analysis(Pivot)'!$Y$20:$Y$23</c:f>
              <c:strCache>
                <c:ptCount val="1"/>
                <c:pt idx="0">
                  <c:v>Jan</c:v>
                </c:pt>
              </c:strCache>
            </c:strRef>
          </c:tx>
          <c:spPr>
            <a:solidFill>
              <a:schemeClr val="accent1"/>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Analysis(Pivot)'!$Y$24:$Y$29</c:f>
              <c:numCache>
                <c:formatCode>0.00%</c:formatCode>
                <c:ptCount val="5"/>
                <c:pt idx="0">
                  <c:v>8.7425650711209762E-3</c:v>
                </c:pt>
                <c:pt idx="1">
                  <c:v>1.2324307726920005E-2</c:v>
                </c:pt>
                <c:pt idx="2">
                  <c:v>7.6671345036618595E-3</c:v>
                </c:pt>
                <c:pt idx="3">
                  <c:v>1.1837287938383342E-2</c:v>
                </c:pt>
                <c:pt idx="4">
                  <c:v>1.0572031560356293E-2</c:v>
                </c:pt>
              </c:numCache>
            </c:numRef>
          </c:val>
          <c:extLst>
            <c:ext xmlns:c16="http://schemas.microsoft.com/office/drawing/2014/chart" uri="{C3380CC4-5D6E-409C-BE32-E72D297353CC}">
              <c16:uniqueId val="{00000000-AC5F-4A63-B864-714867AEB0CA}"/>
            </c:ext>
          </c:extLst>
        </c:ser>
        <c:ser>
          <c:idx val="1"/>
          <c:order val="1"/>
          <c:tx>
            <c:strRef>
              <c:f>'Order Level Analysis(Pivot)'!$Z$20:$Z$23</c:f>
              <c:strCache>
                <c:ptCount val="1"/>
                <c:pt idx="0">
                  <c:v>Feb</c:v>
                </c:pt>
              </c:strCache>
            </c:strRef>
          </c:tx>
          <c:spPr>
            <a:solidFill>
              <a:schemeClr val="accent2"/>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Analysis(Pivot)'!$Z$24:$Z$29</c:f>
              <c:numCache>
                <c:formatCode>0.00%</c:formatCode>
                <c:ptCount val="5"/>
                <c:pt idx="0">
                  <c:v>4.1747333147760732E-3</c:v>
                </c:pt>
                <c:pt idx="1">
                  <c:v>4.0895191600102262E-3</c:v>
                </c:pt>
                <c:pt idx="2">
                  <c:v>4.109400901594177E-3</c:v>
                </c:pt>
                <c:pt idx="3">
                  <c:v>5.9044799319796894E-3</c:v>
                </c:pt>
                <c:pt idx="4">
                  <c:v>6.0950166262937183E-3</c:v>
                </c:pt>
              </c:numCache>
            </c:numRef>
          </c:val>
          <c:extLst>
            <c:ext xmlns:c16="http://schemas.microsoft.com/office/drawing/2014/chart" uri="{C3380CC4-5D6E-409C-BE32-E72D297353CC}">
              <c16:uniqueId val="{00000001-AC5F-4A63-B864-714867AEB0CA}"/>
            </c:ext>
          </c:extLst>
        </c:ser>
        <c:ser>
          <c:idx val="2"/>
          <c:order val="2"/>
          <c:tx>
            <c:strRef>
              <c:f>'Order Level Analysis(Pivot)'!$AA$20:$AA$23</c:f>
              <c:strCache>
                <c:ptCount val="1"/>
                <c:pt idx="0">
                  <c:v>Mar</c:v>
                </c:pt>
              </c:strCache>
            </c:strRef>
          </c:tx>
          <c:spPr>
            <a:solidFill>
              <a:schemeClr val="accent3"/>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Analysis(Pivot)'!$AA$24:$AA$29</c:f>
              <c:numCache>
                <c:formatCode>0.00%</c:formatCode>
                <c:ptCount val="5"/>
                <c:pt idx="0">
                  <c:v>8.3338734451751297E-3</c:v>
                </c:pt>
                <c:pt idx="1">
                  <c:v>6.1257449298140372E-3</c:v>
                </c:pt>
                <c:pt idx="2">
                  <c:v>5.9865514783198201E-3</c:v>
                </c:pt>
                <c:pt idx="3">
                  <c:v>3.7867470218270359E-3</c:v>
                </c:pt>
                <c:pt idx="4">
                  <c:v>5.4450493783625162E-3</c:v>
                </c:pt>
              </c:numCache>
            </c:numRef>
          </c:val>
          <c:extLst>
            <c:ext xmlns:c16="http://schemas.microsoft.com/office/drawing/2014/chart" uri="{C3380CC4-5D6E-409C-BE32-E72D297353CC}">
              <c16:uniqueId val="{00000002-AC5F-4A63-B864-714867AEB0CA}"/>
            </c:ext>
          </c:extLst>
        </c:ser>
        <c:ser>
          <c:idx val="3"/>
          <c:order val="3"/>
          <c:tx>
            <c:strRef>
              <c:f>'Order Level Analysis(Pivot)'!$AB$20:$AB$23</c:f>
              <c:strCache>
                <c:ptCount val="1"/>
                <c:pt idx="0">
                  <c:v>Apr</c:v>
                </c:pt>
              </c:strCache>
            </c:strRef>
          </c:tx>
          <c:spPr>
            <a:solidFill>
              <a:schemeClr val="accent4"/>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Analysis(Pivot)'!$AB$24:$AB$29</c:f>
              <c:numCache>
                <c:formatCode>0.00%</c:formatCode>
                <c:ptCount val="5"/>
                <c:pt idx="0">
                  <c:v>1.5752149101677364E-2</c:v>
                </c:pt>
                <c:pt idx="1">
                  <c:v>6.3039466879898573E-3</c:v>
                </c:pt>
                <c:pt idx="2">
                  <c:v>5.7331663412740139E-3</c:v>
                </c:pt>
                <c:pt idx="3">
                  <c:v>8.7944267073150253E-3</c:v>
                </c:pt>
                <c:pt idx="4">
                  <c:v>1.1018553533319372E-2</c:v>
                </c:pt>
              </c:numCache>
            </c:numRef>
          </c:val>
          <c:extLst>
            <c:ext xmlns:c16="http://schemas.microsoft.com/office/drawing/2014/chart" uri="{C3380CC4-5D6E-409C-BE32-E72D297353CC}">
              <c16:uniqueId val="{00000003-AC5F-4A63-B864-714867AEB0CA}"/>
            </c:ext>
          </c:extLst>
        </c:ser>
        <c:ser>
          <c:idx val="4"/>
          <c:order val="4"/>
          <c:tx>
            <c:strRef>
              <c:f>'Order Level Analysis(Pivot)'!$AC$20:$AC$23</c:f>
              <c:strCache>
                <c:ptCount val="1"/>
                <c:pt idx="0">
                  <c:v>May</c:v>
                </c:pt>
              </c:strCache>
            </c:strRef>
          </c:tx>
          <c:spPr>
            <a:solidFill>
              <a:schemeClr val="accent5"/>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Analysis(Pivot)'!$AC$24:$AC$29</c:f>
              <c:numCache>
                <c:formatCode>0.00%</c:formatCode>
                <c:ptCount val="5"/>
                <c:pt idx="0">
                  <c:v>6.6066515003070828E-2</c:v>
                </c:pt>
                <c:pt idx="1">
                  <c:v>5.2966299285781726E-2</c:v>
                </c:pt>
                <c:pt idx="2">
                  <c:v>5.1224944320712694E-2</c:v>
                </c:pt>
                <c:pt idx="3">
                  <c:v>4.9002618396277495E-2</c:v>
                </c:pt>
                <c:pt idx="4">
                  <c:v>6.0846025110749151E-2</c:v>
                </c:pt>
              </c:numCache>
            </c:numRef>
          </c:val>
          <c:extLst>
            <c:ext xmlns:c16="http://schemas.microsoft.com/office/drawing/2014/chart" uri="{C3380CC4-5D6E-409C-BE32-E72D297353CC}">
              <c16:uniqueId val="{00000004-AC5F-4A63-B864-714867AEB0CA}"/>
            </c:ext>
          </c:extLst>
        </c:ser>
        <c:ser>
          <c:idx val="5"/>
          <c:order val="5"/>
          <c:tx>
            <c:strRef>
              <c:f>'Order Level Analysis(Pivot)'!$AD$20:$AD$23</c:f>
              <c:strCache>
                <c:ptCount val="1"/>
                <c:pt idx="0">
                  <c:v>Jun</c:v>
                </c:pt>
              </c:strCache>
            </c:strRef>
          </c:tx>
          <c:spPr>
            <a:solidFill>
              <a:schemeClr val="accent6"/>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Analysis(Pivot)'!$AD$24:$AD$29</c:f>
              <c:numCache>
                <c:formatCode>0.00%</c:formatCode>
                <c:ptCount val="5"/>
                <c:pt idx="0">
                  <c:v>3.2758283689361581E-2</c:v>
                </c:pt>
                <c:pt idx="1">
                  <c:v>3.2883014017401228E-2</c:v>
                </c:pt>
                <c:pt idx="2">
                  <c:v>4.2075358868404786E-2</c:v>
                </c:pt>
                <c:pt idx="3">
                  <c:v>2.9765859499182628E-2</c:v>
                </c:pt>
                <c:pt idx="4">
                  <c:v>3.0864713737891541E-2</c:v>
                </c:pt>
              </c:numCache>
            </c:numRef>
          </c:val>
          <c:extLst>
            <c:ext xmlns:c16="http://schemas.microsoft.com/office/drawing/2014/chart" uri="{C3380CC4-5D6E-409C-BE32-E72D297353CC}">
              <c16:uniqueId val="{00000005-AC5F-4A63-B864-714867AEB0CA}"/>
            </c:ext>
          </c:extLst>
        </c:ser>
        <c:ser>
          <c:idx val="6"/>
          <c:order val="6"/>
          <c:tx>
            <c:strRef>
              <c:f>'Order Level Analysis(Pivot)'!$AE$20:$AE$23</c:f>
              <c:strCache>
                <c:ptCount val="1"/>
                <c:pt idx="0">
                  <c:v>Jul</c:v>
                </c:pt>
              </c:strCache>
            </c:strRef>
          </c:tx>
          <c:spPr>
            <a:solidFill>
              <a:schemeClr val="accent1">
                <a:lumMod val="60000"/>
              </a:schemeClr>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Analysis(Pivot)'!$AE$24:$AE$29</c:f>
              <c:numCache>
                <c:formatCode>0.00%</c:formatCode>
                <c:ptCount val="5"/>
                <c:pt idx="0">
                  <c:v>6.1088542857754016E-2</c:v>
                </c:pt>
                <c:pt idx="1">
                  <c:v>7.118235690202758E-2</c:v>
                </c:pt>
                <c:pt idx="2">
                  <c:v>3.8629422330570505E-2</c:v>
                </c:pt>
                <c:pt idx="3">
                  <c:v>5.8279934948794562E-2</c:v>
                </c:pt>
                <c:pt idx="4">
                  <c:v>8.5310944116354107E-2</c:v>
                </c:pt>
              </c:numCache>
            </c:numRef>
          </c:val>
          <c:extLst>
            <c:ext xmlns:c16="http://schemas.microsoft.com/office/drawing/2014/chart" uri="{C3380CC4-5D6E-409C-BE32-E72D297353CC}">
              <c16:uniqueId val="{00000006-AC5F-4A63-B864-714867AEB0CA}"/>
            </c:ext>
          </c:extLst>
        </c:ser>
        <c:ser>
          <c:idx val="7"/>
          <c:order val="7"/>
          <c:tx>
            <c:strRef>
              <c:f>'Order Level Analysis(Pivot)'!$AF$20:$AF$23</c:f>
              <c:strCache>
                <c:ptCount val="1"/>
                <c:pt idx="0">
                  <c:v>Aug</c:v>
                </c:pt>
              </c:strCache>
            </c:strRef>
          </c:tx>
          <c:spPr>
            <a:solidFill>
              <a:schemeClr val="accent2">
                <a:lumMod val="60000"/>
              </a:schemeClr>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Analysis(Pivot)'!$AF$24:$AF$29</c:f>
              <c:numCache>
                <c:formatCode>0.00%</c:formatCode>
                <c:ptCount val="5"/>
                <c:pt idx="0">
                  <c:v>0.20464700272465264</c:v>
                </c:pt>
                <c:pt idx="1">
                  <c:v>0.19041866720324782</c:v>
                </c:pt>
                <c:pt idx="2">
                  <c:v>9.5089761809886347E-2</c:v>
                </c:pt>
                <c:pt idx="3">
                  <c:v>0.19971684263040987</c:v>
                </c:pt>
                <c:pt idx="4">
                  <c:v>0.21018013957474171</c:v>
                </c:pt>
              </c:numCache>
            </c:numRef>
          </c:val>
          <c:extLst>
            <c:ext xmlns:c16="http://schemas.microsoft.com/office/drawing/2014/chart" uri="{C3380CC4-5D6E-409C-BE32-E72D297353CC}">
              <c16:uniqueId val="{00000007-AC5F-4A63-B864-714867AEB0CA}"/>
            </c:ext>
          </c:extLst>
        </c:ser>
        <c:ser>
          <c:idx val="8"/>
          <c:order val="8"/>
          <c:tx>
            <c:strRef>
              <c:f>'Order Level Analysis(Pivot)'!$AG$20:$AG$23</c:f>
              <c:strCache>
                <c:ptCount val="1"/>
                <c:pt idx="0">
                  <c:v>Sep</c:v>
                </c:pt>
              </c:strCache>
            </c:strRef>
          </c:tx>
          <c:spPr>
            <a:solidFill>
              <a:schemeClr val="accent3">
                <a:lumMod val="60000"/>
              </a:schemeClr>
            </a:solidFill>
            <a:ln>
              <a:noFill/>
            </a:ln>
            <a:effectLst/>
          </c:spPr>
          <c:invertIfNegative val="0"/>
          <c:cat>
            <c:strRef>
              <c:f>'Order Level Analysis(Pivot)'!$X$24:$X$29</c:f>
              <c:strCache>
                <c:ptCount val="5"/>
                <c:pt idx="0">
                  <c:v>Afternoon</c:v>
                </c:pt>
                <c:pt idx="1">
                  <c:v>Evening</c:v>
                </c:pt>
                <c:pt idx="2">
                  <c:v>Late Night</c:v>
                </c:pt>
                <c:pt idx="3">
                  <c:v>Morning</c:v>
                </c:pt>
                <c:pt idx="4">
                  <c:v>Night</c:v>
                </c:pt>
              </c:strCache>
            </c:strRef>
          </c:cat>
          <c:val>
            <c:numRef>
              <c:f>'Order Level Analysis(Pivot)'!$AG$24:$AG$29</c:f>
              <c:numCache>
                <c:formatCode>0.00%</c:formatCode>
                <c:ptCount val="5"/>
                <c:pt idx="0">
                  <c:v>0.1071132361919124</c:v>
                </c:pt>
                <c:pt idx="1">
                  <c:v>0.10855653541391765</c:v>
                </c:pt>
                <c:pt idx="2">
                  <c:v>5.3214744856119336E-2</c:v>
                </c:pt>
                <c:pt idx="3">
                  <c:v>0.10753929277246226</c:v>
                </c:pt>
                <c:pt idx="4">
                  <c:v>0.10019968583294139</c:v>
                </c:pt>
              </c:numCache>
            </c:numRef>
          </c:val>
          <c:extLst>
            <c:ext xmlns:c16="http://schemas.microsoft.com/office/drawing/2014/chart" uri="{C3380CC4-5D6E-409C-BE32-E72D297353CC}">
              <c16:uniqueId val="{00000008-AC5F-4A63-B864-714867AEB0CA}"/>
            </c:ext>
          </c:extLst>
        </c:ser>
        <c:dLbls>
          <c:showLegendKey val="0"/>
          <c:showVal val="0"/>
          <c:showCatName val="0"/>
          <c:showSerName val="0"/>
          <c:showPercent val="0"/>
          <c:showBubbleSize val="0"/>
        </c:dLbls>
        <c:gapWidth val="219"/>
        <c:overlap val="-27"/>
        <c:axId val="1821271615"/>
        <c:axId val="1208105135"/>
      </c:barChart>
      <c:catAx>
        <c:axId val="1821271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8105135"/>
        <c:crosses val="autoZero"/>
        <c:auto val="1"/>
        <c:lblAlgn val="ctr"/>
        <c:lblOffset val="100"/>
        <c:noMultiLvlLbl val="0"/>
      </c:catAx>
      <c:valAx>
        <c:axId val="12081051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1271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CapstoneTransactionData_.xlsx]Completion Rate Analysis(Pivot)!PivotTable8</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900">
                <a:solidFill>
                  <a:sysClr val="windowText" lastClr="000000"/>
                </a:solidFill>
              </a:rPr>
              <a:t>Completion Rate at Slot and</a:t>
            </a:r>
            <a:r>
              <a:rPr lang="en-IN" sz="900" baseline="0">
                <a:solidFill>
                  <a:sysClr val="windowText" lastClr="000000"/>
                </a:solidFill>
              </a:rPr>
              <a:t> Day of the week Level</a:t>
            </a:r>
            <a:endParaRPr lang="en-IN" sz="9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Analysis(Pivot)'!$C$7:$C$8</c:f>
              <c:strCache>
                <c:ptCount val="1"/>
                <c:pt idx="0">
                  <c:v>Sunday</c:v>
                </c:pt>
              </c:strCache>
            </c:strRef>
          </c:tx>
          <c:spPr>
            <a:solidFill>
              <a:schemeClr val="accent1"/>
            </a:solidFill>
            <a:ln>
              <a:noFill/>
            </a:ln>
            <a:effectLst/>
          </c:spPr>
          <c:invertIfNegative val="0"/>
          <c:cat>
            <c:strRef>
              <c:f>'Completion Rate Analysis(Pivot)'!$B$9:$B$14</c:f>
              <c:strCache>
                <c:ptCount val="5"/>
                <c:pt idx="0">
                  <c:v>Afternoon</c:v>
                </c:pt>
                <c:pt idx="1">
                  <c:v>Evening</c:v>
                </c:pt>
                <c:pt idx="2">
                  <c:v>Late Night</c:v>
                </c:pt>
                <c:pt idx="3">
                  <c:v>Morning</c:v>
                </c:pt>
                <c:pt idx="4">
                  <c:v>Night</c:v>
                </c:pt>
              </c:strCache>
            </c:strRef>
          </c:cat>
          <c:val>
            <c:numRef>
              <c:f>'Completion Rate Analysis(Pivot)'!$C$9:$C$14</c:f>
              <c:numCache>
                <c:formatCode>0.00%</c:formatCode>
                <c:ptCount val="5"/>
                <c:pt idx="0">
                  <c:v>0.99896587383660806</c:v>
                </c:pt>
                <c:pt idx="1">
                  <c:v>1</c:v>
                </c:pt>
                <c:pt idx="2">
                  <c:v>0.99632352941176472</c:v>
                </c:pt>
                <c:pt idx="3">
                  <c:v>0.99764982373678024</c:v>
                </c:pt>
                <c:pt idx="4">
                  <c:v>0.99865771812080539</c:v>
                </c:pt>
              </c:numCache>
            </c:numRef>
          </c:val>
          <c:extLst>
            <c:ext xmlns:c16="http://schemas.microsoft.com/office/drawing/2014/chart" uri="{C3380CC4-5D6E-409C-BE32-E72D297353CC}">
              <c16:uniqueId val="{00000000-919A-4264-B0F0-1C631B8A4344}"/>
            </c:ext>
          </c:extLst>
        </c:ser>
        <c:ser>
          <c:idx val="1"/>
          <c:order val="1"/>
          <c:tx>
            <c:strRef>
              <c:f>'Completion Rate Analysis(Pivot)'!$D$7:$D$8</c:f>
              <c:strCache>
                <c:ptCount val="1"/>
                <c:pt idx="0">
                  <c:v>Monday</c:v>
                </c:pt>
              </c:strCache>
            </c:strRef>
          </c:tx>
          <c:spPr>
            <a:solidFill>
              <a:schemeClr val="accent2"/>
            </a:solidFill>
            <a:ln>
              <a:noFill/>
            </a:ln>
            <a:effectLst/>
          </c:spPr>
          <c:invertIfNegative val="0"/>
          <c:cat>
            <c:strRef>
              <c:f>'Completion Rate Analysis(Pivot)'!$B$9:$B$14</c:f>
              <c:strCache>
                <c:ptCount val="5"/>
                <c:pt idx="0">
                  <c:v>Afternoon</c:v>
                </c:pt>
                <c:pt idx="1">
                  <c:v>Evening</c:v>
                </c:pt>
                <c:pt idx="2">
                  <c:v>Late Night</c:v>
                </c:pt>
                <c:pt idx="3">
                  <c:v>Morning</c:v>
                </c:pt>
                <c:pt idx="4">
                  <c:v>Night</c:v>
                </c:pt>
              </c:strCache>
            </c:strRef>
          </c:cat>
          <c:val>
            <c:numRef>
              <c:f>'Completion Rate Analysis(Pivot)'!$D$9:$D$14</c:f>
              <c:numCache>
                <c:formatCode>0.00%</c:formatCode>
                <c:ptCount val="5"/>
                <c:pt idx="0">
                  <c:v>0.99741602067183466</c:v>
                </c:pt>
                <c:pt idx="1">
                  <c:v>0.99845916795069334</c:v>
                </c:pt>
                <c:pt idx="2">
                  <c:v>0.9907407407407407</c:v>
                </c:pt>
                <c:pt idx="3">
                  <c:v>0.99859353023909991</c:v>
                </c:pt>
                <c:pt idx="4">
                  <c:v>0.99724517906336085</c:v>
                </c:pt>
              </c:numCache>
            </c:numRef>
          </c:val>
          <c:extLst>
            <c:ext xmlns:c16="http://schemas.microsoft.com/office/drawing/2014/chart" uri="{C3380CC4-5D6E-409C-BE32-E72D297353CC}">
              <c16:uniqueId val="{00000001-919A-4264-B0F0-1C631B8A4344}"/>
            </c:ext>
          </c:extLst>
        </c:ser>
        <c:ser>
          <c:idx val="2"/>
          <c:order val="2"/>
          <c:tx>
            <c:strRef>
              <c:f>'Completion Rate Analysis(Pivot)'!$E$7:$E$8</c:f>
              <c:strCache>
                <c:ptCount val="1"/>
                <c:pt idx="0">
                  <c:v>Tuesday</c:v>
                </c:pt>
              </c:strCache>
            </c:strRef>
          </c:tx>
          <c:spPr>
            <a:solidFill>
              <a:schemeClr val="accent3"/>
            </a:solidFill>
            <a:ln>
              <a:noFill/>
            </a:ln>
            <a:effectLst/>
          </c:spPr>
          <c:invertIfNegative val="0"/>
          <c:cat>
            <c:strRef>
              <c:f>'Completion Rate Analysis(Pivot)'!$B$9:$B$14</c:f>
              <c:strCache>
                <c:ptCount val="5"/>
                <c:pt idx="0">
                  <c:v>Afternoon</c:v>
                </c:pt>
                <c:pt idx="1">
                  <c:v>Evening</c:v>
                </c:pt>
                <c:pt idx="2">
                  <c:v>Late Night</c:v>
                </c:pt>
                <c:pt idx="3">
                  <c:v>Morning</c:v>
                </c:pt>
                <c:pt idx="4">
                  <c:v>Night</c:v>
                </c:pt>
              </c:strCache>
            </c:strRef>
          </c:cat>
          <c:val>
            <c:numRef>
              <c:f>'Completion Rate Analysis(Pivot)'!$E$9:$E$14</c:f>
              <c:numCache>
                <c:formatCode>0.00%</c:formatCode>
                <c:ptCount val="5"/>
                <c:pt idx="0">
                  <c:v>0.99349804941482445</c:v>
                </c:pt>
                <c:pt idx="1">
                  <c:v>0.99694656488549616</c:v>
                </c:pt>
                <c:pt idx="2">
                  <c:v>0.98941798941798942</c:v>
                </c:pt>
                <c:pt idx="3">
                  <c:v>0.99736842105263157</c:v>
                </c:pt>
                <c:pt idx="4">
                  <c:v>0.99581589958159</c:v>
                </c:pt>
              </c:numCache>
            </c:numRef>
          </c:val>
          <c:extLst>
            <c:ext xmlns:c16="http://schemas.microsoft.com/office/drawing/2014/chart" uri="{C3380CC4-5D6E-409C-BE32-E72D297353CC}">
              <c16:uniqueId val="{00000002-919A-4264-B0F0-1C631B8A4344}"/>
            </c:ext>
          </c:extLst>
        </c:ser>
        <c:ser>
          <c:idx val="3"/>
          <c:order val="3"/>
          <c:tx>
            <c:strRef>
              <c:f>'Completion Rate Analysis(Pivot)'!$F$7:$F$8</c:f>
              <c:strCache>
                <c:ptCount val="1"/>
                <c:pt idx="0">
                  <c:v>Wednesday</c:v>
                </c:pt>
              </c:strCache>
            </c:strRef>
          </c:tx>
          <c:spPr>
            <a:solidFill>
              <a:schemeClr val="accent4"/>
            </a:solidFill>
            <a:ln>
              <a:noFill/>
            </a:ln>
            <a:effectLst/>
          </c:spPr>
          <c:invertIfNegative val="0"/>
          <c:cat>
            <c:strRef>
              <c:f>'Completion Rate Analysis(Pivot)'!$B$9:$B$14</c:f>
              <c:strCache>
                <c:ptCount val="5"/>
                <c:pt idx="0">
                  <c:v>Afternoon</c:v>
                </c:pt>
                <c:pt idx="1">
                  <c:v>Evening</c:v>
                </c:pt>
                <c:pt idx="2">
                  <c:v>Late Night</c:v>
                </c:pt>
                <c:pt idx="3">
                  <c:v>Morning</c:v>
                </c:pt>
                <c:pt idx="4">
                  <c:v>Night</c:v>
                </c:pt>
              </c:strCache>
            </c:strRef>
          </c:cat>
          <c:val>
            <c:numRef>
              <c:f>'Completion Rate Analysis(Pivot)'!$F$9:$F$14</c:f>
              <c:numCache>
                <c:formatCode>0.00%</c:formatCode>
                <c:ptCount val="5"/>
                <c:pt idx="0">
                  <c:v>0.99642004773269688</c:v>
                </c:pt>
                <c:pt idx="1">
                  <c:v>0.99687010954616584</c:v>
                </c:pt>
                <c:pt idx="2">
                  <c:v>1</c:v>
                </c:pt>
                <c:pt idx="3">
                  <c:v>0.99482535575679176</c:v>
                </c:pt>
                <c:pt idx="4">
                  <c:v>0.98997134670487108</c:v>
                </c:pt>
              </c:numCache>
            </c:numRef>
          </c:val>
          <c:extLst>
            <c:ext xmlns:c16="http://schemas.microsoft.com/office/drawing/2014/chart" uri="{C3380CC4-5D6E-409C-BE32-E72D297353CC}">
              <c16:uniqueId val="{00000003-919A-4264-B0F0-1C631B8A4344}"/>
            </c:ext>
          </c:extLst>
        </c:ser>
        <c:ser>
          <c:idx val="4"/>
          <c:order val="4"/>
          <c:tx>
            <c:strRef>
              <c:f>'Completion Rate Analysis(Pivot)'!$G$7:$G$8</c:f>
              <c:strCache>
                <c:ptCount val="1"/>
                <c:pt idx="0">
                  <c:v>Thursday</c:v>
                </c:pt>
              </c:strCache>
            </c:strRef>
          </c:tx>
          <c:spPr>
            <a:solidFill>
              <a:schemeClr val="accent5"/>
            </a:solidFill>
            <a:ln>
              <a:noFill/>
            </a:ln>
            <a:effectLst/>
          </c:spPr>
          <c:invertIfNegative val="0"/>
          <c:cat>
            <c:strRef>
              <c:f>'Completion Rate Analysis(Pivot)'!$B$9:$B$14</c:f>
              <c:strCache>
                <c:ptCount val="5"/>
                <c:pt idx="0">
                  <c:v>Afternoon</c:v>
                </c:pt>
                <c:pt idx="1">
                  <c:v>Evening</c:v>
                </c:pt>
                <c:pt idx="2">
                  <c:v>Late Night</c:v>
                </c:pt>
                <c:pt idx="3">
                  <c:v>Morning</c:v>
                </c:pt>
                <c:pt idx="4">
                  <c:v>Night</c:v>
                </c:pt>
              </c:strCache>
            </c:strRef>
          </c:cat>
          <c:val>
            <c:numRef>
              <c:f>'Completion Rate Analysis(Pivot)'!$G$9:$G$14</c:f>
              <c:numCache>
                <c:formatCode>0.00%</c:formatCode>
                <c:ptCount val="5"/>
                <c:pt idx="0">
                  <c:v>0.99875930521091816</c:v>
                </c:pt>
                <c:pt idx="1">
                  <c:v>0.99850523168908822</c:v>
                </c:pt>
                <c:pt idx="2">
                  <c:v>0.99514563106796117</c:v>
                </c:pt>
                <c:pt idx="3">
                  <c:v>0.99358151476251599</c:v>
                </c:pt>
                <c:pt idx="4">
                  <c:v>0.99622641509433962</c:v>
                </c:pt>
              </c:numCache>
            </c:numRef>
          </c:val>
          <c:extLst>
            <c:ext xmlns:c16="http://schemas.microsoft.com/office/drawing/2014/chart" uri="{C3380CC4-5D6E-409C-BE32-E72D297353CC}">
              <c16:uniqueId val="{00000004-919A-4264-B0F0-1C631B8A4344}"/>
            </c:ext>
          </c:extLst>
        </c:ser>
        <c:ser>
          <c:idx val="5"/>
          <c:order val="5"/>
          <c:tx>
            <c:strRef>
              <c:f>'Completion Rate Analysis(Pivot)'!$H$7:$H$8</c:f>
              <c:strCache>
                <c:ptCount val="1"/>
                <c:pt idx="0">
                  <c:v>Friday</c:v>
                </c:pt>
              </c:strCache>
            </c:strRef>
          </c:tx>
          <c:spPr>
            <a:solidFill>
              <a:schemeClr val="accent6"/>
            </a:solidFill>
            <a:ln>
              <a:noFill/>
            </a:ln>
            <a:effectLst/>
          </c:spPr>
          <c:invertIfNegative val="0"/>
          <c:cat>
            <c:strRef>
              <c:f>'Completion Rate Analysis(Pivot)'!$B$9:$B$14</c:f>
              <c:strCache>
                <c:ptCount val="5"/>
                <c:pt idx="0">
                  <c:v>Afternoon</c:v>
                </c:pt>
                <c:pt idx="1">
                  <c:v>Evening</c:v>
                </c:pt>
                <c:pt idx="2">
                  <c:v>Late Night</c:v>
                </c:pt>
                <c:pt idx="3">
                  <c:v>Morning</c:v>
                </c:pt>
                <c:pt idx="4">
                  <c:v>Night</c:v>
                </c:pt>
              </c:strCache>
            </c:strRef>
          </c:cat>
          <c:val>
            <c:numRef>
              <c:f>'Completion Rate Analysis(Pivot)'!$H$9:$H$14</c:f>
              <c:numCache>
                <c:formatCode>0.00%</c:formatCode>
                <c:ptCount val="5"/>
                <c:pt idx="0">
                  <c:v>0.99769053117782913</c:v>
                </c:pt>
                <c:pt idx="1">
                  <c:v>0.99572039942938662</c:v>
                </c:pt>
                <c:pt idx="2">
                  <c:v>0.9919028340080972</c:v>
                </c:pt>
                <c:pt idx="3">
                  <c:v>0.98652291105121293</c:v>
                </c:pt>
                <c:pt idx="4">
                  <c:v>0.99351491569390404</c:v>
                </c:pt>
              </c:numCache>
            </c:numRef>
          </c:val>
          <c:extLst>
            <c:ext xmlns:c16="http://schemas.microsoft.com/office/drawing/2014/chart" uri="{C3380CC4-5D6E-409C-BE32-E72D297353CC}">
              <c16:uniqueId val="{00000005-919A-4264-B0F0-1C631B8A4344}"/>
            </c:ext>
          </c:extLst>
        </c:ser>
        <c:ser>
          <c:idx val="6"/>
          <c:order val="6"/>
          <c:tx>
            <c:strRef>
              <c:f>'Completion Rate Analysis(Pivot)'!$I$7:$I$8</c:f>
              <c:strCache>
                <c:ptCount val="1"/>
                <c:pt idx="0">
                  <c:v>Saturday</c:v>
                </c:pt>
              </c:strCache>
            </c:strRef>
          </c:tx>
          <c:spPr>
            <a:solidFill>
              <a:schemeClr val="accent1">
                <a:lumMod val="60000"/>
              </a:schemeClr>
            </a:solidFill>
            <a:ln>
              <a:noFill/>
            </a:ln>
            <a:effectLst/>
          </c:spPr>
          <c:invertIfNegative val="0"/>
          <c:cat>
            <c:strRef>
              <c:f>'Completion Rate Analysis(Pivot)'!$B$9:$B$14</c:f>
              <c:strCache>
                <c:ptCount val="5"/>
                <c:pt idx="0">
                  <c:v>Afternoon</c:v>
                </c:pt>
                <c:pt idx="1">
                  <c:v>Evening</c:v>
                </c:pt>
                <c:pt idx="2">
                  <c:v>Late Night</c:v>
                </c:pt>
                <c:pt idx="3">
                  <c:v>Morning</c:v>
                </c:pt>
                <c:pt idx="4">
                  <c:v>Night</c:v>
                </c:pt>
              </c:strCache>
            </c:strRef>
          </c:cat>
          <c:val>
            <c:numRef>
              <c:f>'Completion Rate Analysis(Pivot)'!$I$9:$I$14</c:f>
              <c:numCache>
                <c:formatCode>0.00%</c:formatCode>
                <c:ptCount val="5"/>
                <c:pt idx="0">
                  <c:v>0.99889380530973448</c:v>
                </c:pt>
                <c:pt idx="1">
                  <c:v>0.9929775280898876</c:v>
                </c:pt>
                <c:pt idx="2">
                  <c:v>0.9920948616600791</c:v>
                </c:pt>
                <c:pt idx="3">
                  <c:v>0.99741267787839583</c:v>
                </c:pt>
                <c:pt idx="4">
                  <c:v>0.97886393659180981</c:v>
                </c:pt>
              </c:numCache>
            </c:numRef>
          </c:val>
          <c:extLst>
            <c:ext xmlns:c16="http://schemas.microsoft.com/office/drawing/2014/chart" uri="{C3380CC4-5D6E-409C-BE32-E72D297353CC}">
              <c16:uniqueId val="{00000006-919A-4264-B0F0-1C631B8A4344}"/>
            </c:ext>
          </c:extLst>
        </c:ser>
        <c:dLbls>
          <c:showLegendKey val="0"/>
          <c:showVal val="0"/>
          <c:showCatName val="0"/>
          <c:showSerName val="0"/>
          <c:showPercent val="0"/>
          <c:showBubbleSize val="0"/>
        </c:dLbls>
        <c:gapWidth val="219"/>
        <c:overlap val="-27"/>
        <c:axId val="1090974815"/>
        <c:axId val="1570867263"/>
      </c:barChart>
      <c:catAx>
        <c:axId val="1090974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0867263"/>
        <c:crosses val="autoZero"/>
        <c:auto val="1"/>
        <c:lblAlgn val="ctr"/>
        <c:lblOffset val="100"/>
        <c:noMultiLvlLbl val="0"/>
      </c:catAx>
      <c:valAx>
        <c:axId val="157086726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9748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CapstoneTransactionData_.xlsx]Completion Rate Analysis(Pivot)!PivotTable9</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900">
                <a:solidFill>
                  <a:sysClr val="windowText" lastClr="000000"/>
                </a:solidFill>
              </a:rPr>
              <a:t>Completion</a:t>
            </a:r>
            <a:r>
              <a:rPr lang="en-IN" sz="900" baseline="0">
                <a:solidFill>
                  <a:sysClr val="windowText" lastClr="000000"/>
                </a:solidFill>
              </a:rPr>
              <a:t> Rate at Drop Area Level</a:t>
            </a:r>
            <a:endParaRPr lang="en-IN" sz="9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Analysis(Pivot)'!$C$18</c:f>
              <c:strCache>
                <c:ptCount val="1"/>
                <c:pt idx="0">
                  <c:v>Total</c:v>
                </c:pt>
              </c:strCache>
            </c:strRef>
          </c:tx>
          <c:spPr>
            <a:solidFill>
              <a:schemeClr val="accent1"/>
            </a:solidFill>
            <a:ln>
              <a:noFill/>
            </a:ln>
            <a:effectLst/>
          </c:spPr>
          <c:invertIfNegative val="0"/>
          <c:cat>
            <c:strRef>
              <c:f>'Completion Rate Analysis(Pivot)'!$B$19:$B$71</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'Completion Rate Analysis(Pivot)'!$C$19:$C$71</c:f>
              <c:numCache>
                <c:formatCode>0.00%</c:formatCode>
                <c:ptCount val="52"/>
                <c:pt idx="0">
                  <c:v>1</c:v>
                </c:pt>
                <c:pt idx="1">
                  <c:v>1</c:v>
                </c:pt>
                <c:pt idx="2">
                  <c:v>1</c:v>
                </c:pt>
                <c:pt idx="3">
                  <c:v>1</c:v>
                </c:pt>
                <c:pt idx="4">
                  <c:v>1</c:v>
                </c:pt>
                <c:pt idx="5">
                  <c:v>1</c:v>
                </c:pt>
                <c:pt idx="6">
                  <c:v>1</c:v>
                </c:pt>
                <c:pt idx="7">
                  <c:v>1</c:v>
                </c:pt>
                <c:pt idx="8">
                  <c:v>0.5</c:v>
                </c:pt>
                <c:pt idx="9">
                  <c:v>0.9925373134328358</c:v>
                </c:pt>
                <c:pt idx="10">
                  <c:v>1</c:v>
                </c:pt>
                <c:pt idx="11">
                  <c:v>1</c:v>
                </c:pt>
                <c:pt idx="12">
                  <c:v>1</c:v>
                </c:pt>
                <c:pt idx="13">
                  <c:v>1</c:v>
                </c:pt>
                <c:pt idx="14">
                  <c:v>0.99274047186932846</c:v>
                </c:pt>
                <c:pt idx="15">
                  <c:v>0.98076923076923073</c:v>
                </c:pt>
                <c:pt idx="16">
                  <c:v>1</c:v>
                </c:pt>
                <c:pt idx="17">
                  <c:v>0.97142857142857142</c:v>
                </c:pt>
                <c:pt idx="18">
                  <c:v>1</c:v>
                </c:pt>
                <c:pt idx="19">
                  <c:v>1</c:v>
                </c:pt>
                <c:pt idx="20">
                  <c:v>0</c:v>
                </c:pt>
                <c:pt idx="21">
                  <c:v>1</c:v>
                </c:pt>
                <c:pt idx="22">
                  <c:v>1</c:v>
                </c:pt>
                <c:pt idx="23">
                  <c:v>1</c:v>
                </c:pt>
                <c:pt idx="24">
                  <c:v>0.75</c:v>
                </c:pt>
                <c:pt idx="25">
                  <c:v>1</c:v>
                </c:pt>
                <c:pt idx="26">
                  <c:v>0.99694423223834994</c:v>
                </c:pt>
                <c:pt idx="27">
                  <c:v>0.9960401098550169</c:v>
                </c:pt>
                <c:pt idx="28">
                  <c:v>0.875</c:v>
                </c:pt>
                <c:pt idx="29">
                  <c:v>0.99594526102382164</c:v>
                </c:pt>
                <c:pt idx="30">
                  <c:v>1</c:v>
                </c:pt>
                <c:pt idx="31">
                  <c:v>1</c:v>
                </c:pt>
                <c:pt idx="32">
                  <c:v>1</c:v>
                </c:pt>
                <c:pt idx="33">
                  <c:v>1</c:v>
                </c:pt>
                <c:pt idx="34">
                  <c:v>1</c:v>
                </c:pt>
                <c:pt idx="35">
                  <c:v>1</c:v>
                </c:pt>
                <c:pt idx="36">
                  <c:v>1</c:v>
                </c:pt>
                <c:pt idx="37">
                  <c:v>0.99375000000000002</c:v>
                </c:pt>
                <c:pt idx="38">
                  <c:v>0.99420849420849422</c:v>
                </c:pt>
                <c:pt idx="39">
                  <c:v>1</c:v>
                </c:pt>
                <c:pt idx="40">
                  <c:v>1</c:v>
                </c:pt>
                <c:pt idx="41">
                  <c:v>0.98750000000000004</c:v>
                </c:pt>
                <c:pt idx="42">
                  <c:v>0.66666666666666663</c:v>
                </c:pt>
                <c:pt idx="43">
                  <c:v>1</c:v>
                </c:pt>
                <c:pt idx="44">
                  <c:v>1</c:v>
                </c:pt>
                <c:pt idx="45">
                  <c:v>1</c:v>
                </c:pt>
                <c:pt idx="46">
                  <c:v>1</c:v>
                </c:pt>
                <c:pt idx="47">
                  <c:v>1</c:v>
                </c:pt>
                <c:pt idx="48">
                  <c:v>0.8571428571428571</c:v>
                </c:pt>
                <c:pt idx="49">
                  <c:v>0</c:v>
                </c:pt>
                <c:pt idx="50">
                  <c:v>1</c:v>
                </c:pt>
                <c:pt idx="51">
                  <c:v>1</c:v>
                </c:pt>
              </c:numCache>
            </c:numRef>
          </c:val>
          <c:extLst>
            <c:ext xmlns:c16="http://schemas.microsoft.com/office/drawing/2014/chart" uri="{C3380CC4-5D6E-409C-BE32-E72D297353CC}">
              <c16:uniqueId val="{00000000-7907-43FE-AAD4-A152DC8FFB0D}"/>
            </c:ext>
          </c:extLst>
        </c:ser>
        <c:dLbls>
          <c:showLegendKey val="0"/>
          <c:showVal val="0"/>
          <c:showCatName val="0"/>
          <c:showSerName val="0"/>
          <c:showPercent val="0"/>
          <c:showBubbleSize val="0"/>
        </c:dLbls>
        <c:gapWidth val="219"/>
        <c:overlap val="-27"/>
        <c:axId val="1737605727"/>
        <c:axId val="1737607167"/>
      </c:barChart>
      <c:catAx>
        <c:axId val="1737605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7607167"/>
        <c:crosses val="autoZero"/>
        <c:auto val="1"/>
        <c:lblAlgn val="ctr"/>
        <c:lblOffset val="100"/>
        <c:noMultiLvlLbl val="0"/>
      </c:catAx>
      <c:valAx>
        <c:axId val="173760716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76057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Analysis(Pivot)!PivotTable12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000" b="0">
                <a:solidFill>
                  <a:schemeClr val="tx1"/>
                </a:solidFill>
              </a:rPr>
              <a:t>Aggregated LTV at Customer Acquisition Source Level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 Level Analysis(Pivot)'!$F$8</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Level Analysis(Pivot)'!$E$9:$E$15</c:f>
              <c:strCache>
                <c:ptCount val="6"/>
                <c:pt idx="0">
                  <c:v>Facebook</c:v>
                </c:pt>
                <c:pt idx="1">
                  <c:v>Google</c:v>
                </c:pt>
                <c:pt idx="2">
                  <c:v>Instagram</c:v>
                </c:pt>
                <c:pt idx="3">
                  <c:v>Offline Campaign</c:v>
                </c:pt>
                <c:pt idx="4">
                  <c:v>Organic</c:v>
                </c:pt>
                <c:pt idx="5">
                  <c:v>Snapchat</c:v>
                </c:pt>
              </c:strCache>
            </c:strRef>
          </c:cat>
          <c:val>
            <c:numRef>
              <c:f>'Customer Level Analysis(Pivot)'!$F$9:$F$15</c:f>
              <c:numCache>
                <c:formatCode>"₹"\ #,##0.00</c:formatCode>
                <c:ptCount val="6"/>
                <c:pt idx="0">
                  <c:v>374.35523300229181</c:v>
                </c:pt>
                <c:pt idx="1">
                  <c:v>384.43362004487659</c:v>
                </c:pt>
                <c:pt idx="2">
                  <c:v>350.7525143678161</c:v>
                </c:pt>
                <c:pt idx="3">
                  <c:v>374.74947589098531</c:v>
                </c:pt>
                <c:pt idx="4">
                  <c:v>363.87050898203591</c:v>
                </c:pt>
                <c:pt idx="5">
                  <c:v>390.79691821414463</c:v>
                </c:pt>
              </c:numCache>
            </c:numRef>
          </c:val>
          <c:smooth val="0"/>
          <c:extLst>
            <c:ext xmlns:c16="http://schemas.microsoft.com/office/drawing/2014/chart" uri="{C3380CC4-5D6E-409C-BE32-E72D297353CC}">
              <c16:uniqueId val="{00000000-AC2B-4E9B-AED3-B7EF05552B0D}"/>
            </c:ext>
          </c:extLst>
        </c:ser>
        <c:dLbls>
          <c:dLblPos val="t"/>
          <c:showLegendKey val="0"/>
          <c:showVal val="1"/>
          <c:showCatName val="0"/>
          <c:showSerName val="0"/>
          <c:showPercent val="0"/>
          <c:showBubbleSize val="0"/>
        </c:dLbls>
        <c:marker val="1"/>
        <c:smooth val="0"/>
        <c:axId val="678573839"/>
        <c:axId val="678575759"/>
      </c:lineChart>
      <c:catAx>
        <c:axId val="678573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575759"/>
        <c:crosses val="autoZero"/>
        <c:auto val="1"/>
        <c:lblAlgn val="ctr"/>
        <c:lblOffset val="100"/>
        <c:noMultiLvlLbl val="0"/>
      </c:catAx>
      <c:valAx>
        <c:axId val="678575759"/>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5738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Analysis(Pivot)!PivotTable13</c:name>
    <c:fmtId val="-1"/>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sz="1000">
                <a:solidFill>
                  <a:schemeClr val="tx1"/>
                </a:solidFill>
              </a:rPr>
              <a:t>Aggregated LTV at Acquisition Month Level</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 Level Analysis(Pivot)'!$F$19</c:f>
              <c:strCache>
                <c:ptCount val="1"/>
                <c:pt idx="0">
                  <c:v>Total</c:v>
                </c:pt>
              </c:strCache>
            </c:strRef>
          </c:tx>
          <c:spPr>
            <a:ln w="25400" cap="rnd">
              <a:solidFill>
                <a:schemeClr val="accent1"/>
              </a:solidFill>
              <a:round/>
            </a:ln>
            <a:effectLst/>
          </c:spPr>
          <c:marker>
            <c:symbol val="circle"/>
            <c:size val="8"/>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Level Analysis(Pivot)'!$E$20:$E$29</c:f>
              <c:strCache>
                <c:ptCount val="9"/>
                <c:pt idx="0">
                  <c:v>Jan</c:v>
                </c:pt>
                <c:pt idx="1">
                  <c:v>Feb</c:v>
                </c:pt>
                <c:pt idx="2">
                  <c:v>Mar</c:v>
                </c:pt>
                <c:pt idx="3">
                  <c:v>Apr</c:v>
                </c:pt>
                <c:pt idx="4">
                  <c:v>May</c:v>
                </c:pt>
                <c:pt idx="5">
                  <c:v>Jun</c:v>
                </c:pt>
                <c:pt idx="6">
                  <c:v>Jul</c:v>
                </c:pt>
                <c:pt idx="7">
                  <c:v>Aug</c:v>
                </c:pt>
                <c:pt idx="8">
                  <c:v>Sep</c:v>
                </c:pt>
              </c:strCache>
            </c:strRef>
          </c:cat>
          <c:val>
            <c:numRef>
              <c:f>'Customer Level Analysis(Pivot)'!$F$20:$F$29</c:f>
              <c:numCache>
                <c:formatCode>"₹"\ #,##0.00</c:formatCode>
                <c:ptCount val="9"/>
                <c:pt idx="0">
                  <c:v>400.32119205298011</c:v>
                </c:pt>
                <c:pt idx="1">
                  <c:v>363.37871287128712</c:v>
                </c:pt>
                <c:pt idx="2">
                  <c:v>373.40356798457088</c:v>
                </c:pt>
                <c:pt idx="3">
                  <c:v>359.39280000000002</c:v>
                </c:pt>
                <c:pt idx="4">
                  <c:v>373.85137916838204</c:v>
                </c:pt>
                <c:pt idx="5">
                  <c:v>348.97687400318978</c:v>
                </c:pt>
                <c:pt idx="6">
                  <c:v>347.90714948932219</c:v>
                </c:pt>
                <c:pt idx="7">
                  <c:v>336.39236393176282</c:v>
                </c:pt>
                <c:pt idx="8">
                  <c:v>292.23203285420942</c:v>
                </c:pt>
              </c:numCache>
            </c:numRef>
          </c:val>
          <c:smooth val="0"/>
          <c:extLst>
            <c:ext xmlns:c16="http://schemas.microsoft.com/office/drawing/2014/chart" uri="{C3380CC4-5D6E-409C-BE32-E72D297353CC}">
              <c16:uniqueId val="{00000000-7E7D-4F48-A683-958962449165}"/>
            </c:ext>
          </c:extLst>
        </c:ser>
        <c:dLbls>
          <c:dLblPos val="t"/>
          <c:showLegendKey val="0"/>
          <c:showVal val="1"/>
          <c:showCatName val="0"/>
          <c:showSerName val="0"/>
          <c:showPercent val="0"/>
          <c:showBubbleSize val="0"/>
        </c:dLbls>
        <c:marker val="1"/>
        <c:smooth val="0"/>
        <c:axId val="149425552"/>
        <c:axId val="149424112"/>
      </c:lineChart>
      <c:catAx>
        <c:axId val="14942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49424112"/>
        <c:crosses val="autoZero"/>
        <c:auto val="1"/>
        <c:lblAlgn val="ctr"/>
        <c:lblOffset val="100"/>
        <c:noMultiLvlLbl val="0"/>
      </c:catAx>
      <c:valAx>
        <c:axId val="14942411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425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Analysis(Pivot)!PivotTable14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000">
                <a:solidFill>
                  <a:schemeClr val="tx1"/>
                </a:solidFill>
              </a:rPr>
              <a:t>Average Revenue at Customer Acquistion Source Level </a:t>
            </a:r>
            <a:endParaRPr lang="en-US" sz="100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 Level Analysis(Pivot)'!$I$8</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Level Analysis(Pivot)'!$H$9:$H$15</c:f>
              <c:strCache>
                <c:ptCount val="6"/>
                <c:pt idx="0">
                  <c:v>Facebook</c:v>
                </c:pt>
                <c:pt idx="1">
                  <c:v>Google</c:v>
                </c:pt>
                <c:pt idx="2">
                  <c:v>Instagram</c:v>
                </c:pt>
                <c:pt idx="3">
                  <c:v>Offline Campaign</c:v>
                </c:pt>
                <c:pt idx="4">
                  <c:v>Organic</c:v>
                </c:pt>
                <c:pt idx="5">
                  <c:v>Snapchat</c:v>
                </c:pt>
              </c:strCache>
            </c:strRef>
          </c:cat>
          <c:val>
            <c:numRef>
              <c:f>'Customer Level Analysis(Pivot)'!$I$9:$I$15</c:f>
              <c:numCache>
                <c:formatCode>"₹"\ #,##0.00</c:formatCode>
                <c:ptCount val="6"/>
                <c:pt idx="0">
                  <c:v>353.31359816653935</c:v>
                </c:pt>
                <c:pt idx="1">
                  <c:v>363.84181002243827</c:v>
                </c:pt>
                <c:pt idx="2">
                  <c:v>328.89331896551727</c:v>
                </c:pt>
                <c:pt idx="3">
                  <c:v>353.93256464011182</c:v>
                </c:pt>
                <c:pt idx="4">
                  <c:v>343.49266467065866</c:v>
                </c:pt>
                <c:pt idx="5">
                  <c:v>371.35163966811535</c:v>
                </c:pt>
              </c:numCache>
            </c:numRef>
          </c:val>
          <c:smooth val="0"/>
          <c:extLst>
            <c:ext xmlns:c16="http://schemas.microsoft.com/office/drawing/2014/chart" uri="{C3380CC4-5D6E-409C-BE32-E72D297353CC}">
              <c16:uniqueId val="{00000000-6ECE-462F-8F45-4094103E4E89}"/>
            </c:ext>
          </c:extLst>
        </c:ser>
        <c:dLbls>
          <c:showLegendKey val="0"/>
          <c:showVal val="1"/>
          <c:showCatName val="0"/>
          <c:showSerName val="0"/>
          <c:showPercent val="0"/>
          <c:showBubbleSize val="0"/>
        </c:dLbls>
        <c:marker val="1"/>
        <c:smooth val="0"/>
        <c:axId val="911937215"/>
        <c:axId val="911939135"/>
      </c:lineChart>
      <c:catAx>
        <c:axId val="911937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39135"/>
        <c:crosses val="autoZero"/>
        <c:auto val="1"/>
        <c:lblAlgn val="ctr"/>
        <c:lblOffset val="100"/>
        <c:noMultiLvlLbl val="0"/>
      </c:catAx>
      <c:valAx>
        <c:axId val="911939135"/>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372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8483-05D8-4751-8662-D7764B901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EA6B20-93E0-9D7E-FBD9-28776ECF4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C87457-A9B6-B110-2501-120415FA4FBA}"/>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5" name="Footer Placeholder 4">
            <a:extLst>
              <a:ext uri="{FF2B5EF4-FFF2-40B4-BE49-F238E27FC236}">
                <a16:creationId xmlns:a16="http://schemas.microsoft.com/office/drawing/2014/main" id="{ADB1608A-E1DC-541B-CB8B-1D32213B0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88ADC-AD7B-554B-5EF3-F852E255B032}"/>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110863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1B38-5D66-4EE7-C2BE-D51C7957A0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9F91F3-8870-8191-2A37-E9C589D3E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2D4B9-2270-87FF-22FB-4BA4E81FF205}"/>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5" name="Footer Placeholder 4">
            <a:extLst>
              <a:ext uri="{FF2B5EF4-FFF2-40B4-BE49-F238E27FC236}">
                <a16:creationId xmlns:a16="http://schemas.microsoft.com/office/drawing/2014/main" id="{A5EF432A-73BC-454E-DA14-636DC4A94B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FC0E7-D07B-31B9-8F6F-203160378854}"/>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403283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063AC-F4AD-424E-D24A-106664536E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652E33-25A2-C8FE-6EA8-48C30457A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349E2-9E3B-29D8-45A7-E377BEB22CFC}"/>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5" name="Footer Placeholder 4">
            <a:extLst>
              <a:ext uri="{FF2B5EF4-FFF2-40B4-BE49-F238E27FC236}">
                <a16:creationId xmlns:a16="http://schemas.microsoft.com/office/drawing/2014/main" id="{433ECFFD-4642-ADC7-C42E-7FE8443E8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7AD4E-9131-5170-0274-6BA03A837694}"/>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349678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117-DD30-0816-76FF-37E7F2BF1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E03472-7C92-9024-8B22-00A8BE5A0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917770-CAA4-E49F-56D0-A07D23F1EE0C}"/>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5" name="Footer Placeholder 4">
            <a:extLst>
              <a:ext uri="{FF2B5EF4-FFF2-40B4-BE49-F238E27FC236}">
                <a16:creationId xmlns:a16="http://schemas.microsoft.com/office/drawing/2014/main" id="{15B9B64F-59E1-7887-C30D-6EE916BB6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10157-4123-02D1-AB4A-DB2BD91251AE}"/>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411926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E947-1972-FE15-4CA1-51A042EEF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201F87-D323-FBE9-E087-92D60D284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C7D0F-342D-88BC-2DEF-27F3D1729947}"/>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5" name="Footer Placeholder 4">
            <a:extLst>
              <a:ext uri="{FF2B5EF4-FFF2-40B4-BE49-F238E27FC236}">
                <a16:creationId xmlns:a16="http://schemas.microsoft.com/office/drawing/2014/main" id="{19568F0F-8655-65C9-1691-A1BCF4AF9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667C73-FCDD-EAC5-229B-0B75D8CDBF6C}"/>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361955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B619-3406-EED9-71C6-A59BA0D12D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6632F5-7B1E-97BA-94A1-5BA9E20004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E4A5D-BB7E-4763-BEB7-6233F8BA11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BDE97D-A5DF-030F-912F-A4509303E0FB}"/>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6" name="Footer Placeholder 5">
            <a:extLst>
              <a:ext uri="{FF2B5EF4-FFF2-40B4-BE49-F238E27FC236}">
                <a16:creationId xmlns:a16="http://schemas.microsoft.com/office/drawing/2014/main" id="{163B365D-2C01-C494-B47D-6778FE569E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1E799-42CB-6ECA-28A3-48575A639D15}"/>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99264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86A5-0F73-7C59-A320-0B43A84976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DD374B-8FE4-6030-8128-11D2A4131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048C5-D24A-50DC-3494-FD64109BE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DE4CD4-061C-3216-2AC0-3ACF0B536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6E9E5-7A6E-BA8C-A2D6-D56077B65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7999F1-F6DB-2CDD-3E28-081E94AA2E61}"/>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8" name="Footer Placeholder 7">
            <a:extLst>
              <a:ext uri="{FF2B5EF4-FFF2-40B4-BE49-F238E27FC236}">
                <a16:creationId xmlns:a16="http://schemas.microsoft.com/office/drawing/2014/main" id="{F26DB934-A0B1-79B0-4155-8C03679020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6C6F22-1CA8-5761-7497-4628DFD9BE3F}"/>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162982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F6BC-19DA-1A23-3F1C-4312EF1042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0713AF-AB19-40FC-845A-E176FE652E44}"/>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4" name="Footer Placeholder 3">
            <a:extLst>
              <a:ext uri="{FF2B5EF4-FFF2-40B4-BE49-F238E27FC236}">
                <a16:creationId xmlns:a16="http://schemas.microsoft.com/office/drawing/2014/main" id="{D1B17F85-6521-C33B-21B8-14A939B12B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4B0298-5F2E-976B-6FCA-0DE53A57491C}"/>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231815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96788-01C5-B694-BE74-72EF047F3ECA}"/>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3" name="Footer Placeholder 2">
            <a:extLst>
              <a:ext uri="{FF2B5EF4-FFF2-40B4-BE49-F238E27FC236}">
                <a16:creationId xmlns:a16="http://schemas.microsoft.com/office/drawing/2014/main" id="{210FF5B8-2B83-4F34-0E46-FE9B1E9BF7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E108E2-72E1-AD88-5B8D-261EC434D8EE}"/>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224697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E63A-1326-E641-5287-5E29E3C18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4EE17D-602A-B990-A9D4-A9B70D334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ED415E-C793-20DC-E441-92871A936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3AFE4-C86A-A4CB-8BC3-D4D879F5D615}"/>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6" name="Footer Placeholder 5">
            <a:extLst>
              <a:ext uri="{FF2B5EF4-FFF2-40B4-BE49-F238E27FC236}">
                <a16:creationId xmlns:a16="http://schemas.microsoft.com/office/drawing/2014/main" id="{067E09C0-E8F1-CB26-CD8A-A5F7735C7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220EFA-164E-6D6B-E59F-49F999D07FAF}"/>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328351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26BB-E3C9-80CA-F66E-4574F798D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115CB7-F030-A2F9-D7F9-AC8679AC9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0A10E2-E755-0D67-F1E4-B22C225C5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6B66B-6221-FC5B-DDE9-B86EEC37B723}"/>
              </a:ext>
            </a:extLst>
          </p:cNvPr>
          <p:cNvSpPr>
            <a:spLocks noGrp="1"/>
          </p:cNvSpPr>
          <p:nvPr>
            <p:ph type="dt" sz="half" idx="10"/>
          </p:nvPr>
        </p:nvSpPr>
        <p:spPr/>
        <p:txBody>
          <a:bodyPr/>
          <a:lstStyle/>
          <a:p>
            <a:fld id="{779655B7-4D9F-466E-8F99-449C4397D93F}" type="datetimeFigureOut">
              <a:rPr lang="en-IN" smtClean="0"/>
              <a:t>27-04-2024</a:t>
            </a:fld>
            <a:endParaRPr lang="en-IN"/>
          </a:p>
        </p:txBody>
      </p:sp>
      <p:sp>
        <p:nvSpPr>
          <p:cNvPr id="6" name="Footer Placeholder 5">
            <a:extLst>
              <a:ext uri="{FF2B5EF4-FFF2-40B4-BE49-F238E27FC236}">
                <a16:creationId xmlns:a16="http://schemas.microsoft.com/office/drawing/2014/main" id="{952674AA-D121-3ECD-626B-38516426B4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4EC3EB-B0B6-2463-9DEB-9177C2A3C70D}"/>
              </a:ext>
            </a:extLst>
          </p:cNvPr>
          <p:cNvSpPr>
            <a:spLocks noGrp="1"/>
          </p:cNvSpPr>
          <p:nvPr>
            <p:ph type="sldNum" sz="quarter" idx="12"/>
          </p:nvPr>
        </p:nvSpPr>
        <p:spPr/>
        <p:txBody>
          <a:bodyPr/>
          <a:lstStyle/>
          <a:p>
            <a:fld id="{90C6F09C-95C7-4032-AED4-7A62786F3A6E}" type="slidenum">
              <a:rPr lang="en-IN" smtClean="0"/>
              <a:t>‹#›</a:t>
            </a:fld>
            <a:endParaRPr lang="en-IN"/>
          </a:p>
        </p:txBody>
      </p:sp>
    </p:spTree>
    <p:extLst>
      <p:ext uri="{BB962C8B-B14F-4D97-AF65-F5344CB8AC3E}">
        <p14:creationId xmlns:p14="http://schemas.microsoft.com/office/powerpoint/2010/main" val="250535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AFC36-E482-0510-3B56-E641702D9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81B550-018E-F7FA-D921-72E888784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05C1C-1C97-9C72-F822-C3EA87C4AB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655B7-4D9F-466E-8F99-449C4397D93F}" type="datetimeFigureOut">
              <a:rPr lang="en-IN" smtClean="0"/>
              <a:t>27-04-2024</a:t>
            </a:fld>
            <a:endParaRPr lang="en-IN"/>
          </a:p>
        </p:txBody>
      </p:sp>
      <p:sp>
        <p:nvSpPr>
          <p:cNvPr id="5" name="Footer Placeholder 4">
            <a:extLst>
              <a:ext uri="{FF2B5EF4-FFF2-40B4-BE49-F238E27FC236}">
                <a16:creationId xmlns:a16="http://schemas.microsoft.com/office/drawing/2014/main" id="{107C63C4-C6B9-B9C3-EAAE-7B328C0CB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9F463A-431A-0E7F-42B5-F6D5FDB4E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6F09C-95C7-4032-AED4-7A62786F3A6E}" type="slidenum">
              <a:rPr lang="en-IN" smtClean="0"/>
              <a:t>‹#›</a:t>
            </a:fld>
            <a:endParaRPr lang="en-IN"/>
          </a:p>
        </p:txBody>
      </p:sp>
    </p:spTree>
    <p:extLst>
      <p:ext uri="{BB962C8B-B14F-4D97-AF65-F5344CB8AC3E}">
        <p14:creationId xmlns:p14="http://schemas.microsoft.com/office/powerpoint/2010/main" val="3866660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8E46-5CE4-1A82-DDD4-1C59EFFD6483}"/>
              </a:ext>
            </a:extLst>
          </p:cNvPr>
          <p:cNvSpPr>
            <a:spLocks noGrp="1"/>
          </p:cNvSpPr>
          <p:nvPr>
            <p:ph type="ctrTitle"/>
          </p:nvPr>
        </p:nvSpPr>
        <p:spPr/>
        <p:txBody>
          <a:bodyPr>
            <a:normAutofit/>
          </a:bodyPr>
          <a:lstStyle/>
          <a:p>
            <a:r>
              <a:rPr lang="en-US" sz="5400" b="1" dirty="0" err="1">
                <a:solidFill>
                  <a:schemeClr val="accent5">
                    <a:lumMod val="50000"/>
                  </a:schemeClr>
                </a:solidFill>
              </a:rPr>
              <a:t>Freshco</a:t>
            </a:r>
            <a:r>
              <a:rPr lang="en-US" sz="5400" b="1" dirty="0">
                <a:solidFill>
                  <a:schemeClr val="accent5">
                    <a:lumMod val="50000"/>
                  </a:schemeClr>
                </a:solidFill>
              </a:rPr>
              <a:t> Hypermarket Analysis</a:t>
            </a:r>
            <a:endParaRPr lang="en-IN" sz="5400" b="1" dirty="0">
              <a:solidFill>
                <a:schemeClr val="accent5">
                  <a:lumMod val="50000"/>
                </a:schemeClr>
              </a:solidFill>
            </a:endParaRPr>
          </a:p>
        </p:txBody>
      </p:sp>
    </p:spTree>
    <p:extLst>
      <p:ext uri="{BB962C8B-B14F-4D97-AF65-F5344CB8AC3E}">
        <p14:creationId xmlns:p14="http://schemas.microsoft.com/office/powerpoint/2010/main" val="388199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9877-03EA-1CE4-C910-194583C75939}"/>
              </a:ext>
            </a:extLst>
          </p:cNvPr>
          <p:cNvSpPr>
            <a:spLocks noGrp="1"/>
          </p:cNvSpPr>
          <p:nvPr>
            <p:ph type="title"/>
          </p:nvPr>
        </p:nvSpPr>
        <p:spPr>
          <a:xfrm>
            <a:off x="838200" y="365126"/>
            <a:ext cx="10515600" cy="500113"/>
          </a:xfrm>
        </p:spPr>
        <p:txBody>
          <a:bodyPr>
            <a:normAutofit/>
          </a:bodyPr>
          <a:lstStyle/>
          <a:p>
            <a:r>
              <a:rPr lang="en-US" sz="2000" b="1" dirty="0">
                <a:solidFill>
                  <a:schemeClr val="accent5">
                    <a:lumMod val="50000"/>
                  </a:schemeClr>
                </a:solidFill>
                <a:effectLst/>
                <a:latin typeface="+mn-lt"/>
                <a:ea typeface="Times New Roman" panose="02020603050405020304" pitchFamily="18" charset="0"/>
                <a:cs typeface="Times New Roman" panose="02020603050405020304" pitchFamily="18" charset="0"/>
              </a:rPr>
              <a:t>Average Revenue per Order at Acquisition source level</a:t>
            </a:r>
            <a:endParaRPr lang="en-IN" sz="4800" dirty="0">
              <a:solidFill>
                <a:schemeClr val="accent5">
                  <a:lumMod val="50000"/>
                </a:schemeClr>
              </a:solidFill>
              <a:latin typeface="+mn-lt"/>
            </a:endParaRPr>
          </a:p>
        </p:txBody>
      </p:sp>
      <p:sp>
        <p:nvSpPr>
          <p:cNvPr id="3" name="Content Placeholder 2">
            <a:extLst>
              <a:ext uri="{FF2B5EF4-FFF2-40B4-BE49-F238E27FC236}">
                <a16:creationId xmlns:a16="http://schemas.microsoft.com/office/drawing/2014/main" id="{4F0E4B3B-D6E4-B28F-3F5F-F4B5C95FB7FC}"/>
              </a:ext>
            </a:extLst>
          </p:cNvPr>
          <p:cNvSpPr>
            <a:spLocks noGrp="1"/>
          </p:cNvSpPr>
          <p:nvPr>
            <p:ph idx="1"/>
          </p:nvPr>
        </p:nvSpPr>
        <p:spPr>
          <a:xfrm>
            <a:off x="838200" y="865239"/>
            <a:ext cx="10515600" cy="983226"/>
          </a:xfrm>
        </p:spPr>
        <p:txBody>
          <a:bodyPr>
            <a:normAutofit/>
          </a:bodyPr>
          <a:lstStyle/>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Snapchat, Google, and Facebook are the top revenue-generating sources </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Offline Campaign and Organic sources perform around the average </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Instagram has a slightly lower average revenue</a:t>
            </a:r>
          </a:p>
          <a:p>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BB45DD8F-2F84-4FE5-BDF0-E6A8D31915FC}"/>
              </a:ext>
            </a:extLst>
          </p:cNvPr>
          <p:cNvGraphicFramePr/>
          <p:nvPr>
            <p:extLst>
              <p:ext uri="{D42A27DB-BD31-4B8C-83A1-F6EECF244321}">
                <p14:modId xmlns:p14="http://schemas.microsoft.com/office/powerpoint/2010/main" val="3081934687"/>
              </p:ext>
            </p:extLst>
          </p:nvPr>
        </p:nvGraphicFramePr>
        <p:xfrm>
          <a:off x="1833716" y="2092324"/>
          <a:ext cx="8524567" cy="42691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689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9877-03EA-1CE4-C910-194583C75939}"/>
              </a:ext>
            </a:extLst>
          </p:cNvPr>
          <p:cNvSpPr>
            <a:spLocks noGrp="1"/>
          </p:cNvSpPr>
          <p:nvPr>
            <p:ph type="title"/>
          </p:nvPr>
        </p:nvSpPr>
        <p:spPr>
          <a:xfrm>
            <a:off x="838200" y="365126"/>
            <a:ext cx="10515600" cy="500113"/>
          </a:xfrm>
        </p:spPr>
        <p:txBody>
          <a:bodyPr>
            <a:normAutofit/>
          </a:bodyPr>
          <a:lstStyle/>
          <a:p>
            <a:r>
              <a:rPr lang="en-US" sz="2000" b="1" dirty="0">
                <a:solidFill>
                  <a:schemeClr val="accent5">
                    <a:lumMod val="50000"/>
                  </a:schemeClr>
                </a:solidFill>
                <a:effectLst/>
                <a:latin typeface="+mn-lt"/>
                <a:ea typeface="Times New Roman" panose="02020603050405020304" pitchFamily="18" charset="0"/>
                <a:cs typeface="Times New Roman" panose="02020603050405020304" pitchFamily="18" charset="0"/>
              </a:rPr>
              <a:t>Order Rating across slots, number of items placed, delivery charges and discount</a:t>
            </a:r>
            <a:endParaRPr lang="en-IN" sz="4800" dirty="0">
              <a:solidFill>
                <a:schemeClr val="accent5">
                  <a:lumMod val="50000"/>
                </a:schemeClr>
              </a:solidFill>
              <a:latin typeface="+mn-lt"/>
            </a:endParaRPr>
          </a:p>
        </p:txBody>
      </p:sp>
      <p:sp>
        <p:nvSpPr>
          <p:cNvPr id="3" name="Content Placeholder 2">
            <a:extLst>
              <a:ext uri="{FF2B5EF4-FFF2-40B4-BE49-F238E27FC236}">
                <a16:creationId xmlns:a16="http://schemas.microsoft.com/office/drawing/2014/main" id="{4F0E4B3B-D6E4-B28F-3F5F-F4B5C95FB7FC}"/>
              </a:ext>
            </a:extLst>
          </p:cNvPr>
          <p:cNvSpPr>
            <a:spLocks noGrp="1"/>
          </p:cNvSpPr>
          <p:nvPr>
            <p:ph idx="1"/>
          </p:nvPr>
        </p:nvSpPr>
        <p:spPr>
          <a:xfrm>
            <a:off x="838200" y="865239"/>
            <a:ext cx="10515600" cy="314632"/>
          </a:xfrm>
        </p:spPr>
        <p:txBody>
          <a:bodyPr>
            <a:normAutofit/>
          </a:bodyPr>
          <a:lstStyle/>
          <a:p>
            <a:r>
              <a:rPr lang="en-US" sz="1400" dirty="0">
                <a:latin typeface="Calibri" panose="020F0502020204030204" pitchFamily="34" charset="0"/>
                <a:ea typeface="Times New Roman" panose="02020603050405020304" pitchFamily="18" charset="0"/>
                <a:cs typeface="Times New Roman" panose="02020603050405020304" pitchFamily="18" charset="0"/>
              </a:rPr>
              <a:t>Observations and patterns of Order Rating across slots, number of items placed, delivery charges and discount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AD943A47-D5F7-437E-B1E6-86EC47397331}"/>
              </a:ext>
            </a:extLst>
          </p:cNvPr>
          <p:cNvGraphicFramePr/>
          <p:nvPr>
            <p:extLst>
              <p:ext uri="{D42A27DB-BD31-4B8C-83A1-F6EECF244321}">
                <p14:modId xmlns:p14="http://schemas.microsoft.com/office/powerpoint/2010/main" val="4001127210"/>
              </p:ext>
            </p:extLst>
          </p:nvPr>
        </p:nvGraphicFramePr>
        <p:xfrm>
          <a:off x="1487129" y="1372736"/>
          <a:ext cx="4608871" cy="26209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1E3EFC5-5668-49DA-A79D-1C64F0578EB6}"/>
              </a:ext>
            </a:extLst>
          </p:cNvPr>
          <p:cNvGraphicFramePr/>
          <p:nvPr>
            <p:extLst>
              <p:ext uri="{D42A27DB-BD31-4B8C-83A1-F6EECF244321}">
                <p14:modId xmlns:p14="http://schemas.microsoft.com/office/powerpoint/2010/main" val="1640315602"/>
              </p:ext>
            </p:extLst>
          </p:nvPr>
        </p:nvGraphicFramePr>
        <p:xfrm>
          <a:off x="6614652" y="1365352"/>
          <a:ext cx="4739148" cy="26209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A4EAADD-2C05-4028-A1A1-2DC8E55DB6AD}"/>
              </a:ext>
            </a:extLst>
          </p:cNvPr>
          <p:cNvGraphicFramePr/>
          <p:nvPr>
            <p:extLst>
              <p:ext uri="{D42A27DB-BD31-4B8C-83A1-F6EECF244321}">
                <p14:modId xmlns:p14="http://schemas.microsoft.com/office/powerpoint/2010/main" val="4141699162"/>
              </p:ext>
            </p:extLst>
          </p:nvPr>
        </p:nvGraphicFramePr>
        <p:xfrm>
          <a:off x="1562552" y="4186553"/>
          <a:ext cx="4525685" cy="25485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A9BF0BE3-EBFC-4DB1-B562-F1F7434CBC6A}"/>
              </a:ext>
            </a:extLst>
          </p:cNvPr>
          <p:cNvGraphicFramePr/>
          <p:nvPr>
            <p:extLst>
              <p:ext uri="{D42A27DB-BD31-4B8C-83A1-F6EECF244321}">
                <p14:modId xmlns:p14="http://schemas.microsoft.com/office/powerpoint/2010/main" val="3971170336"/>
              </p:ext>
            </p:extLst>
          </p:nvPr>
        </p:nvGraphicFramePr>
        <p:xfrm>
          <a:off x="6683867" y="4171785"/>
          <a:ext cx="4669933" cy="254854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8529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9882-FC7A-8856-A66C-3509BD6CB883}"/>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Delivery Level Analysis</a:t>
            </a:r>
            <a:endParaRPr lang="en-IN" sz="3200" b="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1F2E7D67-1389-380E-BEAB-3E67CAB21743}"/>
              </a:ext>
            </a:extLst>
          </p:cNvPr>
          <p:cNvSpPr>
            <a:spLocks noGrp="1"/>
          </p:cNvSpPr>
          <p:nvPr>
            <p:ph idx="1"/>
          </p:nvPr>
        </p:nvSpPr>
        <p:spPr>
          <a:xfrm>
            <a:off x="838200" y="1253330"/>
            <a:ext cx="10515600" cy="1480037"/>
          </a:xfrm>
        </p:spPr>
        <p:txBody>
          <a:bodyPr>
            <a:normAutofit/>
          </a:bodyPr>
          <a:lstStyle/>
          <a:p>
            <a:pPr marL="0" indent="0">
              <a:buNone/>
            </a:pPr>
            <a:r>
              <a:rPr lang="en-US" sz="2000" b="1" dirty="0">
                <a:solidFill>
                  <a:schemeClr val="accent5">
                    <a:lumMod val="50000"/>
                  </a:schemeClr>
                </a:solidFill>
              </a:rPr>
              <a:t>Average Overall Delivery Time at Month and weekday/weekend level</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May stands out with the highest average delivery time</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February shows the lowest average delivery time</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slight increase in average delivery time on weekends compared to  weekdays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38464356-7CB6-466C-9F66-10E91966ED8F}"/>
              </a:ext>
            </a:extLst>
          </p:cNvPr>
          <p:cNvGraphicFramePr/>
          <p:nvPr>
            <p:extLst>
              <p:ext uri="{D42A27DB-BD31-4B8C-83A1-F6EECF244321}">
                <p14:modId xmlns:p14="http://schemas.microsoft.com/office/powerpoint/2010/main" val="410280041"/>
              </p:ext>
            </p:extLst>
          </p:nvPr>
        </p:nvGraphicFramePr>
        <p:xfrm>
          <a:off x="2113935" y="2733367"/>
          <a:ext cx="7964129" cy="37255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953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9877-03EA-1CE4-C910-194583C75939}"/>
              </a:ext>
            </a:extLst>
          </p:cNvPr>
          <p:cNvSpPr>
            <a:spLocks noGrp="1"/>
          </p:cNvSpPr>
          <p:nvPr>
            <p:ph type="title"/>
          </p:nvPr>
        </p:nvSpPr>
        <p:spPr>
          <a:xfrm>
            <a:off x="838200" y="365126"/>
            <a:ext cx="10515600" cy="500113"/>
          </a:xfrm>
        </p:spPr>
        <p:txBody>
          <a:bodyPr>
            <a:normAutofit/>
          </a:bodyPr>
          <a:lstStyle/>
          <a:p>
            <a:r>
              <a:rPr lang="en-US" sz="2000" b="1" dirty="0">
                <a:solidFill>
                  <a:schemeClr val="accent5">
                    <a:lumMod val="50000"/>
                  </a:schemeClr>
                </a:solidFill>
                <a:effectLst/>
                <a:latin typeface="+mn-lt"/>
                <a:ea typeface="Times New Roman" panose="02020603050405020304" pitchFamily="18" charset="0"/>
                <a:cs typeface="Times New Roman" panose="02020603050405020304" pitchFamily="18" charset="0"/>
              </a:rPr>
              <a:t>Average Overall Delivery Time at Slot level</a:t>
            </a:r>
            <a:endParaRPr lang="en-IN" sz="4800" dirty="0">
              <a:solidFill>
                <a:schemeClr val="accent5">
                  <a:lumMod val="50000"/>
                </a:schemeClr>
              </a:solidFill>
              <a:latin typeface="+mn-lt"/>
            </a:endParaRPr>
          </a:p>
        </p:txBody>
      </p:sp>
      <p:sp>
        <p:nvSpPr>
          <p:cNvPr id="3" name="Content Placeholder 2">
            <a:extLst>
              <a:ext uri="{FF2B5EF4-FFF2-40B4-BE49-F238E27FC236}">
                <a16:creationId xmlns:a16="http://schemas.microsoft.com/office/drawing/2014/main" id="{4F0E4B3B-D6E4-B28F-3F5F-F4B5C95FB7FC}"/>
              </a:ext>
            </a:extLst>
          </p:cNvPr>
          <p:cNvSpPr>
            <a:spLocks noGrp="1"/>
          </p:cNvSpPr>
          <p:nvPr>
            <p:ph idx="1"/>
          </p:nvPr>
        </p:nvSpPr>
        <p:spPr>
          <a:xfrm>
            <a:off x="838200" y="865239"/>
            <a:ext cx="10515600" cy="678426"/>
          </a:xfrm>
        </p:spPr>
        <p:txBody>
          <a:bodyPr>
            <a:normAutofit/>
          </a:bodyPr>
          <a:lstStyle/>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Efficient Late-Night Deliveries</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Consistency Across Other Slots</a:t>
            </a:r>
          </a:p>
          <a:p>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188081FB-3994-4A10-BC8D-3E02FBB831D9}"/>
              </a:ext>
            </a:extLst>
          </p:cNvPr>
          <p:cNvGraphicFramePr/>
          <p:nvPr>
            <p:extLst>
              <p:ext uri="{D42A27DB-BD31-4B8C-83A1-F6EECF244321}">
                <p14:modId xmlns:p14="http://schemas.microsoft.com/office/powerpoint/2010/main" val="4060386173"/>
              </p:ext>
            </p:extLst>
          </p:nvPr>
        </p:nvGraphicFramePr>
        <p:xfrm>
          <a:off x="2010696" y="1656736"/>
          <a:ext cx="8170607" cy="43360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389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9877-03EA-1CE4-C910-194583C75939}"/>
              </a:ext>
            </a:extLst>
          </p:cNvPr>
          <p:cNvSpPr>
            <a:spLocks noGrp="1"/>
          </p:cNvSpPr>
          <p:nvPr>
            <p:ph type="title"/>
          </p:nvPr>
        </p:nvSpPr>
        <p:spPr>
          <a:xfrm>
            <a:off x="838200" y="365126"/>
            <a:ext cx="10515600" cy="500113"/>
          </a:xfrm>
        </p:spPr>
        <p:txBody>
          <a:bodyPr>
            <a:normAutofit/>
          </a:bodyPr>
          <a:lstStyle/>
          <a:p>
            <a:r>
              <a:rPr lang="en-US" sz="2000" b="1" dirty="0">
                <a:solidFill>
                  <a:schemeClr val="accent5">
                    <a:lumMod val="50000"/>
                  </a:schemeClr>
                </a:solidFill>
                <a:effectLst/>
                <a:latin typeface="+mn-lt"/>
                <a:ea typeface="Times New Roman" panose="02020603050405020304" pitchFamily="18" charset="0"/>
                <a:cs typeface="Times New Roman" panose="02020603050405020304" pitchFamily="18" charset="0"/>
              </a:rPr>
              <a:t>Average Overall Delivery Time at Delivery Area level</a:t>
            </a:r>
            <a:endParaRPr lang="en-IN" sz="4800" dirty="0">
              <a:solidFill>
                <a:schemeClr val="accent5">
                  <a:lumMod val="50000"/>
                </a:schemeClr>
              </a:solidFill>
              <a:latin typeface="+mn-lt"/>
            </a:endParaRPr>
          </a:p>
        </p:txBody>
      </p:sp>
      <p:sp>
        <p:nvSpPr>
          <p:cNvPr id="3" name="Content Placeholder 2">
            <a:extLst>
              <a:ext uri="{FF2B5EF4-FFF2-40B4-BE49-F238E27FC236}">
                <a16:creationId xmlns:a16="http://schemas.microsoft.com/office/drawing/2014/main" id="{4F0E4B3B-D6E4-B28F-3F5F-F4B5C95FB7FC}"/>
              </a:ext>
            </a:extLst>
          </p:cNvPr>
          <p:cNvSpPr>
            <a:spLocks noGrp="1"/>
          </p:cNvSpPr>
          <p:nvPr>
            <p:ph idx="1"/>
          </p:nvPr>
        </p:nvSpPr>
        <p:spPr>
          <a:xfrm>
            <a:off x="838200" y="865239"/>
            <a:ext cx="10515600" cy="678426"/>
          </a:xfrm>
        </p:spPr>
        <p:txBody>
          <a:bodyPr>
            <a:normAutofit/>
          </a:bodyPr>
          <a:lstStyle/>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Delivery areas such as Whitefield, Cox Town, and Bellandur,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Ecospace</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HSR Layout, ITI Layout have exceptionally low average delivery times.</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Higher population density areas may experience higher demand for delivery services, leading to longer delivery times</a:t>
            </a:r>
          </a:p>
          <a:p>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EF2D7AC0-5767-4FD7-BE21-185817F7F9DD}"/>
              </a:ext>
            </a:extLst>
          </p:cNvPr>
          <p:cNvGraphicFramePr/>
          <p:nvPr>
            <p:extLst>
              <p:ext uri="{D42A27DB-BD31-4B8C-83A1-F6EECF244321}">
                <p14:modId xmlns:p14="http://schemas.microsoft.com/office/powerpoint/2010/main" val="3109615112"/>
              </p:ext>
            </p:extLst>
          </p:nvPr>
        </p:nvGraphicFramePr>
        <p:xfrm>
          <a:off x="1465006" y="1755764"/>
          <a:ext cx="9261988" cy="46253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165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91BDD-18BE-5177-5C6B-3B0276E18C17}"/>
              </a:ext>
            </a:extLst>
          </p:cNvPr>
          <p:cNvSpPr>
            <a:spLocks noGrp="1"/>
          </p:cNvSpPr>
          <p:nvPr>
            <p:ph idx="1"/>
          </p:nvPr>
        </p:nvSpPr>
        <p:spPr>
          <a:xfrm>
            <a:off x="838200" y="3178277"/>
            <a:ext cx="10515600" cy="501445"/>
          </a:xfrm>
        </p:spPr>
        <p:txBody>
          <a:bodyPr>
            <a:normAutofit lnSpcReduction="10000"/>
          </a:bodyPr>
          <a:lstStyle/>
          <a:p>
            <a:pPr marL="0" indent="0" algn="ctr">
              <a:buNone/>
            </a:pPr>
            <a:r>
              <a:rPr lang="en-US" sz="3200" dirty="0"/>
              <a:t>Thank You</a:t>
            </a:r>
            <a:endParaRPr lang="en-IN" sz="3200" dirty="0"/>
          </a:p>
        </p:txBody>
      </p:sp>
    </p:spTree>
    <p:extLst>
      <p:ext uri="{BB962C8B-B14F-4D97-AF65-F5344CB8AC3E}">
        <p14:creationId xmlns:p14="http://schemas.microsoft.com/office/powerpoint/2010/main" val="139641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9882-FC7A-8856-A66C-3509BD6CB883}"/>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Order Level Analysis</a:t>
            </a:r>
            <a:endParaRPr lang="en-IN" sz="3200" b="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1F2E7D67-1389-380E-BEAB-3E67CAB21743}"/>
              </a:ext>
            </a:extLst>
          </p:cNvPr>
          <p:cNvSpPr>
            <a:spLocks noGrp="1"/>
          </p:cNvSpPr>
          <p:nvPr>
            <p:ph idx="1"/>
          </p:nvPr>
        </p:nvSpPr>
        <p:spPr>
          <a:xfrm>
            <a:off x="838200" y="1253331"/>
            <a:ext cx="10515600" cy="1135908"/>
          </a:xfrm>
        </p:spPr>
        <p:txBody>
          <a:bodyPr>
            <a:normAutofit/>
          </a:bodyPr>
          <a:lstStyle/>
          <a:p>
            <a:pPr marL="0" indent="0">
              <a:buNone/>
            </a:pPr>
            <a:r>
              <a:rPr lang="en-US" sz="2000" b="1" dirty="0">
                <a:solidFill>
                  <a:schemeClr val="accent5">
                    <a:lumMod val="50000"/>
                  </a:schemeClr>
                </a:solidFill>
              </a:rPr>
              <a:t>Order distribution at slot and delivery area level</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total number of orders across all areas and slots is 22,823.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HSR layout leads with 15,657 orders followed by ITI Layout with 3,946 orders and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Harlur</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with 1,309 orders.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2000" b="1" dirty="0"/>
          </a:p>
        </p:txBody>
      </p:sp>
      <p:graphicFrame>
        <p:nvGraphicFramePr>
          <p:cNvPr id="6" name="Chart 5">
            <a:extLst>
              <a:ext uri="{FF2B5EF4-FFF2-40B4-BE49-F238E27FC236}">
                <a16:creationId xmlns:a16="http://schemas.microsoft.com/office/drawing/2014/main" id="{177D99C0-900D-4783-89B2-753D90BBF9E1}"/>
              </a:ext>
            </a:extLst>
          </p:cNvPr>
          <p:cNvGraphicFramePr>
            <a:graphicFrameLocks/>
          </p:cNvGraphicFramePr>
          <p:nvPr>
            <p:extLst>
              <p:ext uri="{D42A27DB-BD31-4B8C-83A1-F6EECF244321}">
                <p14:modId xmlns:p14="http://schemas.microsoft.com/office/powerpoint/2010/main" val="2621940986"/>
              </p:ext>
            </p:extLst>
          </p:nvPr>
        </p:nvGraphicFramePr>
        <p:xfrm>
          <a:off x="1047136" y="2389239"/>
          <a:ext cx="10097728" cy="3831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106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DA4F-0E80-4AC3-CB2D-0C517C90E2FC}"/>
              </a:ext>
            </a:extLst>
          </p:cNvPr>
          <p:cNvSpPr>
            <a:spLocks noGrp="1"/>
          </p:cNvSpPr>
          <p:nvPr>
            <p:ph type="title"/>
          </p:nvPr>
        </p:nvSpPr>
        <p:spPr>
          <a:xfrm>
            <a:off x="838200" y="365126"/>
            <a:ext cx="10515600" cy="421456"/>
          </a:xfrm>
        </p:spPr>
        <p:txBody>
          <a:bodyPr>
            <a:normAutofit/>
          </a:bodyPr>
          <a:lstStyle/>
          <a:p>
            <a:r>
              <a:rPr lang="en-US" sz="2000" b="1"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Areas having highest increase in monthly orders</a:t>
            </a:r>
            <a:endParaRPr lang="en-IN" sz="4800" dirty="0">
              <a:solidFill>
                <a:schemeClr val="accent5">
                  <a:lumMod val="50000"/>
                </a:schemeClr>
              </a:solidFill>
            </a:endParaRPr>
          </a:p>
        </p:txBody>
      </p:sp>
      <p:sp>
        <p:nvSpPr>
          <p:cNvPr id="3" name="Content Placeholder 2">
            <a:extLst>
              <a:ext uri="{FF2B5EF4-FFF2-40B4-BE49-F238E27FC236}">
                <a16:creationId xmlns:a16="http://schemas.microsoft.com/office/drawing/2014/main" id="{45842153-72E1-B268-E013-4DBA8876B87D}"/>
              </a:ext>
            </a:extLst>
          </p:cNvPr>
          <p:cNvSpPr>
            <a:spLocks noGrp="1"/>
          </p:cNvSpPr>
          <p:nvPr>
            <p:ph idx="1"/>
          </p:nvPr>
        </p:nvSpPr>
        <p:spPr>
          <a:xfrm>
            <a:off x="838200" y="891560"/>
            <a:ext cx="10515600" cy="1124053"/>
          </a:xfrm>
        </p:spPr>
        <p:txBody>
          <a:bodyPr/>
          <a:lstStyle/>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From the below insight, considering the top 10 areas by number of orders placed, HSR Layout and ITI Layout have the highest increase in monthly orders, which is between August and September.</a:t>
            </a:r>
          </a:p>
          <a:p>
            <a:r>
              <a:rPr lang="en-US" sz="1400" dirty="0">
                <a:latin typeface="Calibri" panose="020F0502020204030204" pitchFamily="34" charset="0"/>
                <a:ea typeface="Times New Roman" panose="02020603050405020304" pitchFamily="18" charset="0"/>
                <a:cs typeface="Times New Roman" panose="02020603050405020304" pitchFamily="18" charset="0"/>
              </a:rPr>
              <a:t>The number of orders raised from 1921 to 2606 between August and September at HSR Layout i.e. 685 orders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4" name="Chart 3">
            <a:extLst>
              <a:ext uri="{FF2B5EF4-FFF2-40B4-BE49-F238E27FC236}">
                <a16:creationId xmlns:a16="http://schemas.microsoft.com/office/drawing/2014/main" id="{8D9CB41F-65F6-4593-A322-9A19C6FB0F39}"/>
              </a:ext>
            </a:extLst>
          </p:cNvPr>
          <p:cNvGraphicFramePr>
            <a:graphicFrameLocks/>
          </p:cNvGraphicFramePr>
          <p:nvPr>
            <p:extLst>
              <p:ext uri="{D42A27DB-BD31-4B8C-83A1-F6EECF244321}">
                <p14:modId xmlns:p14="http://schemas.microsoft.com/office/powerpoint/2010/main" val="3033066458"/>
              </p:ext>
            </p:extLst>
          </p:nvPr>
        </p:nvGraphicFramePr>
        <p:xfrm>
          <a:off x="1135626" y="2015613"/>
          <a:ext cx="9920748" cy="47132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659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9877-03EA-1CE4-C910-194583C75939}"/>
              </a:ext>
            </a:extLst>
          </p:cNvPr>
          <p:cNvSpPr>
            <a:spLocks noGrp="1"/>
          </p:cNvSpPr>
          <p:nvPr>
            <p:ph type="title"/>
          </p:nvPr>
        </p:nvSpPr>
        <p:spPr>
          <a:xfrm>
            <a:off x="838200" y="365126"/>
            <a:ext cx="10515600" cy="500113"/>
          </a:xfrm>
        </p:spPr>
        <p:txBody>
          <a:bodyPr>
            <a:normAutofit/>
          </a:bodyPr>
          <a:lstStyle/>
          <a:p>
            <a:r>
              <a:rPr lang="en-US" sz="2000" b="1"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Delivery charges as a percentage of Product Amount</a:t>
            </a:r>
            <a:endParaRPr lang="en-IN" sz="4800" dirty="0">
              <a:solidFill>
                <a:schemeClr val="accent5">
                  <a:lumMod val="50000"/>
                </a:schemeClr>
              </a:solidFill>
            </a:endParaRPr>
          </a:p>
        </p:txBody>
      </p:sp>
      <p:sp>
        <p:nvSpPr>
          <p:cNvPr id="3" name="Content Placeholder 2">
            <a:extLst>
              <a:ext uri="{FF2B5EF4-FFF2-40B4-BE49-F238E27FC236}">
                <a16:creationId xmlns:a16="http://schemas.microsoft.com/office/drawing/2014/main" id="{4F0E4B3B-D6E4-B28F-3F5F-F4B5C95FB7FC}"/>
              </a:ext>
            </a:extLst>
          </p:cNvPr>
          <p:cNvSpPr>
            <a:spLocks noGrp="1"/>
          </p:cNvSpPr>
          <p:nvPr>
            <p:ph idx="1"/>
          </p:nvPr>
        </p:nvSpPr>
        <p:spPr>
          <a:xfrm>
            <a:off x="838200" y="865239"/>
            <a:ext cx="10515600" cy="688258"/>
          </a:xfrm>
        </p:spPr>
        <p:txBody>
          <a:bodyPr>
            <a:normAutofit/>
          </a:bodyPr>
          <a:lstStyle/>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overall delivery charges as a percentage of Product Amount were 11.7%.</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delivery charges were higher during Late-Night which were 19.8% of the Product Amount.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497DE5AB-887C-44EE-B9AD-EEB599623427}"/>
              </a:ext>
            </a:extLst>
          </p:cNvPr>
          <p:cNvGraphicFramePr/>
          <p:nvPr>
            <p:extLst>
              <p:ext uri="{D42A27DB-BD31-4B8C-83A1-F6EECF244321}">
                <p14:modId xmlns:p14="http://schemas.microsoft.com/office/powerpoint/2010/main" val="2202850912"/>
              </p:ext>
            </p:extLst>
          </p:nvPr>
        </p:nvGraphicFramePr>
        <p:xfrm>
          <a:off x="1696064" y="1553497"/>
          <a:ext cx="8799871" cy="44392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310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9877-03EA-1CE4-C910-194583C75939}"/>
              </a:ext>
            </a:extLst>
          </p:cNvPr>
          <p:cNvSpPr>
            <a:spLocks noGrp="1"/>
          </p:cNvSpPr>
          <p:nvPr>
            <p:ph type="title"/>
          </p:nvPr>
        </p:nvSpPr>
        <p:spPr>
          <a:xfrm>
            <a:off x="838200" y="365126"/>
            <a:ext cx="10515600" cy="500113"/>
          </a:xfrm>
        </p:spPr>
        <p:txBody>
          <a:bodyPr>
            <a:normAutofit/>
          </a:bodyPr>
          <a:lstStyle/>
          <a:p>
            <a:r>
              <a:rPr lang="en-US" sz="2000" b="1"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Discount as a percentage of Product Amount</a:t>
            </a:r>
            <a:endParaRPr lang="en-IN" sz="4800" dirty="0">
              <a:solidFill>
                <a:schemeClr val="accent5">
                  <a:lumMod val="50000"/>
                </a:schemeClr>
              </a:solidFill>
            </a:endParaRPr>
          </a:p>
        </p:txBody>
      </p:sp>
      <p:sp>
        <p:nvSpPr>
          <p:cNvPr id="3" name="Content Placeholder 2">
            <a:extLst>
              <a:ext uri="{FF2B5EF4-FFF2-40B4-BE49-F238E27FC236}">
                <a16:creationId xmlns:a16="http://schemas.microsoft.com/office/drawing/2014/main" id="{4F0E4B3B-D6E4-B28F-3F5F-F4B5C95FB7FC}"/>
              </a:ext>
            </a:extLst>
          </p:cNvPr>
          <p:cNvSpPr>
            <a:spLocks noGrp="1"/>
          </p:cNvSpPr>
          <p:nvPr>
            <p:ph idx="1"/>
          </p:nvPr>
        </p:nvSpPr>
        <p:spPr>
          <a:xfrm>
            <a:off x="838200" y="865239"/>
            <a:ext cx="10515600" cy="688258"/>
          </a:xfrm>
        </p:spPr>
        <p:txBody>
          <a:bodyPr>
            <a:normAutofit/>
          </a:bodyPr>
          <a:lstStyle/>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total discount as a percentage of Product Amount is 6.5%.</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late-night discount rate was rather low, at approximately 3.5%.</a:t>
            </a:r>
          </a:p>
        </p:txBody>
      </p:sp>
      <p:graphicFrame>
        <p:nvGraphicFramePr>
          <p:cNvPr id="5" name="Chart 4">
            <a:extLst>
              <a:ext uri="{FF2B5EF4-FFF2-40B4-BE49-F238E27FC236}">
                <a16:creationId xmlns:a16="http://schemas.microsoft.com/office/drawing/2014/main" id="{96F241D3-766A-42B2-AF35-F50120093AEA}"/>
              </a:ext>
            </a:extLst>
          </p:cNvPr>
          <p:cNvGraphicFramePr/>
          <p:nvPr>
            <p:extLst>
              <p:ext uri="{D42A27DB-BD31-4B8C-83A1-F6EECF244321}">
                <p14:modId xmlns:p14="http://schemas.microsoft.com/office/powerpoint/2010/main" val="3073051093"/>
              </p:ext>
            </p:extLst>
          </p:nvPr>
        </p:nvGraphicFramePr>
        <p:xfrm>
          <a:off x="1804218" y="1671484"/>
          <a:ext cx="8583563" cy="4630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53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9882-FC7A-8856-A66C-3509BD6CB883}"/>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Completion Rate Analysis</a:t>
            </a:r>
            <a:endParaRPr lang="en-IN" sz="3200" b="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1F2E7D67-1389-380E-BEAB-3E67CAB21743}"/>
              </a:ext>
            </a:extLst>
          </p:cNvPr>
          <p:cNvSpPr>
            <a:spLocks noGrp="1"/>
          </p:cNvSpPr>
          <p:nvPr>
            <p:ph idx="1"/>
          </p:nvPr>
        </p:nvSpPr>
        <p:spPr>
          <a:xfrm>
            <a:off x="838200" y="1253331"/>
            <a:ext cx="10515600" cy="1135908"/>
          </a:xfrm>
        </p:spPr>
        <p:txBody>
          <a:bodyPr>
            <a:normAutofit/>
          </a:bodyPr>
          <a:lstStyle/>
          <a:p>
            <a:pPr marL="0" indent="0">
              <a:buNone/>
            </a:pPr>
            <a:r>
              <a:rPr lang="en-US" sz="2000" b="1" dirty="0">
                <a:solidFill>
                  <a:schemeClr val="accent5">
                    <a:lumMod val="50000"/>
                  </a:schemeClr>
                </a:solidFill>
              </a:rPr>
              <a:t>Completion Rate by Slot in Relation to Day of Week</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Average completion rate is 99.55% which is quite high and indicates overall good performance in completing deliveries across all time slots and days.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02538B3C-0A1F-45E1-B397-C926373130A7}"/>
              </a:ext>
            </a:extLst>
          </p:cNvPr>
          <p:cNvGraphicFramePr>
            <a:graphicFrameLocks/>
          </p:cNvGraphicFramePr>
          <p:nvPr>
            <p:extLst>
              <p:ext uri="{D42A27DB-BD31-4B8C-83A1-F6EECF244321}">
                <p14:modId xmlns:p14="http://schemas.microsoft.com/office/powerpoint/2010/main" val="3416254081"/>
              </p:ext>
            </p:extLst>
          </p:nvPr>
        </p:nvGraphicFramePr>
        <p:xfrm>
          <a:off x="1963993" y="2389239"/>
          <a:ext cx="8264013" cy="39329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158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9877-03EA-1CE4-C910-194583C75939}"/>
              </a:ext>
            </a:extLst>
          </p:cNvPr>
          <p:cNvSpPr>
            <a:spLocks noGrp="1"/>
          </p:cNvSpPr>
          <p:nvPr>
            <p:ph type="title"/>
          </p:nvPr>
        </p:nvSpPr>
        <p:spPr>
          <a:xfrm>
            <a:off x="838200" y="365126"/>
            <a:ext cx="10515600" cy="500113"/>
          </a:xfrm>
        </p:spPr>
        <p:txBody>
          <a:bodyPr>
            <a:normAutofit/>
          </a:bodyPr>
          <a:lstStyle/>
          <a:p>
            <a:r>
              <a:rPr lang="en-US" sz="2000" b="1" dirty="0">
                <a:solidFill>
                  <a:schemeClr val="accent5">
                    <a:lumMod val="50000"/>
                  </a:schemeClr>
                </a:solidFill>
                <a:latin typeface="+mn-lt"/>
              </a:rPr>
              <a:t>Completion Rate at Drop Area Level:</a:t>
            </a:r>
            <a:endParaRPr lang="en-IN" sz="2000" b="1" dirty="0">
              <a:solidFill>
                <a:schemeClr val="accent5">
                  <a:lumMod val="50000"/>
                </a:schemeClr>
              </a:solidFill>
              <a:latin typeface="+mn-lt"/>
            </a:endParaRPr>
          </a:p>
        </p:txBody>
      </p:sp>
      <p:sp>
        <p:nvSpPr>
          <p:cNvPr id="3" name="Content Placeholder 2">
            <a:extLst>
              <a:ext uri="{FF2B5EF4-FFF2-40B4-BE49-F238E27FC236}">
                <a16:creationId xmlns:a16="http://schemas.microsoft.com/office/drawing/2014/main" id="{4F0E4B3B-D6E4-B28F-3F5F-F4B5C95FB7FC}"/>
              </a:ext>
            </a:extLst>
          </p:cNvPr>
          <p:cNvSpPr>
            <a:spLocks noGrp="1"/>
          </p:cNvSpPr>
          <p:nvPr>
            <p:ph idx="1"/>
          </p:nvPr>
        </p:nvSpPr>
        <p:spPr>
          <a:xfrm>
            <a:off x="838200" y="865239"/>
            <a:ext cx="10515600" cy="688258"/>
          </a:xfrm>
        </p:spPr>
        <p:txBody>
          <a:bodyPr>
            <a:normAutofit fontScale="92500"/>
          </a:bodyPr>
          <a:lstStyle/>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Many drop areas have achieved 100% completion rate indicating excellent performance in these areas with all deliveries being completed successfully. </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Ares such as Cox Town and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Whitefiled</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have 0% completion rate, indicating the need of improvement in delivery performance.</a:t>
            </a:r>
          </a:p>
        </p:txBody>
      </p:sp>
      <p:graphicFrame>
        <p:nvGraphicFramePr>
          <p:cNvPr id="4" name="Chart 3">
            <a:extLst>
              <a:ext uri="{FF2B5EF4-FFF2-40B4-BE49-F238E27FC236}">
                <a16:creationId xmlns:a16="http://schemas.microsoft.com/office/drawing/2014/main" id="{74FF038A-A5B6-4EE9-8264-805893411709}"/>
              </a:ext>
            </a:extLst>
          </p:cNvPr>
          <p:cNvGraphicFramePr>
            <a:graphicFrameLocks/>
          </p:cNvGraphicFramePr>
          <p:nvPr>
            <p:extLst>
              <p:ext uri="{D42A27DB-BD31-4B8C-83A1-F6EECF244321}">
                <p14:modId xmlns:p14="http://schemas.microsoft.com/office/powerpoint/2010/main" val="4065981077"/>
              </p:ext>
            </p:extLst>
          </p:nvPr>
        </p:nvGraphicFramePr>
        <p:xfrm>
          <a:off x="958645" y="1553496"/>
          <a:ext cx="10274710" cy="49393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636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9882-FC7A-8856-A66C-3509BD6CB883}"/>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Customer Level Analysis</a:t>
            </a:r>
            <a:endParaRPr lang="en-IN" sz="3200" b="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1F2E7D67-1389-380E-BEAB-3E67CAB21743}"/>
              </a:ext>
            </a:extLst>
          </p:cNvPr>
          <p:cNvSpPr>
            <a:spLocks noGrp="1"/>
          </p:cNvSpPr>
          <p:nvPr>
            <p:ph idx="1"/>
          </p:nvPr>
        </p:nvSpPr>
        <p:spPr>
          <a:xfrm>
            <a:off x="838200" y="1253331"/>
            <a:ext cx="10515600" cy="1135908"/>
          </a:xfrm>
        </p:spPr>
        <p:txBody>
          <a:bodyPr>
            <a:normAutofit/>
          </a:bodyPr>
          <a:lstStyle/>
          <a:p>
            <a:pPr marL="0" indent="0">
              <a:buNone/>
            </a:pPr>
            <a:r>
              <a:rPr lang="en-US" sz="2000" b="1" dirty="0">
                <a:solidFill>
                  <a:schemeClr val="accent5">
                    <a:lumMod val="50000"/>
                  </a:schemeClr>
                </a:solidFill>
              </a:rPr>
              <a:t>Aggregated Life Time Value (LTV) at Customer Acquisition source level</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overall Life Time value is appreciable from different sources with need for slight improvement from Instagra</a:t>
            </a:r>
            <a:r>
              <a:rPr lang="en-US" sz="1400" dirty="0">
                <a:latin typeface="Calibri" panose="020F0502020204030204" pitchFamily="34" charset="0"/>
                <a:ea typeface="Times New Roman" panose="02020603050405020304" pitchFamily="18" charset="0"/>
                <a:cs typeface="Times New Roman" panose="02020603050405020304" pitchFamily="18" charset="0"/>
              </a:rPr>
              <a:t>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2C3A9330-41C8-45EA-AA27-E0E3089417FE}"/>
              </a:ext>
            </a:extLst>
          </p:cNvPr>
          <p:cNvGraphicFramePr/>
          <p:nvPr>
            <p:extLst>
              <p:ext uri="{D42A27DB-BD31-4B8C-83A1-F6EECF244321}">
                <p14:modId xmlns:p14="http://schemas.microsoft.com/office/powerpoint/2010/main" val="1214772922"/>
              </p:ext>
            </p:extLst>
          </p:nvPr>
        </p:nvGraphicFramePr>
        <p:xfrm>
          <a:off x="2281616" y="2389239"/>
          <a:ext cx="7628767" cy="4277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05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9877-03EA-1CE4-C910-194583C75939}"/>
              </a:ext>
            </a:extLst>
          </p:cNvPr>
          <p:cNvSpPr>
            <a:spLocks noGrp="1"/>
          </p:cNvSpPr>
          <p:nvPr>
            <p:ph type="title"/>
          </p:nvPr>
        </p:nvSpPr>
        <p:spPr>
          <a:xfrm>
            <a:off x="838200" y="365126"/>
            <a:ext cx="10515600" cy="500113"/>
          </a:xfrm>
        </p:spPr>
        <p:txBody>
          <a:bodyPr>
            <a:normAutofit/>
          </a:bodyPr>
          <a:lstStyle/>
          <a:p>
            <a:r>
              <a:rPr lang="en-US" sz="2000" b="1" dirty="0">
                <a:solidFill>
                  <a:schemeClr val="accent5">
                    <a:lumMod val="50000"/>
                  </a:schemeClr>
                </a:solidFill>
                <a:effectLst/>
                <a:latin typeface="+mn-lt"/>
                <a:ea typeface="Times New Roman" panose="02020603050405020304" pitchFamily="18" charset="0"/>
                <a:cs typeface="Times New Roman" panose="02020603050405020304" pitchFamily="18" charset="0"/>
              </a:rPr>
              <a:t>Aggregated LTV at Acquisition Month level</a:t>
            </a:r>
            <a:endParaRPr lang="en-IN" sz="4800" dirty="0">
              <a:solidFill>
                <a:schemeClr val="accent5">
                  <a:lumMod val="50000"/>
                </a:schemeClr>
              </a:solidFill>
              <a:latin typeface="+mn-lt"/>
            </a:endParaRPr>
          </a:p>
        </p:txBody>
      </p:sp>
      <p:sp>
        <p:nvSpPr>
          <p:cNvPr id="3" name="Content Placeholder 2">
            <a:extLst>
              <a:ext uri="{FF2B5EF4-FFF2-40B4-BE49-F238E27FC236}">
                <a16:creationId xmlns:a16="http://schemas.microsoft.com/office/drawing/2014/main" id="{4F0E4B3B-D6E4-B28F-3F5F-F4B5C95FB7FC}"/>
              </a:ext>
            </a:extLst>
          </p:cNvPr>
          <p:cNvSpPr>
            <a:spLocks noGrp="1"/>
          </p:cNvSpPr>
          <p:nvPr>
            <p:ph idx="1"/>
          </p:nvPr>
        </p:nvSpPr>
        <p:spPr>
          <a:xfrm>
            <a:off x="838200" y="865239"/>
            <a:ext cx="10515600" cy="688258"/>
          </a:xfrm>
        </p:spPr>
        <p:txBody>
          <a:bodyPr>
            <a:normAutofit fontScale="92500"/>
          </a:bodyPr>
          <a:lstStyle/>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January has the highest average LTV of ₹ 400.32, indicating customers acquired in January tend to have the highest lifetime value for the business.</a:t>
            </a:r>
          </a:p>
          <a:p>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September has the lowest average LTV of ₹ 292.23</a:t>
            </a:r>
          </a:p>
        </p:txBody>
      </p:sp>
      <p:graphicFrame>
        <p:nvGraphicFramePr>
          <p:cNvPr id="4" name="Chart 3">
            <a:extLst>
              <a:ext uri="{FF2B5EF4-FFF2-40B4-BE49-F238E27FC236}">
                <a16:creationId xmlns:a16="http://schemas.microsoft.com/office/drawing/2014/main" id="{054D708D-C984-4FAC-B5A4-FD7AFA054609}"/>
              </a:ext>
            </a:extLst>
          </p:cNvPr>
          <p:cNvGraphicFramePr/>
          <p:nvPr>
            <p:extLst>
              <p:ext uri="{D42A27DB-BD31-4B8C-83A1-F6EECF244321}">
                <p14:modId xmlns:p14="http://schemas.microsoft.com/office/powerpoint/2010/main" val="678092760"/>
              </p:ext>
            </p:extLst>
          </p:nvPr>
        </p:nvGraphicFramePr>
        <p:xfrm>
          <a:off x="1814051" y="1553497"/>
          <a:ext cx="8563897" cy="45523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2377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643</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Freshco Hypermarket Analysis</vt:lpstr>
      <vt:lpstr>Order Level Analysis</vt:lpstr>
      <vt:lpstr>Areas having highest increase in monthly orders</vt:lpstr>
      <vt:lpstr>Delivery charges as a percentage of Product Amount</vt:lpstr>
      <vt:lpstr>Discount as a percentage of Product Amount</vt:lpstr>
      <vt:lpstr>Completion Rate Analysis</vt:lpstr>
      <vt:lpstr>Completion Rate at Drop Area Level:</vt:lpstr>
      <vt:lpstr>Customer Level Analysis</vt:lpstr>
      <vt:lpstr>Aggregated LTV at Acquisition Month level</vt:lpstr>
      <vt:lpstr>Average Revenue per Order at Acquisition source level</vt:lpstr>
      <vt:lpstr>Order Rating across slots, number of items placed, delivery charges and discount</vt:lpstr>
      <vt:lpstr>Delivery Level Analysis</vt:lpstr>
      <vt:lpstr>Average Overall Delivery Time at Slot level</vt:lpstr>
      <vt:lpstr>Average Overall Delivery Time at Delivery Area level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 Analysis</dc:title>
  <dc:creator>Nikita Mushan</dc:creator>
  <cp:lastModifiedBy>Nikita Mushan</cp:lastModifiedBy>
  <cp:revision>3</cp:revision>
  <dcterms:created xsi:type="dcterms:W3CDTF">2024-04-27T06:26:30Z</dcterms:created>
  <dcterms:modified xsi:type="dcterms:W3CDTF">2024-04-27T16:22:24Z</dcterms:modified>
</cp:coreProperties>
</file>