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9" r:id="rId4"/>
    <p:sldId id="267" r:id="rId5"/>
    <p:sldId id="270" r:id="rId6"/>
    <p:sldId id="260" r:id="rId7"/>
    <p:sldId id="262" r:id="rId8"/>
    <p:sldId id="269" r:id="rId9"/>
    <p:sldId id="266" r:id="rId10"/>
    <p:sldId id="287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8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C4C"/>
    <a:srgbClr val="FF4B4B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4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0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0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7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2C3F-2452-4D6A-A236-04845F734209}" type="datetimeFigureOut">
              <a:rPr lang="en-IN" smtClean="0"/>
              <a:t>22-11-2016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9203"/>
            <a:ext cx="9144000" cy="2387600"/>
          </a:xfrm>
        </p:spPr>
        <p:txBody>
          <a:bodyPr>
            <a:noAutofit/>
          </a:bodyPr>
          <a:lstStyle/>
          <a:p>
            <a:r>
              <a:rPr lang="en-IN" sz="88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AMPLIFY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6803"/>
            <a:ext cx="9144000" cy="1655762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by Vasudev Tonape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793093"/>
            <a:ext cx="194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Expert Faculty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Miss. Punitha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5851" y="5793093"/>
            <a:ext cx="246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Tech-Mentor</a:t>
            </a:r>
          </a:p>
          <a:p>
            <a:pPr algn="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Mr. Deependra Yadav</a:t>
            </a:r>
          </a:p>
        </p:txBody>
      </p:sp>
    </p:spTree>
    <p:extLst>
      <p:ext uri="{BB962C8B-B14F-4D97-AF65-F5344CB8AC3E}">
        <p14:creationId xmlns:p14="http://schemas.microsoft.com/office/powerpoint/2010/main" val="359707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of Execution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0027" y="4027687"/>
            <a:ext cx="1056541" cy="1909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66569" y="4050944"/>
            <a:ext cx="1037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HTTP Request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46210" y="5418613"/>
            <a:ext cx="109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</a:p>
        </p:txBody>
      </p:sp>
      <p:sp>
        <p:nvSpPr>
          <p:cNvPr id="96" name="Flowchart: Magnetic Disk 95"/>
          <p:cNvSpPr/>
          <p:nvPr/>
        </p:nvSpPr>
        <p:spPr>
          <a:xfrm>
            <a:off x="7219857" y="5212556"/>
            <a:ext cx="1153866" cy="1450185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13734" y="1640445"/>
            <a:ext cx="6235346" cy="5036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Server(Apache Tomcat)</a:t>
            </a: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678833" y="2224155"/>
            <a:ext cx="5918201" cy="42847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Web.xml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00235" y="5236962"/>
            <a:ext cx="1578781" cy="10157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View Resolver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021578" y="5236961"/>
            <a:ext cx="1372645" cy="898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algn="ctr"/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traight Arrow Connector 103"/>
          <p:cNvCxnSpPr>
            <a:endCxn id="102" idx="0"/>
          </p:cNvCxnSpPr>
          <p:nvPr/>
        </p:nvCxnSpPr>
        <p:spPr>
          <a:xfrm>
            <a:off x="5585554" y="4819634"/>
            <a:ext cx="4072" cy="41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707900" y="4819634"/>
            <a:ext cx="2492" cy="41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56837" y="5646367"/>
            <a:ext cx="702126" cy="3920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236071" y="5767874"/>
            <a:ext cx="702126" cy="3920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.jsp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808687" y="2783722"/>
            <a:ext cx="5677055" cy="2095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Dispatcher Servlet/Application Context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913462" y="3345469"/>
            <a:ext cx="1267870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8237" y="4027686"/>
            <a:ext cx="1058320" cy="533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330930" y="3345469"/>
            <a:ext cx="1234364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484770" y="3992019"/>
            <a:ext cx="926683" cy="5893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Calls DAO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5277" y="3345469"/>
            <a:ext cx="1389733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DAO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760963" y="3792511"/>
            <a:ext cx="1167884" cy="851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Actual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149785" y="3345469"/>
            <a:ext cx="1223937" cy="1442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390097" y="3973111"/>
            <a:ext cx="750557" cy="533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POJO</a:t>
            </a:r>
          </a:p>
        </p:txBody>
      </p:sp>
      <p:cxnSp>
        <p:nvCxnSpPr>
          <p:cNvPr id="118" name="Straight Arrow Connector 117"/>
          <p:cNvCxnSpPr>
            <a:stCxn id="110" idx="3"/>
            <a:endCxn id="113" idx="1"/>
          </p:cNvCxnSpPr>
          <p:nvPr/>
        </p:nvCxnSpPr>
        <p:spPr>
          <a:xfrm flipV="1">
            <a:off x="4076557" y="4286672"/>
            <a:ext cx="408213" cy="7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928847" y="4302729"/>
            <a:ext cx="4744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407896" y="4285493"/>
            <a:ext cx="358532" cy="1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Flowchart: Magnetic Disk 122"/>
          <p:cNvSpPr/>
          <p:nvPr/>
        </p:nvSpPr>
        <p:spPr>
          <a:xfrm>
            <a:off x="7129528" y="5039997"/>
            <a:ext cx="1356213" cy="1358567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EIS</a:t>
            </a:r>
          </a:p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(Database)</a:t>
            </a:r>
          </a:p>
        </p:txBody>
      </p:sp>
      <p:cxnSp>
        <p:nvCxnSpPr>
          <p:cNvPr id="37" name="Connector: Curved 36"/>
          <p:cNvCxnSpPr>
            <a:endCxn id="123" idx="2"/>
          </p:cNvCxnSpPr>
          <p:nvPr/>
        </p:nvCxnSpPr>
        <p:spPr>
          <a:xfrm rot="16200000" flipH="1">
            <a:off x="6417450" y="5007202"/>
            <a:ext cx="931175" cy="49298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1466568" y="4294397"/>
            <a:ext cx="1551669" cy="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476332" y="5664834"/>
            <a:ext cx="1545246" cy="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9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Middleware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65594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View All Products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CRUD Operations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Add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Delete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Edit 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View Product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Multipart - Image</a:t>
            </a:r>
          </a:p>
        </p:txBody>
      </p:sp>
    </p:spTree>
    <p:extLst>
      <p:ext uri="{BB962C8B-B14F-4D97-AF65-F5344CB8AC3E}">
        <p14:creationId xmlns:p14="http://schemas.microsoft.com/office/powerpoint/2010/main" val="21207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Security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Login form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lvl="1"/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Checks Authorities and Users table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Control intercept URL patterns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0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Registration Form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Authorities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Billing Address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Shipping Address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2133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1.  Add to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add product to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2.  Remove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remove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3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3.  Clear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remove all product 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2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– Web Flow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Button to checkout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 Order</a:t>
            </a:r>
          </a:p>
          <a:p>
            <a:pPr lvl="0">
              <a:buFont typeface="Calibri" panose="020F0502020204030204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5 states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2 Action States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3 View States 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End State - Invalid Cart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Global Transition – Checkout Cancelled</a:t>
            </a:r>
          </a:p>
        </p:txBody>
      </p:sp>
    </p:spTree>
    <p:extLst>
      <p:ext uri="{BB962C8B-B14F-4D97-AF65-F5344CB8AC3E}">
        <p14:creationId xmlns:p14="http://schemas.microsoft.com/office/powerpoint/2010/main" val="36740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JSON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Search bar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View all products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For cart </a:t>
            </a:r>
          </a:p>
        </p:txBody>
      </p:sp>
    </p:spTree>
    <p:extLst>
      <p:ext uri="{BB962C8B-B14F-4D97-AF65-F5344CB8AC3E}">
        <p14:creationId xmlns:p14="http://schemas.microsoft.com/office/powerpoint/2010/main" val="60657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Backend - Database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All The 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73495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AMPLIFY?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E-commerce Web Application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Portal name - Amplify 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Product - Headphones</a:t>
            </a:r>
          </a:p>
        </p:txBody>
      </p:sp>
    </p:spTree>
    <p:extLst>
      <p:ext uri="{BB962C8B-B14F-4D97-AF65-F5344CB8AC3E}">
        <p14:creationId xmlns:p14="http://schemas.microsoft.com/office/powerpoint/2010/main" val="119649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2335"/>
              </p:ext>
            </p:extLst>
          </p:nvPr>
        </p:nvGraphicFramePr>
        <p:xfrm>
          <a:off x="713558" y="747369"/>
          <a:ext cx="7429500" cy="1597978"/>
        </p:xfrm>
        <a:graphic>
          <a:graphicData uri="http://schemas.openxmlformats.org/drawingml/2006/table">
            <a:tbl>
              <a:tblPr firstRow="1" firstCol="1" bandRow="1"/>
              <a:tblGrid>
                <a:gridCol w="835660">
                  <a:extLst>
                    <a:ext uri="{9D8B030D-6E8A-4147-A177-3AD203B41FA5}">
                      <a16:colId xmlns:a16="http://schemas.microsoft.com/office/drawing/2014/main" val="224146921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3152121459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7347993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577839221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372743284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618808058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3230884273"/>
                    </a:ext>
                  </a:extLst>
                </a:gridCol>
              </a:tblGrid>
              <a:tr h="913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id(PK)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category (FK - Category)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manufacturer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Productprice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Unit in 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11001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productId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Categories 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productManufacturer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productPrice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unitInStock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942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509" y="274318"/>
            <a:ext cx="15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1. Product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5070"/>
              </p:ext>
            </p:extLst>
          </p:nvPr>
        </p:nvGraphicFramePr>
        <p:xfrm>
          <a:off x="765808" y="3084888"/>
          <a:ext cx="7429500" cy="651616"/>
        </p:xfrm>
        <a:graphic>
          <a:graphicData uri="http://schemas.openxmlformats.org/drawingml/2006/table">
            <a:tbl>
              <a:tblPr firstRow="1" firstCol="1" bandRow="1"/>
              <a:tblGrid>
                <a:gridCol w="3714750">
                  <a:extLst>
                    <a:ext uri="{9D8B030D-6E8A-4147-A177-3AD203B41FA5}">
                      <a16:colId xmlns:a16="http://schemas.microsoft.com/office/drawing/2014/main" val="626488006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3615440158"/>
                    </a:ext>
                  </a:extLst>
                </a:gridCol>
              </a:tblGrid>
              <a:tr h="325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CID (PK)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Categories (varchar)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025798"/>
                  </a:ext>
                </a:extLst>
              </a:tr>
              <a:tr h="325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categoryName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9019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57468"/>
              </p:ext>
            </p:extLst>
          </p:nvPr>
        </p:nvGraphicFramePr>
        <p:xfrm>
          <a:off x="765808" y="4513786"/>
          <a:ext cx="7429500" cy="2160270"/>
        </p:xfrm>
        <a:graphic>
          <a:graphicData uri="http://schemas.openxmlformats.org/drawingml/2006/table">
            <a:tbl>
              <a:tblPr firstRow="1" firstCol="1" bandRow="1"/>
              <a:tblGrid>
                <a:gridCol w="1023802">
                  <a:extLst>
                    <a:ext uri="{9D8B030D-6E8A-4147-A177-3AD203B41FA5}">
                      <a16:colId xmlns:a16="http://schemas.microsoft.com/office/drawing/2014/main" val="306760305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678684422"/>
                    </a:ext>
                  </a:extLst>
                </a:gridCol>
                <a:gridCol w="1430329">
                  <a:extLst>
                    <a:ext uri="{9D8B030D-6E8A-4147-A177-3AD203B41FA5}">
                      <a16:colId xmlns:a16="http://schemas.microsoft.com/office/drawing/2014/main" val="493522457"/>
                    </a:ext>
                  </a:extLst>
                </a:gridCol>
                <a:gridCol w="1217527">
                  <a:extLst>
                    <a:ext uri="{9D8B030D-6E8A-4147-A177-3AD203B41FA5}">
                      <a16:colId xmlns:a16="http://schemas.microsoft.com/office/drawing/2014/main" val="1191012466"/>
                    </a:ext>
                  </a:extLst>
                </a:gridCol>
                <a:gridCol w="1079000">
                  <a:extLst>
                    <a:ext uri="{9D8B030D-6E8A-4147-A177-3AD203B41FA5}">
                      <a16:colId xmlns:a16="http://schemas.microsoft.com/office/drawing/2014/main" val="3381782284"/>
                    </a:ext>
                  </a:extLst>
                </a:gridCol>
                <a:gridCol w="474827">
                  <a:extLst>
                    <a:ext uri="{9D8B030D-6E8A-4147-A177-3AD203B41FA5}">
                      <a16:colId xmlns:a16="http://schemas.microsoft.com/office/drawing/2014/main" val="1541964401"/>
                    </a:ext>
                  </a:extLst>
                </a:gridCol>
                <a:gridCol w="1341866">
                  <a:extLst>
                    <a:ext uri="{9D8B030D-6E8A-4147-A177-3AD203B41FA5}">
                      <a16:colId xmlns:a16="http://schemas.microsoft.com/office/drawing/2014/main" val="2993233732"/>
                    </a:ext>
                  </a:extLst>
                </a:gridCol>
              </a:tblGrid>
              <a:tr h="1377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(PK) –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CUSTOMERNAME-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CUSTOMEREMAIL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CUSTOMERPHONE 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 -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</a:t>
                      </a: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 -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69608"/>
                  </a:ext>
                </a:extLst>
              </a:tr>
              <a:tr h="7828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cutomerId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customerName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customerEmail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customerPhone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 billingAddress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256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509" y="2556126"/>
            <a:ext cx="33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2. Categories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1621" y="4020711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3. Customer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0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8" y="627019"/>
            <a:ext cx="28800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4. Billing Address</a:t>
            </a: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5. Shipping Address</a:t>
            </a: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6. Users </a:t>
            </a: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4478"/>
              </p:ext>
            </p:extLst>
          </p:nvPr>
        </p:nvGraphicFramePr>
        <p:xfrm>
          <a:off x="800055" y="1142579"/>
          <a:ext cx="7429545" cy="1471296"/>
        </p:xfrm>
        <a:graphic>
          <a:graphicData uri="http://schemas.openxmlformats.org/drawingml/2006/table">
            <a:tbl>
              <a:tblPr firstRow="1" firstCol="1" bandRow="1"/>
              <a:tblGrid>
                <a:gridCol w="1025233">
                  <a:extLst>
                    <a:ext uri="{9D8B030D-6E8A-4147-A177-3AD203B41FA5}">
                      <a16:colId xmlns:a16="http://schemas.microsoft.com/office/drawing/2014/main" val="2081192711"/>
                    </a:ext>
                  </a:extLst>
                </a:gridCol>
                <a:gridCol w="1028805">
                  <a:extLst>
                    <a:ext uri="{9D8B030D-6E8A-4147-A177-3AD203B41FA5}">
                      <a16:colId xmlns:a16="http://schemas.microsoft.com/office/drawing/2014/main" val="3939495568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85449357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399503519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6011432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330874127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80481080"/>
                    </a:ext>
                  </a:extLst>
                </a:gridCol>
                <a:gridCol w="1349592">
                  <a:extLst>
                    <a:ext uri="{9D8B030D-6E8A-4147-A177-3AD203B41FA5}">
                      <a16:colId xmlns:a16="http://schemas.microsoft.com/office/drawing/2014/main" val="1810845221"/>
                    </a:ext>
                  </a:extLst>
                </a:gridCol>
              </a:tblGrid>
              <a:tr h="78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 Address ID (PK) –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Apartment number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Country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Customer_customerID(FK –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54675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apartmentNumber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63044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2372"/>
              </p:ext>
            </p:extLst>
          </p:nvPr>
        </p:nvGraphicFramePr>
        <p:xfrm>
          <a:off x="813118" y="3350704"/>
          <a:ext cx="7429545" cy="1471296"/>
        </p:xfrm>
        <a:graphic>
          <a:graphicData uri="http://schemas.openxmlformats.org/drawingml/2006/table">
            <a:tbl>
              <a:tblPr firstRow="1" firstCol="1" bandRow="1"/>
              <a:tblGrid>
                <a:gridCol w="1025233">
                  <a:extLst>
                    <a:ext uri="{9D8B030D-6E8A-4147-A177-3AD203B41FA5}">
                      <a16:colId xmlns:a16="http://schemas.microsoft.com/office/drawing/2014/main" val="4171855610"/>
                    </a:ext>
                  </a:extLst>
                </a:gridCol>
                <a:gridCol w="1028805">
                  <a:extLst>
                    <a:ext uri="{9D8B030D-6E8A-4147-A177-3AD203B41FA5}">
                      <a16:colId xmlns:a16="http://schemas.microsoft.com/office/drawing/2014/main" val="3686320417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266385092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328835766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5379116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02843050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651833978"/>
                    </a:ext>
                  </a:extLst>
                </a:gridCol>
                <a:gridCol w="1349592">
                  <a:extLst>
                    <a:ext uri="{9D8B030D-6E8A-4147-A177-3AD203B41FA5}">
                      <a16:colId xmlns:a16="http://schemas.microsoft.com/office/drawing/2014/main" val="1837213515"/>
                    </a:ext>
                  </a:extLst>
                </a:gridCol>
              </a:tblGrid>
              <a:tr h="786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 Address ID (PK) –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Apartment number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Country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Customer_customerID(FK –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903330"/>
                  </a:ext>
                </a:extLst>
              </a:tr>
              <a:tr h="68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apartmentNumber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streetName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zipcode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511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74319"/>
              </p:ext>
            </p:extLst>
          </p:nvPr>
        </p:nvGraphicFramePr>
        <p:xfrm>
          <a:off x="826180" y="5570474"/>
          <a:ext cx="7429546" cy="634384"/>
        </p:xfrm>
        <a:graphic>
          <a:graphicData uri="http://schemas.openxmlformats.org/drawingml/2006/table">
            <a:tbl>
              <a:tblPr firstRow="1" firstCol="1" bandRow="1"/>
              <a:tblGrid>
                <a:gridCol w="1857129">
                  <a:extLst>
                    <a:ext uri="{9D8B030D-6E8A-4147-A177-3AD203B41FA5}">
                      <a16:colId xmlns:a16="http://schemas.microsoft.com/office/drawing/2014/main" val="1688899118"/>
                    </a:ext>
                  </a:extLst>
                </a:gridCol>
                <a:gridCol w="1857129">
                  <a:extLst>
                    <a:ext uri="{9D8B030D-6E8A-4147-A177-3AD203B41FA5}">
                      <a16:colId xmlns:a16="http://schemas.microsoft.com/office/drawing/2014/main" val="4229440781"/>
                    </a:ext>
                  </a:extLst>
                </a:gridCol>
                <a:gridCol w="1857129">
                  <a:extLst>
                    <a:ext uri="{9D8B030D-6E8A-4147-A177-3AD203B41FA5}">
                      <a16:colId xmlns:a16="http://schemas.microsoft.com/office/drawing/2014/main" val="1101782553"/>
                    </a:ext>
                  </a:extLst>
                </a:gridCol>
                <a:gridCol w="1858159">
                  <a:extLst>
                    <a:ext uri="{9D8B030D-6E8A-4147-A177-3AD203B41FA5}">
                      <a16:colId xmlns:a16="http://schemas.microsoft.com/office/drawing/2014/main" val="2221345651"/>
                    </a:ext>
                  </a:extLst>
                </a:gridCol>
              </a:tblGrid>
              <a:tr h="3171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USERSID (PK)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ENABLED – Boolean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PASSWORD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USERNAME 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242781"/>
                  </a:ext>
                </a:extLst>
              </a:tr>
              <a:tr h="3171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usersId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boolean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enabled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12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0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9" y="313507"/>
            <a:ext cx="285039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7. Authorities</a:t>
            </a: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8. Cart</a:t>
            </a: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9. CartItem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10. Customer Order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93475"/>
              </p:ext>
            </p:extLst>
          </p:nvPr>
        </p:nvGraphicFramePr>
        <p:xfrm>
          <a:off x="726894" y="801092"/>
          <a:ext cx="7476579" cy="688073"/>
        </p:xfrm>
        <a:graphic>
          <a:graphicData uri="http://schemas.openxmlformats.org/drawingml/2006/table">
            <a:tbl>
              <a:tblPr firstRow="1" firstCol="1" bandRow="1"/>
              <a:tblGrid>
                <a:gridCol w="2492193">
                  <a:extLst>
                    <a:ext uri="{9D8B030D-6E8A-4147-A177-3AD203B41FA5}">
                      <a16:colId xmlns:a16="http://schemas.microsoft.com/office/drawing/2014/main" val="2542190155"/>
                    </a:ext>
                  </a:extLst>
                </a:gridCol>
                <a:gridCol w="2492193">
                  <a:extLst>
                    <a:ext uri="{9D8B030D-6E8A-4147-A177-3AD203B41FA5}">
                      <a16:colId xmlns:a16="http://schemas.microsoft.com/office/drawing/2014/main" val="1837036773"/>
                    </a:ext>
                  </a:extLst>
                </a:gridCol>
                <a:gridCol w="2492193">
                  <a:extLst>
                    <a:ext uri="{9D8B030D-6E8A-4147-A177-3AD203B41FA5}">
                      <a16:colId xmlns:a16="http://schemas.microsoft.com/office/drawing/2014/main" val="3617236950"/>
                    </a:ext>
                  </a:extLst>
                </a:gridCol>
              </a:tblGrid>
              <a:tr h="351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Authorities ID (PK) –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Authority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USERNAME-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09124"/>
                  </a:ext>
                </a:extLst>
              </a:tr>
              <a:tr h="336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authorityId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authority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3881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15775"/>
              </p:ext>
            </p:extLst>
          </p:nvPr>
        </p:nvGraphicFramePr>
        <p:xfrm>
          <a:off x="753018" y="2256226"/>
          <a:ext cx="7476580" cy="472486"/>
        </p:xfrm>
        <a:graphic>
          <a:graphicData uri="http://schemas.openxmlformats.org/drawingml/2006/table">
            <a:tbl>
              <a:tblPr firstRow="1" firstCol="1" bandRow="1"/>
              <a:tblGrid>
                <a:gridCol w="2491917">
                  <a:extLst>
                    <a:ext uri="{9D8B030D-6E8A-4147-A177-3AD203B41FA5}">
                      <a16:colId xmlns:a16="http://schemas.microsoft.com/office/drawing/2014/main" val="1838526046"/>
                    </a:ext>
                  </a:extLst>
                </a:gridCol>
                <a:gridCol w="2491917">
                  <a:extLst>
                    <a:ext uri="{9D8B030D-6E8A-4147-A177-3AD203B41FA5}">
                      <a16:colId xmlns:a16="http://schemas.microsoft.com/office/drawing/2014/main" val="1895904523"/>
                    </a:ext>
                  </a:extLst>
                </a:gridCol>
                <a:gridCol w="2492746">
                  <a:extLst>
                    <a:ext uri="{9D8B030D-6E8A-4147-A177-3AD203B41FA5}">
                      <a16:colId xmlns:a16="http://schemas.microsoft.com/office/drawing/2014/main" val="2311509691"/>
                    </a:ext>
                  </a:extLst>
                </a:gridCol>
              </a:tblGrid>
              <a:tr h="2362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Grandtotal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customerId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(FK -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443782"/>
                  </a:ext>
                </a:extLst>
              </a:tr>
              <a:tr h="2362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double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grandTotal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828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8386"/>
              </p:ext>
            </p:extLst>
          </p:nvPr>
        </p:nvGraphicFramePr>
        <p:xfrm>
          <a:off x="766081" y="3573810"/>
          <a:ext cx="7476579" cy="933966"/>
        </p:xfrm>
        <a:graphic>
          <a:graphicData uri="http://schemas.openxmlformats.org/drawingml/2006/table">
            <a:tbl>
              <a:tblPr firstRow="1" firstCol="1" bandRow="1"/>
              <a:tblGrid>
                <a:gridCol w="1495150">
                  <a:extLst>
                    <a:ext uri="{9D8B030D-6E8A-4147-A177-3AD203B41FA5}">
                      <a16:colId xmlns:a16="http://schemas.microsoft.com/office/drawing/2014/main" val="476438451"/>
                    </a:ext>
                  </a:extLst>
                </a:gridCol>
                <a:gridCol w="1291865">
                  <a:extLst>
                    <a:ext uri="{9D8B030D-6E8A-4147-A177-3AD203B41FA5}">
                      <a16:colId xmlns:a16="http://schemas.microsoft.com/office/drawing/2014/main" val="975595483"/>
                    </a:ext>
                  </a:extLst>
                </a:gridCol>
                <a:gridCol w="1698435">
                  <a:extLst>
                    <a:ext uri="{9D8B030D-6E8A-4147-A177-3AD203B41FA5}">
                      <a16:colId xmlns:a16="http://schemas.microsoft.com/office/drawing/2014/main" val="4164631198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1517508614"/>
                    </a:ext>
                  </a:extLst>
                </a:gridCol>
                <a:gridCol w="1495979">
                  <a:extLst>
                    <a:ext uri="{9D8B030D-6E8A-4147-A177-3AD203B41FA5}">
                      <a16:colId xmlns:a16="http://schemas.microsoft.com/office/drawing/2014/main" val="2955001728"/>
                    </a:ext>
                  </a:extLst>
                </a:gridCol>
              </a:tblGrid>
              <a:tr h="62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CARTITEMID 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QUANTITY 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TOTALPRICE(double)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 (FK –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PRODUCTID (FK- PRODUCT)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01168"/>
                  </a:ext>
                </a:extLst>
              </a:tr>
              <a:tr h="311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cartItemId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quantity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double totalPrice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78461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20599"/>
              </p:ext>
            </p:extLst>
          </p:nvPr>
        </p:nvGraphicFramePr>
        <p:xfrm>
          <a:off x="779144" y="5204453"/>
          <a:ext cx="7476579" cy="1369695"/>
        </p:xfrm>
        <a:graphic>
          <a:graphicData uri="http://schemas.openxmlformats.org/drawingml/2006/table">
            <a:tbl>
              <a:tblPr firstRow="1" firstCol="1" bandRow="1"/>
              <a:tblGrid>
                <a:gridCol w="1495150">
                  <a:extLst>
                    <a:ext uri="{9D8B030D-6E8A-4147-A177-3AD203B41FA5}">
                      <a16:colId xmlns:a16="http://schemas.microsoft.com/office/drawing/2014/main" val="2170021092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3813156264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3646886236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546516616"/>
                    </a:ext>
                  </a:extLst>
                </a:gridCol>
                <a:gridCol w="1495979">
                  <a:extLst>
                    <a:ext uri="{9D8B030D-6E8A-4147-A177-3AD203B41FA5}">
                      <a16:colId xmlns:a16="http://schemas.microsoft.com/office/drawing/2014/main" val="3030867939"/>
                    </a:ext>
                  </a:extLst>
                </a:gridCol>
              </a:tblGrid>
              <a:tr h="9131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CUSTOMERORDERID (PK)-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BILLINGADDRESSID(FK - BillingAddress) -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ID(FK -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ID(FK -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 ADDRESS ID(FK - shippingaddress)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0172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customerOrderId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 billingAddress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customer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5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6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Frontend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39318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CSS 3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styling the web pages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Bootstrap 3.3.7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responsive web pages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JavaScript – AngularJS 2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For interactive web pages</a:t>
            </a:r>
          </a:p>
        </p:txBody>
      </p:sp>
    </p:spTree>
    <p:extLst>
      <p:ext uri="{BB962C8B-B14F-4D97-AF65-F5344CB8AC3E}">
        <p14:creationId xmlns:p14="http://schemas.microsoft.com/office/powerpoint/2010/main" val="3136403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Characteristics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Features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369888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372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935"/>
            <a:ext cx="7886700" cy="5032375"/>
          </a:xfrm>
        </p:spPr>
        <p:txBody>
          <a:bodyPr>
            <a:normAutofit/>
          </a:bodyPr>
          <a:lstStyle/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Responsive Website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Attractive Web Pages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Use of JSP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Implements Spring MVC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Hibernate ORM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Security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2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186"/>
            <a:ext cx="7772400" cy="238760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96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of Web App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 Context with Java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5261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of a Web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505282"/>
            <a:ext cx="1270846" cy="7865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(Browser)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728046" y="3737281"/>
            <a:ext cx="151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728047" y="4047679"/>
            <a:ext cx="1519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8047" y="3449231"/>
            <a:ext cx="151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HTTP Request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28047" y="4061966"/>
            <a:ext cx="1519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00304" y="4437646"/>
            <a:ext cx="1418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ylinder 9"/>
          <p:cNvSpPr/>
          <p:nvPr/>
        </p:nvSpPr>
        <p:spPr>
          <a:xfrm>
            <a:off x="7119257" y="2876616"/>
            <a:ext cx="1467071" cy="1951204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EIS</a:t>
            </a:r>
          </a:p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(Database)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700304" y="3709008"/>
            <a:ext cx="1418953" cy="1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47851" y="2743199"/>
            <a:ext cx="2452452" cy="20846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Servlet Container</a:t>
            </a: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3902" y="3532416"/>
            <a:ext cx="2120349" cy="9523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(Servlet + JSP)</a:t>
            </a:r>
          </a:p>
        </p:txBody>
      </p:sp>
    </p:spTree>
    <p:extLst>
      <p:ext uri="{BB962C8B-B14F-4D97-AF65-F5344CB8AC3E}">
        <p14:creationId xmlns:p14="http://schemas.microsoft.com/office/powerpoint/2010/main" val="36604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6500"/>
            <a:ext cx="7772400" cy="2387600"/>
          </a:xfrm>
        </p:spPr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21419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"/>
            <a:ext cx="78867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˃"/>
            </a:pP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Front-End and Client Side -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 – 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 3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 3.3</a:t>
            </a:r>
          </a:p>
          <a:p>
            <a:pPr lvl="2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 2</a:t>
            </a:r>
          </a:p>
          <a:p>
            <a:pPr lvl="1"/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Middleware and Server Side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Java – J2SE &amp; J2EE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Spring 4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Hibernate 4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Back-End and Database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MySQL 5.7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H2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1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12" y="0"/>
            <a:ext cx="7886700" cy="6858000"/>
          </a:xfrm>
        </p:spPr>
        <p:txBody>
          <a:bodyPr>
            <a:normAutofit/>
          </a:bodyPr>
          <a:lstStyle/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IDE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Eclipse Neon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Server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Apache Tomcat 8.0/9.0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Project Management Tool -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Apache Maven 3.3</a:t>
            </a:r>
          </a:p>
          <a:p>
            <a:pPr lvl="2"/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Segoe UI" panose="020B0502040204020203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 (Web Browser) -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Chrome </a:t>
            </a: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Mozilla Firefox </a:t>
            </a:r>
          </a:p>
          <a:p>
            <a:pPr lvl="2"/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306523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6748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 using Spring MVC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3302" y="3285418"/>
            <a:ext cx="1699985" cy="1001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Front</a:t>
            </a:r>
          </a:p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2937" y="1595925"/>
            <a:ext cx="1360714" cy="820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Handler Mapping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9660" y="3281789"/>
            <a:ext cx="1378858" cy="1001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3287" y="4904288"/>
            <a:ext cx="1378858" cy="9797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View Resolver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2588" y="4928149"/>
            <a:ext cx="1360714" cy="972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2422941" y="3776301"/>
            <a:ext cx="1120361" cy="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243287" y="4050028"/>
            <a:ext cx="126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0"/>
            <a:endCxn id="5" idx="2"/>
          </p:cNvCxnSpPr>
          <p:nvPr/>
        </p:nvCxnSpPr>
        <p:spPr>
          <a:xfrm flipH="1" flipV="1">
            <a:off x="4393294" y="2416207"/>
            <a:ext cx="1" cy="8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43287" y="3542028"/>
            <a:ext cx="126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0"/>
          </p:cNvCxnSpPr>
          <p:nvPr/>
        </p:nvCxnSpPr>
        <p:spPr>
          <a:xfrm>
            <a:off x="5073651" y="4283274"/>
            <a:ext cx="859065" cy="6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8" idx="0"/>
          </p:cNvCxnSpPr>
          <p:nvPr/>
        </p:nvCxnSpPr>
        <p:spPr>
          <a:xfrm flipH="1">
            <a:off x="2862945" y="4283274"/>
            <a:ext cx="849992" cy="64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96421" y="3872830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3947692" y="26641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5633531" y="3095089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5682149" y="4157781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6" name="Oval 65"/>
          <p:cNvSpPr/>
          <p:nvPr/>
        </p:nvSpPr>
        <p:spPr>
          <a:xfrm>
            <a:off x="4936305" y="44588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7" name="Oval 66"/>
          <p:cNvSpPr/>
          <p:nvPr/>
        </p:nvSpPr>
        <p:spPr>
          <a:xfrm>
            <a:off x="3512067" y="44588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43286" y="3773029"/>
            <a:ext cx="126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Model + View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22939" y="3499009"/>
            <a:ext cx="1120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2225" y="3366552"/>
            <a:ext cx="1360714" cy="8202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083" y="6180257"/>
            <a:ext cx="84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this project the front controller is the Dispatcher Servlet.</a:t>
            </a:r>
          </a:p>
        </p:txBody>
      </p:sp>
    </p:spTree>
    <p:extLst>
      <p:ext uri="{BB962C8B-B14F-4D97-AF65-F5344CB8AC3E}">
        <p14:creationId xmlns:p14="http://schemas.microsoft.com/office/powerpoint/2010/main" val="20772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824</Words>
  <Application>Microsoft Office PowerPoint</Application>
  <PresentationFormat>On-screen Show (4:3)</PresentationFormat>
  <Paragraphs>380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AMPLIFY</vt:lpstr>
      <vt:lpstr>What is AMPLIFY?</vt:lpstr>
      <vt:lpstr>Architecture of Web App</vt:lpstr>
      <vt:lpstr>Architecture of a Web App</vt:lpstr>
      <vt:lpstr>Technologies Used</vt:lpstr>
      <vt:lpstr>PowerPoint Presentation</vt:lpstr>
      <vt:lpstr>PowerPoint Presentation</vt:lpstr>
      <vt:lpstr>Spring MVC</vt:lpstr>
      <vt:lpstr>Web App using Spring MVC</vt:lpstr>
      <vt:lpstr>Flow of Execution</vt:lpstr>
      <vt:lpstr>The Middleware</vt:lpstr>
      <vt:lpstr>Product Module</vt:lpstr>
      <vt:lpstr>Spring Security Module</vt:lpstr>
      <vt:lpstr>Registration Module</vt:lpstr>
      <vt:lpstr>Cart</vt:lpstr>
      <vt:lpstr>PowerPoint Presentation</vt:lpstr>
      <vt:lpstr>Checkout – Web Flow Module</vt:lpstr>
      <vt:lpstr>AngularJS</vt:lpstr>
      <vt:lpstr>The Backend - Database</vt:lpstr>
      <vt:lpstr>PowerPoint Presentation</vt:lpstr>
      <vt:lpstr>PowerPoint Presentation</vt:lpstr>
      <vt:lpstr>PowerPoint Presentation</vt:lpstr>
      <vt:lpstr>The Frontend</vt:lpstr>
      <vt:lpstr>JSP</vt:lpstr>
      <vt:lpstr>Characteristics</vt:lpstr>
      <vt:lpstr>Features of the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AMPLIFY</dc:title>
  <dc:creator>MYSTOGAN</dc:creator>
  <cp:lastModifiedBy>MYSTOGAN</cp:lastModifiedBy>
  <cp:revision>77</cp:revision>
  <dcterms:created xsi:type="dcterms:W3CDTF">2016-11-08T10:15:52Z</dcterms:created>
  <dcterms:modified xsi:type="dcterms:W3CDTF">2016-11-22T07:12:38Z</dcterms:modified>
</cp:coreProperties>
</file>