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70" r:id="rId5"/>
    <p:sldId id="260" r:id="rId6"/>
    <p:sldId id="262" r:id="rId7"/>
    <p:sldId id="269" r:id="rId8"/>
    <p:sldId id="266" r:id="rId9"/>
    <p:sldId id="287" r:id="rId10"/>
    <p:sldId id="264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8" r:id="rId25"/>
    <p:sldId id="285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5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56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24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20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30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5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1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34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5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60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2C3F-2452-4D6A-A236-04845F734209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57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2C3F-2452-4D6A-A236-04845F734209}" type="datetimeFigureOut">
              <a:rPr lang="en-IN" smtClean="0"/>
              <a:t>16-11-2016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73E5A-FF16-4410-B773-65683C3F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7415"/>
            <a:ext cx="7772400" cy="2387600"/>
          </a:xfrm>
        </p:spPr>
        <p:txBody>
          <a:bodyPr>
            <a:noAutofit/>
          </a:bodyPr>
          <a:lstStyle/>
          <a:p>
            <a:r>
              <a:rPr lang="en-IN" sz="8800" dirty="0" smtClean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AMPLIFY</a:t>
            </a:r>
            <a:endParaRPr lang="en-IN" sz="8800" dirty="0">
              <a:solidFill>
                <a:srgbClr val="D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05015"/>
            <a:ext cx="6858000" cy="1655762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y Vasudev Tonape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5355771"/>
            <a:ext cx="1946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Expert Faculty</a:t>
            </a:r>
          </a:p>
          <a:p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Miss. Punitha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5851" y="5355771"/>
            <a:ext cx="246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Tech-Mentor</a:t>
            </a:r>
          </a:p>
          <a:p>
            <a:pPr algn="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Mr. Deependra Yadav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Middleware</a:t>
            </a:r>
            <a:endParaRPr lang="en-IN" dirty="0">
              <a:solidFill>
                <a:srgbClr val="D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Modules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9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 smtClean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Module</a:t>
            </a:r>
            <a:endParaRPr lang="en-IN" sz="4200" dirty="0">
              <a:solidFill>
                <a:srgbClr val="D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View All Products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CRUD Operations - 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 Add Product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Delete Product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 Edit Product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View Product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Tables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Updated -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Categories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Multipart - Image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 smtClean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Security Module</a:t>
            </a:r>
            <a:endParaRPr lang="en-IN" sz="4200" dirty="0">
              <a:solidFill>
                <a:srgbClr val="D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Login form -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  <a:p>
            <a:pPr lvl="1"/>
            <a:endParaRPr lang="en-IN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Checks Authorities and Users table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Control intercept URL patterns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 smtClean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Registration Module</a:t>
            </a:r>
            <a:endParaRPr lang="en-IN" sz="4200" dirty="0">
              <a:solidFill>
                <a:srgbClr val="D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Registration Form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Tables Updated -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Authorities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Billing Address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Shipping Address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32133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 smtClean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IN" sz="4200" dirty="0">
              <a:solidFill>
                <a:srgbClr val="D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 Add to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Button to add product to cart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Updated -</a:t>
            </a:r>
          </a:p>
          <a:p>
            <a:pPr lvl="2"/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CartItem</a:t>
            </a:r>
          </a:p>
          <a:p>
            <a:pPr lvl="1"/>
            <a:endParaRPr lang="en-I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 Remove Product from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Button to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remove product from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Tables Updated -</a:t>
            </a:r>
          </a:p>
          <a:p>
            <a:pPr lvl="2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CartItem</a:t>
            </a:r>
          </a:p>
          <a:p>
            <a:pPr marL="457200" lvl="1" indent="0"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 Clear Cart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Button to remove 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product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from cart</a:t>
            </a:r>
          </a:p>
          <a:p>
            <a:pPr lvl="1">
              <a:buFont typeface="Calibri" panose="020F0502020204030204" pitchFamily="34" charset="0"/>
              <a:buChar char="˃"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Tables Updated -</a:t>
            </a:r>
          </a:p>
          <a:p>
            <a:pPr lvl="2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CartItem</a:t>
            </a: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 smtClean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Checkout – Web Flow Module</a:t>
            </a:r>
            <a:endParaRPr lang="en-IN" sz="4200" dirty="0">
              <a:solidFill>
                <a:srgbClr val="D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Button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checkout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Tables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Updated -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 Order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Font typeface="Calibri" panose="020F0502020204030204" pitchFamily="34" charset="0"/>
              <a:buChar char="˃"/>
            </a:pPr>
            <a:r>
              <a:rPr lang="en-IN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Total 5 states</a:t>
            </a:r>
            <a:endParaRPr lang="en-IN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2 Action States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3 View States 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End State - Invalid Cart</a:t>
            </a: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Global Transition – Checkout Cancelled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 smtClean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IN" sz="4200" dirty="0">
              <a:solidFill>
                <a:srgbClr val="D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Search bar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View all products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For cart </a:t>
            </a:r>
          </a:p>
        </p:txBody>
      </p:sp>
    </p:spTree>
    <p:extLst>
      <p:ext uri="{BB962C8B-B14F-4D97-AF65-F5344CB8AC3E}">
        <p14:creationId xmlns:p14="http://schemas.microsoft.com/office/powerpoint/2010/main" val="6065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2387600"/>
          </a:xfrm>
        </p:spPr>
        <p:txBody>
          <a:bodyPr/>
          <a:lstStyle/>
          <a:p>
            <a:r>
              <a:rPr lang="en-IN" dirty="0" smtClean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Backend - Database</a:t>
            </a:r>
            <a:endParaRPr lang="en-IN" dirty="0">
              <a:solidFill>
                <a:srgbClr val="D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All The Tables in Database</a:t>
            </a:r>
          </a:p>
        </p:txBody>
      </p:sp>
    </p:spTree>
    <p:extLst>
      <p:ext uri="{BB962C8B-B14F-4D97-AF65-F5344CB8AC3E}">
        <p14:creationId xmlns:p14="http://schemas.microsoft.com/office/powerpoint/2010/main" val="7349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22335"/>
              </p:ext>
            </p:extLst>
          </p:nvPr>
        </p:nvGraphicFramePr>
        <p:xfrm>
          <a:off x="713558" y="747369"/>
          <a:ext cx="7429500" cy="1597978"/>
        </p:xfrm>
        <a:graphic>
          <a:graphicData uri="http://schemas.openxmlformats.org/drawingml/2006/table">
            <a:tbl>
              <a:tblPr firstRow="1" firstCol="1" bandRow="1"/>
              <a:tblGrid>
                <a:gridCol w="835660">
                  <a:extLst>
                    <a:ext uri="{9D8B030D-6E8A-4147-A177-3AD203B41FA5}">
                      <a16:colId xmlns:a16="http://schemas.microsoft.com/office/drawing/2014/main" val="224146921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3152121459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407347993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577839221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3727432845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3618808058"/>
                    </a:ext>
                  </a:extLst>
                </a:gridCol>
                <a:gridCol w="1238885">
                  <a:extLst>
                    <a:ext uri="{9D8B030D-6E8A-4147-A177-3AD203B41FA5}">
                      <a16:colId xmlns:a16="http://schemas.microsoft.com/office/drawing/2014/main" val="32308842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id(PK)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category (FK - Category)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manufacturer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Productprice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Unit in stock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81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productId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Categories category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productDescription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productManufacturer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productName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productPrice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unitInStock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3942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3509" y="274318"/>
            <a:ext cx="1564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Product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75070"/>
              </p:ext>
            </p:extLst>
          </p:nvPr>
        </p:nvGraphicFramePr>
        <p:xfrm>
          <a:off x="765808" y="3084888"/>
          <a:ext cx="7429500" cy="651616"/>
        </p:xfrm>
        <a:graphic>
          <a:graphicData uri="http://schemas.openxmlformats.org/drawingml/2006/table">
            <a:tbl>
              <a:tblPr firstRow="1" firstCol="1" bandRow="1"/>
              <a:tblGrid>
                <a:gridCol w="3714750">
                  <a:extLst>
                    <a:ext uri="{9D8B030D-6E8A-4147-A177-3AD203B41FA5}">
                      <a16:colId xmlns:a16="http://schemas.microsoft.com/office/drawing/2014/main" val="626488006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3615440158"/>
                    </a:ext>
                  </a:extLst>
                </a:gridCol>
              </a:tblGrid>
              <a:tr h="325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CID (PK)</a:t>
                      </a:r>
                    </a:p>
                  </a:txBody>
                  <a:tcPr marL="88996" marR="88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Categories (varchar)</a:t>
                      </a:r>
                    </a:p>
                  </a:txBody>
                  <a:tcPr marL="88996" marR="88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025798"/>
                  </a:ext>
                </a:extLst>
              </a:tr>
              <a:tr h="325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88996" marR="88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categoryName</a:t>
                      </a:r>
                    </a:p>
                  </a:txBody>
                  <a:tcPr marL="88996" marR="889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89019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57468"/>
              </p:ext>
            </p:extLst>
          </p:nvPr>
        </p:nvGraphicFramePr>
        <p:xfrm>
          <a:off x="765808" y="4513786"/>
          <a:ext cx="7429500" cy="2160270"/>
        </p:xfrm>
        <a:graphic>
          <a:graphicData uri="http://schemas.openxmlformats.org/drawingml/2006/table">
            <a:tbl>
              <a:tblPr firstRow="1" firstCol="1" bandRow="1"/>
              <a:tblGrid>
                <a:gridCol w="1023802">
                  <a:extLst>
                    <a:ext uri="{9D8B030D-6E8A-4147-A177-3AD203B41FA5}">
                      <a16:colId xmlns:a16="http://schemas.microsoft.com/office/drawing/2014/main" val="3067603051"/>
                    </a:ext>
                  </a:extLst>
                </a:gridCol>
                <a:gridCol w="862149">
                  <a:extLst>
                    <a:ext uri="{9D8B030D-6E8A-4147-A177-3AD203B41FA5}">
                      <a16:colId xmlns:a16="http://schemas.microsoft.com/office/drawing/2014/main" val="678684422"/>
                    </a:ext>
                  </a:extLst>
                </a:gridCol>
                <a:gridCol w="1430329">
                  <a:extLst>
                    <a:ext uri="{9D8B030D-6E8A-4147-A177-3AD203B41FA5}">
                      <a16:colId xmlns:a16="http://schemas.microsoft.com/office/drawing/2014/main" val="493522457"/>
                    </a:ext>
                  </a:extLst>
                </a:gridCol>
                <a:gridCol w="1217527">
                  <a:extLst>
                    <a:ext uri="{9D8B030D-6E8A-4147-A177-3AD203B41FA5}">
                      <a16:colId xmlns:a16="http://schemas.microsoft.com/office/drawing/2014/main" val="1191012466"/>
                    </a:ext>
                  </a:extLst>
                </a:gridCol>
                <a:gridCol w="1079000">
                  <a:extLst>
                    <a:ext uri="{9D8B030D-6E8A-4147-A177-3AD203B41FA5}">
                      <a16:colId xmlns:a16="http://schemas.microsoft.com/office/drawing/2014/main" val="3381782284"/>
                    </a:ext>
                  </a:extLst>
                </a:gridCol>
                <a:gridCol w="474827">
                  <a:extLst>
                    <a:ext uri="{9D8B030D-6E8A-4147-A177-3AD203B41FA5}">
                      <a16:colId xmlns:a16="http://schemas.microsoft.com/office/drawing/2014/main" val="1541964401"/>
                    </a:ext>
                  </a:extLst>
                </a:gridCol>
                <a:gridCol w="1341866">
                  <a:extLst>
                    <a:ext uri="{9D8B030D-6E8A-4147-A177-3AD203B41FA5}">
                      <a16:colId xmlns:a16="http://schemas.microsoft.com/office/drawing/2014/main" val="2993233732"/>
                    </a:ext>
                  </a:extLst>
                </a:gridCol>
              </a:tblGrid>
              <a:tr h="205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CUSTOMERID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(PK) – </a:t>
                      </a: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endParaRPr lang="en-IN" sz="12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CUSTOMERNAME-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CUSTOMEREMAIL –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CUSTOMERPHONE 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BillingAddressID</a:t>
                      </a:r>
                      <a:endParaRPr lang="en-IN" sz="12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(FK - </a:t>
                      </a: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</a:t>
                      </a: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ID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(FK - cart)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SHIPPINGADDRESSID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(FK)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69608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cutomerId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</a:t>
                      </a: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customerName</a:t>
                      </a:r>
                      <a:endParaRPr lang="en-IN" sz="12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customerEmail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customerPhone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 billingAddress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cart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  <a:r>
                        <a:rPr lang="en-IN" sz="12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2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  <a:endParaRPr lang="en-IN" sz="12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5256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3509" y="2556126"/>
            <a:ext cx="331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Categories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621" y="4020711"/>
            <a:ext cx="1814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Customer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8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 smtClean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AMPLIFY?</a:t>
            </a:r>
            <a:endParaRPr lang="en-IN" sz="4200" dirty="0">
              <a:solidFill>
                <a:srgbClr val="D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E-commerce Web Application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Portal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name </a:t>
            </a: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 Amplify 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Product - Headphones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698" y="627019"/>
            <a:ext cx="288008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4. Billing Address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5. Shipping Address</a:t>
            </a:r>
          </a:p>
          <a:p>
            <a:pPr marL="342900" indent="-342900">
              <a:buAutoNum type="arabicPeriod" startAt="2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2"/>
            </a:pP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2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2"/>
            </a:pP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6. Users 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24478"/>
              </p:ext>
            </p:extLst>
          </p:nvPr>
        </p:nvGraphicFramePr>
        <p:xfrm>
          <a:off x="800055" y="1142579"/>
          <a:ext cx="7429545" cy="1471296"/>
        </p:xfrm>
        <a:graphic>
          <a:graphicData uri="http://schemas.openxmlformats.org/drawingml/2006/table">
            <a:tbl>
              <a:tblPr firstRow="1" firstCol="1" bandRow="1"/>
              <a:tblGrid>
                <a:gridCol w="1025233">
                  <a:extLst>
                    <a:ext uri="{9D8B030D-6E8A-4147-A177-3AD203B41FA5}">
                      <a16:colId xmlns:a16="http://schemas.microsoft.com/office/drawing/2014/main" val="2081192711"/>
                    </a:ext>
                  </a:extLst>
                </a:gridCol>
                <a:gridCol w="1028805">
                  <a:extLst>
                    <a:ext uri="{9D8B030D-6E8A-4147-A177-3AD203B41FA5}">
                      <a16:colId xmlns:a16="http://schemas.microsoft.com/office/drawing/2014/main" val="3939495568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854493571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399503519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560114321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3308741273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580481080"/>
                    </a:ext>
                  </a:extLst>
                </a:gridCol>
                <a:gridCol w="1349592">
                  <a:extLst>
                    <a:ext uri="{9D8B030D-6E8A-4147-A177-3AD203B41FA5}">
                      <a16:colId xmlns:a16="http://schemas.microsoft.com/office/drawing/2014/main" val="1810845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 Address ID (PK) – 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Apartment number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City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Country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State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Streetname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Zipcode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Customer_customerID(FK – customer)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154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apartmentNumber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country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streetName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zipcode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63044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2372"/>
              </p:ext>
            </p:extLst>
          </p:nvPr>
        </p:nvGraphicFramePr>
        <p:xfrm>
          <a:off x="813118" y="3350704"/>
          <a:ext cx="7429545" cy="1471296"/>
        </p:xfrm>
        <a:graphic>
          <a:graphicData uri="http://schemas.openxmlformats.org/drawingml/2006/table">
            <a:tbl>
              <a:tblPr firstRow="1" firstCol="1" bandRow="1"/>
              <a:tblGrid>
                <a:gridCol w="1025233">
                  <a:extLst>
                    <a:ext uri="{9D8B030D-6E8A-4147-A177-3AD203B41FA5}">
                      <a16:colId xmlns:a16="http://schemas.microsoft.com/office/drawing/2014/main" val="4171855610"/>
                    </a:ext>
                  </a:extLst>
                </a:gridCol>
                <a:gridCol w="1028805">
                  <a:extLst>
                    <a:ext uri="{9D8B030D-6E8A-4147-A177-3AD203B41FA5}">
                      <a16:colId xmlns:a16="http://schemas.microsoft.com/office/drawing/2014/main" val="3686320417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2663850921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3288357663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55379116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1028430503"/>
                    </a:ext>
                  </a:extLst>
                </a:gridCol>
                <a:gridCol w="805183">
                  <a:extLst>
                    <a:ext uri="{9D8B030D-6E8A-4147-A177-3AD203B41FA5}">
                      <a16:colId xmlns:a16="http://schemas.microsoft.com/office/drawing/2014/main" val="651833978"/>
                    </a:ext>
                  </a:extLst>
                </a:gridCol>
                <a:gridCol w="1349592">
                  <a:extLst>
                    <a:ext uri="{9D8B030D-6E8A-4147-A177-3AD203B41FA5}">
                      <a16:colId xmlns:a16="http://schemas.microsoft.com/office/drawing/2014/main" val="1837213515"/>
                    </a:ext>
                  </a:extLst>
                </a:gridCol>
              </a:tblGrid>
              <a:tr h="5202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 Address ID (PK) –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Apartment number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 </a:t>
                      </a:r>
                      <a:r>
                        <a:rPr lang="en-IN" sz="1400" dirty="0" smtClean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Varchar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City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Country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State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Streetname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Zipcode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-Varchar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Customer_customerID(FK – customer)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903330"/>
                  </a:ext>
                </a:extLst>
              </a:tr>
              <a:tr h="374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apartmentNumber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country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state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streetName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zipcode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85117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74319"/>
              </p:ext>
            </p:extLst>
          </p:nvPr>
        </p:nvGraphicFramePr>
        <p:xfrm>
          <a:off x="826180" y="5570474"/>
          <a:ext cx="7429546" cy="634384"/>
        </p:xfrm>
        <a:graphic>
          <a:graphicData uri="http://schemas.openxmlformats.org/drawingml/2006/table">
            <a:tbl>
              <a:tblPr firstRow="1" firstCol="1" bandRow="1"/>
              <a:tblGrid>
                <a:gridCol w="1857129">
                  <a:extLst>
                    <a:ext uri="{9D8B030D-6E8A-4147-A177-3AD203B41FA5}">
                      <a16:colId xmlns:a16="http://schemas.microsoft.com/office/drawing/2014/main" val="1688899118"/>
                    </a:ext>
                  </a:extLst>
                </a:gridCol>
                <a:gridCol w="1857129">
                  <a:extLst>
                    <a:ext uri="{9D8B030D-6E8A-4147-A177-3AD203B41FA5}">
                      <a16:colId xmlns:a16="http://schemas.microsoft.com/office/drawing/2014/main" val="4229440781"/>
                    </a:ext>
                  </a:extLst>
                </a:gridCol>
                <a:gridCol w="1857129">
                  <a:extLst>
                    <a:ext uri="{9D8B030D-6E8A-4147-A177-3AD203B41FA5}">
                      <a16:colId xmlns:a16="http://schemas.microsoft.com/office/drawing/2014/main" val="1101782553"/>
                    </a:ext>
                  </a:extLst>
                </a:gridCol>
                <a:gridCol w="1858159">
                  <a:extLst>
                    <a:ext uri="{9D8B030D-6E8A-4147-A177-3AD203B41FA5}">
                      <a16:colId xmlns:a16="http://schemas.microsoft.com/office/drawing/2014/main" val="2221345651"/>
                    </a:ext>
                  </a:extLst>
                </a:gridCol>
              </a:tblGrid>
              <a:tr h="3171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USERSID (PK) 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ENABLED – Boolean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PASSWORD –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USERNAME 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242781"/>
                  </a:ext>
                </a:extLst>
              </a:tr>
              <a:tr h="3171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usersId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boolean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enabled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password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username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125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5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509" y="313507"/>
            <a:ext cx="285039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7. Authorities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8. Cart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8"/>
            </a:pP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 startAt="8"/>
            </a:pP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9. CartItem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8"/>
            </a:pP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 startAt="8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10. Customer Order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93475"/>
              </p:ext>
            </p:extLst>
          </p:nvPr>
        </p:nvGraphicFramePr>
        <p:xfrm>
          <a:off x="726894" y="801092"/>
          <a:ext cx="7476579" cy="688073"/>
        </p:xfrm>
        <a:graphic>
          <a:graphicData uri="http://schemas.openxmlformats.org/drawingml/2006/table">
            <a:tbl>
              <a:tblPr firstRow="1" firstCol="1" bandRow="1"/>
              <a:tblGrid>
                <a:gridCol w="2492193">
                  <a:extLst>
                    <a:ext uri="{9D8B030D-6E8A-4147-A177-3AD203B41FA5}">
                      <a16:colId xmlns:a16="http://schemas.microsoft.com/office/drawing/2014/main" val="2542190155"/>
                    </a:ext>
                  </a:extLst>
                </a:gridCol>
                <a:gridCol w="2492193">
                  <a:extLst>
                    <a:ext uri="{9D8B030D-6E8A-4147-A177-3AD203B41FA5}">
                      <a16:colId xmlns:a16="http://schemas.microsoft.com/office/drawing/2014/main" val="1837036773"/>
                    </a:ext>
                  </a:extLst>
                </a:gridCol>
                <a:gridCol w="2492193">
                  <a:extLst>
                    <a:ext uri="{9D8B030D-6E8A-4147-A177-3AD203B41FA5}">
                      <a16:colId xmlns:a16="http://schemas.microsoft.com/office/drawing/2014/main" val="3617236950"/>
                    </a:ext>
                  </a:extLst>
                </a:gridCol>
              </a:tblGrid>
              <a:tr h="351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Authorities ID (PK) – 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Authority –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USERNAME- varchar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009124"/>
                  </a:ext>
                </a:extLst>
              </a:tr>
              <a:tr h="336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authorityId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authority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String username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3881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15775"/>
              </p:ext>
            </p:extLst>
          </p:nvPr>
        </p:nvGraphicFramePr>
        <p:xfrm>
          <a:off x="753018" y="2256226"/>
          <a:ext cx="7476580" cy="472486"/>
        </p:xfrm>
        <a:graphic>
          <a:graphicData uri="http://schemas.openxmlformats.org/drawingml/2006/table">
            <a:tbl>
              <a:tblPr firstRow="1" firstCol="1" bandRow="1"/>
              <a:tblGrid>
                <a:gridCol w="2491917">
                  <a:extLst>
                    <a:ext uri="{9D8B030D-6E8A-4147-A177-3AD203B41FA5}">
                      <a16:colId xmlns:a16="http://schemas.microsoft.com/office/drawing/2014/main" val="1838526046"/>
                    </a:ext>
                  </a:extLst>
                </a:gridCol>
                <a:gridCol w="2491917">
                  <a:extLst>
                    <a:ext uri="{9D8B030D-6E8A-4147-A177-3AD203B41FA5}">
                      <a16:colId xmlns:a16="http://schemas.microsoft.com/office/drawing/2014/main" val="1895904523"/>
                    </a:ext>
                  </a:extLst>
                </a:gridCol>
                <a:gridCol w="2492746">
                  <a:extLst>
                    <a:ext uri="{9D8B030D-6E8A-4147-A177-3AD203B41FA5}">
                      <a16:colId xmlns:a16="http://schemas.microsoft.com/office/drawing/2014/main" val="2311509691"/>
                    </a:ext>
                  </a:extLst>
                </a:gridCol>
              </a:tblGrid>
              <a:tr h="2362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id(PK)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Grandtotal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(double)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customerId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(FK - Customer)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443782"/>
                  </a:ext>
                </a:extLst>
              </a:tr>
              <a:tr h="2362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double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grandTotal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8284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88386"/>
              </p:ext>
            </p:extLst>
          </p:nvPr>
        </p:nvGraphicFramePr>
        <p:xfrm>
          <a:off x="766081" y="3573810"/>
          <a:ext cx="7476579" cy="933966"/>
        </p:xfrm>
        <a:graphic>
          <a:graphicData uri="http://schemas.openxmlformats.org/drawingml/2006/table">
            <a:tbl>
              <a:tblPr firstRow="1" firstCol="1" bandRow="1"/>
              <a:tblGrid>
                <a:gridCol w="1495150">
                  <a:extLst>
                    <a:ext uri="{9D8B030D-6E8A-4147-A177-3AD203B41FA5}">
                      <a16:colId xmlns:a16="http://schemas.microsoft.com/office/drawing/2014/main" val="476438451"/>
                    </a:ext>
                  </a:extLst>
                </a:gridCol>
                <a:gridCol w="1291865">
                  <a:extLst>
                    <a:ext uri="{9D8B030D-6E8A-4147-A177-3AD203B41FA5}">
                      <a16:colId xmlns:a16="http://schemas.microsoft.com/office/drawing/2014/main" val="975595483"/>
                    </a:ext>
                  </a:extLst>
                </a:gridCol>
                <a:gridCol w="1698435">
                  <a:extLst>
                    <a:ext uri="{9D8B030D-6E8A-4147-A177-3AD203B41FA5}">
                      <a16:colId xmlns:a16="http://schemas.microsoft.com/office/drawing/2014/main" val="4164631198"/>
                    </a:ext>
                  </a:extLst>
                </a:gridCol>
                <a:gridCol w="1495150">
                  <a:extLst>
                    <a:ext uri="{9D8B030D-6E8A-4147-A177-3AD203B41FA5}">
                      <a16:colId xmlns:a16="http://schemas.microsoft.com/office/drawing/2014/main" val="1517508614"/>
                    </a:ext>
                  </a:extLst>
                </a:gridCol>
                <a:gridCol w="1495979">
                  <a:extLst>
                    <a:ext uri="{9D8B030D-6E8A-4147-A177-3AD203B41FA5}">
                      <a16:colId xmlns:a16="http://schemas.microsoft.com/office/drawing/2014/main" val="2955001728"/>
                    </a:ext>
                  </a:extLst>
                </a:gridCol>
              </a:tblGrid>
              <a:tr h="62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CARTITEMID (PK)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QUANTITY (double)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TOTALPRICE(double)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ID (FK – CART)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PRODUCTID (FK- PRODUCT)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01168"/>
                  </a:ext>
                </a:extLst>
              </a:tr>
              <a:tr h="311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cartItemId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 quantity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double totalPrice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cart</a:t>
                      </a:r>
                      <a:endParaRPr lang="en-IN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product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78461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620599"/>
              </p:ext>
            </p:extLst>
          </p:nvPr>
        </p:nvGraphicFramePr>
        <p:xfrm>
          <a:off x="779144" y="5204453"/>
          <a:ext cx="7476579" cy="1369695"/>
        </p:xfrm>
        <a:graphic>
          <a:graphicData uri="http://schemas.openxmlformats.org/drawingml/2006/table">
            <a:tbl>
              <a:tblPr firstRow="1" firstCol="1" bandRow="1"/>
              <a:tblGrid>
                <a:gridCol w="1495150">
                  <a:extLst>
                    <a:ext uri="{9D8B030D-6E8A-4147-A177-3AD203B41FA5}">
                      <a16:colId xmlns:a16="http://schemas.microsoft.com/office/drawing/2014/main" val="2170021092"/>
                    </a:ext>
                  </a:extLst>
                </a:gridCol>
                <a:gridCol w="1495150">
                  <a:extLst>
                    <a:ext uri="{9D8B030D-6E8A-4147-A177-3AD203B41FA5}">
                      <a16:colId xmlns:a16="http://schemas.microsoft.com/office/drawing/2014/main" val="3813156264"/>
                    </a:ext>
                  </a:extLst>
                </a:gridCol>
                <a:gridCol w="1495150">
                  <a:extLst>
                    <a:ext uri="{9D8B030D-6E8A-4147-A177-3AD203B41FA5}">
                      <a16:colId xmlns:a16="http://schemas.microsoft.com/office/drawing/2014/main" val="3646886236"/>
                    </a:ext>
                  </a:extLst>
                </a:gridCol>
                <a:gridCol w="1495150">
                  <a:extLst>
                    <a:ext uri="{9D8B030D-6E8A-4147-A177-3AD203B41FA5}">
                      <a16:colId xmlns:a16="http://schemas.microsoft.com/office/drawing/2014/main" val="546516616"/>
                    </a:ext>
                  </a:extLst>
                </a:gridCol>
                <a:gridCol w="1495979">
                  <a:extLst>
                    <a:ext uri="{9D8B030D-6E8A-4147-A177-3AD203B41FA5}">
                      <a16:colId xmlns:a16="http://schemas.microsoft.com/office/drawing/2014/main" val="3030867939"/>
                    </a:ext>
                  </a:extLst>
                </a:gridCol>
              </a:tblGrid>
              <a:tr h="8287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CUSTOMERORDERID (PK)- 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BILLINGADDRESSID(FK - BillingAddress) - 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ID(FK - cart)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ID(FK - customer)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 ADDRESS ID(FK - shippingaddress)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01724"/>
                  </a:ext>
                </a:extLst>
              </a:tr>
              <a:tr h="4016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int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customerOrderId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BillingAddress billingAddress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Cart cart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Customer customer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  <a:r>
                        <a:rPr lang="en-IN" sz="14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IN" sz="14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shippingAddress</a:t>
                      </a:r>
                      <a:endParaRPr lang="en-IN" sz="14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15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Frontend</a:t>
            </a:r>
            <a:endParaRPr lang="en-IN" dirty="0">
              <a:solidFill>
                <a:srgbClr val="D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3931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 smtClean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JSP</a:t>
            </a:r>
            <a:endParaRPr lang="en-IN" sz="4200" dirty="0">
              <a:solidFill>
                <a:srgbClr val="D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 5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CSS 3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styling the web pages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Bootstrap 3.3.7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responsive web pages</a:t>
            </a:r>
          </a:p>
          <a:p>
            <a:pPr>
              <a:buFont typeface="Calibri" panose="020F0502020204030204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JavaScript – AngularJS 2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interactive web pages</a:t>
            </a:r>
          </a:p>
        </p:txBody>
      </p:sp>
    </p:spTree>
    <p:extLst>
      <p:ext uri="{BB962C8B-B14F-4D97-AF65-F5344CB8AC3E}">
        <p14:creationId xmlns:p14="http://schemas.microsoft.com/office/powerpoint/2010/main" val="31364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Characteristics</a:t>
            </a:r>
            <a:endParaRPr lang="en-IN" dirty="0">
              <a:solidFill>
                <a:srgbClr val="D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Features of the Project 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8372"/>
            <a:ext cx="7886700" cy="1325563"/>
          </a:xfrm>
        </p:spPr>
        <p:txBody>
          <a:bodyPr>
            <a:normAutofit/>
          </a:bodyPr>
          <a:lstStyle/>
          <a:p>
            <a:r>
              <a:rPr lang="en-IN" sz="4200" dirty="0" smtClean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 of the Project</a:t>
            </a:r>
            <a:endParaRPr lang="en-IN" sz="4200" dirty="0">
              <a:solidFill>
                <a:srgbClr val="D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3935"/>
            <a:ext cx="7886700" cy="5032375"/>
          </a:xfrm>
        </p:spPr>
        <p:txBody>
          <a:bodyPr>
            <a:normAutofit/>
          </a:bodyPr>
          <a:lstStyle/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Responsive </a:t>
            </a: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Website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Attractive Web Pages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JSP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Implements </a:t>
            </a: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Spring </a:t>
            </a: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MVC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Hibernate </a:t>
            </a: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ORM</a:t>
            </a:r>
          </a:p>
          <a:p>
            <a:pPr>
              <a:buFont typeface="Segoe UI" panose="020B0502040204020203" pitchFamily="34" charset="0"/>
              <a:buChar char="˃"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Security</a:t>
            </a: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186"/>
            <a:ext cx="7772400" cy="2387600"/>
          </a:xfrm>
        </p:spPr>
        <p:txBody>
          <a:bodyPr>
            <a:normAutofit/>
          </a:bodyPr>
          <a:lstStyle/>
          <a:p>
            <a:r>
              <a:rPr lang="en-IN" sz="6600" dirty="0" smtClean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  <a:endParaRPr lang="en-IN" sz="6600" dirty="0">
              <a:solidFill>
                <a:srgbClr val="D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 smtClean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 of a Web App</a:t>
            </a:r>
            <a:endParaRPr lang="en-IN" sz="4200" dirty="0">
              <a:solidFill>
                <a:srgbClr val="D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650" y="3833948"/>
            <a:ext cx="1045028" cy="6036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2000" y="2876617"/>
            <a:ext cx="1513069" cy="21525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pPr algn="ctr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19257" y="2876616"/>
            <a:ext cx="1418953" cy="20742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673678" y="3996605"/>
            <a:ext cx="938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469587" y="3382650"/>
            <a:ext cx="649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469587" y="4472199"/>
            <a:ext cx="649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656125" y="4301405"/>
            <a:ext cx="955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28117" y="3719606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28046" y="4314467"/>
            <a:ext cx="8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824574" y="3687450"/>
            <a:ext cx="1094283" cy="7501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pring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4740" y="2876616"/>
            <a:ext cx="1694848" cy="21525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ORM</a:t>
            </a:r>
          </a:p>
          <a:p>
            <a:pPr algn="ctr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63886" y="3687449"/>
            <a:ext cx="1299489" cy="7501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Hibernate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25069" y="3382650"/>
            <a:ext cx="649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125069" y="4472199"/>
            <a:ext cx="649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6500"/>
            <a:ext cx="7772400" cy="2387600"/>
          </a:xfrm>
        </p:spPr>
        <p:txBody>
          <a:bodyPr/>
          <a:lstStyle/>
          <a:p>
            <a:r>
              <a:rPr lang="en-IN" dirty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22141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"/>
            <a:ext cx="7886700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˃"/>
            </a:pPr>
            <a:endParaRPr lang="en-IN" sz="24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˃"/>
            </a:pPr>
            <a:r>
              <a:rPr lang="en-IN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Front-End </a:t>
            </a:r>
            <a:r>
              <a:rPr lang="en-IN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Client </a:t>
            </a:r>
            <a:r>
              <a:rPr lang="en-IN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Side -</a:t>
            </a:r>
            <a:endParaRPr lang="en-IN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JSP </a:t>
            </a:r>
            <a:r>
              <a:rPr lang="en-IN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</a:p>
          <a:p>
            <a:pPr lvl="2"/>
            <a:r>
              <a:rPr lang="en-IN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5</a:t>
            </a:r>
          </a:p>
          <a:p>
            <a:pPr lvl="2"/>
            <a:r>
              <a:rPr lang="en-IN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 </a:t>
            </a:r>
            <a:r>
              <a:rPr lang="en-IN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  <a:p>
            <a:pPr lvl="2"/>
            <a:r>
              <a:rPr lang="en-IN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</a:p>
          <a:p>
            <a:pPr lvl="2"/>
            <a:r>
              <a:rPr lang="en-IN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Bootstrap</a:t>
            </a:r>
          </a:p>
          <a:p>
            <a:pPr lvl="2"/>
            <a:r>
              <a:rPr lang="en-IN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</a:p>
          <a:p>
            <a:pPr lvl="1"/>
            <a:endParaRPr lang="en-IN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Middleware and Server Side </a:t>
            </a: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J2EE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- Java Enterprise Edition 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Spring 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Hibernate</a:t>
            </a:r>
          </a:p>
          <a:p>
            <a:pPr lvl="1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Calibri" panose="020F0502020204030204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Back-End and Database - 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H2</a:t>
            </a:r>
          </a:p>
          <a:p>
            <a:pPr lvl="1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</a:p>
          <a:p>
            <a:pPr marL="457200" lvl="1" indent="0"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712" y="0"/>
            <a:ext cx="7886700" cy="6858000"/>
          </a:xfrm>
        </p:spPr>
        <p:txBody>
          <a:bodyPr>
            <a:normAutofit/>
          </a:bodyPr>
          <a:lstStyle/>
          <a:p>
            <a:pPr lvl="1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IDE - 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Eclipse Neon</a:t>
            </a:r>
          </a:p>
          <a:p>
            <a:pPr lvl="1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 - 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Apache Tomcat - Web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ontainer having a Web 				    Server</a:t>
            </a:r>
          </a:p>
          <a:p>
            <a:pPr lvl="1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Segoe UI" panose="020B0502040204020203" pitchFamily="34" charset="0"/>
              <a:buChar char="˃"/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 Management Tool -</a:t>
            </a:r>
          </a:p>
          <a:p>
            <a:pPr lvl="1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Apache Maven</a:t>
            </a:r>
          </a:p>
          <a:p>
            <a:pPr lvl="2"/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Font typeface="Segoe UI" panose="020B0502040204020203" pitchFamily="34" charset="0"/>
              <a:buChar char="˃"/>
            </a:pPr>
            <a:r>
              <a:rPr lang="en-IN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(Web Browser) -</a:t>
            </a:r>
            <a:endParaRPr lang="en-IN" sz="2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IN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Chrome</a:t>
            </a:r>
          </a:p>
          <a:p>
            <a:pPr lvl="1"/>
            <a:r>
              <a:rPr lang="en-IN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Mozilla Firefox</a:t>
            </a:r>
            <a:endParaRPr lang="en-IN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 MVC</a:t>
            </a:r>
            <a:endParaRPr lang="en-IN" dirty="0">
              <a:solidFill>
                <a:srgbClr val="D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Spring Framework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6748"/>
            <a:ext cx="7886700" cy="1325563"/>
          </a:xfrm>
        </p:spPr>
        <p:txBody>
          <a:bodyPr>
            <a:normAutofit/>
          </a:bodyPr>
          <a:lstStyle/>
          <a:p>
            <a:r>
              <a:rPr lang="en-IN" sz="4200" dirty="0" smtClean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App using Spring MVC</a:t>
            </a:r>
            <a:endParaRPr lang="en-IN" sz="4200" dirty="0">
              <a:solidFill>
                <a:srgbClr val="D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3302" y="3285418"/>
            <a:ext cx="1699985" cy="10014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Front</a:t>
            </a:r>
          </a:p>
          <a:p>
            <a:pPr algn="ctr"/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2937" y="1595925"/>
            <a:ext cx="1360714" cy="8202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Handler Mapping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09660" y="3281789"/>
            <a:ext cx="1378858" cy="10014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3287" y="4904288"/>
            <a:ext cx="1378858" cy="9797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View Resolver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82588" y="4928149"/>
            <a:ext cx="1360714" cy="9724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2422941" y="3776301"/>
            <a:ext cx="1120361" cy="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243287" y="4050028"/>
            <a:ext cx="1266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0"/>
            <a:endCxn id="5" idx="2"/>
          </p:cNvCxnSpPr>
          <p:nvPr/>
        </p:nvCxnSpPr>
        <p:spPr>
          <a:xfrm flipH="1" flipV="1">
            <a:off x="4393294" y="2416207"/>
            <a:ext cx="1" cy="86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243287" y="3542028"/>
            <a:ext cx="1266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7" idx="0"/>
          </p:cNvCxnSpPr>
          <p:nvPr/>
        </p:nvCxnSpPr>
        <p:spPr>
          <a:xfrm>
            <a:off x="5073651" y="4283274"/>
            <a:ext cx="859065" cy="62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8" idx="0"/>
          </p:cNvCxnSpPr>
          <p:nvPr/>
        </p:nvCxnSpPr>
        <p:spPr>
          <a:xfrm flipH="1">
            <a:off x="2862945" y="4283274"/>
            <a:ext cx="849992" cy="64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796421" y="3872830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947692" y="2664112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5633531" y="3095089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5682149" y="4157781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4950819" y="4458812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497553" y="4458812"/>
            <a:ext cx="373399" cy="3733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45692" y="3782531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 + View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28538" y="3414817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2225" y="3366552"/>
            <a:ext cx="1360714" cy="8202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083" y="6180257"/>
            <a:ext cx="845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˃"/>
            </a:pPr>
            <a:r>
              <a:rPr lang="en-I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 this project the front controller is the Dispatcher Servlet.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 smtClean="0">
                <a:solidFill>
                  <a:srgbClr val="DE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Flow of Execution</a:t>
            </a:r>
            <a:endParaRPr lang="en-IN" sz="4200" dirty="0">
              <a:solidFill>
                <a:srgbClr val="DE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90719" y="2748551"/>
            <a:ext cx="1267870" cy="14426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</a:p>
          <a:p>
            <a:pPr algn="ctr"/>
            <a:endParaRPr lang="en-I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95494" y="3430768"/>
            <a:ext cx="1058320" cy="5334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8187" y="2748551"/>
            <a:ext cx="1234364" cy="14426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</a:p>
          <a:p>
            <a:pPr algn="ctr"/>
            <a:endParaRPr lang="en-I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62027" y="3395101"/>
            <a:ext cx="926683" cy="5893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Calls DAO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32534" y="2748551"/>
            <a:ext cx="1389733" cy="14426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DAO</a:t>
            </a:r>
          </a:p>
          <a:p>
            <a:pPr algn="ctr"/>
            <a:endParaRPr lang="en-I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220" y="3195593"/>
            <a:ext cx="1167884" cy="8517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Actual</a:t>
            </a:r>
          </a:p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85944" y="2186805"/>
            <a:ext cx="5677055" cy="20750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Dispatcher Servlet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7284222" y="4487302"/>
            <a:ext cx="1205471" cy="1515042"/>
          </a:xfrm>
          <a:prstGeom prst="flowChartMagneticDis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27042" y="2748551"/>
            <a:ext cx="1223937" cy="14426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  <a:p>
            <a:pPr algn="ctr"/>
            <a:endParaRPr lang="en-I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67354" y="3376193"/>
            <a:ext cx="750557" cy="5334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POJO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43088" y="3430769"/>
            <a:ext cx="1107592" cy="5334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Web.xml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>
            <a:stCxn id="17" idx="3"/>
            <a:endCxn id="7" idx="1"/>
          </p:cNvCxnSpPr>
          <p:nvPr/>
        </p:nvCxnSpPr>
        <p:spPr>
          <a:xfrm flipV="1">
            <a:off x="2950680" y="3697478"/>
            <a:ext cx="3448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9" idx="1"/>
          </p:cNvCxnSpPr>
          <p:nvPr/>
        </p:nvCxnSpPr>
        <p:spPr>
          <a:xfrm flipV="1">
            <a:off x="4353814" y="3689754"/>
            <a:ext cx="408213" cy="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206104" y="3705811"/>
            <a:ext cx="4744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85153" y="3688575"/>
            <a:ext cx="358532" cy="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64601" y="4707189"/>
            <a:ext cx="1578781" cy="11413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View Resolver</a:t>
            </a:r>
          </a:p>
          <a:p>
            <a:pPr algn="ctr"/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Curved Connector 78"/>
          <p:cNvCxnSpPr>
            <a:stCxn id="11" idx="2"/>
            <a:endCxn id="13" idx="2"/>
          </p:cNvCxnSpPr>
          <p:nvPr/>
        </p:nvCxnSpPr>
        <p:spPr>
          <a:xfrm rot="16200000" flipH="1">
            <a:off x="6354462" y="4315062"/>
            <a:ext cx="1197461" cy="66206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085944" y="4707189"/>
            <a:ext cx="1372645" cy="8986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</a:p>
          <a:p>
            <a:pPr algn="ctr"/>
            <a:endParaRPr lang="en-IN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IN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6" name="Straight Arrow Connector 85"/>
          <p:cNvCxnSpPr>
            <a:endCxn id="68" idx="0"/>
          </p:cNvCxnSpPr>
          <p:nvPr/>
        </p:nvCxnSpPr>
        <p:spPr>
          <a:xfrm>
            <a:off x="5651500" y="4261889"/>
            <a:ext cx="2492" cy="44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772266" y="4261889"/>
            <a:ext cx="2492" cy="44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56397" y="3430768"/>
            <a:ext cx="825025" cy="5334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1180478" y="5004083"/>
            <a:ext cx="1906409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181422" y="3449116"/>
            <a:ext cx="661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endParaRPr lang="en-IN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99646" y="4732360"/>
            <a:ext cx="1986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IN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421203" y="5143099"/>
            <a:ext cx="702126" cy="392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JSP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300437" y="5277858"/>
            <a:ext cx="702126" cy="392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.jsp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56397" y="4732360"/>
            <a:ext cx="825025" cy="53487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1" name="Straight Arrow Connector 110"/>
          <p:cNvCxnSpPr>
            <a:stCxn id="88" idx="3"/>
            <a:endCxn id="17" idx="1"/>
          </p:cNvCxnSpPr>
          <p:nvPr/>
        </p:nvCxnSpPr>
        <p:spPr>
          <a:xfrm>
            <a:off x="1181422" y="3697478"/>
            <a:ext cx="6616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0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744</Words>
  <Application>Microsoft Office PowerPoint</Application>
  <PresentationFormat>On-screen Show (4:3)</PresentationFormat>
  <Paragraphs>352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Office Theme</vt:lpstr>
      <vt:lpstr>AMPLIFY</vt:lpstr>
      <vt:lpstr>What is AMPLIFY?</vt:lpstr>
      <vt:lpstr>Architecture of a Web App</vt:lpstr>
      <vt:lpstr>Technologies Used</vt:lpstr>
      <vt:lpstr>PowerPoint Presentation</vt:lpstr>
      <vt:lpstr>PowerPoint Presentation</vt:lpstr>
      <vt:lpstr>Spring MVC</vt:lpstr>
      <vt:lpstr>Web App using Spring MVC</vt:lpstr>
      <vt:lpstr>Flow of Execution</vt:lpstr>
      <vt:lpstr>The Middleware</vt:lpstr>
      <vt:lpstr>Product Module</vt:lpstr>
      <vt:lpstr>Spring Security Module</vt:lpstr>
      <vt:lpstr>Registration Module</vt:lpstr>
      <vt:lpstr>Cart</vt:lpstr>
      <vt:lpstr>PowerPoint Presentation</vt:lpstr>
      <vt:lpstr>Checkout – Web Flow Module</vt:lpstr>
      <vt:lpstr>AngularJS</vt:lpstr>
      <vt:lpstr>The Backend - Database</vt:lpstr>
      <vt:lpstr>PowerPoint Presentation</vt:lpstr>
      <vt:lpstr>PowerPoint Presentation</vt:lpstr>
      <vt:lpstr>PowerPoint Presentation</vt:lpstr>
      <vt:lpstr>The Frontend</vt:lpstr>
      <vt:lpstr>JSP</vt:lpstr>
      <vt:lpstr>Characteristics</vt:lpstr>
      <vt:lpstr>Features of the Project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AMPLIFY</dc:title>
  <dc:creator>MYSTOGAN</dc:creator>
  <cp:lastModifiedBy>MYSTOGAN</cp:lastModifiedBy>
  <cp:revision>68</cp:revision>
  <dcterms:created xsi:type="dcterms:W3CDTF">2016-11-08T10:15:52Z</dcterms:created>
  <dcterms:modified xsi:type="dcterms:W3CDTF">2016-11-16T09:20:31Z</dcterms:modified>
</cp:coreProperties>
</file>