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47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3260765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Ad_Hoc_Insights</a:t>
            </a: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2037993" y="4552236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B07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Consumer Goods</a:t>
            </a:r>
            <a:endParaRPr lang="en-US" sz="262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854631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4. Which segment had the most increase in unique products in 2021 vs 2020?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3152299" y="16599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218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257068"/>
            <a:ext cx="5006221" cy="17041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708112" y="16599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2187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806" y="2257068"/>
            <a:ext cx="5006221" cy="221051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93806" y="4717494"/>
            <a:ext cx="5006221" cy="2665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product difference per segments from 2020 to 2021 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2371249" y="57671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1" name="Shape 6"/>
          <p:cNvSpPr/>
          <p:nvPr/>
        </p:nvSpPr>
        <p:spPr>
          <a:xfrm>
            <a:off x="2037993" y="5433893"/>
            <a:ext cx="44410" cy="1013698"/>
          </a:xfrm>
          <a:prstGeom prst="rect">
            <a:avLst/>
          </a:prstGeom>
          <a:solidFill>
            <a:srgbClr val="9A81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2393394" y="6697504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Accessories had the biggest production increase.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2393394" y="717506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Storage and networking are growing slower in production than other segments.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206341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 Get the products that have the highest and lowest manufacturing costs.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3152894" y="20116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218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608778"/>
            <a:ext cx="5007293" cy="8901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708588" y="20116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2187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16" y="2608778"/>
            <a:ext cx="4999434" cy="197346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371249" y="54153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0" name="Shape 5"/>
          <p:cNvSpPr/>
          <p:nvPr/>
        </p:nvSpPr>
        <p:spPr>
          <a:xfrm>
            <a:off x="2037993" y="5082064"/>
            <a:ext cx="44410" cy="1013698"/>
          </a:xfrm>
          <a:prstGeom prst="rect">
            <a:avLst/>
          </a:prstGeom>
          <a:solidFill>
            <a:srgbClr val="9A81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2393394" y="6345674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Mouse </a:t>
            </a:r>
            <a:r>
              <a:rPr lang="en-US" sz="1750" i="1" kern="0" spc="-35" dirty="0">
                <a:solidFill>
                  <a:srgbClr val="FCEC9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AQ Master wired x1 Ms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(Standard1) has the</a:t>
            </a:r>
            <a:r>
              <a:rPr lang="en-US" sz="1750" kern="0" spc="-35" dirty="0">
                <a:solidFill>
                  <a:srgbClr val="5E98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5" dirty="0">
                <a:solidFill>
                  <a:srgbClr val="A680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lowest 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manufacturing cost.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2393394" y="6823234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Personal Desktop </a:t>
            </a:r>
            <a:r>
              <a:rPr lang="en-US" sz="1750" i="1" kern="0" spc="-35" dirty="0">
                <a:solidFill>
                  <a:srgbClr val="FCEC9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AQ Home Allin1 Gen2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(Plus 3) has the </a:t>
            </a:r>
            <a:r>
              <a:rPr lang="en-US" sz="1750" kern="0" spc="-35" dirty="0">
                <a:solidFill>
                  <a:srgbClr val="AEE4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manufacturing cost.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067753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6. Generate a report which contains the top 5 customers who received an average high  pre_invoice_discount_pct for the fiscal year 2021 and in the Indian market.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3152894" y="2206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218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03446"/>
            <a:ext cx="5007293" cy="198417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37993" y="50375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93394" y="5606891"/>
            <a:ext cx="465189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b="1" kern="0" spc="-35" dirty="0">
                <a:solidFill>
                  <a:srgbClr val="FCEC9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Flipkart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received the</a:t>
            </a:r>
            <a:r>
              <a:rPr lang="en-US" sz="1750" kern="0" spc="-35" dirty="0">
                <a:solidFill>
                  <a:srgbClr val="AEE4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5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 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pre-invoice discount.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393394" y="6484263"/>
            <a:ext cx="465189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b="1" kern="0" spc="-35" dirty="0">
                <a:solidFill>
                  <a:srgbClr val="FCEC9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received the </a:t>
            </a:r>
            <a:r>
              <a:rPr lang="en-US" sz="1750" kern="0" spc="-35" dirty="0">
                <a:solidFill>
                  <a:srgbClr val="A680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lowest 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pre-invoice discount.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8708588" y="2206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218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878" y="2803446"/>
            <a:ext cx="5005030" cy="342018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94878" y="6473547"/>
            <a:ext cx="5005030" cy="5331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b="1" kern="0" spc="-35" dirty="0">
                <a:solidFill>
                  <a:srgbClr val="FCEC9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5 Indian</a:t>
            </a:r>
            <a:r>
              <a:rPr lang="en-US" sz="14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customers with the highest average discount percentage in </a:t>
            </a:r>
            <a:r>
              <a:rPr lang="en-US" sz="1400" b="1" kern="0" spc="-35" dirty="0">
                <a:solidFill>
                  <a:srgbClr val="FCEC9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FY 2021</a:t>
            </a:r>
            <a:r>
              <a:rPr lang="en-US" sz="1400" b="1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529840" y="736163"/>
            <a:ext cx="9570720" cy="6043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0"/>
              </a:lnSpc>
              <a:buNone/>
            </a:pP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7. Get the complete report of the Gross sales amount for the customer “Atliq Exclusive” for each month . This analysis helps to get an idea of low and high-performing months and take strategic decisions.</a:t>
            </a:r>
            <a:endParaRPr lang="en-US" sz="1587" dirty="0"/>
          </a:p>
        </p:txBody>
      </p:sp>
      <p:sp>
        <p:nvSpPr>
          <p:cNvPr id="5" name="Text 2"/>
          <p:cNvSpPr/>
          <p:nvPr/>
        </p:nvSpPr>
        <p:spPr>
          <a:xfrm>
            <a:off x="2529840" y="1748433"/>
            <a:ext cx="3735586" cy="302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0"/>
              </a:lnSpc>
              <a:buNone/>
            </a:pPr>
            <a:endParaRPr lang="en-US" sz="1587" dirty="0"/>
          </a:p>
        </p:txBody>
      </p:sp>
      <p:sp>
        <p:nvSpPr>
          <p:cNvPr id="6" name="Text 3"/>
          <p:cNvSpPr/>
          <p:nvPr/>
        </p:nvSpPr>
        <p:spPr>
          <a:xfrm>
            <a:off x="2832021" y="2277189"/>
            <a:ext cx="2518529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9"/>
              </a:lnSpc>
              <a:buNone/>
            </a:pPr>
            <a:r>
              <a:rPr lang="en-US" sz="1983" b="1" kern="0" spc="-59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1983" dirty="0"/>
          </a:p>
        </p:txBody>
      </p:sp>
      <p:sp>
        <p:nvSpPr>
          <p:cNvPr id="7" name="Shape 4"/>
          <p:cNvSpPr/>
          <p:nvPr/>
        </p:nvSpPr>
        <p:spPr>
          <a:xfrm>
            <a:off x="2529840" y="2277189"/>
            <a:ext cx="40243" cy="314682"/>
          </a:xfrm>
          <a:prstGeom prst="rect">
            <a:avLst/>
          </a:prstGeom>
          <a:solidFill>
            <a:srgbClr val="9A81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852142" y="2818448"/>
            <a:ext cx="3413284" cy="9065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80"/>
              </a:lnSpc>
              <a:buSzPct val="100000"/>
              <a:buFont typeface="+mj-lt"/>
              <a:buAutoNum type="arabicPeriod"/>
            </a:pP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r>
              <a:rPr lang="en-US" sz="1587" b="1" kern="0" spc="-32" dirty="0">
                <a:solidFill>
                  <a:srgbClr val="A680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lowest</a:t>
            </a: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gross sales total for both fiscal years occurred in </a:t>
            </a:r>
            <a:r>
              <a:rPr lang="en-US" sz="1587" b="1" kern="0" spc="-32" dirty="0">
                <a:solidFill>
                  <a:srgbClr val="FFB07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March 2020 ($0.38M)</a:t>
            </a: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587" dirty="0"/>
          </a:p>
        </p:txBody>
      </p:sp>
      <p:sp>
        <p:nvSpPr>
          <p:cNvPr id="9" name="Text 6"/>
          <p:cNvSpPr/>
          <p:nvPr/>
        </p:nvSpPr>
        <p:spPr>
          <a:xfrm>
            <a:off x="2852142" y="3795474"/>
            <a:ext cx="3413284" cy="9065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80"/>
              </a:lnSpc>
              <a:buSzPct val="100000"/>
              <a:buFont typeface="+mj-lt"/>
              <a:buAutoNum type="arabicPeriod" startAt="2"/>
            </a:pP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r>
              <a:rPr lang="en-US" sz="1587" b="1" kern="0" spc="-32" dirty="0">
                <a:solidFill>
                  <a:srgbClr val="AEE4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</a:t>
            </a: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gross sales total for both fiscal years was in </a:t>
            </a:r>
            <a:r>
              <a:rPr lang="en-US" sz="1587" b="1" kern="0" spc="-32" dirty="0">
                <a:solidFill>
                  <a:srgbClr val="FFB07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November 2020 </a:t>
            </a:r>
            <a:r>
              <a:rPr lang="en-US" sz="1587" b="1" kern="0" spc="-3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($20.46M)</a:t>
            </a: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587" dirty="0"/>
          </a:p>
        </p:txBody>
      </p:sp>
      <p:sp>
        <p:nvSpPr>
          <p:cNvPr id="10" name="Text 7"/>
          <p:cNvSpPr/>
          <p:nvPr/>
        </p:nvSpPr>
        <p:spPr>
          <a:xfrm>
            <a:off x="2852142" y="4772501"/>
            <a:ext cx="3413284" cy="6043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80"/>
              </a:lnSpc>
              <a:buSzPct val="100000"/>
              <a:buFont typeface="+mj-lt"/>
              <a:buAutoNum type="arabicPeriod" startAt="3"/>
            </a:pPr>
            <a:r>
              <a:rPr lang="en-US" sz="1587" b="1" kern="0" spc="-32" dirty="0">
                <a:solidFill>
                  <a:srgbClr val="D783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73.8%</a:t>
            </a:r>
            <a:r>
              <a:rPr lang="en-US" sz="1587" b="1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 the total gross sales figure is in </a:t>
            </a:r>
            <a:r>
              <a:rPr lang="en-US" sz="1587" b="1" kern="0" spc="-32" dirty="0">
                <a:solidFill>
                  <a:srgbClr val="FFB07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FY 2021</a:t>
            </a:r>
            <a:r>
              <a:rPr lang="en-US" sz="1587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587" dirty="0"/>
          </a:p>
        </p:txBody>
      </p:sp>
      <p:sp>
        <p:nvSpPr>
          <p:cNvPr id="11" name="Text 8"/>
          <p:cNvSpPr/>
          <p:nvPr/>
        </p:nvSpPr>
        <p:spPr>
          <a:xfrm>
            <a:off x="8176974" y="1768554"/>
            <a:ext cx="2518529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9"/>
              </a:lnSpc>
              <a:buNone/>
            </a:pPr>
            <a:r>
              <a:rPr lang="en-US" sz="1983" b="1" kern="0" spc="-59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1983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611" y="2309813"/>
            <a:ext cx="2619375" cy="4206597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2529840" y="7045166"/>
            <a:ext cx="5037177" cy="629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8"/>
              </a:lnSpc>
              <a:buNone/>
            </a:pPr>
            <a:endParaRPr lang="en-US" sz="396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E208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4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5926455" y="9335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218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624" y="1530668"/>
            <a:ext cx="9221153" cy="51820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37993" y="6962656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099673" y="648295"/>
            <a:ext cx="8431054" cy="266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6"/>
              </a:lnSpc>
              <a:buNone/>
            </a:pPr>
            <a:r>
              <a:rPr lang="en-US" sz="139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8. In which quarter of 2020, got the maximum total_sold_quantity?</a:t>
            </a:r>
            <a:endParaRPr lang="en-US" sz="1398" dirty="0"/>
          </a:p>
        </p:txBody>
      </p:sp>
      <p:sp>
        <p:nvSpPr>
          <p:cNvPr id="5" name="Text 2"/>
          <p:cNvSpPr/>
          <p:nvPr/>
        </p:nvSpPr>
        <p:spPr>
          <a:xfrm>
            <a:off x="6205895" y="1091922"/>
            <a:ext cx="2218611" cy="2771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4"/>
              </a:lnSpc>
              <a:buNone/>
            </a:pPr>
            <a:r>
              <a:rPr lang="en-US" sz="1747" b="1" kern="0" spc="-52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174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70" y="1834991"/>
            <a:ext cx="2977991" cy="16759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65897" y="3710583"/>
            <a:ext cx="2218611" cy="2771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4"/>
              </a:lnSpc>
              <a:buNone/>
            </a:pPr>
            <a:r>
              <a:rPr lang="en-US" sz="1747" b="1" kern="0" spc="-52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1747" dirty="0"/>
          </a:p>
        </p:txBody>
      </p:sp>
      <p:sp>
        <p:nvSpPr>
          <p:cNvPr id="8" name="Shape 4"/>
          <p:cNvSpPr/>
          <p:nvPr/>
        </p:nvSpPr>
        <p:spPr>
          <a:xfrm>
            <a:off x="3099673" y="3710583"/>
            <a:ext cx="35481" cy="277178"/>
          </a:xfrm>
          <a:prstGeom prst="rect">
            <a:avLst/>
          </a:prstGeom>
          <a:solidFill>
            <a:srgbClr val="9A81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3383637" y="4187428"/>
            <a:ext cx="3715941" cy="319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16"/>
              </a:lnSpc>
              <a:buSzPct val="100000"/>
              <a:buFont typeface="+mj-lt"/>
              <a:buAutoNum type="arabicPeriod"/>
            </a:pPr>
            <a:r>
              <a:rPr lang="en-US" sz="1398" b="1" kern="0" spc="-2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Quarterly Sales:</a:t>
            </a:r>
            <a:endParaRPr lang="en-US" sz="1398" dirty="0"/>
          </a:p>
        </p:txBody>
      </p:sp>
      <p:sp>
        <p:nvSpPr>
          <p:cNvPr id="10" name="Text 6"/>
          <p:cNvSpPr/>
          <p:nvPr/>
        </p:nvSpPr>
        <p:spPr>
          <a:xfrm>
            <a:off x="3554016" y="4568904"/>
            <a:ext cx="3545562" cy="213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677"/>
              </a:lnSpc>
              <a:buSzPct val="100000"/>
              <a:buChar char="•"/>
            </a:pPr>
            <a:r>
              <a:rPr lang="en-US" sz="1118" kern="0" spc="-28" dirty="0">
                <a:solidFill>
                  <a:srgbClr val="F9D9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Quarter 1</a:t>
            </a:r>
            <a:r>
              <a:rPr lang="en-US" sz="1118" kern="0" spc="-28" dirty="0">
                <a:solidFill>
                  <a:srgbClr val="FCEC9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 FY2020 had the </a:t>
            </a:r>
            <a:r>
              <a:rPr lang="en-US" sz="1118" kern="0" spc="-28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 </a:t>
            </a: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units sold.</a:t>
            </a:r>
            <a:endParaRPr lang="en-US" sz="1118" dirty="0"/>
          </a:p>
        </p:txBody>
      </p:sp>
      <p:sp>
        <p:nvSpPr>
          <p:cNvPr id="11" name="Text 7"/>
          <p:cNvSpPr/>
          <p:nvPr/>
        </p:nvSpPr>
        <p:spPr>
          <a:xfrm>
            <a:off x="3554016" y="4843939"/>
            <a:ext cx="3545562" cy="213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677"/>
              </a:lnSpc>
              <a:buSzPct val="100000"/>
              <a:buChar char="•"/>
            </a:pPr>
            <a:r>
              <a:rPr lang="en-US" sz="1118" kern="0" spc="-28" dirty="0">
                <a:solidFill>
                  <a:srgbClr val="F9D9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Quarter 3</a:t>
            </a: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had the </a:t>
            </a:r>
            <a:r>
              <a:rPr lang="en-US" sz="1118" kern="0" spc="-28" dirty="0">
                <a:solidFill>
                  <a:srgbClr val="FFB07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lowest</a:t>
            </a: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units sold.</a:t>
            </a:r>
            <a:endParaRPr lang="en-US" sz="1118" dirty="0"/>
          </a:p>
        </p:txBody>
      </p:sp>
      <p:sp>
        <p:nvSpPr>
          <p:cNvPr id="12" name="Text 8"/>
          <p:cNvSpPr/>
          <p:nvPr/>
        </p:nvSpPr>
        <p:spPr>
          <a:xfrm>
            <a:off x="3383637" y="5118973"/>
            <a:ext cx="3715941" cy="319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16"/>
              </a:lnSpc>
              <a:buSzPct val="100000"/>
              <a:buFont typeface="+mj-lt"/>
              <a:buAutoNum type="arabicPeriod" startAt="2"/>
            </a:pPr>
            <a:r>
              <a:rPr lang="en-US" sz="1398" b="1" kern="0" spc="-2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Monthly Sales:</a:t>
            </a:r>
            <a:endParaRPr lang="en-US" sz="1398" dirty="0"/>
          </a:p>
        </p:txBody>
      </p:sp>
      <p:sp>
        <p:nvSpPr>
          <p:cNvPr id="13" name="Text 9"/>
          <p:cNvSpPr/>
          <p:nvPr/>
        </p:nvSpPr>
        <p:spPr>
          <a:xfrm>
            <a:off x="3554016" y="5500449"/>
            <a:ext cx="3545562" cy="213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677"/>
              </a:lnSpc>
              <a:buSzPct val="100000"/>
              <a:buChar char="•"/>
            </a:pP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December had the </a:t>
            </a:r>
            <a:r>
              <a:rPr lang="en-US" sz="1118" kern="0" spc="-28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 </a:t>
            </a: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sales.</a:t>
            </a:r>
            <a:endParaRPr lang="en-US" sz="1118" dirty="0"/>
          </a:p>
        </p:txBody>
      </p:sp>
      <p:sp>
        <p:nvSpPr>
          <p:cNvPr id="14" name="Text 10"/>
          <p:cNvSpPr/>
          <p:nvPr/>
        </p:nvSpPr>
        <p:spPr>
          <a:xfrm>
            <a:off x="3554016" y="5775484"/>
            <a:ext cx="3545562" cy="213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677"/>
              </a:lnSpc>
              <a:buSzPct val="100000"/>
              <a:buChar char="•"/>
            </a:pP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March had the </a:t>
            </a:r>
            <a:r>
              <a:rPr lang="en-US" sz="1118" kern="0" spc="-28" dirty="0">
                <a:solidFill>
                  <a:srgbClr val="FFB07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lowest</a:t>
            </a: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sales.</a:t>
            </a:r>
            <a:endParaRPr lang="en-US" sz="1118" dirty="0"/>
          </a:p>
        </p:txBody>
      </p:sp>
      <p:sp>
        <p:nvSpPr>
          <p:cNvPr id="15" name="Text 11"/>
          <p:cNvSpPr/>
          <p:nvPr/>
        </p:nvSpPr>
        <p:spPr>
          <a:xfrm>
            <a:off x="3383637" y="6050518"/>
            <a:ext cx="3715941" cy="319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16"/>
              </a:lnSpc>
              <a:buSzPct val="100000"/>
              <a:buFont typeface="+mj-lt"/>
              <a:buAutoNum type="arabicPeriod" startAt="3"/>
            </a:pPr>
            <a:r>
              <a:rPr lang="en-US" sz="1398" b="1" kern="0" spc="-2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 Distribution:</a:t>
            </a:r>
            <a:endParaRPr lang="en-US" sz="1398" dirty="0"/>
          </a:p>
        </p:txBody>
      </p:sp>
      <p:sp>
        <p:nvSpPr>
          <p:cNvPr id="16" name="Text 12"/>
          <p:cNvSpPr/>
          <p:nvPr/>
        </p:nvSpPr>
        <p:spPr>
          <a:xfrm>
            <a:off x="3554016" y="6431994"/>
            <a:ext cx="3545562" cy="426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1677"/>
              </a:lnSpc>
              <a:buSzPct val="100000"/>
              <a:buChar char="•"/>
            </a:pPr>
            <a:r>
              <a:rPr lang="en-US" sz="1118" kern="0" spc="-28" dirty="0">
                <a:solidFill>
                  <a:srgbClr val="F9D9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Quarter 1</a:t>
            </a: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contributed about </a:t>
            </a:r>
            <a:r>
              <a:rPr lang="en-US" sz="1118" b="1" kern="0" spc="-2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34%</a:t>
            </a:r>
            <a:r>
              <a:rPr lang="en-US" sz="1118" kern="0" spc="-28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the total sales for FY2020.</a:t>
            </a:r>
            <a:endParaRPr lang="en-US" sz="1118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948" y="1834991"/>
            <a:ext cx="3520321" cy="4560332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3099673" y="7186255"/>
            <a:ext cx="4437340" cy="554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68"/>
              </a:lnSpc>
              <a:buNone/>
            </a:pPr>
            <a:endParaRPr lang="en-US" sz="3494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5926455" y="9939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218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943" y="1840944"/>
            <a:ext cx="4283393" cy="4117062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999" y="1840944"/>
            <a:ext cx="3826669" cy="406634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037993" y="65411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11156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9. Which channel helped to bring more gross sales in the fiscal year 2021 and the percentage of contribution?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3152894" y="22944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218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427" y="2891552"/>
            <a:ext cx="4152305" cy="14025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71249" y="45440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2187" dirty="0"/>
          </a:p>
        </p:txBody>
      </p:sp>
      <p:sp>
        <p:nvSpPr>
          <p:cNvPr id="8" name="Shape 4"/>
          <p:cNvSpPr/>
          <p:nvPr/>
        </p:nvSpPr>
        <p:spPr>
          <a:xfrm>
            <a:off x="2037993" y="4544020"/>
            <a:ext cx="44410" cy="347186"/>
          </a:xfrm>
          <a:prstGeom prst="rect">
            <a:avLst/>
          </a:prstGeom>
          <a:solidFill>
            <a:srgbClr val="9A81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2393394" y="5141119"/>
            <a:ext cx="465189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Channel : "</a:t>
            </a:r>
            <a:r>
              <a:rPr lang="en-US" sz="1750" kern="0" spc="-35" dirty="0">
                <a:solidFill>
                  <a:srgbClr val="F9D9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Retailer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 helped bring maximum sales to the company with </a:t>
            </a:r>
            <a:r>
              <a:rPr lang="en-US" sz="1750" b="1" i="1" kern="0" spc="-35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73.22%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 the contribution percentage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2393394" y="6429375"/>
            <a:ext cx="465189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Channel : "</a:t>
            </a:r>
            <a:r>
              <a:rPr lang="en-US" sz="1750" kern="0" spc="-35" dirty="0">
                <a:solidFill>
                  <a:srgbClr val="F9D9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Distribution</a:t>
            </a: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 makes the least contribution at a percentage of </a:t>
            </a:r>
            <a:r>
              <a:rPr lang="en-US" sz="1750" b="1" i="1" kern="0" spc="-35" dirty="0">
                <a:solidFill>
                  <a:srgbClr val="D783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11.31%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8708588" y="22944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2187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16" y="2891552"/>
            <a:ext cx="4999434" cy="41729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62595" y="715923"/>
            <a:ext cx="9305092" cy="293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4"/>
              </a:lnSpc>
              <a:buNone/>
            </a:pPr>
            <a:r>
              <a:rPr lang="en-US" sz="1543" kern="0" spc="-3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10. Get the Top 3 products in each division that have a high total_sold_quantity in the fiscal_year 2021?</a:t>
            </a:r>
            <a:endParaRPr lang="en-US" sz="1543" dirty="0"/>
          </a:p>
        </p:txBody>
      </p:sp>
      <p:sp>
        <p:nvSpPr>
          <p:cNvPr id="5" name="Text 2"/>
          <p:cNvSpPr/>
          <p:nvPr/>
        </p:nvSpPr>
        <p:spPr>
          <a:xfrm>
            <a:off x="3644979" y="1425893"/>
            <a:ext cx="2448639" cy="306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0"/>
              </a:lnSpc>
              <a:buNone/>
            </a:pPr>
            <a:r>
              <a:rPr lang="en-US" sz="1928" b="1" kern="0" spc="-58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192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595" y="1952387"/>
            <a:ext cx="4413528" cy="182737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855506" y="1450419"/>
            <a:ext cx="2448639" cy="306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8" b="1" kern="0" spc="-58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1928" dirty="0"/>
          </a:p>
        </p:txBody>
      </p:sp>
      <p:sp>
        <p:nvSpPr>
          <p:cNvPr id="8" name="Shape 4"/>
          <p:cNvSpPr/>
          <p:nvPr/>
        </p:nvSpPr>
        <p:spPr>
          <a:xfrm>
            <a:off x="7561659" y="1450419"/>
            <a:ext cx="39172" cy="306110"/>
          </a:xfrm>
          <a:prstGeom prst="rect">
            <a:avLst/>
          </a:prstGeom>
          <a:solidFill>
            <a:srgbClr val="9A81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7875032" y="1976914"/>
            <a:ext cx="4100155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77"/>
              </a:lnSpc>
              <a:buSzPct val="100000"/>
              <a:buChar char="•"/>
            </a:pPr>
            <a:r>
              <a:rPr lang="en-US" sz="1543" kern="0" spc="-3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division has a product variant that appears twice in its top three products list.</a:t>
            </a:r>
            <a:endParaRPr lang="en-US" sz="1543" dirty="0"/>
          </a:p>
        </p:txBody>
      </p:sp>
      <p:sp>
        <p:nvSpPr>
          <p:cNvPr id="10" name="Text 6"/>
          <p:cNvSpPr/>
          <p:nvPr/>
        </p:nvSpPr>
        <p:spPr>
          <a:xfrm>
            <a:off x="6090761" y="4293989"/>
            <a:ext cx="2448639" cy="306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0"/>
              </a:lnSpc>
              <a:buNone/>
            </a:pPr>
            <a:r>
              <a:rPr lang="en-US" sz="1928" b="1" kern="0" spc="-58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192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876" y="4893945"/>
            <a:ext cx="9000411" cy="2795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4537710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Thank you!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1"/>
          <p:cNvSpPr/>
          <p:nvPr/>
        </p:nvSpPr>
        <p:spPr>
          <a:xfrm>
            <a:off x="2037993" y="4114800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4598849" y="3337262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4371142" y="38648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4558427" y="3906500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954536" y="2231946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B07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Why?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260163" y="2781657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292995" y="4114740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065288" y="38648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223165" y="3906500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5648682" y="5114687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B07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What?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4954310" y="5664398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Behind the Scenes: Our Company's Tale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987141" y="3337262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47337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9759434" y="38648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9914573" y="3906500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5"/>
          <p:cNvSpPr/>
          <p:nvPr/>
        </p:nvSpPr>
        <p:spPr>
          <a:xfrm>
            <a:off x="8342828" y="2231946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B07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How?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7648456" y="2781657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Data, Requests and Tools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0391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6378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Why?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25278" y="2991803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Atliq Hardware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leading computer hardware manufacturer in India with a strong international presence.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7584162" y="299180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33326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Management Observation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sufficient insights needed for making quick, smart, and data-driven decisions.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2193131" y="5010507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Expansion Plan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address this, they plan to expand their data analytics team by hiring junior data analysts.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576185" y="501050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 Challenge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Tony Sharma, the Data Analytics Director, plans to conduct an SQL challenge to assess candidates' technical and soft skills.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145768" y="428744"/>
            <a:ext cx="2338864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2"/>
              </a:lnSpc>
              <a:buNone/>
            </a:pPr>
            <a:r>
              <a:rPr lang="en-US" sz="1842" b="1" kern="0" spc="-55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What?</a:t>
            </a:r>
            <a:endParaRPr lang="en-US" sz="1842" dirty="0"/>
          </a:p>
        </p:txBody>
      </p:sp>
      <p:sp>
        <p:nvSpPr>
          <p:cNvPr id="5" name="Text 2"/>
          <p:cNvSpPr/>
          <p:nvPr/>
        </p:nvSpPr>
        <p:spPr>
          <a:xfrm>
            <a:off x="5508784" y="876895"/>
            <a:ext cx="3612833" cy="2436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8"/>
              </a:lnSpc>
              <a:buNone/>
            </a:pPr>
            <a:r>
              <a:rPr lang="en-US" sz="1535" b="1" kern="0" spc="-4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Behind the Scenes: Atliq Company's Tale</a:t>
            </a:r>
            <a:endParaRPr lang="en-US" sz="1535" dirty="0"/>
          </a:p>
        </p:txBody>
      </p:sp>
      <p:sp>
        <p:nvSpPr>
          <p:cNvPr id="6" name="Text 3"/>
          <p:cNvSpPr/>
          <p:nvPr/>
        </p:nvSpPr>
        <p:spPr>
          <a:xfrm>
            <a:off x="3611880" y="1354336"/>
            <a:ext cx="2338864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2"/>
              </a:lnSpc>
              <a:buNone/>
            </a:pPr>
            <a:r>
              <a:rPr lang="en-US" sz="1842" b="1" kern="0" spc="-55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Product Divisions</a:t>
            </a:r>
            <a:endParaRPr lang="en-US" sz="1842" dirty="0"/>
          </a:p>
        </p:txBody>
      </p:sp>
      <p:sp>
        <p:nvSpPr>
          <p:cNvPr id="7" name="Text 4"/>
          <p:cNvSpPr/>
          <p:nvPr/>
        </p:nvSpPr>
        <p:spPr>
          <a:xfrm>
            <a:off x="3611880" y="2036326"/>
            <a:ext cx="1949053" cy="2436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8"/>
              </a:lnSpc>
              <a:buNone/>
            </a:pPr>
            <a:r>
              <a:rPr lang="en-US" sz="1535" b="1" kern="0" spc="-4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 &amp; S</a:t>
            </a:r>
            <a:endParaRPr lang="en-US" sz="1535" dirty="0"/>
          </a:p>
        </p:txBody>
      </p:sp>
      <p:sp>
        <p:nvSpPr>
          <p:cNvPr id="8" name="Text 5"/>
          <p:cNvSpPr/>
          <p:nvPr/>
        </p:nvSpPr>
        <p:spPr>
          <a:xfrm>
            <a:off x="3861197" y="2435781"/>
            <a:ext cx="1965722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10"/>
              </a:lnSpc>
              <a:buSzPct val="100000"/>
              <a:buChar char="•"/>
            </a:pPr>
            <a:r>
              <a:rPr lang="en-US" sz="1228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Wifi Extenders</a:t>
            </a:r>
            <a:endParaRPr lang="en-US" sz="1228" dirty="0"/>
          </a:p>
        </p:txBody>
      </p:sp>
      <p:sp>
        <p:nvSpPr>
          <p:cNvPr id="9" name="Text 6"/>
          <p:cNvSpPr/>
          <p:nvPr/>
        </p:nvSpPr>
        <p:spPr>
          <a:xfrm>
            <a:off x="3861197" y="2771061"/>
            <a:ext cx="1965722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10"/>
              </a:lnSpc>
              <a:buSzPct val="100000"/>
              <a:buChar char="•"/>
            </a:pPr>
            <a:r>
              <a:rPr lang="en-US" sz="1228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USB Flash Drives</a:t>
            </a:r>
            <a:endParaRPr lang="en-US" sz="1228" dirty="0"/>
          </a:p>
        </p:txBody>
      </p:sp>
      <p:sp>
        <p:nvSpPr>
          <p:cNvPr id="10" name="Text 7"/>
          <p:cNvSpPr/>
          <p:nvPr/>
        </p:nvSpPr>
        <p:spPr>
          <a:xfrm>
            <a:off x="6214824" y="2036326"/>
            <a:ext cx="1949053" cy="2436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8"/>
              </a:lnSpc>
              <a:buNone/>
            </a:pPr>
            <a:r>
              <a:rPr lang="en-US" sz="1535" b="1" kern="0" spc="-4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 &amp; A</a:t>
            </a:r>
            <a:endParaRPr lang="en-US" sz="1535" dirty="0"/>
          </a:p>
        </p:txBody>
      </p:sp>
      <p:sp>
        <p:nvSpPr>
          <p:cNvPr id="11" name="Text 8"/>
          <p:cNvSpPr/>
          <p:nvPr/>
        </p:nvSpPr>
        <p:spPr>
          <a:xfrm>
            <a:off x="6464141" y="2435781"/>
            <a:ext cx="1965722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10"/>
              </a:lnSpc>
              <a:buSzPct val="100000"/>
              <a:buChar char="•"/>
            </a:pPr>
            <a:r>
              <a:rPr lang="en-US" sz="1228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Processors</a:t>
            </a:r>
            <a:endParaRPr lang="en-US" sz="1228" dirty="0"/>
          </a:p>
        </p:txBody>
      </p:sp>
      <p:sp>
        <p:nvSpPr>
          <p:cNvPr id="12" name="Text 9"/>
          <p:cNvSpPr/>
          <p:nvPr/>
        </p:nvSpPr>
        <p:spPr>
          <a:xfrm>
            <a:off x="6464141" y="2771061"/>
            <a:ext cx="1965722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10"/>
              </a:lnSpc>
              <a:buSzPct val="100000"/>
              <a:buChar char="•"/>
            </a:pPr>
            <a:r>
              <a:rPr lang="en-US" sz="1228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Motherboards</a:t>
            </a:r>
            <a:endParaRPr lang="en-US" sz="1228" dirty="0"/>
          </a:p>
        </p:txBody>
      </p:sp>
      <p:sp>
        <p:nvSpPr>
          <p:cNvPr id="13" name="Text 10"/>
          <p:cNvSpPr/>
          <p:nvPr/>
        </p:nvSpPr>
        <p:spPr>
          <a:xfrm>
            <a:off x="6464141" y="3106341"/>
            <a:ext cx="1965722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10"/>
              </a:lnSpc>
              <a:buSzPct val="100000"/>
              <a:buChar char="•"/>
            </a:pPr>
            <a:r>
              <a:rPr lang="en-US" sz="1228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Keyboards</a:t>
            </a:r>
            <a:endParaRPr lang="en-US" sz="1228" dirty="0"/>
          </a:p>
        </p:txBody>
      </p:sp>
      <p:sp>
        <p:nvSpPr>
          <p:cNvPr id="14" name="Text 11"/>
          <p:cNvSpPr/>
          <p:nvPr/>
        </p:nvSpPr>
        <p:spPr>
          <a:xfrm>
            <a:off x="8817769" y="2036326"/>
            <a:ext cx="1949053" cy="2436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8"/>
              </a:lnSpc>
              <a:buNone/>
            </a:pPr>
            <a:r>
              <a:rPr lang="en-US" sz="1535" b="1" kern="0" spc="-4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PC</a:t>
            </a:r>
            <a:endParaRPr lang="en-US" sz="1535" dirty="0"/>
          </a:p>
        </p:txBody>
      </p:sp>
      <p:sp>
        <p:nvSpPr>
          <p:cNvPr id="15" name="Text 12"/>
          <p:cNvSpPr/>
          <p:nvPr/>
        </p:nvSpPr>
        <p:spPr>
          <a:xfrm>
            <a:off x="9067086" y="2435781"/>
            <a:ext cx="1965722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10"/>
              </a:lnSpc>
              <a:buSzPct val="100000"/>
              <a:buChar char="•"/>
            </a:pPr>
            <a:r>
              <a:rPr lang="en-US" sz="1228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 Desktops</a:t>
            </a:r>
            <a:endParaRPr lang="en-US" sz="1228" dirty="0"/>
          </a:p>
        </p:txBody>
      </p:sp>
      <p:sp>
        <p:nvSpPr>
          <p:cNvPr id="16" name="Text 13"/>
          <p:cNvSpPr/>
          <p:nvPr/>
        </p:nvSpPr>
        <p:spPr>
          <a:xfrm>
            <a:off x="9067086" y="2771061"/>
            <a:ext cx="1965722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10"/>
              </a:lnSpc>
              <a:buSzPct val="100000"/>
              <a:buChar char="•"/>
            </a:pPr>
            <a:r>
              <a:rPr lang="en-US" sz="1228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Gaming Laptops</a:t>
            </a:r>
            <a:endParaRPr lang="en-US" sz="1228" dirty="0"/>
          </a:p>
        </p:txBody>
      </p:sp>
      <p:sp>
        <p:nvSpPr>
          <p:cNvPr id="17" name="Text 14"/>
          <p:cNvSpPr/>
          <p:nvPr/>
        </p:nvSpPr>
        <p:spPr>
          <a:xfrm>
            <a:off x="3611880" y="3675459"/>
            <a:ext cx="2338864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2"/>
              </a:lnSpc>
              <a:buNone/>
            </a:pPr>
            <a:r>
              <a:rPr lang="en-US" sz="1842" b="1" kern="0" spc="-55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Product Segments</a:t>
            </a:r>
            <a:endParaRPr lang="en-US" sz="1842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201597"/>
            <a:ext cx="233839" cy="233839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3611880" y="4591288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Storage</a:t>
            </a:r>
            <a:endParaRPr lang="en-US" sz="1535" dirty="0"/>
          </a:p>
        </p:txBody>
      </p:sp>
      <p:sp>
        <p:nvSpPr>
          <p:cNvPr id="20" name="Text 16"/>
          <p:cNvSpPr/>
          <p:nvPr/>
        </p:nvSpPr>
        <p:spPr>
          <a:xfrm>
            <a:off x="3611880" y="4977051"/>
            <a:ext cx="1676281" cy="2339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42"/>
              </a:lnSpc>
              <a:buNone/>
            </a:pPr>
            <a:endParaRPr lang="en-US" sz="1228" dirty="0"/>
          </a:p>
        </p:txBody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000" y="4201597"/>
            <a:ext cx="233839" cy="233839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5522000" y="4591288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Peripherals</a:t>
            </a:r>
            <a:endParaRPr lang="en-US" sz="1535" dirty="0"/>
          </a:p>
        </p:txBody>
      </p:sp>
      <p:sp>
        <p:nvSpPr>
          <p:cNvPr id="23" name="Text 18"/>
          <p:cNvSpPr/>
          <p:nvPr/>
        </p:nvSpPr>
        <p:spPr>
          <a:xfrm>
            <a:off x="5522000" y="4977051"/>
            <a:ext cx="1676281" cy="2339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42"/>
              </a:lnSpc>
              <a:buNone/>
            </a:pPr>
            <a:endParaRPr lang="en-US" sz="1228" dirty="0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119" y="4201597"/>
            <a:ext cx="233839" cy="233839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432119" y="4591288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Notebooks</a:t>
            </a:r>
            <a:endParaRPr lang="en-US" sz="1535" dirty="0"/>
          </a:p>
        </p:txBody>
      </p:sp>
      <p:sp>
        <p:nvSpPr>
          <p:cNvPr id="26" name="Text 20"/>
          <p:cNvSpPr/>
          <p:nvPr/>
        </p:nvSpPr>
        <p:spPr>
          <a:xfrm>
            <a:off x="7432119" y="4977051"/>
            <a:ext cx="1676281" cy="2339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42"/>
              </a:lnSpc>
              <a:buNone/>
            </a:pPr>
            <a:endParaRPr lang="en-US" sz="1228" dirty="0"/>
          </a:p>
        </p:txBody>
      </p:sp>
      <p:pic>
        <p:nvPicPr>
          <p:cNvPr id="2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2239" y="4201597"/>
            <a:ext cx="233839" cy="233839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9342239" y="4591288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Desktop</a:t>
            </a:r>
            <a:endParaRPr lang="en-US" sz="1535" dirty="0"/>
          </a:p>
        </p:txBody>
      </p:sp>
      <p:sp>
        <p:nvSpPr>
          <p:cNvPr id="29" name="Text 22"/>
          <p:cNvSpPr/>
          <p:nvPr/>
        </p:nvSpPr>
        <p:spPr>
          <a:xfrm>
            <a:off x="3611880" y="5444847"/>
            <a:ext cx="2338864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2"/>
              </a:lnSpc>
              <a:buNone/>
            </a:pPr>
            <a:r>
              <a:rPr lang="en-US" sz="1842" b="1" kern="0" spc="-55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Product Categories</a:t>
            </a:r>
            <a:endParaRPr lang="en-US" sz="1842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1880" y="5970984"/>
            <a:ext cx="233839" cy="233839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3611880" y="6360676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Batteries</a:t>
            </a:r>
            <a:endParaRPr lang="en-US" sz="1535" dirty="0"/>
          </a:p>
        </p:txBody>
      </p:sp>
      <p:pic>
        <p:nvPicPr>
          <p:cNvPr id="3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2000" y="5970984"/>
            <a:ext cx="233839" cy="233839"/>
          </a:xfrm>
          <a:prstGeom prst="rect">
            <a:avLst/>
          </a:prstGeom>
        </p:spPr>
      </p:pic>
      <p:sp>
        <p:nvSpPr>
          <p:cNvPr id="33" name="Text 24"/>
          <p:cNvSpPr/>
          <p:nvPr/>
        </p:nvSpPr>
        <p:spPr>
          <a:xfrm>
            <a:off x="5522000" y="6360676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Graphic Cards</a:t>
            </a:r>
            <a:endParaRPr lang="en-US" sz="1535" dirty="0"/>
          </a:p>
        </p:txBody>
      </p:sp>
      <p:pic>
        <p:nvPicPr>
          <p:cNvPr id="3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2119" y="5970984"/>
            <a:ext cx="233839" cy="233839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7432119" y="6360676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Laptops</a:t>
            </a:r>
            <a:endParaRPr lang="en-US" sz="1535" dirty="0"/>
          </a:p>
        </p:txBody>
      </p:sp>
      <p:pic>
        <p:nvPicPr>
          <p:cNvPr id="36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2239" y="5970984"/>
            <a:ext cx="233839" cy="233839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9342239" y="6360676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Mouse</a:t>
            </a:r>
            <a:endParaRPr lang="en-US" sz="1535" dirty="0"/>
          </a:p>
        </p:txBody>
      </p:sp>
      <p:pic>
        <p:nvPicPr>
          <p:cNvPr id="38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1880" y="7120652"/>
            <a:ext cx="233839" cy="233839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3611880" y="7510343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USB Flash Drives</a:t>
            </a:r>
            <a:endParaRPr lang="en-US" sz="1535" dirty="0"/>
          </a:p>
        </p:txBody>
      </p:sp>
      <p:pic>
        <p:nvPicPr>
          <p:cNvPr id="40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2000" y="7120652"/>
            <a:ext cx="233839" cy="233839"/>
          </a:xfrm>
          <a:prstGeom prst="rect">
            <a:avLst/>
          </a:prstGeom>
        </p:spPr>
      </p:pic>
      <p:sp>
        <p:nvSpPr>
          <p:cNvPr id="41" name="Text 28"/>
          <p:cNvSpPr/>
          <p:nvPr/>
        </p:nvSpPr>
        <p:spPr>
          <a:xfrm>
            <a:off x="5522000" y="7510343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Processors</a:t>
            </a:r>
            <a:endParaRPr lang="en-US" sz="1535" dirty="0"/>
          </a:p>
        </p:txBody>
      </p:sp>
      <p:pic>
        <p:nvPicPr>
          <p:cNvPr id="4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32119" y="7120652"/>
            <a:ext cx="233839" cy="233839"/>
          </a:xfrm>
          <a:prstGeom prst="rect">
            <a:avLst/>
          </a:prstGeom>
        </p:spPr>
      </p:pic>
      <p:sp>
        <p:nvSpPr>
          <p:cNvPr id="43" name="Text 29"/>
          <p:cNvSpPr/>
          <p:nvPr/>
        </p:nvSpPr>
        <p:spPr>
          <a:xfrm>
            <a:off x="7432119" y="7510343"/>
            <a:ext cx="1676281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1535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Motherboards</a:t>
            </a:r>
            <a:endParaRPr lang="en-US" sz="15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5134213" y="554950"/>
            <a:ext cx="4361855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0"/>
              </a:lnSpc>
              <a:buNone/>
            </a:pPr>
            <a:r>
              <a:rPr lang="en-US" sz="2384" b="1" kern="0" spc="-72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ATLIQ : Global Market Presence</a:t>
            </a:r>
            <a:endParaRPr lang="en-US" sz="238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346" y="1467683"/>
            <a:ext cx="1594604" cy="2472333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399" y="1467683"/>
            <a:ext cx="1779984" cy="2472333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832" y="1467683"/>
            <a:ext cx="1866543" cy="2472333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6824" y="1467683"/>
            <a:ext cx="2602111" cy="2472333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521744" y="4373404"/>
            <a:ext cx="3027402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0"/>
              </a:lnSpc>
              <a:buNone/>
            </a:pPr>
            <a:r>
              <a:rPr lang="en-US" sz="2384" b="1" kern="0" spc="-72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Fiscal Year Timeline</a:t>
            </a:r>
            <a:endParaRPr lang="en-US" sz="2384" dirty="0"/>
          </a:p>
        </p:txBody>
      </p:sp>
      <p:sp>
        <p:nvSpPr>
          <p:cNvPr id="10" name="Shape 3"/>
          <p:cNvSpPr/>
          <p:nvPr/>
        </p:nvSpPr>
        <p:spPr>
          <a:xfrm>
            <a:off x="7294959" y="5054441"/>
            <a:ext cx="40362" cy="2623661"/>
          </a:xfrm>
          <a:prstGeom prst="roundRect">
            <a:avLst>
              <a:gd name="adj" fmla="val 225022"/>
            </a:avLst>
          </a:prstGeom>
          <a:solidFill>
            <a:srgbClr val="47337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4"/>
          <p:cNvSpPr/>
          <p:nvPr/>
        </p:nvSpPr>
        <p:spPr>
          <a:xfrm>
            <a:off x="6381631" y="5488365"/>
            <a:ext cx="706398" cy="40362"/>
          </a:xfrm>
          <a:prstGeom prst="roundRect">
            <a:avLst>
              <a:gd name="adj" fmla="val 225022"/>
            </a:avLst>
          </a:prstGeom>
          <a:solidFill>
            <a:srgbClr val="47337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5"/>
          <p:cNvSpPr/>
          <p:nvPr/>
        </p:nvSpPr>
        <p:spPr>
          <a:xfrm>
            <a:off x="7088029" y="5281493"/>
            <a:ext cx="454104" cy="454104"/>
          </a:xfrm>
          <a:prstGeom prst="roundRect">
            <a:avLst>
              <a:gd name="adj" fmla="val 20001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6"/>
          <p:cNvSpPr/>
          <p:nvPr/>
        </p:nvSpPr>
        <p:spPr>
          <a:xfrm>
            <a:off x="7258169" y="5319355"/>
            <a:ext cx="113824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0"/>
              </a:lnSpc>
              <a:buNone/>
            </a:pPr>
            <a:r>
              <a:rPr lang="en-US" sz="2384" b="1" kern="0" spc="-72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384" dirty="0"/>
          </a:p>
        </p:txBody>
      </p:sp>
      <p:sp>
        <p:nvSpPr>
          <p:cNvPr id="14" name="Text 7"/>
          <p:cNvSpPr/>
          <p:nvPr/>
        </p:nvSpPr>
        <p:spPr>
          <a:xfrm>
            <a:off x="3682246" y="5256252"/>
            <a:ext cx="2522815" cy="315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83"/>
              </a:lnSpc>
              <a:buNone/>
            </a:pPr>
            <a:r>
              <a:rPr lang="en-US" sz="1987" b="1" kern="0" spc="-6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FY 2023</a:t>
            </a:r>
            <a:endParaRPr lang="en-US" sz="1987" dirty="0"/>
          </a:p>
        </p:txBody>
      </p:sp>
      <p:sp>
        <p:nvSpPr>
          <p:cNvPr id="15" name="Text 8"/>
          <p:cNvSpPr/>
          <p:nvPr/>
        </p:nvSpPr>
        <p:spPr>
          <a:xfrm>
            <a:off x="2521744" y="5692616"/>
            <a:ext cx="3683318" cy="302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84"/>
              </a:lnSpc>
              <a:buNone/>
            </a:pPr>
            <a:r>
              <a:rPr lang="en-US" sz="1589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September 2022 - August 2023</a:t>
            </a:r>
            <a:endParaRPr lang="en-US" sz="1589" dirty="0"/>
          </a:p>
        </p:txBody>
      </p:sp>
      <p:sp>
        <p:nvSpPr>
          <p:cNvPr id="16" name="Shape 9"/>
          <p:cNvSpPr/>
          <p:nvPr/>
        </p:nvSpPr>
        <p:spPr>
          <a:xfrm>
            <a:off x="7542133" y="6497419"/>
            <a:ext cx="706398" cy="40362"/>
          </a:xfrm>
          <a:prstGeom prst="roundRect">
            <a:avLst>
              <a:gd name="adj" fmla="val 225022"/>
            </a:avLst>
          </a:prstGeom>
          <a:solidFill>
            <a:srgbClr val="47337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0"/>
          <p:cNvSpPr/>
          <p:nvPr/>
        </p:nvSpPr>
        <p:spPr>
          <a:xfrm>
            <a:off x="7088029" y="6290548"/>
            <a:ext cx="454104" cy="454104"/>
          </a:xfrm>
          <a:prstGeom prst="roundRect">
            <a:avLst>
              <a:gd name="adj" fmla="val 20001"/>
            </a:avLst>
          </a:prstGeom>
          <a:solidFill>
            <a:srgbClr val="2E1A66"/>
          </a:solidFill>
          <a:ln w="7620">
            <a:solidFill>
              <a:srgbClr val="47337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1"/>
          <p:cNvSpPr/>
          <p:nvPr/>
        </p:nvSpPr>
        <p:spPr>
          <a:xfrm>
            <a:off x="7231499" y="6328410"/>
            <a:ext cx="167164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0"/>
              </a:lnSpc>
              <a:buNone/>
            </a:pPr>
            <a:r>
              <a:rPr lang="en-US" sz="2384" b="1" kern="0" spc="-72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384" dirty="0"/>
          </a:p>
        </p:txBody>
      </p:sp>
      <p:sp>
        <p:nvSpPr>
          <p:cNvPr id="19" name="Text 12"/>
          <p:cNvSpPr/>
          <p:nvPr/>
        </p:nvSpPr>
        <p:spPr>
          <a:xfrm>
            <a:off x="8425101" y="6265307"/>
            <a:ext cx="2522815" cy="315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3"/>
              </a:lnSpc>
              <a:buNone/>
            </a:pPr>
            <a:r>
              <a:rPr lang="en-US" sz="1987" b="1" kern="0" spc="-60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FY 2024</a:t>
            </a:r>
            <a:endParaRPr lang="en-US" sz="1987" dirty="0"/>
          </a:p>
        </p:txBody>
      </p:sp>
      <p:sp>
        <p:nvSpPr>
          <p:cNvPr id="20" name="Text 13"/>
          <p:cNvSpPr/>
          <p:nvPr/>
        </p:nvSpPr>
        <p:spPr>
          <a:xfrm>
            <a:off x="8425101" y="6701671"/>
            <a:ext cx="3683437" cy="302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4"/>
              </a:lnSpc>
              <a:buNone/>
            </a:pPr>
            <a:r>
              <a:rPr lang="en-US" sz="1589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September 2023 - August 2024</a:t>
            </a:r>
            <a:endParaRPr lang="en-US" sz="158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4482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5104567" y="486251"/>
            <a:ext cx="4421029" cy="552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351"/>
              </a:lnSpc>
              <a:buNone/>
            </a:pPr>
            <a:r>
              <a:rPr lang="en-US" sz="3481" b="1" kern="0" spc="-104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How?</a:t>
            </a:r>
            <a:endParaRPr lang="en-US" sz="3481" dirty="0"/>
          </a:p>
        </p:txBody>
      </p:sp>
      <p:sp>
        <p:nvSpPr>
          <p:cNvPr id="5" name="Text 2"/>
          <p:cNvSpPr/>
          <p:nvPr/>
        </p:nvSpPr>
        <p:spPr>
          <a:xfrm>
            <a:off x="3115151" y="1303973"/>
            <a:ext cx="4020979" cy="442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81"/>
              </a:lnSpc>
              <a:buNone/>
            </a:pPr>
            <a:r>
              <a:rPr lang="en-US" sz="2785" b="1" kern="0" spc="-84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Data, Requests and Tools</a:t>
            </a:r>
            <a:endParaRPr lang="en-US" sz="278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424" y="2180630"/>
            <a:ext cx="1750576" cy="21220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115151" y="4648914"/>
            <a:ext cx="2210514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endParaRPr lang="en-US" sz="174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293" y="5124093"/>
            <a:ext cx="2475786" cy="200108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115151" y="7324011"/>
            <a:ext cx="3984188" cy="265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9"/>
              </a:lnSpc>
              <a:buNone/>
            </a:pPr>
            <a:endParaRPr lang="en-US" sz="1392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556" y="2210038"/>
            <a:ext cx="1787962" cy="22317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8442" y="4640580"/>
            <a:ext cx="2210514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endParaRPr lang="en-US" sz="174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442" y="5115758"/>
            <a:ext cx="3984188" cy="173593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538442" y="7050524"/>
            <a:ext cx="3984188" cy="265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9"/>
              </a:lnSpc>
              <a:buNone/>
            </a:pPr>
            <a:endParaRPr lang="en-US" sz="139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97833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Provide the list of markets in which customer "Atliq Exclusive" operates its business in the APAC region.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2037993" y="178355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085" y="2388870"/>
            <a:ext cx="2012037" cy="42569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37993" y="6895743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593806" y="178355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 BI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806" y="2388870"/>
            <a:ext cx="5006221" cy="34597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040368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What is the percentage of unique product increase in 2021 vs. 2020?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3152299" y="18457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2415064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98232"/>
            <a:ext cx="5006221" cy="58019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37993" y="3828336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037993" y="43837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037993" y="4953119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2037993" y="5486281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2037993" y="60417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2393394" y="6611064"/>
            <a:ext cx="46508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demand and production have increased.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8708112" y="18457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2187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58" y="2442805"/>
            <a:ext cx="2814518" cy="329696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593806" y="5989677"/>
            <a:ext cx="5006221" cy="2665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Products 2021</a:t>
            </a:r>
            <a:endParaRPr lang="en-US" sz="1400" dirty="0"/>
          </a:p>
        </p:txBody>
      </p:sp>
      <p:sp>
        <p:nvSpPr>
          <p:cNvPr id="17" name="Text 12"/>
          <p:cNvSpPr/>
          <p:nvPr/>
        </p:nvSpPr>
        <p:spPr>
          <a:xfrm>
            <a:off x="7593806" y="6456164"/>
            <a:ext cx="5006221" cy="2665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Vs</a:t>
            </a:r>
            <a:endParaRPr lang="en-US" sz="1400" dirty="0"/>
          </a:p>
        </p:txBody>
      </p:sp>
      <p:sp>
        <p:nvSpPr>
          <p:cNvPr id="18" name="Text 13"/>
          <p:cNvSpPr/>
          <p:nvPr/>
        </p:nvSpPr>
        <p:spPr>
          <a:xfrm>
            <a:off x="7593806" y="6922651"/>
            <a:ext cx="5006221" cy="2665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Product 2020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513647" y="738188"/>
            <a:ext cx="9602986" cy="606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8"/>
              </a:lnSpc>
              <a:buNone/>
            </a:pPr>
            <a:r>
              <a:rPr lang="en-US" sz="1592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Provide a report with all the unique product counts for each segment and sort them in descending order of product counts.</a:t>
            </a:r>
            <a:endParaRPr lang="en-US" sz="1592" dirty="0"/>
          </a:p>
        </p:txBody>
      </p:sp>
      <p:sp>
        <p:nvSpPr>
          <p:cNvPr id="5" name="Text 2"/>
          <p:cNvSpPr/>
          <p:nvPr/>
        </p:nvSpPr>
        <p:spPr>
          <a:xfrm>
            <a:off x="3527465" y="1774269"/>
            <a:ext cx="2527102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SQL</a:t>
            </a:r>
            <a:endParaRPr lang="en-US" sz="199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631" y="2317552"/>
            <a:ext cx="3290768" cy="258889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583097" y="1774269"/>
            <a:ext cx="2527102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BI</a:t>
            </a:r>
            <a:endParaRPr lang="en-US" sz="199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386" y="2317552"/>
            <a:ext cx="3616523" cy="25517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816900" y="5664518"/>
            <a:ext cx="2527102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1990" dirty="0"/>
          </a:p>
        </p:txBody>
      </p:sp>
      <p:sp>
        <p:nvSpPr>
          <p:cNvPr id="10" name="Shape 5"/>
          <p:cNvSpPr/>
          <p:nvPr/>
        </p:nvSpPr>
        <p:spPr>
          <a:xfrm>
            <a:off x="2513647" y="5361265"/>
            <a:ext cx="40362" cy="922377"/>
          </a:xfrm>
          <a:prstGeom prst="rect">
            <a:avLst/>
          </a:prstGeom>
          <a:solidFill>
            <a:srgbClr val="9A81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2837021" y="6511052"/>
            <a:ext cx="9279612" cy="727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65"/>
              </a:lnSpc>
              <a:buSzPct val="100000"/>
              <a:buChar char="•"/>
            </a:pPr>
            <a:r>
              <a:rPr lang="en-US" sz="1592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manufacturing of notebooks, accessories, and peripherals is growing significantly more than desktops, storage, and networking.</a:t>
            </a:r>
            <a:endParaRPr lang="en-US" sz="1592" dirty="0"/>
          </a:p>
        </p:txBody>
      </p:sp>
      <p:sp>
        <p:nvSpPr>
          <p:cNvPr id="12" name="Text 7"/>
          <p:cNvSpPr/>
          <p:nvPr/>
        </p:nvSpPr>
        <p:spPr>
          <a:xfrm>
            <a:off x="2837021" y="7309485"/>
            <a:ext cx="9279612" cy="3638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65"/>
              </a:lnSpc>
              <a:buSzPct val="100000"/>
              <a:buChar char="•"/>
            </a:pPr>
            <a:r>
              <a:rPr lang="en-US" sz="1592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Notebooks, accessories, and peripherals make up 83% of all manufactured products.</a:t>
            </a:r>
            <a:endParaRPr lang="en-US" sz="159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770</Words>
  <Application>Microsoft Office PowerPoint</Application>
  <PresentationFormat>Custom</PresentationFormat>
  <Paragraphs>147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Inter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vasudevan ramu</cp:lastModifiedBy>
  <cp:revision>2</cp:revision>
  <dcterms:created xsi:type="dcterms:W3CDTF">2024-06-10T08:39:56Z</dcterms:created>
  <dcterms:modified xsi:type="dcterms:W3CDTF">2024-06-13T08:09:37Z</dcterms:modified>
</cp:coreProperties>
</file>