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charts/chart2.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72"/>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tx>
            <c:v>TOTAL SALES</c:v>
          </c:tx>
          <c:dPt>
            <c:idx val="0"/>
            <c:bubble3D val="0"/>
            <c:spPr>
              <a:solidFill>
                <a:srgbClr val="4F81BD"/>
              </a:solidFill>
              <a:ln w="3175">
                <a:solidFill>
                  <a:srgbClr val="FFFFFF"/>
                </a:solidFill>
                <a:prstDash val="solid"/>
              </a:ln>
            </c:spPr>
          </c:dPt>
          <c:dPt>
            <c:idx val="1"/>
            <c:bubble3D val="0"/>
            <c:spPr>
              <a:solidFill>
                <a:srgbClr val="C0504D"/>
              </a:solidFill>
              <a:ln w="3175">
                <a:solidFill>
                  <a:srgbClr val="FFFFFF"/>
                </a:solidFill>
                <a:prstDash val="solid"/>
              </a:ln>
            </c:spPr>
          </c:dPt>
          <c:dPt>
            <c:idx val="2"/>
            <c:bubble3D val="0"/>
            <c:spPr>
              <a:solidFill>
                <a:srgbClr val="9BBB59"/>
              </a:solidFill>
              <a:ln w="3175">
                <a:solidFill>
                  <a:srgbClr val="FFFFFF"/>
                </a:solidFill>
                <a:prstDash val="solid"/>
              </a:ln>
            </c:spPr>
          </c:dPt>
          <c:dPt>
            <c:idx val="3"/>
            <c:bubble3D val="0"/>
            <c:spPr>
              <a:solidFill>
                <a:srgbClr val="8064A2"/>
              </a:solidFill>
              <a:ln w="3175">
                <a:solidFill>
                  <a:srgbClr val="FFFFFF"/>
                </a:solidFill>
                <a:prstDash val="solid"/>
              </a:ln>
            </c:spPr>
          </c:dPt>
          <c:dPt>
            <c:idx val="4"/>
            <c:bubble3D val="0"/>
            <c:spPr>
              <a:solidFill>
                <a:srgbClr val="4BACC6"/>
              </a:solidFill>
              <a:ln w="3175">
                <a:solidFill>
                  <a:srgbClr val="FFFFFF"/>
                </a:solidFill>
                <a:prstDash val="solid"/>
              </a:ln>
            </c:spPr>
          </c:dPt>
          <c:dPt>
            <c:idx val="5"/>
            <c:bubble3D val="0"/>
            <c:spPr>
              <a:solidFill>
                <a:srgbClr val="F79646"/>
              </a:solidFill>
              <a:ln w="3175">
                <a:solidFill>
                  <a:srgbClr val="FFFFFF"/>
                </a:solidFill>
                <a:prstDash val="solid"/>
              </a:ln>
            </c:spPr>
          </c:dPt>
          <c:dPt>
            <c:idx val="6"/>
            <c:bubble3D val="0"/>
            <c:spPr>
              <a:solidFill>
                <a:srgbClr val="2C4D74"/>
              </a:solidFill>
              <a:ln w="3175">
                <a:solidFill>
                  <a:srgbClr val="FFFFFF"/>
                </a:solidFill>
                <a:prstDash val="solid"/>
              </a:ln>
            </c:spPr>
          </c:dPt>
          <c:dPt>
            <c:idx val="7"/>
            <c:bubble3D val="0"/>
            <c:spPr>
              <a:solidFill>
                <a:srgbClr val="782C2A"/>
              </a:solidFill>
              <a:ln w="3175">
                <a:solidFill>
                  <a:srgbClr val="FFFFFF"/>
                </a:solidFill>
                <a:prstDash val="solid"/>
              </a:ln>
            </c:spPr>
          </c:dPt>
          <c:dPt>
            <c:idx val="8"/>
            <c:bubble3D val="0"/>
            <c:spPr>
              <a:solidFill>
                <a:srgbClr val="5D7430"/>
              </a:solidFill>
              <a:ln w="3175">
                <a:solidFill>
                  <a:srgbClr val="FFFFFF"/>
                </a:solidFill>
                <a:prstDash val="solid"/>
              </a:ln>
            </c:spPr>
          </c:dPt>
          <c:dPt>
            <c:idx val="9"/>
            <c:bubble3D val="0"/>
            <c:spPr>
              <a:solidFill>
                <a:srgbClr val="4C3A62"/>
              </a:solidFill>
              <a:ln w="3175">
                <a:solidFill>
                  <a:srgbClr val="FFFFFF"/>
                </a:solidFill>
                <a:prstDash val="solid"/>
              </a:ln>
            </c:spPr>
          </c:dPt>
          <c:dPt>
            <c:idx val="10"/>
            <c:bubble3D val="0"/>
            <c:spPr>
              <a:solidFill>
                <a:srgbClr val="286A7C"/>
              </a:solidFill>
              <a:ln w="3175">
                <a:solidFill>
                  <a:srgbClr val="FFFFFF"/>
                </a:solidFill>
                <a:prstDash val="solid"/>
              </a:ln>
            </c:spPr>
          </c:dPt>
          <c:dPt>
            <c:idx val="11"/>
            <c:bubble3D val="0"/>
            <c:spPr>
              <a:solidFill>
                <a:srgbClr val="B65708"/>
              </a:solidFill>
              <a:ln w="3175">
                <a:solidFill>
                  <a:srgbClr val="FFFFFF"/>
                </a:solidFill>
                <a:prstDash val="solid"/>
              </a:ln>
            </c:spPr>
          </c:dPt>
          <c:dPt>
            <c:idx val="12"/>
            <c:bubble3D val="0"/>
            <c:spPr>
              <a:solidFill>
                <a:srgbClr val="719ACB"/>
              </a:solidFill>
              <a:ln w="3175">
                <a:solidFill>
                  <a:srgbClr val="FFFFFF"/>
                </a:solidFill>
                <a:prstDash val="solid"/>
              </a:ln>
            </c:spPr>
          </c:dPt>
          <c:dPt>
            <c:idx val="13"/>
            <c:bubble3D val="0"/>
            <c:spPr>
              <a:solidFill>
                <a:srgbClr val="CD7371"/>
              </a:solidFill>
              <a:ln w="3175">
                <a:solidFill>
                  <a:srgbClr val="FFFFFF"/>
                </a:solidFill>
                <a:prstDash val="solid"/>
              </a:ln>
            </c:spPr>
          </c:dPt>
          <c:dPt>
            <c:idx val="14"/>
            <c:bubble3D val="0"/>
            <c:spPr>
              <a:solidFill>
                <a:srgbClr val="AEC87A"/>
              </a:solidFill>
              <a:ln w="3175">
                <a:solidFill>
                  <a:srgbClr val="FFFFFF"/>
                </a:solidFill>
                <a:prstDash val="solid"/>
              </a:ln>
            </c:spPr>
          </c:dPt>
          <c:dPt>
            <c:idx val="15"/>
            <c:bubble3D val="0"/>
            <c:spPr>
              <a:solidFill>
                <a:srgbClr val="9982B4"/>
              </a:solidFill>
              <a:ln w="3175">
                <a:solidFill>
                  <a:srgbClr val="FFFFFF"/>
                </a:solidFill>
                <a:prstDash val="solid"/>
              </a:ln>
            </c:spPr>
          </c:dPt>
          <c:dPt>
            <c:idx val="16"/>
            <c:bubble3D val="0"/>
            <c:spPr>
              <a:solidFill>
                <a:srgbClr val="6FBCD1"/>
              </a:solidFill>
              <a:ln w="3175">
                <a:solidFill>
                  <a:srgbClr val="FFFFFF"/>
                </a:solidFill>
                <a:prstDash val="solid"/>
              </a:ln>
            </c:spPr>
          </c:dPt>
          <c:dLbls>
            <c:showLegendKey val="0"/>
            <c:showVal val="0"/>
            <c:showCatName val="0"/>
            <c:showSerName val="0"/>
            <c:showPercent val="0"/>
            <c:showBubbleSize val="0"/>
            <c:showLeaderLines val="1"/>
          </c:dLbls>
          <c:val>
            <c:numRef>
              <c:f/>
              <c:numCache>
                <c:formatCode>General</c:formatCode>
                <c:ptCount val="17"/>
                <c:pt idx="0">
                  <c:v>18000.0</c:v>
                </c:pt>
                <c:pt idx="1">
                  <c:v>16000.0</c:v>
                </c:pt>
                <c:pt idx="2">
                  <c:v>14500.0</c:v>
                </c:pt>
                <c:pt idx="3">
                  <c:v>16500.0</c:v>
                </c:pt>
                <c:pt idx="4">
                  <c:v>13500.0</c:v>
                </c:pt>
                <c:pt idx="5">
                  <c:v>14000.0</c:v>
                </c:pt>
                <c:pt idx="6">
                  <c:v>13000.0</c:v>
                </c:pt>
                <c:pt idx="7">
                  <c:v>14000.0</c:v>
                </c:pt>
                <c:pt idx="8">
                  <c:v>15500.0</c:v>
                </c:pt>
                <c:pt idx="9">
                  <c:v>10000.0</c:v>
                </c:pt>
                <c:pt idx="10">
                  <c:v>18500.0</c:v>
                </c:pt>
                <c:pt idx="11">
                  <c:v>12500.0</c:v>
                </c:pt>
                <c:pt idx="12">
                  <c:v>11250.0</c:v>
                </c:pt>
                <c:pt idx="13">
                  <c:v>14500.0</c:v>
                </c:pt>
                <c:pt idx="14">
                  <c:v>12500.0</c:v>
                </c:pt>
                <c:pt idx="15">
                  <c:v>16000.0</c:v>
                </c:pt>
                <c:pt idx="16">
                  <c:v>14000.0</c:v>
                </c:pt>
              </c:numCache>
            </c:numRef>
          </c:val>
        </c:ser>
        <c:firstSliceAng val="0"/>
      </c:pieChart>
      <c:spPr>
        <a:noFill/>
        <a:ln>
          <a:noFill/>
        </a:ln>
      </c:spPr>
    </c:plotArea>
    <c:legend>
      <c:legendPos val="t"/>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TOTAL SALES</c:v>
          </c:tx>
          <c:spPr>
            <a:solidFill>
              <a:srgbClr val="4F81BD"/>
            </a:solidFill>
            <a:ln>
              <a:noFill/>
            </a:ln>
          </c:spPr>
          <c:invertIfNegative val="0"/>
          <c:dLbls>
            <c:showLegendKey val="0"/>
            <c:showVal val="0"/>
            <c:showCatName val="0"/>
            <c:showSerName val="0"/>
            <c:showPercent val="0"/>
            <c:showBubbleSize val="0"/>
            <c:showLeaderLines val="1"/>
          </c:dLbls>
          <c:val>
            <c:numRef>
              <c:f/>
              <c:numCache>
                <c:formatCode>General</c:formatCode>
                <c:ptCount val="17"/>
                <c:pt idx="0">
                  <c:v>18000.0</c:v>
                </c:pt>
                <c:pt idx="1">
                  <c:v>16000.0</c:v>
                </c:pt>
                <c:pt idx="2">
                  <c:v>14500.0</c:v>
                </c:pt>
                <c:pt idx="3">
                  <c:v>16500.0</c:v>
                </c:pt>
                <c:pt idx="4">
                  <c:v>13500.0</c:v>
                </c:pt>
                <c:pt idx="5">
                  <c:v>14000.0</c:v>
                </c:pt>
                <c:pt idx="6">
                  <c:v>13000.0</c:v>
                </c:pt>
                <c:pt idx="7">
                  <c:v>14000.0</c:v>
                </c:pt>
                <c:pt idx="8">
                  <c:v>15500.0</c:v>
                </c:pt>
                <c:pt idx="9">
                  <c:v>10000.0</c:v>
                </c:pt>
                <c:pt idx="10">
                  <c:v>18500.0</c:v>
                </c:pt>
                <c:pt idx="11">
                  <c:v>12500.0</c:v>
                </c:pt>
                <c:pt idx="12">
                  <c:v>11250.0</c:v>
                </c:pt>
                <c:pt idx="13">
                  <c:v>14500.0</c:v>
                </c:pt>
                <c:pt idx="14">
                  <c:v>12500.0</c:v>
                </c:pt>
                <c:pt idx="15">
                  <c:v>16000.0</c:v>
                </c:pt>
                <c:pt idx="16">
                  <c:v>14000.0</c:v>
                </c:pt>
              </c:numCache>
            </c:numRef>
          </c:val>
        </c:ser>
        <c:overlap val="-28"/>
        <c:gapWidth val="246"/>
        <c:axId val="0"/>
        <c:axId val="1"/>
      </c:barChart>
      <c:catAx>
        <c:axId val="0"/>
        <c:scaling>
          <c:orientation val="minMax"/>
        </c:scaling>
        <c:delete val="0"/>
        <c:axPos val="b"/>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E6E6E6"/>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9/3/2024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3928240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554837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5" name="对象"/>
          <p:cNvSpPr>
            <a:spLocks noGrp="1"/>
          </p:cNvSpPr>
          <p:nvPr>
            <p:ph type="sldImg"/>
          </p:nvPr>
        </p:nvSpPr>
        <p:spPr>
          <a:xfrm rot="0">
            <a:off x="4038600" y="857250"/>
            <a:ext cx="4114800" cy="2314575"/>
          </a:xfrm>
          <a:prstGeom prst="rect"/>
          <a:noFill/>
          <a:ln w="12700" cmpd="sng" cap="flat">
            <a:noFill/>
            <a:prstDash val="solid"/>
            <a:miter/>
          </a:ln>
        </p:spPr>
      </p:sp>
      <p:sp>
        <p:nvSpPr>
          <p:cNvPr id="17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4419122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8" name="对象"/>
          <p:cNvSpPr>
            <a:spLocks noGrp="1"/>
          </p:cNvSpPr>
          <p:nvPr>
            <p:ph type="sldImg"/>
          </p:nvPr>
        </p:nvSpPr>
        <p:spPr>
          <a:xfrm rot="0">
            <a:off x="4038600" y="857250"/>
            <a:ext cx="4114800" cy="2314575"/>
          </a:xfrm>
          <a:prstGeom prst="rect"/>
          <a:noFill/>
          <a:ln w="12700" cmpd="sng" cap="flat">
            <a:noFill/>
            <a:prstDash val="solid"/>
            <a:miter/>
          </a:ln>
        </p:spPr>
      </p:sp>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5639648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92" name="对象"/>
          <p:cNvSpPr>
            <a:spLocks noGrp="1"/>
          </p:cNvSpPr>
          <p:nvPr>
            <p:ph type="sldImg"/>
          </p:nvPr>
        </p:nvSpPr>
        <p:spPr>
          <a:xfrm rot="0">
            <a:off x="4038600" y="857250"/>
            <a:ext cx="4114800" cy="2314575"/>
          </a:xfrm>
          <a:prstGeom prst="rect"/>
          <a:noFill/>
          <a:ln w="12700" cmpd="sng" cap="flat">
            <a:noFill/>
            <a:prstDash val="solid"/>
            <a:miter/>
          </a:ln>
        </p:spPr>
      </p:sp>
      <p:sp>
        <p:nvSpPr>
          <p:cNvPr id="19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1211238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6401972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9044242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9974411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0" name="对象"/>
          <p:cNvSpPr>
            <a:spLocks noGrp="1"/>
          </p:cNvSpPr>
          <p:nvPr>
            <p:ph type="sldImg"/>
          </p:nvPr>
        </p:nvSpPr>
        <p:spPr>
          <a:xfrm rot="0">
            <a:off x="4038600" y="857250"/>
            <a:ext cx="4114800" cy="2314575"/>
          </a:xfrm>
          <a:prstGeom prst="rect"/>
          <a:noFill/>
          <a:ln w="12700" cmpd="sng" cap="flat">
            <a:noFill/>
            <a:prstDash val="solid"/>
            <a:miter/>
          </a:ln>
        </p:spPr>
      </p:sp>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1638010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9" name="对象"/>
          <p:cNvSpPr>
            <a:spLocks noGrp="1"/>
          </p:cNvSpPr>
          <p:nvPr>
            <p:ph type="sldImg"/>
          </p:nvPr>
        </p:nvSpPr>
        <p:spPr>
          <a:xfrm rot="0">
            <a:off x="4038600" y="857250"/>
            <a:ext cx="4114800" cy="2314575"/>
          </a:xfrm>
          <a:prstGeom prst="rect"/>
          <a:noFill/>
          <a:ln w="12700" cmpd="sng" cap="flat">
            <a:noFill/>
            <a:prstDash val="solid"/>
            <a:miter/>
          </a:ln>
        </p:spPr>
      </p:sp>
      <p:sp>
        <p:nvSpPr>
          <p:cNvPr id="14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3840409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9" name="对象"/>
          <p:cNvSpPr>
            <a:spLocks noGrp="1"/>
          </p:cNvSpPr>
          <p:nvPr>
            <p:ph type="sldImg"/>
          </p:nvPr>
        </p:nvSpPr>
        <p:spPr>
          <a:xfrm rot="0">
            <a:off x="4038600" y="857250"/>
            <a:ext cx="4114800" cy="2314575"/>
          </a:xfrm>
          <a:prstGeom prst="rect"/>
          <a:noFill/>
          <a:ln w="12700" cmpd="sng" cap="flat">
            <a:noFill/>
            <a:prstDash val="solid"/>
            <a:miter/>
          </a:ln>
        </p:spPr>
      </p:sp>
      <p:sp>
        <p:nvSpPr>
          <p:cNvPr id="15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5797040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3" name="对象"/>
          <p:cNvSpPr>
            <a:spLocks noGrp="1"/>
          </p:cNvSpPr>
          <p:nvPr>
            <p:ph type="sldImg"/>
          </p:nvPr>
        </p:nvSpPr>
        <p:spPr>
          <a:xfrm rot="0">
            <a:off x="4038600" y="857250"/>
            <a:ext cx="4114800" cy="2314575"/>
          </a:xfrm>
          <a:prstGeom prst="rect"/>
          <a:noFill/>
          <a:ln w="12700" cmpd="sng" cap="flat">
            <a:noFill/>
            <a:prstDash val="solid"/>
            <a:miter/>
          </a:ln>
        </p:spPr>
      </p:sp>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8063710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4" name="对象"/>
          <p:cNvSpPr>
            <a:spLocks noGrp="1"/>
          </p:cNvSpPr>
          <p:nvPr>
            <p:ph type="sldImg"/>
          </p:nvPr>
        </p:nvSpPr>
        <p:spPr>
          <a:xfrm rot="0">
            <a:off x="4038600" y="857250"/>
            <a:ext cx="4114800" cy="2314575"/>
          </a:xfrm>
          <a:prstGeom prst="rect"/>
          <a:noFill/>
          <a:ln w="12700" cmpd="sng" cap="flat">
            <a:noFill/>
            <a:prstDash val="solid"/>
            <a:miter/>
          </a:ln>
        </p:spPr>
      </p:sp>
      <p:sp>
        <p:nvSpPr>
          <p:cNvPr id="16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76882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62091694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2213883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3794281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宋体" pitchFamily="0" charset="0"/>
              <a:cs typeface="Droid Sans"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5529890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宋体" pitchFamily="0" charset="0"/>
              <a:cs typeface="Droid Sans"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084218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4439683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6598543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8047073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4059953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1972278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7983564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7906621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6718840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latin typeface="Droid Sans" pitchFamily="0" charset="0"/>
              <a:ea typeface="宋体" pitchFamily="0" charset="0"/>
              <a:cs typeface="Droid Sans"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9/3/2024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1321255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chart" Target="../charts/chart2.xml"/><Relationship Id="rId4" Type="http://schemas.openxmlformats.org/officeDocument/2006/relationships/slideLayout" Target="../slideLayouts/slideLayout13.xml"/><Relationship Id="rId5"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988987" y="2929431"/>
            <a:ext cx="8213200" cy="418126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Vasudevan.S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Number: 122201</a:t>
            </a:r>
            <a:r>
              <a:rPr lang="en-US" altLang="zh-CN" sz="2400" b="0" i="0" u="none" strike="noStrike" kern="1200" cap="none" spc="0" baseline="0">
                <a:solidFill>
                  <a:schemeClr val="tx1"/>
                </a:solidFill>
                <a:latin typeface="Calibri" pitchFamily="0" charset="0"/>
                <a:ea typeface="宋体" pitchFamily="0" charset="0"/>
                <a:cs typeface="Calibri" pitchFamily="0" charset="0"/>
              </a:rPr>
              <a:t>558</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B.com (CS)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PACHIYAPPAS </a:t>
            </a:r>
            <a:r>
              <a:rPr lang="en-US" altLang="zh-CN" sz="2400" b="0" i="0" u="none" strike="noStrike" kern="1200" cap="none" spc="0" baseline="0">
                <a:solidFill>
                  <a:schemeClr val="tx1"/>
                </a:solidFill>
                <a:latin typeface="Calibri" pitchFamily="0" charset="0"/>
                <a:ea typeface="宋体" pitchFamily="0" charset="0"/>
                <a:cs typeface="Calibri" pitchFamily="0" charset="0"/>
              </a:rPr>
              <a:t> COLLEGE FOR 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1086544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7"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9"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0"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1" name="矩形"/>
          <p:cNvSpPr>
            <a:spLocks/>
          </p:cNvSpPr>
          <p:nvPr/>
        </p:nvSpPr>
        <p:spPr>
          <a:xfrm rot="0">
            <a:off x="838200" y="1066800"/>
            <a:ext cx="9092565" cy="119888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sym typeface="宋体" pitchFamily="0" charset="0"/>
              </a:rPr>
              <a:t>Modeling employee performance in Excel involves creating a systematic approach to evaluate, analyze, and visualize the performance data of employees.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72" name="矩形"/>
          <p:cNvSpPr>
            <a:spLocks/>
          </p:cNvSpPr>
          <p:nvPr/>
        </p:nvSpPr>
        <p:spPr>
          <a:xfrm rot="0">
            <a:off x="1054735" y="2665095"/>
            <a:ext cx="4820920" cy="3729989"/>
          </a:xfrm>
          <a:prstGeom prst="rect"/>
          <a:noFill/>
          <a:ln w="12700" cmpd="sng" cap="flat">
            <a:noFill/>
            <a:prstDash val="solid"/>
            <a:miter/>
          </a:ln>
        </p:spPr>
      </p:sp>
      <p:sp>
        <p:nvSpPr>
          <p:cNvPr id="173" name="矩形"/>
          <p:cNvSpPr>
            <a:spLocks/>
          </p:cNvSpPr>
          <p:nvPr/>
        </p:nvSpPr>
        <p:spPr>
          <a:xfrm rot="0">
            <a:off x="5181599" y="5029200"/>
            <a:ext cx="4063999" cy="46037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PIVOT TABLE</a:t>
            </a:r>
            <a:endParaRPr lang="zh-CN" altLang="en-US" sz="2400" b="1" i="0" u="none" strike="noStrike" kern="1200" cap="none" spc="0" baseline="0">
              <a:solidFill>
                <a:schemeClr val="tx1"/>
              </a:solidFill>
              <a:latin typeface="Calibri" pitchFamily="0" charset="0"/>
              <a:ea typeface="宋体" pitchFamily="0" charset="0"/>
              <a:cs typeface="Calibri" pitchFamily="0" charset="0"/>
            </a:endParaRPr>
          </a:p>
        </p:txBody>
      </p:sp>
      <p:graphicFrame>
        <p:nvGraphicFramePr>
          <p:cNvPr id="174" name="Table"/>
          <p:cNvGraphicFramePr>
            <a:graphicFrameLocks noGrp="1"/>
          </p:cNvGraphicFramePr>
          <p:nvPr>
            <p:extLst>
              <p:ext uri="{D42A27DB-BD31-4B8C-83A1-F6EECF244321}"/>
            </p:extLst>
          </p:nvPr>
        </p:nvGraphicFramePr>
        <p:xfrm>
          <a:off x="1676400" y="1676400"/>
          <a:ext cx="2484118" cy="5181599"/>
        </p:xfrm>
        <a:graphic>
          <a:graphicData uri="http://schemas.openxmlformats.org/drawingml/2006/table">
            <a:tbl>
              <a:tblPr bandRow="1">
                <a:noFill/>
              </a:tblPr>
              <a:tblGrid>
                <a:gridCol w="1767832"/>
                <a:gridCol w="716278"/>
              </a:tblGrid>
              <a:tr h="171704">
                <a:tc>
                  <a:txBody>
                    <a:bodyPr/>
                    <a:lstStyle/>
                    <a:p>
                      <a:pPr marL="9525" indent="0" algn="l" fontAlgn="ctr">
                        <a:lnSpc>
                          <a:spcPct val="100000"/>
                        </a:lnSpc>
                        <a:spcBef>
                          <a:spcPts val="0"/>
                        </a:spcBef>
                        <a:spcAft>
                          <a:spcPts val="0"/>
                        </a:spcAft>
                        <a:buNone/>
                      </a:pPr>
                      <a:r>
                        <a:rPr lang="en-US" altLang="zh-CN" sz="700" b="1" i="0" u="none" strike="noStrike" kern="0" cap="none" spc="0" baseline="0">
                          <a:solidFill>
                            <a:srgbClr val="000000"/>
                          </a:solidFill>
                          <a:latin typeface="Calibri" pitchFamily="0" charset="0"/>
                          <a:ea typeface="Calibri" pitchFamily="0" charset="0"/>
                          <a:cs typeface="Calibri" pitchFamily="0" charset="0"/>
                        </a:rPr>
                        <a:t>ITEMS</a:t>
                      </a:r>
                      <a:endParaRPr lang="zh-CN" altLang="en-US" sz="700" b="1"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a:noFill/>
                    </a:lnT>
                    <a:lnB w="6350">
                      <a:solidFill>
                        <a:srgbClr val="9BC2E6"/>
                      </a:solidFill>
                      <a:prstDash val="solid"/>
                      <a:headEnd type="none" w="med" len="med"/>
                      <a:tailEnd type="none" w="med" len="med"/>
                    </a:lnB>
                    <a:solidFill>
                      <a:srgbClr val="DDEBF7"/>
                    </a:solidFill>
                  </a:tcPr>
                </a:tc>
                <a:tc>
                  <a:txBody>
                    <a:bodyPr/>
                    <a:lstStyle/>
                    <a:p>
                      <a:pPr marL="9525" indent="0" algn="l" fontAlgn="ctr">
                        <a:lnSpc>
                          <a:spcPct val="100000"/>
                        </a:lnSpc>
                        <a:spcBef>
                          <a:spcPts val="0"/>
                        </a:spcBef>
                        <a:spcAft>
                          <a:spcPts val="0"/>
                        </a:spcAft>
                        <a:buNone/>
                      </a:pPr>
                      <a:r>
                        <a:rPr lang="en-US" altLang="zh-CN" sz="700" b="1" i="0" u="none" strike="noStrike" kern="0" cap="none" spc="0" baseline="0">
                          <a:solidFill>
                            <a:srgbClr val="000000"/>
                          </a:solidFill>
                          <a:latin typeface="Calibri" pitchFamily="0" charset="0"/>
                          <a:ea typeface="Calibri" pitchFamily="0" charset="0"/>
                          <a:cs typeface="Calibri" pitchFamily="0" charset="0"/>
                        </a:rPr>
                        <a:t>TOTAL SALES</a:t>
                      </a:r>
                      <a:endParaRPr lang="zh-CN" altLang="en-US" sz="700" b="1"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a:noFill/>
                    </a:lnT>
                    <a:lnB w="6350">
                      <a:solidFill>
                        <a:srgbClr val="9BC2E6"/>
                      </a:solidFill>
                      <a:prstDash val="solid"/>
                      <a:headEnd type="none" w="med" len="med"/>
                      <a:tailEnd type="none" w="med" len="med"/>
                    </a:lnB>
                    <a:solidFill>
                      <a:srgbClr val="DDEBF7"/>
                    </a:solidFill>
                  </a:tcPr>
                </a:tc>
              </a:tr>
              <a:tr h="178054">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ALMOND CAKE</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w="6350">
                      <a:solidFill>
                        <a:srgbClr val="9BC2E6"/>
                      </a:solidFill>
                      <a:prstDash val="solid"/>
                      <a:headEnd type="none" w="med" len="med"/>
                      <a:tailEnd type="none" w="med" len="med"/>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w="6350">
                      <a:solidFill>
                        <a:srgbClr val="9BC2E6"/>
                      </a:solidFill>
                      <a:prstDash val="solid"/>
                      <a:headEnd type="none" w="med" len="med"/>
                      <a:tailEnd type="none" w="med" len="med"/>
                    </a:lnT>
                    <a:lnB w="6350">
                      <a:solidFill>
                        <a:srgbClr val="9BC2E6"/>
                      </a:solidFill>
                      <a:prstDash val="solid"/>
                      <a:headEnd type="none" w="med" len="med"/>
                      <a:tailEnd type="none" w="med" len="med"/>
                    </a:lnB>
                  </a:tcPr>
                </a:tc>
              </a:tr>
              <a:tr h="178054">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12500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w="6350">
                      <a:solidFill>
                        <a:srgbClr val="9BC2E6"/>
                      </a:solidFill>
                      <a:prstDash val="solid"/>
                      <a:headEnd type="none" w="med" len="med"/>
                      <a:tailEnd type="none" w="med" len="med"/>
                    </a:lnT>
                    <a:lnB>
                      <a:noFill/>
                    </a:lnB>
                  </a:tcPr>
                </a:tc>
              </a:tr>
              <a:tr h="171704">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APPLE BREAD</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a:noFill/>
                    </a:lnT>
                    <a:lnB w="6350">
                      <a:solidFill>
                        <a:srgbClr val="9BC2E6"/>
                      </a:solidFill>
                      <a:prstDash val="solid"/>
                      <a:headEnd type="none" w="med" len="med"/>
                      <a:tailEnd type="none" w="med" len="med"/>
                    </a:lnB>
                  </a:tcPr>
                </a:tc>
              </a:tr>
              <a:tr h="178054">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13500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w="6350">
                      <a:solidFill>
                        <a:srgbClr val="9BC2E6"/>
                      </a:solidFill>
                      <a:prstDash val="solid"/>
                      <a:headEnd type="none" w="med" len="med"/>
                      <a:tailEnd type="none" w="med" len="med"/>
                    </a:lnT>
                    <a:lnB>
                      <a:noFill/>
                    </a:lnB>
                  </a:tcPr>
                </a:tc>
              </a:tr>
              <a:tr h="171704">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APPLE CAKE</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a:noFill/>
                    </a:lnT>
                    <a:lnB w="6350">
                      <a:solidFill>
                        <a:srgbClr val="9BC2E6"/>
                      </a:solidFill>
                      <a:prstDash val="solid"/>
                      <a:headEnd type="none" w="med" len="med"/>
                      <a:tailEnd type="none" w="med" len="med"/>
                    </a:lnB>
                  </a:tcPr>
                </a:tc>
              </a:tr>
              <a:tr h="178054">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10000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w="6350">
                      <a:solidFill>
                        <a:srgbClr val="9BC2E6"/>
                      </a:solidFill>
                      <a:prstDash val="solid"/>
                      <a:headEnd type="none" w="med" len="med"/>
                      <a:tailEnd type="none" w="med" len="med"/>
                    </a:lnT>
                    <a:lnB>
                      <a:noFill/>
                    </a:lnB>
                  </a:tcPr>
                </a:tc>
              </a:tr>
              <a:tr h="171704">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a:noFill/>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14500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a:noFill/>
                    </a:lnT>
                    <a:lnB>
                      <a:noFill/>
                    </a:lnB>
                  </a:tcPr>
                </a:tc>
              </a:tr>
              <a:tr h="171704">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APPLE PASTRIES</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a:noFill/>
                    </a:lnT>
                    <a:lnB w="6350">
                      <a:solidFill>
                        <a:srgbClr val="9BC2E6"/>
                      </a:solidFill>
                      <a:prstDash val="solid"/>
                      <a:headEnd type="none" w="med" len="med"/>
                      <a:tailEnd type="none" w="med" len="med"/>
                    </a:lnB>
                  </a:tcPr>
                </a:tc>
              </a:tr>
              <a:tr h="178054">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16000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w="6350">
                      <a:solidFill>
                        <a:srgbClr val="9BC2E6"/>
                      </a:solidFill>
                      <a:prstDash val="solid"/>
                      <a:headEnd type="none" w="med" len="med"/>
                      <a:tailEnd type="none" w="med" len="med"/>
                    </a:lnT>
                    <a:lnB>
                      <a:noFill/>
                    </a:lnB>
                  </a:tcPr>
                </a:tc>
              </a:tr>
              <a:tr h="171704">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BLACK BERRY CAKE</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a:noFill/>
                    </a:lnT>
                    <a:lnB w="6350">
                      <a:solidFill>
                        <a:srgbClr val="9BC2E6"/>
                      </a:solidFill>
                      <a:prstDash val="solid"/>
                      <a:headEnd type="none" w="med" len="med"/>
                      <a:tailEnd type="none" w="med" len="med"/>
                    </a:lnB>
                  </a:tcPr>
                </a:tc>
              </a:tr>
              <a:tr h="178054">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12500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w="6350">
                      <a:solidFill>
                        <a:srgbClr val="9BC2E6"/>
                      </a:solidFill>
                      <a:prstDash val="solid"/>
                      <a:headEnd type="none" w="med" len="med"/>
                      <a:tailEnd type="none" w="med" len="med"/>
                    </a:lnT>
                    <a:lnB>
                      <a:noFill/>
                    </a:lnB>
                  </a:tcPr>
                </a:tc>
              </a:tr>
              <a:tr h="171704">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a:noFill/>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13000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a:noFill/>
                    </a:lnT>
                    <a:lnB>
                      <a:noFill/>
                    </a:lnB>
                  </a:tcPr>
                </a:tc>
              </a:tr>
              <a:tr h="171704">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CHOCOLATE PASTRIES</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a:noFill/>
                    </a:lnT>
                    <a:lnB w="6350">
                      <a:solidFill>
                        <a:srgbClr val="9BC2E6"/>
                      </a:solidFill>
                      <a:prstDash val="solid"/>
                      <a:headEnd type="none" w="med" len="med"/>
                      <a:tailEnd type="none" w="med" len="med"/>
                    </a:lnB>
                  </a:tcPr>
                </a:tc>
              </a:tr>
              <a:tr h="178054">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14000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w="6350">
                      <a:solidFill>
                        <a:srgbClr val="9BC2E6"/>
                      </a:solidFill>
                      <a:prstDash val="solid"/>
                      <a:headEnd type="none" w="med" len="med"/>
                      <a:tailEnd type="none" w="med" len="med"/>
                    </a:lnT>
                    <a:lnB>
                      <a:noFill/>
                    </a:lnB>
                  </a:tcPr>
                </a:tc>
              </a:tr>
              <a:tr h="171704">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CRUSTY BREAD</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a:noFill/>
                    </a:lnT>
                    <a:lnB w="6350">
                      <a:solidFill>
                        <a:srgbClr val="9BC2E6"/>
                      </a:solidFill>
                      <a:prstDash val="solid"/>
                      <a:headEnd type="none" w="med" len="med"/>
                      <a:tailEnd type="none" w="med" len="med"/>
                    </a:lnB>
                  </a:tcPr>
                </a:tc>
              </a:tr>
              <a:tr h="178054">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16000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w="6350">
                      <a:solidFill>
                        <a:srgbClr val="9BC2E6"/>
                      </a:solidFill>
                      <a:prstDash val="solid"/>
                      <a:headEnd type="none" w="med" len="med"/>
                      <a:tailEnd type="none" w="med" len="med"/>
                    </a:lnT>
                    <a:lnB>
                      <a:noFill/>
                    </a:lnB>
                  </a:tcPr>
                </a:tc>
              </a:tr>
              <a:tr h="171704">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CRUSTY CAKE</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a:noFill/>
                    </a:lnT>
                    <a:lnB w="6350">
                      <a:solidFill>
                        <a:srgbClr val="9BC2E6"/>
                      </a:solidFill>
                      <a:prstDash val="solid"/>
                      <a:headEnd type="none" w="med" len="med"/>
                      <a:tailEnd type="none" w="med" len="med"/>
                    </a:lnB>
                  </a:tcPr>
                </a:tc>
              </a:tr>
              <a:tr h="178054">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15500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w="6350">
                      <a:solidFill>
                        <a:srgbClr val="9BC2E6"/>
                      </a:solidFill>
                      <a:prstDash val="solid"/>
                      <a:headEnd type="none" w="med" len="med"/>
                      <a:tailEnd type="none" w="med" len="med"/>
                    </a:lnT>
                    <a:lnB>
                      <a:noFill/>
                    </a:lnB>
                  </a:tcPr>
                </a:tc>
              </a:tr>
              <a:tr h="171704">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DARK BREAD</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a:noFill/>
                    </a:lnT>
                    <a:lnB w="6350">
                      <a:solidFill>
                        <a:srgbClr val="9BC2E6"/>
                      </a:solidFill>
                      <a:prstDash val="solid"/>
                      <a:headEnd type="none" w="med" len="med"/>
                      <a:tailEnd type="none" w="med" len="med"/>
                    </a:lnB>
                  </a:tcPr>
                </a:tc>
              </a:tr>
              <a:tr h="178054">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14000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w="6350">
                      <a:solidFill>
                        <a:srgbClr val="9BC2E6"/>
                      </a:solidFill>
                      <a:prstDash val="solid"/>
                      <a:headEnd type="none" w="med" len="med"/>
                      <a:tailEnd type="none" w="med" len="med"/>
                    </a:lnT>
                    <a:lnB>
                      <a:noFill/>
                    </a:lnB>
                  </a:tcPr>
                </a:tc>
              </a:tr>
              <a:tr h="171704">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MILK CAKE</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a:noFill/>
                    </a:lnT>
                    <a:lnB w="6350">
                      <a:solidFill>
                        <a:srgbClr val="9BC2E6"/>
                      </a:solidFill>
                      <a:prstDash val="solid"/>
                      <a:headEnd type="none" w="med" len="med"/>
                      <a:tailEnd type="none" w="med" len="med"/>
                    </a:lnB>
                  </a:tcPr>
                </a:tc>
              </a:tr>
              <a:tr h="178054">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11250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w="6350">
                      <a:solidFill>
                        <a:srgbClr val="9BC2E6"/>
                      </a:solidFill>
                      <a:prstDash val="solid"/>
                      <a:headEnd type="none" w="med" len="med"/>
                      <a:tailEnd type="none" w="med" len="med"/>
                    </a:lnT>
                    <a:lnB>
                      <a:noFill/>
                    </a:lnB>
                  </a:tcPr>
                </a:tc>
              </a:tr>
              <a:tr h="171704">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a:noFill/>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14000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a:noFill/>
                    </a:lnT>
                    <a:lnB>
                      <a:noFill/>
                    </a:lnB>
                  </a:tcPr>
                </a:tc>
              </a:tr>
              <a:tr h="171704">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SWEET BREAD</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a:noFill/>
                    </a:lnT>
                    <a:lnB w="6350">
                      <a:solidFill>
                        <a:srgbClr val="9BC2E6"/>
                      </a:solidFill>
                      <a:prstDash val="solid"/>
                      <a:headEnd type="none" w="med" len="med"/>
                      <a:tailEnd type="none" w="med" len="med"/>
                    </a:lnB>
                  </a:tcPr>
                </a:tc>
              </a:tr>
              <a:tr h="178054">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14500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w="6350">
                      <a:solidFill>
                        <a:srgbClr val="9BC2E6"/>
                      </a:solidFill>
                      <a:prstDash val="solid"/>
                      <a:headEnd type="none" w="med" len="med"/>
                      <a:tailEnd type="none" w="med" len="med"/>
                    </a:lnT>
                    <a:lnB>
                      <a:noFill/>
                    </a:lnB>
                  </a:tcPr>
                </a:tc>
              </a:tr>
              <a:tr h="171704">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WHEAT BREAD</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a:noFill/>
                    </a:lnT>
                    <a:lnB w="6350">
                      <a:solidFill>
                        <a:srgbClr val="9BC2E6"/>
                      </a:solidFill>
                      <a:prstDash val="solid"/>
                      <a:headEnd type="none" w="med" len="med"/>
                      <a:tailEnd type="none" w="med" len="med"/>
                    </a:lnB>
                  </a:tcPr>
                </a:tc>
              </a:tr>
              <a:tr h="178054">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16500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w="6350">
                      <a:solidFill>
                        <a:srgbClr val="9BC2E6"/>
                      </a:solidFill>
                      <a:prstDash val="solid"/>
                      <a:headEnd type="none" w="med" len="med"/>
                      <a:tailEnd type="none" w="med" len="med"/>
                    </a:lnT>
                    <a:lnB>
                      <a:noFill/>
                    </a:lnB>
                  </a:tcPr>
                </a:tc>
              </a:tr>
              <a:tr h="171704">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a:noFill/>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18000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a:noFill/>
                    </a:lnT>
                    <a:lnB>
                      <a:noFill/>
                    </a:lnB>
                  </a:tcPr>
                </a:tc>
              </a:tr>
              <a:tr h="171704">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WHEAT CAKE</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a:noFill/>
                    </a:lnT>
                    <a:lnB w="6350">
                      <a:solidFill>
                        <a:srgbClr val="9BC2E6"/>
                      </a:solidFill>
                      <a:prstDash val="solid"/>
                      <a:headEnd type="none" w="med" len="med"/>
                      <a:tailEnd type="none" w="med" len="med"/>
                    </a:lnB>
                  </a:tcPr>
                </a:tc>
              </a:tr>
              <a:tr h="178054">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w="6350">
                      <a:solidFill>
                        <a:srgbClr val="9BC2E6"/>
                      </a:solidFill>
                      <a:prstDash val="solid"/>
                      <a:headEnd type="none" w="med" len="med"/>
                      <a:tailEnd type="none" w="med" len="med"/>
                    </a:lnT>
                    <a:lnB w="6350">
                      <a:solidFill>
                        <a:srgbClr val="9BC2E6"/>
                      </a:solidFill>
                      <a:prstDash val="solid"/>
                      <a:headEnd type="none" w="med" len="med"/>
                      <a:tailEnd type="none" w="med" len="med"/>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18500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w="6350">
                      <a:solidFill>
                        <a:srgbClr val="9BC2E6"/>
                      </a:solidFill>
                      <a:prstDash val="solid"/>
                      <a:headEnd type="none" w="med" len="med"/>
                      <a:tailEnd type="none" w="med" len="med"/>
                    </a:lnT>
                    <a:lnB w="6350">
                      <a:solidFill>
                        <a:srgbClr val="9BC2E6"/>
                      </a:solidFill>
                      <a:prstDash val="solid"/>
                      <a:headEnd type="none" w="med" len="med"/>
                      <a:tailEnd type="none" w="med" len="med"/>
                    </a:lnB>
                  </a:tcPr>
                </a:tc>
              </a:tr>
              <a:tr h="184404">
                <a:tc>
                  <a:txBody>
                    <a:bodyPr/>
                    <a:lstStyle/>
                    <a:p>
                      <a:pPr marL="9525" indent="0" algn="l" fontAlgn="ctr">
                        <a:lnSpc>
                          <a:spcPct val="100000"/>
                        </a:lnSpc>
                        <a:spcBef>
                          <a:spcPts val="0"/>
                        </a:spcBef>
                        <a:spcAft>
                          <a:spcPts val="0"/>
                        </a:spcAft>
                        <a:buNone/>
                      </a:pPr>
                      <a:r>
                        <a:rPr lang="en-US" altLang="zh-CN" sz="700" b="1" i="0" u="none" strike="noStrike" kern="0" cap="none" spc="0" baseline="0">
                          <a:solidFill>
                            <a:srgbClr val="000000"/>
                          </a:solidFill>
                          <a:latin typeface="Calibri" pitchFamily="0" charset="0"/>
                          <a:ea typeface="Calibri" pitchFamily="0" charset="0"/>
                          <a:cs typeface="Calibri" pitchFamily="0" charset="0"/>
                        </a:rPr>
                        <a:t>Grand Total</a:t>
                      </a:r>
                      <a:endParaRPr lang="zh-CN" altLang="en-US" sz="700" b="1"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w="6350">
                      <a:solidFill>
                        <a:srgbClr val="9BC2E6"/>
                      </a:solidFill>
                      <a:prstDash val="solid"/>
                      <a:headEnd type="none" w="med" len="med"/>
                      <a:tailEnd type="none" w="med" len="med"/>
                    </a:lnT>
                    <a:lnB w="6350">
                      <a:solidFill>
                        <a:srgbClr val="9BC2E6"/>
                      </a:solidFill>
                      <a:prstDash val="solid"/>
                      <a:headEnd type="none" w="med" len="med"/>
                      <a:tailEnd type="none" w="med" len="med"/>
                    </a:lnB>
                    <a:solidFill>
                      <a:srgbClr val="DDEBF7"/>
                    </a:solidFill>
                  </a:tcPr>
                </a:tc>
                <a:tc>
                  <a:txBody>
                    <a:bodyPr/>
                    <a:lstStyle/>
                    <a:p>
                      <a:pPr marL="9525" indent="0" algn="l" fontAlgn="ctr">
                        <a:lnSpc>
                          <a:spcPct val="100000"/>
                        </a:lnSpc>
                        <a:spcBef>
                          <a:spcPts val="0"/>
                        </a:spcBef>
                        <a:spcAft>
                          <a:spcPts val="0"/>
                        </a:spcAft>
                        <a:buNone/>
                      </a:pPr>
                      <a:endParaRPr lang="zh-CN" altLang="en-US" sz="700" b="1" i="0" u="none" strike="noStrike" kern="0" cap="none" spc="0" baseline="0">
                        <a:solidFill>
                          <a:srgbClr val="000000"/>
                        </a:solidFill>
                        <a:latin typeface="Calibri" pitchFamily="0" charset="0"/>
                        <a:ea typeface="Calibri" pitchFamily="0" charset="0"/>
                        <a:cs typeface="Calibri" pitchFamily="0" charset="0"/>
                      </a:endParaRPr>
                    </a:p>
                  </a:txBody>
                  <a:tcPr marL="9817" marT="9817" marR="9817" marB="0" vert="horz" anchor="ctr">
                    <a:lnL>
                      <a:noFill/>
                    </a:lnL>
                    <a:lnR>
                      <a:noFill/>
                    </a:lnR>
                    <a:lnT w="6350">
                      <a:solidFill>
                        <a:srgbClr val="9BC2E6"/>
                      </a:solidFill>
                      <a:prstDash val="solid"/>
                      <a:headEnd type="none" w="med" len="med"/>
                      <a:tailEnd type="none" w="med" len="med"/>
                    </a:lnT>
                    <a:lnB w="6350">
                      <a:solidFill>
                        <a:srgbClr val="9BC2E6"/>
                      </a:solidFill>
                      <a:prstDash val="solid"/>
                      <a:headEnd type="none" w="med" len="med"/>
                      <a:tailEnd type="none" w="med" len="med"/>
                    </a:lnB>
                    <a:solidFill>
                      <a:srgbClr val="DDEBF7"/>
                    </a:solidFill>
                  </a:tcPr>
                </a:tc>
              </a:tr>
            </a:tbl>
          </a:graphicData>
        </a:graphic>
      </p:graphicFrame>
    </p:spTree>
    <p:extLst>
      <p:ext uri="{BB962C8B-B14F-4D97-AF65-F5344CB8AC3E}">
        <p14:creationId xmlns:p14="http://schemas.microsoft.com/office/powerpoint/2010/main" val="169078144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8" name="曲线"/>
          <p:cNvSpPr>
            <a:spLocks/>
          </p:cNvSpPr>
          <p:nvPr/>
        </p:nvSpPr>
        <p:spPr>
          <a:xfrm rot="0">
            <a:off x="10134600" y="457200"/>
            <a:ext cx="314323"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1"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3" name="矩形"/>
          <p:cNvSpPr>
            <a:spLocks/>
          </p:cNvSpPr>
          <p:nvPr/>
        </p:nvSpPr>
        <p:spPr>
          <a:xfrm rot="0">
            <a:off x="228600" y="1143635"/>
            <a:ext cx="8556625" cy="147637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Palatino Linotype" pitchFamily="0" charset="0"/>
                <a:ea typeface="宋体" pitchFamily="0" charset="0"/>
                <a:cs typeface="Palatino Linotype" pitchFamily="0" charset="0"/>
                <a:sym typeface="宋体" pitchFamily="0" charset="0"/>
              </a:rPr>
              <a:t>To present employee performance results in Excel, you can create a structured and visually appealing report. Below are steps to organize and display the results effectively</a:t>
            </a:r>
            <a:r>
              <a:rPr lang="en-US" altLang="zh-CN" sz="1800" b="1" i="0" u="none" strike="noStrike" kern="1200" cap="none" spc="0" baseline="0">
                <a:solidFill>
                  <a:schemeClr val="tx1"/>
                </a:solidFill>
                <a:latin typeface="Palatino Linotype" pitchFamily="0" charset="0"/>
                <a:ea typeface="宋体" pitchFamily="0" charset="0"/>
                <a:cs typeface="Palatino Linotype" pitchFamily="0" charset="0"/>
                <a:sym typeface="宋体" pitchFamily="0" charset="0"/>
              </a:rPr>
              <a:t>.</a:t>
            </a:r>
            <a:endParaRPr lang="en-US" altLang="zh-CN" sz="1800" b="1" i="0" u="none" strike="noStrike" kern="1200" cap="none" spc="0" baseline="0">
              <a:solidFill>
                <a:schemeClr val="tx1"/>
              </a:solidFill>
              <a:latin typeface="Palatino Linotype" pitchFamily="0" charset="0"/>
              <a:ea typeface="宋体" pitchFamily="0" charset="0"/>
              <a:cs typeface="Palatino Linotype"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Palatino Linotype" pitchFamily="0" charset="0"/>
              <a:ea typeface="宋体" pitchFamily="0" charset="0"/>
              <a:cs typeface="Palatino Linotype"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84" name="矩形"/>
          <p:cNvSpPr>
            <a:spLocks/>
          </p:cNvSpPr>
          <p:nvPr/>
        </p:nvSpPr>
        <p:spPr>
          <a:xfrm rot="0">
            <a:off x="942975" y="5451475"/>
            <a:ext cx="4064000" cy="46037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GRAPH</a:t>
            </a:r>
            <a:endParaRPr lang="zh-CN" altLang="en-US" sz="2400" b="1" i="0" u="none" strike="noStrike" kern="1200" cap="none" spc="0" baseline="0">
              <a:solidFill>
                <a:schemeClr val="tx1"/>
              </a:solidFill>
              <a:latin typeface="Calibri" pitchFamily="0" charset="0"/>
              <a:ea typeface="宋体" pitchFamily="0" charset="0"/>
              <a:cs typeface="Calibri" pitchFamily="0" charset="0"/>
            </a:endParaRPr>
          </a:p>
        </p:txBody>
      </p:sp>
      <p:sp>
        <p:nvSpPr>
          <p:cNvPr id="185" name="矩形"/>
          <p:cNvSpPr>
            <a:spLocks/>
          </p:cNvSpPr>
          <p:nvPr/>
        </p:nvSpPr>
        <p:spPr>
          <a:xfrm rot="0">
            <a:off x="7239000" y="5410200"/>
            <a:ext cx="4064000" cy="46037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pie chart</a:t>
            </a:r>
            <a:endParaRPr lang="zh-CN" altLang="en-US" sz="2400" b="1" i="0" u="none" strike="noStrike" kern="1200" cap="none" spc="0" baseline="0">
              <a:solidFill>
                <a:schemeClr val="tx1"/>
              </a:solidFill>
              <a:latin typeface="Calibri" pitchFamily="0" charset="0"/>
              <a:ea typeface="宋体" pitchFamily="0" charset="0"/>
              <a:cs typeface="Calibri" pitchFamily="0" charset="0"/>
            </a:endParaRPr>
          </a:p>
        </p:txBody>
      </p:sp>
      <p:graphicFrame>
        <p:nvGraphicFramePr>
          <p:cNvPr id="186" name="图表"/>
          <p:cNvGraphicFramePr/>
          <p:nvPr/>
        </p:nvGraphicFramePr>
        <p:xfrm>
          <a:off x="5486400" y="1905000"/>
          <a:ext cx="4770118" cy="3479163"/>
        </p:xfrm>
        <a:graphic>
          <a:graphicData uri="http://schemas.openxmlformats.org/drawingml/2006/chart">
            <c:chart xmlns:c="http://schemas.openxmlformats.org/drawingml/2006/chart" r:id="rId2"/>
          </a:graphicData>
        </a:graphic>
      </p:graphicFrame>
      <p:graphicFrame>
        <p:nvGraphicFramePr>
          <p:cNvPr id="187" name="图表"/>
          <p:cNvGraphicFramePr/>
          <p:nvPr/>
        </p:nvGraphicFramePr>
        <p:xfrm>
          <a:off x="533400" y="2072639"/>
          <a:ext cx="4281805" cy="3129915"/>
        </p:xfrm>
        <a:graphic>
          <a:graphicData uri="http://schemas.openxmlformats.org/drawingml/2006/chart">
            <c:chart xmlns:c="http://schemas.openxmlformats.org/drawingml/2006/chart" r:id="rId3"/>
          </a:graphicData>
        </a:graphic>
      </p:graphicFrame>
    </p:spTree>
    <p:extLst>
      <p:ext uri="{BB962C8B-B14F-4D97-AF65-F5344CB8AC3E}">
        <p14:creationId xmlns:p14="http://schemas.microsoft.com/office/powerpoint/2010/main" val="140447565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91" name="矩形"/>
          <p:cNvSpPr>
            <a:spLocks/>
          </p:cNvSpPr>
          <p:nvPr/>
        </p:nvSpPr>
        <p:spPr>
          <a:xfrm rot="0">
            <a:off x="2150745" y="1332864"/>
            <a:ext cx="7322185" cy="533209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A</a:t>
            </a: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n employee performance analysis using Excel offers a systematic approach to evaluating and enhancing workforce effectiveness. By leveraging Excel's data organization, calculation, and visualization tools, you can identify trends, track key performance indicators, and pinpoint areas for improvement. This analysis provides valuable insights into employee strengths and weaknesses, facilitates informed decision-making for promotions, training, and development, and ultimately supports overall organizational goals. Regular updates and careful interpretation of the data are crucial for maintaining accuracy and relevance in your performance evaluation process.</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6045731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758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1667110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8532394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9982200" y="457200"/>
            <a:ext cx="314323"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654685" y="1371600"/>
            <a:ext cx="7170420" cy="506984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pitchFamily="0" charset="0"/>
                <a:cs typeface="Arial" pitchFamily="34" charset="0"/>
                <a:sym typeface="宋体" pitchFamily="0" charset="0"/>
              </a:rPr>
              <a:t> </a:t>
            </a:r>
            <a:r>
              <a:rPr lang="en-US" altLang="zh-CN" sz="2400" b="1" i="0" u="none" strike="noStrike" kern="1200" cap="none" spc="0" baseline="0">
                <a:solidFill>
                  <a:schemeClr val="tx1"/>
                </a:solidFill>
                <a:latin typeface="Arial" pitchFamily="34" charset="0"/>
                <a:ea typeface="宋体" pitchFamily="0" charset="0"/>
                <a:cs typeface="Arial" pitchFamily="34" charset="0"/>
                <a:sym typeface="宋体" pitchFamily="0" charset="0"/>
              </a:rPr>
              <a:t>Objective:</a:t>
            </a:r>
            <a:endParaRPr lang="en-US" altLang="zh-CN" sz="2400" b="1" i="0" u="none" strike="noStrike" kern="1200" cap="none" spc="0" baseline="0">
              <a:solidFill>
                <a:schemeClr val="tx1"/>
              </a:solidFill>
              <a:latin typeface="Arial" pitchFamily="34" charset="0"/>
              <a:ea typeface="宋体" pitchFamily="0" charset="0"/>
              <a:cs typeface="Arial" pitchFamily="34"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Develop a structured and functional Excel workbook to Organize employee data. Analyze key metrics Automate reporting and dashboard creation.</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 Data Cleanup and Structuring:</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Standardize data formats (e.g., dates, numbers). Remove or correct inaccuracies and inconsistencies. Organize data into clearly defined categories (e.g., Personal Information, Job Information, Compensation).</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Analytical Tools:</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Create formulas to calculate key metrics (e.g., total employees, average salary). Develop pivot tables to summarize and analyze data by different dimensions (e.g., department, location).</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8330523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10058401" y="762000"/>
            <a:ext cx="314323"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914400" y="1828800"/>
            <a:ext cx="7924800" cy="452881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1200" cap="none" spc="0" baseline="0">
                <a:solidFill>
                  <a:srgbClr val="0D0D0D"/>
                </a:solidFill>
                <a:latin typeface="Palatino Linotype" pitchFamily="0" charset="0"/>
                <a:ea typeface="宋体" pitchFamily="0" charset="0"/>
                <a:cs typeface="Palatino Linotype" pitchFamily="0" charset="0"/>
                <a:sym typeface="宋体" pitchFamily="0" charset="0"/>
              </a:rPr>
              <a:t>This project will analizing and evaluating employees permformanc across various department such as Human resources, marketing, research and development, Legal, support, Engineering. This project includes graphs and pie chart and this project will result in a comprehensive, user - friendly excel tool that can be regularly updated and used by HR and management to drive performance improvements within the organisation.  </a:t>
            </a:r>
            <a:r>
              <a:rPr lang="en-US" altLang="zh-CN" sz="2400" b="0" i="0" u="none" strike="noStrike" kern="1200" cap="none" spc="0" baseline="0">
                <a:solidFill>
                  <a:srgbClr val="0D0D0D"/>
                </a:solidFill>
                <a:latin typeface="Palatino Linotype" pitchFamily="0" charset="0"/>
                <a:ea typeface="宋体" pitchFamily="0" charset="0"/>
                <a:cs typeface="Palatino Linotype" pitchFamily="0" charset="0"/>
                <a:sym typeface="宋体" pitchFamily="0" charset="0"/>
              </a:rPr>
              <a:t>      </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3947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9982200" y="838200"/>
            <a:ext cx="314323" cy="32384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1086485" y="1694180"/>
            <a:ext cx="7563485" cy="481964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Employees: </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Individual Employees may have access to their performance data and metrics to self-access and identify areas for personal improvements.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Business Organisation:</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Business Organisation and Analysis use the data to support performance reviews, identify training needs, and develop employee development plans. Recruitments Teams Analyze data to understand the skills and performance trends that are beneficial for hiring.</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023899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2" name="曲线"/>
          <p:cNvSpPr>
            <a:spLocks/>
          </p:cNvSpPr>
          <p:nvPr/>
        </p:nvSpPr>
        <p:spPr>
          <a:xfrm rot="0">
            <a:off x="10820400" y="5334000"/>
            <a:ext cx="457200" cy="7429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9829800" y="490855"/>
            <a:ext cx="314323"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5" name="文本框"/>
          <p:cNvSpPr>
            <a:spLocks noGrp="1"/>
          </p:cNvSpPr>
          <p:nvPr>
            <p:ph type="title"/>
          </p:nvPr>
        </p:nvSpPr>
        <p:spPr>
          <a:xfrm rot="0">
            <a:off x="381000" y="651510"/>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8" name="矩形"/>
          <p:cNvSpPr>
            <a:spLocks/>
          </p:cNvSpPr>
          <p:nvPr/>
        </p:nvSpPr>
        <p:spPr>
          <a:xfrm rot="0">
            <a:off x="2895600" y="1524000"/>
            <a:ext cx="7426324" cy="624205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1. Comprehensive Performance Tracking</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Tracks individual and team performance across key matrics. consolidates data from multiple sources into a single, easy-to- use Excel model.</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 </a:t>
            </a: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2. Dynamic Dashboards and Visualizations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        Provides real-time insights throught interactive charts and pivot tables. customizable views for different users (managers, HR, etc.).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3. Automated reporting :</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       Reduces manual effort in data collection and report generation. Regular updates ensure data accuracy and relevance.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8122371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1" name="文本框"/>
          <p:cNvSpPr>
            <a:spLocks noGrp="1"/>
          </p:cNvSpPr>
          <p:nvPr>
            <p:ph type="title"/>
          </p:nvPr>
        </p:nvSpPr>
        <p:spPr>
          <a:xfrm rot="0">
            <a:off x="686117" y="76198"/>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533400" y="914400"/>
            <a:ext cx="9557385" cy="552196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The dataset for employee performance analysis typically includes various metrics that reflect </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an employee's productivity, quality of work, attendance, and overall contribution to the </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organization. Below is a description of the key columns that would be included in </a:t>
            </a: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a Actionable Insights which Include recommendations or action items based on the analysis, such as training needs or performance improvement plans.</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Excel dataset:</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EmpID: </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A unique identifier for each employee</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Employee Name: </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The employee’s given name</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a:t>
            </a:r>
            <a:endPar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Gender Code: </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A code representing the gender of the employee (e.g., M for Male, F for Female, etc.)</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Business Unit: </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The department or division within the company where the employee works</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a:t>
            </a:r>
            <a:endPar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Employee salary: </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the amount of salary that the employee gets for their work.</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Employee Type:</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 Classification of the employee, such as full-time, part-time, contractor, etc.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Employee location:</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 location of the employee where he works.</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11290216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10439400" y="457200"/>
            <a:ext cx="314323"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9"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0" name="文本框"/>
          <p:cNvSpPr>
            <a:spLocks noGrp="1"/>
          </p:cNvSpPr>
          <p:nvPr>
            <p:ph type="title"/>
          </p:nvPr>
        </p:nvSpPr>
        <p:spPr>
          <a:xfrm rot="0">
            <a:off x="739774" y="28409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3" name="矩形"/>
          <p:cNvSpPr>
            <a:spLocks/>
          </p:cNvSpPr>
          <p:nvPr/>
        </p:nvSpPr>
        <p:spPr>
          <a:xfrm rot="0">
            <a:off x="2635250" y="1280794"/>
            <a:ext cx="6485890" cy="518985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sym typeface="宋体" pitchFamily="0" charset="0"/>
              </a:rPr>
              <a:t>wow" features combine to create a powerful, efficient, and intuitive Excel-based solution that not only meets but exceedsexpectations in managing and analyzing employee Performance</a:t>
            </a: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sym typeface="宋体" pitchFamily="0" charset="0"/>
              </a:rPr>
              <a:t>. </a:t>
            </a: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sym typeface="宋体" pitchFamily="0" charset="0"/>
              </a:rPr>
              <a:t>The solution includes an AI-driven feature that suggests actionable improvements based on performance trends, helping managers to implement effective strategies for boosting productivity and employee engagement. To improvement. This holistic view promotes better strategic decision-making.</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9061398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17</cp:revision>
  <dcterms:created xsi:type="dcterms:W3CDTF">2024-03-29T15:07:00Z</dcterms:created>
  <dcterms:modified xsi:type="dcterms:W3CDTF">2024-09-03T04:15:53Z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978B7A3837B24582AF56CE84913D37D3_13</vt:lpwstr>
  </property>
  <property fmtid="{D5CDD505-2E9C-101B-9397-08002B2CF9AE}" pid="5" name="KSOProductBuildVer">
    <vt:lpwstr>1033-12.2.0.17545</vt:lpwstr>
  </property>
</Properties>
</file>