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Lst>
  <p:sldSz cx="9753600" cy="73152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Peace Sans" charset="1" panose="02000505040000020004"/>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Canva Sans Italics" charset="1" panose="020B0503030501040103"/>
      <p:regular r:id="rId15"/>
    </p:embeddedFont>
    <p:embeddedFont>
      <p:font typeface="Canva Sans Bold Italics" charset="1" panose="020B0803030501040103"/>
      <p:regular r:id="rId16"/>
    </p:embeddedFont>
    <p:embeddedFont>
      <p:font typeface="Canva Sans Medium" charset="1" panose="020B0603030501040103"/>
      <p:regular r:id="rId17"/>
    </p:embeddedFont>
    <p:embeddedFont>
      <p:font typeface="Canva Sans Medium Italics" charset="1" panose="020B06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CE2B"/>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966558" y="1925715"/>
            <a:ext cx="3747574" cy="3747574"/>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TextBox 4" id="4"/>
          <p:cNvSpPr txBox="true"/>
          <p:nvPr/>
        </p:nvSpPr>
        <p:spPr>
          <a:xfrm rot="0">
            <a:off x="733751" y="2708810"/>
            <a:ext cx="8288329" cy="2385898"/>
          </a:xfrm>
          <a:prstGeom prst="rect">
            <a:avLst/>
          </a:prstGeom>
        </p:spPr>
        <p:txBody>
          <a:bodyPr anchor="t" rtlCol="false" tIns="0" lIns="0" bIns="0" rIns="0">
            <a:spAutoFit/>
          </a:bodyPr>
          <a:lstStyle/>
          <a:p>
            <a:pPr>
              <a:lnSpc>
                <a:spcPts val="9080"/>
              </a:lnSpc>
            </a:pPr>
            <a:r>
              <a:rPr lang="en-US" sz="9660">
                <a:solidFill>
                  <a:srgbClr val="000000"/>
                </a:solidFill>
                <a:latin typeface="Peace Sans"/>
              </a:rPr>
              <a:t>DIGITAL</a:t>
            </a:r>
          </a:p>
          <a:p>
            <a:pPr>
              <a:lnSpc>
                <a:spcPts val="9080"/>
              </a:lnSpc>
            </a:pPr>
            <a:r>
              <a:rPr lang="en-US" sz="9660">
                <a:solidFill>
                  <a:srgbClr val="000000"/>
                </a:solidFill>
                <a:latin typeface="Peace Sans"/>
              </a:rPr>
              <a:t>MARKETING</a:t>
            </a:r>
          </a:p>
        </p:txBody>
      </p:sp>
      <p:sp>
        <p:nvSpPr>
          <p:cNvPr name="TextBox 5" id="5"/>
          <p:cNvSpPr txBox="true"/>
          <p:nvPr/>
        </p:nvSpPr>
        <p:spPr>
          <a:xfrm rot="0">
            <a:off x="724206" y="2124548"/>
            <a:ext cx="4067175" cy="308343"/>
          </a:xfrm>
          <a:prstGeom prst="rect">
            <a:avLst/>
          </a:prstGeom>
        </p:spPr>
        <p:txBody>
          <a:bodyPr anchor="t" rtlCol="false" tIns="0" lIns="0" bIns="0" rIns="0">
            <a:spAutoFit/>
          </a:bodyPr>
          <a:lstStyle/>
          <a:p>
            <a:pPr>
              <a:lnSpc>
                <a:spcPts val="2270"/>
              </a:lnSpc>
            </a:pPr>
            <a:r>
              <a:rPr lang="en-US" sz="2415" spc="362">
                <a:solidFill>
                  <a:srgbClr val="222222"/>
                </a:solidFill>
                <a:latin typeface="Montserrat Classic Bold"/>
              </a:rPr>
              <a:t>NAAN MUDHALVAN</a:t>
            </a:r>
          </a:p>
        </p:txBody>
      </p:sp>
      <p:sp>
        <p:nvSpPr>
          <p:cNvPr name="Freeform 6" id="6"/>
          <p:cNvSpPr/>
          <p:nvPr/>
        </p:nvSpPr>
        <p:spPr>
          <a:xfrm flipH="false" flipV="false" rot="0">
            <a:off x="729933" y="5096763"/>
            <a:ext cx="2665843" cy="572024"/>
          </a:xfrm>
          <a:custGeom>
            <a:avLst/>
            <a:gdLst/>
            <a:ahLst/>
            <a:cxnLst/>
            <a:rect r="r" b="b" t="t" l="l"/>
            <a:pathLst>
              <a:path h="572024" w="2665843">
                <a:moveTo>
                  <a:pt x="0" y="0"/>
                </a:moveTo>
                <a:lnTo>
                  <a:pt x="2665843" y="0"/>
                </a:lnTo>
                <a:lnTo>
                  <a:pt x="2665843" y="572024"/>
                </a:lnTo>
                <a:lnTo>
                  <a:pt x="0" y="572024"/>
                </a:lnTo>
                <a:lnTo>
                  <a:pt x="0" y="0"/>
                </a:lnTo>
                <a:close/>
              </a:path>
            </a:pathLst>
          </a:custGeom>
          <a:blipFill>
            <a:blip r:embed="rId2">
              <a:extLst>
                <a:ext uri="{96DAC541-7B7A-43D3-8B79-37D633B846F1}">
                  <asvg:svgBlip xmlns:asvg="http://schemas.microsoft.com/office/drawing/2016/SVG/main" r:embed="rId3"/>
                </a:ext>
              </a:extLst>
            </a:blip>
            <a:stretch>
              <a:fillRect l="0" t="-183018" r="0" b="-183018"/>
            </a:stretch>
          </a:blipFill>
        </p:spPr>
      </p:sp>
      <p:sp>
        <p:nvSpPr>
          <p:cNvPr name="TextBox 7" id="7"/>
          <p:cNvSpPr txBox="true"/>
          <p:nvPr/>
        </p:nvSpPr>
        <p:spPr>
          <a:xfrm rot="0">
            <a:off x="917825" y="5306835"/>
            <a:ext cx="2371725" cy="179867"/>
          </a:xfrm>
          <a:prstGeom prst="rect">
            <a:avLst/>
          </a:prstGeom>
        </p:spPr>
        <p:txBody>
          <a:bodyPr anchor="t" rtlCol="false" tIns="0" lIns="0" bIns="0" rIns="0">
            <a:spAutoFit/>
          </a:bodyPr>
          <a:lstStyle/>
          <a:p>
            <a:pPr>
              <a:lnSpc>
                <a:spcPts val="1324"/>
              </a:lnSpc>
            </a:pPr>
            <a:r>
              <a:rPr lang="en-US" sz="1408" spc="211">
                <a:solidFill>
                  <a:srgbClr val="FFCE2B"/>
                </a:solidFill>
                <a:latin typeface="Montserrat Classic"/>
              </a:rPr>
              <a:t>INSTAGRAM REEL</a:t>
            </a:r>
          </a:p>
        </p:txBody>
      </p:sp>
      <p:sp>
        <p:nvSpPr>
          <p:cNvPr name="Freeform 8" id="8"/>
          <p:cNvSpPr/>
          <p:nvPr/>
        </p:nvSpPr>
        <p:spPr>
          <a:xfrm flipH="false" flipV="false" rot="-4410605">
            <a:off x="1861138" y="-1110200"/>
            <a:ext cx="2294359" cy="2294359"/>
          </a:xfrm>
          <a:custGeom>
            <a:avLst/>
            <a:gdLst/>
            <a:ahLst/>
            <a:cxnLst/>
            <a:rect r="r" b="b" t="t" l="l"/>
            <a:pathLst>
              <a:path h="2294359" w="2294359">
                <a:moveTo>
                  <a:pt x="0" y="0"/>
                </a:moveTo>
                <a:lnTo>
                  <a:pt x="2294359" y="0"/>
                </a:lnTo>
                <a:lnTo>
                  <a:pt x="2294359" y="2294359"/>
                </a:lnTo>
                <a:lnTo>
                  <a:pt x="0" y="2294359"/>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Freeform 9" id="9"/>
          <p:cNvSpPr/>
          <p:nvPr/>
        </p:nvSpPr>
        <p:spPr>
          <a:xfrm flipH="false" flipV="false" rot="6762530">
            <a:off x="1224758" y="6663675"/>
            <a:ext cx="1436917" cy="1436917"/>
          </a:xfrm>
          <a:custGeom>
            <a:avLst/>
            <a:gdLst/>
            <a:ahLst/>
            <a:cxnLst/>
            <a:rect r="r" b="b" t="t" l="l"/>
            <a:pathLst>
              <a:path h="1436917" w="1436917">
                <a:moveTo>
                  <a:pt x="0" y="0"/>
                </a:moveTo>
                <a:lnTo>
                  <a:pt x="1436916" y="0"/>
                </a:lnTo>
                <a:lnTo>
                  <a:pt x="1436916" y="1436917"/>
                </a:lnTo>
                <a:lnTo>
                  <a:pt x="0" y="1436917"/>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Freeform 10" id="10"/>
          <p:cNvSpPr/>
          <p:nvPr/>
        </p:nvSpPr>
        <p:spPr>
          <a:xfrm flipH="false" flipV="false" rot="-7409240">
            <a:off x="7375114" y="1459827"/>
            <a:ext cx="1654919" cy="1654919"/>
          </a:xfrm>
          <a:custGeom>
            <a:avLst/>
            <a:gdLst/>
            <a:ahLst/>
            <a:cxnLst/>
            <a:rect r="r" b="b" t="t" l="l"/>
            <a:pathLst>
              <a:path h="1654919" w="1654919">
                <a:moveTo>
                  <a:pt x="0" y="0"/>
                </a:moveTo>
                <a:lnTo>
                  <a:pt x="1654918" y="0"/>
                </a:lnTo>
                <a:lnTo>
                  <a:pt x="1654918" y="1654919"/>
                </a:lnTo>
                <a:lnTo>
                  <a:pt x="0" y="1654919"/>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Freeform 11" id="11"/>
          <p:cNvSpPr/>
          <p:nvPr/>
        </p:nvSpPr>
        <p:spPr>
          <a:xfrm flipH="false" flipV="false" rot="4896672">
            <a:off x="7064897" y="6234235"/>
            <a:ext cx="2294359" cy="2294359"/>
          </a:xfrm>
          <a:custGeom>
            <a:avLst/>
            <a:gdLst/>
            <a:ahLst/>
            <a:cxnLst/>
            <a:rect r="r" b="b" t="t" l="l"/>
            <a:pathLst>
              <a:path h="2294359" w="2294359">
                <a:moveTo>
                  <a:pt x="0" y="0"/>
                </a:moveTo>
                <a:lnTo>
                  <a:pt x="2294359" y="0"/>
                </a:lnTo>
                <a:lnTo>
                  <a:pt x="2294359" y="2294360"/>
                </a:lnTo>
                <a:lnTo>
                  <a:pt x="0" y="2294360"/>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9A8"/>
        </a:solidFill>
      </p:bgPr>
    </p:bg>
    <p:spTree>
      <p:nvGrpSpPr>
        <p:cNvPr id="1" name=""/>
        <p:cNvGrpSpPr/>
        <p:nvPr/>
      </p:nvGrpSpPr>
      <p:grpSpPr>
        <a:xfrm>
          <a:off x="0" y="0"/>
          <a:ext cx="0" cy="0"/>
          <a:chOff x="0" y="0"/>
          <a:chExt cx="0" cy="0"/>
        </a:xfrm>
      </p:grpSpPr>
      <p:sp>
        <p:nvSpPr>
          <p:cNvPr name="Freeform 2" id="2"/>
          <p:cNvSpPr/>
          <p:nvPr/>
        </p:nvSpPr>
        <p:spPr>
          <a:xfrm flipH="false" flipV="false" rot="0">
            <a:off x="6481148" y="1185336"/>
            <a:ext cx="2225038" cy="4944529"/>
          </a:xfrm>
          <a:custGeom>
            <a:avLst/>
            <a:gdLst/>
            <a:ahLst/>
            <a:cxnLst/>
            <a:rect r="r" b="b" t="t" l="l"/>
            <a:pathLst>
              <a:path h="4944529" w="2225038">
                <a:moveTo>
                  <a:pt x="0" y="0"/>
                </a:moveTo>
                <a:lnTo>
                  <a:pt x="2225038" y="0"/>
                </a:lnTo>
                <a:lnTo>
                  <a:pt x="2225038" y="4944528"/>
                </a:lnTo>
                <a:lnTo>
                  <a:pt x="0" y="4944528"/>
                </a:lnTo>
                <a:lnTo>
                  <a:pt x="0" y="0"/>
                </a:lnTo>
                <a:close/>
              </a:path>
            </a:pathLst>
          </a:custGeom>
          <a:blipFill>
            <a:blip r:embed="rId2"/>
            <a:stretch>
              <a:fillRect l="0" t="0" r="0" b="0"/>
            </a:stretch>
          </a:blipFill>
        </p:spPr>
      </p:sp>
      <p:sp>
        <p:nvSpPr>
          <p:cNvPr name="Freeform 3" id="3"/>
          <p:cNvSpPr/>
          <p:nvPr/>
        </p:nvSpPr>
        <p:spPr>
          <a:xfrm flipH="false" flipV="false" rot="0">
            <a:off x="956852" y="1736955"/>
            <a:ext cx="2225038" cy="3486646"/>
          </a:xfrm>
          <a:custGeom>
            <a:avLst/>
            <a:gdLst/>
            <a:ahLst/>
            <a:cxnLst/>
            <a:rect r="r" b="b" t="t" l="l"/>
            <a:pathLst>
              <a:path h="3486646" w="2225038">
                <a:moveTo>
                  <a:pt x="0" y="0"/>
                </a:moveTo>
                <a:lnTo>
                  <a:pt x="2225038" y="0"/>
                </a:lnTo>
                <a:lnTo>
                  <a:pt x="2225038" y="3486646"/>
                </a:lnTo>
                <a:lnTo>
                  <a:pt x="0" y="3486646"/>
                </a:lnTo>
                <a:lnTo>
                  <a:pt x="0" y="0"/>
                </a:lnTo>
                <a:close/>
              </a:path>
            </a:pathLst>
          </a:custGeom>
          <a:blipFill>
            <a:blip r:embed="rId3"/>
            <a:stretch>
              <a:fillRect l="0" t="-15820" r="0" b="-25992"/>
            </a:stretch>
          </a:blipFill>
        </p:spPr>
      </p:sp>
      <p:sp>
        <p:nvSpPr>
          <p:cNvPr name="AutoShape 4" id="4"/>
          <p:cNvSpPr/>
          <p:nvPr/>
        </p:nvSpPr>
        <p:spPr>
          <a:xfrm>
            <a:off x="3829983" y="3657600"/>
            <a:ext cx="2093634" cy="0"/>
          </a:xfrm>
          <a:prstGeom prst="line">
            <a:avLst/>
          </a:prstGeom>
          <a:ln cap="flat" w="38100">
            <a:solidFill>
              <a:srgbClr val="000000"/>
            </a:solidFill>
            <a:prstDash val="solid"/>
            <a:headEnd type="none" len="sm" w="sm"/>
            <a:tailEnd type="arrow" len="sm" w="med"/>
          </a:ln>
        </p:spPr>
      </p:sp>
      <p:sp>
        <p:nvSpPr>
          <p:cNvPr name="TextBox 5" id="5"/>
          <p:cNvSpPr txBox="true"/>
          <p:nvPr/>
        </p:nvSpPr>
        <p:spPr>
          <a:xfrm rot="0">
            <a:off x="627524" y="5402157"/>
            <a:ext cx="2883694" cy="727708"/>
          </a:xfrm>
          <a:prstGeom prst="rect">
            <a:avLst/>
          </a:prstGeom>
        </p:spPr>
        <p:txBody>
          <a:bodyPr anchor="t" rtlCol="false" tIns="0" lIns="0" bIns="0" rIns="0">
            <a:spAutoFit/>
          </a:bodyPr>
          <a:lstStyle/>
          <a:p>
            <a:pPr algn="ctr">
              <a:lnSpc>
                <a:spcPts val="2940"/>
              </a:lnSpc>
            </a:pPr>
            <a:r>
              <a:rPr lang="en-US" sz="2100">
                <a:solidFill>
                  <a:srgbClr val="000000"/>
                </a:solidFill>
                <a:latin typeface="Canva Sans Bold"/>
              </a:rPr>
              <a:t>make the account as a</a:t>
            </a:r>
          </a:p>
          <a:p>
            <a:pPr algn="ctr">
              <a:lnSpc>
                <a:spcPts val="2940"/>
              </a:lnSpc>
            </a:pPr>
            <a:r>
              <a:rPr lang="en-US" sz="2100">
                <a:solidFill>
                  <a:srgbClr val="000000"/>
                </a:solidFill>
                <a:latin typeface="Canva Sans Bold"/>
              </a:rPr>
              <a:t>professional</a:t>
            </a:r>
          </a:p>
        </p:txBody>
      </p:sp>
      <p:sp>
        <p:nvSpPr>
          <p:cNvPr name="TextBox 6" id="6"/>
          <p:cNvSpPr txBox="true"/>
          <p:nvPr/>
        </p:nvSpPr>
        <p:spPr>
          <a:xfrm rot="0">
            <a:off x="5735846" y="6200776"/>
            <a:ext cx="3715643" cy="727708"/>
          </a:xfrm>
          <a:prstGeom prst="rect">
            <a:avLst/>
          </a:prstGeom>
        </p:spPr>
        <p:txBody>
          <a:bodyPr anchor="t" rtlCol="false" tIns="0" lIns="0" bIns="0" rIns="0">
            <a:spAutoFit/>
          </a:bodyPr>
          <a:lstStyle/>
          <a:p>
            <a:pPr algn="ctr">
              <a:lnSpc>
                <a:spcPts val="2940"/>
              </a:lnSpc>
            </a:pPr>
            <a:r>
              <a:rPr lang="en-US" sz="2100">
                <a:solidFill>
                  <a:srgbClr val="000000"/>
                </a:solidFill>
                <a:latin typeface="Canva Sans Bold"/>
              </a:rPr>
              <a:t>upload the video and post it </a:t>
            </a:r>
          </a:p>
          <a:p>
            <a:pPr algn="ctr">
              <a:lnSpc>
                <a:spcPts val="2940"/>
              </a:lnSpc>
            </a:pPr>
            <a:r>
              <a:rPr lang="en-US" sz="2100">
                <a:solidFill>
                  <a:srgbClr val="000000"/>
                </a:solidFill>
                <a:latin typeface="Canva Sans Bold"/>
              </a:rPr>
              <a:t>in reels section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9A8"/>
        </a:solidFill>
      </p:bgPr>
    </p:bg>
    <p:spTree>
      <p:nvGrpSpPr>
        <p:cNvPr id="1" name=""/>
        <p:cNvGrpSpPr/>
        <p:nvPr/>
      </p:nvGrpSpPr>
      <p:grpSpPr>
        <a:xfrm>
          <a:off x="0" y="0"/>
          <a:ext cx="0" cy="0"/>
          <a:chOff x="0" y="0"/>
          <a:chExt cx="0" cy="0"/>
        </a:xfrm>
      </p:grpSpPr>
      <p:sp>
        <p:nvSpPr>
          <p:cNvPr name="Freeform 2" id="2"/>
          <p:cNvSpPr/>
          <p:nvPr/>
        </p:nvSpPr>
        <p:spPr>
          <a:xfrm flipH="false" flipV="false" rot="0">
            <a:off x="731520" y="316256"/>
            <a:ext cx="2355161" cy="5233692"/>
          </a:xfrm>
          <a:custGeom>
            <a:avLst/>
            <a:gdLst/>
            <a:ahLst/>
            <a:cxnLst/>
            <a:rect r="r" b="b" t="t" l="l"/>
            <a:pathLst>
              <a:path h="5233692" w="2355161">
                <a:moveTo>
                  <a:pt x="0" y="0"/>
                </a:moveTo>
                <a:lnTo>
                  <a:pt x="2355161" y="0"/>
                </a:lnTo>
                <a:lnTo>
                  <a:pt x="2355161" y="5233692"/>
                </a:lnTo>
                <a:lnTo>
                  <a:pt x="0" y="5233692"/>
                </a:lnTo>
                <a:lnTo>
                  <a:pt x="0" y="0"/>
                </a:lnTo>
                <a:close/>
              </a:path>
            </a:pathLst>
          </a:custGeom>
          <a:blipFill>
            <a:blip r:embed="rId2"/>
            <a:stretch>
              <a:fillRect l="0" t="0" r="0" b="0"/>
            </a:stretch>
          </a:blipFill>
        </p:spPr>
      </p:sp>
      <p:sp>
        <p:nvSpPr>
          <p:cNvPr name="Freeform 3" id="3"/>
          <p:cNvSpPr/>
          <p:nvPr/>
        </p:nvSpPr>
        <p:spPr>
          <a:xfrm flipH="false" flipV="false" rot="0">
            <a:off x="6144400" y="316256"/>
            <a:ext cx="2355161" cy="5233692"/>
          </a:xfrm>
          <a:custGeom>
            <a:avLst/>
            <a:gdLst/>
            <a:ahLst/>
            <a:cxnLst/>
            <a:rect r="r" b="b" t="t" l="l"/>
            <a:pathLst>
              <a:path h="5233692" w="2355161">
                <a:moveTo>
                  <a:pt x="0" y="0"/>
                </a:moveTo>
                <a:lnTo>
                  <a:pt x="2355161" y="0"/>
                </a:lnTo>
                <a:lnTo>
                  <a:pt x="2355161" y="5233692"/>
                </a:lnTo>
                <a:lnTo>
                  <a:pt x="0" y="5233692"/>
                </a:lnTo>
                <a:lnTo>
                  <a:pt x="0" y="0"/>
                </a:lnTo>
                <a:close/>
              </a:path>
            </a:pathLst>
          </a:custGeom>
          <a:blipFill>
            <a:blip r:embed="rId3"/>
            <a:stretch>
              <a:fillRect l="0" t="0" r="0" b="0"/>
            </a:stretch>
          </a:blipFill>
        </p:spPr>
      </p:sp>
      <p:sp>
        <p:nvSpPr>
          <p:cNvPr name="TextBox 4" id="4"/>
          <p:cNvSpPr txBox="true"/>
          <p:nvPr/>
        </p:nvSpPr>
        <p:spPr>
          <a:xfrm rot="0">
            <a:off x="2127498" y="6256069"/>
            <a:ext cx="5498604" cy="923288"/>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Bold"/>
              </a:rPr>
              <a:t>We reached </a:t>
            </a:r>
            <a:r>
              <a:rPr lang="en-US" sz="2800">
                <a:solidFill>
                  <a:srgbClr val="FFCE2B"/>
                </a:solidFill>
                <a:latin typeface="Canva Sans Bold"/>
              </a:rPr>
              <a:t>850+</a:t>
            </a:r>
            <a:r>
              <a:rPr lang="en-US" sz="2800">
                <a:solidFill>
                  <a:srgbClr val="000000"/>
                </a:solidFill>
                <a:latin typeface="Canva Sans Bold"/>
              </a:rPr>
              <a:t> viwers</a:t>
            </a:r>
          </a:p>
          <a:p>
            <a:pPr algn="ctr">
              <a:lnSpc>
                <a:spcPts val="3500"/>
              </a:lnSpc>
            </a:pPr>
            <a:r>
              <a:rPr lang="en-US" sz="2500">
                <a:solidFill>
                  <a:srgbClr val="000000"/>
                </a:solidFill>
                <a:latin typeface="Canva Sans Bold"/>
              </a:rPr>
              <a:t>and more than </a:t>
            </a:r>
            <a:r>
              <a:rPr lang="en-US" sz="2500">
                <a:solidFill>
                  <a:srgbClr val="FFCE2B"/>
                </a:solidFill>
                <a:latin typeface="Canva Sans Bold"/>
              </a:rPr>
              <a:t>300+</a:t>
            </a:r>
            <a:r>
              <a:rPr lang="en-US" sz="2500">
                <a:solidFill>
                  <a:srgbClr val="000000"/>
                </a:solidFill>
                <a:latin typeface="Canva Sans Bold"/>
              </a:rPr>
              <a:t> liked the video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CE2B"/>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09265" y="-463631"/>
            <a:ext cx="1817009" cy="1817009"/>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grpSp>
        <p:nvGrpSpPr>
          <p:cNvPr name="Group 4" id="4"/>
          <p:cNvGrpSpPr>
            <a:grpSpLocks noChangeAspect="true"/>
          </p:cNvGrpSpPr>
          <p:nvPr/>
        </p:nvGrpSpPr>
        <p:grpSpPr>
          <a:xfrm rot="0">
            <a:off x="7543800" y="5143500"/>
            <a:ext cx="3600609" cy="3600609"/>
            <a:chOff x="0" y="0"/>
            <a:chExt cx="6350000" cy="6350000"/>
          </a:xfrm>
        </p:grpSpPr>
        <p:sp>
          <p:nvSpPr>
            <p:cNvPr name="Freeform 5" id="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Freeform 6" id="6"/>
          <p:cNvSpPr/>
          <p:nvPr/>
        </p:nvSpPr>
        <p:spPr>
          <a:xfrm flipH="false" flipV="false" rot="-3927148">
            <a:off x="-332405" y="-183648"/>
            <a:ext cx="1785437" cy="1785437"/>
          </a:xfrm>
          <a:custGeom>
            <a:avLst/>
            <a:gdLst/>
            <a:ahLst/>
            <a:cxnLst/>
            <a:rect r="r" b="b" t="t" l="l"/>
            <a:pathLst>
              <a:path h="1785437" w="1785437">
                <a:moveTo>
                  <a:pt x="0" y="0"/>
                </a:moveTo>
                <a:lnTo>
                  <a:pt x="1785437" y="0"/>
                </a:lnTo>
                <a:lnTo>
                  <a:pt x="1785437" y="1785437"/>
                </a:lnTo>
                <a:lnTo>
                  <a:pt x="0" y="178543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7" id="7"/>
          <p:cNvSpPr/>
          <p:nvPr/>
        </p:nvSpPr>
        <p:spPr>
          <a:xfrm flipH="false" flipV="false" rot="931095">
            <a:off x="7637780" y="-343927"/>
            <a:ext cx="998607" cy="998607"/>
          </a:xfrm>
          <a:custGeom>
            <a:avLst/>
            <a:gdLst/>
            <a:ahLst/>
            <a:cxnLst/>
            <a:rect r="r" b="b" t="t" l="l"/>
            <a:pathLst>
              <a:path h="998607" w="998607">
                <a:moveTo>
                  <a:pt x="0" y="0"/>
                </a:moveTo>
                <a:lnTo>
                  <a:pt x="998608" y="0"/>
                </a:lnTo>
                <a:lnTo>
                  <a:pt x="998608"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8" id="8"/>
          <p:cNvSpPr txBox="true"/>
          <p:nvPr/>
        </p:nvSpPr>
        <p:spPr>
          <a:xfrm rot="0">
            <a:off x="560313" y="2523743"/>
            <a:ext cx="8783791" cy="1444193"/>
          </a:xfrm>
          <a:prstGeom prst="rect">
            <a:avLst/>
          </a:prstGeom>
        </p:spPr>
        <p:txBody>
          <a:bodyPr anchor="t" rtlCol="false" tIns="0" lIns="0" bIns="0" rIns="0">
            <a:spAutoFit/>
          </a:bodyPr>
          <a:lstStyle/>
          <a:p>
            <a:pPr algn="ctr">
              <a:lnSpc>
                <a:spcPts val="2854"/>
              </a:lnSpc>
            </a:pPr>
            <a:r>
              <a:rPr lang="en-US" sz="2230">
                <a:solidFill>
                  <a:srgbClr val="000000"/>
                </a:solidFill>
                <a:latin typeface="Peace Sans"/>
              </a:rPr>
              <a:t>BRAND NAME: PROGREENERS</a:t>
            </a:r>
          </a:p>
          <a:p>
            <a:pPr algn="ctr">
              <a:lnSpc>
                <a:spcPts val="2854"/>
              </a:lnSpc>
            </a:pPr>
            <a:r>
              <a:rPr lang="en-US" sz="2230">
                <a:solidFill>
                  <a:srgbClr val="000000"/>
                </a:solidFill>
                <a:latin typeface="Peace Sans"/>
              </a:rPr>
              <a:t>Category: agriculture based e-commerce site</a:t>
            </a:r>
          </a:p>
          <a:p>
            <a:pPr algn="ctr">
              <a:lnSpc>
                <a:spcPts val="2854"/>
              </a:lnSpc>
            </a:pPr>
            <a:r>
              <a:rPr lang="en-US" sz="2230">
                <a:solidFill>
                  <a:srgbClr val="000000"/>
                </a:solidFill>
                <a:latin typeface="Peace Sans"/>
              </a:rPr>
              <a:t>Target Audience: All (Men, Women and Kids) </a:t>
            </a:r>
          </a:p>
          <a:p>
            <a:pPr algn="ctr">
              <a:lnSpc>
                <a:spcPts val="2854"/>
              </a:lnSpc>
            </a:pPr>
            <a:r>
              <a:rPr lang="en-US" sz="2230">
                <a:solidFill>
                  <a:srgbClr val="000000"/>
                </a:solidFill>
                <a:latin typeface="Peace Sans"/>
              </a:rPr>
              <a:t>Email : decidersCreations@gmail.com</a:t>
            </a:r>
          </a:p>
        </p:txBody>
      </p:sp>
      <p:sp>
        <p:nvSpPr>
          <p:cNvPr name="Freeform 9" id="9"/>
          <p:cNvSpPr/>
          <p:nvPr/>
        </p:nvSpPr>
        <p:spPr>
          <a:xfrm flipH="false" flipV="false" rot="-7370814">
            <a:off x="8003028" y="5190551"/>
            <a:ext cx="1259044" cy="1259044"/>
          </a:xfrm>
          <a:custGeom>
            <a:avLst/>
            <a:gdLst/>
            <a:ahLst/>
            <a:cxnLst/>
            <a:rect r="r" b="b" t="t" l="l"/>
            <a:pathLst>
              <a:path h="1259044" w="1259044">
                <a:moveTo>
                  <a:pt x="0" y="0"/>
                </a:moveTo>
                <a:lnTo>
                  <a:pt x="1259044" y="0"/>
                </a:lnTo>
                <a:lnTo>
                  <a:pt x="1259044" y="1259045"/>
                </a:lnTo>
                <a:lnTo>
                  <a:pt x="0" y="1259045"/>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10" id="10"/>
          <p:cNvSpPr/>
          <p:nvPr/>
        </p:nvSpPr>
        <p:spPr>
          <a:xfrm flipH="false" flipV="false" rot="6801780">
            <a:off x="1297416" y="6167769"/>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11" id="11"/>
          <p:cNvSpPr/>
          <p:nvPr/>
        </p:nvSpPr>
        <p:spPr>
          <a:xfrm flipH="false" flipV="false" rot="0">
            <a:off x="3191817" y="5203708"/>
            <a:ext cx="3345900" cy="572024"/>
          </a:xfrm>
          <a:custGeom>
            <a:avLst/>
            <a:gdLst/>
            <a:ahLst/>
            <a:cxnLst/>
            <a:rect r="r" b="b" t="t" l="l"/>
            <a:pathLst>
              <a:path h="572024" w="3345900">
                <a:moveTo>
                  <a:pt x="0" y="0"/>
                </a:moveTo>
                <a:lnTo>
                  <a:pt x="3345901" y="0"/>
                </a:lnTo>
                <a:lnTo>
                  <a:pt x="3345901" y="572024"/>
                </a:lnTo>
                <a:lnTo>
                  <a:pt x="0" y="572024"/>
                </a:lnTo>
                <a:lnTo>
                  <a:pt x="0" y="0"/>
                </a:lnTo>
                <a:close/>
              </a:path>
            </a:pathLst>
          </a:custGeom>
          <a:blipFill>
            <a:blip r:embed="rId4">
              <a:extLst>
                <a:ext uri="{96DAC541-7B7A-43D3-8B79-37D633B846F1}">
                  <asvg:svgBlip xmlns:asvg="http://schemas.microsoft.com/office/drawing/2016/SVG/main" r:embed="rId5"/>
                </a:ext>
              </a:extLst>
            </a:blip>
            <a:stretch>
              <a:fillRect l="0" t="-242461" r="0" b="-242461"/>
            </a:stretch>
          </a:blipFill>
        </p:spPr>
      </p:sp>
      <p:sp>
        <p:nvSpPr>
          <p:cNvPr name="TextBox 12" id="12"/>
          <p:cNvSpPr txBox="true"/>
          <p:nvPr/>
        </p:nvSpPr>
        <p:spPr>
          <a:xfrm rot="0">
            <a:off x="3246634" y="5348189"/>
            <a:ext cx="3209925" cy="308343"/>
          </a:xfrm>
          <a:prstGeom prst="rect">
            <a:avLst/>
          </a:prstGeom>
        </p:spPr>
        <p:txBody>
          <a:bodyPr anchor="t" rtlCol="false" tIns="0" lIns="0" bIns="0" rIns="0">
            <a:spAutoFit/>
          </a:bodyPr>
          <a:lstStyle/>
          <a:p>
            <a:pPr algn="ctr">
              <a:lnSpc>
                <a:spcPts val="2270"/>
              </a:lnSpc>
            </a:pPr>
            <a:r>
              <a:rPr lang="en-US" sz="2415" spc="362">
                <a:solidFill>
                  <a:srgbClr val="FFCE2B"/>
                </a:solidFill>
                <a:latin typeface="Montserrat Classic Bold"/>
              </a:rPr>
              <a:t>PROGREENERS</a:t>
            </a:r>
          </a:p>
        </p:txBody>
      </p:sp>
      <p:sp>
        <p:nvSpPr>
          <p:cNvPr name="Freeform 13" id="13"/>
          <p:cNvSpPr/>
          <p:nvPr/>
        </p:nvSpPr>
        <p:spPr>
          <a:xfrm flipH="false" flipV="false" rot="0">
            <a:off x="4387923" y="1498597"/>
            <a:ext cx="952500" cy="666750"/>
          </a:xfrm>
          <a:custGeom>
            <a:avLst/>
            <a:gdLst/>
            <a:ahLst/>
            <a:cxnLst/>
            <a:rect r="r" b="b" t="t" l="l"/>
            <a:pathLst>
              <a:path h="666750" w="952500">
                <a:moveTo>
                  <a:pt x="0" y="0"/>
                </a:moveTo>
                <a:lnTo>
                  <a:pt x="952500" y="0"/>
                </a:lnTo>
                <a:lnTo>
                  <a:pt x="952500" y="666750"/>
                </a:lnTo>
                <a:lnTo>
                  <a:pt x="0" y="666750"/>
                </a:lnTo>
                <a:lnTo>
                  <a:pt x="0" y="0"/>
                </a:lnTo>
                <a:close/>
              </a:path>
            </a:pathLst>
          </a:custGeom>
          <a:blipFill>
            <a:blip r:embed="rId6">
              <a:extLst>
                <a:ext uri="{96DAC541-7B7A-43D3-8B79-37D633B846F1}">
                  <asvg:svgBlip xmlns:asvg="http://schemas.microsoft.com/office/drawing/2016/SVG/main" r:embed="rId7"/>
                </a:ext>
              </a:extLst>
            </a:blip>
            <a:stretch>
              <a:fillRect l="-480" t="0" r="-48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C9A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966558" y="1925715"/>
            <a:ext cx="3747574" cy="3747574"/>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TextBox 4" id="4"/>
          <p:cNvSpPr txBox="true"/>
          <p:nvPr/>
        </p:nvSpPr>
        <p:spPr>
          <a:xfrm rot="0">
            <a:off x="733751" y="2708810"/>
            <a:ext cx="7048500" cy="2097786"/>
          </a:xfrm>
          <a:prstGeom prst="rect">
            <a:avLst/>
          </a:prstGeom>
        </p:spPr>
        <p:txBody>
          <a:bodyPr anchor="t" rtlCol="false" tIns="0" lIns="0" bIns="0" rIns="0">
            <a:spAutoFit/>
          </a:bodyPr>
          <a:lstStyle/>
          <a:p>
            <a:pPr>
              <a:lnSpc>
                <a:spcPts val="9080"/>
              </a:lnSpc>
            </a:pPr>
            <a:r>
              <a:rPr lang="en-US" sz="9660">
                <a:solidFill>
                  <a:srgbClr val="000000"/>
                </a:solidFill>
                <a:latin typeface="Peace Sans"/>
              </a:rPr>
              <a:t>THANKS</a:t>
            </a:r>
          </a:p>
          <a:p>
            <a:pPr>
              <a:lnSpc>
                <a:spcPts val="9080"/>
              </a:lnSpc>
            </a:pPr>
            <a:r>
              <a:rPr lang="en-US" sz="9660">
                <a:solidFill>
                  <a:srgbClr val="000000"/>
                </a:solidFill>
                <a:latin typeface="Peace Sans"/>
              </a:rPr>
              <a:t>A LOT</a:t>
            </a:r>
          </a:p>
        </p:txBody>
      </p:sp>
      <p:sp>
        <p:nvSpPr>
          <p:cNvPr name="Freeform 5" id="5"/>
          <p:cNvSpPr/>
          <p:nvPr/>
        </p:nvSpPr>
        <p:spPr>
          <a:xfrm flipH="false" flipV="false" rot="0">
            <a:off x="729933" y="5096763"/>
            <a:ext cx="2665843" cy="572024"/>
          </a:xfrm>
          <a:custGeom>
            <a:avLst/>
            <a:gdLst/>
            <a:ahLst/>
            <a:cxnLst/>
            <a:rect r="r" b="b" t="t" l="l"/>
            <a:pathLst>
              <a:path h="572024" w="2665843">
                <a:moveTo>
                  <a:pt x="0" y="0"/>
                </a:moveTo>
                <a:lnTo>
                  <a:pt x="2665843" y="0"/>
                </a:lnTo>
                <a:lnTo>
                  <a:pt x="2665843" y="572024"/>
                </a:lnTo>
                <a:lnTo>
                  <a:pt x="0" y="572024"/>
                </a:lnTo>
                <a:lnTo>
                  <a:pt x="0" y="0"/>
                </a:lnTo>
                <a:close/>
              </a:path>
            </a:pathLst>
          </a:custGeom>
          <a:blipFill>
            <a:blip r:embed="rId2">
              <a:extLst>
                <a:ext uri="{96DAC541-7B7A-43D3-8B79-37D633B846F1}">
                  <asvg:svgBlip xmlns:asvg="http://schemas.microsoft.com/office/drawing/2016/SVG/main" r:embed="rId3"/>
                </a:ext>
              </a:extLst>
            </a:blip>
            <a:stretch>
              <a:fillRect l="0" t="-183018" r="0" b="-183018"/>
            </a:stretch>
          </a:blipFill>
        </p:spPr>
      </p:sp>
      <p:sp>
        <p:nvSpPr>
          <p:cNvPr name="TextBox 6" id="6"/>
          <p:cNvSpPr txBox="true"/>
          <p:nvPr/>
        </p:nvSpPr>
        <p:spPr>
          <a:xfrm rot="0">
            <a:off x="917825" y="5306835"/>
            <a:ext cx="2400300" cy="179867"/>
          </a:xfrm>
          <a:prstGeom prst="rect">
            <a:avLst/>
          </a:prstGeom>
        </p:spPr>
        <p:txBody>
          <a:bodyPr anchor="t" rtlCol="false" tIns="0" lIns="0" bIns="0" rIns="0">
            <a:spAutoFit/>
          </a:bodyPr>
          <a:lstStyle/>
          <a:p>
            <a:pPr>
              <a:lnSpc>
                <a:spcPts val="1324"/>
              </a:lnSpc>
            </a:pPr>
            <a:r>
              <a:rPr lang="en-US" sz="1408" spc="211">
                <a:solidFill>
                  <a:srgbClr val="00C9A8"/>
                </a:solidFill>
                <a:latin typeface="Montserrat Classic"/>
              </a:rPr>
              <a:t>BY TEAM MEMBERS</a:t>
            </a:r>
          </a:p>
        </p:txBody>
      </p:sp>
      <p:sp>
        <p:nvSpPr>
          <p:cNvPr name="Freeform 7" id="7"/>
          <p:cNvSpPr/>
          <p:nvPr/>
        </p:nvSpPr>
        <p:spPr>
          <a:xfrm flipH="false" flipV="false" rot="-4410605">
            <a:off x="1861138" y="-1110200"/>
            <a:ext cx="2294359" cy="2294359"/>
          </a:xfrm>
          <a:custGeom>
            <a:avLst/>
            <a:gdLst/>
            <a:ahLst/>
            <a:cxnLst/>
            <a:rect r="r" b="b" t="t" l="l"/>
            <a:pathLst>
              <a:path h="2294359" w="2294359">
                <a:moveTo>
                  <a:pt x="0" y="0"/>
                </a:moveTo>
                <a:lnTo>
                  <a:pt x="2294359" y="0"/>
                </a:lnTo>
                <a:lnTo>
                  <a:pt x="2294359" y="2294359"/>
                </a:lnTo>
                <a:lnTo>
                  <a:pt x="0" y="2294359"/>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Freeform 8" id="8"/>
          <p:cNvSpPr/>
          <p:nvPr/>
        </p:nvSpPr>
        <p:spPr>
          <a:xfrm flipH="false" flipV="false" rot="6762530">
            <a:off x="1224758" y="6663675"/>
            <a:ext cx="1436917" cy="1436917"/>
          </a:xfrm>
          <a:custGeom>
            <a:avLst/>
            <a:gdLst/>
            <a:ahLst/>
            <a:cxnLst/>
            <a:rect r="r" b="b" t="t" l="l"/>
            <a:pathLst>
              <a:path h="1436917" w="1436917">
                <a:moveTo>
                  <a:pt x="0" y="0"/>
                </a:moveTo>
                <a:lnTo>
                  <a:pt x="1436916" y="0"/>
                </a:lnTo>
                <a:lnTo>
                  <a:pt x="1436916" y="1436917"/>
                </a:lnTo>
                <a:lnTo>
                  <a:pt x="0" y="1436917"/>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Freeform 9" id="9"/>
          <p:cNvSpPr/>
          <p:nvPr/>
        </p:nvSpPr>
        <p:spPr>
          <a:xfrm flipH="false" flipV="false" rot="-7409240">
            <a:off x="7375114" y="1459827"/>
            <a:ext cx="1654919" cy="1654919"/>
          </a:xfrm>
          <a:custGeom>
            <a:avLst/>
            <a:gdLst/>
            <a:ahLst/>
            <a:cxnLst/>
            <a:rect r="r" b="b" t="t" l="l"/>
            <a:pathLst>
              <a:path h="1654919" w="1654919">
                <a:moveTo>
                  <a:pt x="0" y="0"/>
                </a:moveTo>
                <a:lnTo>
                  <a:pt x="1654918" y="0"/>
                </a:lnTo>
                <a:lnTo>
                  <a:pt x="1654918" y="1654919"/>
                </a:lnTo>
                <a:lnTo>
                  <a:pt x="0" y="1654919"/>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Freeform 10" id="10"/>
          <p:cNvSpPr/>
          <p:nvPr/>
        </p:nvSpPr>
        <p:spPr>
          <a:xfrm flipH="false" flipV="false" rot="4896672">
            <a:off x="7064897" y="6234235"/>
            <a:ext cx="2294359" cy="2294359"/>
          </a:xfrm>
          <a:custGeom>
            <a:avLst/>
            <a:gdLst/>
            <a:ahLst/>
            <a:cxnLst/>
            <a:rect r="r" b="b" t="t" l="l"/>
            <a:pathLst>
              <a:path h="2294359" w="2294359">
                <a:moveTo>
                  <a:pt x="0" y="0"/>
                </a:moveTo>
                <a:lnTo>
                  <a:pt x="2294359" y="0"/>
                </a:lnTo>
                <a:lnTo>
                  <a:pt x="2294359" y="2294360"/>
                </a:lnTo>
                <a:lnTo>
                  <a:pt x="0" y="2294360"/>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010400" y="5884921"/>
            <a:ext cx="2220062" cy="2220062"/>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TextBox 4" id="4"/>
          <p:cNvSpPr txBox="true"/>
          <p:nvPr/>
        </p:nvSpPr>
        <p:spPr>
          <a:xfrm rot="0">
            <a:off x="771810" y="1696391"/>
            <a:ext cx="8782050" cy="709943"/>
          </a:xfrm>
          <a:prstGeom prst="rect">
            <a:avLst/>
          </a:prstGeom>
        </p:spPr>
        <p:txBody>
          <a:bodyPr anchor="t" rtlCol="false" tIns="0" lIns="0" bIns="0" rIns="0">
            <a:spAutoFit/>
          </a:bodyPr>
          <a:lstStyle/>
          <a:p>
            <a:pPr>
              <a:lnSpc>
                <a:spcPts val="5296"/>
              </a:lnSpc>
            </a:pPr>
            <a:r>
              <a:rPr lang="en-US" sz="5634">
                <a:solidFill>
                  <a:srgbClr val="00C9A8"/>
                </a:solidFill>
                <a:latin typeface="Peace Sans"/>
              </a:rPr>
              <a:t>TEAM </a:t>
            </a:r>
            <a:r>
              <a:rPr lang="en-US" sz="5634">
                <a:solidFill>
                  <a:srgbClr val="00C9A8"/>
                </a:solidFill>
                <a:latin typeface="Peace Sans"/>
              </a:rPr>
              <a:t>MEMBERS</a:t>
            </a:r>
          </a:p>
        </p:txBody>
      </p:sp>
      <p:sp>
        <p:nvSpPr>
          <p:cNvPr name="Freeform 5" id="5"/>
          <p:cNvSpPr/>
          <p:nvPr/>
        </p:nvSpPr>
        <p:spPr>
          <a:xfrm flipH="false" flipV="false" rot="0">
            <a:off x="1851668" y="3091708"/>
            <a:ext cx="3086100" cy="507478"/>
          </a:xfrm>
          <a:custGeom>
            <a:avLst/>
            <a:gdLst/>
            <a:ahLst/>
            <a:cxnLst/>
            <a:rect r="r" b="b" t="t" l="l"/>
            <a:pathLst>
              <a:path h="507478" w="3086100">
                <a:moveTo>
                  <a:pt x="0" y="0"/>
                </a:moveTo>
                <a:lnTo>
                  <a:pt x="3086100" y="0"/>
                </a:lnTo>
                <a:lnTo>
                  <a:pt x="3086100" y="507477"/>
                </a:lnTo>
                <a:lnTo>
                  <a:pt x="0" y="507477"/>
                </a:lnTo>
                <a:lnTo>
                  <a:pt x="0" y="0"/>
                </a:lnTo>
                <a:close/>
              </a:path>
            </a:pathLst>
          </a:custGeom>
          <a:blipFill>
            <a:blip r:embed="rId2">
              <a:extLst>
                <a:ext uri="{96DAC541-7B7A-43D3-8B79-37D633B846F1}">
                  <asvg:svgBlip xmlns:asvg="http://schemas.microsoft.com/office/drawing/2016/SVG/main" r:embed="rId3"/>
                </a:ext>
              </a:extLst>
            </a:blip>
            <a:stretch>
              <a:fillRect l="0" t="-254062" r="0" b="-254062"/>
            </a:stretch>
          </a:blipFill>
        </p:spPr>
      </p:sp>
      <p:sp>
        <p:nvSpPr>
          <p:cNvPr name="TextBox 6" id="6"/>
          <p:cNvSpPr txBox="true"/>
          <p:nvPr/>
        </p:nvSpPr>
        <p:spPr>
          <a:xfrm rot="0">
            <a:off x="2017553" y="3247418"/>
            <a:ext cx="2849366" cy="231257"/>
          </a:xfrm>
          <a:prstGeom prst="rect">
            <a:avLst/>
          </a:prstGeom>
        </p:spPr>
        <p:txBody>
          <a:bodyPr anchor="t" rtlCol="false" tIns="0" lIns="0" bIns="0" rIns="0">
            <a:spAutoFit/>
          </a:bodyPr>
          <a:lstStyle/>
          <a:p>
            <a:pPr>
              <a:lnSpc>
                <a:spcPts val="1702"/>
              </a:lnSpc>
            </a:pPr>
            <a:r>
              <a:rPr lang="en-US" sz="1811" spc="271">
                <a:solidFill>
                  <a:srgbClr val="000000"/>
                </a:solidFill>
                <a:latin typeface="Montserrat Classic Bold"/>
              </a:rPr>
              <a:t>DINESHKRISHNA H</a:t>
            </a:r>
          </a:p>
        </p:txBody>
      </p:sp>
      <p:sp>
        <p:nvSpPr>
          <p:cNvPr name="Freeform 7" id="7"/>
          <p:cNvSpPr/>
          <p:nvPr/>
        </p:nvSpPr>
        <p:spPr>
          <a:xfrm flipH="false" flipV="false" rot="0">
            <a:off x="1852871" y="3836339"/>
            <a:ext cx="1963340" cy="530425"/>
          </a:xfrm>
          <a:custGeom>
            <a:avLst/>
            <a:gdLst/>
            <a:ahLst/>
            <a:cxnLst/>
            <a:rect r="r" b="b" t="t" l="l"/>
            <a:pathLst>
              <a:path h="530425" w="1963340">
                <a:moveTo>
                  <a:pt x="0" y="0"/>
                </a:moveTo>
                <a:lnTo>
                  <a:pt x="1963340" y="0"/>
                </a:lnTo>
                <a:lnTo>
                  <a:pt x="1963340" y="530425"/>
                </a:lnTo>
                <a:lnTo>
                  <a:pt x="0" y="530425"/>
                </a:lnTo>
                <a:lnTo>
                  <a:pt x="0" y="0"/>
                </a:lnTo>
                <a:close/>
              </a:path>
            </a:pathLst>
          </a:custGeom>
          <a:blipFill>
            <a:blip r:embed="rId2">
              <a:extLst>
                <a:ext uri="{96DAC541-7B7A-43D3-8B79-37D633B846F1}">
                  <asvg:svgBlip xmlns:asvg="http://schemas.microsoft.com/office/drawing/2016/SVG/main" r:embed="rId3"/>
                </a:ext>
              </a:extLst>
            </a:blip>
            <a:stretch>
              <a:fillRect l="0" t="-135072" r="0" b="-135072"/>
            </a:stretch>
          </a:blipFill>
        </p:spPr>
      </p:sp>
      <p:sp>
        <p:nvSpPr>
          <p:cNvPr name="Freeform 8" id="8"/>
          <p:cNvSpPr/>
          <p:nvPr/>
        </p:nvSpPr>
        <p:spPr>
          <a:xfrm flipH="false" flipV="false" rot="4896672">
            <a:off x="8311730" y="4451873"/>
            <a:ext cx="1928031" cy="1928031"/>
          </a:xfrm>
          <a:custGeom>
            <a:avLst/>
            <a:gdLst/>
            <a:ahLst/>
            <a:cxnLst/>
            <a:rect r="r" b="b" t="t" l="l"/>
            <a:pathLst>
              <a:path h="1928031" w="1928031">
                <a:moveTo>
                  <a:pt x="0" y="0"/>
                </a:moveTo>
                <a:lnTo>
                  <a:pt x="1928031" y="0"/>
                </a:lnTo>
                <a:lnTo>
                  <a:pt x="1928031" y="1928031"/>
                </a:lnTo>
                <a:lnTo>
                  <a:pt x="0" y="1928031"/>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Freeform 9" id="9"/>
          <p:cNvSpPr/>
          <p:nvPr/>
        </p:nvSpPr>
        <p:spPr>
          <a:xfrm flipH="false" flipV="false" rot="0">
            <a:off x="1852871" y="4584765"/>
            <a:ext cx="2115879" cy="533335"/>
          </a:xfrm>
          <a:custGeom>
            <a:avLst/>
            <a:gdLst/>
            <a:ahLst/>
            <a:cxnLst/>
            <a:rect r="r" b="b" t="t" l="l"/>
            <a:pathLst>
              <a:path h="533335" w="2115879">
                <a:moveTo>
                  <a:pt x="0" y="0"/>
                </a:moveTo>
                <a:lnTo>
                  <a:pt x="2115879" y="0"/>
                </a:lnTo>
                <a:lnTo>
                  <a:pt x="2115879" y="533335"/>
                </a:lnTo>
                <a:lnTo>
                  <a:pt x="0" y="533335"/>
                </a:lnTo>
                <a:lnTo>
                  <a:pt x="0" y="0"/>
                </a:lnTo>
                <a:close/>
              </a:path>
            </a:pathLst>
          </a:custGeom>
          <a:blipFill>
            <a:blip r:embed="rId2">
              <a:extLst>
                <a:ext uri="{96DAC541-7B7A-43D3-8B79-37D633B846F1}">
                  <asvg:svgBlip xmlns:asvg="http://schemas.microsoft.com/office/drawing/2016/SVG/main" r:embed="rId3"/>
                </a:ext>
              </a:extLst>
            </a:blip>
            <a:stretch>
              <a:fillRect l="0" t="-227579" r="-38713" b="-222731"/>
            </a:stretch>
          </a:blipFill>
        </p:spPr>
      </p:sp>
      <p:sp>
        <p:nvSpPr>
          <p:cNvPr name="TextBox 10" id="10"/>
          <p:cNvSpPr txBox="true"/>
          <p:nvPr/>
        </p:nvSpPr>
        <p:spPr>
          <a:xfrm rot="0">
            <a:off x="771810" y="3158809"/>
            <a:ext cx="935889" cy="469963"/>
          </a:xfrm>
          <a:prstGeom prst="rect">
            <a:avLst/>
          </a:prstGeom>
        </p:spPr>
        <p:txBody>
          <a:bodyPr anchor="t" rtlCol="false" tIns="0" lIns="0" bIns="0" rIns="0">
            <a:spAutoFit/>
          </a:bodyPr>
          <a:lstStyle/>
          <a:p>
            <a:pPr>
              <a:lnSpc>
                <a:spcPts val="3405"/>
              </a:lnSpc>
            </a:pPr>
            <a:r>
              <a:rPr lang="en-US" sz="3622">
                <a:solidFill>
                  <a:srgbClr val="FFCE2B"/>
                </a:solidFill>
                <a:latin typeface="Peace Sans"/>
              </a:rPr>
              <a:t>01</a:t>
            </a:r>
          </a:p>
        </p:txBody>
      </p:sp>
      <p:sp>
        <p:nvSpPr>
          <p:cNvPr name="TextBox 11" id="11"/>
          <p:cNvSpPr txBox="true"/>
          <p:nvPr/>
        </p:nvSpPr>
        <p:spPr>
          <a:xfrm rot="0">
            <a:off x="771934" y="3896800"/>
            <a:ext cx="935889" cy="469963"/>
          </a:xfrm>
          <a:prstGeom prst="rect">
            <a:avLst/>
          </a:prstGeom>
        </p:spPr>
        <p:txBody>
          <a:bodyPr anchor="t" rtlCol="false" tIns="0" lIns="0" bIns="0" rIns="0">
            <a:spAutoFit/>
          </a:bodyPr>
          <a:lstStyle/>
          <a:p>
            <a:pPr>
              <a:lnSpc>
                <a:spcPts val="3405"/>
              </a:lnSpc>
            </a:pPr>
            <a:r>
              <a:rPr lang="en-US" sz="3622">
                <a:solidFill>
                  <a:srgbClr val="FFCE2B"/>
                </a:solidFill>
                <a:latin typeface="Peace Sans"/>
              </a:rPr>
              <a:t>02</a:t>
            </a:r>
          </a:p>
        </p:txBody>
      </p:sp>
      <p:sp>
        <p:nvSpPr>
          <p:cNvPr name="TextBox 12" id="12"/>
          <p:cNvSpPr txBox="true"/>
          <p:nvPr/>
        </p:nvSpPr>
        <p:spPr>
          <a:xfrm rot="0">
            <a:off x="772058" y="4650659"/>
            <a:ext cx="935889" cy="469963"/>
          </a:xfrm>
          <a:prstGeom prst="rect">
            <a:avLst/>
          </a:prstGeom>
        </p:spPr>
        <p:txBody>
          <a:bodyPr anchor="t" rtlCol="false" tIns="0" lIns="0" bIns="0" rIns="0">
            <a:spAutoFit/>
          </a:bodyPr>
          <a:lstStyle/>
          <a:p>
            <a:pPr>
              <a:lnSpc>
                <a:spcPts val="3405"/>
              </a:lnSpc>
            </a:pPr>
            <a:r>
              <a:rPr lang="en-US" sz="3622">
                <a:solidFill>
                  <a:srgbClr val="FFCE2B"/>
                </a:solidFill>
                <a:latin typeface="Peace Sans"/>
              </a:rPr>
              <a:t>03</a:t>
            </a:r>
          </a:p>
        </p:txBody>
      </p:sp>
      <p:sp>
        <p:nvSpPr>
          <p:cNvPr name="Freeform 13" id="13"/>
          <p:cNvSpPr/>
          <p:nvPr/>
        </p:nvSpPr>
        <p:spPr>
          <a:xfrm flipH="false" flipV="false" rot="-10277069">
            <a:off x="748880" y="6147323"/>
            <a:ext cx="1928031" cy="1928031"/>
          </a:xfrm>
          <a:custGeom>
            <a:avLst/>
            <a:gdLst/>
            <a:ahLst/>
            <a:cxnLst/>
            <a:rect r="r" b="b" t="t" l="l"/>
            <a:pathLst>
              <a:path h="1928031" w="1928031">
                <a:moveTo>
                  <a:pt x="0" y="0"/>
                </a:moveTo>
                <a:lnTo>
                  <a:pt x="1928031" y="0"/>
                </a:lnTo>
                <a:lnTo>
                  <a:pt x="1928031" y="1928031"/>
                </a:lnTo>
                <a:lnTo>
                  <a:pt x="0" y="1928031"/>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grpSp>
        <p:nvGrpSpPr>
          <p:cNvPr name="Group 14" id="14"/>
          <p:cNvGrpSpPr>
            <a:grpSpLocks noChangeAspect="true"/>
          </p:cNvGrpSpPr>
          <p:nvPr/>
        </p:nvGrpSpPr>
        <p:grpSpPr>
          <a:xfrm rot="0">
            <a:off x="4362450" y="-1335029"/>
            <a:ext cx="2220062" cy="2220062"/>
            <a:chOff x="0" y="0"/>
            <a:chExt cx="6350000" cy="6350000"/>
          </a:xfrm>
        </p:grpSpPr>
        <p:sp>
          <p:nvSpPr>
            <p:cNvPr name="Freeform 15" id="1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Freeform 16" id="16"/>
          <p:cNvSpPr/>
          <p:nvPr/>
        </p:nvSpPr>
        <p:spPr>
          <a:xfrm flipH="false" flipV="false" rot="9975527">
            <a:off x="3619499" y="-28974"/>
            <a:ext cx="1378329" cy="1378329"/>
          </a:xfrm>
          <a:custGeom>
            <a:avLst/>
            <a:gdLst/>
            <a:ahLst/>
            <a:cxnLst/>
            <a:rect r="r" b="b" t="t" l="l"/>
            <a:pathLst>
              <a:path h="1378329" w="1378329">
                <a:moveTo>
                  <a:pt x="0" y="0"/>
                </a:moveTo>
                <a:lnTo>
                  <a:pt x="1378329" y="0"/>
                </a:lnTo>
                <a:lnTo>
                  <a:pt x="1378329" y="1378328"/>
                </a:lnTo>
                <a:lnTo>
                  <a:pt x="0" y="1378328"/>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Freeform 17" id="17"/>
          <p:cNvSpPr/>
          <p:nvPr/>
        </p:nvSpPr>
        <p:spPr>
          <a:xfrm flipH="false" flipV="false" rot="0">
            <a:off x="3806205" y="3836339"/>
            <a:ext cx="1963340" cy="530425"/>
          </a:xfrm>
          <a:custGeom>
            <a:avLst/>
            <a:gdLst/>
            <a:ahLst/>
            <a:cxnLst/>
            <a:rect r="r" b="b" t="t" l="l"/>
            <a:pathLst>
              <a:path h="530425" w="1963340">
                <a:moveTo>
                  <a:pt x="0" y="0"/>
                </a:moveTo>
                <a:lnTo>
                  <a:pt x="1963340" y="0"/>
                </a:lnTo>
                <a:lnTo>
                  <a:pt x="1963340" y="530425"/>
                </a:lnTo>
                <a:lnTo>
                  <a:pt x="0" y="530425"/>
                </a:lnTo>
                <a:lnTo>
                  <a:pt x="0" y="0"/>
                </a:lnTo>
                <a:close/>
              </a:path>
            </a:pathLst>
          </a:custGeom>
          <a:blipFill>
            <a:blip r:embed="rId2">
              <a:extLst>
                <a:ext uri="{96DAC541-7B7A-43D3-8B79-37D633B846F1}">
                  <asvg:svgBlip xmlns:asvg="http://schemas.microsoft.com/office/drawing/2016/SVG/main" r:embed="rId3"/>
                </a:ext>
              </a:extLst>
            </a:blip>
            <a:stretch>
              <a:fillRect l="0" t="-135072" r="0" b="-135072"/>
            </a:stretch>
          </a:blipFill>
        </p:spPr>
      </p:sp>
      <p:sp>
        <p:nvSpPr>
          <p:cNvPr name="TextBox 18" id="18"/>
          <p:cNvSpPr txBox="true"/>
          <p:nvPr/>
        </p:nvSpPr>
        <p:spPr>
          <a:xfrm rot="0">
            <a:off x="2017553" y="4000856"/>
            <a:ext cx="3636495" cy="231257"/>
          </a:xfrm>
          <a:prstGeom prst="rect">
            <a:avLst/>
          </a:prstGeom>
        </p:spPr>
        <p:txBody>
          <a:bodyPr anchor="t" rtlCol="false" tIns="0" lIns="0" bIns="0" rIns="0">
            <a:spAutoFit/>
          </a:bodyPr>
          <a:lstStyle/>
          <a:p>
            <a:pPr>
              <a:lnSpc>
                <a:spcPts val="1702"/>
              </a:lnSpc>
            </a:pPr>
            <a:r>
              <a:rPr lang="en-US" sz="1811" spc="271">
                <a:solidFill>
                  <a:srgbClr val="000000"/>
                </a:solidFill>
                <a:latin typeface="Montserrat Classic Bold"/>
              </a:rPr>
              <a:t>HANANIAH SHADRACH D</a:t>
            </a:r>
          </a:p>
        </p:txBody>
      </p:sp>
      <p:sp>
        <p:nvSpPr>
          <p:cNvPr name="TextBox 19" id="19"/>
          <p:cNvSpPr txBox="true"/>
          <p:nvPr/>
        </p:nvSpPr>
        <p:spPr>
          <a:xfrm rot="0">
            <a:off x="2054657" y="4728714"/>
            <a:ext cx="1420865" cy="231257"/>
          </a:xfrm>
          <a:prstGeom prst="rect">
            <a:avLst/>
          </a:prstGeom>
        </p:spPr>
        <p:txBody>
          <a:bodyPr anchor="t" rtlCol="false" tIns="0" lIns="0" bIns="0" rIns="0">
            <a:spAutoFit/>
          </a:bodyPr>
          <a:lstStyle/>
          <a:p>
            <a:pPr>
              <a:lnSpc>
                <a:spcPts val="1702"/>
              </a:lnSpc>
            </a:pPr>
            <a:r>
              <a:rPr lang="en-US" sz="1811" spc="271">
                <a:solidFill>
                  <a:srgbClr val="000000"/>
                </a:solidFill>
                <a:latin typeface="Montserrat Classic Bold"/>
              </a:rPr>
              <a:t>VASAN V</a:t>
            </a:r>
          </a:p>
        </p:txBody>
      </p:sp>
      <p:sp>
        <p:nvSpPr>
          <p:cNvPr name="TextBox 20" id="20"/>
          <p:cNvSpPr txBox="true"/>
          <p:nvPr/>
        </p:nvSpPr>
        <p:spPr>
          <a:xfrm rot="0">
            <a:off x="777006" y="5374382"/>
            <a:ext cx="935889" cy="462515"/>
          </a:xfrm>
          <a:prstGeom prst="rect">
            <a:avLst/>
          </a:prstGeom>
        </p:spPr>
        <p:txBody>
          <a:bodyPr anchor="t" rtlCol="false" tIns="0" lIns="0" bIns="0" rIns="0">
            <a:spAutoFit/>
          </a:bodyPr>
          <a:lstStyle/>
          <a:p>
            <a:pPr>
              <a:lnSpc>
                <a:spcPts val="3405"/>
              </a:lnSpc>
            </a:pPr>
            <a:r>
              <a:rPr lang="en-US" sz="3622">
                <a:solidFill>
                  <a:srgbClr val="FFCE2B"/>
                </a:solidFill>
                <a:latin typeface="Peace Sans"/>
              </a:rPr>
              <a:t>04</a:t>
            </a:r>
          </a:p>
        </p:txBody>
      </p:sp>
      <p:sp>
        <p:nvSpPr>
          <p:cNvPr name="Freeform 21" id="21"/>
          <p:cNvSpPr/>
          <p:nvPr/>
        </p:nvSpPr>
        <p:spPr>
          <a:xfrm flipH="false" flipV="false" rot="0">
            <a:off x="1852871" y="5300027"/>
            <a:ext cx="1963340" cy="530425"/>
          </a:xfrm>
          <a:custGeom>
            <a:avLst/>
            <a:gdLst/>
            <a:ahLst/>
            <a:cxnLst/>
            <a:rect r="r" b="b" t="t" l="l"/>
            <a:pathLst>
              <a:path h="530425" w="1963340">
                <a:moveTo>
                  <a:pt x="0" y="0"/>
                </a:moveTo>
                <a:lnTo>
                  <a:pt x="1963340" y="0"/>
                </a:lnTo>
                <a:lnTo>
                  <a:pt x="1963340" y="530425"/>
                </a:lnTo>
                <a:lnTo>
                  <a:pt x="0" y="530425"/>
                </a:lnTo>
                <a:lnTo>
                  <a:pt x="0" y="0"/>
                </a:lnTo>
                <a:close/>
              </a:path>
            </a:pathLst>
          </a:custGeom>
          <a:blipFill>
            <a:blip r:embed="rId2">
              <a:extLst>
                <a:ext uri="{96DAC541-7B7A-43D3-8B79-37D633B846F1}">
                  <asvg:svgBlip xmlns:asvg="http://schemas.microsoft.com/office/drawing/2016/SVG/main" r:embed="rId3"/>
                </a:ext>
              </a:extLst>
            </a:blip>
            <a:stretch>
              <a:fillRect l="0" t="-135072" r="0" b="-135072"/>
            </a:stretch>
          </a:blipFill>
        </p:spPr>
      </p:sp>
      <p:sp>
        <p:nvSpPr>
          <p:cNvPr name="Freeform 22" id="22"/>
          <p:cNvSpPr/>
          <p:nvPr/>
        </p:nvSpPr>
        <p:spPr>
          <a:xfrm flipH="false" flipV="false" rot="0">
            <a:off x="3806205" y="5300027"/>
            <a:ext cx="1963340" cy="530425"/>
          </a:xfrm>
          <a:custGeom>
            <a:avLst/>
            <a:gdLst/>
            <a:ahLst/>
            <a:cxnLst/>
            <a:rect r="r" b="b" t="t" l="l"/>
            <a:pathLst>
              <a:path h="530425" w="1963340">
                <a:moveTo>
                  <a:pt x="0" y="0"/>
                </a:moveTo>
                <a:lnTo>
                  <a:pt x="1963340" y="0"/>
                </a:lnTo>
                <a:lnTo>
                  <a:pt x="1963340" y="530425"/>
                </a:lnTo>
                <a:lnTo>
                  <a:pt x="0" y="530425"/>
                </a:lnTo>
                <a:lnTo>
                  <a:pt x="0" y="0"/>
                </a:lnTo>
                <a:close/>
              </a:path>
            </a:pathLst>
          </a:custGeom>
          <a:blipFill>
            <a:blip r:embed="rId2">
              <a:extLst>
                <a:ext uri="{96DAC541-7B7A-43D3-8B79-37D633B846F1}">
                  <asvg:svgBlip xmlns:asvg="http://schemas.microsoft.com/office/drawing/2016/SVG/main" r:embed="rId3"/>
                </a:ext>
              </a:extLst>
            </a:blip>
            <a:stretch>
              <a:fillRect l="0" t="-135072" r="0" b="-135072"/>
            </a:stretch>
          </a:blipFill>
        </p:spPr>
      </p:sp>
      <p:sp>
        <p:nvSpPr>
          <p:cNvPr name="TextBox 23" id="23"/>
          <p:cNvSpPr txBox="true"/>
          <p:nvPr/>
        </p:nvSpPr>
        <p:spPr>
          <a:xfrm rot="0">
            <a:off x="2017553" y="5464545"/>
            <a:ext cx="3636495" cy="231257"/>
          </a:xfrm>
          <a:prstGeom prst="rect">
            <a:avLst/>
          </a:prstGeom>
        </p:spPr>
        <p:txBody>
          <a:bodyPr anchor="t" rtlCol="false" tIns="0" lIns="0" bIns="0" rIns="0">
            <a:spAutoFit/>
          </a:bodyPr>
          <a:lstStyle/>
          <a:p>
            <a:pPr>
              <a:lnSpc>
                <a:spcPts val="1702"/>
              </a:lnSpc>
            </a:pPr>
            <a:r>
              <a:rPr lang="en-US" sz="1811" spc="271">
                <a:solidFill>
                  <a:srgbClr val="000000"/>
                </a:solidFill>
                <a:latin typeface="Montserrat Classic Bold"/>
              </a:rPr>
              <a:t>MOHANA KRISHNAN 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9A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086600" y="5999221"/>
            <a:ext cx="2220062" cy="2220062"/>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grpSp>
        <p:nvGrpSpPr>
          <p:cNvPr name="Group 4" id="4"/>
          <p:cNvGrpSpPr>
            <a:grpSpLocks noChangeAspect="true"/>
          </p:cNvGrpSpPr>
          <p:nvPr/>
        </p:nvGrpSpPr>
        <p:grpSpPr>
          <a:xfrm rot="0">
            <a:off x="-647659" y="904482"/>
            <a:ext cx="2641688" cy="2641688"/>
            <a:chOff x="0" y="0"/>
            <a:chExt cx="6350000" cy="6350000"/>
          </a:xfrm>
        </p:grpSpPr>
        <p:sp>
          <p:nvSpPr>
            <p:cNvPr name="Freeform 5" id="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TextBox 6" id="6"/>
          <p:cNvSpPr txBox="true"/>
          <p:nvPr/>
        </p:nvSpPr>
        <p:spPr>
          <a:xfrm rot="0">
            <a:off x="777538" y="1690174"/>
            <a:ext cx="8202753" cy="709943"/>
          </a:xfrm>
          <a:prstGeom prst="rect">
            <a:avLst/>
          </a:prstGeom>
        </p:spPr>
        <p:txBody>
          <a:bodyPr anchor="t" rtlCol="false" tIns="0" lIns="0" bIns="0" rIns="0">
            <a:spAutoFit/>
          </a:bodyPr>
          <a:lstStyle/>
          <a:p>
            <a:pPr>
              <a:lnSpc>
                <a:spcPts val="5296"/>
              </a:lnSpc>
            </a:pPr>
            <a:r>
              <a:rPr lang="en-US" sz="5634">
                <a:solidFill>
                  <a:srgbClr val="000000"/>
                </a:solidFill>
                <a:latin typeface="Peace Sans"/>
              </a:rPr>
              <a:t>INSTAGRAM REEL</a:t>
            </a:r>
          </a:p>
        </p:txBody>
      </p:sp>
      <p:sp>
        <p:nvSpPr>
          <p:cNvPr name="Freeform 7" id="7"/>
          <p:cNvSpPr/>
          <p:nvPr/>
        </p:nvSpPr>
        <p:spPr>
          <a:xfrm flipH="false" flipV="false" rot="4896672">
            <a:off x="8799056" y="5635138"/>
            <a:ext cx="1388251" cy="1388251"/>
          </a:xfrm>
          <a:custGeom>
            <a:avLst/>
            <a:gdLst/>
            <a:ahLst/>
            <a:cxnLst/>
            <a:rect r="r" b="b" t="t" l="l"/>
            <a:pathLst>
              <a:path h="1388251" w="1388251">
                <a:moveTo>
                  <a:pt x="0" y="0"/>
                </a:moveTo>
                <a:lnTo>
                  <a:pt x="1388251" y="0"/>
                </a:lnTo>
                <a:lnTo>
                  <a:pt x="1388251" y="1388251"/>
                </a:lnTo>
                <a:lnTo>
                  <a:pt x="0" y="1388251"/>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8" id="8"/>
          <p:cNvSpPr/>
          <p:nvPr/>
        </p:nvSpPr>
        <p:spPr>
          <a:xfrm flipH="false" flipV="false" rot="-10277069">
            <a:off x="658252" y="5735950"/>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9" id="9"/>
          <p:cNvSpPr/>
          <p:nvPr/>
        </p:nvSpPr>
        <p:spPr>
          <a:xfrm flipH="false" flipV="false" rot="9975527">
            <a:off x="-501328" y="280318"/>
            <a:ext cx="1378329" cy="1378329"/>
          </a:xfrm>
          <a:custGeom>
            <a:avLst/>
            <a:gdLst/>
            <a:ahLst/>
            <a:cxnLst/>
            <a:rect r="r" b="b" t="t" l="l"/>
            <a:pathLst>
              <a:path h="1378329" w="1378329">
                <a:moveTo>
                  <a:pt x="0" y="0"/>
                </a:moveTo>
                <a:lnTo>
                  <a:pt x="1378329" y="0"/>
                </a:lnTo>
                <a:lnTo>
                  <a:pt x="1378329" y="1378329"/>
                </a:lnTo>
                <a:lnTo>
                  <a:pt x="0" y="1378329"/>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10" id="10"/>
          <p:cNvSpPr txBox="true"/>
          <p:nvPr/>
        </p:nvSpPr>
        <p:spPr>
          <a:xfrm rot="0">
            <a:off x="777538" y="2842358"/>
            <a:ext cx="6808696" cy="1592384"/>
          </a:xfrm>
          <a:prstGeom prst="rect">
            <a:avLst/>
          </a:prstGeom>
        </p:spPr>
        <p:txBody>
          <a:bodyPr anchor="t" rtlCol="false" tIns="0" lIns="0" bIns="0" rIns="0">
            <a:spAutoFit/>
          </a:bodyPr>
          <a:lstStyle/>
          <a:p>
            <a:pPr>
              <a:lnSpc>
                <a:spcPts val="2598"/>
              </a:lnSpc>
            </a:pPr>
            <a:r>
              <a:rPr lang="en-US" sz="1856" spc="74">
                <a:solidFill>
                  <a:srgbClr val="222222"/>
                </a:solidFill>
                <a:latin typeface="Montserrat Classic Bold"/>
              </a:rPr>
              <a:t>Aim:</a:t>
            </a:r>
          </a:p>
          <a:p>
            <a:pPr>
              <a:lnSpc>
                <a:spcPts val="2598"/>
              </a:lnSpc>
            </a:pPr>
            <a:r>
              <a:rPr lang="en-US" sz="1856" spc="74">
                <a:solidFill>
                  <a:srgbClr val="000000"/>
                </a:solidFill>
                <a:latin typeface="Montserrat Classic"/>
              </a:rPr>
              <a:t>        Create an Instagram reel for our business brand  “</a:t>
            </a:r>
            <a:r>
              <a:rPr lang="en-US" sz="1856" spc="74">
                <a:solidFill>
                  <a:srgbClr val="000000"/>
                </a:solidFill>
                <a:latin typeface="Montserrat Classic Bold"/>
              </a:rPr>
              <a:t>ProGreeners”</a:t>
            </a:r>
            <a:r>
              <a:rPr lang="en-US" sz="1856" spc="74">
                <a:solidFill>
                  <a:srgbClr val="000000"/>
                </a:solidFill>
                <a:latin typeface="Montserrat Classic"/>
              </a:rPr>
              <a:t> and promoted. It attracted a more  than 248 Likes so for.</a:t>
            </a:r>
          </a:p>
          <a:p>
            <a:pPr>
              <a:lnSpc>
                <a:spcPts val="2462"/>
              </a:lnSpc>
            </a:pPr>
          </a:p>
        </p:txBody>
      </p:sp>
      <p:sp>
        <p:nvSpPr>
          <p:cNvPr name="Freeform 11" id="11"/>
          <p:cNvSpPr/>
          <p:nvPr/>
        </p:nvSpPr>
        <p:spPr>
          <a:xfrm flipH="false" flipV="false" rot="931095">
            <a:off x="7701618" y="-112400"/>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CE2B"/>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06926" y="1809757"/>
            <a:ext cx="2641688" cy="2641688"/>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TextBox 4" id="4"/>
          <p:cNvSpPr txBox="true"/>
          <p:nvPr/>
        </p:nvSpPr>
        <p:spPr>
          <a:xfrm rot="0">
            <a:off x="0" y="105068"/>
            <a:ext cx="4972050" cy="2955449"/>
          </a:xfrm>
          <a:prstGeom prst="rect">
            <a:avLst/>
          </a:prstGeom>
        </p:spPr>
        <p:txBody>
          <a:bodyPr anchor="t" rtlCol="false" tIns="0" lIns="0" bIns="0" rIns="0">
            <a:spAutoFit/>
          </a:bodyPr>
          <a:lstStyle/>
          <a:p>
            <a:pPr>
              <a:lnSpc>
                <a:spcPts val="21755"/>
              </a:lnSpc>
            </a:pPr>
            <a:r>
              <a:rPr lang="en-US" sz="23143">
                <a:solidFill>
                  <a:srgbClr val="000000"/>
                </a:solidFill>
                <a:latin typeface="Peace Sans"/>
              </a:rPr>
              <a:t>01</a:t>
            </a:r>
          </a:p>
        </p:txBody>
      </p:sp>
      <p:grpSp>
        <p:nvGrpSpPr>
          <p:cNvPr name="Group 5" id="5"/>
          <p:cNvGrpSpPr>
            <a:grpSpLocks noChangeAspect="true"/>
          </p:cNvGrpSpPr>
          <p:nvPr/>
        </p:nvGrpSpPr>
        <p:grpSpPr>
          <a:xfrm rot="0">
            <a:off x="7086600" y="4667250"/>
            <a:ext cx="4058928" cy="4058928"/>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Freeform 7" id="7"/>
          <p:cNvSpPr/>
          <p:nvPr/>
        </p:nvSpPr>
        <p:spPr>
          <a:xfrm flipH="false" flipV="false" rot="-3927148">
            <a:off x="7252162" y="5885661"/>
            <a:ext cx="927785" cy="927785"/>
          </a:xfrm>
          <a:custGeom>
            <a:avLst/>
            <a:gdLst/>
            <a:ahLst/>
            <a:cxnLst/>
            <a:rect r="r" b="b" t="t" l="l"/>
            <a:pathLst>
              <a:path h="927785" w="927785">
                <a:moveTo>
                  <a:pt x="0" y="0"/>
                </a:moveTo>
                <a:lnTo>
                  <a:pt x="927785" y="0"/>
                </a:lnTo>
                <a:lnTo>
                  <a:pt x="927785" y="927785"/>
                </a:lnTo>
                <a:lnTo>
                  <a:pt x="0" y="927785"/>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8" id="8"/>
          <p:cNvSpPr/>
          <p:nvPr/>
        </p:nvSpPr>
        <p:spPr>
          <a:xfrm flipH="false" flipV="false" rot="9975527">
            <a:off x="536499" y="3709318"/>
            <a:ext cx="1378329" cy="1378329"/>
          </a:xfrm>
          <a:custGeom>
            <a:avLst/>
            <a:gdLst/>
            <a:ahLst/>
            <a:cxnLst/>
            <a:rect r="r" b="b" t="t" l="l"/>
            <a:pathLst>
              <a:path h="1378329" w="1378329">
                <a:moveTo>
                  <a:pt x="0" y="0"/>
                </a:moveTo>
                <a:lnTo>
                  <a:pt x="1378328" y="0"/>
                </a:lnTo>
                <a:lnTo>
                  <a:pt x="1378328" y="1378329"/>
                </a:lnTo>
                <a:lnTo>
                  <a:pt x="0" y="1378329"/>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9" id="9"/>
          <p:cNvSpPr/>
          <p:nvPr/>
        </p:nvSpPr>
        <p:spPr>
          <a:xfrm flipH="false" flipV="false" rot="931095">
            <a:off x="3186768" y="5850250"/>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10" id="10"/>
          <p:cNvSpPr txBox="true"/>
          <p:nvPr/>
        </p:nvSpPr>
        <p:spPr>
          <a:xfrm rot="0">
            <a:off x="2784482" y="2633970"/>
            <a:ext cx="6458031" cy="3416681"/>
          </a:xfrm>
          <a:prstGeom prst="rect">
            <a:avLst/>
          </a:prstGeom>
        </p:spPr>
        <p:txBody>
          <a:bodyPr anchor="t" rtlCol="false" tIns="0" lIns="0" bIns="0" rIns="0">
            <a:spAutoFit/>
          </a:bodyPr>
          <a:lstStyle/>
          <a:p>
            <a:pPr>
              <a:lnSpc>
                <a:spcPts val="2253"/>
              </a:lnSpc>
            </a:pPr>
            <a:r>
              <a:rPr lang="en-US" sz="1609" spc="64">
                <a:solidFill>
                  <a:srgbClr val="000000"/>
                </a:solidFill>
                <a:latin typeface="Montserrat Classic"/>
              </a:rPr>
              <a:t>"ProGreeners" is an innovative agricultural e-commerce platform dedicated to providing a convenient and efficient online marketplace for farmers, agricultural enthusiasts, and businesses involved in the agriculture sector. This platform aims to streamline the process of buying and selling agricultural products and services. ProGreeners will offer a wide range of products, including seeds, fertilizers, tools, machinery, and even expert advice. It will facilitate a digital connection between farmers and suppliers, empowering them to make informed decisions, boost productivity, and contribute to the growth of the agricultural industry.</a:t>
            </a:r>
          </a:p>
        </p:txBody>
      </p:sp>
      <p:sp>
        <p:nvSpPr>
          <p:cNvPr name="TextBox 11" id="11"/>
          <p:cNvSpPr txBox="true"/>
          <p:nvPr/>
        </p:nvSpPr>
        <p:spPr>
          <a:xfrm rot="0">
            <a:off x="5619750" y="931831"/>
            <a:ext cx="3785818" cy="462515"/>
          </a:xfrm>
          <a:prstGeom prst="rect">
            <a:avLst/>
          </a:prstGeom>
        </p:spPr>
        <p:txBody>
          <a:bodyPr anchor="t" rtlCol="false" tIns="0" lIns="0" bIns="0" rIns="0">
            <a:spAutoFit/>
          </a:bodyPr>
          <a:lstStyle/>
          <a:p>
            <a:pPr>
              <a:lnSpc>
                <a:spcPts val="3405"/>
              </a:lnSpc>
            </a:pPr>
            <a:r>
              <a:rPr lang="en-US" sz="3622">
                <a:solidFill>
                  <a:srgbClr val="000000"/>
                </a:solidFill>
                <a:latin typeface="Peace Sans"/>
              </a:rPr>
              <a:t>PROGREENERS</a:t>
            </a:r>
          </a:p>
        </p:txBody>
      </p:sp>
      <p:sp>
        <p:nvSpPr>
          <p:cNvPr name="Freeform 12" id="12"/>
          <p:cNvSpPr/>
          <p:nvPr/>
        </p:nvSpPr>
        <p:spPr>
          <a:xfrm flipH="false" flipV="false" rot="0">
            <a:off x="5620533" y="1893078"/>
            <a:ext cx="3621979" cy="662708"/>
          </a:xfrm>
          <a:custGeom>
            <a:avLst/>
            <a:gdLst/>
            <a:ahLst/>
            <a:cxnLst/>
            <a:rect r="r" b="b" t="t" l="l"/>
            <a:pathLst>
              <a:path h="662708" w="3621979">
                <a:moveTo>
                  <a:pt x="0" y="0"/>
                </a:moveTo>
                <a:lnTo>
                  <a:pt x="3621979" y="0"/>
                </a:lnTo>
                <a:lnTo>
                  <a:pt x="3621979" y="662708"/>
                </a:lnTo>
                <a:lnTo>
                  <a:pt x="0" y="662708"/>
                </a:lnTo>
                <a:lnTo>
                  <a:pt x="0" y="0"/>
                </a:lnTo>
                <a:close/>
              </a:path>
            </a:pathLst>
          </a:custGeom>
          <a:blipFill>
            <a:blip r:embed="rId4">
              <a:extLst>
                <a:ext uri="{96DAC541-7B7A-43D3-8B79-37D633B846F1}">
                  <asvg:svgBlip xmlns:asvg="http://schemas.microsoft.com/office/drawing/2016/SVG/main" r:embed="rId5"/>
                </a:ext>
              </a:extLst>
            </a:blip>
            <a:stretch>
              <a:fillRect l="0" t="-223271" r="0" b="-223271"/>
            </a:stretch>
          </a:blipFill>
        </p:spPr>
      </p:sp>
      <p:sp>
        <p:nvSpPr>
          <p:cNvPr name="TextBox 13" id="13"/>
          <p:cNvSpPr txBox="true"/>
          <p:nvPr/>
        </p:nvSpPr>
        <p:spPr>
          <a:xfrm rot="0">
            <a:off x="5767227" y="2021713"/>
            <a:ext cx="3866941" cy="440807"/>
          </a:xfrm>
          <a:prstGeom prst="rect">
            <a:avLst/>
          </a:prstGeom>
        </p:spPr>
        <p:txBody>
          <a:bodyPr anchor="t" rtlCol="false" tIns="0" lIns="0" bIns="0" rIns="0">
            <a:spAutoFit/>
          </a:bodyPr>
          <a:lstStyle/>
          <a:p>
            <a:pPr>
              <a:lnSpc>
                <a:spcPts val="1702"/>
              </a:lnSpc>
            </a:pPr>
            <a:r>
              <a:rPr lang="en-US" sz="1811" spc="271">
                <a:solidFill>
                  <a:srgbClr val="FFCE2B"/>
                </a:solidFill>
                <a:latin typeface="Montserrat Classic Bold"/>
              </a:rPr>
              <a:t>E-COMMERCE </a:t>
            </a:r>
          </a:p>
          <a:p>
            <a:pPr>
              <a:lnSpc>
                <a:spcPts val="1702"/>
              </a:lnSpc>
            </a:pPr>
            <a:r>
              <a:rPr lang="en-US" sz="1811" spc="271">
                <a:solidFill>
                  <a:srgbClr val="FFCE2B"/>
                </a:solidFill>
                <a:latin typeface="Montserrat Classic Bold"/>
              </a:rPr>
              <a:t>PLATFORM</a:t>
            </a:r>
          </a:p>
        </p:txBody>
      </p:sp>
      <p:sp>
        <p:nvSpPr>
          <p:cNvPr name="Freeform 14" id="14"/>
          <p:cNvSpPr/>
          <p:nvPr/>
        </p:nvSpPr>
        <p:spPr>
          <a:xfrm flipH="false" flipV="false" rot="-7370814">
            <a:off x="8215968" y="-474350"/>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52076" y="5903972"/>
            <a:ext cx="2220062" cy="2220062"/>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Freeform 4" id="4"/>
          <p:cNvSpPr/>
          <p:nvPr/>
        </p:nvSpPr>
        <p:spPr>
          <a:xfrm flipH="false" flipV="false" rot="4896672">
            <a:off x="7666076" y="6041866"/>
            <a:ext cx="1928031" cy="1928031"/>
          </a:xfrm>
          <a:custGeom>
            <a:avLst/>
            <a:gdLst/>
            <a:ahLst/>
            <a:cxnLst/>
            <a:rect r="r" b="b" t="t" l="l"/>
            <a:pathLst>
              <a:path h="1928031" w="1928031">
                <a:moveTo>
                  <a:pt x="0" y="0"/>
                </a:moveTo>
                <a:lnTo>
                  <a:pt x="1928031" y="0"/>
                </a:lnTo>
                <a:lnTo>
                  <a:pt x="1928031" y="1928031"/>
                </a:lnTo>
                <a:lnTo>
                  <a:pt x="0" y="1928031"/>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grpSp>
        <p:nvGrpSpPr>
          <p:cNvPr name="Group 5" id="5"/>
          <p:cNvGrpSpPr>
            <a:grpSpLocks noChangeAspect="true"/>
          </p:cNvGrpSpPr>
          <p:nvPr/>
        </p:nvGrpSpPr>
        <p:grpSpPr>
          <a:xfrm rot="0">
            <a:off x="7124700" y="-1049279"/>
            <a:ext cx="2220062" cy="2220062"/>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Freeform 7" id="7"/>
          <p:cNvSpPr/>
          <p:nvPr/>
        </p:nvSpPr>
        <p:spPr>
          <a:xfrm flipH="false" flipV="false" rot="9975527">
            <a:off x="933449" y="-19849"/>
            <a:ext cx="1378329" cy="1378329"/>
          </a:xfrm>
          <a:custGeom>
            <a:avLst/>
            <a:gdLst/>
            <a:ahLst/>
            <a:cxnLst/>
            <a:rect r="r" b="b" t="t" l="l"/>
            <a:pathLst>
              <a:path h="1378329" w="1378329">
                <a:moveTo>
                  <a:pt x="0" y="0"/>
                </a:moveTo>
                <a:lnTo>
                  <a:pt x="1378329" y="0"/>
                </a:lnTo>
                <a:lnTo>
                  <a:pt x="1378329" y="1378329"/>
                </a:lnTo>
                <a:lnTo>
                  <a:pt x="0" y="1378329"/>
                </a:lnTo>
                <a:lnTo>
                  <a:pt x="0" y="0"/>
                </a:lnTo>
                <a:close/>
              </a:path>
            </a:pathLst>
          </a:custGeom>
          <a:blipFill>
            <a:blip r:embed="rId4">
              <a:extLst>
                <a:ext uri="{96DAC541-7B7A-43D3-8B79-37D633B846F1}">
                  <asvg:svgBlip xmlns:asvg="http://schemas.microsoft.com/office/drawing/2016/SVG/main" r:embed="rId5"/>
                </a:ext>
              </a:extLst>
            </a:blip>
            <a:stretch>
              <a:fillRect l="-107" t="0" r="-107" b="0"/>
            </a:stretch>
          </a:blipFill>
        </p:spPr>
      </p:sp>
      <p:sp>
        <p:nvSpPr>
          <p:cNvPr name="TextBox 8" id="8"/>
          <p:cNvSpPr txBox="true"/>
          <p:nvPr/>
        </p:nvSpPr>
        <p:spPr>
          <a:xfrm rot="0">
            <a:off x="859523" y="2518870"/>
            <a:ext cx="3729007" cy="1231011"/>
          </a:xfrm>
          <a:prstGeom prst="rect">
            <a:avLst/>
          </a:prstGeom>
        </p:spPr>
        <p:txBody>
          <a:bodyPr anchor="t" rtlCol="false" tIns="0" lIns="0" bIns="0" rIns="0">
            <a:spAutoFit/>
          </a:bodyPr>
          <a:lstStyle/>
          <a:p>
            <a:pPr algn="ctr">
              <a:lnSpc>
                <a:spcPts val="9080"/>
              </a:lnSpc>
            </a:pPr>
            <a:r>
              <a:rPr lang="en-US" sz="9660">
                <a:solidFill>
                  <a:srgbClr val="FFCE2B"/>
                </a:solidFill>
                <a:latin typeface="Peace Sans"/>
              </a:rPr>
              <a:t>75%</a:t>
            </a:r>
          </a:p>
        </p:txBody>
      </p:sp>
      <p:sp>
        <p:nvSpPr>
          <p:cNvPr name="TextBox 9" id="9"/>
          <p:cNvSpPr txBox="true"/>
          <p:nvPr/>
        </p:nvSpPr>
        <p:spPr>
          <a:xfrm rot="0">
            <a:off x="859523" y="3872591"/>
            <a:ext cx="3762375" cy="1878044"/>
          </a:xfrm>
          <a:prstGeom prst="rect">
            <a:avLst/>
          </a:prstGeom>
        </p:spPr>
        <p:txBody>
          <a:bodyPr anchor="t" rtlCol="false" tIns="0" lIns="0" bIns="0" rIns="0">
            <a:spAutoFit/>
          </a:bodyPr>
          <a:lstStyle/>
          <a:p>
            <a:pPr algn="ctr">
              <a:lnSpc>
                <a:spcPts val="2535"/>
              </a:lnSpc>
            </a:pPr>
            <a:r>
              <a:rPr lang="en-US" sz="1811" spc="72">
                <a:solidFill>
                  <a:srgbClr val="FFCE2B"/>
                </a:solidFill>
                <a:latin typeface="Montserrat Classic"/>
              </a:rPr>
              <a:t>Percentage of the farmers facing the intermediater issues while selling their products it’s due to the marketing problem</a:t>
            </a:r>
          </a:p>
          <a:p>
            <a:pPr algn="ctr">
              <a:lnSpc>
                <a:spcPts val="2535"/>
              </a:lnSpc>
            </a:pPr>
          </a:p>
        </p:txBody>
      </p:sp>
      <p:sp>
        <p:nvSpPr>
          <p:cNvPr name="TextBox 10" id="10"/>
          <p:cNvSpPr txBox="true"/>
          <p:nvPr/>
        </p:nvSpPr>
        <p:spPr>
          <a:xfrm rot="0">
            <a:off x="4876800" y="3872591"/>
            <a:ext cx="3762375" cy="1878044"/>
          </a:xfrm>
          <a:prstGeom prst="rect">
            <a:avLst/>
          </a:prstGeom>
        </p:spPr>
        <p:txBody>
          <a:bodyPr anchor="t" rtlCol="false" tIns="0" lIns="0" bIns="0" rIns="0">
            <a:spAutoFit/>
          </a:bodyPr>
          <a:lstStyle/>
          <a:p>
            <a:pPr algn="ctr">
              <a:lnSpc>
                <a:spcPts val="2535"/>
              </a:lnSpc>
            </a:pPr>
            <a:r>
              <a:rPr lang="en-US" sz="1811" spc="72">
                <a:solidFill>
                  <a:srgbClr val="00C9A8"/>
                </a:solidFill>
                <a:latin typeface="Montserrat Classic"/>
              </a:rPr>
              <a:t>Percentage of the farmers facing manufacturings issues,</a:t>
            </a:r>
          </a:p>
          <a:p>
            <a:pPr algn="ctr">
              <a:lnSpc>
                <a:spcPts val="2535"/>
              </a:lnSpc>
            </a:pPr>
            <a:r>
              <a:rPr lang="en-US" sz="1811" spc="72">
                <a:solidFill>
                  <a:srgbClr val="00C9A8"/>
                </a:solidFill>
                <a:latin typeface="Montserrat Classic"/>
              </a:rPr>
              <a:t>it’s due to lack of communictions between the experts and farmers.</a:t>
            </a:r>
          </a:p>
          <a:p>
            <a:pPr algn="ctr">
              <a:lnSpc>
                <a:spcPts val="2535"/>
              </a:lnSpc>
            </a:pPr>
          </a:p>
        </p:txBody>
      </p:sp>
      <p:sp>
        <p:nvSpPr>
          <p:cNvPr name="TextBox 11" id="11"/>
          <p:cNvSpPr txBox="true"/>
          <p:nvPr/>
        </p:nvSpPr>
        <p:spPr>
          <a:xfrm rot="0">
            <a:off x="5158603" y="2518994"/>
            <a:ext cx="3729007" cy="1231011"/>
          </a:xfrm>
          <a:prstGeom prst="rect">
            <a:avLst/>
          </a:prstGeom>
        </p:spPr>
        <p:txBody>
          <a:bodyPr anchor="t" rtlCol="false" tIns="0" lIns="0" bIns="0" rIns="0">
            <a:spAutoFit/>
          </a:bodyPr>
          <a:lstStyle/>
          <a:p>
            <a:pPr algn="ctr">
              <a:lnSpc>
                <a:spcPts val="9080"/>
              </a:lnSpc>
            </a:pPr>
            <a:r>
              <a:rPr lang="en-US" sz="9660">
                <a:solidFill>
                  <a:srgbClr val="00C9A8"/>
                </a:solidFill>
                <a:latin typeface="Peace Sans"/>
              </a:rPr>
              <a:t>25%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9A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737249" y="-523648"/>
            <a:ext cx="4290270" cy="4290270"/>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TextBox 4" id="4"/>
          <p:cNvSpPr txBox="true"/>
          <p:nvPr/>
        </p:nvSpPr>
        <p:spPr>
          <a:xfrm rot="0">
            <a:off x="782827" y="2204922"/>
            <a:ext cx="8202753" cy="1376693"/>
          </a:xfrm>
          <a:prstGeom prst="rect">
            <a:avLst/>
          </a:prstGeom>
        </p:spPr>
        <p:txBody>
          <a:bodyPr anchor="t" rtlCol="false" tIns="0" lIns="0" bIns="0" rIns="0">
            <a:spAutoFit/>
          </a:bodyPr>
          <a:lstStyle/>
          <a:p>
            <a:pPr algn="ctr">
              <a:lnSpc>
                <a:spcPts val="5296"/>
              </a:lnSpc>
            </a:pPr>
            <a:r>
              <a:rPr lang="en-US" sz="5634">
                <a:solidFill>
                  <a:srgbClr val="000000"/>
                </a:solidFill>
                <a:latin typeface="Peace Sans"/>
              </a:rPr>
              <a:t>PROGREENERS</a:t>
            </a:r>
            <a:r>
              <a:rPr lang="en-US" sz="5634">
                <a:solidFill>
                  <a:srgbClr val="000000"/>
                </a:solidFill>
                <a:latin typeface="Peace Sans"/>
              </a:rPr>
              <a:t> THINKING</a:t>
            </a:r>
          </a:p>
        </p:txBody>
      </p:sp>
      <p:sp>
        <p:nvSpPr>
          <p:cNvPr name="Freeform 5" id="5"/>
          <p:cNvSpPr/>
          <p:nvPr/>
        </p:nvSpPr>
        <p:spPr>
          <a:xfrm flipH="false" flipV="false" rot="4896672">
            <a:off x="8896806" y="5843316"/>
            <a:ext cx="1388251" cy="1388251"/>
          </a:xfrm>
          <a:custGeom>
            <a:avLst/>
            <a:gdLst/>
            <a:ahLst/>
            <a:cxnLst/>
            <a:rect r="r" b="b" t="t" l="l"/>
            <a:pathLst>
              <a:path h="1388251" w="1388251">
                <a:moveTo>
                  <a:pt x="0" y="0"/>
                </a:moveTo>
                <a:lnTo>
                  <a:pt x="1388251" y="0"/>
                </a:lnTo>
                <a:lnTo>
                  <a:pt x="1388251" y="1388251"/>
                </a:lnTo>
                <a:lnTo>
                  <a:pt x="0" y="1388251"/>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6" id="6"/>
          <p:cNvSpPr/>
          <p:nvPr/>
        </p:nvSpPr>
        <p:spPr>
          <a:xfrm flipH="false" flipV="false" rot="-10277069">
            <a:off x="217386" y="6613229"/>
            <a:ext cx="422186" cy="422186"/>
          </a:xfrm>
          <a:custGeom>
            <a:avLst/>
            <a:gdLst/>
            <a:ahLst/>
            <a:cxnLst/>
            <a:rect r="r" b="b" t="t" l="l"/>
            <a:pathLst>
              <a:path h="422186" w="422186">
                <a:moveTo>
                  <a:pt x="0" y="0"/>
                </a:moveTo>
                <a:lnTo>
                  <a:pt x="422186" y="0"/>
                </a:lnTo>
                <a:lnTo>
                  <a:pt x="422186" y="422187"/>
                </a:lnTo>
                <a:lnTo>
                  <a:pt x="0" y="42218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7" id="7"/>
          <p:cNvSpPr/>
          <p:nvPr/>
        </p:nvSpPr>
        <p:spPr>
          <a:xfrm flipH="false" flipV="false" rot="9975527">
            <a:off x="-501328" y="280318"/>
            <a:ext cx="1378329" cy="1378329"/>
          </a:xfrm>
          <a:custGeom>
            <a:avLst/>
            <a:gdLst/>
            <a:ahLst/>
            <a:cxnLst/>
            <a:rect r="r" b="b" t="t" l="l"/>
            <a:pathLst>
              <a:path h="1378329" w="1378329">
                <a:moveTo>
                  <a:pt x="0" y="0"/>
                </a:moveTo>
                <a:lnTo>
                  <a:pt x="1378329" y="0"/>
                </a:lnTo>
                <a:lnTo>
                  <a:pt x="1378329" y="1378329"/>
                </a:lnTo>
                <a:lnTo>
                  <a:pt x="0" y="1378329"/>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8" id="8"/>
          <p:cNvSpPr txBox="true"/>
          <p:nvPr/>
        </p:nvSpPr>
        <p:spPr>
          <a:xfrm rot="0">
            <a:off x="774170" y="3748027"/>
            <a:ext cx="8210550" cy="2821019"/>
          </a:xfrm>
          <a:prstGeom prst="rect">
            <a:avLst/>
          </a:prstGeom>
        </p:spPr>
        <p:txBody>
          <a:bodyPr anchor="t" rtlCol="false" tIns="0" lIns="0" bIns="0" rIns="0">
            <a:spAutoFit/>
          </a:bodyPr>
          <a:lstStyle/>
          <a:p>
            <a:pPr marL="391049" indent="-195524" lvl="1">
              <a:lnSpc>
                <a:spcPts val="2535"/>
              </a:lnSpc>
              <a:buFont typeface="Arial"/>
              <a:buChar char="•"/>
            </a:pPr>
            <a:r>
              <a:rPr lang="en-US" sz="1811" spc="72">
                <a:solidFill>
                  <a:srgbClr val="000000"/>
                </a:solidFill>
                <a:latin typeface="Montserrat Classic"/>
              </a:rPr>
              <a:t>The Ultimate aim of the “ProGreeners” was to solve the current problems of farmers by </a:t>
            </a:r>
          </a:p>
          <a:p>
            <a:pPr marL="391049" indent="-195524" lvl="1">
              <a:lnSpc>
                <a:spcPts val="2535"/>
              </a:lnSpc>
              <a:buFont typeface="Arial"/>
              <a:buChar char="•"/>
            </a:pPr>
            <a:r>
              <a:rPr lang="en-US" sz="1811" spc="72">
                <a:solidFill>
                  <a:srgbClr val="000000"/>
                </a:solidFill>
                <a:latin typeface="Montserrat Classic"/>
              </a:rPr>
              <a:t>Creating the communication between the </a:t>
            </a:r>
            <a:r>
              <a:rPr lang="en-US" sz="1811" spc="72">
                <a:solidFill>
                  <a:srgbClr val="000000"/>
                </a:solidFill>
                <a:latin typeface="Montserrat Classic"/>
              </a:rPr>
              <a:t>farmers and agricultural experts for solve the crop problems and converting it into a value added products.</a:t>
            </a:r>
          </a:p>
          <a:p>
            <a:pPr marL="391049" indent="-195524" lvl="1">
              <a:lnSpc>
                <a:spcPts val="2535"/>
              </a:lnSpc>
              <a:buFont typeface="Arial"/>
              <a:buChar char="•"/>
            </a:pPr>
            <a:r>
              <a:rPr lang="en-US" sz="1811" spc="72">
                <a:solidFill>
                  <a:srgbClr val="000000"/>
                </a:solidFill>
                <a:latin typeface="Montserrat Classic"/>
              </a:rPr>
              <a:t>Send their products without any intermediators ,so that they can fix their own cost for their products.</a:t>
            </a:r>
          </a:p>
          <a:p>
            <a:pPr marL="391049" indent="-195524" lvl="1">
              <a:lnSpc>
                <a:spcPts val="2535"/>
              </a:lnSpc>
              <a:buFont typeface="Arial"/>
              <a:buChar char="•"/>
            </a:pPr>
            <a:r>
              <a:rPr lang="en-US" sz="1811" spc="72">
                <a:solidFill>
                  <a:srgbClr val="000000"/>
                </a:solidFill>
                <a:latin typeface="Montserrat Classic"/>
              </a:rPr>
              <a:t>It can create a communication between the other farmers , so that deficiency and over cultivation should be avoided</a:t>
            </a:r>
          </a:p>
        </p:txBody>
      </p:sp>
      <p:sp>
        <p:nvSpPr>
          <p:cNvPr name="Freeform 9" id="9"/>
          <p:cNvSpPr/>
          <p:nvPr/>
        </p:nvSpPr>
        <p:spPr>
          <a:xfrm flipH="false" flipV="false" rot="931095">
            <a:off x="8193529" y="-144136"/>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CE2B"/>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533065" y="5098969"/>
            <a:ext cx="1817009" cy="1817009"/>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grpSp>
        <p:nvGrpSpPr>
          <p:cNvPr name="Group 4" id="4"/>
          <p:cNvGrpSpPr>
            <a:grpSpLocks noChangeAspect="true"/>
          </p:cNvGrpSpPr>
          <p:nvPr/>
        </p:nvGrpSpPr>
        <p:grpSpPr>
          <a:xfrm rot="0">
            <a:off x="7086600" y="4667250"/>
            <a:ext cx="4058928" cy="4058928"/>
            <a:chOff x="0" y="0"/>
            <a:chExt cx="6350000" cy="6350000"/>
          </a:xfrm>
        </p:grpSpPr>
        <p:sp>
          <p:nvSpPr>
            <p:cNvPr name="Freeform 5" id="5"/>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00C9A8"/>
            </a:solidFill>
          </p:spPr>
        </p:sp>
      </p:grpSp>
      <p:sp>
        <p:nvSpPr>
          <p:cNvPr name="TextBox 6" id="6"/>
          <p:cNvSpPr txBox="true"/>
          <p:nvPr/>
        </p:nvSpPr>
        <p:spPr>
          <a:xfrm rot="0">
            <a:off x="3627444" y="4745179"/>
            <a:ext cx="4972050" cy="2955449"/>
          </a:xfrm>
          <a:prstGeom prst="rect">
            <a:avLst/>
          </a:prstGeom>
        </p:spPr>
        <p:txBody>
          <a:bodyPr anchor="t" rtlCol="false" tIns="0" lIns="0" bIns="0" rIns="0">
            <a:spAutoFit/>
          </a:bodyPr>
          <a:lstStyle/>
          <a:p>
            <a:pPr algn="r">
              <a:lnSpc>
                <a:spcPts val="21755"/>
              </a:lnSpc>
            </a:pPr>
            <a:r>
              <a:rPr lang="en-US" sz="23143">
                <a:solidFill>
                  <a:srgbClr val="000000"/>
                </a:solidFill>
                <a:latin typeface="Peace Sans"/>
              </a:rPr>
              <a:t>02</a:t>
            </a:r>
          </a:p>
        </p:txBody>
      </p:sp>
      <p:sp>
        <p:nvSpPr>
          <p:cNvPr name="Freeform 7" id="7"/>
          <p:cNvSpPr/>
          <p:nvPr/>
        </p:nvSpPr>
        <p:spPr>
          <a:xfrm flipH="false" flipV="false" rot="-3927148">
            <a:off x="587497" y="6069780"/>
            <a:ext cx="1393515" cy="1393515"/>
          </a:xfrm>
          <a:custGeom>
            <a:avLst/>
            <a:gdLst/>
            <a:ahLst/>
            <a:cxnLst/>
            <a:rect r="r" b="b" t="t" l="l"/>
            <a:pathLst>
              <a:path h="1393515" w="1393515">
                <a:moveTo>
                  <a:pt x="0" y="0"/>
                </a:moveTo>
                <a:lnTo>
                  <a:pt x="1393514" y="0"/>
                </a:lnTo>
                <a:lnTo>
                  <a:pt x="1393514" y="1393514"/>
                </a:lnTo>
                <a:lnTo>
                  <a:pt x="0" y="1393514"/>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8" id="8"/>
          <p:cNvSpPr/>
          <p:nvPr/>
        </p:nvSpPr>
        <p:spPr>
          <a:xfrm flipH="false" flipV="false" rot="9975527">
            <a:off x="-812291" y="3138066"/>
            <a:ext cx="1378329" cy="1378329"/>
          </a:xfrm>
          <a:custGeom>
            <a:avLst/>
            <a:gdLst/>
            <a:ahLst/>
            <a:cxnLst/>
            <a:rect r="r" b="b" t="t" l="l"/>
            <a:pathLst>
              <a:path h="1378329" w="1378329">
                <a:moveTo>
                  <a:pt x="0" y="0"/>
                </a:moveTo>
                <a:lnTo>
                  <a:pt x="1378329" y="0"/>
                </a:lnTo>
                <a:lnTo>
                  <a:pt x="1378329" y="1378329"/>
                </a:lnTo>
                <a:lnTo>
                  <a:pt x="0" y="1378329"/>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Freeform 9" id="9"/>
          <p:cNvSpPr/>
          <p:nvPr/>
        </p:nvSpPr>
        <p:spPr>
          <a:xfrm flipH="false" flipV="false" rot="931095">
            <a:off x="3599339" y="-572686"/>
            <a:ext cx="998607" cy="998607"/>
          </a:xfrm>
          <a:custGeom>
            <a:avLst/>
            <a:gdLst/>
            <a:ahLst/>
            <a:cxnLst/>
            <a:rect r="r" b="b" t="t" l="l"/>
            <a:pathLst>
              <a:path h="998607" w="998607">
                <a:moveTo>
                  <a:pt x="0" y="0"/>
                </a:moveTo>
                <a:lnTo>
                  <a:pt x="998607" y="0"/>
                </a:lnTo>
                <a:lnTo>
                  <a:pt x="998607" y="998607"/>
                </a:lnTo>
                <a:lnTo>
                  <a:pt x="0" y="998607"/>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10" id="10"/>
          <p:cNvSpPr txBox="true"/>
          <p:nvPr/>
        </p:nvSpPr>
        <p:spPr>
          <a:xfrm rot="0">
            <a:off x="971808" y="2624397"/>
            <a:ext cx="3619581" cy="844931"/>
          </a:xfrm>
          <a:prstGeom prst="rect">
            <a:avLst/>
          </a:prstGeom>
        </p:spPr>
        <p:txBody>
          <a:bodyPr anchor="t" rtlCol="false" tIns="0" lIns="0" bIns="0" rIns="0">
            <a:spAutoFit/>
          </a:bodyPr>
          <a:lstStyle/>
          <a:p>
            <a:pPr>
              <a:lnSpc>
                <a:spcPts val="2253"/>
              </a:lnSpc>
            </a:pPr>
            <a:r>
              <a:rPr lang="en-US" sz="1609" spc="64">
                <a:solidFill>
                  <a:srgbClr val="000000"/>
                </a:solidFill>
                <a:latin typeface="Montserrat Classic"/>
              </a:rPr>
              <a:t>You need the ability to look at all the different aspects of a problem.</a:t>
            </a:r>
          </a:p>
        </p:txBody>
      </p:sp>
      <p:sp>
        <p:nvSpPr>
          <p:cNvPr name="TextBox 11" id="11"/>
          <p:cNvSpPr txBox="true"/>
          <p:nvPr/>
        </p:nvSpPr>
        <p:spPr>
          <a:xfrm rot="0">
            <a:off x="968626" y="930609"/>
            <a:ext cx="3619500" cy="784289"/>
          </a:xfrm>
          <a:prstGeom prst="rect">
            <a:avLst/>
          </a:prstGeom>
        </p:spPr>
        <p:txBody>
          <a:bodyPr anchor="t" rtlCol="false" tIns="0" lIns="0" bIns="0" rIns="0">
            <a:spAutoFit/>
          </a:bodyPr>
          <a:lstStyle/>
          <a:p>
            <a:pPr>
              <a:lnSpc>
                <a:spcPts val="3405"/>
              </a:lnSpc>
            </a:pPr>
            <a:r>
              <a:rPr lang="en-US" sz="3622">
                <a:solidFill>
                  <a:srgbClr val="000000"/>
                </a:solidFill>
                <a:latin typeface="Peace Sans"/>
              </a:rPr>
              <a:t>GREATLY</a:t>
            </a:r>
          </a:p>
          <a:p>
            <a:pPr>
              <a:lnSpc>
                <a:spcPts val="3405"/>
              </a:lnSpc>
            </a:pPr>
            <a:r>
              <a:rPr lang="en-US" sz="3622">
                <a:solidFill>
                  <a:srgbClr val="000000"/>
                </a:solidFill>
                <a:latin typeface="Peace Sans"/>
              </a:rPr>
              <a:t>HANDS-ON</a:t>
            </a:r>
          </a:p>
        </p:txBody>
      </p:sp>
      <p:sp>
        <p:nvSpPr>
          <p:cNvPr name="Freeform 12" id="12"/>
          <p:cNvSpPr/>
          <p:nvPr/>
        </p:nvSpPr>
        <p:spPr>
          <a:xfrm flipH="false" flipV="false" rot="0">
            <a:off x="967955" y="1888305"/>
            <a:ext cx="2046987" cy="507478"/>
          </a:xfrm>
          <a:custGeom>
            <a:avLst/>
            <a:gdLst/>
            <a:ahLst/>
            <a:cxnLst/>
            <a:rect r="r" b="b" t="t" l="l"/>
            <a:pathLst>
              <a:path h="507478" w="2046987">
                <a:moveTo>
                  <a:pt x="0" y="0"/>
                </a:moveTo>
                <a:lnTo>
                  <a:pt x="2046986" y="0"/>
                </a:lnTo>
                <a:lnTo>
                  <a:pt x="2046986" y="507478"/>
                </a:lnTo>
                <a:lnTo>
                  <a:pt x="0" y="507478"/>
                </a:lnTo>
                <a:lnTo>
                  <a:pt x="0" y="0"/>
                </a:lnTo>
                <a:close/>
              </a:path>
            </a:pathLst>
          </a:custGeom>
          <a:blipFill>
            <a:blip r:embed="rId4">
              <a:extLst>
                <a:ext uri="{96DAC541-7B7A-43D3-8B79-37D633B846F1}">
                  <asvg:svgBlip xmlns:asvg="http://schemas.microsoft.com/office/drawing/2016/SVG/main" r:embed="rId5"/>
                </a:ext>
              </a:extLst>
            </a:blip>
            <a:stretch>
              <a:fillRect l="0" t="-151682" r="0" b="-151682"/>
            </a:stretch>
          </a:blipFill>
        </p:spPr>
      </p:sp>
      <p:sp>
        <p:nvSpPr>
          <p:cNvPr name="TextBox 13" id="13"/>
          <p:cNvSpPr txBox="true"/>
          <p:nvPr/>
        </p:nvSpPr>
        <p:spPr>
          <a:xfrm rot="0">
            <a:off x="1123308" y="2047440"/>
            <a:ext cx="1809750" cy="239744"/>
          </a:xfrm>
          <a:prstGeom prst="rect">
            <a:avLst/>
          </a:prstGeom>
        </p:spPr>
        <p:txBody>
          <a:bodyPr anchor="t" rtlCol="false" tIns="0" lIns="0" bIns="0" rIns="0">
            <a:spAutoFit/>
          </a:bodyPr>
          <a:lstStyle/>
          <a:p>
            <a:pPr>
              <a:lnSpc>
                <a:spcPts val="1702"/>
              </a:lnSpc>
            </a:pPr>
            <a:r>
              <a:rPr lang="en-US" sz="1811" spc="271">
                <a:solidFill>
                  <a:srgbClr val="FFCE2B"/>
                </a:solidFill>
                <a:latin typeface="Montserrat Classic Bold"/>
              </a:rPr>
              <a:t>GO BEYOND</a:t>
            </a:r>
          </a:p>
        </p:txBody>
      </p:sp>
      <p:sp>
        <p:nvSpPr>
          <p:cNvPr name="Freeform 14" id="14"/>
          <p:cNvSpPr/>
          <p:nvPr/>
        </p:nvSpPr>
        <p:spPr>
          <a:xfrm flipH="false" flipV="false" rot="-7370814">
            <a:off x="8498328" y="656651"/>
            <a:ext cx="1259044" cy="1259044"/>
          </a:xfrm>
          <a:custGeom>
            <a:avLst/>
            <a:gdLst/>
            <a:ahLst/>
            <a:cxnLst/>
            <a:rect r="r" b="b" t="t" l="l"/>
            <a:pathLst>
              <a:path h="1259044" w="1259044">
                <a:moveTo>
                  <a:pt x="0" y="0"/>
                </a:moveTo>
                <a:lnTo>
                  <a:pt x="1259044" y="0"/>
                </a:lnTo>
                <a:lnTo>
                  <a:pt x="1259044" y="1259045"/>
                </a:lnTo>
                <a:lnTo>
                  <a:pt x="0" y="1259045"/>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15" id="15"/>
          <p:cNvSpPr txBox="true"/>
          <p:nvPr/>
        </p:nvSpPr>
        <p:spPr>
          <a:xfrm rot="0">
            <a:off x="4985782" y="2619715"/>
            <a:ext cx="3619581" cy="844931"/>
          </a:xfrm>
          <a:prstGeom prst="rect">
            <a:avLst/>
          </a:prstGeom>
        </p:spPr>
        <p:txBody>
          <a:bodyPr anchor="t" rtlCol="false" tIns="0" lIns="0" bIns="0" rIns="0">
            <a:spAutoFit/>
          </a:bodyPr>
          <a:lstStyle/>
          <a:p>
            <a:pPr>
              <a:lnSpc>
                <a:spcPts val="2253"/>
              </a:lnSpc>
            </a:pPr>
            <a:r>
              <a:rPr lang="en-US" sz="1609" spc="64">
                <a:solidFill>
                  <a:srgbClr val="000000"/>
                </a:solidFill>
                <a:latin typeface="Montserrat Classic"/>
              </a:rPr>
              <a:t>The more you are able to loop through, the higher chance you have for good results.</a:t>
            </a:r>
          </a:p>
        </p:txBody>
      </p:sp>
      <p:sp>
        <p:nvSpPr>
          <p:cNvPr name="TextBox 16" id="16"/>
          <p:cNvSpPr txBox="true"/>
          <p:nvPr/>
        </p:nvSpPr>
        <p:spPr>
          <a:xfrm rot="0">
            <a:off x="4982600" y="925928"/>
            <a:ext cx="3619500" cy="891140"/>
          </a:xfrm>
          <a:prstGeom prst="rect">
            <a:avLst/>
          </a:prstGeom>
        </p:spPr>
        <p:txBody>
          <a:bodyPr anchor="t" rtlCol="false" tIns="0" lIns="0" bIns="0" rIns="0">
            <a:spAutoFit/>
          </a:bodyPr>
          <a:lstStyle/>
          <a:p>
            <a:pPr>
              <a:lnSpc>
                <a:spcPts val="3405"/>
              </a:lnSpc>
            </a:pPr>
            <a:r>
              <a:rPr lang="en-US" sz="3622">
                <a:solidFill>
                  <a:srgbClr val="000000"/>
                </a:solidFill>
                <a:latin typeface="Peace Sans"/>
              </a:rPr>
              <a:t>ALWAYS</a:t>
            </a:r>
          </a:p>
          <a:p>
            <a:pPr>
              <a:lnSpc>
                <a:spcPts val="3405"/>
              </a:lnSpc>
            </a:pPr>
            <a:r>
              <a:rPr lang="en-US" sz="3622">
                <a:solidFill>
                  <a:srgbClr val="000000"/>
                </a:solidFill>
                <a:latin typeface="Peace Sans"/>
              </a:rPr>
              <a:t>ITERACTIVE</a:t>
            </a:r>
          </a:p>
        </p:txBody>
      </p:sp>
      <p:sp>
        <p:nvSpPr>
          <p:cNvPr name="Freeform 17" id="17"/>
          <p:cNvSpPr/>
          <p:nvPr/>
        </p:nvSpPr>
        <p:spPr>
          <a:xfrm flipH="false" flipV="false" rot="0">
            <a:off x="4982587" y="1872437"/>
            <a:ext cx="2602370" cy="507478"/>
          </a:xfrm>
          <a:custGeom>
            <a:avLst/>
            <a:gdLst/>
            <a:ahLst/>
            <a:cxnLst/>
            <a:rect r="r" b="b" t="t" l="l"/>
            <a:pathLst>
              <a:path h="507478" w="2602370">
                <a:moveTo>
                  <a:pt x="0" y="0"/>
                </a:moveTo>
                <a:lnTo>
                  <a:pt x="2602371" y="0"/>
                </a:lnTo>
                <a:lnTo>
                  <a:pt x="2602371" y="507478"/>
                </a:lnTo>
                <a:lnTo>
                  <a:pt x="0" y="507478"/>
                </a:lnTo>
                <a:lnTo>
                  <a:pt x="0" y="0"/>
                </a:lnTo>
                <a:close/>
              </a:path>
            </a:pathLst>
          </a:custGeom>
          <a:blipFill>
            <a:blip r:embed="rId4">
              <a:extLst>
                <a:ext uri="{96DAC541-7B7A-43D3-8B79-37D633B846F1}">
                  <asvg:svgBlip xmlns:asvg="http://schemas.microsoft.com/office/drawing/2016/SVG/main" r:embed="rId5"/>
                </a:ext>
              </a:extLst>
            </a:blip>
            <a:stretch>
              <a:fillRect l="0" t="-206402" r="0" b="-206402"/>
            </a:stretch>
          </a:blipFill>
        </p:spPr>
      </p:sp>
      <p:sp>
        <p:nvSpPr>
          <p:cNvPr name="TextBox 18" id="18"/>
          <p:cNvSpPr txBox="true"/>
          <p:nvPr/>
        </p:nvSpPr>
        <p:spPr>
          <a:xfrm rot="0">
            <a:off x="5137079" y="2047440"/>
            <a:ext cx="2400300" cy="239744"/>
          </a:xfrm>
          <a:prstGeom prst="rect">
            <a:avLst/>
          </a:prstGeom>
        </p:spPr>
        <p:txBody>
          <a:bodyPr anchor="t" rtlCol="false" tIns="0" lIns="0" bIns="0" rIns="0">
            <a:spAutoFit/>
          </a:bodyPr>
          <a:lstStyle/>
          <a:p>
            <a:pPr>
              <a:lnSpc>
                <a:spcPts val="1702"/>
              </a:lnSpc>
            </a:pPr>
            <a:r>
              <a:rPr lang="en-US" sz="1811" spc="271">
                <a:solidFill>
                  <a:srgbClr val="FFCE2B"/>
                </a:solidFill>
                <a:latin typeface="Montserrat Classic Bold"/>
              </a:rPr>
              <a:t>LOOP THROUGH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04800" y="5905500"/>
            <a:ext cx="2200742" cy="2200742"/>
            <a:chOff x="0" y="0"/>
            <a:chExt cx="6350000" cy="6350000"/>
          </a:xfrm>
        </p:grpSpPr>
        <p:sp>
          <p:nvSpPr>
            <p:cNvPr name="Freeform 3" id="3"/>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Freeform 4" id="4"/>
          <p:cNvSpPr/>
          <p:nvPr/>
        </p:nvSpPr>
        <p:spPr>
          <a:xfrm flipH="false" flipV="false" rot="4896672">
            <a:off x="8921330" y="4623352"/>
            <a:ext cx="1928031" cy="1928031"/>
          </a:xfrm>
          <a:custGeom>
            <a:avLst/>
            <a:gdLst/>
            <a:ahLst/>
            <a:cxnLst/>
            <a:rect r="r" b="b" t="t" l="l"/>
            <a:pathLst>
              <a:path h="1928031" w="1928031">
                <a:moveTo>
                  <a:pt x="0" y="0"/>
                </a:moveTo>
                <a:lnTo>
                  <a:pt x="1928031" y="0"/>
                </a:lnTo>
                <a:lnTo>
                  <a:pt x="1928031" y="1928031"/>
                </a:lnTo>
                <a:lnTo>
                  <a:pt x="0" y="1928031"/>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grpSp>
        <p:nvGrpSpPr>
          <p:cNvPr name="Group 5" id="5"/>
          <p:cNvGrpSpPr>
            <a:grpSpLocks noChangeAspect="true"/>
          </p:cNvGrpSpPr>
          <p:nvPr/>
        </p:nvGrpSpPr>
        <p:grpSpPr>
          <a:xfrm rot="0">
            <a:off x="6762750" y="-1258829"/>
            <a:ext cx="2220062" cy="2220062"/>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CE2B"/>
            </a:solidFill>
          </p:spPr>
        </p:sp>
      </p:grpSp>
      <p:sp>
        <p:nvSpPr>
          <p:cNvPr name="Freeform 7" id="7"/>
          <p:cNvSpPr/>
          <p:nvPr/>
        </p:nvSpPr>
        <p:spPr>
          <a:xfrm flipH="false" flipV="false" rot="9975527">
            <a:off x="454059" y="-348192"/>
            <a:ext cx="1378329" cy="1378329"/>
          </a:xfrm>
          <a:custGeom>
            <a:avLst/>
            <a:gdLst/>
            <a:ahLst/>
            <a:cxnLst/>
            <a:rect r="r" b="b" t="t" l="l"/>
            <a:pathLst>
              <a:path h="1378329" w="1378329">
                <a:moveTo>
                  <a:pt x="0" y="0"/>
                </a:moveTo>
                <a:lnTo>
                  <a:pt x="1378329" y="0"/>
                </a:lnTo>
                <a:lnTo>
                  <a:pt x="1378329" y="1378329"/>
                </a:lnTo>
                <a:lnTo>
                  <a:pt x="0" y="1378329"/>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
        <p:nvSpPr>
          <p:cNvPr name="TextBox 8" id="8"/>
          <p:cNvSpPr txBox="true"/>
          <p:nvPr/>
        </p:nvSpPr>
        <p:spPr>
          <a:xfrm rot="0">
            <a:off x="494901" y="4732576"/>
            <a:ext cx="4972050" cy="2955449"/>
          </a:xfrm>
          <a:prstGeom prst="rect">
            <a:avLst/>
          </a:prstGeom>
        </p:spPr>
        <p:txBody>
          <a:bodyPr anchor="t" rtlCol="false" tIns="0" lIns="0" bIns="0" rIns="0">
            <a:spAutoFit/>
          </a:bodyPr>
          <a:lstStyle/>
          <a:p>
            <a:pPr>
              <a:lnSpc>
                <a:spcPts val="21755"/>
              </a:lnSpc>
            </a:pPr>
            <a:r>
              <a:rPr lang="en-US" sz="23143">
                <a:solidFill>
                  <a:srgbClr val="00C9A8"/>
                </a:solidFill>
                <a:latin typeface="Peace Sans"/>
              </a:rPr>
              <a:t>03</a:t>
            </a:r>
          </a:p>
        </p:txBody>
      </p:sp>
      <p:sp>
        <p:nvSpPr>
          <p:cNvPr name="TextBox 9" id="9"/>
          <p:cNvSpPr txBox="true"/>
          <p:nvPr/>
        </p:nvSpPr>
        <p:spPr>
          <a:xfrm rot="0">
            <a:off x="771525" y="1300256"/>
            <a:ext cx="8202753" cy="462515"/>
          </a:xfrm>
          <a:prstGeom prst="rect">
            <a:avLst/>
          </a:prstGeom>
        </p:spPr>
        <p:txBody>
          <a:bodyPr anchor="t" rtlCol="false" tIns="0" lIns="0" bIns="0" rIns="0">
            <a:spAutoFit/>
          </a:bodyPr>
          <a:lstStyle/>
          <a:p>
            <a:pPr>
              <a:lnSpc>
                <a:spcPts val="3405"/>
              </a:lnSpc>
            </a:pPr>
            <a:r>
              <a:rPr lang="en-US" sz="3622">
                <a:solidFill>
                  <a:srgbClr val="00C9A8"/>
                </a:solidFill>
                <a:latin typeface="Peace Sans"/>
              </a:rPr>
              <a:t>HERE THE STEPS HOW WE DO IT ?</a:t>
            </a:r>
          </a:p>
        </p:txBody>
      </p:sp>
      <p:sp>
        <p:nvSpPr>
          <p:cNvPr name="TextBox 10" id="10"/>
          <p:cNvSpPr txBox="true"/>
          <p:nvPr/>
        </p:nvSpPr>
        <p:spPr>
          <a:xfrm rot="0">
            <a:off x="771525" y="1950972"/>
            <a:ext cx="8202753" cy="2989961"/>
          </a:xfrm>
          <a:prstGeom prst="rect">
            <a:avLst/>
          </a:prstGeom>
        </p:spPr>
        <p:txBody>
          <a:bodyPr anchor="t" rtlCol="false" tIns="0" lIns="0" bIns="0" rIns="0">
            <a:spAutoFit/>
          </a:bodyPr>
          <a:lstStyle/>
          <a:p>
            <a:pPr>
              <a:lnSpc>
                <a:spcPts val="2673"/>
              </a:lnSpc>
            </a:pPr>
            <a:r>
              <a:rPr lang="en-US" sz="1909" spc="76">
                <a:solidFill>
                  <a:srgbClr val="00C9A8"/>
                </a:solidFill>
                <a:latin typeface="Montserrat Classic Italics"/>
              </a:rPr>
              <a:t>step 1 - created a </a:t>
            </a:r>
            <a:r>
              <a:rPr lang="en-US" sz="1909" spc="76">
                <a:solidFill>
                  <a:srgbClr val="FFCE2B"/>
                </a:solidFill>
                <a:latin typeface="Montserrat Classic Italics"/>
              </a:rPr>
              <a:t>Instagram</a:t>
            </a:r>
            <a:r>
              <a:rPr lang="en-US" sz="1909" spc="76">
                <a:solidFill>
                  <a:srgbClr val="00C9A8"/>
                </a:solidFill>
                <a:latin typeface="Montserrat Classic Italics"/>
              </a:rPr>
              <a:t> account</a:t>
            </a:r>
          </a:p>
          <a:p>
            <a:pPr>
              <a:lnSpc>
                <a:spcPts val="2673"/>
              </a:lnSpc>
            </a:pPr>
            <a:r>
              <a:rPr lang="en-US" sz="1909" spc="76">
                <a:solidFill>
                  <a:srgbClr val="00C9A8"/>
                </a:solidFill>
                <a:latin typeface="Montserrat Classic Italics"/>
              </a:rPr>
              <a:t>step 2 - Make it as a </a:t>
            </a:r>
            <a:r>
              <a:rPr lang="en-US" sz="1909" spc="76">
                <a:solidFill>
                  <a:srgbClr val="FFCE2B"/>
                </a:solidFill>
                <a:latin typeface="Montserrat Classic Italics"/>
              </a:rPr>
              <a:t>professional</a:t>
            </a:r>
            <a:r>
              <a:rPr lang="en-US" sz="1909" spc="76">
                <a:solidFill>
                  <a:srgbClr val="00C9A8"/>
                </a:solidFill>
                <a:latin typeface="Montserrat Classic Italics"/>
              </a:rPr>
              <a:t> account</a:t>
            </a:r>
          </a:p>
          <a:p>
            <a:pPr>
              <a:lnSpc>
                <a:spcPts val="2673"/>
              </a:lnSpc>
            </a:pPr>
            <a:r>
              <a:rPr lang="en-US" sz="1909" spc="76">
                <a:solidFill>
                  <a:srgbClr val="00C9A8"/>
                </a:solidFill>
                <a:latin typeface="Montserrat Classic Italics"/>
              </a:rPr>
              <a:t>step 3 - created a video about our project using </a:t>
            </a:r>
            <a:r>
              <a:rPr lang="en-US" sz="1909" spc="76">
                <a:solidFill>
                  <a:srgbClr val="FFCE2B"/>
                </a:solidFill>
                <a:latin typeface="Montserrat Classic Italics"/>
              </a:rPr>
              <a:t>“kinemaster”</a:t>
            </a:r>
          </a:p>
          <a:p>
            <a:pPr>
              <a:lnSpc>
                <a:spcPts val="2673"/>
              </a:lnSpc>
            </a:pPr>
            <a:r>
              <a:rPr lang="en-US" sz="1909" spc="76">
                <a:solidFill>
                  <a:srgbClr val="00C9A8"/>
                </a:solidFill>
                <a:latin typeface="Montserrat Classic Italics"/>
              </a:rPr>
              <a:t>step 4 - And uploaded it in our Instagram </a:t>
            </a:r>
            <a:r>
              <a:rPr lang="en-US" sz="1909" spc="76">
                <a:solidFill>
                  <a:srgbClr val="FFCE2B"/>
                </a:solidFill>
                <a:latin typeface="Montserrat Classic Italics"/>
              </a:rPr>
              <a:t>reels</a:t>
            </a:r>
            <a:r>
              <a:rPr lang="en-US" sz="1909" spc="76">
                <a:solidFill>
                  <a:srgbClr val="00C9A8"/>
                </a:solidFill>
                <a:latin typeface="Montserrat Classic Italics"/>
              </a:rPr>
              <a:t> section , using                                            trending hashtags with description</a:t>
            </a:r>
          </a:p>
          <a:p>
            <a:pPr>
              <a:lnSpc>
                <a:spcPts val="2673"/>
              </a:lnSpc>
            </a:pPr>
            <a:r>
              <a:rPr lang="en-US" sz="1909" spc="76">
                <a:solidFill>
                  <a:srgbClr val="00C9A8"/>
                </a:solidFill>
                <a:latin typeface="Montserrat Classic Italics"/>
              </a:rPr>
              <a:t>step 5 - Try to make it as maximum reach by organic and inorganic method</a:t>
            </a:r>
          </a:p>
          <a:p>
            <a:pPr>
              <a:lnSpc>
                <a:spcPts val="2673"/>
              </a:lnSpc>
            </a:pPr>
            <a:r>
              <a:rPr lang="en-US" sz="1909" spc="76">
                <a:solidFill>
                  <a:srgbClr val="00C9A8"/>
                </a:solidFill>
                <a:latin typeface="Montserrat Classic Italics"/>
              </a:rPr>
              <a:t>  </a:t>
            </a:r>
          </a:p>
          <a:p>
            <a:pPr>
              <a:lnSpc>
                <a:spcPts val="2673"/>
              </a:lnSpc>
            </a:pPr>
          </a:p>
        </p:txBody>
      </p:sp>
      <p:sp>
        <p:nvSpPr>
          <p:cNvPr name="Freeform 11" id="11"/>
          <p:cNvSpPr/>
          <p:nvPr/>
        </p:nvSpPr>
        <p:spPr>
          <a:xfrm flipH="false" flipV="false" rot="6516008">
            <a:off x="5874218" y="6453568"/>
            <a:ext cx="1132995" cy="1132995"/>
          </a:xfrm>
          <a:custGeom>
            <a:avLst/>
            <a:gdLst/>
            <a:ahLst/>
            <a:cxnLst/>
            <a:rect r="r" b="b" t="t" l="l"/>
            <a:pathLst>
              <a:path h="1132995" w="1132995">
                <a:moveTo>
                  <a:pt x="0" y="0"/>
                </a:moveTo>
                <a:lnTo>
                  <a:pt x="1132996" y="0"/>
                </a:lnTo>
                <a:lnTo>
                  <a:pt x="1132996" y="1132995"/>
                </a:lnTo>
                <a:lnTo>
                  <a:pt x="0" y="1132995"/>
                </a:lnTo>
                <a:lnTo>
                  <a:pt x="0" y="0"/>
                </a:lnTo>
                <a:close/>
              </a:path>
            </a:pathLst>
          </a:custGeom>
          <a:blipFill>
            <a:blip r:embed="rId2">
              <a:extLst>
                <a:ext uri="{96DAC541-7B7A-43D3-8B79-37D633B846F1}">
                  <asvg:svgBlip xmlns:asvg="http://schemas.microsoft.com/office/drawing/2016/SVG/main" r:embed="rId3"/>
                </a:ext>
              </a:extLst>
            </a:blip>
            <a:stretch>
              <a:fillRect l="-107" t="0" r="-107"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9A8"/>
        </a:solidFill>
      </p:bgPr>
    </p:bg>
    <p:spTree>
      <p:nvGrpSpPr>
        <p:cNvPr id="1" name=""/>
        <p:cNvGrpSpPr/>
        <p:nvPr/>
      </p:nvGrpSpPr>
      <p:grpSpPr>
        <a:xfrm>
          <a:off x="0" y="0"/>
          <a:ext cx="0" cy="0"/>
          <a:chOff x="0" y="0"/>
          <a:chExt cx="0" cy="0"/>
        </a:xfrm>
      </p:grpSpPr>
      <p:sp>
        <p:nvSpPr>
          <p:cNvPr name="Freeform 2" id="2"/>
          <p:cNvSpPr/>
          <p:nvPr/>
        </p:nvSpPr>
        <p:spPr>
          <a:xfrm flipH="false" flipV="false" rot="0">
            <a:off x="668508" y="1902805"/>
            <a:ext cx="2659106" cy="2659106"/>
          </a:xfrm>
          <a:custGeom>
            <a:avLst/>
            <a:gdLst/>
            <a:ahLst/>
            <a:cxnLst/>
            <a:rect r="r" b="b" t="t" l="l"/>
            <a:pathLst>
              <a:path h="2659106" w="2659106">
                <a:moveTo>
                  <a:pt x="0" y="0"/>
                </a:moveTo>
                <a:lnTo>
                  <a:pt x="2659106" y="0"/>
                </a:lnTo>
                <a:lnTo>
                  <a:pt x="2659106" y="2659106"/>
                </a:lnTo>
                <a:lnTo>
                  <a:pt x="0" y="2659106"/>
                </a:lnTo>
                <a:lnTo>
                  <a:pt x="0" y="0"/>
                </a:lnTo>
                <a:close/>
              </a:path>
            </a:pathLst>
          </a:custGeom>
          <a:blipFill>
            <a:blip r:embed="rId2"/>
            <a:stretch>
              <a:fillRect l="0" t="0" r="0" b="0"/>
            </a:stretch>
          </a:blipFill>
        </p:spPr>
      </p:sp>
      <p:sp>
        <p:nvSpPr>
          <p:cNvPr name="AutoShape 3" id="3"/>
          <p:cNvSpPr/>
          <p:nvPr/>
        </p:nvSpPr>
        <p:spPr>
          <a:xfrm flipV="true">
            <a:off x="3970430" y="3222833"/>
            <a:ext cx="1628101" cy="19050"/>
          </a:xfrm>
          <a:prstGeom prst="line">
            <a:avLst/>
          </a:prstGeom>
          <a:ln cap="flat" w="38100">
            <a:solidFill>
              <a:srgbClr val="000000"/>
            </a:solidFill>
            <a:prstDash val="solid"/>
            <a:headEnd type="none" len="sm" w="sm"/>
            <a:tailEnd type="arrow" len="sm" w="med"/>
          </a:ln>
        </p:spPr>
      </p:sp>
      <p:sp>
        <p:nvSpPr>
          <p:cNvPr name="Freeform 4" id="4"/>
          <p:cNvSpPr/>
          <p:nvPr/>
        </p:nvSpPr>
        <p:spPr>
          <a:xfrm flipH="false" flipV="false" rot="0">
            <a:off x="6420250" y="1528383"/>
            <a:ext cx="2225038" cy="3350803"/>
          </a:xfrm>
          <a:custGeom>
            <a:avLst/>
            <a:gdLst/>
            <a:ahLst/>
            <a:cxnLst/>
            <a:rect r="r" b="b" t="t" l="l"/>
            <a:pathLst>
              <a:path h="3350803" w="2225038">
                <a:moveTo>
                  <a:pt x="0" y="0"/>
                </a:moveTo>
                <a:lnTo>
                  <a:pt x="2225038" y="0"/>
                </a:lnTo>
                <a:lnTo>
                  <a:pt x="2225038" y="3350803"/>
                </a:lnTo>
                <a:lnTo>
                  <a:pt x="0" y="3350803"/>
                </a:lnTo>
                <a:lnTo>
                  <a:pt x="0" y="0"/>
                </a:lnTo>
                <a:close/>
              </a:path>
            </a:pathLst>
          </a:custGeom>
          <a:blipFill>
            <a:blip r:embed="rId3"/>
            <a:stretch>
              <a:fillRect l="0" t="-7002" r="0" b="-40559"/>
            </a:stretch>
          </a:blipFill>
        </p:spPr>
      </p:sp>
      <p:sp>
        <p:nvSpPr>
          <p:cNvPr name="TextBox 5" id="5"/>
          <p:cNvSpPr txBox="true"/>
          <p:nvPr/>
        </p:nvSpPr>
        <p:spPr>
          <a:xfrm rot="0">
            <a:off x="519404" y="5064789"/>
            <a:ext cx="2957314" cy="727708"/>
          </a:xfrm>
          <a:prstGeom prst="rect">
            <a:avLst/>
          </a:prstGeom>
        </p:spPr>
        <p:txBody>
          <a:bodyPr anchor="t" rtlCol="false" tIns="0" lIns="0" bIns="0" rIns="0">
            <a:spAutoFit/>
          </a:bodyPr>
          <a:lstStyle/>
          <a:p>
            <a:pPr algn="ctr">
              <a:lnSpc>
                <a:spcPts val="2940"/>
              </a:lnSpc>
            </a:pPr>
            <a:r>
              <a:rPr lang="en-US" sz="2100">
                <a:solidFill>
                  <a:srgbClr val="000000"/>
                </a:solidFill>
                <a:latin typeface="Canva Sans Bold"/>
              </a:rPr>
              <a:t>Creating a brand</a:t>
            </a:r>
          </a:p>
          <a:p>
            <a:pPr algn="ctr">
              <a:lnSpc>
                <a:spcPts val="2940"/>
              </a:lnSpc>
            </a:pPr>
            <a:r>
              <a:rPr lang="en-US" sz="2100">
                <a:solidFill>
                  <a:srgbClr val="000000"/>
                </a:solidFill>
                <a:latin typeface="Canva Sans Bold"/>
              </a:rPr>
              <a:t>and make a video for it</a:t>
            </a:r>
          </a:p>
        </p:txBody>
      </p:sp>
      <p:sp>
        <p:nvSpPr>
          <p:cNvPr name="TextBox 6" id="6"/>
          <p:cNvSpPr txBox="true"/>
          <p:nvPr/>
        </p:nvSpPr>
        <p:spPr>
          <a:xfrm rot="0">
            <a:off x="6547676" y="5064789"/>
            <a:ext cx="1970187" cy="727708"/>
          </a:xfrm>
          <a:prstGeom prst="rect">
            <a:avLst/>
          </a:prstGeom>
        </p:spPr>
        <p:txBody>
          <a:bodyPr anchor="t" rtlCol="false" tIns="0" lIns="0" bIns="0" rIns="0">
            <a:spAutoFit/>
          </a:bodyPr>
          <a:lstStyle/>
          <a:p>
            <a:pPr algn="ctr">
              <a:lnSpc>
                <a:spcPts val="2940"/>
              </a:lnSpc>
            </a:pPr>
            <a:r>
              <a:rPr lang="en-US" sz="2100">
                <a:solidFill>
                  <a:srgbClr val="000000"/>
                </a:solidFill>
                <a:latin typeface="Canva Sans Bold"/>
              </a:rPr>
              <a:t>Create a public</a:t>
            </a:r>
          </a:p>
          <a:p>
            <a:pPr algn="ctr">
              <a:lnSpc>
                <a:spcPts val="2940"/>
              </a:lnSpc>
            </a:pPr>
            <a:r>
              <a:rPr lang="en-US" sz="2100">
                <a:solidFill>
                  <a:srgbClr val="000000"/>
                </a:solidFill>
                <a:latin typeface="Canva Sans Bold"/>
              </a:rPr>
              <a:t>account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DAFx5TXiKHs</dc:identifier>
  <dcterms:modified xsi:type="dcterms:W3CDTF">2011-08-01T06:04:30Z</dcterms:modified>
  <cp:revision>1</cp:revision>
  <dc:title>NAAN MUDHALVAN</dc:title>
</cp:coreProperties>
</file>