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9" r:id="rId5"/>
    <p:sldId id="298" r:id="rId6"/>
    <p:sldId id="309" r:id="rId7"/>
    <p:sldId id="283" r:id="rId8"/>
    <p:sldId id="297" r:id="rId9"/>
    <p:sldId id="284" r:id="rId10"/>
    <p:sldId id="300" r:id="rId11"/>
    <p:sldId id="302" r:id="rId12"/>
    <p:sldId id="256" r:id="rId13"/>
    <p:sldId id="303" r:id="rId14"/>
    <p:sldId id="304" r:id="rId15"/>
    <p:sldId id="305" r:id="rId16"/>
    <p:sldId id="306" r:id="rId17"/>
    <p:sldId id="307" r:id="rId18"/>
    <p:sldId id="310" r:id="rId19"/>
    <p:sldId id="308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95" autoAdjust="0"/>
    <p:restoredTop sz="94712" autoAdjust="0"/>
  </p:normalViewPr>
  <p:slideViewPr>
    <p:cSldViewPr snapToGrid="0">
      <p:cViewPr varScale="1">
        <p:scale>
          <a:sx n="60" d="100"/>
          <a:sy n="60" d="100"/>
        </p:scale>
        <p:origin x="-62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6/7/2024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xmlns="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00433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438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xmlns="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xmlns="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xmlns="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F17332-D3AB-05F0-0289-8475E59F6298}"/>
              </a:ext>
            </a:extLst>
          </p:cNvPr>
          <p:cNvSpPr txBox="1"/>
          <p:nvPr/>
        </p:nvSpPr>
        <p:spPr>
          <a:xfrm>
            <a:off x="0" y="657233"/>
            <a:ext cx="12192000" cy="968238"/>
          </a:xfrm>
          <a:prstGeom prst="rect">
            <a:avLst/>
          </a:prstGeom>
          <a:noFill/>
        </p:spPr>
        <p:txBody>
          <a:bodyPr wrap="square" lIns="105432" tIns="52717" rIns="105432" bIns="52717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entury" panose="02040604050505020304" pitchFamily="18" charset="0"/>
              </a:rPr>
              <a:t>DR. BABASAHEB AMBEDKAR TECHNOLOGICAL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Century" panose="02040604050505020304" pitchFamily="18" charset="0"/>
              </a:rPr>
              <a:t>   UNIVERSITY , </a:t>
            </a:r>
            <a:r>
              <a:rPr lang="en-US" sz="2800" dirty="0" smtClean="0">
                <a:solidFill>
                  <a:srgbClr val="FF0000"/>
                </a:solidFill>
                <a:latin typeface="Century" panose="02040604050505020304" pitchFamily="18" charset="0"/>
              </a:rPr>
              <a:t>LONERE</a:t>
            </a:r>
            <a:endParaRPr lang="en-IN" sz="28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29C283F-C005-32BF-D627-2EAA7BA839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0966" y="1824293"/>
            <a:ext cx="2540709" cy="2655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EEFBED-B91A-A8AB-1C92-BF76691FC784}"/>
              </a:ext>
            </a:extLst>
          </p:cNvPr>
          <p:cNvSpPr txBox="1"/>
          <p:nvPr/>
        </p:nvSpPr>
        <p:spPr>
          <a:xfrm>
            <a:off x="1051873" y="4741943"/>
            <a:ext cx="9967712" cy="573687"/>
          </a:xfrm>
          <a:prstGeom prst="rect">
            <a:avLst/>
          </a:prstGeom>
          <a:noFill/>
        </p:spPr>
        <p:txBody>
          <a:bodyPr wrap="square" lIns="100776" tIns="50388" rIns="100776" bIns="50388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entury" panose="02040604050505020304" pitchFamily="18" charset="0"/>
              </a:rPr>
              <a:t>               </a:t>
            </a:r>
            <a:r>
              <a:rPr lang="en-US" sz="3100" dirty="0">
                <a:solidFill>
                  <a:srgbClr val="0070C0"/>
                </a:solidFill>
                <a:latin typeface="Century" panose="02040604050505020304" pitchFamily="18" charset="0"/>
              </a:rPr>
              <a:t>Department of Computer </a:t>
            </a:r>
            <a:r>
              <a:rPr lang="en-US" sz="3100" dirty="0" smtClean="0">
                <a:solidFill>
                  <a:srgbClr val="0070C0"/>
                </a:solidFill>
                <a:latin typeface="Century" panose="02040604050505020304" pitchFamily="18" charset="0"/>
              </a:rPr>
              <a:t>Engineering</a:t>
            </a:r>
            <a:endParaRPr lang="en-IN" sz="31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895" y="5325474"/>
            <a:ext cx="3247031" cy="1250796"/>
          </a:xfrm>
          <a:prstGeom prst="rect">
            <a:avLst/>
          </a:prstGeom>
          <a:noFill/>
        </p:spPr>
        <p:txBody>
          <a:bodyPr wrap="square" lIns="100776" tIns="50388" rIns="100776" bIns="50388" rtlCol="0">
            <a:spAutoFit/>
          </a:bodyPr>
          <a:lstStyle/>
          <a:p>
            <a:r>
              <a:rPr lang="en-IN" i="1" dirty="0" smtClean="0">
                <a:latin typeface="Georgia" pitchFamily="18" charset="0"/>
              </a:rPr>
              <a:t>Presented by, </a:t>
            </a:r>
          </a:p>
          <a:p>
            <a:r>
              <a:rPr lang="en-IN" dirty="0" err="1" smtClean="0">
                <a:latin typeface="Georgia" pitchFamily="18" charset="0"/>
              </a:rPr>
              <a:t>Vasudha</a:t>
            </a:r>
            <a:r>
              <a:rPr lang="en-IN" dirty="0" smtClean="0">
                <a:latin typeface="Georgia" pitchFamily="18" charset="0"/>
              </a:rPr>
              <a:t> </a:t>
            </a:r>
            <a:r>
              <a:rPr lang="en-IN" dirty="0" err="1" smtClean="0">
                <a:latin typeface="Georgia" pitchFamily="18" charset="0"/>
              </a:rPr>
              <a:t>Venkat</a:t>
            </a:r>
            <a:r>
              <a:rPr lang="en-IN" dirty="0" smtClean="0">
                <a:latin typeface="Georgia" pitchFamily="18" charset="0"/>
              </a:rPr>
              <a:t> </a:t>
            </a:r>
            <a:r>
              <a:rPr lang="en-IN" dirty="0" err="1" smtClean="0">
                <a:latin typeface="Georgia" pitchFamily="18" charset="0"/>
              </a:rPr>
              <a:t>Patil</a:t>
            </a:r>
            <a:endParaRPr lang="en-IN" dirty="0" smtClean="0">
              <a:latin typeface="Georgia" pitchFamily="18" charset="0"/>
            </a:endParaRPr>
          </a:p>
          <a:p>
            <a:r>
              <a:rPr lang="en-IN" dirty="0" smtClean="0">
                <a:latin typeface="Georgia" pitchFamily="18" charset="0"/>
              </a:rPr>
              <a:t>(2130331245055)</a:t>
            </a:r>
          </a:p>
          <a:p>
            <a:r>
              <a:rPr lang="en-IN" dirty="0" smtClean="0">
                <a:latin typeface="Georgia" pitchFamily="18" charset="0"/>
              </a:rPr>
              <a:t>T.Y. 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9024" y="5544298"/>
            <a:ext cx="4227267" cy="676279"/>
          </a:xfrm>
          <a:prstGeom prst="rect">
            <a:avLst/>
          </a:prstGeom>
          <a:noFill/>
        </p:spPr>
        <p:txBody>
          <a:bodyPr wrap="square" lIns="100776" tIns="50388" rIns="100776" bIns="50388" rtlCol="0">
            <a:spAutoFit/>
          </a:bodyPr>
          <a:lstStyle/>
          <a:p>
            <a:r>
              <a:rPr lang="en-IN" dirty="0" smtClean="0">
                <a:latin typeface="Georgia" pitchFamily="18" charset="0"/>
              </a:rPr>
              <a:t>Guided by,</a:t>
            </a:r>
          </a:p>
          <a:p>
            <a:r>
              <a:rPr lang="en-US" dirty="0" err="1" smtClean="0"/>
              <a:t>Prof.Arvind</a:t>
            </a:r>
            <a:r>
              <a:rPr lang="en-US" dirty="0" smtClean="0"/>
              <a:t> </a:t>
            </a:r>
            <a:r>
              <a:rPr lang="en-US" dirty="0" err="1" smtClean="0"/>
              <a:t>Kiwelekar</a:t>
            </a:r>
            <a:r>
              <a:rPr lang="en-US" dirty="0" smtClean="0"/>
              <a:t>  sir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24141" y="769257"/>
            <a:ext cx="8863262" cy="1074058"/>
          </a:xfrm>
        </p:spPr>
        <p:txBody>
          <a:bodyPr/>
          <a:lstStyle/>
          <a:p>
            <a:pPr algn="l"/>
            <a:r>
              <a:rPr lang="en-US" sz="2400" dirty="0" smtClean="0"/>
              <a:t>2 </a:t>
            </a:r>
            <a:r>
              <a:rPr lang="en-US" sz="2400" dirty="0" smtClean="0"/>
              <a:t>Login Pages</a:t>
            </a:r>
            <a:r>
              <a:rPr lang="en-US" sz="2400" dirty="0" smtClean="0"/>
              <a:t>:</a:t>
            </a:r>
          </a:p>
          <a:p>
            <a:pPr algn="l"/>
            <a:r>
              <a:rPr lang="en-US" sz="2400" dirty="0" smtClean="0"/>
              <a:t> </a:t>
            </a:r>
            <a:r>
              <a:rPr lang="en-US" sz="2400" dirty="0" smtClean="0"/>
              <a:t>In Login Page only HR can login by using username and Password</a:t>
            </a:r>
            <a:endParaRPr lang="en-US" sz="2400" dirty="0" smtClean="0"/>
          </a:p>
        </p:txBody>
      </p:sp>
      <p:pic>
        <p:nvPicPr>
          <p:cNvPr id="7" name="Picture 6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60" y="2047682"/>
            <a:ext cx="6363274" cy="3170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24141" y="769257"/>
            <a:ext cx="8863262" cy="1074058"/>
          </a:xfrm>
        </p:spPr>
        <p:txBody>
          <a:bodyPr/>
          <a:lstStyle/>
          <a:p>
            <a:pPr algn="l"/>
            <a:r>
              <a:rPr lang="en-US" sz="2400" dirty="0" smtClean="0"/>
              <a:t>3 </a:t>
            </a:r>
            <a:r>
              <a:rPr lang="en-US" sz="2400" dirty="0" smtClean="0"/>
              <a:t>Home Pages</a:t>
            </a:r>
            <a:r>
              <a:rPr lang="en-US" sz="2400" dirty="0" smtClean="0"/>
              <a:t>:</a:t>
            </a:r>
          </a:p>
          <a:p>
            <a:pPr algn="l"/>
            <a:r>
              <a:rPr lang="en-US" sz="2400" dirty="0" smtClean="0"/>
              <a:t> </a:t>
            </a:r>
            <a:r>
              <a:rPr lang="en-US" sz="2400" dirty="0" smtClean="0"/>
              <a:t>In Home Page to add , view and </a:t>
            </a:r>
            <a:r>
              <a:rPr lang="en-US" sz="2400" dirty="0" smtClean="0"/>
              <a:t>delete </a:t>
            </a:r>
            <a:r>
              <a:rPr lang="en-US" sz="2400" dirty="0" smtClean="0"/>
              <a:t>buttons.</a:t>
            </a:r>
            <a:endParaRPr lang="en-US" sz="2400" dirty="0" smtClean="0"/>
          </a:p>
        </p:txBody>
      </p:sp>
      <p:pic>
        <p:nvPicPr>
          <p:cNvPr id="7" name="Picture 6" descr="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38" y="1876096"/>
            <a:ext cx="8765628" cy="44774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24141" y="848084"/>
            <a:ext cx="8863262" cy="1074058"/>
          </a:xfrm>
        </p:spPr>
        <p:txBody>
          <a:bodyPr/>
          <a:lstStyle/>
          <a:p>
            <a:pPr algn="l"/>
            <a:r>
              <a:rPr lang="en-US" sz="2400" dirty="0" smtClean="0"/>
              <a:t>4 </a:t>
            </a:r>
            <a:r>
              <a:rPr lang="en-US" sz="2400" dirty="0" err="1" smtClean="0"/>
              <a:t>AddEmployee</a:t>
            </a:r>
            <a:r>
              <a:rPr lang="en-US" sz="2400" dirty="0" smtClean="0"/>
              <a:t> Pages: </a:t>
            </a:r>
            <a:endParaRPr lang="en-US" sz="2400" dirty="0" smtClean="0"/>
          </a:p>
          <a:p>
            <a:pPr algn="l"/>
            <a:r>
              <a:rPr lang="en-US" sz="2400" dirty="0" smtClean="0"/>
              <a:t>In </a:t>
            </a:r>
            <a:r>
              <a:rPr lang="en-US" sz="2400" dirty="0" err="1" smtClean="0"/>
              <a:t>AddEmployeePage</a:t>
            </a:r>
            <a:r>
              <a:rPr 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 smtClean="0"/>
              <a:t>insert values like name , id, </a:t>
            </a:r>
            <a:r>
              <a:rPr lang="en-US" sz="2400" dirty="0" err="1" smtClean="0"/>
              <a:t>bdate,address</a:t>
            </a:r>
            <a:r>
              <a:rPr lang="en-US" sz="2400" dirty="0" smtClean="0"/>
              <a:t> etc. in database</a:t>
            </a:r>
          </a:p>
        </p:txBody>
      </p:sp>
      <p:pic>
        <p:nvPicPr>
          <p:cNvPr id="6" name="Picture 5" descr="add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85" y="1686910"/>
            <a:ext cx="8373644" cy="51710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24141" y="769257"/>
            <a:ext cx="8863262" cy="1074058"/>
          </a:xfrm>
        </p:spPr>
        <p:txBody>
          <a:bodyPr/>
          <a:lstStyle/>
          <a:p>
            <a:pPr algn="l"/>
            <a:r>
              <a:rPr lang="en-US" sz="2400" dirty="0" smtClean="0"/>
              <a:t>5 </a:t>
            </a:r>
            <a:r>
              <a:rPr lang="en-US" sz="2400" dirty="0" err="1" smtClean="0"/>
              <a:t>ViewEmployee</a:t>
            </a:r>
            <a:r>
              <a:rPr lang="en-US" sz="2400" dirty="0" smtClean="0"/>
              <a:t> Pages</a:t>
            </a:r>
            <a:r>
              <a:rPr lang="en-US" sz="2400" dirty="0" smtClean="0"/>
              <a:t>:</a:t>
            </a:r>
          </a:p>
          <a:p>
            <a:pPr algn="l"/>
            <a:r>
              <a:rPr lang="en-US" sz="2400" dirty="0" smtClean="0"/>
              <a:t> </a:t>
            </a:r>
            <a:r>
              <a:rPr lang="en-US" sz="2400" dirty="0" smtClean="0"/>
              <a:t>In View Page to show the number of employee and </a:t>
            </a:r>
            <a:r>
              <a:rPr lang="en-US" sz="2400" dirty="0" err="1" smtClean="0"/>
              <a:t>thier</a:t>
            </a:r>
            <a:r>
              <a:rPr lang="en-US" sz="2400" dirty="0" smtClean="0"/>
              <a:t> details.</a:t>
            </a:r>
            <a:endParaRPr lang="en-US" sz="2400" dirty="0" smtClean="0"/>
          </a:p>
        </p:txBody>
      </p:sp>
      <p:pic>
        <p:nvPicPr>
          <p:cNvPr id="6" name="Picture 5" descr="view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1734206"/>
            <a:ext cx="8354592" cy="49575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92609" y="879616"/>
            <a:ext cx="9985597" cy="1074058"/>
          </a:xfrm>
        </p:spPr>
        <p:txBody>
          <a:bodyPr/>
          <a:lstStyle/>
          <a:p>
            <a:pPr algn="l"/>
            <a:r>
              <a:rPr lang="en-US" sz="2400" dirty="0" smtClean="0"/>
              <a:t>6 </a:t>
            </a:r>
            <a:r>
              <a:rPr lang="en-US" sz="2400" dirty="0" err="1" smtClean="0"/>
              <a:t>RemoveEmployee</a:t>
            </a:r>
            <a:r>
              <a:rPr lang="en-US" sz="2400" dirty="0" smtClean="0"/>
              <a:t> Pages</a:t>
            </a:r>
            <a:r>
              <a:rPr lang="en-US" sz="2400" dirty="0" smtClean="0"/>
              <a:t>:</a:t>
            </a:r>
          </a:p>
          <a:p>
            <a:pPr algn="l"/>
            <a:r>
              <a:rPr lang="en-US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 smtClean="0"/>
              <a:t>Delete </a:t>
            </a:r>
            <a:r>
              <a:rPr lang="en-US" sz="2400" dirty="0" smtClean="0"/>
              <a:t>Page to show the ID number of employee and </a:t>
            </a:r>
            <a:r>
              <a:rPr lang="en-US" sz="2400" dirty="0" err="1" smtClean="0"/>
              <a:t>thier</a:t>
            </a:r>
            <a:r>
              <a:rPr lang="en-US" sz="2400" dirty="0" smtClean="0"/>
              <a:t> details for </a:t>
            </a:r>
            <a:r>
              <a:rPr lang="en-US" sz="2400" dirty="0" smtClean="0"/>
              <a:t>delete 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6" name="Picture 5" descr="dele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5" y="1922970"/>
            <a:ext cx="9335804" cy="37057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24141" y="769257"/>
            <a:ext cx="8863262" cy="1074058"/>
          </a:xfrm>
        </p:spPr>
        <p:txBody>
          <a:bodyPr/>
          <a:lstStyle/>
          <a:p>
            <a:pPr algn="l"/>
            <a:r>
              <a:rPr lang="en-US" sz="2400" dirty="0" smtClean="0"/>
              <a:t>7  </a:t>
            </a:r>
            <a:r>
              <a:rPr lang="en-US" sz="2400" dirty="0" err="1" smtClean="0"/>
              <a:t>ViewEmployee</a:t>
            </a:r>
            <a:r>
              <a:rPr lang="en-US" sz="2400" dirty="0" smtClean="0"/>
              <a:t> Update </a:t>
            </a:r>
            <a:r>
              <a:rPr lang="en-US" sz="2400" dirty="0" smtClean="0"/>
              <a:t>Pages</a:t>
            </a:r>
            <a:r>
              <a:rPr lang="en-US" sz="2400" dirty="0" smtClean="0"/>
              <a:t>:</a:t>
            </a:r>
          </a:p>
          <a:p>
            <a:pPr algn="l"/>
            <a:r>
              <a:rPr lang="en-US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 err="1" smtClean="0"/>
              <a:t>ViewEmployee</a:t>
            </a:r>
            <a:r>
              <a:rPr lang="en-US" sz="2400" dirty="0" smtClean="0"/>
              <a:t> Update Page </a:t>
            </a:r>
            <a:r>
              <a:rPr lang="en-US" sz="2400" dirty="0" smtClean="0"/>
              <a:t>to show the </a:t>
            </a:r>
            <a:r>
              <a:rPr lang="en-US" sz="2400" dirty="0" smtClean="0"/>
              <a:t> </a:t>
            </a:r>
            <a:r>
              <a:rPr lang="en-US" sz="2400" dirty="0" smtClean="0"/>
              <a:t>employee and </a:t>
            </a:r>
            <a:r>
              <a:rPr lang="en-US" sz="2400" dirty="0" err="1" smtClean="0"/>
              <a:t>thier</a:t>
            </a:r>
            <a:r>
              <a:rPr lang="en-US" sz="2400" dirty="0" smtClean="0"/>
              <a:t> </a:t>
            </a:r>
            <a:r>
              <a:rPr lang="en-US" sz="2400" dirty="0" smtClean="0"/>
              <a:t>details to update.</a:t>
            </a:r>
          </a:p>
        </p:txBody>
      </p:sp>
      <p:pic>
        <p:nvPicPr>
          <p:cNvPr id="7" name="Picture 6" descr="upd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06" y="2033751"/>
            <a:ext cx="8702356" cy="48242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6553" y="851335"/>
            <a:ext cx="9143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Conclusion 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Employee Management System (EMS) is a pivotal tool for organizations, offering </a:t>
            </a:r>
            <a:r>
              <a:rPr lang="en-US" sz="2000" dirty="0" smtClean="0"/>
              <a:t>streamlined </a:t>
            </a:r>
            <a:r>
              <a:rPr lang="en-US" sz="2000" dirty="0" smtClean="0"/>
              <a:t>human resource management capabilities. With its user-friendly interface and robust backend architecture, it facilitates efficient handling of employee data.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Through </a:t>
            </a:r>
            <a:r>
              <a:rPr lang="en-US" sz="2000" dirty="0" smtClean="0"/>
              <a:t>features like data storage, retrieval, and manipulation, the EMS ensures the integrity of employee records. Built using Java and SQL, it guarantees scalability and </a:t>
            </a:r>
            <a:r>
              <a:rPr lang="en-US" sz="2000" dirty="0" smtClean="0"/>
              <a:t>reliability</a:t>
            </a:r>
            <a:r>
              <a:rPr lang="en-US" sz="2000" dirty="0" smtClean="0"/>
              <a:t>, supported by essential libraries such as </a:t>
            </a:r>
            <a:r>
              <a:rPr lang="en-US" sz="2000" dirty="0" err="1" smtClean="0"/>
              <a:t>mysql</a:t>
            </a:r>
            <a:r>
              <a:rPr lang="en-US" sz="2000" dirty="0" smtClean="0"/>
              <a:t>-connector-java.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Despite </a:t>
            </a:r>
            <a:r>
              <a:rPr lang="en-US" sz="2000" dirty="0" smtClean="0"/>
              <a:t>its advantages in enhancing organizational efficiency, challenges like security risks and scalability concerns must be addressed. Nevertheless, with regular updates and </a:t>
            </a:r>
            <a:r>
              <a:rPr lang="en-US" sz="2000" dirty="0" smtClean="0"/>
              <a:t>maintenance</a:t>
            </a:r>
            <a:r>
              <a:rPr lang="en-US" sz="2000" dirty="0" smtClean="0"/>
              <a:t>, the EMS remains a cornerstone for optimizing HR processes and fostering a productive work environment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xmlns="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0610" y="2047137"/>
            <a:ext cx="5956300" cy="1263622"/>
          </a:xfrm>
        </p:spPr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Thank  You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xmlns="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11151"/>
            <a:ext cx="9780588" cy="680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364829"/>
            <a:ext cx="8991600" cy="1707520"/>
          </a:xfrm>
        </p:spPr>
        <p:txBody>
          <a:bodyPr/>
          <a:lstStyle/>
          <a:p>
            <a:pPr algn="ctr"/>
            <a:r>
              <a:rPr lang="en-US" sz="5400" dirty="0" smtClean="0"/>
              <a:t>Welcome to</a:t>
            </a:r>
            <a:br>
              <a:rPr lang="en-US" sz="5400" dirty="0" smtClean="0"/>
            </a:br>
            <a:r>
              <a:rPr lang="en-US" sz="5400" dirty="0" smtClean="0"/>
              <a:t>Employee Management System 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xmlns="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022567" y="11524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786" y="0"/>
            <a:ext cx="6641900" cy="1124345"/>
          </a:xfrm>
        </p:spPr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4057" y="1814285"/>
            <a:ext cx="5776686" cy="4339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1.Introduction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400" dirty="0" smtClean="0"/>
              <a:t>2.Key Features</a:t>
            </a:r>
            <a:endParaRPr lang="en-US" sz="24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400" dirty="0" smtClean="0"/>
              <a:t>3.Comparison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400" dirty="0" smtClean="0"/>
              <a:t>4.Working of EMS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400" dirty="0" smtClean="0"/>
              <a:t>5.Project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53029"/>
            <a:ext cx="5472000" cy="445588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Welcome to the Employee Management System (EMS) presentation. Our EMS is a comprehensive software solution designed to streamline and optimize the management of employee information within an organization.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centralized platform focuses on three core functionalities: adding new employees, updating existing employee data, and deleting employee records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xmlns="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383217" y="140933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0" y="333985"/>
            <a:ext cx="4648200" cy="985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4064000"/>
            <a:ext cx="4648200" cy="1886700"/>
          </a:xfrm>
        </p:spPr>
        <p:txBody>
          <a:bodyPr/>
          <a:lstStyle/>
          <a:p>
            <a:pPr algn="l"/>
            <a:r>
              <a:rPr lang="en-US" sz="2000" dirty="0" smtClean="0"/>
              <a:t>A key aspect of the EMS is its hierarchical access control, which restricts the ability to add, update, or delete employee information to designated heads or administrators.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xmlns="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022567" y="11524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786" y="0"/>
            <a:ext cx="6641900" cy="1124345"/>
          </a:xfrm>
        </p:spPr>
        <p:txBody>
          <a:bodyPr/>
          <a:lstStyle/>
          <a:p>
            <a:pPr algn="ctr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1143" y="1262742"/>
            <a:ext cx="5776686" cy="559525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1.Employee Registration: </a:t>
            </a:r>
          </a:p>
          <a:p>
            <a:pPr marL="0" indent="0">
              <a:buNone/>
            </a:pPr>
            <a:r>
              <a:rPr lang="en-US" sz="2000" dirty="0" smtClean="0"/>
              <a:t>Enables the addition of new employees to the system. </a:t>
            </a:r>
          </a:p>
          <a:p>
            <a:pPr marL="0" indent="0">
              <a:buNone/>
            </a:pPr>
            <a:r>
              <a:rPr lang="en-US" sz="2400" dirty="0" smtClean="0"/>
              <a:t>2.Update Employee Information: </a:t>
            </a:r>
          </a:p>
          <a:p>
            <a:pPr marL="0" indent="0">
              <a:buNone/>
            </a:pPr>
            <a:r>
              <a:rPr lang="en-US" sz="2000" dirty="0" smtClean="0"/>
              <a:t>Allows authorized personnel to modify existing employee data. </a:t>
            </a:r>
          </a:p>
          <a:p>
            <a:pPr marL="0" indent="0">
              <a:buNone/>
            </a:pPr>
            <a:r>
              <a:rPr lang="en-US" sz="2400" dirty="0" smtClean="0"/>
              <a:t>3.Delete Employee Records: </a:t>
            </a:r>
          </a:p>
          <a:p>
            <a:pPr marL="0" indent="0">
              <a:buNone/>
            </a:pPr>
            <a:r>
              <a:rPr lang="en-US" sz="2000" dirty="0" smtClean="0"/>
              <a:t>Facilitates the removal of employee information when necessary.</a:t>
            </a:r>
          </a:p>
          <a:p>
            <a:pPr marL="0" indent="0">
              <a:buNone/>
            </a:pPr>
            <a:r>
              <a:rPr lang="en-US" sz="2400" dirty="0" smtClean="0"/>
              <a:t>4.Database Connectivity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Uses </a:t>
            </a:r>
            <a:r>
              <a:rPr lang="en-US" sz="2000" dirty="0" err="1" smtClean="0"/>
              <a:t>MySQL</a:t>
            </a:r>
            <a:r>
              <a:rPr lang="en-US" sz="2000" dirty="0" smtClean="0"/>
              <a:t> Connector/J 8.0.28 for efficient and reliable database connectivity</a:t>
            </a:r>
          </a:p>
          <a:p>
            <a:pPr marL="0" indent="0">
              <a:buNone/>
            </a:pPr>
            <a:r>
              <a:rPr lang="en-US" sz="2400" dirty="0" smtClean="0"/>
              <a:t>5.Advanced Date and Time Handling: </a:t>
            </a:r>
          </a:p>
          <a:p>
            <a:pPr marL="0" indent="0">
              <a:buNone/>
            </a:pPr>
            <a:r>
              <a:rPr lang="en-US" sz="2000" dirty="0" smtClean="0"/>
              <a:t>Integrates JCalendar-tz-1.3.3-4 for sophisticated date and time functionalities.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942" y="1654546"/>
            <a:ext cx="5472000" cy="360000"/>
          </a:xfrm>
        </p:spPr>
        <p:txBody>
          <a:bodyPr/>
          <a:lstStyle/>
          <a:p>
            <a:r>
              <a:rPr lang="en-US" dirty="0" smtClean="0"/>
              <a:t>Advantages EMS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394858"/>
            <a:ext cx="5472000" cy="3425372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Efficiency and Productivity: </a:t>
            </a:r>
          </a:p>
          <a:p>
            <a:pPr>
              <a:buNone/>
            </a:pPr>
            <a:r>
              <a:rPr lang="en-US" dirty="0" smtClean="0"/>
              <a:t>-    Streamlines administrative processes related to employee data management, such as registration, updates, and deletions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000" dirty="0" smtClean="0"/>
              <a:t>Data Accuracy and Integrity: </a:t>
            </a:r>
          </a:p>
          <a:p>
            <a:pPr>
              <a:buNone/>
            </a:pPr>
            <a:r>
              <a:rPr lang="en-US" dirty="0" smtClean="0"/>
              <a:t> -    Ensures that employee information is accurately recorded and maintained in a centralized database.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5486" y="1626042"/>
            <a:ext cx="5472000" cy="358775"/>
          </a:xfrm>
        </p:spPr>
        <p:txBody>
          <a:bodyPr/>
          <a:lstStyle/>
          <a:p>
            <a:r>
              <a:rPr lang="en-US" dirty="0" smtClean="0"/>
              <a:t>Disadvantages EMS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4401" y="2318728"/>
            <a:ext cx="5472113" cy="3379036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Dependency on Technology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-    Organizations become reliant on the EMS for managing employee data, which can pose risks if the system experiences technical issues or downtime. </a:t>
            </a:r>
          </a:p>
          <a:p>
            <a:endParaRPr lang="en-US" dirty="0" smtClean="0"/>
          </a:p>
          <a:p>
            <a:r>
              <a:rPr lang="en-US" sz="2000" dirty="0" smtClean="0"/>
              <a:t>Data Security Risks: </a:t>
            </a:r>
          </a:p>
          <a:p>
            <a:pPr>
              <a:buNone/>
            </a:pPr>
            <a:r>
              <a:rPr lang="en-US" dirty="0" smtClean="0"/>
              <a:t>  -    Storing sensitive employee information in a centralized database increases the risk of data breaches or </a:t>
            </a:r>
            <a:r>
              <a:rPr lang="en-US" dirty="0" err="1" smtClean="0"/>
              <a:t>cyberattacks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146168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5400000">
            <a:off x="4708489" y="3736032"/>
            <a:ext cx="2760508" cy="1451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1461688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 EMS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103085" y="957942"/>
            <a:ext cx="10072915" cy="5900057"/>
          </a:xfrm>
        </p:spPr>
        <p:txBody>
          <a:bodyPr/>
          <a:lstStyle/>
          <a:p>
            <a:pPr algn="just"/>
            <a:r>
              <a:rPr lang="en-US" sz="2000" dirty="0" smtClean="0"/>
              <a:t>The Employee Management System (EMS) functions by integrating various modules to </a:t>
            </a:r>
            <a:r>
              <a:rPr lang="en-US" sz="2000" dirty="0" smtClean="0"/>
              <a:t>effectively </a:t>
            </a:r>
            <a:r>
              <a:rPr lang="en-US" sz="2000" dirty="0" smtClean="0"/>
              <a:t>manage employee-related tasks within an organization. Here’s an overview of how it typically works: </a:t>
            </a:r>
            <a:endParaRPr lang="en-US" sz="2000" dirty="0" smtClean="0"/>
          </a:p>
          <a:p>
            <a:pPr marL="457200" indent="-457200" algn="just">
              <a:buAutoNum type="arabicPeriod"/>
            </a:pPr>
            <a:r>
              <a:rPr lang="en-US" sz="2000" dirty="0" smtClean="0"/>
              <a:t>User </a:t>
            </a:r>
            <a:r>
              <a:rPr lang="en-US" sz="2000" dirty="0" smtClean="0"/>
              <a:t>Authentication: The EMS typically begins with user authentication, where authorized personnel log in using their credentials. </a:t>
            </a:r>
          </a:p>
          <a:p>
            <a:pPr marL="457200" indent="-457200" algn="just"/>
            <a:r>
              <a:rPr lang="en-US" sz="2000" dirty="0" smtClean="0"/>
              <a:t>2</a:t>
            </a:r>
            <a:r>
              <a:rPr lang="en-US" sz="2000" dirty="0" smtClean="0"/>
              <a:t>. Employee Data Entry: Once logged in, HR personnel can add new employees to the system by entering their </a:t>
            </a:r>
            <a:r>
              <a:rPr lang="en-US" sz="2000" dirty="0" smtClean="0"/>
              <a:t>details </a:t>
            </a:r>
            <a:r>
              <a:rPr lang="en-US" sz="2000" dirty="0" smtClean="0"/>
              <a:t>such as name, contact information, designation, salary, etc. </a:t>
            </a:r>
            <a:endParaRPr lang="en-US" sz="2000" dirty="0" smtClean="0"/>
          </a:p>
          <a:p>
            <a:pPr marL="457200" indent="-457200" algn="just"/>
            <a:r>
              <a:rPr lang="en-US" sz="2000" dirty="0" smtClean="0"/>
              <a:t>3</a:t>
            </a:r>
            <a:r>
              <a:rPr lang="en-US" sz="2000" dirty="0" smtClean="0"/>
              <a:t>. Data Retrieval and Viewing</a:t>
            </a:r>
            <a:r>
              <a:rPr lang="en-US" sz="2000" dirty="0" smtClean="0"/>
              <a:t>:</a:t>
            </a:r>
          </a:p>
          <a:p>
            <a:pPr marL="457200" indent="-457200" algn="just"/>
            <a:r>
              <a:rPr lang="en-US" sz="2000" dirty="0" smtClean="0"/>
              <a:t> </a:t>
            </a:r>
            <a:r>
              <a:rPr lang="en-US" sz="2000" dirty="0" smtClean="0"/>
              <a:t>The EMS allows users to view employee information stored in the database. They can search for specific employees based on various criteria like employee ID, name, department, etc. </a:t>
            </a:r>
            <a:endParaRPr lang="en-US" sz="2000" dirty="0" smtClean="0"/>
          </a:p>
          <a:p>
            <a:pPr marL="457200" indent="-457200" algn="just"/>
            <a:r>
              <a:rPr lang="en-US" sz="2000" dirty="0" smtClean="0"/>
              <a:t>4</a:t>
            </a:r>
            <a:r>
              <a:rPr lang="en-US" sz="2000" dirty="0" smtClean="0"/>
              <a:t>. Data Update and Management</a:t>
            </a:r>
            <a:r>
              <a:rPr lang="en-US" sz="2000" dirty="0" smtClean="0"/>
              <a:t>:</a:t>
            </a:r>
          </a:p>
          <a:p>
            <a:pPr marL="457200" indent="-457200" algn="just"/>
            <a:r>
              <a:rPr lang="en-US" sz="2000" dirty="0" smtClean="0"/>
              <a:t> </a:t>
            </a:r>
            <a:r>
              <a:rPr lang="en-US" sz="2000" dirty="0" smtClean="0"/>
              <a:t>HR administrators can update employee information as needed. </a:t>
            </a:r>
            <a:endParaRPr lang="en-US" sz="2000" dirty="0" smtClean="0"/>
          </a:p>
          <a:p>
            <a:pPr marL="457200" indent="-457200" algn="just"/>
            <a:r>
              <a:rPr lang="en-US" sz="2000" dirty="0" smtClean="0"/>
              <a:t> </a:t>
            </a:r>
            <a:r>
              <a:rPr lang="en-US" sz="2000" dirty="0" smtClean="0"/>
              <a:t>5. Data Deletion: </a:t>
            </a:r>
            <a:endParaRPr lang="en-US" sz="2000" dirty="0" smtClean="0"/>
          </a:p>
          <a:p>
            <a:pPr marL="457200" indent="-457200" algn="just"/>
            <a:r>
              <a:rPr lang="en-US" sz="2000" dirty="0" smtClean="0"/>
              <a:t>In </a:t>
            </a:r>
            <a:r>
              <a:rPr lang="en-US" sz="2000" dirty="0" smtClean="0"/>
              <a:t>case an employee leaves the organization or their information becomes obsolete, HR </a:t>
            </a:r>
            <a:r>
              <a:rPr lang="en-US" sz="2000" dirty="0" smtClean="0"/>
              <a:t>personnel </a:t>
            </a:r>
            <a:r>
              <a:rPr lang="en-US" sz="2000" dirty="0" smtClean="0"/>
              <a:t>can delete the corresponding records from the system.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432000"/>
            <a:ext cx="11063314" cy="432000"/>
          </a:xfrm>
        </p:spPr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577284" y="827315"/>
            <a:ext cx="8863262" cy="5283199"/>
          </a:xfrm>
        </p:spPr>
        <p:txBody>
          <a:bodyPr/>
          <a:lstStyle/>
          <a:p>
            <a:pPr algn="l"/>
            <a:r>
              <a:rPr lang="en-US" sz="2000" dirty="0" smtClean="0"/>
              <a:t>1 .Frontend </a:t>
            </a:r>
            <a:r>
              <a:rPr lang="en-US" sz="2000" dirty="0" smtClean="0"/>
              <a:t>( </a:t>
            </a:r>
            <a:r>
              <a:rPr lang="en-US" sz="2000" dirty="0" err="1" smtClean="0"/>
              <a:t>Librari</a:t>
            </a:r>
            <a:r>
              <a:rPr lang="en-US" sz="2000" dirty="0" smtClean="0"/>
              <a:t>):</a:t>
            </a:r>
          </a:p>
          <a:p>
            <a:pPr algn="l"/>
            <a:r>
              <a:rPr lang="en-US" sz="2000" dirty="0" smtClean="0"/>
              <a:t> </a:t>
            </a:r>
            <a:r>
              <a:rPr lang="en-US" sz="2000" dirty="0" smtClean="0"/>
              <a:t>jcalendar-tz-1.3.3-4: </a:t>
            </a:r>
            <a:endParaRPr lang="en-US" sz="2000" dirty="0" smtClean="0"/>
          </a:p>
          <a:p>
            <a:pPr algn="l"/>
            <a:r>
              <a:rPr lang="en-US" sz="2000" dirty="0" smtClean="0"/>
              <a:t>The </a:t>
            </a:r>
            <a:r>
              <a:rPr lang="en-US" sz="2000" dirty="0" smtClean="0"/>
              <a:t>”jcalendar-tz-1.3.3-4” library is a version of the </a:t>
            </a:r>
            <a:r>
              <a:rPr lang="en-US" sz="2000" dirty="0" err="1" smtClean="0"/>
              <a:t>JCalendar</a:t>
            </a:r>
            <a:r>
              <a:rPr lang="en-US" sz="2000" dirty="0" smtClean="0"/>
              <a:t> library, specifically designed to handle time zone functionality within Java applications. </a:t>
            </a:r>
          </a:p>
          <a:p>
            <a:pPr algn="l"/>
            <a:r>
              <a:rPr lang="en-US" sz="2000" dirty="0" smtClean="0"/>
              <a:t>2 .Backend </a:t>
            </a:r>
            <a:r>
              <a:rPr lang="en-US" sz="2000" dirty="0" smtClean="0"/>
              <a:t>( Libraries</a:t>
            </a:r>
            <a:r>
              <a:rPr lang="en-US" sz="2000" dirty="0" smtClean="0"/>
              <a:t>):</a:t>
            </a:r>
          </a:p>
          <a:p>
            <a:pPr algn="l"/>
            <a:r>
              <a:rPr lang="en-US" sz="2000" dirty="0" smtClean="0"/>
              <a:t> mysql-connector-java-8.0.28:</a:t>
            </a:r>
          </a:p>
          <a:p>
            <a:pPr algn="l"/>
            <a:r>
              <a:rPr lang="en-US" sz="2000" dirty="0" smtClean="0"/>
              <a:t> </a:t>
            </a:r>
            <a:r>
              <a:rPr lang="en-US" sz="2000" dirty="0" smtClean="0"/>
              <a:t>mysql-connector-java-8.0.28 is an essential library for Java developers working with </a:t>
            </a:r>
            <a:r>
              <a:rPr lang="en-US" sz="2000" dirty="0" err="1" smtClean="0"/>
              <a:t>MySQL</a:t>
            </a:r>
            <a:r>
              <a:rPr lang="en-US" sz="2000" dirty="0" smtClean="0"/>
              <a:t> databases. It provides a robust and efficient way to connect Java applications to </a:t>
            </a:r>
            <a:r>
              <a:rPr lang="en-US" sz="2000" dirty="0" err="1" smtClean="0"/>
              <a:t>MySQL</a:t>
            </a:r>
            <a:r>
              <a:rPr lang="en-US" sz="2000" dirty="0" smtClean="0"/>
              <a:t>, supporting a wide range of database operations and ensuring secure, high-performance </a:t>
            </a:r>
            <a:r>
              <a:rPr lang="en-US" sz="2000" dirty="0" smtClean="0"/>
              <a:t>communication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algn="l"/>
            <a:r>
              <a:rPr lang="en-US" sz="2000" dirty="0" smtClean="0"/>
              <a:t>ResultSet2xml :</a:t>
            </a:r>
          </a:p>
          <a:p>
            <a:pPr algn="l"/>
            <a:r>
              <a:rPr lang="en-US" sz="2000" dirty="0" smtClean="0"/>
              <a:t>ResultSet2xml </a:t>
            </a:r>
            <a:r>
              <a:rPr lang="en-US" sz="2000" dirty="0" smtClean="0"/>
              <a:t>is a powerful approach for converting SQL query results into XML format, providing a structured and portable way to handle </a:t>
            </a:r>
            <a:r>
              <a:rPr lang="en-US" sz="2000" dirty="0" smtClean="0"/>
              <a:t>data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24141" y="769257"/>
            <a:ext cx="8863262" cy="1074058"/>
          </a:xfrm>
        </p:spPr>
        <p:txBody>
          <a:bodyPr/>
          <a:lstStyle/>
          <a:p>
            <a:pPr algn="l"/>
            <a:r>
              <a:rPr lang="en-US" sz="2400" dirty="0" smtClean="0"/>
              <a:t>1 </a:t>
            </a:r>
            <a:r>
              <a:rPr lang="en-US" sz="2400" dirty="0" smtClean="0"/>
              <a:t>Main Page </a:t>
            </a:r>
            <a:r>
              <a:rPr lang="en-US" sz="2400" dirty="0" smtClean="0"/>
              <a:t>:</a:t>
            </a:r>
          </a:p>
          <a:p>
            <a:pPr algn="l"/>
            <a:r>
              <a:rPr lang="en-US" sz="2400" dirty="0" smtClean="0"/>
              <a:t> </a:t>
            </a:r>
            <a:r>
              <a:rPr lang="en-US" sz="2400" dirty="0" smtClean="0"/>
              <a:t>This the first page which user observe after running the project</a:t>
            </a:r>
            <a:endParaRPr lang="en-US" sz="2400" dirty="0"/>
          </a:p>
        </p:txBody>
      </p:sp>
      <p:pic>
        <p:nvPicPr>
          <p:cNvPr id="6" name="Picture 5" descr="Screenshot (26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15" y="1918476"/>
            <a:ext cx="9645549" cy="45453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purl.org/dc/elements/1.1/"/>
    <ds:schemaRef ds:uri="71af3243-3dd4-4a8d-8c0d-dd76da1f02a5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867</Words>
  <Application>Microsoft Office PowerPoint</Application>
  <PresentationFormat>Custom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Welcome to Employee Management System </vt:lpstr>
      <vt:lpstr>Contents</vt:lpstr>
      <vt:lpstr>Introduction</vt:lpstr>
      <vt:lpstr>Key Features</vt:lpstr>
      <vt:lpstr>Comparison</vt:lpstr>
      <vt:lpstr>Working of  EMS</vt:lpstr>
      <vt:lpstr>Libraries</vt:lpstr>
      <vt:lpstr>Project Design</vt:lpstr>
      <vt:lpstr>Project Design</vt:lpstr>
      <vt:lpstr>Project Design</vt:lpstr>
      <vt:lpstr>Project Design</vt:lpstr>
      <vt:lpstr>Project Design</vt:lpstr>
      <vt:lpstr>Project Design</vt:lpstr>
      <vt:lpstr>Project Design</vt:lpstr>
      <vt:lpstr>Slide 16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2024-06-06T17:54:13Z</dcterms:created>
  <dcterms:modified xsi:type="dcterms:W3CDTF">2024-06-06T21:04:53Z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