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423" r:id="rId2"/>
    <p:sldId id="396" r:id="rId3"/>
    <p:sldId id="405" r:id="rId4"/>
    <p:sldId id="403" r:id="rId5"/>
    <p:sldId id="404" r:id="rId6"/>
    <p:sldId id="424" r:id="rId7"/>
    <p:sldId id="400" r:id="rId8"/>
    <p:sldId id="417" r:id="rId9"/>
    <p:sldId id="402" r:id="rId10"/>
    <p:sldId id="401" r:id="rId11"/>
    <p:sldId id="418" r:id="rId12"/>
    <p:sldId id="420" r:id="rId13"/>
    <p:sldId id="422" r:id="rId14"/>
    <p:sldId id="419" r:id="rId15"/>
    <p:sldId id="42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48.3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48 24575,'-6'-15'0,"-1"5"0,-4-6 0,4 10 0,0 6 0,-2 4 0,-7 5 0,-3 2 0,0-1 0,2-1 0,7-4 0,4 1 0,4-2 0,1-1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49.3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94 24575,'0'-10'0,"0"-1"0,0 1 0,2-1 0,0 0 0,3-1 0,0 0 0,1 3 0,1 4 0,-1 3 0,3 2 0,3 0 0,0 0 0,2 0 0,-7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50.4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285 136 24575,'-16'-8'0,"-1"1"0,1 0 0,0 0 0,3 0 0,0 2 0,-6-3 0,-10-4 0,-8-4 0,-3-4 0,5 3 0,11 5 0,18 5 0,2 5 0,10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6T11:24:56.5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453 144 24575,'-26'0'0,"1"0"0,-4 0 0,5 0 0,3 0 0,2-2 0,6 0 0,1 0 0,4-1 0,1 1 0,-1-1 0,4 0 0,2 2 0,8 4 0,10 9 0,9 6 0,2 2 0,0 0 0,-6-2 0,-8-4 0,-4 5 0,-5 8 0,1 15 0,4 15 0,2 7 0,-2-7 0,-3-15 0,-5-17 0,-7-15 0,-6-9 0,-4-8 0,-1-3 0,2-2 0,5 2 0,1-1 0,-1-5 0,-3-4 0,-3-4 0,0 1 0,4 6 0,1 5 0,1 1 0,-4 1 0,-2-3 0,-1 3 0,-1 0 0,-4-1 0,-5-4 0,-4-1 0,4 2 0,5 4 0,12 6 0,8 3 0,5 6 0,5 5 0,5 9 0,2 6 0,4 3 0,0 0 0,-2-6 0,-3-6 0,-3-8 0,-3-4 0,0-4 0,7 0 0,5 0 0,7 0 0,0 0 0,-4 0 0,-8-2 0,-7-1 0,-2-2 0,2-4 0,1-4 0,4-7 0,3-5 0,1-4 0,-3 4 0,-5 6 0,-5 5 0,-4 0 0,1-10 0,-1-9 0,0-6 0,0 2 0,0 11 0,0 9 0,-2 4 0,-2 3 0,-2-5 0,-3-3 0,1 0 0,1 3 0,0 6 0,-8 19 0,-10 17 0,-8 13 0,-4 10 0,9-9 0,12-12 0,8-9 0,8-8 0,0 1 0,-1 3 0,-1 1 0,-1-2 0,0-4 0,0-3 0,1-3 0,0 1 0,0 5 0,-3 5 0,-2 8 0,-1 4 0,0 1 0,2-7 0,2-10 0,1-8 0,1-7 0,2-10 0,8-18 0,7-12 0,5-2 0,2 7 0,-7 18 0,-4 10 0,-3 4 0,-2 4 0,3 2 0,2-4 0,5 0 0,0-1 0,2 0 0,-4 3 0,0-1 0,-2 0 0,0 1 0,-1 0 0,-5 0 0,-14 1 0,-24 1 0,-20 0 0,-16 0 0,6 0 0,21 0 0,17 0 0,17 0 0,0 0 0,-2 0 0,-1 0 0,-6 0 0,-6-2 0,-3-2 0,3 0 0,17 3 0,19 9 0,12 4 0,7 4 0,0-4 0,2-3 0,-1-2 0,-6-5 0,-7 1 0,-7-3 0,-3 0 0,-3 0 0,0 0 0,5 0 0,10 0 0,5 0 0,5 0 0,-5 0 0,-7 0 0,-2 0 0,-7 0 0,0 0 0,-2 0 0,-1 1 0,0 1 0,-4 0 0,-2-1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13521-EAD5-49A3-8B58-6CC4224587F2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FF65B-17B2-4947-A732-74F78A0813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72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We've used a custom dataset that consists of 3 datasets. They're: MRPC, QQP and PAWS</a:t>
            </a:r>
          </a:p>
          <a:p>
            <a:r>
              <a:rPr lang="en-US"/>
              <a:t>QQP - </a:t>
            </a:r>
            <a:r>
              <a:rPr lang="en-IN"/>
              <a:t>363846</a:t>
            </a:r>
          </a:p>
          <a:p>
            <a:r>
              <a:rPr lang="en-IN"/>
              <a:t>MRPC - 3668</a:t>
            </a:r>
          </a:p>
          <a:p>
            <a:r>
              <a:rPr lang="en-IN"/>
              <a:t>PAWS - 49401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6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combined dataset comprises of around 410k samples and each record comprises of label, sentence1 and sentence2.</a:t>
            </a:r>
          </a:p>
          <a:p>
            <a:r>
              <a:rPr lang="en-US"/>
              <a:t>The labels are categorized as 1 for paraphrase and 0 for not paraphrase as you can see in the figure.</a:t>
            </a:r>
          </a:p>
          <a:p>
            <a:r>
              <a:rPr lang="en-US"/>
              <a:t>While combining the dataset we’ve performed some preprocessing like renaming the columns and label encoding in order to maintain consistency.</a:t>
            </a:r>
          </a:p>
          <a:p>
            <a:r>
              <a:rPr lang="en-US"/>
              <a:t>We’ve taken a fraction of sample for the training purpose because of the limited computational resources for training the models.</a:t>
            </a:r>
          </a:p>
          <a:p>
            <a:r>
              <a:rPr lang="en-US"/>
              <a:t>Here’s the  </a:t>
            </a:r>
            <a:r>
              <a:rPr lang="en-US" err="1"/>
              <a:t>distrubution</a:t>
            </a:r>
            <a:r>
              <a:rPr lang="en-US"/>
              <a:t> of paraphrase and not paraphrase sentence pairs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88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variants of small BERT models that  we’ve considered for fine-tuning:</a:t>
            </a:r>
          </a:p>
          <a:p>
            <a:r>
              <a:rPr lang="en-US"/>
              <a:t>ALBERT - short for A lite BERT - Addresses the challenges for memory limitations for training. It uses absolute position embeddings and repeating layers, resulting in a small memory footprint</a:t>
            </a:r>
          </a:p>
          <a:p>
            <a:r>
              <a:rPr lang="en-US" err="1"/>
              <a:t>DistilBERT</a:t>
            </a:r>
            <a:r>
              <a:rPr lang="en-US"/>
              <a:t> - Distilled version of BERT model with reduced 40% size and retains 97% of BERT base performance.</a:t>
            </a:r>
          </a:p>
          <a:p>
            <a:r>
              <a:rPr lang="en-US"/>
              <a:t>ELECTRA  - It is developed by Google and  uses replaced token detection as a  pre-training approach instead of masked language modelling used in BERT</a:t>
            </a:r>
          </a:p>
          <a:p>
            <a:r>
              <a:rPr lang="en-US" err="1"/>
              <a:t>MobileBERT</a:t>
            </a:r>
            <a:r>
              <a:rPr lang="en-US"/>
              <a:t>  - It’s a bidirectional  transformer used for running on mobile devices. It has a bottleneck architecture for reduced memory usage. It is compressed and accelerated.</a:t>
            </a:r>
          </a:p>
          <a:p>
            <a:r>
              <a:rPr lang="en-US"/>
              <a:t> </a:t>
            </a:r>
          </a:p>
          <a:p>
            <a:r>
              <a:rPr lang="en-US"/>
              <a:t>Here are the configurations for the models used for the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3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Transformers excel in paraphrase identification due to their ability to capture contextual relationships, employ attention mechanisms, and leverage bidirectional encoding, enabling them to accurately capture semantic differences.</a:t>
            </a:r>
          </a:p>
          <a:p>
            <a:r>
              <a:rPr lang="en-US"/>
              <a:t>We’re using BERT based transformers for this task because of their great performance for down streaming tasks and can capture the contextual info effectively.</a:t>
            </a:r>
          </a:p>
          <a:p>
            <a:r>
              <a:rPr lang="en-US"/>
              <a:t>The main motive of this project is to evaluate  different BERT based models for effectively identifying paraphrases. We’ve fine-tuned several small BERT based models on the custom dataset specific to this task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31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Here's the overview of the pipeline design that we've </a:t>
            </a:r>
            <a:r>
              <a:rPr lang="en-US" err="1"/>
              <a:t>impemented</a:t>
            </a:r>
            <a:r>
              <a:rPr lang="en-US"/>
              <a:t> for fine tuning the models:</a:t>
            </a:r>
          </a:p>
          <a:p>
            <a:r>
              <a:rPr lang="en-US"/>
              <a:t>The input text is converted into embeddings to be processed by BERT and the tokens are preprocessed according to model format and passed to encoder stack.</a:t>
            </a:r>
          </a:p>
          <a:p>
            <a:r>
              <a:rPr lang="en-US"/>
              <a:t>the embeddings are passed through </a:t>
            </a:r>
            <a:r>
              <a:rPr lang="en-US" err="1"/>
              <a:t>mutliple</a:t>
            </a:r>
            <a:r>
              <a:rPr lang="en-US"/>
              <a:t> t/f blocks and outputs the </a:t>
            </a:r>
            <a:r>
              <a:rPr lang="en-US" err="1"/>
              <a:t>trasformed</a:t>
            </a:r>
            <a:r>
              <a:rPr lang="en-US"/>
              <a:t> input at the last hidden state.</a:t>
            </a:r>
          </a:p>
          <a:p>
            <a:r>
              <a:rPr lang="en-US"/>
              <a:t>The hidden state contains the contextualized representations of </a:t>
            </a:r>
            <a:r>
              <a:rPr lang="en-US" err="1"/>
              <a:t>i</a:t>
            </a:r>
            <a:r>
              <a:rPr lang="en-US"/>
              <a:t>/p tokens and are passed to classification head to predict the paraphrase labels.</a:t>
            </a:r>
          </a:p>
          <a:p>
            <a:endParaRPr lang="en-US"/>
          </a:p>
          <a:p>
            <a:r>
              <a:rPr lang="en-US"/>
              <a:t>Classification head typically consists of pooling layer, additional fully connected layers and </a:t>
            </a:r>
            <a:r>
              <a:rPr lang="en-US" err="1"/>
              <a:t>softmax</a:t>
            </a:r>
            <a:r>
              <a:rPr lang="en-US"/>
              <a:t> layer to determine the </a:t>
            </a:r>
            <a:r>
              <a:rPr lang="en-US" err="1"/>
              <a:t>probablity</a:t>
            </a:r>
            <a:r>
              <a:rPr lang="en-US"/>
              <a:t> distributions of two classes.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95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Models and Corresponding Tokenizers from Hugging Face's Transformers library</a:t>
            </a:r>
          </a:p>
          <a:p>
            <a:endParaRPr lang="en-US"/>
          </a:p>
          <a:p>
            <a:r>
              <a:rPr lang="en-US"/>
              <a:t>Load the  pretrained  models and configure the training parameters  such as epochs, batch size </a:t>
            </a:r>
          </a:p>
          <a:p>
            <a:endParaRPr lang="en-US"/>
          </a:p>
          <a:p>
            <a:r>
              <a:rPr lang="en-US"/>
              <a:t>Here's the configuration that we've used to train all the BERT models</a:t>
            </a:r>
          </a:p>
          <a:p>
            <a:r>
              <a:rPr lang="en-US"/>
              <a:t>  - We're doing the training in batches with batch size of 32.</a:t>
            </a:r>
          </a:p>
          <a:p>
            <a:r>
              <a:rPr lang="en-US"/>
              <a:t>  - Each model is trained for 3 epochs</a:t>
            </a:r>
          </a:p>
          <a:p>
            <a:r>
              <a:rPr lang="en-US"/>
              <a:t>   - LR and Weight decay parameter is set to those  specified values</a:t>
            </a:r>
          </a:p>
          <a:p>
            <a:r>
              <a:rPr lang="en-US"/>
              <a:t> - We've used </a:t>
            </a:r>
            <a:r>
              <a:rPr lang="en-US" err="1"/>
              <a:t>AdamW</a:t>
            </a:r>
            <a:r>
              <a:rPr lang="en-US"/>
              <a:t> optimization strategy which is a variant od Adam optimizer</a:t>
            </a:r>
          </a:p>
          <a:p>
            <a:endParaRPr lang="en-US"/>
          </a:p>
          <a:p>
            <a:r>
              <a:rPr lang="en-US"/>
              <a:t>We've finetuned all the models in the Google </a:t>
            </a:r>
            <a:r>
              <a:rPr lang="en-US" err="1"/>
              <a:t>Colab</a:t>
            </a:r>
            <a:r>
              <a:rPr lang="en-US"/>
              <a:t> environment with GPU</a:t>
            </a:r>
          </a:p>
          <a:p>
            <a:r>
              <a:rPr lang="en-US"/>
              <a:t>Finally, we've compared all the metrics such as accuracy, F1 score, losses for all the models</a:t>
            </a:r>
          </a:p>
          <a:p>
            <a:endParaRPr lang="en-US"/>
          </a:p>
          <a:p>
            <a:r>
              <a:rPr lang="en-US"/>
              <a:t>(</a:t>
            </a:r>
            <a:r>
              <a:rPr lang="en-US" err="1"/>
              <a:t>wieght</a:t>
            </a:r>
            <a:r>
              <a:rPr lang="en-US"/>
              <a:t> decay is to prevent the model from overfitting and it is an L2 regularization technique)</a:t>
            </a:r>
          </a:p>
          <a:p>
            <a:r>
              <a:rPr lang="en-US"/>
              <a:t>(Optimizer is used for updating the model's parameters, hyper parameters based on calculated gradients. It also provides regularization, </a:t>
            </a:r>
            <a:r>
              <a:rPr lang="en-US" err="1"/>
              <a:t>convegence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Here's the overview of the metrics from the training of all models:</a:t>
            </a:r>
          </a:p>
          <a:p>
            <a:r>
              <a:rPr lang="en-US"/>
              <a:t> - </a:t>
            </a:r>
            <a:r>
              <a:rPr lang="en-US" err="1"/>
              <a:t>DistilBERT</a:t>
            </a:r>
            <a:r>
              <a:rPr lang="en-US"/>
              <a:t> has an accuracy of 80%</a:t>
            </a:r>
          </a:p>
          <a:p>
            <a:r>
              <a:rPr lang="en-US"/>
              <a:t> - Electra has accuracy of 82 %</a:t>
            </a:r>
          </a:p>
          <a:p>
            <a:r>
              <a:rPr lang="en-US"/>
              <a:t> - </a:t>
            </a:r>
            <a:r>
              <a:rPr lang="en-US" err="1"/>
              <a:t>MobileBERT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3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the sample predictions from the Albert and </a:t>
            </a:r>
            <a:r>
              <a:rPr lang="en-US" err="1"/>
              <a:t>Distilbert</a:t>
            </a:r>
            <a:r>
              <a:rPr lang="en-US"/>
              <a:t> model</a:t>
            </a:r>
          </a:p>
          <a:p>
            <a:endParaRPr lang="en-US"/>
          </a:p>
          <a:p>
            <a:r>
              <a:rPr lang="en-US"/>
              <a:t>Of all the models considered for the task, Albert model has the highest accuracy and best F1 score. Albert is </a:t>
            </a:r>
            <a:r>
              <a:rPr lang="en-US" err="1"/>
              <a:t>computionally</a:t>
            </a:r>
            <a:r>
              <a:rPr lang="en-US"/>
              <a:t> heavy and it took around 3 hours for training with the mentioned configurations.</a:t>
            </a:r>
          </a:p>
          <a:p>
            <a:endParaRPr lang="en-US"/>
          </a:p>
          <a:p>
            <a:r>
              <a:rPr lang="en-US"/>
              <a:t>The fastest model to train is Electra as it took around 30 mins. </a:t>
            </a:r>
          </a:p>
          <a:p>
            <a:endParaRPr lang="en-US"/>
          </a:p>
          <a:p>
            <a:r>
              <a:rPr lang="en-US" err="1"/>
              <a:t>MobileBERT</a:t>
            </a:r>
            <a:r>
              <a:rPr lang="en-US"/>
              <a:t> and </a:t>
            </a:r>
            <a:r>
              <a:rPr lang="en-US" err="1"/>
              <a:t>DistilBERT</a:t>
            </a:r>
            <a:r>
              <a:rPr lang="en-US"/>
              <a:t> have similar accuracies.</a:t>
            </a:r>
          </a:p>
          <a:p>
            <a:endParaRPr lang="en-US"/>
          </a:p>
          <a:p>
            <a:r>
              <a:rPr lang="en-US"/>
              <a:t>If time permits, we might perform a small experiment with LLMs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3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FF65B-17B2-4947-A732-74F78A0813C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39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70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9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80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4597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90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992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81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807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2928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7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F16E-952D-D616-D05B-E41FBDE0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D9E1-34BC-BEE1-7C95-BBA3B272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6489B-59D7-6C46-CD09-CE98434B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90686-52D0-477A-37F6-AA67036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95FCD-D29B-A90E-AB88-B0AA4694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63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199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0E464-0101-2CFD-6173-2E01ED93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868-21E7-D855-9DF8-D01B52DB1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6AE59-3ABE-EB6E-B601-5B92C42E8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7B806-8B83-F17F-542B-A0ACA1FC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6CC47-EF4C-6FA5-F974-B4B7FD32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50E49-A3A6-D127-614D-D6B46032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6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4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98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53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01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273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5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45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3FFB5F7-E920-4F99-9514-673CAEEA0F30}" type="datetimeFigureOut">
              <a:rPr lang="en-IN" smtClean="0"/>
              <a:t>18-04-2024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0F6C8A-3CF4-4C65-81CF-649D389EA9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61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blog/bert-10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lab.research.google.com/drive/1Q4iGT8wei02w4dLSR-fd2xW-VnZNSOR3?usp=sharing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2D6B-21E4-D1BD-984C-D3D0880AD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Paraphrase Identification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5F353-F4D3-97E1-DA83-8F21BEB3A0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648060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9515-CEE2-8577-2386-67C8567A2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Finetuning Models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8C1D4-45B8-8675-A076-D3043970F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28" y="1741714"/>
            <a:ext cx="11210543" cy="3977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For training the models on the dataset, the following configuration is used:</a:t>
            </a:r>
          </a:p>
          <a:p>
            <a:pPr marL="568960" lvl="1" indent="-285750"/>
            <a:r>
              <a:rPr lang="en-IN" cap="none" dirty="0">
                <a:latin typeface="Calibri"/>
                <a:cs typeface="Calibri"/>
              </a:rPr>
              <a:t> Batch size = 32</a:t>
            </a:r>
          </a:p>
          <a:p>
            <a:pPr marL="568960" lvl="1" indent="-285750"/>
            <a:r>
              <a:rPr lang="en-IN" cap="none" dirty="0">
                <a:latin typeface="Calibri"/>
                <a:cs typeface="Calibri"/>
              </a:rPr>
              <a:t>Fine tuning for 3 epochs</a:t>
            </a:r>
          </a:p>
          <a:p>
            <a:pPr marL="568960" lvl="1" indent="-285750"/>
            <a:r>
              <a:rPr lang="en-IN" cap="none" dirty="0">
                <a:latin typeface="Calibri"/>
                <a:cs typeface="Calibri"/>
              </a:rPr>
              <a:t>Learning rate = 0.00002</a:t>
            </a:r>
          </a:p>
          <a:p>
            <a:pPr marL="568960" lvl="1" indent="-285750"/>
            <a:r>
              <a:rPr lang="en-IN" cap="none" dirty="0">
                <a:latin typeface="Calibri"/>
                <a:cs typeface="Calibri"/>
              </a:rPr>
              <a:t>Weight decay = 0.01</a:t>
            </a:r>
          </a:p>
          <a:p>
            <a:pPr marL="568960" lvl="1" indent="-285750"/>
            <a:r>
              <a:rPr lang="en-IN" cap="none" dirty="0" err="1">
                <a:latin typeface="Calibri"/>
                <a:cs typeface="Calibri"/>
              </a:rPr>
              <a:t>Adamw</a:t>
            </a:r>
            <a:r>
              <a:rPr lang="en-IN" cap="none" dirty="0">
                <a:latin typeface="Calibri"/>
                <a:cs typeface="Calibri"/>
              </a:rPr>
              <a:t> (</a:t>
            </a:r>
            <a:r>
              <a:rPr lang="en-IN" cap="none" dirty="0" err="1">
                <a:latin typeface="Calibri"/>
                <a:cs typeface="Calibri"/>
              </a:rPr>
              <a:t>pytorch</a:t>
            </a:r>
            <a:r>
              <a:rPr lang="en-IN" cap="none" dirty="0">
                <a:latin typeface="Calibri"/>
                <a:cs typeface="Calibri"/>
              </a:rPr>
              <a:t>) optimisation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Contrast the performance metrics (loss, accuracy, F1 score) across all models.</a:t>
            </a:r>
          </a:p>
        </p:txBody>
      </p:sp>
    </p:spTree>
    <p:extLst>
      <p:ext uri="{BB962C8B-B14F-4D97-AF65-F5344CB8AC3E}">
        <p14:creationId xmlns:p14="http://schemas.microsoft.com/office/powerpoint/2010/main" val="3633013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919-CD8F-3DD1-E792-DB0E22981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C2A9-5A28-7792-777A-D23E39B8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566" y="1447800"/>
            <a:ext cx="11210543" cy="46376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latin typeface="Calibri"/>
                <a:cs typeface="Calibri"/>
              </a:rPr>
              <a:t>DistilBERT</a:t>
            </a:r>
            <a:r>
              <a:rPr lang="en-US" dirty="0">
                <a:latin typeface="Calibri"/>
                <a:cs typeface="Calibri"/>
              </a:rPr>
              <a:t> 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BDE51AC8-5FF9-D23E-2F28-306E02A11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572" y="1797242"/>
            <a:ext cx="7772400" cy="1602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3477B5-E887-8E81-DFBF-71B2B09B7B84}"/>
              </a:ext>
            </a:extLst>
          </p:cNvPr>
          <p:cNvSpPr txBox="1"/>
          <p:nvPr/>
        </p:nvSpPr>
        <p:spPr>
          <a:xfrm>
            <a:off x="463699" y="4132787"/>
            <a:ext cx="126618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ELECRTA</a:t>
            </a:r>
          </a:p>
        </p:txBody>
      </p:sp>
      <p:pic>
        <p:nvPicPr>
          <p:cNvPr id="11" name="Picture 10" descr="A screenshot of a graph&#10;&#10;Description automatically generated">
            <a:extLst>
              <a:ext uri="{FF2B5EF4-FFF2-40B4-BE49-F238E27FC236}">
                <a16:creationId xmlns:a16="http://schemas.microsoft.com/office/drawing/2014/main" id="{09414443-7FC5-733D-0C04-327D00103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572" y="4471341"/>
            <a:ext cx="7772400" cy="160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665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919-CD8F-3DD1-E792-DB0E2298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320333"/>
            <a:ext cx="10364451" cy="1596177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EC2A9-5A28-7792-777A-D23E39B8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 err="1">
                <a:latin typeface="Calibri"/>
                <a:cs typeface="Calibri"/>
              </a:rPr>
              <a:t>MobileBERT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3477B5-E887-8E81-DFBF-71B2B09B7B84}"/>
              </a:ext>
            </a:extLst>
          </p:cNvPr>
          <p:cNvSpPr txBox="1"/>
          <p:nvPr/>
        </p:nvSpPr>
        <p:spPr>
          <a:xfrm>
            <a:off x="444500" y="3877032"/>
            <a:ext cx="1562864" cy="33855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/>
                <a:cs typeface="Calibri"/>
              </a:rPr>
              <a:t>ALBERT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0B2A3270-5086-180E-7D56-4AC84FC3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229" y="1881780"/>
            <a:ext cx="7772400" cy="16253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BB8D6B-B467-B0EE-625A-08D70D6DB9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52" t="15652" r="27958" b="28428"/>
          <a:stretch/>
        </p:blipFill>
        <p:spPr>
          <a:xfrm>
            <a:off x="3222379" y="3957723"/>
            <a:ext cx="8006099" cy="162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9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243-640D-74B3-6491-B196ADE1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C7D1-E330-0000-7DC9-AB580388B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Squeeze BERT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lose up of a text&#10;&#10;Description automatically generated">
            <a:extLst>
              <a:ext uri="{FF2B5EF4-FFF2-40B4-BE49-F238E27FC236}">
                <a16:creationId xmlns:a16="http://schemas.microsoft.com/office/drawing/2014/main" id="{E52B77D2-568C-5B26-580E-C76AE0857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457" y="2065696"/>
            <a:ext cx="8556171" cy="194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213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6554-AB02-C6A6-B006-64C812F6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298383"/>
            <a:ext cx="9710682" cy="786355"/>
          </a:xfrm>
        </p:spPr>
        <p:txBody>
          <a:bodyPr>
            <a:normAutofit/>
          </a:bodyPr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3A2E8-1257-118F-F20C-E18FA65D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517" y="1176522"/>
            <a:ext cx="10537443" cy="45049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Inference on the ALBERT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Inference in the </a:t>
            </a:r>
            <a:r>
              <a:rPr lang="en-US" sz="1800" cap="none" dirty="0" err="1">
                <a:latin typeface="Calibri"/>
                <a:cs typeface="Calibri"/>
              </a:rPr>
              <a:t>distilbert</a:t>
            </a:r>
            <a:r>
              <a:rPr lang="en-US" sz="1800" cap="none" dirty="0">
                <a:latin typeface="Calibri"/>
                <a:cs typeface="Calibri"/>
              </a:rPr>
              <a:t> model: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Albert has the best accuracy and f1 score performance and computationally heavy when compared to other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The fastest model google ELECRTA, compared to ALBERT with more than x10 speed.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Large language models can also be used to detect paraphrases, but the cost and complexity of their finetuning are significantly larger compared with regular </a:t>
            </a:r>
            <a:r>
              <a:rPr lang="en-US" sz="1800" cap="none" dirty="0" err="1">
                <a:latin typeface="Calibri"/>
                <a:cs typeface="Calibri"/>
              </a:rPr>
              <a:t>bert</a:t>
            </a:r>
            <a:r>
              <a:rPr lang="en-US" sz="1800" cap="none" dirty="0">
                <a:latin typeface="Calibri"/>
                <a:cs typeface="Calibri"/>
              </a:rPr>
              <a:t>-based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9C52E-B0F1-2D05-5D5C-596640EC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629" y="1562778"/>
            <a:ext cx="7772400" cy="4662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2DFB7-133C-B35F-02FF-772410914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2116" y="2700309"/>
            <a:ext cx="7772400" cy="62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52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C8F4-DDAD-69E8-358E-714B3E96B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Segoe UI"/>
              </a:rPr>
              <a:t>References</a:t>
            </a:r>
            <a:br>
              <a:rPr lang="en-US">
                <a:cs typeface="Segoe UI"/>
              </a:rPr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2320-926E-5951-2417-92D0CF04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Segoe UI"/>
              </a:rPr>
              <a:t>“Comparative analysis of transformer based pre-trained NLP models”. By </a:t>
            </a:r>
            <a:r>
              <a:rPr lang="en-US" sz="1800" cap="none" dirty="0" err="1">
                <a:latin typeface="Calibri"/>
                <a:cs typeface="Segoe UI"/>
              </a:rPr>
              <a:t>singla</a:t>
            </a:r>
            <a:r>
              <a:rPr lang="en-US" sz="1800" cap="none" dirty="0">
                <a:latin typeface="Calibri"/>
                <a:cs typeface="Segoe UI"/>
              </a:rPr>
              <a:t>, </a:t>
            </a:r>
            <a:r>
              <a:rPr lang="en-US" sz="1800" cap="none" dirty="0" err="1">
                <a:latin typeface="Calibri"/>
                <a:cs typeface="Segoe UI"/>
              </a:rPr>
              <a:t>saurav</a:t>
            </a:r>
            <a:r>
              <a:rPr lang="en-US" sz="1800" cap="none" dirty="0">
                <a:latin typeface="Calibri"/>
                <a:cs typeface="Segoe UI"/>
              </a:rPr>
              <a:t>. (2020) international journal of computer sciences and engineering. 8. 40-44. 10.26438/</a:t>
            </a:r>
            <a:r>
              <a:rPr lang="en-US" sz="1800" cap="none" dirty="0" err="1">
                <a:latin typeface="Calibri"/>
                <a:cs typeface="Segoe UI"/>
              </a:rPr>
              <a:t>ijcse</a:t>
            </a:r>
            <a:r>
              <a:rPr lang="en-US" sz="1800" cap="none" dirty="0">
                <a:latin typeface="Calibri"/>
                <a:cs typeface="Segoe UI"/>
              </a:rPr>
              <a:t>/v8i11.4044.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Segoe UI"/>
              </a:rPr>
              <a:t>“Paraphrase identification with deep learning: a review of datasets and methods” by chao </a:t>
            </a:r>
            <a:r>
              <a:rPr lang="en-US" sz="1800" cap="none" dirty="0" err="1">
                <a:latin typeface="Calibri"/>
                <a:cs typeface="Segoe UI"/>
              </a:rPr>
              <a:t>zhou</a:t>
            </a:r>
            <a:r>
              <a:rPr lang="en-US" sz="1800" cap="none" dirty="0">
                <a:latin typeface="Calibri"/>
                <a:cs typeface="Segoe UI"/>
              </a:rPr>
              <a:t> (department of computer science, </a:t>
            </a:r>
            <a:r>
              <a:rPr lang="en-US" sz="1800" cap="none" dirty="0" err="1">
                <a:latin typeface="Calibri"/>
                <a:cs typeface="Segoe UI"/>
              </a:rPr>
              <a:t>syracuse</a:t>
            </a:r>
            <a:r>
              <a:rPr lang="en-US" sz="1800" cap="none" dirty="0">
                <a:latin typeface="Calibri"/>
                <a:cs typeface="Segoe UI"/>
              </a:rPr>
              <a:t> university), </a:t>
            </a:r>
            <a:r>
              <a:rPr lang="en-US" sz="1800" cap="none" dirty="0" err="1">
                <a:latin typeface="Calibri"/>
                <a:cs typeface="Segoe UI"/>
              </a:rPr>
              <a:t>cheng</a:t>
            </a:r>
            <a:r>
              <a:rPr lang="en-US" sz="1800" cap="none" dirty="0">
                <a:latin typeface="Calibri"/>
                <a:cs typeface="Segoe UI"/>
              </a:rPr>
              <a:t> </a:t>
            </a:r>
            <a:r>
              <a:rPr lang="en-US" sz="1800" cap="none" dirty="0" err="1">
                <a:latin typeface="Calibri"/>
                <a:cs typeface="Segoe UI"/>
              </a:rPr>
              <a:t>qiu</a:t>
            </a:r>
            <a:r>
              <a:rPr lang="en-US" sz="1800" cap="none" dirty="0">
                <a:latin typeface="Calibri"/>
                <a:cs typeface="Segoe UI"/>
              </a:rPr>
              <a:t> (school of arts and science, </a:t>
            </a:r>
            <a:r>
              <a:rPr lang="en-US" sz="1800" cap="none" dirty="0" err="1">
                <a:latin typeface="Calibri"/>
                <a:cs typeface="Segoe UI"/>
              </a:rPr>
              <a:t>vanderbilt</a:t>
            </a:r>
            <a:r>
              <a:rPr lang="en-US" sz="1800" cap="none" dirty="0">
                <a:latin typeface="Calibri"/>
                <a:cs typeface="Segoe UI"/>
              </a:rPr>
              <a:t> university), </a:t>
            </a:r>
            <a:r>
              <a:rPr lang="en-US" sz="1800" cap="none" dirty="0" err="1">
                <a:latin typeface="Calibri"/>
                <a:cs typeface="Segoe UI"/>
              </a:rPr>
              <a:t>daniel</a:t>
            </a:r>
            <a:r>
              <a:rPr lang="en-US" sz="1800" cap="none" dirty="0">
                <a:latin typeface="Calibri"/>
                <a:cs typeface="Segoe UI"/>
              </a:rPr>
              <a:t> e. Acuna (department of computer science, university of </a:t>
            </a:r>
            <a:r>
              <a:rPr lang="en-US" sz="1800" cap="none" dirty="0" err="1">
                <a:latin typeface="Calibri"/>
                <a:cs typeface="Segoe UI"/>
              </a:rPr>
              <a:t>colorado</a:t>
            </a:r>
            <a:r>
              <a:rPr lang="en-US" sz="1800" cap="none" dirty="0">
                <a:latin typeface="Calibri"/>
                <a:cs typeface="Segoe UI"/>
              </a:rPr>
              <a:t> at boulder)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Segoe UI"/>
              </a:rPr>
              <a:t>BERT 101 </a:t>
            </a:r>
            <a:r>
              <a:rPr lang="en-US" sz="1800" cap="none" dirty="0">
                <a:latin typeface="Calibri"/>
                <a:cs typeface="Segoe UI"/>
                <a:hlinkClick r:id="rId3"/>
              </a:rPr>
              <a:t> https://huggingface.Co/blog/bert-101</a:t>
            </a:r>
            <a:endParaRPr lang="en-US" sz="1800" cap="none" dirty="0">
              <a:latin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Segoe UI"/>
              </a:rPr>
              <a:t>Code for the dataset preparation :  </a:t>
            </a:r>
            <a:r>
              <a:rPr lang="en-US" sz="1800" cap="none" dirty="0" err="1">
                <a:latin typeface="Calibri"/>
                <a:cs typeface="Segoe UI"/>
                <a:hlinkClick r:id="rId4"/>
              </a:rPr>
              <a:t>paraphrase_dataset</a:t>
            </a:r>
            <a:endParaRPr lang="en-US" sz="1800" cap="none" dirty="0">
              <a:latin typeface="Calibri"/>
              <a:cs typeface="Segoe 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77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66487D-8ACF-034E-8AE6-0FEF39B9DFE5}"/>
              </a:ext>
            </a:extLst>
          </p:cNvPr>
          <p:cNvSpPr txBox="1"/>
          <p:nvPr/>
        </p:nvSpPr>
        <p:spPr>
          <a:xfrm>
            <a:off x="3364089" y="3044279"/>
            <a:ext cx="65092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/>
              <a:t>	      Thank You</a:t>
            </a:r>
          </a:p>
        </p:txBody>
      </p:sp>
    </p:spTree>
    <p:extLst>
      <p:ext uri="{BB962C8B-B14F-4D97-AF65-F5344CB8AC3E}">
        <p14:creationId xmlns:p14="http://schemas.microsoft.com/office/powerpoint/2010/main" val="348170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F44F-6181-D439-CB8A-DFD6916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Paraphrase Identification Task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F499-D3F3-BA42-C324-EC7FAB7E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ea typeface="+mn-lt"/>
                <a:cs typeface="+mn-lt"/>
              </a:rPr>
              <a:t>The task is to determine whether two given text segments express the same meaning.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ea typeface="+mn-lt"/>
                <a:cs typeface="+mn-lt"/>
              </a:rPr>
              <a:t>Focuses on semantic equivalence, despite differences in wording or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ea typeface="+mn-lt"/>
                <a:cs typeface="+mn-lt"/>
              </a:rPr>
              <a:t>Besides  plagiarism detection, this task can also be useful in numerous real-world applications such as:</a:t>
            </a:r>
          </a:p>
          <a:p>
            <a:pPr marL="971550" lvl="2" indent="-285750"/>
            <a:r>
              <a:rPr lang="en-US" sz="1800" cap="none" dirty="0">
                <a:latin typeface="Calibri"/>
                <a:ea typeface="+mn-lt"/>
                <a:cs typeface="+mn-lt"/>
              </a:rPr>
              <a:t>Information retrieval</a:t>
            </a:r>
          </a:p>
          <a:p>
            <a:pPr marL="971550" lvl="2" indent="-285750"/>
            <a:r>
              <a:rPr lang="en-US" sz="1800" cap="none" dirty="0">
                <a:latin typeface="Calibri"/>
                <a:ea typeface="+mn-lt"/>
                <a:cs typeface="+mn-lt"/>
              </a:rPr>
              <a:t>Machine translation</a:t>
            </a:r>
          </a:p>
          <a:p>
            <a:pPr marL="971550" lvl="2" indent="-285750"/>
            <a:r>
              <a:rPr lang="en-US" sz="1800" cap="none" dirty="0">
                <a:latin typeface="Calibri"/>
                <a:ea typeface="+mn-lt"/>
                <a:cs typeface="+mn-lt"/>
              </a:rPr>
              <a:t>Sentiment analysis</a:t>
            </a:r>
          </a:p>
          <a:p>
            <a:pPr marL="971550" lvl="2" indent="-285750"/>
            <a:r>
              <a:rPr lang="en-US" sz="1800" cap="none" dirty="0">
                <a:latin typeface="Calibri"/>
                <a:ea typeface="+mn-lt"/>
                <a:cs typeface="+mn-lt"/>
              </a:rPr>
              <a:t>Question answering.</a:t>
            </a:r>
          </a:p>
          <a:p>
            <a:endParaRPr lang="en-US" sz="1800" dirty="0">
              <a:solidFill>
                <a:srgbClr val="3B3838"/>
              </a:solidFill>
              <a:cs typeface="Segoe UI"/>
            </a:endParaRPr>
          </a:p>
        </p:txBody>
      </p:sp>
      <p:pic>
        <p:nvPicPr>
          <p:cNvPr id="3074" name="Picture 2" descr="Paraphrase Identification | Papers With Code">
            <a:extLst>
              <a:ext uri="{FF2B5EF4-FFF2-40B4-BE49-F238E27FC236}">
                <a16:creationId xmlns:a16="http://schemas.microsoft.com/office/drawing/2014/main" id="{77B762D1-B78A-752F-FE74-B277430D1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35" y="3361387"/>
            <a:ext cx="4674409" cy="252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377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F44F-6181-D439-CB8A-DFD691600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1F499-D3F3-BA42-C324-EC7FAB7E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latin typeface="Calibri"/>
                <a:cs typeface="Calibri"/>
              </a:rPr>
              <a:t>Identifying paraphrasing has become pivotal and challenging in natural language processing and understanding.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latin typeface="Calibri"/>
                <a:cs typeface="Calibri"/>
              </a:rPr>
              <a:t>Challenges due to linguistic variability, semantic complexity, cultural nuances, subtleties in language, syntax-semantics distinction, data sparsity, extensive dataset needs, cross-language issues, subjective evaluations, and domain-specific jargon.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cap="none" dirty="0">
                <a:latin typeface="Calibri"/>
                <a:cs typeface="Calibri"/>
              </a:rPr>
              <a:t>Traditional based approaches and ML based approaches may struggle with capturing higher level semantic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3B3838"/>
              </a:solidFill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05685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755A-9635-4B00-4342-4A4155F2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54C6-77A8-DEDF-989D-822351707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942550"/>
            <a:ext cx="10364452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0" i="0" cap="none" dirty="0">
                <a:solidFill>
                  <a:srgbClr val="212121"/>
                </a:solidFill>
                <a:effectLst/>
                <a:latin typeface="Calibri"/>
                <a:cs typeface="Calibri"/>
              </a:rPr>
              <a:t>The dataset is the combination of three datasets namely MRPC (</a:t>
            </a:r>
            <a:r>
              <a:rPr lang="en-US" sz="1800" b="0" i="0" cap="none" dirty="0" err="1">
                <a:solidFill>
                  <a:srgbClr val="212121"/>
                </a:solidFill>
                <a:effectLst/>
                <a:latin typeface="Calibri"/>
                <a:cs typeface="Calibri"/>
              </a:rPr>
              <a:t>microsoft</a:t>
            </a:r>
            <a:r>
              <a:rPr lang="en-US" sz="1800" b="0" i="0" cap="none" dirty="0">
                <a:solidFill>
                  <a:srgbClr val="212121"/>
                </a:solidFill>
                <a:effectLst/>
                <a:latin typeface="Calibri"/>
                <a:cs typeface="Calibri"/>
              </a:rPr>
              <a:t> research paraphrase corpus),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  </a:t>
            </a:r>
            <a:r>
              <a:rPr lang="en-US" sz="1800" b="0" i="0" cap="none" dirty="0">
                <a:solidFill>
                  <a:srgbClr val="212121"/>
                </a:solidFill>
                <a:effectLst/>
                <a:latin typeface="Calibri"/>
                <a:cs typeface="Calibri"/>
              </a:rPr>
              <a:t> QQP (</a:t>
            </a:r>
            <a:r>
              <a:rPr lang="en-US" sz="1800" b="0" i="0" cap="none" dirty="0" err="1">
                <a:solidFill>
                  <a:srgbClr val="212121"/>
                </a:solidFill>
                <a:effectLst/>
                <a:latin typeface="Calibri"/>
                <a:cs typeface="Calibri"/>
              </a:rPr>
              <a:t>quora</a:t>
            </a:r>
            <a:r>
              <a:rPr lang="en-US" sz="1800" b="0" i="0" cap="none" dirty="0">
                <a:solidFill>
                  <a:srgbClr val="212121"/>
                </a:solidFill>
                <a:effectLst/>
                <a:latin typeface="Calibri"/>
                <a:cs typeface="Calibri"/>
              </a:rPr>
              <a:t> question pairs) and PAWS (paraphrase adversaries from word scrambling).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 err="1">
                <a:solidFill>
                  <a:srgbClr val="212121"/>
                </a:solidFill>
                <a:latin typeface="Calibri"/>
                <a:cs typeface="Calibri"/>
              </a:rPr>
              <a:t>Qqp</a:t>
            </a:r>
            <a:r>
              <a:rPr lang="en-US" sz="1800" b="1" cap="none" dirty="0">
                <a:solidFill>
                  <a:srgbClr val="212121"/>
                </a:solidFill>
                <a:latin typeface="Calibri"/>
                <a:cs typeface="Calibri"/>
              </a:rPr>
              <a:t>:  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this dataset consists of  363846 question pairs from </a:t>
            </a:r>
            <a:r>
              <a:rPr lang="en-US" sz="1800" cap="none" dirty="0" err="1">
                <a:solidFill>
                  <a:srgbClr val="212121"/>
                </a:solidFill>
                <a:latin typeface="Calibri"/>
                <a:cs typeface="Calibri"/>
              </a:rPr>
              <a:t>quora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 for paraphrase identification.</a:t>
            </a:r>
            <a:endParaRPr lang="en-US" sz="1800" cap="none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>
                <a:solidFill>
                  <a:srgbClr val="212121"/>
                </a:solidFill>
                <a:latin typeface="Calibri"/>
                <a:cs typeface="Calibri"/>
              </a:rPr>
              <a:t>Paws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: </a:t>
            </a:r>
            <a:r>
              <a:rPr lang="en-US" sz="1800" cap="none" dirty="0">
                <a:solidFill>
                  <a:schemeClr val="tx1"/>
                </a:solidFill>
                <a:latin typeface="Calibri"/>
                <a:cs typeface="Calibri"/>
              </a:rPr>
              <a:t>this dataset contains</a:t>
            </a:r>
            <a:r>
              <a:rPr lang="en-US" sz="1800" cap="none" dirty="0">
                <a:solidFill>
                  <a:schemeClr val="tx1"/>
                </a:solidFill>
                <a:latin typeface="Calibri"/>
                <a:ea typeface="+mn-lt"/>
                <a:cs typeface="+mn-lt"/>
              </a:rPr>
              <a:t> pairs that are generated from both word swapping and back translation methods</a:t>
            </a:r>
            <a:r>
              <a:rPr lang="en-US" sz="1800" cap="none" dirty="0">
                <a:solidFill>
                  <a:srgbClr val="4B5563"/>
                </a:solidFill>
                <a:latin typeface="Calibri"/>
                <a:ea typeface="+mn-lt"/>
                <a:cs typeface="+mn-lt"/>
              </a:rPr>
              <a:t>.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 This focuses on cross-lingual paraphrase identification. Here we’ve used only EN version of it. It consists of 49401 sentence pairs. </a:t>
            </a:r>
            <a:endParaRPr lang="en-US" sz="1800" cap="none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cap="none" dirty="0" err="1">
                <a:solidFill>
                  <a:srgbClr val="212121"/>
                </a:solidFill>
                <a:latin typeface="Calibri"/>
                <a:cs typeface="Calibri"/>
              </a:rPr>
              <a:t>Mrpc</a:t>
            </a: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: this is a binary classification dataset consists of 5800 sentence pairs extracted from news articles, labelled as either paraphrased or not paraphrased.</a:t>
            </a:r>
            <a:endParaRPr lang="en-US" sz="1800" cap="none" dirty="0">
              <a:solidFill>
                <a:srgbClr val="212121"/>
              </a:solidFill>
              <a:latin typeface="Calibri"/>
              <a:ea typeface="Calibri"/>
              <a:cs typeface="Calibri"/>
            </a:endParaRPr>
          </a:p>
          <a:p>
            <a:endParaRPr lang="en-US" sz="1800" dirty="0">
              <a:solidFill>
                <a:srgbClr val="212121"/>
              </a:solidFill>
            </a:endParaRP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7505C-00CB-436B-1B60-5575F3A5C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1" t="-29617" r="-5201" b="29617"/>
          <a:stretch/>
        </p:blipFill>
        <p:spPr>
          <a:xfrm>
            <a:off x="2435037" y="4643307"/>
            <a:ext cx="7321926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3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35B8-C6AA-3262-F5E0-3DC0D3EFE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2264-7DC2-7870-3A5C-9A8DA1E66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92867"/>
            <a:ext cx="10364452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ea typeface="+mn-lt"/>
                <a:cs typeface="+mn-lt"/>
              </a:rPr>
              <a:t>The dataset contains around 416915 records and each record contains labels, sentence1 and sentence2.</a:t>
            </a:r>
            <a:endParaRPr lang="en-US" sz="1800" cap="none" dirty="0">
              <a:latin typeface="Calibri"/>
              <a:cs typeface="Segoe U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The combined dataset consists of entities like sentence1, sentence2 and label where all the paraphrase labels are marked as 1 and not paraphrase as 0</a:t>
            </a:r>
            <a:r>
              <a:rPr lang="en-US" sz="1800" b="0" i="0" cap="none" dirty="0">
                <a:solidFill>
                  <a:srgbClr val="212121"/>
                </a:solidFill>
                <a:effectLst/>
                <a:latin typeface="Calibri"/>
                <a:cs typeface="Calibri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We considered only a fraction of original dataset (10%) to train the models 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Dataset size = 41692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Training size = 37522 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cap="none" dirty="0">
                <a:solidFill>
                  <a:srgbClr val="212121"/>
                </a:solidFill>
                <a:latin typeface="Calibri"/>
                <a:cs typeface="Calibri"/>
              </a:rPr>
              <a:t> validation size = 4170</a:t>
            </a:r>
          </a:p>
          <a:p>
            <a:endParaRPr lang="en-US" sz="1800" dirty="0">
              <a:solidFill>
                <a:srgbClr val="212121"/>
              </a:solidFill>
            </a:endParaRPr>
          </a:p>
          <a:p>
            <a:pPr marL="0" indent="0">
              <a:buNone/>
            </a:pPr>
            <a:endParaRPr lang="en-US" sz="1800" b="0" i="0" dirty="0">
              <a:solidFill>
                <a:srgbClr val="212121"/>
              </a:solidFill>
              <a:effectLst/>
            </a:endParaRPr>
          </a:p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0B754-B4A1-88F2-6EC7-15B7F0450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130" y="4732937"/>
            <a:ext cx="6156904" cy="171059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C08BD5-D49C-AC65-F57B-305189C99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6518" y="3520496"/>
            <a:ext cx="2944227" cy="30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FE73341-2FC5-4C8E-9518-ECABC4182990}"/>
              </a:ext>
            </a:extLst>
          </p:cNvPr>
          <p:cNvGrpSpPr/>
          <p:nvPr/>
        </p:nvGrpSpPr>
        <p:grpSpPr>
          <a:xfrm>
            <a:off x="9931965" y="6401411"/>
            <a:ext cx="176760" cy="207000"/>
            <a:chOff x="9931965" y="6401411"/>
            <a:chExt cx="176760" cy="20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30AC419-335A-434F-EFC3-DAA702419240}"/>
                    </a:ext>
                  </a:extLst>
                </p14:cNvPr>
                <p14:cNvContentPartPr/>
                <p14:nvPr/>
              </p14:nvContentPartPr>
              <p14:xfrm>
                <a:off x="10013325" y="6479171"/>
                <a:ext cx="49680" cy="2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30AC419-335A-434F-EFC3-DAA7024192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004325" y="6470171"/>
                  <a:ext cx="67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26FB6AA-5102-89E5-2EF4-30EC0C0932AA}"/>
                    </a:ext>
                  </a:extLst>
                </p14:cNvPr>
                <p14:cNvContentPartPr/>
                <p14:nvPr/>
              </p14:nvContentPartPr>
              <p14:xfrm>
                <a:off x="10013325" y="6467651"/>
                <a:ext cx="33480" cy="33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26FB6AA-5102-89E5-2EF4-30EC0C0932A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04325" y="6458651"/>
                  <a:ext cx="51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310EF5F-F989-8C52-E732-0277B43F60CB}"/>
                    </a:ext>
                  </a:extLst>
                </p14:cNvPr>
                <p14:cNvContentPartPr/>
                <p14:nvPr/>
              </p14:nvContentPartPr>
              <p14:xfrm>
                <a:off x="9943845" y="6419051"/>
                <a:ext cx="102960" cy="48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310EF5F-F989-8C52-E732-0277B43F60C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34845" y="6410051"/>
                  <a:ext cx="120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7B3479-5EFD-AC18-2CCD-8F01D58D985E}"/>
                    </a:ext>
                  </a:extLst>
                </p14:cNvPr>
                <p14:cNvContentPartPr/>
                <p14:nvPr/>
              </p14:nvContentPartPr>
              <p14:xfrm>
                <a:off x="9931965" y="6401411"/>
                <a:ext cx="176760" cy="20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7B3479-5EFD-AC18-2CCD-8F01D58D98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922965" y="6392411"/>
                  <a:ext cx="19440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6390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DA9F-C266-C32E-9C98-ECF6F33A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Data Preprocessing</a:t>
            </a:r>
            <a:br>
              <a:rPr lang="en-US" sz="3600" dirty="0"/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33487-8481-39B9-A78C-5D6B671448FF}"/>
              </a:ext>
            </a:extLst>
          </p:cNvPr>
          <p:cNvSpPr/>
          <p:nvPr/>
        </p:nvSpPr>
        <p:spPr>
          <a:xfrm>
            <a:off x="794521" y="1790892"/>
            <a:ext cx="2013857" cy="1018822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Raw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8F3B8-7E11-F496-6860-E80C0B79BB3A}"/>
              </a:ext>
            </a:extLst>
          </p:cNvPr>
          <p:cNvSpPr/>
          <p:nvPr/>
        </p:nvSpPr>
        <p:spPr>
          <a:xfrm>
            <a:off x="4188242" y="1791123"/>
            <a:ext cx="2013857" cy="101950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Duplicate detection and handling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C46F9-8CB5-DE82-5087-F117882BE5ED}"/>
              </a:ext>
            </a:extLst>
          </p:cNvPr>
          <p:cNvSpPr/>
          <p:nvPr/>
        </p:nvSpPr>
        <p:spPr>
          <a:xfrm>
            <a:off x="4188242" y="3202810"/>
            <a:ext cx="2013857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Removal of null values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ACE4F1-460B-C318-DFEE-9045C765E9D8}"/>
              </a:ext>
            </a:extLst>
          </p:cNvPr>
          <p:cNvSpPr/>
          <p:nvPr/>
        </p:nvSpPr>
        <p:spPr>
          <a:xfrm>
            <a:off x="4188242" y="4302267"/>
            <a:ext cx="2013857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Special Character removal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BBC19-0746-0F79-9BCF-0C4BCE5DC1E6}"/>
              </a:ext>
            </a:extLst>
          </p:cNvPr>
          <p:cNvSpPr/>
          <p:nvPr/>
        </p:nvSpPr>
        <p:spPr>
          <a:xfrm>
            <a:off x="4188242" y="5532352"/>
            <a:ext cx="2013857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Tokenization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CE274-A07E-372B-15E2-DF7006D991CE}"/>
              </a:ext>
            </a:extLst>
          </p:cNvPr>
          <p:cNvSpPr/>
          <p:nvPr/>
        </p:nvSpPr>
        <p:spPr>
          <a:xfrm>
            <a:off x="8406457" y="5532352"/>
            <a:ext cx="2013857" cy="60960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Cleaned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1C38BE-D8FA-5033-DED6-E57787874A47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808378" y="2300303"/>
            <a:ext cx="1379864" cy="5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04EE54-850A-0BFC-2092-60A573885641}"/>
              </a:ext>
            </a:extLst>
          </p:cNvPr>
          <p:cNvCxnSpPr>
            <a:cxnSpLocks/>
          </p:cNvCxnSpPr>
          <p:nvPr/>
        </p:nvCxnSpPr>
        <p:spPr>
          <a:xfrm flipH="1">
            <a:off x="5237504" y="2807442"/>
            <a:ext cx="0" cy="4081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5F61E8-D0B5-0F23-16F3-976E96D4FBF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195170" y="3812410"/>
            <a:ext cx="1" cy="4898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F1AC0F-FE0E-E7C6-FD9C-1D81207BFF6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5195170" y="4911867"/>
            <a:ext cx="1" cy="620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63F66F-A1B2-D8D8-27D7-66968682BDE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212986" y="5837152"/>
            <a:ext cx="2193471" cy="108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335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5FF0-9EE4-D872-7AB6-9869923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n-lt"/>
                <a:cs typeface="+mn-lt"/>
              </a:rPr>
              <a:t>BERT Models</a:t>
            </a:r>
            <a:endParaRPr lang="en-US"/>
          </a:p>
          <a:p>
            <a:endParaRPr lang="en-US"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6F19-0B12-F0D6-60A9-AF134ABE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447800"/>
            <a:ext cx="11210543" cy="45582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Here are our models for </a:t>
            </a:r>
            <a:r>
              <a:rPr lang="en-US" sz="1800" cap="none" dirty="0" err="1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comparision</a:t>
            </a:r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:</a:t>
            </a:r>
          </a:p>
          <a:p>
            <a:pPr marL="568960" lvl="1" indent="-285750">
              <a:buFont typeface="Arial"/>
              <a:buChar char="•"/>
            </a:pPr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ALBERT (A lite BERT)</a:t>
            </a:r>
          </a:p>
          <a:p>
            <a:pPr marL="568960" lvl="1" indent="-285750">
              <a:buFont typeface="Arial"/>
              <a:buChar char="•"/>
            </a:pPr>
            <a:r>
              <a:rPr lang="en-US" sz="1800" cap="none" dirty="0" err="1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Distilbert</a:t>
            </a:r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 (A distilled version of BERT)</a:t>
            </a:r>
          </a:p>
          <a:p>
            <a:pPr marL="568960" lvl="1" indent="-285750">
              <a:buFont typeface="Arial"/>
              <a:buChar char="•"/>
            </a:pPr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Google ELECTRA (efficiently learning an encoder that classifies token replacements accurately)</a:t>
            </a:r>
          </a:p>
          <a:p>
            <a:pPr marL="568960" lvl="1" indent="-285750">
              <a:buFont typeface="Arial"/>
              <a:buChar char="•"/>
            </a:pPr>
            <a:r>
              <a:rPr lang="en-US" sz="1800" cap="none" dirty="0" err="1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Mobilebert</a:t>
            </a:r>
            <a:r>
              <a:rPr lang="en-US" sz="1800" cap="none" dirty="0">
                <a:solidFill>
                  <a:schemeClr val="tx1"/>
                </a:solidFill>
                <a:latin typeface="Calibri"/>
                <a:ea typeface="Calibri"/>
                <a:cs typeface="Segoe UI"/>
              </a:rPr>
              <a:t> (for mobile devices)</a:t>
            </a:r>
          </a:p>
          <a:p>
            <a:pPr marL="283210" lvl="1" indent="0">
              <a:buNone/>
            </a:pPr>
            <a:endParaRPr lang="en-US" sz="1800" dirty="0">
              <a:solidFill>
                <a:schemeClr val="tx1"/>
              </a:solidFill>
              <a:latin typeface="Calibri"/>
              <a:ea typeface="Calibri"/>
              <a:cs typeface="Segoe UI"/>
            </a:endParaRPr>
          </a:p>
          <a:p>
            <a:pPr marL="568960" lvl="1" indent="-285750">
              <a:buFont typeface="Arial"/>
              <a:buChar char="•"/>
            </a:pPr>
            <a:endParaRPr lang="en-US" sz="1800" dirty="0">
              <a:solidFill>
                <a:schemeClr val="tx1"/>
              </a:solidFill>
              <a:ea typeface="Calibri"/>
              <a:cs typeface="Segoe UI"/>
            </a:endParaRPr>
          </a:p>
          <a:p>
            <a:pPr marL="568960" lvl="1" indent="-285750">
              <a:buFont typeface="Arial"/>
              <a:buChar char="•"/>
            </a:pPr>
            <a:endParaRPr lang="en-US" sz="1800" dirty="0">
              <a:solidFill>
                <a:schemeClr val="tx1"/>
              </a:solidFill>
              <a:ea typeface="Calibri"/>
              <a:cs typeface="Segoe UI"/>
            </a:endParaRPr>
          </a:p>
        </p:txBody>
      </p:sp>
      <p:pic>
        <p:nvPicPr>
          <p:cNvPr id="2050" name="Picture 2" descr="Transformer model timeline">
            <a:extLst>
              <a:ext uri="{FF2B5EF4-FFF2-40B4-BE49-F238E27FC236}">
                <a16:creationId xmlns:a16="http://schemas.microsoft.com/office/drawing/2014/main" id="{E5863B9B-A454-8481-F216-42FF4D04F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937" y="1692349"/>
            <a:ext cx="4191576" cy="998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1F62B6-447C-E1B6-6F94-AF795C74F8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4862"/>
          <a:stretch/>
        </p:blipFill>
        <p:spPr>
          <a:xfrm>
            <a:off x="1772076" y="4326367"/>
            <a:ext cx="7547645" cy="147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094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8312-D5C1-82A6-315E-2389EB2A4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</p:spPr>
        <p:txBody>
          <a:bodyPr anchor="t">
            <a:normAutofit fontScale="90000"/>
          </a:bodyPr>
          <a:lstStyle/>
          <a:p>
            <a:r>
              <a:rPr lang="en-US"/>
              <a:t>Why Transformers?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7DC7-E883-6989-F63A-21FCEC611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00" y="1538546"/>
            <a:ext cx="839115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Transformer based models are great for paraphrase identification due to the contextual understanding, attention mechanism, bidirectional encoding and transfer learning capabilities.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Bert(bidirectional encoder representations from transformers) based models can capture contextual information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Calibri"/>
                <a:cs typeface="Calibri"/>
              </a:rPr>
              <a:t>Perform comprehensive comparison by finetuning various </a:t>
            </a:r>
            <a:r>
              <a:rPr lang="en-US" sz="1800" cap="none" dirty="0" err="1">
                <a:latin typeface="Calibri"/>
                <a:cs typeface="Calibri"/>
              </a:rPr>
              <a:t>bert</a:t>
            </a:r>
            <a:r>
              <a:rPr lang="en-US" sz="1800" cap="none" dirty="0">
                <a:latin typeface="Calibri"/>
                <a:cs typeface="Calibri"/>
              </a:rPr>
              <a:t> based models for different paraphrase identification scenarios</a:t>
            </a:r>
            <a:r>
              <a:rPr lang="en-US" cap="none" dirty="0">
                <a:latin typeface="Calibri"/>
                <a:cs typeface="Calibri"/>
              </a:rPr>
              <a:t>. 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diagram of a process flow&#10;&#10;Description automatically generated">
            <a:extLst>
              <a:ext uri="{FF2B5EF4-FFF2-40B4-BE49-F238E27FC236}">
                <a16:creationId xmlns:a16="http://schemas.microsoft.com/office/drawing/2014/main" id="{815CBA03-5854-0973-27AA-326369B54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7870" y="1894235"/>
            <a:ext cx="2415580" cy="4352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143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83A9C-6B81-A387-ED79-40280BB2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89" y="39496"/>
            <a:ext cx="10364451" cy="1596177"/>
          </a:xfrm>
        </p:spPr>
        <p:txBody>
          <a:bodyPr/>
          <a:lstStyle/>
          <a:p>
            <a:r>
              <a:rPr lang="en-US" dirty="0">
                <a:cs typeface="Segoe UI"/>
              </a:rPr>
              <a:t>Pipeline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9824-3759-5221-55C0-D9620B59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1" y="1372690"/>
            <a:ext cx="11210543" cy="484943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68960" lvl="1" indent="-285750"/>
            <a:r>
              <a:rPr lang="en-US" cap="none" dirty="0">
                <a:solidFill>
                  <a:srgbClr val="3B3838"/>
                </a:solidFill>
                <a:latin typeface="Calibri"/>
                <a:cs typeface="Segoe UI"/>
              </a:rPr>
              <a:t>Import models and tokenizers:</a:t>
            </a:r>
          </a:p>
          <a:p>
            <a:pPr marL="971550" lvl="2" indent="-285750">
              <a:buFont typeface="Courier New" panose="02070309020205020404" pitchFamily="49" charset="0"/>
              <a:buChar char="o"/>
            </a:pP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Distilbert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+ </a:t>
            </a: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distilbert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tokenizer</a:t>
            </a:r>
          </a:p>
          <a:p>
            <a:pPr marL="971550" lvl="2" indent="-285750">
              <a:buFont typeface="Courier New" panose="02070309020205020404" pitchFamily="49" charset="0"/>
              <a:buChar char="o"/>
            </a:pP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Mobilebert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+ </a:t>
            </a: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mobilebert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tokenizer</a:t>
            </a:r>
          </a:p>
          <a:p>
            <a:pPr marL="971550" lvl="2" indent="-285750">
              <a:buFont typeface="Courier New" panose="02070309020205020404" pitchFamily="49" charset="0"/>
              <a:buChar char="o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ALBERT + ALBERT tokenizer</a:t>
            </a:r>
          </a:p>
          <a:p>
            <a:pPr marL="971550" lvl="2" indent="-285750">
              <a:buFont typeface="Courier New" panose="02070309020205020404" pitchFamily="49" charset="0"/>
              <a:buChar char="o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ELECTRA + ELECTRA tokenizer</a:t>
            </a:r>
          </a:p>
          <a:p>
            <a:pPr marL="971550" lvl="2" indent="-285750">
              <a:buFont typeface="Courier New" panose="02070309020205020404" pitchFamily="49" charset="0"/>
              <a:buChar char="o"/>
            </a:pP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Squeezebert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+ </a:t>
            </a:r>
            <a:r>
              <a:rPr lang="en-US" sz="1800" cap="none" dirty="0" err="1">
                <a:solidFill>
                  <a:srgbClr val="3B3838"/>
                </a:solidFill>
                <a:latin typeface="Calibri"/>
                <a:cs typeface="Segoe UI"/>
              </a:rPr>
              <a:t>squeezebert</a:t>
            </a: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tokenizer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Each model is equipped with its own tokenizer to ensure optimal compatibility </a:t>
            </a:r>
          </a:p>
          <a:p>
            <a:pPr marL="0" indent="0">
              <a:buNone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     &amp;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Append a classification layer to each model to predict paraphrase labels (0 or 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dirty="0">
                <a:solidFill>
                  <a:srgbClr val="3B3838"/>
                </a:solidFill>
                <a:latin typeface="Calibri"/>
                <a:cs typeface="Segoe UI"/>
              </a:rPr>
              <a:t>Configure training parameters: setup batch sizes, learning rates, and number of epochs.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3B3838"/>
              </a:solidFill>
              <a:latin typeface="Calibri"/>
              <a:cs typeface="Segoe UI"/>
            </a:endParaRPr>
          </a:p>
          <a:p>
            <a:pPr marL="0" indent="0">
              <a:buFontTx/>
              <a:buNone/>
            </a:pPr>
            <a:endParaRPr lang="en-US" dirty="0">
              <a:solidFill>
                <a:srgbClr val="3B3838"/>
              </a:solidFill>
              <a:latin typeface="Calibri"/>
              <a:cs typeface="Segoe UI"/>
            </a:endParaRPr>
          </a:p>
          <a:p>
            <a:pPr marL="0" indent="0">
              <a:buFontTx/>
              <a:buNone/>
            </a:pPr>
            <a:endParaRPr lang="en-US" dirty="0">
              <a:solidFill>
                <a:srgbClr val="3B3838"/>
              </a:solidFill>
              <a:cs typeface="Segoe UI"/>
            </a:endParaRPr>
          </a:p>
          <a:p>
            <a:pPr marL="0" indent="0">
              <a:buFontTx/>
              <a:buNone/>
            </a:pPr>
            <a:endParaRPr lang="en-US" dirty="0">
              <a:solidFill>
                <a:srgbClr val="3B3838"/>
              </a:solidFill>
              <a:cs typeface="Segoe UI"/>
            </a:endParaRPr>
          </a:p>
        </p:txBody>
      </p:sp>
      <p:pic>
        <p:nvPicPr>
          <p:cNvPr id="4" name="Picture 3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E9148D1C-EC1A-67F4-0341-1785E1F50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6387" y="445869"/>
            <a:ext cx="2689634" cy="452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9708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194</TotalTime>
  <Words>1500</Words>
  <Application>Microsoft Office PowerPoint</Application>
  <PresentationFormat>Widescreen</PresentationFormat>
  <Paragraphs>154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Segoe UI</vt:lpstr>
      <vt:lpstr>Tw Cen MT</vt:lpstr>
      <vt:lpstr>Droplet</vt:lpstr>
      <vt:lpstr>Paraphrase Identification</vt:lpstr>
      <vt:lpstr>Paraphrase Identification Task</vt:lpstr>
      <vt:lpstr>Challenges</vt:lpstr>
      <vt:lpstr>Data Collection</vt:lpstr>
      <vt:lpstr>Dataset Overview</vt:lpstr>
      <vt:lpstr>Data Preprocessing </vt:lpstr>
      <vt:lpstr>BERT Models </vt:lpstr>
      <vt:lpstr>Why Transformers?</vt:lpstr>
      <vt:lpstr>Pipeline Design</vt:lpstr>
      <vt:lpstr>Finetuning Models</vt:lpstr>
      <vt:lpstr>Results</vt:lpstr>
      <vt:lpstr>Results</vt:lpstr>
      <vt:lpstr>Results:</vt:lpstr>
      <vt:lpstr>Observations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Paraphrase Identification</dc:title>
  <dc:creator>Vasudha</dc:creator>
  <cp:lastModifiedBy>Vasudha</cp:lastModifiedBy>
  <cp:revision>6</cp:revision>
  <dcterms:created xsi:type="dcterms:W3CDTF">2024-04-18T22:37:43Z</dcterms:created>
  <dcterms:modified xsi:type="dcterms:W3CDTF">2024-04-19T01:52:03Z</dcterms:modified>
</cp:coreProperties>
</file>