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69" r:id="rId3"/>
    <p:sldId id="268" r:id="rId4"/>
    <p:sldId id="271" r:id="rId5"/>
    <p:sldId id="273" r:id="rId6"/>
    <p:sldId id="270" r:id="rId7"/>
    <p:sldId id="283" r:id="rId8"/>
    <p:sldId id="284" r:id="rId9"/>
    <p:sldId id="274" r:id="rId10"/>
    <p:sldId id="275" r:id="rId11"/>
    <p:sldId id="276" r:id="rId12"/>
    <p:sldId id="278" r:id="rId13"/>
    <p:sldId id="285" r:id="rId14"/>
    <p:sldId id="279" r:id="rId15"/>
    <p:sldId id="286" r:id="rId16"/>
  </p:sldIdLst>
  <p:sldSz cx="9144000" cy="6858000" type="screen4x3"/>
  <p:notesSz cx="6811963" cy="9942513"/>
  <p:embeddedFontLst>
    <p:embeddedFont>
      <p:font typeface="Algerian" panose="04020705040A02060702" pitchFamily="82" charset="0"/>
      <p:regular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cnf837T0Js84+hHp2SIhjOziZ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9AF073-9FA3-4BBF-8393-915F3F4DBD03}" v="11" dt="2023-11-07T10:37:01.362"/>
  </p1510:revLst>
</p1510:revInfo>
</file>

<file path=ppt/tableStyles.xml><?xml version="1.0" encoding="utf-8"?>
<a:tblStyleLst xmlns:a="http://schemas.openxmlformats.org/drawingml/2006/main" def="{CCE11219-FFA0-49C9-8602-9047F819DA6D}">
  <a:tblStyle styleId="{CCE11219-FFA0-49C9-8602-9047F819DA6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80208EC-32B6-4EC8-BA4C-7D4BB301E5E4}"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71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51850" cy="497126"/>
          </a:xfrm>
          <a:prstGeom prst="rect">
            <a:avLst/>
          </a:prstGeom>
          <a:noFill/>
          <a:ln>
            <a:noFill/>
          </a:ln>
        </p:spPr>
        <p:txBody>
          <a:bodyPr spcFirstLastPara="1" wrap="square" lIns="95725" tIns="47850" rIns="95725" bIns="47850"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58536" y="0"/>
            <a:ext cx="2951850" cy="497126"/>
          </a:xfrm>
          <a:prstGeom prst="rect">
            <a:avLst/>
          </a:prstGeom>
          <a:noFill/>
          <a:ln>
            <a:noFill/>
          </a:ln>
        </p:spPr>
        <p:txBody>
          <a:bodyPr spcFirstLastPara="1" wrap="square" lIns="95725" tIns="47850" rIns="95725" bIns="47850"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19163" y="744538"/>
            <a:ext cx="4973637" cy="37290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1197" y="4722694"/>
            <a:ext cx="5449570" cy="4474131"/>
          </a:xfrm>
          <a:prstGeom prst="rect">
            <a:avLst/>
          </a:prstGeom>
          <a:noFill/>
          <a:ln>
            <a:noFill/>
          </a:ln>
        </p:spPr>
        <p:txBody>
          <a:bodyPr spcFirstLastPara="1" wrap="square" lIns="95725" tIns="47850" rIns="95725" bIns="4785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9443661"/>
            <a:ext cx="2951850" cy="497126"/>
          </a:xfrm>
          <a:prstGeom prst="rect">
            <a:avLst/>
          </a:prstGeom>
          <a:noFill/>
          <a:ln>
            <a:noFill/>
          </a:ln>
        </p:spPr>
        <p:txBody>
          <a:bodyPr spcFirstLastPara="1" wrap="square" lIns="95725" tIns="47850" rIns="95725" bIns="47850"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58536" y="9443661"/>
            <a:ext cx="2951850" cy="497126"/>
          </a:xfrm>
          <a:prstGeom prst="rect">
            <a:avLst/>
          </a:prstGeom>
          <a:noFill/>
          <a:ln>
            <a:noFill/>
          </a:ln>
        </p:spPr>
        <p:txBody>
          <a:bodyPr spcFirstLastPara="1" wrap="square" lIns="95725" tIns="47850" rIns="95725" bIns="478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Arial"/>
                <a:buNone/>
              </a:p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919163" y="744538"/>
            <a:ext cx="4973637" cy="37290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1197" y="4722694"/>
            <a:ext cx="5449570" cy="4474131"/>
          </a:xfrm>
          <a:prstGeom prst="rect">
            <a:avLst/>
          </a:prstGeom>
          <a:noFill/>
          <a:ln>
            <a:noFill/>
          </a:ln>
        </p:spPr>
        <p:txBody>
          <a:bodyPr spcFirstLastPara="1" wrap="square" lIns="95725" tIns="47850" rIns="95725" bIns="47850" anchor="t" anchorCtr="0">
            <a:norm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dt" idx="10"/>
          </p:nvPr>
        </p:nvSpPr>
        <p:spPr>
          <a:xfrm>
            <a:off x="3858536" y="0"/>
            <a:ext cx="2951850" cy="497126"/>
          </a:xfrm>
          <a:prstGeom prst="rect">
            <a:avLst/>
          </a:prstGeom>
          <a:noFill/>
          <a:ln>
            <a:noFill/>
          </a:ln>
        </p:spPr>
        <p:txBody>
          <a:bodyPr spcFirstLastPara="1" wrap="square" lIns="95725" tIns="47850" rIns="95725" bIns="47850" anchor="t" anchorCtr="0">
            <a:noAutofit/>
          </a:bodyPr>
          <a:lstStyle/>
          <a:p>
            <a:pPr marL="0" lvl="0" indent="0" algn="r" rtl="0">
              <a:lnSpc>
                <a:spcPct val="100000"/>
              </a:lnSpc>
              <a:spcBef>
                <a:spcPts val="0"/>
              </a:spcBef>
              <a:spcAft>
                <a:spcPts val="0"/>
              </a:spcAft>
              <a:buSzPts val="1400"/>
              <a:buNone/>
            </a:pPr>
            <a:r>
              <a:rPr lang="en-US"/>
              <a:t>22 September 2022</a:t>
            </a:r>
            <a:endParaRPr/>
          </a:p>
        </p:txBody>
      </p:sp>
      <p:sp>
        <p:nvSpPr>
          <p:cNvPr id="83" name="Google Shape;83;p1:notes"/>
          <p:cNvSpPr txBox="1">
            <a:spLocks noGrp="1"/>
          </p:cNvSpPr>
          <p:nvPr>
            <p:ph type="ftr" idx="11"/>
          </p:nvPr>
        </p:nvSpPr>
        <p:spPr>
          <a:xfrm>
            <a:off x="1" y="9443661"/>
            <a:ext cx="2951850" cy="497126"/>
          </a:xfrm>
          <a:prstGeom prst="rect">
            <a:avLst/>
          </a:prstGeom>
          <a:noFill/>
          <a:ln>
            <a:noFill/>
          </a:ln>
        </p:spPr>
        <p:txBody>
          <a:bodyPr spcFirstLastPara="1" wrap="square" lIns="95725" tIns="47850" rIns="95725" bIns="47850" anchor="b" anchorCtr="0">
            <a:noAutofit/>
          </a:bodyPr>
          <a:lstStyle/>
          <a:p>
            <a:pPr marL="0" lvl="0" indent="0" algn="l" rtl="0">
              <a:lnSpc>
                <a:spcPct val="100000"/>
              </a:lnSpc>
              <a:spcBef>
                <a:spcPts val="0"/>
              </a:spcBef>
              <a:spcAft>
                <a:spcPts val="0"/>
              </a:spcAft>
              <a:buSzPts val="1400"/>
              <a:buNone/>
            </a:pPr>
            <a:r>
              <a:rPr lang="en-US"/>
              <a:t>1-59</a:t>
            </a:r>
            <a:endParaRPr/>
          </a:p>
        </p:txBody>
      </p:sp>
      <p:sp>
        <p:nvSpPr>
          <p:cNvPr id="84" name="Google Shape;84;p1:notes"/>
          <p:cNvSpPr txBox="1">
            <a:spLocks noGrp="1"/>
          </p:cNvSpPr>
          <p:nvPr>
            <p:ph type="sldNum" idx="12"/>
          </p:nvPr>
        </p:nvSpPr>
        <p:spPr>
          <a:xfrm>
            <a:off x="3858536" y="9443661"/>
            <a:ext cx="2951850" cy="497126"/>
          </a:xfrm>
          <a:prstGeom prst="rect">
            <a:avLst/>
          </a:prstGeom>
          <a:noFill/>
          <a:ln>
            <a:noFill/>
          </a:ln>
        </p:spPr>
        <p:txBody>
          <a:bodyPr spcFirstLastPara="1" wrap="square" lIns="95725" tIns="47850" rIns="95725" bIns="4785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Arial"/>
                <a:buNone/>
              </a:pPr>
              <a:t>3</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1147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Arial"/>
                <a:buNone/>
              </a:pPr>
              <a:t>4</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618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Arial"/>
                <a:buNone/>
              </a:pPr>
              <a:t>5</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6467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4"/>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4"/>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6" name="Google Shape;16;p1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2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24"/>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4"/>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2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25"/>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1" name="Google Shape;21;p1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Clr>
                <a:schemeClr val="dk1"/>
              </a:buClr>
              <a:buSzPts val="1760"/>
              <a:buNone/>
              <a:defRPr sz="2200">
                <a:solidFill>
                  <a:schemeClr val="dk1"/>
                </a:solidFill>
              </a:defRPr>
            </a:lvl1pPr>
            <a:lvl2pPr marL="914400" lvl="1" indent="-228600" algn="l">
              <a:lnSpc>
                <a:spcPct val="100000"/>
              </a:lnSpc>
              <a:spcBef>
                <a:spcPts val="360"/>
              </a:spcBef>
              <a:spcAft>
                <a:spcPts val="0"/>
              </a:spcAft>
              <a:buClr>
                <a:srgbClr val="888888"/>
              </a:buClr>
              <a:buSzPts val="1440"/>
              <a:buNone/>
              <a:defRPr sz="1800">
                <a:solidFill>
                  <a:srgbClr val="888888"/>
                </a:solidFill>
              </a:defRPr>
            </a:lvl2pPr>
            <a:lvl3pPr marL="1371600" lvl="2" indent="-228600" algn="l">
              <a:lnSpc>
                <a:spcPct val="100000"/>
              </a:lnSpc>
              <a:spcBef>
                <a:spcPts val="320"/>
              </a:spcBef>
              <a:spcAft>
                <a:spcPts val="0"/>
              </a:spcAft>
              <a:buClr>
                <a:srgbClr val="888888"/>
              </a:buClr>
              <a:buSzPts val="1280"/>
              <a:buNone/>
              <a:defRPr sz="1600">
                <a:solidFill>
                  <a:srgbClr val="888888"/>
                </a:solidFill>
              </a:defRPr>
            </a:lvl3pPr>
            <a:lvl4pPr marL="1828800" lvl="3" indent="-228600" algn="l">
              <a:lnSpc>
                <a:spcPct val="100000"/>
              </a:lnSpc>
              <a:spcBef>
                <a:spcPts val="280"/>
              </a:spcBef>
              <a:spcAft>
                <a:spcPts val="0"/>
              </a:spcAft>
              <a:buClr>
                <a:srgbClr val="888888"/>
              </a:buClr>
              <a:buSzPts val="1120"/>
              <a:buNone/>
              <a:defRPr sz="1400">
                <a:solidFill>
                  <a:srgbClr val="888888"/>
                </a:solidFill>
              </a:defRPr>
            </a:lvl4pPr>
            <a:lvl5pPr marL="2286000" lvl="4" indent="-228600" algn="l">
              <a:lnSpc>
                <a:spcPct val="100000"/>
              </a:lnSpc>
              <a:spcBef>
                <a:spcPts val="280"/>
              </a:spcBef>
              <a:spcAft>
                <a:spcPts val="0"/>
              </a:spcAft>
              <a:buClr>
                <a:srgbClr val="888888"/>
              </a:buClr>
              <a:buSzPts val="1120"/>
              <a:buNone/>
              <a:defRPr sz="1400">
                <a:solidFill>
                  <a:srgbClr val="888888"/>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1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1" name="Google Shape;31;p1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2" name="Google Shape;32;p1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7" name="Google Shape;37;p1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8" name="Google Shape;38;p1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1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1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1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2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Clr>
                <a:schemeClr val="dk1"/>
              </a:buClr>
              <a:buSzPts val="1120"/>
              <a:buNone/>
              <a:defRPr sz="1400"/>
            </a:lvl1pPr>
            <a:lvl2pPr marL="914400" lvl="1" indent="-228600" algn="l">
              <a:lnSpc>
                <a:spcPct val="100000"/>
              </a:lnSpc>
              <a:spcBef>
                <a:spcPts val="240"/>
              </a:spcBef>
              <a:spcAft>
                <a:spcPts val="0"/>
              </a:spcAft>
              <a:buClr>
                <a:schemeClr val="dk1"/>
              </a:buClr>
              <a:buSzPts val="96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180"/>
              </a:spcBef>
              <a:spcAft>
                <a:spcPts val="0"/>
              </a:spcAft>
              <a:buClr>
                <a:schemeClr val="dk1"/>
              </a:buClr>
              <a:buSzPts val="720"/>
              <a:buNone/>
              <a:defRPr sz="900"/>
            </a:lvl4pPr>
            <a:lvl5pPr marL="2286000" lvl="4" indent="-228600" algn="l">
              <a:lnSpc>
                <a:spcPct val="100000"/>
              </a:lnSpc>
              <a:spcBef>
                <a:spcPts val="180"/>
              </a:spcBef>
              <a:spcAft>
                <a:spcPts val="0"/>
              </a:spcAft>
              <a:buClr>
                <a:schemeClr val="dk1"/>
              </a:buClr>
              <a:buSzPts val="720"/>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21"/>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70840" algn="l">
              <a:lnSpc>
                <a:spcPct val="100000"/>
              </a:lnSpc>
              <a:spcBef>
                <a:spcPts val="560"/>
              </a:spcBef>
              <a:spcAft>
                <a:spcPts val="0"/>
              </a:spcAft>
              <a:buClr>
                <a:schemeClr val="dk1"/>
              </a:buClr>
              <a:buSzPts val="2240"/>
              <a:buChar char="⮚"/>
              <a:defRPr sz="2800"/>
            </a:lvl1pPr>
            <a:lvl2pPr marL="914400" lvl="1" indent="-360680" algn="l">
              <a:lnSpc>
                <a:spcPct val="100000"/>
              </a:lnSpc>
              <a:spcBef>
                <a:spcPts val="520"/>
              </a:spcBef>
              <a:spcAft>
                <a:spcPts val="0"/>
              </a:spcAft>
              <a:buClr>
                <a:schemeClr val="dk1"/>
              </a:buClr>
              <a:buSzPts val="2080"/>
              <a:buChar char="⮚"/>
              <a:defRPr sz="2600"/>
            </a:lvl2pPr>
            <a:lvl3pPr marL="1371600" lvl="2" indent="-350519" algn="l">
              <a:lnSpc>
                <a:spcPct val="100000"/>
              </a:lnSpc>
              <a:spcBef>
                <a:spcPts val="480"/>
              </a:spcBef>
              <a:spcAft>
                <a:spcPts val="0"/>
              </a:spcAft>
              <a:buClr>
                <a:schemeClr val="dk1"/>
              </a:buClr>
              <a:buSzPts val="1920"/>
              <a:buChar char="⮚"/>
              <a:defRPr sz="2400"/>
            </a:lvl3pPr>
            <a:lvl4pPr marL="1828800" lvl="3" indent="-330200" algn="l">
              <a:lnSpc>
                <a:spcPct val="100000"/>
              </a:lnSpc>
              <a:spcBef>
                <a:spcPts val="400"/>
              </a:spcBef>
              <a:spcAft>
                <a:spcPts val="0"/>
              </a:spcAft>
              <a:buClr>
                <a:schemeClr val="dk1"/>
              </a:buClr>
              <a:buSzPts val="1600"/>
              <a:buChar char="⮚"/>
              <a:defRPr sz="20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2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1"/>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22"/>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392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22"/>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588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22"/>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22"/>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22"/>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Arial"/>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Clr>
                <a:schemeClr val="dk1"/>
              </a:buClr>
              <a:buSzPts val="1040"/>
              <a:buFont typeface="Arial"/>
              <a:buNone/>
              <a:defRPr sz="1300"/>
            </a:lvl1pPr>
            <a:lvl2pPr marL="914400" lvl="1" indent="-289560" algn="l">
              <a:lnSpc>
                <a:spcPct val="100000"/>
              </a:lnSpc>
              <a:spcBef>
                <a:spcPts val="240"/>
              </a:spcBef>
              <a:spcAft>
                <a:spcPts val="0"/>
              </a:spcAft>
              <a:buClr>
                <a:schemeClr val="dk1"/>
              </a:buClr>
              <a:buSzPts val="960"/>
              <a:buChar char="⮚"/>
              <a:defRPr sz="1200"/>
            </a:lvl2pPr>
            <a:lvl3pPr marL="1371600" lvl="2" indent="-279400" algn="l">
              <a:lnSpc>
                <a:spcPct val="100000"/>
              </a:lnSpc>
              <a:spcBef>
                <a:spcPts val="200"/>
              </a:spcBef>
              <a:spcAft>
                <a:spcPts val="0"/>
              </a:spcAft>
              <a:buClr>
                <a:schemeClr val="dk1"/>
              </a:buClr>
              <a:buSzPts val="800"/>
              <a:buChar char="⮚"/>
              <a:defRPr sz="1000"/>
            </a:lvl3pPr>
            <a:lvl4pPr marL="1828800" lvl="3" indent="-274319" algn="l">
              <a:lnSpc>
                <a:spcPct val="100000"/>
              </a:lnSpc>
              <a:spcBef>
                <a:spcPts val="180"/>
              </a:spcBef>
              <a:spcAft>
                <a:spcPts val="0"/>
              </a:spcAft>
              <a:buClr>
                <a:schemeClr val="dk1"/>
              </a:buClr>
              <a:buSzPts val="720"/>
              <a:buChar char="⮚"/>
              <a:defRPr sz="900"/>
            </a:lvl4pPr>
            <a:lvl5pPr marL="2286000" lvl="4" indent="-274320" algn="l">
              <a:lnSpc>
                <a:spcPct val="100000"/>
              </a:lnSpc>
              <a:spcBef>
                <a:spcPts val="180"/>
              </a:spcBef>
              <a:spcAft>
                <a:spcPts val="0"/>
              </a:spcAft>
              <a:buClr>
                <a:schemeClr val="dk1"/>
              </a:buClr>
              <a:buSzPts val="720"/>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22"/>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2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13"/>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99995" sy="80002" flip="none" algn="tl"/>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22-Sep-22</a:t>
            </a:r>
            <a:endParaRPr>
              <a:latin typeface="Times New Roman"/>
              <a:ea typeface="Times New Roman"/>
              <a:cs typeface="Times New Roman"/>
              <a:sym typeface="Times New Roman"/>
            </a:endParaRPr>
          </a:p>
        </p:txBody>
      </p:sp>
      <p:sp>
        <p:nvSpPr>
          <p:cNvPr id="87" name="Google Shape;87;p1"/>
          <p:cNvSpPr txBox="1"/>
          <p:nvPr/>
        </p:nvSpPr>
        <p:spPr>
          <a:xfrm>
            <a:off x="2987824" y="-2416"/>
            <a:ext cx="6108000" cy="1977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FF"/>
                </a:solidFill>
                <a:latin typeface="Times New Roman"/>
                <a:ea typeface="Times New Roman"/>
                <a:cs typeface="Times New Roman"/>
                <a:sym typeface="Times New Roman"/>
              </a:rPr>
              <a:t>KONGU ENGINEERING COLLEGE</a:t>
            </a:r>
            <a:r>
              <a:rPr lang="en-US" sz="1800" b="1" i="0" u="none" strike="noStrike" cap="none" dirty="0">
                <a:solidFill>
                  <a:schemeClr val="accent1"/>
                </a:solidFill>
                <a:latin typeface="Times New Roman"/>
                <a:ea typeface="Times New Roman"/>
                <a:cs typeface="Times New Roman"/>
                <a:sym typeface="Times New Roman"/>
              </a:rPr>
              <a:t> </a:t>
            </a:r>
            <a:endParaRPr sz="1800" b="1" i="0" u="none" strike="noStrike" cap="none" dirty="0">
              <a:solidFill>
                <a:schemeClr val="accen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rgbClr val="546321"/>
                </a:solidFill>
                <a:latin typeface="Times New Roman"/>
                <a:ea typeface="Times New Roman"/>
                <a:cs typeface="Times New Roman"/>
                <a:sym typeface="Times New Roman"/>
              </a:rPr>
              <a:t>PERUNDURAI ERODE-638060</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600"/>
              </a:spcBef>
              <a:spcAft>
                <a:spcPts val="0"/>
              </a:spcAft>
              <a:buClr>
                <a:srgbClr val="000000"/>
              </a:buClr>
              <a:buSzPts val="1050"/>
              <a:buFont typeface="Arial"/>
              <a:buNone/>
            </a:pPr>
            <a:endParaRPr sz="1050" b="1" i="0" u="none" strike="noStrike" cap="none" dirty="0">
              <a:solidFill>
                <a:schemeClr val="accen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FF"/>
                </a:solidFill>
                <a:latin typeface="Times New Roman"/>
                <a:ea typeface="Times New Roman"/>
                <a:cs typeface="Times New Roman"/>
                <a:sym typeface="Times New Roman"/>
              </a:rPr>
              <a:t>DEPARTMENT OF</a:t>
            </a:r>
            <a:endParaRPr sz="2400" b="1" i="0" u="none" strike="noStrike" cap="none" dirty="0">
              <a:solidFill>
                <a:srgbClr val="0000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FF"/>
                </a:solidFill>
                <a:latin typeface="Times New Roman"/>
                <a:ea typeface="Times New Roman"/>
                <a:cs typeface="Times New Roman"/>
                <a:sym typeface="Times New Roman"/>
              </a:rPr>
              <a:t>ARTIFICIAL INTELLIGENCE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600"/>
              </a:spcBef>
              <a:spcAft>
                <a:spcPts val="0"/>
              </a:spcAft>
              <a:buClr>
                <a:srgbClr val="000000"/>
              </a:buClr>
              <a:buSzPts val="1800"/>
              <a:buFont typeface="Arial"/>
              <a:buNone/>
            </a:pPr>
            <a:r>
              <a:rPr lang="en-US" sz="1800" b="1" dirty="0">
                <a:solidFill>
                  <a:srgbClr val="FF0000"/>
                </a:solidFill>
                <a:latin typeface="Times New Roman"/>
                <a:ea typeface="Times New Roman"/>
                <a:cs typeface="Times New Roman"/>
                <a:sym typeface="Times New Roman"/>
              </a:rPr>
              <a:t>Big Data Analysis </a:t>
            </a:r>
            <a:r>
              <a:rPr lang="en-US" sz="1800" b="1" i="0" u="none" strike="noStrike" cap="none" dirty="0">
                <a:solidFill>
                  <a:srgbClr val="FF0000"/>
                </a:solidFill>
                <a:latin typeface="Times New Roman"/>
                <a:ea typeface="Times New Roman"/>
                <a:cs typeface="Times New Roman"/>
                <a:sym typeface="Times New Roman"/>
              </a:rPr>
              <a:t>Project</a:t>
            </a:r>
            <a:endParaRPr sz="1800" b="0" i="0" u="none" strike="noStrike" cap="none" dirty="0">
              <a:solidFill>
                <a:srgbClr val="FF0000"/>
              </a:solidFill>
              <a:latin typeface="Times New Roman"/>
              <a:ea typeface="Times New Roman"/>
              <a:cs typeface="Times New Roman"/>
              <a:sym typeface="Times New Roman"/>
            </a:endParaRPr>
          </a:p>
        </p:txBody>
      </p:sp>
      <p:sp>
        <p:nvSpPr>
          <p:cNvPr id="88" name="Google Shape;88;p1"/>
          <p:cNvSpPr txBox="1"/>
          <p:nvPr/>
        </p:nvSpPr>
        <p:spPr>
          <a:xfrm>
            <a:off x="3022199" y="2080823"/>
            <a:ext cx="6108000"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600" b="1" dirty="0">
                <a:solidFill>
                  <a:srgbClr val="FF0000"/>
                </a:solidFill>
                <a:latin typeface="Times New Roman"/>
                <a:ea typeface="Times New Roman"/>
                <a:cs typeface="Times New Roman"/>
                <a:sym typeface="Times New Roman"/>
              </a:rPr>
              <a:t>WEB SERVER LOG ANALYSIS</a:t>
            </a:r>
          </a:p>
          <a:p>
            <a:pPr marL="0" marR="0" lvl="0" indent="0" algn="ctr" rtl="0">
              <a:lnSpc>
                <a:spcPct val="100000"/>
              </a:lnSpc>
              <a:spcBef>
                <a:spcPts val="0"/>
              </a:spcBef>
              <a:spcAft>
                <a:spcPts val="0"/>
              </a:spcAft>
              <a:buClr>
                <a:srgbClr val="000000"/>
              </a:buClr>
              <a:buSzPts val="3000"/>
              <a:buFont typeface="Arial"/>
              <a:buNone/>
            </a:pPr>
            <a:r>
              <a:rPr lang="en-US" sz="3600" b="1" i="0" u="none" strike="noStrike" cap="none" dirty="0">
                <a:solidFill>
                  <a:srgbClr val="FF0000"/>
                </a:solidFill>
                <a:latin typeface="Times New Roman"/>
                <a:ea typeface="Times New Roman"/>
                <a:cs typeface="Times New Roman"/>
                <a:sym typeface="Times New Roman"/>
              </a:rPr>
              <a:t>USING PYSPARK</a:t>
            </a:r>
            <a:endParaRPr sz="3000" b="1" i="0" u="none" strike="noStrike" cap="none" dirty="0">
              <a:solidFill>
                <a:srgbClr val="FF0000"/>
              </a:solidFill>
              <a:latin typeface="Times New Roman"/>
              <a:ea typeface="Times New Roman"/>
              <a:cs typeface="Times New Roman"/>
              <a:sym typeface="Times New Roman"/>
            </a:endParaRPr>
          </a:p>
        </p:txBody>
      </p:sp>
      <p:sp>
        <p:nvSpPr>
          <p:cNvPr id="89" name="Google Shape;89;p1"/>
          <p:cNvSpPr txBox="1"/>
          <p:nvPr/>
        </p:nvSpPr>
        <p:spPr>
          <a:xfrm>
            <a:off x="2401678" y="4769101"/>
            <a:ext cx="6694148" cy="172350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dirty="0">
                <a:solidFill>
                  <a:srgbClr val="FF0000"/>
                </a:solidFill>
                <a:latin typeface="Times New Roman"/>
                <a:ea typeface="Times New Roman"/>
                <a:cs typeface="Times New Roman"/>
                <a:sym typeface="Times New Roman"/>
              </a:rPr>
              <a:t>  Team Mentor       :   </a:t>
            </a:r>
            <a:r>
              <a:rPr lang="en-US" sz="1800" b="1" i="0" u="none" strike="noStrike" cap="none" dirty="0">
                <a:solidFill>
                  <a:srgbClr val="0C0C0C"/>
                </a:solidFill>
                <a:latin typeface="Times New Roman"/>
                <a:ea typeface="Times New Roman"/>
                <a:cs typeface="Times New Roman"/>
                <a:sym typeface="Times New Roman"/>
              </a:rPr>
              <a:t>Mr. K LOGESWARAN</a:t>
            </a:r>
            <a:endParaRPr sz="1800" b="1" i="0" u="none" strike="noStrike" cap="none" dirty="0">
              <a:solidFill>
                <a:srgbClr val="0C0C0C"/>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C0C0C"/>
                </a:solidFill>
                <a:latin typeface="Times New Roman"/>
                <a:ea typeface="Times New Roman"/>
                <a:cs typeface="Times New Roman"/>
                <a:sym typeface="Times New Roman"/>
              </a:rPr>
              <a:t>			</a:t>
            </a:r>
            <a:endParaRPr lang="en-US"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2000" b="1" i="0" u="none" strike="noStrike" cap="none" dirty="0">
                <a:solidFill>
                  <a:srgbClr val="FF0000"/>
                </a:solidFill>
                <a:latin typeface="Times New Roman"/>
                <a:ea typeface="Times New Roman"/>
                <a:cs typeface="Times New Roman"/>
                <a:sym typeface="Times New Roman"/>
              </a:rPr>
              <a:t>Team Members   :  </a:t>
            </a:r>
            <a:r>
              <a:rPr lang="en-US" sz="1600" b="1" dirty="0">
                <a:solidFill>
                  <a:schemeClr val="dk1"/>
                </a:solidFill>
                <a:latin typeface="Times New Roman"/>
                <a:ea typeface="Times New Roman"/>
                <a:cs typeface="Times New Roman"/>
                <a:sym typeface="Times New Roman"/>
              </a:rPr>
              <a:t>VASUGI M</a:t>
            </a:r>
            <a:r>
              <a:rPr lang="en-US" sz="1600" b="1" i="0" u="none" strike="noStrike" cap="none" dirty="0">
                <a:solidFill>
                  <a:schemeClr val="dk1"/>
                </a:solidFill>
                <a:latin typeface="Times New Roman"/>
                <a:ea typeface="Times New Roman"/>
                <a:cs typeface="Times New Roman"/>
                <a:sym typeface="Times New Roman"/>
              </a:rPr>
              <a:t>       -  21ADR057</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1600" b="1" i="0" u="none" strike="noStrike" cap="none" dirty="0">
                <a:solidFill>
                  <a:srgbClr val="0C0C0C"/>
                </a:solidFill>
                <a:latin typeface="Times New Roman"/>
                <a:ea typeface="Times New Roman"/>
                <a:cs typeface="Times New Roman"/>
                <a:sym typeface="Times New Roman"/>
              </a:rPr>
              <a:t>		      SUJIT B            -  21ADL053</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1600" b="1" i="0" u="none" strike="noStrike" cap="none" dirty="0">
                <a:solidFill>
                  <a:srgbClr val="0C0C0C"/>
                </a:solidFill>
                <a:latin typeface="Times New Roman"/>
                <a:ea typeface="Times New Roman"/>
                <a:cs typeface="Times New Roman"/>
                <a:sym typeface="Times New Roman"/>
              </a:rPr>
              <a:t>		    </a:t>
            </a:r>
            <a:r>
              <a:rPr lang="en-US" sz="1600" b="1" dirty="0">
                <a:solidFill>
                  <a:srgbClr val="0C0C0C"/>
                </a:solidFill>
                <a:latin typeface="Times New Roman"/>
                <a:ea typeface="Times New Roman"/>
                <a:cs typeface="Times New Roman"/>
                <a:sym typeface="Times New Roman"/>
              </a:rPr>
              <a:t>AKILESH T</a:t>
            </a:r>
            <a:r>
              <a:rPr lang="en-US" sz="1600" b="1" i="0" u="none" strike="noStrike" cap="none" dirty="0">
                <a:solidFill>
                  <a:srgbClr val="0C0C0C"/>
                </a:solidFill>
                <a:latin typeface="Times New Roman"/>
                <a:ea typeface="Times New Roman"/>
                <a:cs typeface="Times New Roman"/>
                <a:sym typeface="Times New Roman"/>
              </a:rPr>
              <a:t>      -  21ADR002</a:t>
            </a:r>
            <a:endParaRPr sz="1600" b="1" i="0" u="none" strike="noStrike" cap="none" dirty="0">
              <a:solidFill>
                <a:srgbClr val="0C0C0C"/>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C0C0C"/>
                </a:solidFill>
                <a:latin typeface="Times New Roman"/>
                <a:ea typeface="Times New Roman"/>
                <a:cs typeface="Times New Roman"/>
                <a:sym typeface="Times New Roman"/>
              </a:rPr>
              <a:t>                            </a:t>
            </a:r>
            <a:endParaRPr sz="1800" b="0" i="0" u="none" strike="noStrike" cap="none" dirty="0">
              <a:solidFill>
                <a:schemeClr val="dk1"/>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4">
            <a:alphaModFix/>
          </a:blip>
          <a:srcRect/>
          <a:stretch/>
        </p:blipFill>
        <p:spPr>
          <a:xfrm>
            <a:off x="48675" y="-2417"/>
            <a:ext cx="1259632" cy="1517856"/>
          </a:xfrm>
          <a:prstGeom prst="rect">
            <a:avLst/>
          </a:prstGeom>
          <a:noFill/>
          <a:ln>
            <a:noFill/>
          </a:ln>
        </p:spPr>
      </p:pic>
      <p:pic>
        <p:nvPicPr>
          <p:cNvPr id="91" name="Google Shape;91;p1" descr="G:\TBI\TBI@KEC Logos\K Transform\6-5x4 product centre.jpg"/>
          <p:cNvPicPr preferRelativeResize="0"/>
          <p:nvPr/>
        </p:nvPicPr>
        <p:blipFill rotWithShape="1">
          <a:blip r:embed="rId5">
            <a:alphaModFix/>
          </a:blip>
          <a:srcRect/>
          <a:stretch/>
        </p:blipFill>
        <p:spPr>
          <a:xfrm>
            <a:off x="1308301" y="1335590"/>
            <a:ext cx="1713898" cy="14904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DBBFE29B-94B3-72EB-0145-B9D65E6B0981}"/>
              </a:ext>
            </a:extLst>
          </p:cNvPr>
          <p:cNvSpPr>
            <a:spLocks noChangeAspect="1" noChangeArrowheads="1"/>
          </p:cNvSpPr>
          <p:nvPr/>
        </p:nvSpPr>
        <p:spPr bwMode="auto">
          <a:xfrm>
            <a:off x="0" y="2720975"/>
            <a:ext cx="9144000" cy="1416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TextBox 14">
            <a:extLst>
              <a:ext uri="{FF2B5EF4-FFF2-40B4-BE49-F238E27FC236}">
                <a16:creationId xmlns:a16="http://schemas.microsoft.com/office/drawing/2014/main" id="{2BB4CBAA-4314-C8A7-CA5B-AC8FB0DF2D9B}"/>
              </a:ext>
            </a:extLst>
          </p:cNvPr>
          <p:cNvSpPr txBox="1"/>
          <p:nvPr/>
        </p:nvSpPr>
        <p:spPr>
          <a:xfrm>
            <a:off x="3408388" y="489880"/>
            <a:ext cx="4572000" cy="369332"/>
          </a:xfrm>
          <a:prstGeom prst="rect">
            <a:avLst/>
          </a:prstGeom>
          <a:noFill/>
        </p:spPr>
        <p:txBody>
          <a:bodyPr wrap="square">
            <a:spAutoFit/>
          </a:bodyPr>
          <a:lstStyle/>
          <a:p>
            <a:r>
              <a:rPr lang="en-IN" sz="1800" b="1" dirty="0"/>
              <a:t>DECISION TREE CLASSIFIER</a:t>
            </a:r>
          </a:p>
        </p:txBody>
      </p:sp>
      <p:pic>
        <p:nvPicPr>
          <p:cNvPr id="3" name="Picture 2">
            <a:extLst>
              <a:ext uri="{FF2B5EF4-FFF2-40B4-BE49-F238E27FC236}">
                <a16:creationId xmlns:a16="http://schemas.microsoft.com/office/drawing/2014/main" id="{D8537EB9-F6D0-DBB9-514F-8C258E0C0481}"/>
              </a:ext>
            </a:extLst>
          </p:cNvPr>
          <p:cNvPicPr>
            <a:picLocks noChangeAspect="1"/>
          </p:cNvPicPr>
          <p:nvPr/>
        </p:nvPicPr>
        <p:blipFill>
          <a:blip r:embed="rId2"/>
          <a:stretch>
            <a:fillRect/>
          </a:stretch>
        </p:blipFill>
        <p:spPr>
          <a:xfrm>
            <a:off x="1309254" y="1183246"/>
            <a:ext cx="6837218" cy="4117435"/>
          </a:xfrm>
          <a:prstGeom prst="rect">
            <a:avLst/>
          </a:prstGeom>
        </p:spPr>
      </p:pic>
    </p:spTree>
    <p:extLst>
      <p:ext uri="{BB962C8B-B14F-4D97-AF65-F5344CB8AC3E}">
        <p14:creationId xmlns:p14="http://schemas.microsoft.com/office/powerpoint/2010/main" val="385304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DBBFE29B-94B3-72EB-0145-B9D65E6B0981}"/>
              </a:ext>
            </a:extLst>
          </p:cNvPr>
          <p:cNvSpPr>
            <a:spLocks noChangeAspect="1" noChangeArrowheads="1"/>
          </p:cNvSpPr>
          <p:nvPr/>
        </p:nvSpPr>
        <p:spPr bwMode="auto">
          <a:xfrm>
            <a:off x="0" y="2720975"/>
            <a:ext cx="9144000" cy="1416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TextBox 14">
            <a:extLst>
              <a:ext uri="{FF2B5EF4-FFF2-40B4-BE49-F238E27FC236}">
                <a16:creationId xmlns:a16="http://schemas.microsoft.com/office/drawing/2014/main" id="{EEA3F6F2-D87D-E5DB-EE9A-CBA9DF27251D}"/>
              </a:ext>
            </a:extLst>
          </p:cNvPr>
          <p:cNvSpPr txBox="1"/>
          <p:nvPr/>
        </p:nvSpPr>
        <p:spPr>
          <a:xfrm>
            <a:off x="2300990" y="221727"/>
            <a:ext cx="4572000" cy="830997"/>
          </a:xfrm>
          <a:prstGeom prst="rect">
            <a:avLst/>
          </a:prstGeom>
          <a:noFill/>
        </p:spPr>
        <p:txBody>
          <a:bodyPr wrap="square">
            <a:spAutoFit/>
          </a:bodyPr>
          <a:lstStyle/>
          <a:p>
            <a:pPr algn="ctr"/>
            <a:r>
              <a:rPr lang="en-US" sz="2400" b="1" dirty="0"/>
              <a:t>LOGISTIC REGRESSION</a:t>
            </a:r>
          </a:p>
          <a:p>
            <a:pPr algn="ctr"/>
            <a:endParaRPr lang="en-IN" sz="2400" b="1" dirty="0"/>
          </a:p>
        </p:txBody>
      </p:sp>
      <p:pic>
        <p:nvPicPr>
          <p:cNvPr id="3" name="Picture 2">
            <a:extLst>
              <a:ext uri="{FF2B5EF4-FFF2-40B4-BE49-F238E27FC236}">
                <a16:creationId xmlns:a16="http://schemas.microsoft.com/office/drawing/2014/main" id="{958477C9-A030-F81E-AF53-D0EA9D20B71E}"/>
              </a:ext>
            </a:extLst>
          </p:cNvPr>
          <p:cNvPicPr>
            <a:picLocks noChangeAspect="1"/>
          </p:cNvPicPr>
          <p:nvPr/>
        </p:nvPicPr>
        <p:blipFill>
          <a:blip r:embed="rId2"/>
          <a:stretch>
            <a:fillRect/>
          </a:stretch>
        </p:blipFill>
        <p:spPr>
          <a:xfrm>
            <a:off x="1496291" y="1161172"/>
            <a:ext cx="6328064" cy="3683602"/>
          </a:xfrm>
          <a:prstGeom prst="rect">
            <a:avLst/>
          </a:prstGeom>
        </p:spPr>
      </p:pic>
    </p:spTree>
    <p:extLst>
      <p:ext uri="{BB962C8B-B14F-4D97-AF65-F5344CB8AC3E}">
        <p14:creationId xmlns:p14="http://schemas.microsoft.com/office/powerpoint/2010/main" val="70758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DBBFE29B-94B3-72EB-0145-B9D65E6B0981}"/>
              </a:ext>
            </a:extLst>
          </p:cNvPr>
          <p:cNvSpPr>
            <a:spLocks noChangeAspect="1" noChangeArrowheads="1"/>
          </p:cNvSpPr>
          <p:nvPr/>
        </p:nvSpPr>
        <p:spPr bwMode="auto">
          <a:xfrm>
            <a:off x="0" y="2720975"/>
            <a:ext cx="9144000" cy="1416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1B0DF1ED-8F2C-FCAB-F47C-6A68BE8E5EB1}"/>
              </a:ext>
            </a:extLst>
          </p:cNvPr>
          <p:cNvSpPr txBox="1"/>
          <p:nvPr/>
        </p:nvSpPr>
        <p:spPr>
          <a:xfrm>
            <a:off x="2286000" y="388067"/>
            <a:ext cx="4572000" cy="400110"/>
          </a:xfrm>
          <a:prstGeom prst="rect">
            <a:avLst/>
          </a:prstGeom>
          <a:noFill/>
        </p:spPr>
        <p:txBody>
          <a:bodyPr wrap="square">
            <a:spAutoFit/>
          </a:bodyPr>
          <a:lstStyle/>
          <a:p>
            <a:r>
              <a:rPr lang="en-IN" sz="2000" b="1" dirty="0"/>
              <a:t>NAÏVE BAYES</a:t>
            </a:r>
          </a:p>
        </p:txBody>
      </p:sp>
      <p:pic>
        <p:nvPicPr>
          <p:cNvPr id="7" name="Picture 6">
            <a:extLst>
              <a:ext uri="{FF2B5EF4-FFF2-40B4-BE49-F238E27FC236}">
                <a16:creationId xmlns:a16="http://schemas.microsoft.com/office/drawing/2014/main" id="{F812A2DC-3A50-0774-278D-D1E60E149CFE}"/>
              </a:ext>
            </a:extLst>
          </p:cNvPr>
          <p:cNvPicPr>
            <a:picLocks noChangeAspect="1"/>
          </p:cNvPicPr>
          <p:nvPr/>
        </p:nvPicPr>
        <p:blipFill>
          <a:blip r:embed="rId2"/>
          <a:stretch>
            <a:fillRect/>
          </a:stretch>
        </p:blipFill>
        <p:spPr>
          <a:xfrm>
            <a:off x="1246910" y="911287"/>
            <a:ext cx="6380018" cy="4367471"/>
          </a:xfrm>
          <a:prstGeom prst="rect">
            <a:avLst/>
          </a:prstGeom>
        </p:spPr>
      </p:pic>
    </p:spTree>
    <p:extLst>
      <p:ext uri="{BB962C8B-B14F-4D97-AF65-F5344CB8AC3E}">
        <p14:creationId xmlns:p14="http://schemas.microsoft.com/office/powerpoint/2010/main" val="118071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45129F-48DA-76F7-825B-FEDF292E9611}"/>
              </a:ext>
            </a:extLst>
          </p:cNvPr>
          <p:cNvPicPr>
            <a:picLocks noChangeAspect="1"/>
          </p:cNvPicPr>
          <p:nvPr/>
        </p:nvPicPr>
        <p:blipFill>
          <a:blip r:embed="rId2"/>
          <a:stretch>
            <a:fillRect/>
          </a:stretch>
        </p:blipFill>
        <p:spPr>
          <a:xfrm>
            <a:off x="2130136" y="1476282"/>
            <a:ext cx="5087012" cy="4294162"/>
          </a:xfrm>
          <a:prstGeom prst="rect">
            <a:avLst/>
          </a:prstGeom>
        </p:spPr>
      </p:pic>
      <p:sp>
        <p:nvSpPr>
          <p:cNvPr id="4" name="TextBox 3">
            <a:extLst>
              <a:ext uri="{FF2B5EF4-FFF2-40B4-BE49-F238E27FC236}">
                <a16:creationId xmlns:a16="http://schemas.microsoft.com/office/drawing/2014/main" id="{377C67E4-076A-0574-1D03-E3CA71230A28}"/>
              </a:ext>
            </a:extLst>
          </p:cNvPr>
          <p:cNvSpPr txBox="1"/>
          <p:nvPr/>
        </p:nvSpPr>
        <p:spPr>
          <a:xfrm>
            <a:off x="2130136" y="405245"/>
            <a:ext cx="4977246" cy="707886"/>
          </a:xfrm>
          <a:prstGeom prst="rect">
            <a:avLst/>
          </a:prstGeom>
          <a:noFill/>
        </p:spPr>
        <p:txBody>
          <a:bodyPr wrap="square" rtlCol="0">
            <a:spAutoFit/>
          </a:bodyPr>
          <a:lstStyle/>
          <a:p>
            <a:r>
              <a:rPr lang="en-IN" sz="2000" b="1" dirty="0"/>
              <a:t>HYPERPARAMETER TUNING FOR RANDOM FOREST</a:t>
            </a:r>
          </a:p>
        </p:txBody>
      </p:sp>
    </p:spTree>
    <p:extLst>
      <p:ext uri="{BB962C8B-B14F-4D97-AF65-F5344CB8AC3E}">
        <p14:creationId xmlns:p14="http://schemas.microsoft.com/office/powerpoint/2010/main" val="338642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DBBFE29B-94B3-72EB-0145-B9D65E6B0981}"/>
              </a:ext>
            </a:extLst>
          </p:cNvPr>
          <p:cNvSpPr>
            <a:spLocks noChangeAspect="1" noChangeArrowheads="1"/>
          </p:cNvSpPr>
          <p:nvPr/>
        </p:nvSpPr>
        <p:spPr bwMode="auto">
          <a:xfrm>
            <a:off x="0" y="2720975"/>
            <a:ext cx="9144000" cy="1416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2535DD5A-0843-8FF3-2E8A-CE347F414A8F}"/>
              </a:ext>
            </a:extLst>
          </p:cNvPr>
          <p:cNvPicPr>
            <a:picLocks noChangeAspect="1"/>
          </p:cNvPicPr>
          <p:nvPr/>
        </p:nvPicPr>
        <p:blipFill>
          <a:blip r:embed="rId2"/>
          <a:stretch>
            <a:fillRect/>
          </a:stretch>
        </p:blipFill>
        <p:spPr>
          <a:xfrm>
            <a:off x="1802822" y="965420"/>
            <a:ext cx="5948796" cy="5089703"/>
          </a:xfrm>
          <a:prstGeom prst="rect">
            <a:avLst/>
          </a:prstGeom>
        </p:spPr>
      </p:pic>
      <p:sp>
        <p:nvSpPr>
          <p:cNvPr id="6" name="TextBox 5">
            <a:extLst>
              <a:ext uri="{FF2B5EF4-FFF2-40B4-BE49-F238E27FC236}">
                <a16:creationId xmlns:a16="http://schemas.microsoft.com/office/drawing/2014/main" id="{7385962E-1BB3-2A5D-1627-6A383163D89F}"/>
              </a:ext>
            </a:extLst>
          </p:cNvPr>
          <p:cNvSpPr txBox="1"/>
          <p:nvPr/>
        </p:nvSpPr>
        <p:spPr>
          <a:xfrm>
            <a:off x="2275609" y="353291"/>
            <a:ext cx="5948796"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COMPARISON OF ALOGORITHMS</a:t>
            </a:r>
          </a:p>
        </p:txBody>
      </p:sp>
    </p:spTree>
    <p:extLst>
      <p:ext uri="{BB962C8B-B14F-4D97-AF65-F5344CB8AC3E}">
        <p14:creationId xmlns:p14="http://schemas.microsoft.com/office/powerpoint/2010/main" val="153345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3D9876-3A72-92B9-7443-CD47E8D63601}"/>
              </a:ext>
            </a:extLst>
          </p:cNvPr>
          <p:cNvSpPr txBox="1"/>
          <p:nvPr/>
        </p:nvSpPr>
        <p:spPr>
          <a:xfrm>
            <a:off x="2899063" y="405246"/>
            <a:ext cx="2618509" cy="461665"/>
          </a:xfrm>
          <a:prstGeom prst="rect">
            <a:avLst/>
          </a:prstGeom>
          <a:noFill/>
        </p:spPr>
        <p:txBody>
          <a:bodyPr wrap="square" rtlCol="0">
            <a:spAutoFit/>
          </a:bodyPr>
          <a:lstStyle/>
          <a:p>
            <a:r>
              <a:rPr lang="en-IN" sz="2400" b="1" dirty="0"/>
              <a:t>CONCLUSION</a:t>
            </a:r>
          </a:p>
        </p:txBody>
      </p:sp>
      <p:sp>
        <p:nvSpPr>
          <p:cNvPr id="3" name="TextBox 2">
            <a:extLst>
              <a:ext uri="{FF2B5EF4-FFF2-40B4-BE49-F238E27FC236}">
                <a16:creationId xmlns:a16="http://schemas.microsoft.com/office/drawing/2014/main" id="{7DA6AD85-BE99-5950-A077-6EDB3A530308}"/>
              </a:ext>
            </a:extLst>
          </p:cNvPr>
          <p:cNvSpPr txBox="1"/>
          <p:nvPr/>
        </p:nvSpPr>
        <p:spPr>
          <a:xfrm>
            <a:off x="1122218" y="1652155"/>
            <a:ext cx="7284027" cy="2813719"/>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web server log analysis using PySpark and the Random Forest algorithm is a valuable approach for organizations looking to gain insights, improve security, and optimize their online presence. With its ability to provide high accuracy and handle large datasets, this combination of tools is well-suited for a wide range of web server log analysis tasks.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36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2925" y="704850"/>
            <a:ext cx="5523875" cy="494363"/>
          </a:xfrm>
        </p:spPr>
        <p:txBody>
          <a:bodyPr/>
          <a:lstStyle/>
          <a:p>
            <a:r>
              <a:rPr lang="en-US" dirty="0"/>
              <a:t>INTRODUCTION</a:t>
            </a:r>
          </a:p>
        </p:txBody>
      </p:sp>
      <p:sp>
        <p:nvSpPr>
          <p:cNvPr id="3" name="Text Placeholder 2"/>
          <p:cNvSpPr>
            <a:spLocks noGrp="1"/>
          </p:cNvSpPr>
          <p:nvPr>
            <p:ph type="body" idx="1"/>
          </p:nvPr>
        </p:nvSpPr>
        <p:spPr>
          <a:xfrm>
            <a:off x="1003410" y="1512065"/>
            <a:ext cx="7943162" cy="4330547"/>
          </a:xfrm>
        </p:spPr>
        <p:txBody>
          <a:bodyPr/>
          <a:lstStyle/>
          <a:p>
            <a:pPr algn="just">
              <a:lnSpc>
                <a:spcPct val="200000"/>
              </a:lnSpc>
            </a:pPr>
            <a:r>
              <a:rPr lang="en-US" sz="1800" dirty="0">
                <a:latin typeface="Times New Roman" panose="02020603050405020304" pitchFamily="18" charset="0"/>
                <a:cs typeface="Times New Roman" panose="02020603050405020304" pitchFamily="18" charset="0"/>
              </a:rPr>
              <a:t>Web server log analysis using PySpark is a powerful way to gain insights from the vast amount of data generated by web servers.</a:t>
            </a:r>
          </a:p>
          <a:p>
            <a:pPr algn="just">
              <a:lnSpc>
                <a:spcPct val="200000"/>
              </a:lnSpc>
            </a:pPr>
            <a:r>
              <a:rPr lang="en-US" sz="1800" dirty="0">
                <a:latin typeface="Times New Roman" panose="02020603050405020304" pitchFamily="18" charset="0"/>
                <a:cs typeface="Times New Roman" panose="02020603050405020304" pitchFamily="18" charset="0"/>
              </a:rPr>
              <a:t> PySpark is a Python library that allows you to work with big data and perform distributed data processing using the Apache Spark framework. </a:t>
            </a:r>
          </a:p>
          <a:p>
            <a:pPr algn="just">
              <a:lnSpc>
                <a:spcPct val="200000"/>
              </a:lnSpc>
            </a:pPr>
            <a:r>
              <a:rPr lang="en-US" sz="1800" dirty="0">
                <a:latin typeface="Times New Roman" panose="02020603050405020304" pitchFamily="18" charset="0"/>
                <a:cs typeface="Times New Roman" panose="02020603050405020304" pitchFamily="18" charset="0"/>
              </a:rPr>
              <a:t>This combination makes it an excellent choice for processing and analyzing web server logs, which can be quite large and contain valuable information about user behavior, website performance, security threats, and more.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0197" y="773242"/>
            <a:ext cx="6646603" cy="455951"/>
          </a:xfrm>
        </p:spPr>
        <p:txBody>
          <a:bodyPr/>
          <a:lstStyle/>
          <a:p>
            <a:pPr algn="ctr"/>
            <a:r>
              <a:rPr lang="en-GB" dirty="0"/>
              <a:t> </a:t>
            </a:r>
            <a:r>
              <a:rPr lang="en-US" dirty="0"/>
              <a:t>Why to perform web server log analysis?</a:t>
            </a:r>
          </a:p>
        </p:txBody>
      </p:sp>
      <p:sp>
        <p:nvSpPr>
          <p:cNvPr id="3" name="Text Placeholder 2"/>
          <p:cNvSpPr>
            <a:spLocks noGrp="1"/>
          </p:cNvSpPr>
          <p:nvPr>
            <p:ph type="body" idx="1"/>
          </p:nvPr>
        </p:nvSpPr>
        <p:spPr>
          <a:xfrm>
            <a:off x="638978" y="1229193"/>
            <a:ext cx="8047822" cy="5628807"/>
          </a:xfrm>
        </p:spPr>
        <p:txBody>
          <a:bodyPr/>
          <a:lstStyle/>
          <a:p>
            <a:pPr>
              <a:lnSpc>
                <a:spcPct val="200000"/>
              </a:lnSpc>
            </a:pPr>
            <a:r>
              <a:rPr lang="en-US" dirty="0"/>
              <a:t>Web servers generate logs that record every request made to the server, including information like IP addresses, timestamps, HTTP methods, requested </a:t>
            </a:r>
            <a:r>
              <a:rPr lang="en-US" dirty="0" err="1"/>
              <a:t>urls</a:t>
            </a:r>
            <a:r>
              <a:rPr lang="en-US" dirty="0"/>
              <a:t>, status codes, user agents, and more. These logs can provide insights into </a:t>
            </a:r>
          </a:p>
          <a:p>
            <a:pPr>
              <a:lnSpc>
                <a:spcPct val="200000"/>
              </a:lnSpc>
            </a:pPr>
            <a:r>
              <a:rPr lang="en-US" dirty="0"/>
              <a:t>Website traffic</a:t>
            </a:r>
          </a:p>
          <a:p>
            <a:pPr>
              <a:lnSpc>
                <a:spcPct val="200000"/>
              </a:lnSpc>
            </a:pPr>
            <a:r>
              <a:rPr lang="en-US" dirty="0"/>
              <a:t>Errors</a:t>
            </a:r>
          </a:p>
          <a:p>
            <a:pPr>
              <a:lnSpc>
                <a:spcPct val="200000"/>
              </a:lnSpc>
            </a:pPr>
            <a:r>
              <a:rPr lang="en-US" dirty="0"/>
              <a:t>User behavior.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728" y="404734"/>
            <a:ext cx="5207546" cy="584617"/>
          </a:xfrm>
        </p:spPr>
        <p:txBody>
          <a:bodyPr/>
          <a:lstStyle/>
          <a:p>
            <a:r>
              <a:rPr lang="en-GB" sz="4000" dirty="0"/>
              <a:t> </a:t>
            </a:r>
            <a:r>
              <a:rPr lang="en-US" sz="4000" dirty="0"/>
              <a:t>Objective</a:t>
            </a:r>
          </a:p>
        </p:txBody>
      </p:sp>
      <p:sp>
        <p:nvSpPr>
          <p:cNvPr id="3" name="Text Placeholder 2"/>
          <p:cNvSpPr>
            <a:spLocks noGrp="1"/>
          </p:cNvSpPr>
          <p:nvPr>
            <p:ph type="body" idx="1"/>
          </p:nvPr>
        </p:nvSpPr>
        <p:spPr>
          <a:xfrm>
            <a:off x="638978" y="1184223"/>
            <a:ext cx="8047822" cy="5269044"/>
          </a:xfrm>
        </p:spPr>
        <p:txBody>
          <a:bodyPr/>
          <a:lstStyle/>
          <a:p>
            <a:r>
              <a:rPr lang="en-US" b="1" dirty="0"/>
              <a:t>Understanding User Behavior: </a:t>
            </a:r>
            <a:r>
              <a:rPr lang="en-US" dirty="0"/>
              <a:t>To gain insights into how visitors interact with your website, what content they are interested in, and the paths they follow during their visit. This understanding helps in tailoring the user experience to meet their needs.</a:t>
            </a:r>
          </a:p>
          <a:p>
            <a:endParaRPr lang="en-US" dirty="0"/>
          </a:p>
          <a:p>
            <a:r>
              <a:rPr lang="en-US" b="1" dirty="0"/>
              <a:t>Website Performance Optimization: </a:t>
            </a:r>
            <a:r>
              <a:rPr lang="en-US" dirty="0"/>
              <a:t>To identify and address performance issues, such as slow-loading pages, server errors, or other bottlenecks, with the goal of improving website speed and responsiveness.</a:t>
            </a:r>
          </a:p>
          <a:p>
            <a:endParaRPr lang="en-US" dirty="0"/>
          </a:p>
          <a:p>
            <a:r>
              <a:rPr lang="en-US" b="1" dirty="0"/>
              <a:t>Content Strategy Improvement: </a:t>
            </a:r>
            <a:r>
              <a:rPr lang="en-US" dirty="0"/>
              <a:t>To refine your content strategy based on which pages are the most popular, which content is engaging, and what content needs improvement. This can lead to more effective content creation and marketing strategies.</a:t>
            </a:r>
          </a:p>
        </p:txBody>
      </p:sp>
    </p:spTree>
    <p:extLst>
      <p:ext uri="{BB962C8B-B14F-4D97-AF65-F5344CB8AC3E}">
        <p14:creationId xmlns:p14="http://schemas.microsoft.com/office/powerpoint/2010/main" val="51195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8308" y="404735"/>
            <a:ext cx="6091966" cy="554636"/>
          </a:xfrm>
        </p:spPr>
        <p:txBody>
          <a:bodyPr/>
          <a:lstStyle/>
          <a:p>
            <a:r>
              <a:rPr lang="en-GB" sz="4000" dirty="0"/>
              <a:t> WORKFLOW</a:t>
            </a:r>
            <a:endParaRPr lang="en-US" sz="4000" dirty="0"/>
          </a:p>
        </p:txBody>
      </p:sp>
      <p:sp>
        <p:nvSpPr>
          <p:cNvPr id="3" name="Text Placeholder 2"/>
          <p:cNvSpPr>
            <a:spLocks noGrp="1"/>
          </p:cNvSpPr>
          <p:nvPr>
            <p:ph type="body" idx="1"/>
          </p:nvPr>
        </p:nvSpPr>
        <p:spPr>
          <a:xfrm>
            <a:off x="638978" y="1184223"/>
            <a:ext cx="8047822" cy="5269044"/>
          </a:xfrm>
        </p:spPr>
        <p:txBody>
          <a:bodyPr/>
          <a:lstStyle/>
          <a:p>
            <a:endParaRPr lang="en-US" dirty="0"/>
          </a:p>
          <a:p>
            <a:pPr marL="137160" indent="0">
              <a:buNone/>
            </a:pPr>
            <a:endParaRPr lang="en-US" dirty="0"/>
          </a:p>
        </p:txBody>
      </p:sp>
      <p:sp>
        <p:nvSpPr>
          <p:cNvPr id="4" name="AutoShape 2">
            <a:extLst>
              <a:ext uri="{FF2B5EF4-FFF2-40B4-BE49-F238E27FC236}">
                <a16:creationId xmlns:a16="http://schemas.microsoft.com/office/drawing/2014/main" id="{7FF788E9-36A1-B8AC-DA60-8D6C1FBE8B11}"/>
              </a:ext>
            </a:extLst>
          </p:cNvPr>
          <p:cNvSpPr>
            <a:spLocks noChangeAspect="1" noChangeArrowheads="1"/>
          </p:cNvSpPr>
          <p:nvPr/>
        </p:nvSpPr>
        <p:spPr bwMode="auto">
          <a:xfrm>
            <a:off x="0" y="996950"/>
            <a:ext cx="9144000" cy="4862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6352286F-D8A4-5591-720D-11D2D357212F}"/>
              </a:ext>
            </a:extLst>
          </p:cNvPr>
          <p:cNvSpPr>
            <a:spLocks noChangeAspect="1" noChangeArrowheads="1"/>
          </p:cNvSpPr>
          <p:nvPr/>
        </p:nvSpPr>
        <p:spPr bwMode="auto">
          <a:xfrm>
            <a:off x="152400" y="1149350"/>
            <a:ext cx="9144000" cy="4862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7642183C-99E3-72C9-0AFC-487695CAE9AB}"/>
              </a:ext>
            </a:extLst>
          </p:cNvPr>
          <p:cNvPicPr>
            <a:picLocks noChangeAspect="1"/>
          </p:cNvPicPr>
          <p:nvPr/>
        </p:nvPicPr>
        <p:blipFill rotWithShape="1">
          <a:blip r:embed="rId3"/>
          <a:srcRect l="58033" t="43370" r="15082" b="17869"/>
          <a:stretch/>
        </p:blipFill>
        <p:spPr>
          <a:xfrm>
            <a:off x="1124262" y="959371"/>
            <a:ext cx="7380760" cy="5493894"/>
          </a:xfrm>
          <a:prstGeom prst="rect">
            <a:avLst/>
          </a:prstGeom>
        </p:spPr>
      </p:pic>
    </p:spTree>
    <p:extLst>
      <p:ext uri="{BB962C8B-B14F-4D97-AF65-F5344CB8AC3E}">
        <p14:creationId xmlns:p14="http://schemas.microsoft.com/office/powerpoint/2010/main" val="418951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48" y="138113"/>
            <a:ext cx="7882569" cy="1143000"/>
          </a:xfrm>
        </p:spPr>
        <p:txBody>
          <a:bodyPr/>
          <a:lstStyle/>
          <a:p>
            <a:r>
              <a:rPr lang="en-GB" dirty="0">
                <a:solidFill>
                  <a:srgbClr val="FFC000"/>
                </a:solidFill>
              </a:rPr>
              <a:t>MODEL TO BE USED</a:t>
            </a:r>
            <a:endParaRPr lang="en-US" dirty="0">
              <a:solidFill>
                <a:srgbClr val="FFC000"/>
              </a:solidFill>
            </a:endParaRPr>
          </a:p>
        </p:txBody>
      </p:sp>
      <p:sp>
        <p:nvSpPr>
          <p:cNvPr id="3" name="Text Placeholder 2"/>
          <p:cNvSpPr>
            <a:spLocks noGrp="1"/>
          </p:cNvSpPr>
          <p:nvPr>
            <p:ph type="body" idx="1"/>
          </p:nvPr>
        </p:nvSpPr>
        <p:spPr>
          <a:xfrm>
            <a:off x="760164" y="1935163"/>
            <a:ext cx="6600006" cy="2277073"/>
          </a:xfrm>
        </p:spPr>
        <p:txBody>
          <a:bodyPr/>
          <a:lstStyle/>
          <a:p>
            <a:r>
              <a:rPr lang="en-GB" sz="2800" dirty="0">
                <a:latin typeface="Algerian" panose="04020705040A02060702" pitchFamily="82" charset="0"/>
              </a:rPr>
              <a:t>Linear regression</a:t>
            </a:r>
          </a:p>
          <a:p>
            <a:r>
              <a:rPr lang="en-GB" sz="2800" dirty="0">
                <a:latin typeface="Algerian" panose="04020705040A02060702" pitchFamily="82" charset="0"/>
              </a:rPr>
              <a:t>Random forest</a:t>
            </a:r>
          </a:p>
          <a:p>
            <a:r>
              <a:rPr lang="en-GB" sz="2800" dirty="0">
                <a:latin typeface="Algerian" panose="04020705040A02060702" pitchFamily="82" charset="0"/>
              </a:rPr>
              <a:t>Decision tree</a:t>
            </a:r>
          </a:p>
          <a:p>
            <a:r>
              <a:rPr lang="en-GB" sz="2800" dirty="0">
                <a:latin typeface="Algerian" panose="04020705040A02060702" pitchFamily="82" charset="0"/>
              </a:rPr>
              <a:t>Naïve bayes</a:t>
            </a:r>
          </a:p>
          <a:p>
            <a:endParaRPr lang="en-GB" dirty="0"/>
          </a:p>
        </p:txBody>
      </p:sp>
      <p:sp>
        <p:nvSpPr>
          <p:cNvPr id="4" name="AutoShape 2">
            <a:extLst>
              <a:ext uri="{FF2B5EF4-FFF2-40B4-BE49-F238E27FC236}">
                <a16:creationId xmlns:a16="http://schemas.microsoft.com/office/drawing/2014/main" id="{DBBFE29B-94B3-72EB-0145-B9D65E6B0981}"/>
              </a:ext>
            </a:extLst>
          </p:cNvPr>
          <p:cNvSpPr>
            <a:spLocks noChangeAspect="1" noChangeArrowheads="1"/>
          </p:cNvSpPr>
          <p:nvPr/>
        </p:nvSpPr>
        <p:spPr bwMode="auto">
          <a:xfrm>
            <a:off x="0" y="2720975"/>
            <a:ext cx="9144000" cy="1416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4C291FB4-185A-D497-3E4B-0AAC441650B8}"/>
              </a:ext>
            </a:extLst>
          </p:cNvPr>
          <p:cNvPicPr>
            <a:picLocks noChangeAspect="1"/>
          </p:cNvPicPr>
          <p:nvPr/>
        </p:nvPicPr>
        <p:blipFill rotWithShape="1">
          <a:blip r:embed="rId2"/>
          <a:srcRect l="35246" t="63765" r="36886" b="25447"/>
          <a:stretch/>
        </p:blipFill>
        <p:spPr>
          <a:xfrm>
            <a:off x="1320440" y="4302125"/>
            <a:ext cx="6503119" cy="1416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A74E1-604A-8BDE-2BA5-B08740FD222C}"/>
              </a:ext>
            </a:extLst>
          </p:cNvPr>
          <p:cNvSpPr txBox="1"/>
          <p:nvPr/>
        </p:nvSpPr>
        <p:spPr>
          <a:xfrm>
            <a:off x="1766455" y="168171"/>
            <a:ext cx="3564081" cy="6521657"/>
          </a:xfrm>
          <a:prstGeom prst="rect">
            <a:avLst/>
          </a:prstGeom>
          <a:noFill/>
        </p:spPr>
        <p:txBody>
          <a:bodyPr wrap="square" rtlCol="0">
            <a:spAutoFit/>
          </a:bodyPr>
          <a:lstStyle/>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100 Continue</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101 Switching Protocols</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200 OK</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201 Created</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202 Accepted</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203 Non-Authoritative Information</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204 No Content</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205 Reset Content</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206 Partial Content</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300 Multiple Choices</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301 Moved Permanently</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302 Found</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303 See Other</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304 Not Modified</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305 Use Proxy</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307 Temporary Redirect</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400 Bad Request404 Not Found</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405 Method Not Allowed</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406 Not Acceptable</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407 Proxy Authentication Required</a:t>
            </a:r>
          </a:p>
        </p:txBody>
      </p:sp>
      <p:sp>
        <p:nvSpPr>
          <p:cNvPr id="5" name="TextBox 4">
            <a:extLst>
              <a:ext uri="{FF2B5EF4-FFF2-40B4-BE49-F238E27FC236}">
                <a16:creationId xmlns:a16="http://schemas.microsoft.com/office/drawing/2014/main" id="{1834A51F-94D3-2228-49A1-E90E0CC178EA}"/>
              </a:ext>
            </a:extLst>
          </p:cNvPr>
          <p:cNvSpPr txBox="1"/>
          <p:nvPr/>
        </p:nvSpPr>
        <p:spPr>
          <a:xfrm>
            <a:off x="5631873" y="1753217"/>
            <a:ext cx="2951018" cy="2222724"/>
          </a:xfrm>
          <a:prstGeom prst="rect">
            <a:avLst/>
          </a:prstGeom>
          <a:noFill/>
        </p:spPr>
        <p:txBody>
          <a:bodyPr wrap="square" rtlCol="0">
            <a:spAutoFit/>
          </a:bodyPr>
          <a:lstStyle/>
          <a:p>
            <a:pPr algn="ctr">
              <a:lnSpc>
                <a:spcPct val="150000"/>
              </a:lnSpc>
            </a:pPr>
            <a:r>
              <a:rPr lang="en-IN" sz="3200" dirty="0">
                <a:solidFill>
                  <a:srgbClr val="FF0000"/>
                </a:solidFill>
                <a:latin typeface="Algerian" panose="04020705040A02060702" pitchFamily="82" charset="0"/>
              </a:rPr>
              <a:t>VARIOUS RESPONSE CODES</a:t>
            </a:r>
          </a:p>
        </p:txBody>
      </p:sp>
    </p:spTree>
    <p:extLst>
      <p:ext uri="{BB962C8B-B14F-4D97-AF65-F5344CB8AC3E}">
        <p14:creationId xmlns:p14="http://schemas.microsoft.com/office/powerpoint/2010/main" val="415118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ED072E-441D-1982-B963-96DE17766786}"/>
              </a:ext>
            </a:extLst>
          </p:cNvPr>
          <p:cNvSpPr txBox="1"/>
          <p:nvPr/>
        </p:nvSpPr>
        <p:spPr>
          <a:xfrm>
            <a:off x="2015836" y="75008"/>
            <a:ext cx="4104409" cy="6521657"/>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404 Not Found</a:t>
            </a:r>
          </a:p>
          <a:p>
            <a:pPr>
              <a:lnSpc>
                <a:spcPct val="150000"/>
              </a:lnSpc>
            </a:pPr>
            <a:r>
              <a:rPr lang="en-US" dirty="0">
                <a:latin typeface="Times New Roman" panose="02020603050405020304" pitchFamily="18" charset="0"/>
                <a:cs typeface="Times New Roman" panose="02020603050405020304" pitchFamily="18" charset="0"/>
              </a:rPr>
              <a:t>405 Method Not Allowed</a:t>
            </a:r>
          </a:p>
          <a:p>
            <a:pPr>
              <a:lnSpc>
                <a:spcPct val="150000"/>
              </a:lnSpc>
            </a:pPr>
            <a:r>
              <a:rPr lang="en-US" dirty="0">
                <a:latin typeface="Times New Roman" panose="02020603050405020304" pitchFamily="18" charset="0"/>
                <a:cs typeface="Times New Roman" panose="02020603050405020304" pitchFamily="18" charset="0"/>
              </a:rPr>
              <a:t>406 Not Acceptable</a:t>
            </a:r>
          </a:p>
          <a:p>
            <a:pPr>
              <a:lnSpc>
                <a:spcPct val="150000"/>
              </a:lnSpc>
            </a:pPr>
            <a:r>
              <a:rPr lang="en-US" dirty="0">
                <a:latin typeface="Times New Roman" panose="02020603050405020304" pitchFamily="18" charset="0"/>
                <a:cs typeface="Times New Roman" panose="02020603050405020304" pitchFamily="18" charset="0"/>
              </a:rPr>
              <a:t>407 Proxy Authentication Required</a:t>
            </a:r>
          </a:p>
          <a:p>
            <a:pPr>
              <a:lnSpc>
                <a:spcPct val="150000"/>
              </a:lnSpc>
            </a:pPr>
            <a:r>
              <a:rPr lang="en-US" dirty="0">
                <a:latin typeface="Times New Roman" panose="02020603050405020304" pitchFamily="18" charset="0"/>
                <a:cs typeface="Times New Roman" panose="02020603050405020304" pitchFamily="18" charset="0"/>
              </a:rPr>
              <a:t>408 Request Timeout</a:t>
            </a:r>
          </a:p>
          <a:p>
            <a:pPr>
              <a:lnSpc>
                <a:spcPct val="150000"/>
              </a:lnSpc>
            </a:pPr>
            <a:r>
              <a:rPr lang="en-US" dirty="0">
                <a:latin typeface="Times New Roman" panose="02020603050405020304" pitchFamily="18" charset="0"/>
                <a:cs typeface="Times New Roman" panose="02020603050405020304" pitchFamily="18" charset="0"/>
              </a:rPr>
              <a:t>409 Conflict</a:t>
            </a:r>
          </a:p>
          <a:p>
            <a:pPr>
              <a:lnSpc>
                <a:spcPct val="150000"/>
              </a:lnSpc>
            </a:pPr>
            <a:r>
              <a:rPr lang="en-US" dirty="0">
                <a:latin typeface="Times New Roman" panose="02020603050405020304" pitchFamily="18" charset="0"/>
                <a:cs typeface="Times New Roman" panose="02020603050405020304" pitchFamily="18" charset="0"/>
              </a:rPr>
              <a:t>410 Gone</a:t>
            </a:r>
          </a:p>
          <a:p>
            <a:pPr>
              <a:lnSpc>
                <a:spcPct val="150000"/>
              </a:lnSpc>
            </a:pPr>
            <a:r>
              <a:rPr lang="en-US" dirty="0">
                <a:latin typeface="Times New Roman" panose="02020603050405020304" pitchFamily="18" charset="0"/>
                <a:cs typeface="Times New Roman" panose="02020603050405020304" pitchFamily="18" charset="0"/>
              </a:rPr>
              <a:t>411 Length Required</a:t>
            </a:r>
          </a:p>
          <a:p>
            <a:pPr>
              <a:lnSpc>
                <a:spcPct val="150000"/>
              </a:lnSpc>
            </a:pPr>
            <a:r>
              <a:rPr lang="en-US" dirty="0">
                <a:latin typeface="Times New Roman" panose="02020603050405020304" pitchFamily="18" charset="0"/>
                <a:cs typeface="Times New Roman" panose="02020603050405020304" pitchFamily="18" charset="0"/>
              </a:rPr>
              <a:t>412 Precondition Failed</a:t>
            </a:r>
          </a:p>
          <a:p>
            <a:pPr>
              <a:lnSpc>
                <a:spcPct val="150000"/>
              </a:lnSpc>
            </a:pPr>
            <a:r>
              <a:rPr lang="en-US" dirty="0">
                <a:latin typeface="Times New Roman" panose="02020603050405020304" pitchFamily="18" charset="0"/>
                <a:cs typeface="Times New Roman" panose="02020603050405020304" pitchFamily="18" charset="0"/>
              </a:rPr>
              <a:t>413 Request Entity Too Large</a:t>
            </a:r>
          </a:p>
          <a:p>
            <a:pPr>
              <a:lnSpc>
                <a:spcPct val="150000"/>
              </a:lnSpc>
            </a:pPr>
            <a:r>
              <a:rPr lang="en-US" dirty="0">
                <a:latin typeface="Times New Roman" panose="02020603050405020304" pitchFamily="18" charset="0"/>
                <a:cs typeface="Times New Roman" panose="02020603050405020304" pitchFamily="18" charset="0"/>
              </a:rPr>
              <a:t>414 Request-URI Too Long</a:t>
            </a:r>
          </a:p>
          <a:p>
            <a:pPr>
              <a:lnSpc>
                <a:spcPct val="150000"/>
              </a:lnSpc>
            </a:pPr>
            <a:r>
              <a:rPr lang="en-US" dirty="0">
                <a:latin typeface="Times New Roman" panose="02020603050405020304" pitchFamily="18" charset="0"/>
                <a:cs typeface="Times New Roman" panose="02020603050405020304" pitchFamily="18" charset="0"/>
              </a:rPr>
              <a:t>415 Unsupported Media Type</a:t>
            </a:r>
          </a:p>
          <a:p>
            <a:pPr>
              <a:lnSpc>
                <a:spcPct val="150000"/>
              </a:lnSpc>
            </a:pPr>
            <a:r>
              <a:rPr lang="en-US" dirty="0">
                <a:latin typeface="Times New Roman" panose="02020603050405020304" pitchFamily="18" charset="0"/>
                <a:cs typeface="Times New Roman" panose="02020603050405020304" pitchFamily="18" charset="0"/>
              </a:rPr>
              <a:t>416 Requested Range Not Satisfiable</a:t>
            </a:r>
          </a:p>
          <a:p>
            <a:pPr>
              <a:lnSpc>
                <a:spcPct val="150000"/>
              </a:lnSpc>
            </a:pPr>
            <a:r>
              <a:rPr lang="en-US" dirty="0">
                <a:latin typeface="Times New Roman" panose="02020603050405020304" pitchFamily="18" charset="0"/>
                <a:cs typeface="Times New Roman" panose="02020603050405020304" pitchFamily="18" charset="0"/>
              </a:rPr>
              <a:t>417 Expectation Failed</a:t>
            </a:r>
          </a:p>
          <a:p>
            <a:pPr>
              <a:lnSpc>
                <a:spcPct val="150000"/>
              </a:lnSpc>
            </a:pPr>
            <a:r>
              <a:rPr lang="en-US" dirty="0">
                <a:latin typeface="Times New Roman" panose="02020603050405020304" pitchFamily="18" charset="0"/>
                <a:cs typeface="Times New Roman" panose="02020603050405020304" pitchFamily="18" charset="0"/>
              </a:rPr>
              <a:t>500 Internal Server Error</a:t>
            </a:r>
          </a:p>
          <a:p>
            <a:pPr>
              <a:lnSpc>
                <a:spcPct val="150000"/>
              </a:lnSpc>
            </a:pPr>
            <a:r>
              <a:rPr lang="en-US" dirty="0">
                <a:latin typeface="Times New Roman" panose="02020603050405020304" pitchFamily="18" charset="0"/>
                <a:cs typeface="Times New Roman" panose="02020603050405020304" pitchFamily="18" charset="0"/>
              </a:rPr>
              <a:t>501 Not Implemented</a:t>
            </a:r>
          </a:p>
          <a:p>
            <a:pPr>
              <a:lnSpc>
                <a:spcPct val="150000"/>
              </a:lnSpc>
            </a:pPr>
            <a:r>
              <a:rPr lang="en-US" dirty="0">
                <a:latin typeface="Times New Roman" panose="02020603050405020304" pitchFamily="18" charset="0"/>
                <a:cs typeface="Times New Roman" panose="02020603050405020304" pitchFamily="18" charset="0"/>
              </a:rPr>
              <a:t>502 Bad Gateway</a:t>
            </a:r>
          </a:p>
          <a:p>
            <a:pPr>
              <a:lnSpc>
                <a:spcPct val="150000"/>
              </a:lnSpc>
            </a:pPr>
            <a:r>
              <a:rPr lang="en-US" dirty="0">
                <a:latin typeface="Times New Roman" panose="02020603050405020304" pitchFamily="18" charset="0"/>
                <a:cs typeface="Times New Roman" panose="02020603050405020304" pitchFamily="18" charset="0"/>
              </a:rPr>
              <a:t>503 Service Unavailable</a:t>
            </a:r>
          </a:p>
          <a:p>
            <a:pPr>
              <a:lnSpc>
                <a:spcPct val="150000"/>
              </a:lnSpc>
            </a:pPr>
            <a:r>
              <a:rPr lang="en-US" dirty="0">
                <a:latin typeface="Times New Roman" panose="02020603050405020304" pitchFamily="18" charset="0"/>
                <a:cs typeface="Times New Roman" panose="02020603050405020304" pitchFamily="18" charset="0"/>
              </a:rPr>
              <a:t>504 Gateway Timeout</a:t>
            </a:r>
          </a:p>
          <a:p>
            <a:pPr>
              <a:lnSpc>
                <a:spcPct val="150000"/>
              </a:lnSpc>
            </a:pPr>
            <a:r>
              <a:rPr lang="en-US" dirty="0">
                <a:latin typeface="Times New Roman" panose="02020603050405020304" pitchFamily="18" charset="0"/>
                <a:cs typeface="Times New Roman" panose="02020603050405020304" pitchFamily="18" charset="0"/>
              </a:rPr>
              <a:t>505 HTTP Version Not Supported</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5BACC26-8AC6-CC7F-0867-32378DD94017}"/>
              </a:ext>
            </a:extLst>
          </p:cNvPr>
          <p:cNvSpPr txBox="1"/>
          <p:nvPr/>
        </p:nvSpPr>
        <p:spPr>
          <a:xfrm>
            <a:off x="4894119" y="1099447"/>
            <a:ext cx="4572000" cy="2489015"/>
          </a:xfrm>
          <a:prstGeom prst="rect">
            <a:avLst/>
          </a:prstGeom>
          <a:noFill/>
        </p:spPr>
        <p:txBody>
          <a:bodyPr wrap="square">
            <a:spAutoFit/>
          </a:bodyPr>
          <a:lstStyle/>
          <a:p>
            <a:pPr algn="ctr">
              <a:lnSpc>
                <a:spcPct val="150000"/>
              </a:lnSpc>
            </a:pPr>
            <a:r>
              <a:rPr lang="en-IN" sz="3600" dirty="0">
                <a:solidFill>
                  <a:srgbClr val="FF0000"/>
                </a:solidFill>
                <a:latin typeface="Algerian" panose="04020705040A02060702" pitchFamily="82" charset="0"/>
              </a:rPr>
              <a:t>VARIOUS </a:t>
            </a:r>
          </a:p>
          <a:p>
            <a:pPr algn="ctr">
              <a:lnSpc>
                <a:spcPct val="150000"/>
              </a:lnSpc>
            </a:pPr>
            <a:r>
              <a:rPr lang="en-IN" sz="3600" dirty="0">
                <a:solidFill>
                  <a:srgbClr val="FF0000"/>
                </a:solidFill>
                <a:latin typeface="Algerian" panose="04020705040A02060702" pitchFamily="82" charset="0"/>
              </a:rPr>
              <a:t>RESPONSE </a:t>
            </a:r>
          </a:p>
          <a:p>
            <a:pPr algn="ctr">
              <a:lnSpc>
                <a:spcPct val="150000"/>
              </a:lnSpc>
            </a:pPr>
            <a:r>
              <a:rPr lang="en-IN" sz="3600" dirty="0">
                <a:solidFill>
                  <a:srgbClr val="FF0000"/>
                </a:solidFill>
                <a:latin typeface="Algerian" panose="04020705040A02060702" pitchFamily="82" charset="0"/>
              </a:rPr>
              <a:t>CODES</a:t>
            </a:r>
          </a:p>
        </p:txBody>
      </p:sp>
    </p:spTree>
    <p:extLst>
      <p:ext uri="{BB962C8B-B14F-4D97-AF65-F5344CB8AC3E}">
        <p14:creationId xmlns:p14="http://schemas.microsoft.com/office/powerpoint/2010/main" val="285112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847" y="512193"/>
            <a:ext cx="8147153" cy="647492"/>
          </a:xfrm>
        </p:spPr>
        <p:txBody>
          <a:bodyPr/>
          <a:lstStyle/>
          <a:p>
            <a:r>
              <a:rPr lang="en-US" sz="2000" dirty="0">
                <a:solidFill>
                  <a:schemeClr val="tx1"/>
                </a:solidFill>
              </a:rPr>
              <a:t>CODE:-</a:t>
            </a:r>
          </a:p>
        </p:txBody>
      </p:sp>
      <p:sp>
        <p:nvSpPr>
          <p:cNvPr id="4" name="AutoShape 2">
            <a:extLst>
              <a:ext uri="{FF2B5EF4-FFF2-40B4-BE49-F238E27FC236}">
                <a16:creationId xmlns:a16="http://schemas.microsoft.com/office/drawing/2014/main" id="{DBBFE29B-94B3-72EB-0145-B9D65E6B0981}"/>
              </a:ext>
            </a:extLst>
          </p:cNvPr>
          <p:cNvSpPr>
            <a:spLocks noChangeAspect="1" noChangeArrowheads="1"/>
          </p:cNvSpPr>
          <p:nvPr/>
        </p:nvSpPr>
        <p:spPr bwMode="auto">
          <a:xfrm>
            <a:off x="0" y="2720975"/>
            <a:ext cx="9144000" cy="1416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6F09C46E-597D-F555-6543-841A237536B2}"/>
              </a:ext>
            </a:extLst>
          </p:cNvPr>
          <p:cNvSpPr txBox="1"/>
          <p:nvPr/>
        </p:nvSpPr>
        <p:spPr>
          <a:xfrm>
            <a:off x="3339229" y="204416"/>
            <a:ext cx="3822491" cy="400110"/>
          </a:xfrm>
          <a:prstGeom prst="rect">
            <a:avLst/>
          </a:prstGeom>
          <a:noFill/>
        </p:spPr>
        <p:txBody>
          <a:bodyPr wrap="square" rtlCol="0">
            <a:spAutoFit/>
          </a:bodyPr>
          <a:lstStyle/>
          <a:p>
            <a:r>
              <a:rPr lang="en-US" sz="2000" b="1" dirty="0"/>
              <a:t>RANDOM FOREST</a:t>
            </a:r>
            <a:endParaRPr lang="en-IN" sz="2000" b="1" dirty="0"/>
          </a:p>
        </p:txBody>
      </p:sp>
      <p:pic>
        <p:nvPicPr>
          <p:cNvPr id="5" name="Picture 4">
            <a:extLst>
              <a:ext uri="{FF2B5EF4-FFF2-40B4-BE49-F238E27FC236}">
                <a16:creationId xmlns:a16="http://schemas.microsoft.com/office/drawing/2014/main" id="{DE495599-29F5-2CDF-1C9F-32C341890445}"/>
              </a:ext>
            </a:extLst>
          </p:cNvPr>
          <p:cNvPicPr>
            <a:picLocks noChangeAspect="1"/>
          </p:cNvPicPr>
          <p:nvPr/>
        </p:nvPicPr>
        <p:blipFill>
          <a:blip r:embed="rId2"/>
          <a:stretch>
            <a:fillRect/>
          </a:stretch>
        </p:blipFill>
        <p:spPr>
          <a:xfrm>
            <a:off x="692118" y="1307892"/>
            <a:ext cx="6563120" cy="4812353"/>
          </a:xfrm>
          <a:prstGeom prst="rect">
            <a:avLst/>
          </a:prstGeom>
        </p:spPr>
      </p:pic>
    </p:spTree>
    <p:extLst>
      <p:ext uri="{BB962C8B-B14F-4D97-AF65-F5344CB8AC3E}">
        <p14:creationId xmlns:p14="http://schemas.microsoft.com/office/powerpoint/2010/main" val="3008231830"/>
      </p:ext>
    </p:extLst>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553</Words>
  <Application>Microsoft Office PowerPoint</Application>
  <PresentationFormat>On-screen Show (4:3)</PresentationFormat>
  <Paragraphs>95</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Noto Sans Symbols</vt:lpstr>
      <vt:lpstr>Algerian</vt:lpstr>
      <vt:lpstr>Times New Roman</vt:lpstr>
      <vt:lpstr>Arial</vt:lpstr>
      <vt:lpstr>Calibri</vt:lpstr>
      <vt:lpstr>Flow</vt:lpstr>
      <vt:lpstr>PowerPoint Presentation</vt:lpstr>
      <vt:lpstr>INTRODUCTION</vt:lpstr>
      <vt:lpstr> Why to perform web server log analysis?</vt:lpstr>
      <vt:lpstr> Objective</vt:lpstr>
      <vt:lpstr> WORKFLOW</vt:lpstr>
      <vt:lpstr>MODEL TO BE USED</vt:lpstr>
      <vt:lpstr>PowerPoint Presentation</vt:lpstr>
      <vt:lpstr>PowerPoint Presentation</vt:lpstr>
      <vt:lpstr>CODE:-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RITHANYA</dc:creator>
  <cp:lastModifiedBy>VASUGI M</cp:lastModifiedBy>
  <cp:revision>12</cp:revision>
  <dcterms:modified xsi:type="dcterms:W3CDTF">2023-11-07T10:39:05Z</dcterms:modified>
</cp:coreProperties>
</file>