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3" name="bg object 17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4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5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6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7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8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9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0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2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3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Holder 2"/>
          <p:cNvSpPr>
            <a:spLocks noGrp="1"/>
          </p:cNvSpPr>
          <p:nvPr>
            <p:ph type="ctrTitle"/>
          </p:nvPr>
        </p:nvSpPr>
        <p:spPr>
          <a:xfrm>
            <a:off x="739775" y="804862"/>
            <a:ext cx="3860165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1048616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61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1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1048591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59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1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0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1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Holder 2"/>
          <p:cNvSpPr>
            <a:spLocks noGrp="1"/>
          </p:cNvSpPr>
          <p:nvPr>
            <p:ph type="title"/>
          </p:nvPr>
        </p:nvSpPr>
        <p:spPr>
          <a:xfrm>
            <a:off x="558165" y="263588"/>
            <a:ext cx="9487535" cy="12143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1048586" name="Holder 3"/>
          <p:cNvSpPr>
            <a:spLocks noGrp="1"/>
          </p:cNvSpPr>
          <p:nvPr>
            <p:ph type="body" idx="1"/>
          </p:nvPr>
        </p:nvSpPr>
        <p:spPr>
          <a:xfrm>
            <a:off x="913124" y="3127755"/>
            <a:ext cx="7598409" cy="276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587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8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89" name="Holder 6"/>
          <p:cNvSpPr>
            <a:spLocks noGrp="1"/>
          </p:cNvSpPr>
          <p:nvPr>
            <p:ph type="sldNum" sz="quarter" idx="7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876299" y="990600"/>
            <a:ext cx="1743075" cy="1333500"/>
            <a:chOff x="876299" y="990600"/>
            <a:chExt cx="1743075" cy="1333500"/>
          </a:xfrm>
        </p:grpSpPr>
        <p:sp>
          <p:nvSpPr>
            <p:cNvPr id="1048595" name="object 3"/>
            <p:cNvSpPr/>
            <p:nvPr/>
          </p:nvSpPr>
          <p:spPr>
            <a:xfrm>
              <a:off x="876299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7" y="1057274"/>
                  </a:moveTo>
                  <a:lnTo>
                    <a:pt x="264311" y="1057274"/>
                  </a:lnTo>
                  <a:lnTo>
                    <a:pt x="0" y="528700"/>
                  </a:lnTo>
                  <a:lnTo>
                    <a:pt x="264311" y="0"/>
                  </a:lnTo>
                  <a:lnTo>
                    <a:pt x="964437" y="0"/>
                  </a:lnTo>
                  <a:lnTo>
                    <a:pt x="1228724" y="528700"/>
                  </a:lnTo>
                  <a:lnTo>
                    <a:pt x="964437" y="1057274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6" name="object 4"/>
            <p:cNvSpPr/>
            <p:nvPr/>
          </p:nvSpPr>
          <p:spPr>
            <a:xfrm>
              <a:off x="1971674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7" y="561974"/>
                  </a:moveTo>
                  <a:lnTo>
                    <a:pt x="140461" y="561974"/>
                  </a:lnTo>
                  <a:lnTo>
                    <a:pt x="0" y="280923"/>
                  </a:lnTo>
                  <a:lnTo>
                    <a:pt x="140461" y="0"/>
                  </a:lnTo>
                  <a:lnTo>
                    <a:pt x="507237" y="0"/>
                  </a:lnTo>
                  <a:lnTo>
                    <a:pt x="647699" y="280923"/>
                  </a:lnTo>
                  <a:lnTo>
                    <a:pt x="507237" y="561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7" y="1438274"/>
                </a:moveTo>
                <a:lnTo>
                  <a:pt x="359536" y="1438274"/>
                </a:lnTo>
                <a:lnTo>
                  <a:pt x="0" y="719073"/>
                </a:lnTo>
                <a:lnTo>
                  <a:pt x="359536" y="0"/>
                </a:lnTo>
                <a:lnTo>
                  <a:pt x="1307337" y="0"/>
                </a:lnTo>
                <a:lnTo>
                  <a:pt x="1666874" y="719073"/>
                </a:lnTo>
                <a:lnTo>
                  <a:pt x="1307337" y="1438274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6" y="619124"/>
                </a:moveTo>
                <a:lnTo>
                  <a:pt x="154811" y="619124"/>
                </a:lnTo>
                <a:lnTo>
                  <a:pt x="0" y="309624"/>
                </a:lnTo>
                <a:lnTo>
                  <a:pt x="154811" y="0"/>
                </a:lnTo>
                <a:lnTo>
                  <a:pt x="569086" y="0"/>
                </a:lnTo>
                <a:lnTo>
                  <a:pt x="723899" y="309624"/>
                </a:lnTo>
                <a:lnTo>
                  <a:pt x="569086" y="619124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2372360" y="234"/>
            <a:ext cx="6297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F0F0F"/>
                </a:solidFill>
              </a:rPr>
              <a:t>Employee</a:t>
            </a:r>
            <a:r>
              <a:rPr sz="3200" spc="-14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Data</a:t>
            </a:r>
            <a:r>
              <a:rPr sz="3200" spc="-20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Analysis</a:t>
            </a:r>
            <a:r>
              <a:rPr sz="3200" spc="-9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using</a:t>
            </a:r>
            <a:r>
              <a:rPr sz="3200" spc="-85" dirty="0">
                <a:solidFill>
                  <a:srgbClr val="0F0F0F"/>
                </a:solidFill>
              </a:rPr>
              <a:t> </a:t>
            </a:r>
            <a:r>
              <a:rPr sz="3200" spc="-10" dirty="0">
                <a:solidFill>
                  <a:srgbClr val="0F0F0F"/>
                </a:solidFill>
              </a:rPr>
              <a:t>Excel</a:t>
            </a:r>
            <a:endParaRPr sz="3200"/>
          </a:p>
        </p:txBody>
      </p:sp>
      <p:pic>
        <p:nvPicPr>
          <p:cNvPr id="2097152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48600" name="object 9"/>
          <p:cNvSpPr txBox="1"/>
          <p:nvPr/>
        </p:nvSpPr>
        <p:spPr>
          <a:xfrm>
            <a:off x="949326" y="3439257"/>
            <a:ext cx="850582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STUDENT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NAME:</a:t>
            </a:r>
            <a:r>
              <a:rPr lang="zh-CN" altLang="en-US" sz="2400" b="1" spc="-55" dirty="0">
                <a:latin typeface="Calibri"/>
                <a:cs typeface="Calibri"/>
              </a:rPr>
              <a:t> </a:t>
            </a:r>
            <a:r>
              <a:rPr lang="en-US" altLang="zh-CN" sz="2400" b="1" spc="-55" dirty="0">
                <a:latin typeface="Calibri"/>
                <a:cs typeface="Calibri"/>
              </a:rPr>
              <a:t>VASUKI</a:t>
            </a:r>
            <a:r>
              <a:rPr lang="zh-CN" altLang="en-US" sz="2400" b="1" spc="-55" dirty="0">
                <a:latin typeface="Calibri"/>
                <a:cs typeface="Calibri"/>
              </a:rPr>
              <a:t> </a:t>
            </a:r>
            <a:r>
              <a:rPr lang="en-US" altLang="zh-CN" sz="2400" b="1" spc="-55" dirty="0">
                <a:latin typeface="Calibri"/>
                <a:cs typeface="Calibri"/>
              </a:rPr>
              <a:t>M 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REGISTER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</a:t>
            </a:r>
            <a:r>
              <a:rPr lang="en-US" altLang="zh-CN" sz="2400" b="1" dirty="0">
                <a:latin typeface="Calibri"/>
                <a:cs typeface="Calibri"/>
              </a:rPr>
              <a:t>:7FE4025EFE6A7B9AEB24B066492968,</a:t>
            </a:r>
            <a:r>
              <a:rPr lang="en-US" altLang="" sz="2400" b="1" spc="-45" dirty="0">
                <a:latin typeface="Calibri"/>
                <a:cs typeface="Calibri"/>
              </a:rPr>
              <a:t>122</a:t>
            </a:r>
            <a:r>
              <a:rPr lang="en-US" altLang="zh-CN" sz="2400" b="1" spc="-45" dirty="0">
                <a:latin typeface="Calibri"/>
                <a:cs typeface="Calibri"/>
              </a:rPr>
              <a:t>2</a:t>
            </a:r>
            <a:r>
              <a:rPr lang="en-US" altLang="" sz="2400" b="1" spc="-45" dirty="0">
                <a:latin typeface="Calibri"/>
                <a:cs typeface="Calibri"/>
              </a:rPr>
              <a:t>018</a:t>
            </a:r>
            <a:r>
              <a:rPr lang="en-US" altLang="zh-CN" sz="2400" b="1" spc="-45" dirty="0">
                <a:latin typeface="Calibri"/>
                <a:cs typeface="Calibri"/>
              </a:rPr>
              <a:t>67</a:t>
            </a:r>
            <a:endParaRPr lang="en-US" altLang="" sz="2400" b="1" spc="-4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30" dirty="0">
                <a:latin typeface="Calibri"/>
                <a:cs typeface="Calibri"/>
              </a:rPr>
              <a:t>DEPARTMENT: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B.COM(</a:t>
            </a:r>
            <a:r>
              <a:rPr lang="en-US" altLang="zh-CN" sz="2400" b="1" spc="-10" dirty="0">
                <a:latin typeface="Calibri"/>
                <a:cs typeface="Calibri"/>
              </a:rPr>
              <a:t>CORPORATE</a:t>
            </a:r>
            <a:r>
              <a:rPr lang="zh-CN" altLang="en-US" sz="2400" b="1" spc="-10" dirty="0">
                <a:latin typeface="Calibri"/>
                <a:cs typeface="Calibri"/>
              </a:rPr>
              <a:t> </a:t>
            </a:r>
            <a:r>
              <a:rPr lang="en-US" altLang="zh-CN" sz="2400" b="1" spc="-10" dirty="0">
                <a:latin typeface="Calibri"/>
                <a:cs typeface="Calibri"/>
              </a:rPr>
              <a:t>SECRETARYSHIP</a:t>
            </a:r>
            <a:r>
              <a:rPr sz="2400" b="1" spc="-1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COLLEGE: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MEENAKSHI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COLLEGE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WOMEN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4860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48675" name="object 4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 panose="020B0603020202020204"/>
                <a:cs typeface="Trebuchet MS" panose="020B0603020202020204"/>
              </a:rPr>
              <a:t>MODELLING</a:t>
            </a:r>
          </a:p>
        </p:txBody>
      </p:sp>
      <p:sp>
        <p:nvSpPr>
          <p:cNvPr id="1048677" name="object 6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7"/>
          <p:cNvSpPr txBox="1"/>
          <p:nvPr/>
        </p:nvSpPr>
        <p:spPr>
          <a:xfrm>
            <a:off x="810050" y="1516857"/>
            <a:ext cx="730186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12115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4692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85090" indent="1219200">
              <a:lnSpc>
                <a:spcPct val="100000"/>
              </a:lnSpc>
            </a:pP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DOWNLOAD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DATASET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OPEN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EXCEL.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indent="-41211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marR="466725" indent="533400">
              <a:lnSpc>
                <a:spcPct val="100000"/>
              </a:lnSpc>
            </a:pP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24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ENTIRE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CLICK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FILTER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OPTION.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indent="-41211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</a:pP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FILTER</a:t>
            </a:r>
            <a:r>
              <a:rPr sz="24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ORDER.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indent="-41211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1447800">
              <a:lnSpc>
                <a:spcPct val="100000"/>
              </a:lnSpc>
            </a:pP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24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ENTIRE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CLICK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2400" b="1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4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TABLE.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2"/>
          <p:cNvSpPr txBox="1"/>
          <p:nvPr/>
        </p:nvSpPr>
        <p:spPr>
          <a:xfrm>
            <a:off x="1087883" y="1002432"/>
            <a:ext cx="7478395" cy="403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140"/>
              </a:spcBef>
              <a:buFont typeface="Arial" panose="020B0604020202020204"/>
              <a:buChar char="●"/>
              <a:tabLst>
                <a:tab pos="424180" algn="l"/>
              </a:tabLst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3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5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marR="5080" indent="910590">
              <a:lnSpc>
                <a:spcPct val="102000"/>
              </a:lnSpc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DRAG</a:t>
            </a:r>
            <a:r>
              <a:rPr sz="235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NEEDED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8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350" b="1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35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3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TABLE.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indent="-411480"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●"/>
              <a:tabLst>
                <a:tab pos="424180" algn="l"/>
              </a:tabLst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3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6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881380" marR="117475" indent="151765">
              <a:lnSpc>
                <a:spcPct val="102000"/>
              </a:lnSpc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235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35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25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35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2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INSERT.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indent="-384175">
              <a:lnSpc>
                <a:spcPct val="100000"/>
              </a:lnSpc>
              <a:spcBef>
                <a:spcPts val="50"/>
              </a:spcBef>
              <a:buSzPct val="85000"/>
              <a:buFont typeface="Arial" panose="020B0604020202020204"/>
              <a:buChar char="●"/>
              <a:tabLst>
                <a:tab pos="424180" algn="l"/>
              </a:tabLst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STEP-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7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marR="652780" indent="530860">
              <a:lnSpc>
                <a:spcPct val="102000"/>
              </a:lnSpc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235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235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35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5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3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35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25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WANT.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indent="-41148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●"/>
              <a:tabLst>
                <a:tab pos="424180" algn="l"/>
              </a:tabLst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3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8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024255">
              <a:lnSpc>
                <a:spcPct val="100000"/>
              </a:lnSpc>
              <a:spcBef>
                <a:spcPts val="45"/>
              </a:spcBef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5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35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35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CREATED.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48685" name="object 5"/>
          <p:cNvSpPr txBox="1">
            <a:spLocks noGrp="1"/>
          </p:cNvSpPr>
          <p:nvPr>
            <p:ph type="title"/>
          </p:nvPr>
        </p:nvSpPr>
        <p:spPr>
          <a:xfrm>
            <a:off x="755332" y="357885"/>
            <a:ext cx="2446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Trebuchet MS" panose="020B0603020202020204"/>
                <a:cs typeface="Trebuchet MS" panose="020B0603020202020204"/>
              </a:rPr>
              <a:t>RESULTS</a:t>
            </a:r>
          </a:p>
        </p:txBody>
      </p:sp>
      <p:sp>
        <p:nvSpPr>
          <p:cNvPr id="1048686" name="object 6"/>
          <p:cNvSpPr txBox="1"/>
          <p:nvPr/>
        </p:nvSpPr>
        <p:spPr>
          <a:xfrm>
            <a:off x="755332" y="1089404"/>
            <a:ext cx="2351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70" dirty="0">
                <a:latin typeface="Trebuchet MS" panose="020B0603020202020204"/>
                <a:cs typeface="Trebuchet MS" panose="020B0603020202020204"/>
              </a:rPr>
              <a:t>1.TABLE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7" name="object 7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920" y="1913890"/>
            <a:ext cx="6639560" cy="40684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2"/>
          <p:cNvSpPr txBox="1">
            <a:spLocks noGrp="1"/>
          </p:cNvSpPr>
          <p:nvPr>
            <p:ph type="title"/>
          </p:nvPr>
        </p:nvSpPr>
        <p:spPr>
          <a:xfrm>
            <a:off x="558165" y="263588"/>
            <a:ext cx="9487535" cy="835660"/>
          </a:xfrm>
          <a:prstGeom prst="rect">
            <a:avLst/>
          </a:prstGeom>
        </p:spPr>
        <p:txBody>
          <a:bodyPr vert="horz" wrap="square" lIns="0" tIns="97471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 panose="020B0603020202020204"/>
                <a:cs typeface="Trebuchet MS" panose="020B0603020202020204"/>
              </a:rPr>
              <a:t>2.</a:t>
            </a:r>
            <a:r>
              <a:rPr spc="-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pc="-60" dirty="0">
                <a:latin typeface="Trebuchet MS" panose="020B0603020202020204"/>
                <a:cs typeface="Trebuchet MS" panose="020B0603020202020204"/>
              </a:rPr>
              <a:t>FLOW CHART</a:t>
            </a:r>
            <a:r>
              <a:rPr spc="-60" dirty="0">
                <a:latin typeface="Trebuchet MS" panose="020B0603020202020204"/>
                <a:cs typeface="Trebuchet MS" panose="020B0603020202020204"/>
              </a:rPr>
              <a:t> </a:t>
            </a:r>
            <a:endParaRPr spc="-1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5" y="1508125"/>
            <a:ext cx="5868035" cy="4511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471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1048694" name="object 3"/>
          <p:cNvSpPr txBox="1"/>
          <p:nvPr/>
        </p:nvSpPr>
        <p:spPr>
          <a:xfrm>
            <a:off x="1352674" y="1501783"/>
            <a:ext cx="6958965" cy="412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Times New Roman" panose="02020603050405020304"/>
                <a:cs typeface="Times New Roman" panose="02020603050405020304"/>
              </a:rPr>
              <a:t>The analysis reveals a significant relationship between job level, work-life balance, and employee performance.</a:t>
            </a:r>
          </a:p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Times New Roman" panose="02020603050405020304"/>
                <a:cs typeface="Times New Roman" panose="02020603050405020304"/>
              </a:rPr>
              <a:t> Higher job levels often lead to increased stress and reduced work-life balance, negatively impacting performance. Conversely, employees who maintain a better work-life balance generally perform better.</a:t>
            </a:r>
          </a:p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Times New Roman" panose="02020603050405020304"/>
                <a:cs typeface="Times New Roman" panose="02020603050405020304"/>
              </a:rPr>
              <a:t>Implementing flexible policies and providing resources to manage responsibilities effectively can lead to more sustainable performance outcomes.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 txBox="1">
            <a:spLocks noGrp="1"/>
          </p:cNvSpPr>
          <p:nvPr>
            <p:ph type="ctrTitle"/>
          </p:nvPr>
        </p:nvSpPr>
        <p:spPr>
          <a:xfrm>
            <a:off x="739775" y="804862"/>
            <a:ext cx="3860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20" dirty="0">
                <a:latin typeface="Trebuchet MS" panose="020B0603020202020204"/>
                <a:cs typeface="Trebuchet MS" panose="020B0603020202020204"/>
              </a:rPr>
              <a:t>PROJECT</a:t>
            </a:r>
            <a:r>
              <a:rPr sz="4250" spc="-2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-10" dirty="0">
                <a:latin typeface="Trebuchet MS" panose="020B0603020202020204"/>
                <a:cs typeface="Trebuchet MS" panose="020B0603020202020204"/>
              </a:rPr>
              <a:t>TITLE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4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4" cy="200024"/>
            </a:xfrm>
            <a:prstGeom prst="rect">
              <a:avLst/>
            </a:prstGeom>
          </p:spPr>
        </p:pic>
        <p:pic>
          <p:nvPicPr>
            <p:cNvPr id="2097154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</p:grpSp>
      <p:sp>
        <p:nvSpPr>
          <p:cNvPr id="1048621" name="object 6"/>
          <p:cNvSpPr txBox="1"/>
          <p:nvPr/>
        </p:nvSpPr>
        <p:spPr>
          <a:xfrm>
            <a:off x="1290547" y="2126319"/>
            <a:ext cx="8216900" cy="1993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091430" algn="l"/>
                <a:tab pos="5847715" algn="l"/>
              </a:tabLst>
            </a:pPr>
            <a:r>
              <a:rPr sz="4400" b="1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4400" b="1" spc="-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10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Performance </a:t>
            </a:r>
            <a:r>
              <a:rPr sz="4400" b="1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4400" b="1" spc="-10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4400" b="1" spc="-10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" sz="4400" b="1" spc="-10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Job Level  and  Life  balance Analysis.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8622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0" y="28578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6829420"/>
                </a:moveTo>
                <a:lnTo>
                  <a:pt x="0" y="6829420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294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4" name="object 4"/>
            <p:cNvSpPr/>
            <p:nvPr/>
          </p:nvSpPr>
          <p:spPr>
            <a:xfrm>
              <a:off x="7448612" y="4824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13" y="0"/>
                  </a:moveTo>
                  <a:lnTo>
                    <a:pt x="3147166" y="6853170"/>
                  </a:lnTo>
                </a:path>
                <a:path w="4743450" h="6853555">
                  <a:moveTo>
                    <a:pt x="4743387" y="3690070"/>
                  </a:moveTo>
                  <a:lnTo>
                    <a:pt x="0" y="6853171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6857995"/>
                  </a:moveTo>
                  <a:lnTo>
                    <a:pt x="0" y="6857995"/>
                  </a:lnTo>
                  <a:lnTo>
                    <a:pt x="2044399" y="0"/>
                  </a:lnTo>
                  <a:lnTo>
                    <a:pt x="3009899" y="0"/>
                  </a:lnTo>
                  <a:lnTo>
                    <a:pt x="3009899" y="6857995"/>
                  </a:lnTo>
                  <a:close/>
                </a:path>
              </a:pathLst>
            </a:custGeom>
            <a:solidFill>
              <a:srgbClr val="5FCAEE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1" y="6857995"/>
                  </a:moveTo>
                  <a:lnTo>
                    <a:pt x="1208884" y="6857995"/>
                  </a:lnTo>
                  <a:lnTo>
                    <a:pt x="0" y="0"/>
                  </a:lnTo>
                  <a:lnTo>
                    <a:pt x="2589121" y="0"/>
                  </a:lnTo>
                  <a:lnTo>
                    <a:pt x="2589121" y="6857995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49" y="3809999"/>
                  </a:moveTo>
                  <a:lnTo>
                    <a:pt x="0" y="3809999"/>
                  </a:lnTo>
                  <a:lnTo>
                    <a:pt x="3257549" y="0"/>
                  </a:lnTo>
                  <a:lnTo>
                    <a:pt x="3257549" y="3809999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6857995"/>
                  </a:moveTo>
                  <a:lnTo>
                    <a:pt x="2470019" y="6857995"/>
                  </a:lnTo>
                  <a:lnTo>
                    <a:pt x="0" y="0"/>
                  </a:lnTo>
                  <a:lnTo>
                    <a:pt x="2854069" y="0"/>
                  </a:lnTo>
                  <a:lnTo>
                    <a:pt x="2854069" y="6857995"/>
                  </a:lnTo>
                  <a:close/>
                </a:path>
              </a:pathLst>
            </a:custGeom>
            <a:solidFill>
              <a:srgbClr val="17AEE3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6857995"/>
                  </a:moveTo>
                  <a:lnTo>
                    <a:pt x="0" y="6857995"/>
                  </a:lnTo>
                  <a:lnTo>
                    <a:pt x="1022452" y="0"/>
                  </a:lnTo>
                  <a:lnTo>
                    <a:pt x="1295399" y="0"/>
                  </a:lnTo>
                  <a:lnTo>
                    <a:pt x="1295399" y="6857995"/>
                  </a:lnTo>
                  <a:close/>
                </a:path>
              </a:pathLst>
            </a:custGeom>
            <a:solidFill>
              <a:srgbClr val="2D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6857995"/>
                  </a:moveTo>
                  <a:lnTo>
                    <a:pt x="1114527" y="6857995"/>
                  </a:lnTo>
                  <a:lnTo>
                    <a:pt x="0" y="0"/>
                  </a:lnTo>
                  <a:lnTo>
                    <a:pt x="1255752" y="0"/>
                  </a:lnTo>
                  <a:lnTo>
                    <a:pt x="1255752" y="6857995"/>
                  </a:lnTo>
                  <a:close/>
                </a:path>
              </a:pathLst>
            </a:custGeom>
            <a:solidFill>
              <a:srgbClr val="2261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4" y="3267074"/>
                  </a:moveTo>
                  <a:lnTo>
                    <a:pt x="0" y="3267074"/>
                  </a:lnTo>
                  <a:lnTo>
                    <a:pt x="1819274" y="0"/>
                  </a:lnTo>
                  <a:lnTo>
                    <a:pt x="1819274" y="3267074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3" name="object 13"/>
          <p:cNvSpPr txBox="1"/>
          <p:nvPr/>
        </p:nvSpPr>
        <p:spPr>
          <a:xfrm>
            <a:off x="752475" y="6488976"/>
            <a:ext cx="1710689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4" y="361949"/>
                </a:moveTo>
                <a:lnTo>
                  <a:pt x="132863" y="355484"/>
                </a:lnTo>
                <a:lnTo>
                  <a:pt x="89632" y="337240"/>
                </a:lnTo>
                <a:lnTo>
                  <a:pt x="53006" y="308942"/>
                </a:lnTo>
                <a:lnTo>
                  <a:pt x="24707" y="272315"/>
                </a:lnTo>
                <a:lnTo>
                  <a:pt x="6463" y="229084"/>
                </a:lnTo>
                <a:lnTo>
                  <a:pt x="0" y="180974"/>
                </a:lnTo>
                <a:lnTo>
                  <a:pt x="6463" y="132863"/>
                </a:lnTo>
                <a:lnTo>
                  <a:pt x="24707" y="89632"/>
                </a:lnTo>
                <a:lnTo>
                  <a:pt x="53006" y="53005"/>
                </a:lnTo>
                <a:lnTo>
                  <a:pt x="89632" y="24707"/>
                </a:lnTo>
                <a:lnTo>
                  <a:pt x="132863" y="6463"/>
                </a:lnTo>
                <a:lnTo>
                  <a:pt x="180974" y="0"/>
                </a:lnTo>
                <a:lnTo>
                  <a:pt x="229084" y="6463"/>
                </a:lnTo>
                <a:lnTo>
                  <a:pt x="272315" y="24707"/>
                </a:lnTo>
                <a:lnTo>
                  <a:pt x="308942" y="53005"/>
                </a:lnTo>
                <a:lnTo>
                  <a:pt x="337240" y="89632"/>
                </a:lnTo>
                <a:lnTo>
                  <a:pt x="355484" y="132863"/>
                </a:lnTo>
                <a:lnTo>
                  <a:pt x="361949" y="180974"/>
                </a:lnTo>
                <a:lnTo>
                  <a:pt x="355484" y="229084"/>
                </a:lnTo>
                <a:lnTo>
                  <a:pt x="337240" y="272315"/>
                </a:lnTo>
                <a:lnTo>
                  <a:pt x="308942" y="308942"/>
                </a:lnTo>
                <a:lnTo>
                  <a:pt x="272315" y="337240"/>
                </a:lnTo>
                <a:lnTo>
                  <a:pt x="229084" y="355484"/>
                </a:lnTo>
                <a:lnTo>
                  <a:pt x="180974" y="36194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49" y="647699"/>
                </a:moveTo>
                <a:lnTo>
                  <a:pt x="276002" y="644187"/>
                </a:lnTo>
                <a:lnTo>
                  <a:pt x="230331" y="633987"/>
                </a:lnTo>
                <a:lnTo>
                  <a:pt x="187339" y="617599"/>
                </a:lnTo>
                <a:lnTo>
                  <a:pt x="147527" y="595523"/>
                </a:lnTo>
                <a:lnTo>
                  <a:pt x="111396" y="568262"/>
                </a:lnTo>
                <a:lnTo>
                  <a:pt x="79447" y="536317"/>
                </a:lnTo>
                <a:lnTo>
                  <a:pt x="52184" y="500187"/>
                </a:lnTo>
                <a:lnTo>
                  <a:pt x="30106" y="460374"/>
                </a:lnTo>
                <a:lnTo>
                  <a:pt x="13713" y="417379"/>
                </a:lnTo>
                <a:lnTo>
                  <a:pt x="3511" y="371704"/>
                </a:lnTo>
                <a:lnTo>
                  <a:pt x="0" y="323849"/>
                </a:lnTo>
                <a:lnTo>
                  <a:pt x="3511" y="275994"/>
                </a:lnTo>
                <a:lnTo>
                  <a:pt x="13713" y="230319"/>
                </a:lnTo>
                <a:lnTo>
                  <a:pt x="30106" y="187323"/>
                </a:lnTo>
                <a:lnTo>
                  <a:pt x="52184" y="147510"/>
                </a:lnTo>
                <a:lnTo>
                  <a:pt x="79447" y="111380"/>
                </a:lnTo>
                <a:lnTo>
                  <a:pt x="111396" y="79435"/>
                </a:lnTo>
                <a:lnTo>
                  <a:pt x="147527" y="52174"/>
                </a:lnTo>
                <a:lnTo>
                  <a:pt x="187339" y="30098"/>
                </a:lnTo>
                <a:lnTo>
                  <a:pt x="230331" y="13710"/>
                </a:lnTo>
                <a:lnTo>
                  <a:pt x="276002" y="3510"/>
                </a:lnTo>
                <a:lnTo>
                  <a:pt x="323849" y="0"/>
                </a:lnTo>
                <a:lnTo>
                  <a:pt x="371695" y="3510"/>
                </a:lnTo>
                <a:lnTo>
                  <a:pt x="417367" y="13710"/>
                </a:lnTo>
                <a:lnTo>
                  <a:pt x="460359" y="30098"/>
                </a:lnTo>
                <a:lnTo>
                  <a:pt x="500170" y="52174"/>
                </a:lnTo>
                <a:lnTo>
                  <a:pt x="536302" y="79435"/>
                </a:lnTo>
                <a:lnTo>
                  <a:pt x="568250" y="111380"/>
                </a:lnTo>
                <a:lnTo>
                  <a:pt x="595514" y="147510"/>
                </a:lnTo>
                <a:lnTo>
                  <a:pt x="617592" y="187323"/>
                </a:lnTo>
                <a:lnTo>
                  <a:pt x="633984" y="230319"/>
                </a:lnTo>
                <a:lnTo>
                  <a:pt x="644186" y="275994"/>
                </a:lnTo>
                <a:lnTo>
                  <a:pt x="647699" y="323849"/>
                </a:lnTo>
                <a:lnTo>
                  <a:pt x="644186" y="371704"/>
                </a:lnTo>
                <a:lnTo>
                  <a:pt x="633984" y="417379"/>
                </a:lnTo>
                <a:lnTo>
                  <a:pt x="617592" y="460374"/>
                </a:lnTo>
                <a:lnTo>
                  <a:pt x="595514" y="500187"/>
                </a:lnTo>
                <a:lnTo>
                  <a:pt x="568250" y="536317"/>
                </a:lnTo>
                <a:lnTo>
                  <a:pt x="536302" y="568262"/>
                </a:lnTo>
                <a:lnTo>
                  <a:pt x="500170" y="595523"/>
                </a:lnTo>
                <a:lnTo>
                  <a:pt x="460359" y="617599"/>
                </a:lnTo>
                <a:lnTo>
                  <a:pt x="417367" y="633987"/>
                </a:lnTo>
                <a:lnTo>
                  <a:pt x="371695" y="644187"/>
                </a:lnTo>
                <a:lnTo>
                  <a:pt x="323849" y="64769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49" cy="247649"/>
          </a:xfrm>
          <a:prstGeom prst="rect">
            <a:avLst/>
          </a:prstGeom>
        </p:spPr>
      </p:pic>
      <p:grpSp>
        <p:nvGrpSpPr>
          <p:cNvPr id="29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8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  <p:pic>
          <p:nvPicPr>
            <p:cNvPr id="2097157" name="object 19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49" cy="3009897"/>
            </a:xfrm>
            <a:prstGeom prst="rect">
              <a:avLst/>
            </a:prstGeom>
          </p:spPr>
        </p:pic>
      </p:grpSp>
      <p:sp>
        <p:nvSpPr>
          <p:cNvPr id="1048636" name="object 20"/>
          <p:cNvSpPr txBox="1">
            <a:spLocks noGrp="1"/>
          </p:cNvSpPr>
          <p:nvPr>
            <p:ph type="title"/>
          </p:nvPr>
        </p:nvSpPr>
        <p:spPr>
          <a:xfrm>
            <a:off x="558165" y="263588"/>
            <a:ext cx="9487535" cy="890840"/>
          </a:xfrm>
          <a:prstGeom prst="rect">
            <a:avLst/>
          </a:prstGeom>
        </p:spPr>
        <p:txBody>
          <a:bodyPr vert="horz" wrap="square" lIns="0" tIns="16694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 panose="020B0603020202020204"/>
                <a:cs typeface="Trebuchet MS" panose="020B0603020202020204"/>
              </a:rPr>
              <a:t>AGENDA</a:t>
            </a:r>
          </a:p>
        </p:txBody>
      </p:sp>
      <p:sp>
        <p:nvSpPr>
          <p:cNvPr id="1048637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048638" name="object 21"/>
          <p:cNvSpPr txBox="1"/>
          <p:nvPr/>
        </p:nvSpPr>
        <p:spPr>
          <a:xfrm>
            <a:off x="2312870" y="1479429"/>
            <a:ext cx="4474210" cy="378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indent="-273050">
              <a:lnSpc>
                <a:spcPct val="100000"/>
              </a:lnSpc>
              <a:spcBef>
                <a:spcPts val="100"/>
              </a:spcBef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800" spc="-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Statement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800" spc="-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800" spc="-5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2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2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Proposition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2800" spc="-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Description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Modelling</a:t>
            </a:r>
            <a:r>
              <a:rPr sz="2800" spc="-15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Approach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28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Discussion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Conclusion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0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49" cy="3257549"/>
            </a:xfrm>
            <a:prstGeom prst="rect">
              <a:avLst/>
            </a:prstGeom>
          </p:spPr>
        </p:pic>
      </p:grpSp>
      <p:sp>
        <p:nvSpPr>
          <p:cNvPr id="104864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2" name="object 7"/>
          <p:cNvSpPr txBox="1">
            <a:spLocks noGrp="1"/>
          </p:cNvSpPr>
          <p:nvPr>
            <p:ph type="title"/>
          </p:nvPr>
        </p:nvSpPr>
        <p:spPr>
          <a:xfrm>
            <a:off x="834071" y="550290"/>
            <a:ext cx="2379980" cy="6350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10" dirty="0">
                <a:latin typeface="Trebuchet MS" panose="020B0603020202020204"/>
                <a:cs typeface="Trebuchet MS" panose="020B0603020202020204"/>
              </a:rPr>
              <a:t>PROBLEM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43" name="object 8"/>
          <p:cNvSpPr txBox="1"/>
          <p:nvPr/>
        </p:nvSpPr>
        <p:spPr>
          <a:xfrm>
            <a:off x="834071" y="1197990"/>
            <a:ext cx="2905760" cy="190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1" spc="-90" dirty="0">
                <a:latin typeface="Trebuchet MS" panose="020B0603020202020204"/>
                <a:cs typeface="Trebuchet MS" panose="020B0603020202020204"/>
              </a:rPr>
              <a:t>STATEMENT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2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59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48644" name="object 10"/>
          <p:cNvSpPr txBox="1"/>
          <p:nvPr/>
        </p:nvSpPr>
        <p:spPr>
          <a:xfrm>
            <a:off x="1051225" y="1711767"/>
            <a:ext cx="5472430" cy="344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b="1" spc="-60" dirty="0">
                <a:latin typeface="Times New Roman" panose="02020603050405020304"/>
                <a:cs typeface="Times New Roman" panose="02020603050405020304"/>
              </a:rPr>
              <a:t> Employee performance may decline as job levels increase due to higher stress and poor work-life balance. Lower levels often have better balance and higher performance. Understanding the impact of job level on work-life balance is key to improving performance. Strategies should focus on enhancing productivity while maintaining employee well-being.</a:t>
            </a:r>
          </a:p>
        </p:txBody>
      </p:sp>
      <p:sp>
        <p:nvSpPr>
          <p:cNvPr id="1048645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09999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558165" y="263588"/>
            <a:ext cx="9487535" cy="1176271"/>
          </a:xfrm>
          <a:prstGeom prst="rect">
            <a:avLst/>
          </a:prstGeom>
        </p:spPr>
        <p:txBody>
          <a:bodyPr vert="horz" wrap="square" lIns="0" tIns="55397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>
                <a:latin typeface="Trebuchet MS" panose="020B0603020202020204"/>
                <a:cs typeface="Trebuchet MS" panose="020B0603020202020204"/>
              </a:rPr>
              <a:t>PROJECT</a:t>
            </a:r>
            <a:r>
              <a:rPr sz="4250" spc="-3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-10" dirty="0">
                <a:latin typeface="Trebuchet MS" panose="020B0603020202020204"/>
                <a:cs typeface="Trebuchet MS" panose="020B0603020202020204"/>
              </a:rPr>
              <a:t>OVERVIEW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48650" name="object 9"/>
          <p:cNvSpPr txBox="1"/>
          <p:nvPr/>
        </p:nvSpPr>
        <p:spPr>
          <a:xfrm>
            <a:off x="1206500" y="1932735"/>
            <a:ext cx="5346065" cy="356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-10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This project aims to analyse the relationship between employee performance, job level, and work-life balance. It explores how higher job levels, often associated with greater responsibilities, may impact work-life balance and, in turn, affect performance</a:t>
            </a:r>
            <a:r>
              <a:rPr sz="3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865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5"/>
          <p:cNvSpPr txBox="1">
            <a:spLocks noGrp="1"/>
          </p:cNvSpPr>
          <p:nvPr>
            <p:ph type="title"/>
          </p:nvPr>
        </p:nvSpPr>
        <p:spPr>
          <a:xfrm>
            <a:off x="723911" y="1105023"/>
            <a:ext cx="5008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rebuchet MS" panose="020B0603020202020204"/>
                <a:cs typeface="Trebuchet MS" panose="020B0603020202020204"/>
              </a:rPr>
              <a:t>WHO</a:t>
            </a:r>
            <a:r>
              <a:rPr sz="3200" spc="-2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latin typeface="Trebuchet MS" panose="020B0603020202020204"/>
                <a:cs typeface="Trebuchet MS" panose="020B0603020202020204"/>
              </a:rPr>
              <a:t>ARE</a:t>
            </a:r>
            <a:r>
              <a:rPr sz="32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3200" spc="-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latin typeface="Trebuchet MS" panose="020B0603020202020204"/>
                <a:cs typeface="Trebuchet MS" panose="020B0603020202020204"/>
              </a:rPr>
              <a:t>END</a:t>
            </a:r>
            <a:r>
              <a:rPr sz="32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" dirty="0">
                <a:latin typeface="Trebuchet MS" panose="020B0603020202020204"/>
                <a:cs typeface="Trebuchet MS" panose="020B0603020202020204"/>
              </a:rPr>
              <a:t>USERS?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56" name="object 6"/>
          <p:cNvSpPr txBox="1"/>
          <p:nvPr/>
        </p:nvSpPr>
        <p:spPr>
          <a:xfrm>
            <a:off x="694403" y="2080400"/>
            <a:ext cx="6833870" cy="340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6410" indent="-4737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85775" algn="l"/>
              </a:tabLst>
            </a:pPr>
            <a:r>
              <a:rPr sz="3200" b="1" dirty="0">
                <a:latin typeface="Trebuchet MS" panose="020B0603020202020204"/>
                <a:cs typeface="Trebuchet MS" panose="020B0603020202020204"/>
              </a:rPr>
              <a:t>HUMAN</a:t>
            </a:r>
            <a:r>
              <a:rPr sz="3200" b="1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latin typeface="Trebuchet MS" panose="020B0603020202020204"/>
                <a:cs typeface="Trebuchet MS" panose="020B0603020202020204"/>
              </a:rPr>
              <a:t>RESOURCE</a:t>
            </a:r>
            <a:r>
              <a:rPr sz="3200" b="1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DEPARTMENTS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ct val="10000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spc="-35" dirty="0">
                <a:latin typeface="Trebuchet MS" panose="020B0603020202020204"/>
                <a:cs typeface="Trebuchet MS" panose="020B0603020202020204"/>
              </a:rPr>
              <a:t>MANAGEMENT</a:t>
            </a:r>
            <a:r>
              <a:rPr sz="3200" b="1" spc="-22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1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LEADERSHIP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ts val="384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dirty="0">
                <a:latin typeface="Trebuchet MS" panose="020B0603020202020204"/>
                <a:cs typeface="Trebuchet MS" panose="020B0603020202020204"/>
              </a:rPr>
              <a:t>TEAM</a:t>
            </a:r>
            <a:r>
              <a:rPr sz="3200" b="1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20" dirty="0">
                <a:latin typeface="Trebuchet MS" panose="020B0603020202020204"/>
                <a:cs typeface="Trebuchet MS" panose="020B0603020202020204"/>
              </a:rPr>
              <a:t>LEADERS</a:t>
            </a:r>
            <a:r>
              <a:rPr sz="3200" b="1" spc="-2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1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SUPERVISORS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ct val="10000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EMPLOYEES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ct val="10000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dirty="0">
                <a:latin typeface="Trebuchet MS" panose="020B0603020202020204"/>
                <a:cs typeface="Trebuchet MS" panose="020B0603020202020204"/>
              </a:rPr>
              <a:t>EXECUTIVE</a:t>
            </a:r>
            <a:r>
              <a:rPr sz="3200" b="1" spc="-2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LEADERSHIP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ts val="384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spc="-20" dirty="0">
                <a:latin typeface="Trebuchet MS" panose="020B0603020202020204"/>
                <a:cs typeface="Trebuchet MS" panose="020B0603020202020204"/>
              </a:rPr>
              <a:t>BUSINESS</a:t>
            </a:r>
            <a:r>
              <a:rPr sz="3200" b="1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ANALYSTS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ct val="10000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RECRUITERS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2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4" cy="485774"/>
          </a:xfrm>
          <a:prstGeom prst="rect">
            <a:avLst/>
          </a:prstGeom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234699" cy="2692699"/>
          </a:xfrm>
          <a:prstGeom prst="rect">
            <a:avLst/>
          </a:prstGeom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263588"/>
            <a:ext cx="9487535" cy="1118934"/>
          </a:xfrm>
          <a:prstGeom prst="rect">
            <a:avLst/>
          </a:prstGeom>
        </p:spPr>
        <p:txBody>
          <a:bodyPr vert="horz" wrap="square" lIns="0" tIns="5855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rebuchet MS" panose="020B0603020202020204"/>
                <a:cs typeface="Trebuchet MS" panose="020B0603020202020204"/>
              </a:rPr>
              <a:t>OUR</a:t>
            </a:r>
            <a:r>
              <a:rPr sz="36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SOLUTION</a:t>
            </a:r>
            <a:r>
              <a:rPr sz="3600" spc="-2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ITS</a:t>
            </a:r>
            <a:r>
              <a:rPr sz="36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10" dirty="0">
                <a:latin typeface="Trebuchet MS" panose="020B0603020202020204"/>
                <a:cs typeface="Trebuchet MS" panose="020B0603020202020204"/>
              </a:rPr>
              <a:t>VALUE</a:t>
            </a:r>
            <a:r>
              <a:rPr sz="36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10" dirty="0">
                <a:latin typeface="Trebuchet MS" panose="020B0603020202020204"/>
                <a:cs typeface="Trebuchet MS" panose="020B0603020202020204"/>
              </a:rPr>
              <a:t>PROPOSITION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48662" name="object 8"/>
          <p:cNvSpPr txBox="1"/>
          <p:nvPr/>
        </p:nvSpPr>
        <p:spPr>
          <a:xfrm>
            <a:off x="3462825" y="2253884"/>
            <a:ext cx="5112385" cy="248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latin typeface="Times New Roman" panose="02020603050405020304"/>
                <a:cs typeface="Times New Roman" panose="02020603050405020304"/>
              </a:rPr>
              <a:t>FILTERING-</a:t>
            </a:r>
            <a:r>
              <a:rPr sz="27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REMOVE</a:t>
            </a:r>
            <a:r>
              <a:rPr sz="27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VALUES</a:t>
            </a: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386080">
              <a:lnSpc>
                <a:spcPct val="100000"/>
              </a:lnSpc>
            </a:pP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7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40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7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7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30" dirty="0">
                <a:latin typeface="Times New Roman" panose="02020603050405020304"/>
                <a:cs typeface="Times New Roman" panose="02020603050405020304"/>
              </a:rPr>
              <a:t>SUMMARY</a:t>
            </a:r>
            <a:r>
              <a:rPr sz="27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2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7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PERFORMANCE</a:t>
            </a: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700" spc="-25" dirty="0">
                <a:latin typeface="Times New Roman" panose="02020603050405020304"/>
                <a:cs typeface="Times New Roman" panose="02020603050405020304"/>
              </a:rPr>
              <a:t>FLOW CHART</a:t>
            </a:r>
            <a:r>
              <a:rPr sz="27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7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FINAL</a:t>
            </a:r>
            <a:r>
              <a:rPr sz="27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20" dirty="0">
                <a:latin typeface="Times New Roman" panose="02020603050405020304"/>
                <a:cs typeface="Times New Roman" panose="02020603050405020304"/>
              </a:rPr>
              <a:t>REPORT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8663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>
            <a:spLocks noGrp="1"/>
          </p:cNvSpPr>
          <p:nvPr>
            <p:ph type="title"/>
          </p:nvPr>
        </p:nvSpPr>
        <p:spPr>
          <a:xfrm>
            <a:off x="742632" y="348360"/>
            <a:ext cx="5584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 panose="020B0603020202020204"/>
                <a:cs typeface="Trebuchet MS" panose="020B0603020202020204"/>
              </a:rPr>
              <a:t>Dataset</a:t>
            </a:r>
            <a:r>
              <a:rPr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10" dirty="0">
                <a:latin typeface="Trebuchet MS" panose="020B0603020202020204"/>
                <a:cs typeface="Trebuchet MS" panose="020B0603020202020204"/>
              </a:rPr>
              <a:t>Description</a:t>
            </a:r>
          </a:p>
        </p:txBody>
      </p:sp>
      <p:sp>
        <p:nvSpPr>
          <p:cNvPr id="1048665" name="object 3"/>
          <p:cNvSpPr txBox="1"/>
          <p:nvPr/>
        </p:nvSpPr>
        <p:spPr>
          <a:xfrm>
            <a:off x="1413000" y="1337507"/>
            <a:ext cx="7000875" cy="447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389255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469265" algn="l"/>
              </a:tabLst>
            </a:pP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100" b="1" spc="-85" dirty="0">
                <a:latin typeface="Times New Roman" panose="02020603050405020304"/>
                <a:cs typeface="Times New Roman" panose="02020603050405020304"/>
              </a:rPr>
              <a:t> DATA</a:t>
            </a:r>
            <a:r>
              <a:rPr sz="2100" b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30" dirty="0">
                <a:latin typeface="Times New Roman" panose="02020603050405020304"/>
                <a:cs typeface="Times New Roman" panose="02020603050405020304"/>
              </a:rPr>
              <a:t>SET-</a:t>
            </a:r>
            <a:r>
              <a:rPr sz="21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NAN</a:t>
            </a:r>
            <a:r>
              <a:rPr sz="21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50" dirty="0">
                <a:latin typeface="Times New Roman" panose="02020603050405020304"/>
                <a:cs typeface="Times New Roman" panose="02020603050405020304"/>
              </a:rPr>
              <a:t>MUDHALVAN </a:t>
            </a: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PORTAL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 marR="1957705" indent="45656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100" b="1" dirty="0"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2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EXCEL: EMPLOYEE</a:t>
            </a:r>
            <a:r>
              <a:rPr sz="21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ID-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ALPHANUMERIC(TEXT) </a:t>
            </a:r>
            <a:r>
              <a:rPr lang="en-US" altLang="" sz="2100" b="1" spc="-10" dirty="0">
                <a:latin typeface="Times New Roman Bold" panose="02020603050405020304" charset="0"/>
                <a:cs typeface="Times New Roman Bold" panose="02020603050405020304" charset="0"/>
              </a:rPr>
              <a:t>AGE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lang="en-US" altLang="" sz="2100" b="0" dirty="0">
                <a:latin typeface="Times New Roman" panose="02020603050405020304"/>
                <a:cs typeface="Times New Roman" panose="02020603050405020304"/>
              </a:rPr>
              <a:t>NUMERICAL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(TEXT) </a:t>
            </a:r>
          </a:p>
          <a:p>
            <a:pPr marL="12700" marR="1957705" indent="0">
              <a:lnSpc>
                <a:spcPct val="100000"/>
              </a:lnSpc>
              <a:buFont typeface="Arial" panose="020B0604020202020204"/>
              <a:buNone/>
              <a:tabLst>
                <a:tab pos="469265" algn="l"/>
              </a:tabLst>
            </a:pPr>
            <a:r>
              <a:rPr sz="2100" b="1" dirty="0">
                <a:latin typeface="Times New Roman" panose="02020603050405020304"/>
                <a:cs typeface="Times New Roman" panose="02020603050405020304"/>
              </a:rPr>
              <a:t>GENDER-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</a:p>
          <a:p>
            <a:pPr marL="12700" marR="1957705" indent="0">
              <a:lnSpc>
                <a:spcPct val="100000"/>
              </a:lnSpc>
              <a:buFont typeface="Arial" panose="020B0604020202020204"/>
              <a:buNone/>
              <a:tabLst>
                <a:tab pos="469265" algn="l"/>
              </a:tabLst>
            </a:pPr>
            <a:r>
              <a:rPr lang="en-US" altLang="" sz="2100" b="1" spc="-10" dirty="0">
                <a:latin typeface="Times New Roman Bold" panose="02020603050405020304" charset="0"/>
                <a:cs typeface="Times New Roman Bold" panose="02020603050405020304" charset="0"/>
              </a:rPr>
              <a:t>JOB ROLE</a:t>
            </a:r>
            <a:r>
              <a:rPr sz="21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 </a:t>
            </a:r>
            <a:r>
              <a:rPr lang="en-US" altLang="" sz="2100" b="1" spc="-10" dirty="0">
                <a:latin typeface="Times New Roman Bold" panose="02020603050405020304" charset="0"/>
                <a:cs typeface="Times New Roman Bold" panose="02020603050405020304" charset="0"/>
              </a:rPr>
              <a:t>MONTHLY INCOME</a:t>
            </a:r>
            <a:r>
              <a:rPr sz="21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NUMERICAL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100" b="1">
                <a:latin typeface="Times New Roman Bold" panose="02020603050405020304" charset="0"/>
                <a:cs typeface="Times New Roman Bold" panose="02020603050405020304" charset="0"/>
              </a:rPr>
              <a:t>JOB SATISFACTION</a:t>
            </a:r>
            <a:r>
              <a:rPr lang="en-US" altLang="" sz="2100">
                <a:latin typeface="Times New Roman" panose="02020603050405020304"/>
                <a:cs typeface="Times New Roman" panose="02020603050405020304"/>
              </a:rPr>
              <a:t>-ALPHABETICAL(TEXT)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100" b="1">
                <a:latin typeface="Times New Roman Bold" panose="02020603050405020304" charset="0"/>
                <a:cs typeface="Times New Roman Bold" panose="02020603050405020304" charset="0"/>
              </a:rPr>
              <a:t>EDUCATION LEVEL</a:t>
            </a:r>
            <a:r>
              <a:rPr lang="en-US" altLang="" sz="2100">
                <a:latin typeface="Times New Roman" panose="02020603050405020304"/>
                <a:cs typeface="Times New Roman" panose="02020603050405020304"/>
              </a:rPr>
              <a:t>-ALPHABETICAL(TEXT)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100" b="1" spc="-80" dirty="0">
                <a:latin typeface="Times New Roman" panose="02020603050405020304"/>
                <a:cs typeface="Times New Roman" panose="02020603050405020304"/>
              </a:rPr>
              <a:t>MARITAL</a:t>
            </a:r>
            <a:r>
              <a:rPr sz="21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TYPE-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100" b="1" spc="-10" dirty="0">
                <a:latin typeface="Times New Roman" panose="02020603050405020304"/>
                <a:cs typeface="Times New Roman" panose="02020603050405020304"/>
              </a:rPr>
              <a:t>OPPORTUNITIES</a:t>
            </a: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1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469265" indent="-38925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1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1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2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1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USED: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DEPARTMENT</a:t>
            </a:r>
            <a:r>
              <a:rPr sz="21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1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TYPE-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8976"/>
            <a:ext cx="140144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2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7" name="object 3"/>
          <p:cNvSpPr txBox="1"/>
          <p:nvPr/>
        </p:nvSpPr>
        <p:spPr>
          <a:xfrm>
            <a:off x="2141138" y="6467749"/>
            <a:ext cx="3346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8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852549"/>
            <a:ext cx="2127049" cy="2948298"/>
          </a:xfrm>
          <a:prstGeom prst="rect">
            <a:avLst/>
          </a:prstGeom>
        </p:spPr>
      </p:pic>
      <p:sp>
        <p:nvSpPr>
          <p:cNvPr id="1048671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28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4250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dirty="0">
                <a:latin typeface="Trebuchet MS" panose="020B0603020202020204"/>
                <a:cs typeface="Trebuchet MS" panose="020B0603020202020204"/>
              </a:rPr>
              <a:t>"WOW"</a:t>
            </a:r>
            <a:r>
              <a:rPr sz="4250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4250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dirty="0">
                <a:latin typeface="Trebuchet MS" panose="020B0603020202020204"/>
                <a:cs typeface="Trebuchet MS" panose="020B0603020202020204"/>
              </a:rPr>
              <a:t>OUR</a:t>
            </a:r>
            <a:r>
              <a:rPr sz="4250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-10" dirty="0">
                <a:latin typeface="Trebuchet MS" panose="020B0603020202020204"/>
                <a:cs typeface="Trebuchet MS" panose="020B0603020202020204"/>
              </a:rPr>
              <a:t>SOLUTION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2" name="object 9"/>
          <p:cNvSpPr txBox="1"/>
          <p:nvPr/>
        </p:nvSpPr>
        <p:spPr>
          <a:xfrm>
            <a:off x="11302617" y="6455049"/>
            <a:ext cx="990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10"/>
          <p:cNvSpPr txBox="1"/>
          <p:nvPr/>
        </p:nvSpPr>
        <p:spPr>
          <a:xfrm>
            <a:off x="2054830" y="2019680"/>
            <a:ext cx="6005830" cy="416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38455" indent="0" algn="just">
              <a:lnSpc>
                <a:spcPct val="115000"/>
              </a:lnSpc>
              <a:spcBef>
                <a:spcPts val="100"/>
              </a:spcBef>
              <a:buFont typeface="Yu Gothic"/>
              <a:buNone/>
              <a:tabLst>
                <a:tab pos="581660" algn="l"/>
              </a:tabLst>
            </a:pPr>
            <a:r>
              <a:rPr sz="2600">
                <a:latin typeface="Times New Roman" panose="02020603050405020304"/>
                <a:cs typeface="Times New Roman" panose="02020603050405020304"/>
              </a:rPr>
              <a:t>Tailored solutions for each job level to enhance performance while maintaining a healthy work-life balance. Offering flexibility in work schedules to reduce stress and improve productivity across all levels.</a:t>
            </a:r>
          </a:p>
          <a:p>
            <a:pPr marL="12065" marR="338455" indent="0" algn="just">
              <a:lnSpc>
                <a:spcPct val="115000"/>
              </a:lnSpc>
              <a:spcBef>
                <a:spcPts val="100"/>
              </a:spcBef>
              <a:buFont typeface="Yu Gothic"/>
              <a:buNone/>
              <a:tabLst>
                <a:tab pos="581660" algn="l"/>
              </a:tabLst>
            </a:pPr>
            <a:r>
              <a:rPr sz="2600">
                <a:latin typeface="Times New Roman" panose="02020603050405020304"/>
                <a:cs typeface="Times New Roman" panose="02020603050405020304"/>
              </a:rPr>
              <a:t> Using advanced analytics to provide actionable insights for sustainable performance and employee well-being.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PROBLEM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RESULTS</vt:lpstr>
      <vt:lpstr>2. FLOW CHART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23076PC4BI</dc:creator>
  <cp:lastModifiedBy>Divyashree R</cp:lastModifiedBy>
  <cp:revision>3</cp:revision>
  <dcterms:created xsi:type="dcterms:W3CDTF">2024-08-27T04:05:30Z</dcterms:created>
  <dcterms:modified xsi:type="dcterms:W3CDTF">2024-08-31T13:50:45Z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KSOProductBuildVer">
    <vt:lpwstr>1033-5.7.1.8092</vt:lpwstr>
  </property>
  <property fmtid="{D5CDD505-2E9C-101B-9397-08002B2CF9AE}" pid="4" name="ICV">
    <vt:lpwstr>e33baeadd93d4201ab57751c2a68b242</vt:lpwstr>
  </property>
</Properties>
</file>