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jgxzLJJ6T3Y/c4mm2McMYbccp4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1"/>
          <p:cNvSpPr txBox="1"/>
          <p:nvPr/>
        </p:nvSpPr>
        <p:spPr>
          <a:xfrm>
            <a:off x="6396735" y="2067305"/>
            <a:ext cx="2599800" cy="5091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3200">
                <a:latin typeface="Trebuchet MS"/>
                <a:ea typeface="Trebuchet MS"/>
                <a:cs typeface="Trebuchet MS"/>
                <a:sym typeface="Trebuchet MS"/>
              </a:rPr>
              <a:t>VASUMATHI D</a:t>
            </a:r>
            <a:endParaRPr sz="3200">
              <a:latin typeface="Trebuchet MS"/>
              <a:ea typeface="Trebuchet MS"/>
              <a:cs typeface="Trebuchet MS"/>
              <a:sym typeface="Trebuchet MS"/>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1" name="Google Shape;191;p10"/>
          <p:cNvSpPr/>
          <p:nvPr/>
        </p:nvSpPr>
        <p:spPr>
          <a:xfrm>
            <a:off x="9976304" y="114390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a:spLocks noGrp="1"/>
          </p:cNvSpPr>
          <p:nvPr>
            <p:ph type="title"/>
          </p:nvPr>
        </p:nvSpPr>
        <p:spPr>
          <a:xfrm>
            <a:off x="452049" y="425655"/>
            <a:ext cx="8720979" cy="6892261"/>
          </a:xfrm>
          <a:prstGeom prst="rect">
            <a:avLst/>
          </a:prstGeom>
          <a:noFill/>
          <a:ln>
            <a:noFill/>
          </a:ln>
        </p:spPr>
        <p:txBody>
          <a:bodyPr spcFirstLastPara="1" wrap="square" lIns="0" tIns="13325" rIns="0" bIns="0" anchor="t" anchorCtr="0">
            <a:spAutoFit/>
          </a:bodyPr>
          <a:lstStyle/>
          <a:p>
            <a:r>
              <a:rPr lang="en-US" dirty="0" smtClean="0"/>
              <a:t>RESULTS</a:t>
            </a:r>
            <a:r>
              <a:rPr lang="en-US" sz="2000" dirty="0" smtClean="0"/>
              <a:t/>
            </a:r>
            <a:br>
              <a:rPr lang="en-US" sz="2000" dirty="0" smtClean="0"/>
            </a:br>
            <a:r>
              <a:rPr lang="en-US" sz="2400" b="0" dirty="0" smtClean="0">
                <a:latin typeface="Times New Roman" pitchFamily="18" charset="0"/>
                <a:cs typeface="Times New Roman" pitchFamily="18" charset="0"/>
              </a:rPr>
              <a:t>T</a:t>
            </a:r>
            <a:r>
              <a:rPr lang="en-US" sz="2400" b="0" dirty="0" smtClean="0">
                <a:latin typeface="Times New Roman" pitchFamily="18" charset="0"/>
                <a:cs typeface="Times New Roman" pitchFamily="18" charset="0"/>
              </a:rPr>
              <a:t>he </a:t>
            </a:r>
            <a:r>
              <a:rPr lang="en-US" sz="2400" b="0" dirty="0" smtClean="0">
                <a:latin typeface="Times New Roman" pitchFamily="18" charset="0"/>
                <a:cs typeface="Times New Roman" pitchFamily="18" charset="0"/>
              </a:rPr>
              <a:t>dog breed detection project utilizing </a:t>
            </a:r>
            <a:r>
              <a:rPr lang="en-US" sz="2400" b="0" dirty="0" err="1" smtClean="0">
                <a:latin typeface="Times New Roman" pitchFamily="18" charset="0"/>
                <a:cs typeface="Times New Roman" pitchFamily="18" charset="0"/>
              </a:rPr>
              <a:t>Convolutional</a:t>
            </a:r>
            <a:r>
              <a:rPr lang="en-US" sz="2400" b="0" dirty="0" smtClean="0">
                <a:latin typeface="Times New Roman" pitchFamily="18" charset="0"/>
                <a:cs typeface="Times New Roman" pitchFamily="18" charset="0"/>
              </a:rPr>
              <a:t> Neural Networks (CNNs) presents a valuable tool for accurately identifying dog breeds from images. Through the development of a robust CNN model, deployment of a user-friendly interface, and continuous refinement based on user feedback and performance metrics, the project aims to provide users with accurate predictions and a seamless experience.</a:t>
            </a:r>
            <a:br>
              <a:rPr lang="en-US" sz="2400" b="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The project's success hinges on several key factors, including the model's accuracy, scalability, and reliability, as well as the usability and responsiveness of the application interface. By prioritizing user experience and community engagement, the project fosters a vibrant community of dog enthusiasts, professionals, and researchers, driving continuous improvement and real-world impact.</a:t>
            </a:r>
            <a:br>
              <a:rPr lang="en-US" sz="2400" b="0" dirty="0" smtClean="0">
                <a:latin typeface="Times New Roman" pitchFamily="18" charset="0"/>
                <a:cs typeface="Times New Roman" pitchFamily="18" charset="0"/>
              </a:rPr>
            </a:br>
            <a:endParaRPr sz="2400">
              <a:latin typeface="Times New Roman" pitchFamily="18" charset="0"/>
              <a:cs typeface="Times New Roman" pitchFamily="18" charset="0"/>
            </a:endParaRPr>
          </a:p>
          <a:p>
            <a:pPr marL="209550" lvl="0" indent="0" algn="l" rtl="0">
              <a:lnSpc>
                <a:spcPct val="100000"/>
              </a:lnSpc>
              <a:spcBef>
                <a:spcPts val="0"/>
              </a:spcBef>
              <a:spcAft>
                <a:spcPts val="0"/>
              </a:spcAft>
              <a:buNone/>
            </a:pPr>
            <a:endParaRPr sz="6300"/>
          </a:p>
        </p:txBody>
      </p:sp>
      <p:sp>
        <p:nvSpPr>
          <p:cNvPr id="195" name="Google Shape;195;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10</a:t>
            </a:fld>
            <a:endParaRPr/>
          </a:p>
        </p:txBody>
      </p:sp>
      <p:sp>
        <p:nvSpPr>
          <p:cNvPr id="196" name="Google Shape;196;p10"/>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rgbClr val="006FC0"/>
                </a:solidFill>
                <a:latin typeface="Trebuchet MS"/>
                <a:ea typeface="Trebuchet MS"/>
                <a:cs typeface="Trebuchet MS"/>
                <a:sym typeface="Trebuchet M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Demo Link</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2"/>
          <p:cNvSpPr txBox="1">
            <a:spLocks noGrp="1"/>
          </p:cNvSpPr>
          <p:nvPr>
            <p:ph type="title"/>
          </p:nvPr>
        </p:nvSpPr>
        <p:spPr>
          <a:xfrm>
            <a:off x="558165" y="385444"/>
            <a:ext cx="9764400" cy="1119600"/>
          </a:xfrm>
          <a:prstGeom prst="rect">
            <a:avLst/>
          </a:prstGeom>
          <a:noFill/>
          <a:ln>
            <a:noFill/>
          </a:ln>
        </p:spPr>
        <p:txBody>
          <a:bodyPr spcFirstLastPara="1" wrap="square" lIns="0" tIns="460675" rIns="0" bIns="0" anchor="t" anchorCtr="0">
            <a:spAutoFit/>
          </a:bodyPr>
          <a:lstStyle/>
          <a:p>
            <a:pPr marL="0" lvl="0" indent="0" algn="l" rtl="0">
              <a:lnSpc>
                <a:spcPct val="100000"/>
              </a:lnSpc>
              <a:spcBef>
                <a:spcPts val="0"/>
              </a:spcBef>
              <a:spcAft>
                <a:spcPts val="0"/>
              </a:spcAft>
              <a:buNone/>
            </a:pPr>
            <a:r>
              <a:rPr lang="en-US" sz="4250" dirty="0" smtClean="0"/>
              <a:t>Dog breed </a:t>
            </a:r>
            <a:r>
              <a:rPr lang="en-US" sz="4250" dirty="0"/>
              <a:t>Detection using CNN</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558165" y="385444"/>
            <a:ext cx="9764400" cy="6952797"/>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t>AGENDA </a:t>
            </a:r>
            <a:endParaRPr/>
          </a:p>
          <a:p>
            <a:pPr marL="1108075" lvl="0" indent="-914400" rtl="0">
              <a:lnSpc>
                <a:spcPct val="100000"/>
              </a:lnSpc>
              <a:spcBef>
                <a:spcPts val="0"/>
              </a:spcBef>
              <a:spcAft>
                <a:spcPts val="0"/>
              </a:spcAft>
              <a:buSzPct val="74000"/>
            </a:pPr>
            <a:r>
              <a:rPr lang="en-US" sz="2400" b="0" dirty="0" smtClean="0">
                <a:highlight>
                  <a:srgbClr val="D8D8FF"/>
                </a:highlight>
                <a:latin typeface="Times New Roman"/>
                <a:ea typeface="Times New Roman"/>
                <a:cs typeface="Times New Roman"/>
                <a:sym typeface="Times New Roman"/>
              </a:rPr>
              <a:t>          *  T</a:t>
            </a:r>
            <a:r>
              <a:rPr lang="en-US" sz="2600" b="0" dirty="0" smtClean="0">
                <a:highlight>
                  <a:srgbClr val="D8D8FF"/>
                </a:highlight>
                <a:latin typeface="Times New Roman"/>
                <a:ea typeface="Times New Roman"/>
                <a:cs typeface="Times New Roman"/>
                <a:sym typeface="Times New Roman"/>
              </a:rPr>
              <a:t>his </a:t>
            </a:r>
            <a:r>
              <a:rPr lang="en-US" sz="2600" b="0" dirty="0">
                <a:highlight>
                  <a:srgbClr val="D8D8FF"/>
                </a:highlight>
                <a:latin typeface="Times New Roman"/>
                <a:ea typeface="Times New Roman"/>
                <a:cs typeface="Times New Roman"/>
                <a:sym typeface="Times New Roman"/>
              </a:rPr>
              <a:t>agenda provides a comprehensive outline for </a:t>
            </a:r>
            <a:r>
              <a:rPr lang="en-US" sz="2600" b="0" dirty="0" smtClean="0">
                <a:highlight>
                  <a:srgbClr val="D8D8FF"/>
                </a:highlight>
                <a:latin typeface="Times New Roman"/>
                <a:ea typeface="Times New Roman"/>
                <a:cs typeface="Times New Roman"/>
                <a:sym typeface="Times New Roman"/>
              </a:rPr>
              <a:t>a dog breed detection using </a:t>
            </a:r>
            <a:r>
              <a:rPr lang="en-US" sz="2600" b="0" dirty="0" err="1" smtClean="0">
                <a:highlight>
                  <a:srgbClr val="D8D8FF"/>
                </a:highlight>
                <a:latin typeface="Times New Roman"/>
                <a:ea typeface="Times New Roman"/>
                <a:cs typeface="Times New Roman"/>
                <a:sym typeface="Times New Roman"/>
              </a:rPr>
              <a:t>convolutional</a:t>
            </a:r>
            <a:r>
              <a:rPr lang="en-US" sz="2600" b="0" dirty="0" smtClean="0">
                <a:highlight>
                  <a:srgbClr val="D8D8FF"/>
                </a:highlight>
                <a:latin typeface="Times New Roman"/>
                <a:ea typeface="Times New Roman"/>
                <a:cs typeface="Times New Roman"/>
                <a:sym typeface="Times New Roman"/>
              </a:rPr>
              <a:t> neural network.</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1.Problem statement</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2.Project overview</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3.About the end users</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4.my solution and its value</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5.The wow in my solution</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6.Modelling</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7.Result</a:t>
            </a:r>
            <a:br>
              <a:rPr lang="en-US" sz="2600" b="0" dirty="0" smtClean="0">
                <a:highlight>
                  <a:srgbClr val="D8D8FF"/>
                </a:highlight>
                <a:latin typeface="Times New Roman"/>
                <a:ea typeface="Times New Roman"/>
                <a:cs typeface="Times New Roman"/>
                <a:sym typeface="Times New Roman"/>
              </a:rPr>
            </a:br>
            <a:r>
              <a:rPr lang="en-US" sz="2600" b="0" dirty="0" smtClean="0">
                <a:highlight>
                  <a:srgbClr val="D8D8FF"/>
                </a:highlight>
                <a:latin typeface="Times New Roman"/>
                <a:ea typeface="Times New Roman"/>
                <a:cs typeface="Times New Roman"/>
                <a:sym typeface="Times New Roman"/>
              </a:rPr>
              <a:t/>
            </a:r>
            <a:br>
              <a:rPr lang="en-US" sz="2600" b="0" dirty="0" smtClean="0">
                <a:highlight>
                  <a:srgbClr val="D8D8FF"/>
                </a:highlight>
                <a:latin typeface="Times New Roman"/>
                <a:ea typeface="Times New Roman"/>
                <a:cs typeface="Times New Roman"/>
                <a:sym typeface="Times New Roman"/>
              </a:rPr>
            </a:br>
            <a:r>
              <a:rPr lang="en-US" sz="2600" b="0" dirty="0">
                <a:highlight>
                  <a:srgbClr val="D8D8FF"/>
                </a:highlight>
                <a:latin typeface="Times New Roman"/>
                <a:ea typeface="Times New Roman"/>
                <a:cs typeface="Times New Roman"/>
                <a:sym typeface="Times New Roman"/>
              </a:rPr>
              <a:t/>
            </a:r>
            <a:br>
              <a:rPr lang="en-US" sz="2600" b="0" dirty="0">
                <a:highlight>
                  <a:srgbClr val="D8D8FF"/>
                </a:highlight>
                <a:latin typeface="Times New Roman"/>
                <a:ea typeface="Times New Roman"/>
                <a:cs typeface="Times New Roman"/>
                <a:sym typeface="Times New Roman"/>
              </a:rPr>
            </a:br>
            <a:endParaRPr sz="6500" b="0">
              <a:highlight>
                <a:srgbClr val="D8D8FF"/>
              </a:highlight>
              <a:latin typeface="Times New Roman"/>
              <a:ea typeface="Times New Roman"/>
              <a:cs typeface="Times New Roman"/>
              <a:sym typeface="Times New Roman"/>
            </a:endParaRPr>
          </a:p>
          <a:p>
            <a:pPr marL="193675" lvl="0" indent="0" algn="l" rtl="0">
              <a:lnSpc>
                <a:spcPct val="100000"/>
              </a:lnSpc>
              <a:spcBef>
                <a:spcPts val="0"/>
              </a:spcBef>
              <a:spcAft>
                <a:spcPts val="0"/>
              </a:spcAft>
              <a:buNone/>
            </a:pPr>
            <a:r>
              <a:rPr lang="en-US" sz="2400" b="0" dirty="0">
                <a:highlight>
                  <a:srgbClr val="D8D8FF"/>
                </a:highlight>
                <a:latin typeface="Times New Roman"/>
                <a:ea typeface="Times New Roman"/>
                <a:cs typeface="Times New Roman"/>
                <a:sym typeface="Times New Roman"/>
              </a:rPr>
              <a:t>                </a:t>
            </a:r>
            <a:endParaRPr sz="2400" b="0">
              <a:highlight>
                <a:srgbClr val="D8D8FF"/>
              </a:highlight>
              <a:latin typeface="Times New Roman"/>
              <a:ea typeface="Times New Roman"/>
              <a:cs typeface="Times New Roman"/>
              <a:sym typeface="Times New Roman"/>
            </a:endParaRPr>
          </a:p>
          <a:p>
            <a:pPr marL="193675" lvl="0" indent="0" algn="l" rtl="0">
              <a:lnSpc>
                <a:spcPct val="100000"/>
              </a:lnSpc>
              <a:spcBef>
                <a:spcPts val="0"/>
              </a:spcBef>
              <a:spcAft>
                <a:spcPts val="0"/>
              </a:spcAft>
              <a:buNone/>
            </a:pPr>
            <a:endParaRPr sz="2400"/>
          </a:p>
        </p:txBody>
      </p:sp>
      <p:sp>
        <p:nvSpPr>
          <p:cNvPr id="112" name="Google Shape;112;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4"/>
          <p:cNvGrpSpPr/>
          <p:nvPr/>
        </p:nvGrpSpPr>
        <p:grpSpPr>
          <a:xfrm>
            <a:off x="7991475" y="2933700"/>
            <a:ext cx="2762250" cy="3257550"/>
            <a:chOff x="7991475" y="2933700"/>
            <a:chExt cx="2762250" cy="3257550"/>
          </a:xfrm>
        </p:grpSpPr>
        <p:sp>
          <p:nvSpPr>
            <p:cNvPr id="118" name="Google Shape;118;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0" name="Google Shape;120;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txBox="1">
            <a:spLocks noGrp="1"/>
          </p:cNvSpPr>
          <p:nvPr>
            <p:ph type="title"/>
          </p:nvPr>
        </p:nvSpPr>
        <p:spPr>
          <a:xfrm>
            <a:off x="834076" y="575050"/>
            <a:ext cx="7434900" cy="5695139"/>
          </a:xfrm>
          <a:prstGeom prst="rect">
            <a:avLst/>
          </a:prstGeom>
          <a:noFill/>
          <a:ln>
            <a:noFill/>
          </a:ln>
        </p:spPr>
        <p:txBody>
          <a:bodyPr spcFirstLastPara="1" wrap="square" lIns="0" tIns="16500" rIns="0" bIns="0" anchor="t" anchorCtr="0">
            <a:spAutoFit/>
          </a:bodyPr>
          <a:lstStyle/>
          <a:p>
            <a:pPr marL="12700" lvl="0"/>
            <a:r>
              <a:rPr lang="en-US" sz="4250" dirty="0"/>
              <a:t>PROBLEM	</a:t>
            </a:r>
            <a:r>
              <a:rPr lang="en-US" sz="4250" dirty="0" smtClean="0"/>
              <a:t>STATEMENT</a:t>
            </a:r>
            <a:br>
              <a:rPr lang="en-US" sz="4250" dirty="0" smtClean="0"/>
            </a:br>
            <a:r>
              <a:rPr lang="en-US" sz="2400" b="0" dirty="0" smtClean="0">
                <a:latin typeface="Times New Roman" pitchFamily="18" charset="0"/>
                <a:cs typeface="Times New Roman" pitchFamily="18" charset="0"/>
              </a:rPr>
              <a:t>The task of identifying dog breeds</a:t>
            </a:r>
            <a:r>
              <a:rPr lang="en-US" sz="4400" dirty="0" smtClean="0"/>
              <a:t> </a:t>
            </a:r>
            <a:r>
              <a:rPr lang="en-US" sz="2400" b="0" dirty="0" smtClean="0">
                <a:latin typeface="Times New Roman" pitchFamily="18" charset="0"/>
                <a:cs typeface="Times New Roman" pitchFamily="18" charset="0"/>
              </a:rPr>
              <a:t>from images poses a texture among different breeds. </a:t>
            </a:r>
            <a:r>
              <a:rPr lang="en-US" sz="2400" b="0" dirty="0" err="1" smtClean="0">
                <a:latin typeface="Times New Roman" pitchFamily="18" charset="0"/>
                <a:cs typeface="Times New Roman" pitchFamily="18" charset="0"/>
              </a:rPr>
              <a:t>Convolutional</a:t>
            </a:r>
            <a:r>
              <a:rPr lang="en-US" sz="2400" b="0" dirty="0" smtClean="0">
                <a:latin typeface="Times New Roman" pitchFamily="18" charset="0"/>
                <a:cs typeface="Times New Roman" pitchFamily="18" charset="0"/>
              </a:rPr>
              <a:t> Neural Networks (CNNs) have emerged as a powerful tool for image classification tasks, including dog breed </a:t>
            </a:r>
            <a:r>
              <a:rPr lang="en-US" sz="2400" b="0" dirty="0" err="1" smtClean="0">
                <a:latin typeface="Times New Roman" pitchFamily="18" charset="0"/>
                <a:cs typeface="Times New Roman" pitchFamily="18" charset="0"/>
              </a:rPr>
              <a:t>recognitionsignificant</a:t>
            </a:r>
            <a:r>
              <a:rPr lang="en-US" sz="2400" b="0" dirty="0" smtClean="0">
                <a:latin typeface="Times New Roman" pitchFamily="18" charset="0"/>
                <a:cs typeface="Times New Roman" pitchFamily="18" charset="0"/>
              </a:rPr>
              <a:t> challenge due to the vast diversity in canine appearances. Traditional methods often struggle to accurately categorize dog breeds due to variations in size, shape, color, and </a:t>
            </a:r>
            <a:r>
              <a:rPr lang="en-US" sz="2400" b="0" dirty="0" err="1" smtClean="0">
                <a:latin typeface="Times New Roman" pitchFamily="18" charset="0"/>
                <a:cs typeface="Times New Roman" pitchFamily="18" charset="0"/>
              </a:rPr>
              <a:t>and</a:t>
            </a:r>
            <a:r>
              <a:rPr lang="en-US" sz="2400" b="0" dirty="0" smtClean="0">
                <a:latin typeface="Times New Roman" pitchFamily="18" charset="0"/>
                <a:cs typeface="Times New Roman" pitchFamily="18" charset="0"/>
              </a:rPr>
              <a:t> texture among different breeds. </a:t>
            </a:r>
            <a:r>
              <a:rPr lang="en-US" sz="2400" b="0" dirty="0" err="1" smtClean="0">
                <a:latin typeface="Times New Roman" pitchFamily="18" charset="0"/>
                <a:cs typeface="Times New Roman" pitchFamily="18" charset="0"/>
              </a:rPr>
              <a:t>Convolutional</a:t>
            </a:r>
            <a:r>
              <a:rPr lang="en-US" sz="2400" b="0" dirty="0" smtClean="0">
                <a:latin typeface="Times New Roman" pitchFamily="18" charset="0"/>
                <a:cs typeface="Times New Roman" pitchFamily="18" charset="0"/>
              </a:rPr>
              <a:t> Neural Networks (CNNs) have emerged as a powerful tool for image classification tasks, including dog breed recognition. </a:t>
            </a:r>
            <a:r>
              <a:rPr lang="en-US" sz="4250" dirty="0" smtClean="0"/>
              <a:t/>
            </a:r>
            <a:br>
              <a:rPr lang="en-US" sz="4250" dirty="0" smtClean="0"/>
            </a:br>
            <a:endParaRPr lang="en-US" sz="4250" dirty="0" smtClean="0"/>
          </a:p>
        </p:txBody>
      </p:sp>
      <p:pic>
        <p:nvPicPr>
          <p:cNvPr id="123" name="Google Shape;123;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4" name="Google Shape;124;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5" name="Google Shape;125;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5"/>
          <p:cNvGrpSpPr/>
          <p:nvPr/>
        </p:nvGrpSpPr>
        <p:grpSpPr>
          <a:xfrm>
            <a:off x="8658225" y="2647950"/>
            <a:ext cx="3533775" cy="3810000"/>
            <a:chOff x="8658225" y="2647950"/>
            <a:chExt cx="3533775" cy="3810000"/>
          </a:xfrm>
        </p:grpSpPr>
        <p:sp>
          <p:nvSpPr>
            <p:cNvPr id="131" name="Google Shape;131;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2" name="Google Shape;132;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3" name="Google Shape;133;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4" name="Google Shape;134;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5"/>
          <p:cNvSpPr txBox="1">
            <a:spLocks noGrp="1"/>
          </p:cNvSpPr>
          <p:nvPr>
            <p:ph type="title"/>
          </p:nvPr>
        </p:nvSpPr>
        <p:spPr>
          <a:xfrm>
            <a:off x="739775" y="143825"/>
            <a:ext cx="5994854" cy="4279367"/>
          </a:xfrm>
          <a:prstGeom prst="rect">
            <a:avLst/>
          </a:prstGeom>
          <a:noFill/>
          <a:ln>
            <a:noFill/>
          </a:ln>
        </p:spPr>
        <p:txBody>
          <a:bodyPr spcFirstLastPara="1" wrap="square" lIns="0" tIns="16500" rIns="0" bIns="0" anchor="t" anchorCtr="0">
            <a:spAutoFit/>
          </a:bodyPr>
          <a:lstStyle/>
          <a:p>
            <a:pPr marL="12700" lvl="0"/>
            <a:r>
              <a:rPr lang="en-US" sz="4250" dirty="0"/>
              <a:t>PROJECT </a:t>
            </a:r>
            <a:r>
              <a:rPr lang="en-US" sz="4250" dirty="0" smtClean="0"/>
              <a:t>OVERVIEW</a:t>
            </a:r>
            <a:br>
              <a:rPr lang="en-US" sz="4250" dirty="0" smtClean="0"/>
            </a:br>
            <a:r>
              <a:rPr lang="en-US" sz="4250" dirty="0" smtClean="0"/>
              <a:t/>
            </a:r>
            <a:br>
              <a:rPr lang="en-US" sz="4250" dirty="0" smtClean="0"/>
            </a:br>
            <a:r>
              <a:rPr lang="en-US" sz="2400" b="0" dirty="0" smtClean="0">
                <a:latin typeface="Times New Roman" pitchFamily="18" charset="0"/>
                <a:cs typeface="Times New Roman" pitchFamily="18" charset="0"/>
              </a:rPr>
              <a:t>The project aims to develop a deep learning model using </a:t>
            </a:r>
            <a:r>
              <a:rPr lang="en-US" sz="2400" b="0" dirty="0" err="1" smtClean="0">
                <a:latin typeface="Times New Roman" pitchFamily="18" charset="0"/>
                <a:cs typeface="Times New Roman" pitchFamily="18" charset="0"/>
              </a:rPr>
              <a:t>Convolutional</a:t>
            </a:r>
            <a:r>
              <a:rPr lang="en-US" sz="2400" b="0" dirty="0" smtClean="0">
                <a:latin typeface="Times New Roman" pitchFamily="18" charset="0"/>
                <a:cs typeface="Times New Roman" pitchFamily="18" charset="0"/>
              </a:rPr>
              <a:t> Neural Networks (CNNs) to accurately classify dog breeds from images. CNNs are particularly well-suited for image classification tasks due to their ability to automatically learn features directly from pixel values.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sz="2400">
              <a:latin typeface="Times New Roman" pitchFamily="18" charset="0"/>
              <a:cs typeface="Times New Roman" pitchFamily="18" charset="0"/>
            </a:endParaRPr>
          </a:p>
        </p:txBody>
      </p:sp>
      <p:pic>
        <p:nvPicPr>
          <p:cNvPr id="136" name="Google Shape;136;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7" name="Google Shape;137;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8" name="Google Shape;138;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4" name="Google Shape;144;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5" name="Google Shape;145;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6" name="Google Shape;146;p6"/>
          <p:cNvSpPr txBox="1">
            <a:spLocks noGrp="1"/>
          </p:cNvSpPr>
          <p:nvPr>
            <p:ph type="title"/>
          </p:nvPr>
        </p:nvSpPr>
        <p:spPr>
          <a:xfrm>
            <a:off x="485594" y="298358"/>
            <a:ext cx="9764400" cy="4036609"/>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t>WHO ARE THE END USERS?</a:t>
            </a:r>
            <a:endParaRPr sz="3200"/>
          </a:p>
          <a:p>
            <a:pPr marL="153670" lvl="0"/>
            <a:r>
              <a:rPr lang="en-US" sz="2800" b="0" dirty="0" smtClean="0">
                <a:latin typeface="Times New Roman" pitchFamily="18" charset="0"/>
                <a:cs typeface="Times New Roman" pitchFamily="18" charset="0"/>
              </a:rPr>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1.Pet Owners</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2.Veterinarians and Animal Shelters</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3.Breeders and kennel clubs</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4.Dog enthusiasts and researchers</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5.Mobile app users</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6.Online communities and forums</a:t>
            </a:r>
            <a:endParaRPr sz="2800" b="0">
              <a:latin typeface="Times New Roman" pitchFamily="18" charset="0"/>
              <a:cs typeface="Times New Roman" pitchFamily="18" charset="0"/>
            </a:endParaRPr>
          </a:p>
        </p:txBody>
      </p:sp>
      <p:pic>
        <p:nvPicPr>
          <p:cNvPr id="147" name="Google Shape;14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8" name="Google Shape;148;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9" name="Google Shape;149;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7"/>
          <p:cNvPicPr preferRelativeResize="0"/>
          <p:nvPr/>
        </p:nvPicPr>
        <p:blipFill rotWithShape="1">
          <a:blip r:embed="rId3">
            <a:alphaModFix/>
          </a:blip>
          <a:srcRect/>
          <a:stretch/>
        </p:blipFill>
        <p:spPr>
          <a:xfrm>
            <a:off x="0" y="1476376"/>
            <a:ext cx="943429" cy="2224767"/>
          </a:xfrm>
          <a:prstGeom prst="rect">
            <a:avLst/>
          </a:prstGeom>
          <a:noFill/>
          <a:ln>
            <a:noFill/>
          </a:ln>
        </p:spPr>
      </p:pic>
      <p:sp>
        <p:nvSpPr>
          <p:cNvPr id="155" name="Google Shape;155;p7"/>
          <p:cNvSpPr/>
          <p:nvPr/>
        </p:nvSpPr>
        <p:spPr>
          <a:xfrm>
            <a:off x="10529208" y="5609318"/>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7" name="Google Shape;157;p7"/>
          <p:cNvSpPr/>
          <p:nvPr/>
        </p:nvSpPr>
        <p:spPr>
          <a:xfrm>
            <a:off x="10740571" y="6514737"/>
            <a:ext cx="145143" cy="45719"/>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8" name="Google Shape;158;p7"/>
          <p:cNvSpPr txBox="1">
            <a:spLocks noGrp="1"/>
          </p:cNvSpPr>
          <p:nvPr>
            <p:ph type="title"/>
          </p:nvPr>
        </p:nvSpPr>
        <p:spPr>
          <a:xfrm>
            <a:off x="1494971" y="0"/>
            <a:ext cx="8668072" cy="6815327"/>
          </a:xfrm>
          <a:prstGeom prst="rect">
            <a:avLst/>
          </a:prstGeom>
          <a:noFill/>
          <a:ln>
            <a:noFill/>
          </a:ln>
        </p:spPr>
        <p:txBody>
          <a:bodyPr spcFirstLastPara="1" wrap="square" lIns="0" tIns="485775" rIns="0" bIns="0" anchor="t" anchorCtr="0">
            <a:spAutoFit/>
          </a:bodyPr>
          <a:lstStyle/>
          <a:p>
            <a:pPr marL="0" lvl="0" indent="0" algn="l" rtl="0">
              <a:lnSpc>
                <a:spcPct val="100000"/>
              </a:lnSpc>
              <a:spcBef>
                <a:spcPts val="0"/>
              </a:spcBef>
              <a:spcAft>
                <a:spcPts val="0"/>
              </a:spcAft>
              <a:buNone/>
            </a:pPr>
            <a:r>
              <a:rPr lang="en-US" sz="3600" dirty="0"/>
              <a:t>YOUR SOLUTION AND ITS VALUE PROPOSITION</a:t>
            </a:r>
            <a:endParaRPr sz="3600"/>
          </a:p>
          <a:p>
            <a:r>
              <a:rPr lang="en-US" sz="2000" b="0" dirty="0" smtClean="0"/>
              <a:t>The proposed solution for dog breed detection using </a:t>
            </a:r>
            <a:r>
              <a:rPr lang="en-US" sz="2000" b="0" dirty="0" err="1" smtClean="0"/>
              <a:t>Convolutional</a:t>
            </a:r>
            <a:r>
              <a:rPr lang="en-US" sz="2000" b="0" dirty="0" smtClean="0"/>
              <a:t> Neural Networks (CNNs) offers a robust and versatile tool for accurately identifying dog breeds from </a:t>
            </a:r>
            <a:r>
              <a:rPr lang="en-US" sz="2000" b="0" dirty="0" smtClean="0"/>
              <a:t>images</a:t>
            </a:r>
            <a:r>
              <a:rPr lang="en-US" sz="1800" b="0" dirty="0" smtClean="0"/>
              <a:t>.</a:t>
            </a:r>
            <a:br>
              <a:rPr lang="en-US" sz="1800" b="0" dirty="0" smtClean="0"/>
            </a:br>
            <a:r>
              <a:rPr lang="en-US" sz="1800" b="0" dirty="0" smtClean="0"/>
              <a:t>1.</a:t>
            </a:r>
            <a:r>
              <a:rPr lang="en-US" sz="1800" b="0" dirty="0" smtClean="0"/>
              <a:t> Advanced CNN </a:t>
            </a:r>
            <a:r>
              <a:rPr lang="en-US" sz="1800" b="0" dirty="0" smtClean="0"/>
              <a:t>Model</a:t>
            </a:r>
            <a:br>
              <a:rPr lang="en-US" sz="1800" b="0" dirty="0" smtClean="0"/>
            </a:br>
            <a:r>
              <a:rPr lang="en-US" sz="1800" b="0" dirty="0" smtClean="0"/>
              <a:t>2.</a:t>
            </a:r>
            <a:r>
              <a:rPr lang="en-US" sz="1800" b="0" dirty="0" smtClean="0"/>
              <a:t> Data Preparation and </a:t>
            </a:r>
            <a:r>
              <a:rPr lang="en-US" sz="1800" b="0" dirty="0" smtClean="0"/>
              <a:t>Augmentation</a:t>
            </a:r>
            <a:br>
              <a:rPr lang="en-US" sz="1800" b="0" dirty="0" smtClean="0"/>
            </a:br>
            <a:r>
              <a:rPr lang="en-US" sz="1800" b="0" dirty="0" smtClean="0"/>
              <a:t>3.</a:t>
            </a:r>
            <a:r>
              <a:rPr lang="en-US" sz="1800" b="0" dirty="0" smtClean="0"/>
              <a:t> Training and </a:t>
            </a:r>
            <a:r>
              <a:rPr lang="en-US" sz="1800" b="0" dirty="0" smtClean="0"/>
              <a:t>Optimization</a:t>
            </a:r>
            <a:br>
              <a:rPr lang="en-US" sz="1800" b="0" dirty="0" smtClean="0"/>
            </a:br>
            <a:r>
              <a:rPr lang="en-US" sz="1800" b="0" dirty="0" smtClean="0"/>
              <a:t>4.</a:t>
            </a:r>
            <a:r>
              <a:rPr lang="en-US" sz="1800" b="0" dirty="0" smtClean="0"/>
              <a:t> Validation and </a:t>
            </a:r>
            <a:r>
              <a:rPr lang="en-US" sz="1800" b="0" dirty="0" smtClean="0"/>
              <a:t>Evaluation</a:t>
            </a:r>
            <a:br>
              <a:rPr lang="en-US" sz="1800" b="0" dirty="0" smtClean="0"/>
            </a:br>
            <a:r>
              <a:rPr lang="en-US" sz="1800" b="0" dirty="0" smtClean="0"/>
              <a:t>5.</a:t>
            </a:r>
            <a:r>
              <a:rPr lang="en-US" sz="1800" b="0" dirty="0" smtClean="0"/>
              <a:t> User Interface and </a:t>
            </a:r>
            <a:r>
              <a:rPr lang="en-US" sz="1800" b="0" dirty="0" smtClean="0"/>
              <a:t>Deployment</a:t>
            </a:r>
            <a:br>
              <a:rPr lang="en-US" sz="1800" b="0" dirty="0" smtClean="0"/>
            </a:br>
            <a:r>
              <a:rPr lang="en-US" sz="1800" b="0" dirty="0" smtClean="0"/>
              <a:t>6.</a:t>
            </a:r>
            <a:r>
              <a:rPr lang="en-US" sz="1800" b="0" dirty="0" smtClean="0"/>
              <a:t> Continuous </a:t>
            </a:r>
            <a:r>
              <a:rPr lang="en-US" sz="1800" b="0" dirty="0" smtClean="0"/>
              <a:t>Improvement</a:t>
            </a:r>
            <a:r>
              <a:rPr lang="en-US" sz="1800" dirty="0" smtClean="0"/>
              <a:t/>
            </a:r>
            <a:br>
              <a:rPr lang="en-US" sz="1800" dirty="0" smtClean="0"/>
            </a:br>
            <a:r>
              <a:rPr lang="en-US" sz="1800" dirty="0" smtClean="0"/>
              <a:t>Value Proposition:</a:t>
            </a:r>
            <a:br>
              <a:rPr lang="en-US" sz="1800" dirty="0" smtClean="0"/>
            </a:br>
            <a:r>
              <a:rPr lang="en-US" sz="1800" b="0" dirty="0" smtClean="0"/>
              <a:t>1.Accurate </a:t>
            </a:r>
            <a:r>
              <a:rPr lang="en-US" sz="1800" b="0" dirty="0" smtClean="0"/>
              <a:t>Breed </a:t>
            </a:r>
            <a:r>
              <a:rPr lang="en-US" sz="1800" b="0" dirty="0" smtClean="0"/>
              <a:t>Identification</a:t>
            </a:r>
            <a:br>
              <a:rPr lang="en-US" sz="1800" b="0" dirty="0" smtClean="0"/>
            </a:br>
            <a:r>
              <a:rPr lang="en-US" sz="1800" b="0" dirty="0" smtClean="0"/>
              <a:t>2.</a:t>
            </a:r>
            <a:r>
              <a:rPr lang="en-US" sz="1800" b="0" dirty="0" smtClean="0"/>
              <a:t> Time and Cost </a:t>
            </a:r>
            <a:r>
              <a:rPr lang="en-US" sz="1800" b="0" dirty="0" smtClean="0"/>
              <a:t>Efficiency</a:t>
            </a:r>
            <a:br>
              <a:rPr lang="en-US" sz="1800" b="0" dirty="0" smtClean="0"/>
            </a:br>
            <a:r>
              <a:rPr lang="en-US" sz="1800" b="0" dirty="0" smtClean="0"/>
              <a:t>3.</a:t>
            </a:r>
            <a:r>
              <a:rPr lang="en-US" sz="1800" b="0" dirty="0" smtClean="0"/>
              <a:t> Versatility and </a:t>
            </a:r>
            <a:r>
              <a:rPr lang="en-US" sz="1800" b="0" dirty="0" smtClean="0"/>
              <a:t>Accessibility</a:t>
            </a:r>
            <a:br>
              <a:rPr lang="en-US" sz="1800" b="0" dirty="0" smtClean="0"/>
            </a:br>
            <a:r>
              <a:rPr lang="en-US" sz="1800" b="0" dirty="0" smtClean="0"/>
              <a:t>4.</a:t>
            </a:r>
            <a:r>
              <a:rPr lang="en-US" sz="1800" b="0" dirty="0" smtClean="0"/>
              <a:t> Empowering </a:t>
            </a:r>
            <a:r>
              <a:rPr lang="en-US" sz="1800" b="0" dirty="0" smtClean="0"/>
              <a:t>Decision-Making</a:t>
            </a:r>
            <a:br>
              <a:rPr lang="en-US" sz="1800" b="0" dirty="0" smtClean="0"/>
            </a:br>
            <a:r>
              <a:rPr lang="en-US" sz="1800" b="0" dirty="0" smtClean="0"/>
              <a:t>5.</a:t>
            </a:r>
            <a:r>
              <a:rPr lang="en-US" sz="1800" b="0" dirty="0" smtClean="0"/>
              <a:t> Community Engagement and Collaboration</a:t>
            </a:r>
            <a:br>
              <a:rPr lang="en-US" sz="1800" b="0" dirty="0" smtClean="0"/>
            </a:br>
            <a:endParaRPr sz="1800" b="0">
              <a:highlight>
                <a:srgbClr val="D8D8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900" b="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3600" dirty="0"/>
              <a:t>                  </a:t>
            </a:r>
            <a:endParaRPr sz="5200"/>
          </a:p>
        </p:txBody>
      </p:sp>
      <p:pic>
        <p:nvPicPr>
          <p:cNvPr id="159" name="Google Shape;159;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8"/>
          <p:cNvSpPr/>
          <p:nvPr/>
        </p:nvSpPr>
        <p:spPr>
          <a:xfrm>
            <a:off x="11283950" y="5202918"/>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8" name="Google Shape;168;p8"/>
          <p:cNvSpPr/>
          <p:nvPr/>
        </p:nvSpPr>
        <p:spPr>
          <a:xfrm>
            <a:off x="10208532" y="49076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9" name="Google Shape;169;p8"/>
          <p:cNvSpPr/>
          <p:nvPr/>
        </p:nvSpPr>
        <p:spPr>
          <a:xfrm>
            <a:off x="10500179" y="5939518"/>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1" name="Google Shape;171;p8"/>
          <p:cNvSpPr txBox="1">
            <a:spLocks noGrp="1"/>
          </p:cNvSpPr>
          <p:nvPr>
            <p:ph type="title"/>
          </p:nvPr>
        </p:nvSpPr>
        <p:spPr>
          <a:xfrm>
            <a:off x="442050" y="0"/>
            <a:ext cx="10937149" cy="6759795"/>
          </a:xfrm>
          <a:prstGeom prst="rect">
            <a:avLst/>
          </a:prstGeom>
          <a:noFill/>
          <a:ln>
            <a:noFill/>
          </a:ln>
        </p:spPr>
        <p:txBody>
          <a:bodyPr spcFirstLastPara="1" wrap="square" lIns="0" tIns="286000" rIns="0" bIns="0" anchor="t" anchorCtr="0">
            <a:spAutoFit/>
          </a:bodyPr>
          <a:lstStyle/>
          <a:p>
            <a:r>
              <a:rPr lang="en-US" sz="4250" dirty="0"/>
              <a:t>THE WOW IN YOUR </a:t>
            </a:r>
            <a:r>
              <a:rPr lang="en-US" sz="4250" dirty="0" smtClean="0"/>
              <a:t>SOLUTION</a:t>
            </a:r>
            <a:br>
              <a:rPr lang="en-US" sz="4250" dirty="0" smtClean="0"/>
            </a:br>
            <a:r>
              <a:rPr lang="en-US" sz="1800" dirty="0" smtClean="0"/>
              <a:t>High Accuracy and Reliability:</a:t>
            </a:r>
            <a:r>
              <a:rPr lang="en-US" sz="1800" b="0" dirty="0" smtClean="0"/>
              <a:t> The solution leverages advanced </a:t>
            </a:r>
            <a:r>
              <a:rPr lang="en-US" sz="1800" b="0" dirty="0" err="1" smtClean="0"/>
              <a:t>Convolutional</a:t>
            </a:r>
            <a:r>
              <a:rPr lang="en-US" sz="1800" b="0" dirty="0" smtClean="0"/>
              <a:t> Neural Networks (CNNs) trained on extensive datasets to deliver exceptionally accurate and reliable dog breed identification. Users can trust the system to provide precise predictions, enhancing their confidence in decision-making processes.</a:t>
            </a:r>
            <a:br>
              <a:rPr lang="en-US" sz="1800" b="0" dirty="0" smtClean="0"/>
            </a:br>
            <a:r>
              <a:rPr lang="en-US" sz="1800" dirty="0" smtClean="0"/>
              <a:t>User-Friendly Interface:</a:t>
            </a:r>
            <a:r>
              <a:rPr lang="en-US" sz="1800" b="0" dirty="0" smtClean="0"/>
              <a:t> The user interface is designed with simplicity and intuitiveness in mind, allowing users to easily upload images of dogs and receive breed predictions. Its accessibility makes it suitable for a wide range of users, regardless of their technical expertise.</a:t>
            </a:r>
            <a:br>
              <a:rPr lang="en-US" sz="1800" b="0" dirty="0" smtClean="0"/>
            </a:br>
            <a:r>
              <a:rPr lang="en-US" sz="1800" dirty="0" smtClean="0"/>
              <a:t>Versatility and Accessibility:</a:t>
            </a:r>
            <a:r>
              <a:rPr lang="en-US" sz="1800" b="0" dirty="0" smtClean="0"/>
              <a:t> The solution caters to various stakeholders, including pet owners, veterinarians, breeders, and dog enthusiasts. It can be deployed as a web application or mobile app, ensuring accessibility across different devices and platforms.</a:t>
            </a:r>
            <a:br>
              <a:rPr lang="en-US" sz="1800" b="0" dirty="0" smtClean="0"/>
            </a:br>
            <a:r>
              <a:rPr lang="en-US" sz="1800" dirty="0" smtClean="0"/>
              <a:t>Practical Applications:</a:t>
            </a:r>
            <a:r>
              <a:rPr lang="en-US" sz="1800" b="0" dirty="0" smtClean="0"/>
              <a:t> The solution addresses practical needs across multiple domains, including pet care, veterinary medicine, animal welfare, and research. It streamlines processes related to dog breed identification, saving time and resources for users.</a:t>
            </a:r>
            <a:br>
              <a:rPr lang="en-US" sz="1800" b="0" dirty="0" smtClean="0"/>
            </a:br>
            <a:r>
              <a:rPr lang="en-US" sz="1800" dirty="0" smtClean="0"/>
              <a:t>Continuous Improvement:</a:t>
            </a:r>
            <a:r>
              <a:rPr lang="en-US" sz="1800" b="0" dirty="0" smtClean="0"/>
              <a:t> The solution is designed for continuous monitoring, refinement, and enhancement. Users can provide feedback, contribute data, and participate in research initiatives, ensuring that the model stays up-to-date and performs optimally over time.</a:t>
            </a:r>
            <a:br>
              <a:rPr lang="en-US" sz="1800" b="0" dirty="0" smtClean="0"/>
            </a:br>
            <a:r>
              <a:rPr lang="en-US" sz="1800" dirty="0" smtClean="0"/>
              <a:t>Community Engagement:</a:t>
            </a:r>
            <a:r>
              <a:rPr lang="en-US" sz="1800" b="0" dirty="0" smtClean="0"/>
              <a:t> The solution fosters a vibrant community of dog lovers, professionals, and researchers, encouraging collaboration and knowledge-sharing. Users can engage with each other, share insights, and contribute to the improvement of the solution, creating a valuable ecosystem of learning and innovation.</a:t>
            </a:r>
            <a:br>
              <a:rPr lang="en-US" sz="1800" b="0" dirty="0" smtClean="0"/>
            </a:br>
            <a:endParaRPr sz="1800"/>
          </a:p>
        </p:txBody>
      </p:sp>
      <p:sp>
        <p:nvSpPr>
          <p:cNvPr id="172" name="Google Shape;172;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1" name="Google Shape;181;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3" name="Google Shape;18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9</a:t>
            </a:fld>
            <a:endParaRPr/>
          </a:p>
        </p:txBody>
      </p:sp>
      <p:sp>
        <p:nvSpPr>
          <p:cNvPr id="184" name="Google Shape;184;p9"/>
          <p:cNvSpPr txBox="1">
            <a:spLocks noGrp="1"/>
          </p:cNvSpPr>
          <p:nvPr>
            <p:ph type="ctrTitle"/>
          </p:nvPr>
        </p:nvSpPr>
        <p:spPr>
          <a:xfrm>
            <a:off x="392900" y="303600"/>
            <a:ext cx="8197500" cy="4814770"/>
          </a:xfrm>
          <a:prstGeom prst="rect">
            <a:avLst/>
          </a:prstGeom>
          <a:noFill/>
          <a:ln>
            <a:noFill/>
          </a:ln>
        </p:spPr>
        <p:txBody>
          <a:bodyPr spcFirstLastPara="1" wrap="square" lIns="0" tIns="13325" rIns="0" bIns="0" anchor="t" anchorCtr="0">
            <a:spAutoFit/>
          </a:bodyPr>
          <a:lstStyle/>
          <a:p>
            <a:r>
              <a:rPr lang="en-US" dirty="0" smtClean="0"/>
              <a:t>MODELLING</a:t>
            </a:r>
            <a:br>
              <a:rPr lang="en-US" dirty="0" smtClean="0"/>
            </a:br>
            <a:r>
              <a:rPr lang="en-US" sz="2400" dirty="0" smtClean="0"/>
              <a:t/>
            </a:r>
            <a:br>
              <a:rPr lang="en-US" sz="2400" dirty="0" smtClean="0"/>
            </a:br>
            <a:r>
              <a:rPr lang="en-US" sz="2400" dirty="0" smtClean="0">
                <a:latin typeface="Times New Roman" pitchFamily="18" charset="0"/>
                <a:cs typeface="Times New Roman" pitchFamily="18" charset="0"/>
              </a:rPr>
              <a:t>1.</a:t>
            </a:r>
            <a:r>
              <a:rPr lang="en-US" sz="2400" b="0" dirty="0" smtClean="0">
                <a:latin typeface="Times New Roman" pitchFamily="18" charset="0"/>
                <a:cs typeface="Times New Roman" pitchFamily="18" charset="0"/>
              </a:rPr>
              <a:t>Build </a:t>
            </a:r>
            <a:r>
              <a:rPr lang="en-US" sz="2400" b="0" dirty="0" smtClean="0">
                <a:latin typeface="Times New Roman" pitchFamily="18" charset="0"/>
                <a:cs typeface="Times New Roman" pitchFamily="18" charset="0"/>
              </a:rPr>
              <a:t>the chosen CNN architecture using a deep learning framework like </a:t>
            </a:r>
            <a:r>
              <a:rPr lang="en-US" sz="2400" b="0" dirty="0" err="1" smtClean="0">
                <a:latin typeface="Times New Roman" pitchFamily="18" charset="0"/>
                <a:cs typeface="Times New Roman" pitchFamily="18" charset="0"/>
              </a:rPr>
              <a:t>TensorFlow</a:t>
            </a:r>
            <a:r>
              <a:rPr lang="en-US" sz="2400" b="0" dirty="0" smtClean="0">
                <a:latin typeface="Times New Roman" pitchFamily="18" charset="0"/>
                <a:cs typeface="Times New Roman" pitchFamily="18" charset="0"/>
              </a:rPr>
              <a:t> or </a:t>
            </a:r>
            <a:r>
              <a:rPr lang="en-US" sz="2400" b="0" dirty="0" err="1" smtClean="0">
                <a:latin typeface="Times New Roman" pitchFamily="18" charset="0"/>
                <a:cs typeface="Times New Roman" pitchFamily="18" charset="0"/>
              </a:rPr>
              <a:t>PyTorch</a:t>
            </a:r>
            <a:r>
              <a:rPr lang="en-US" sz="2400" b="0" dirty="0" smtClean="0">
                <a:latin typeface="Times New Roman" pitchFamily="18" charset="0"/>
                <a:cs typeface="Times New Roman" pitchFamily="18" charset="0"/>
              </a:rPr>
              <a:t>.</a:t>
            </a:r>
            <a:br>
              <a:rPr lang="en-US" sz="2400" b="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2.Customize </a:t>
            </a:r>
            <a:r>
              <a:rPr lang="en-US" sz="2400" b="0" dirty="0" smtClean="0">
                <a:latin typeface="Times New Roman" pitchFamily="18" charset="0"/>
                <a:cs typeface="Times New Roman" pitchFamily="18" charset="0"/>
              </a:rPr>
              <a:t>the architecture by adding additional layers such as fully connected layers, dropout layers for regularization, and activation functions like </a:t>
            </a:r>
            <a:r>
              <a:rPr lang="en-US" sz="2400" b="0" dirty="0" err="1" smtClean="0">
                <a:latin typeface="Times New Roman" pitchFamily="18" charset="0"/>
                <a:cs typeface="Times New Roman" pitchFamily="18" charset="0"/>
              </a:rPr>
              <a:t>ReLU</a:t>
            </a:r>
            <a:r>
              <a:rPr lang="en-US" sz="2400" b="0" dirty="0" smtClean="0">
                <a:latin typeface="Times New Roman" pitchFamily="18" charset="0"/>
                <a:cs typeface="Times New Roman" pitchFamily="18" charset="0"/>
              </a:rPr>
              <a:t>.</a:t>
            </a:r>
            <a:br>
              <a:rPr lang="en-US" sz="2400" b="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3.Ensure </a:t>
            </a:r>
            <a:r>
              <a:rPr lang="en-US" sz="2400" b="0" dirty="0" smtClean="0">
                <a:latin typeface="Times New Roman" pitchFamily="18" charset="0"/>
                <a:cs typeface="Times New Roman" pitchFamily="18" charset="0"/>
              </a:rPr>
              <a:t>the final output layer matches the number of dog breeds in the dataset with a </a:t>
            </a:r>
            <a:r>
              <a:rPr lang="en-US" sz="2400" b="0" dirty="0" err="1" smtClean="0">
                <a:latin typeface="Times New Roman" pitchFamily="18" charset="0"/>
                <a:cs typeface="Times New Roman" pitchFamily="18" charset="0"/>
              </a:rPr>
              <a:t>softmax</a:t>
            </a:r>
            <a:r>
              <a:rPr lang="en-US" sz="2400" b="0" dirty="0" smtClean="0">
                <a:latin typeface="Times New Roman" pitchFamily="18" charset="0"/>
                <a:cs typeface="Times New Roman" pitchFamily="18" charset="0"/>
              </a:rPr>
              <a:t> activation function for multi-class classification</a:t>
            </a: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endParaRPr b="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120</Words>
  <PresentationFormat>Custom</PresentationFormat>
  <Paragraphs>38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Dog breed Detection using CNN</vt:lpstr>
      <vt:lpstr>AGENDA            *  This agenda provides a comprehensive outline for a dog breed detection using convolutional neural network. 1.Problem statement 2.Project overview 3.About the end users 4.my solution and its value 5.The wow in my solution 6.Modelling 7.Result                     </vt:lpstr>
      <vt:lpstr>PROBLEM STATEMENT The task of identifying dog breeds from images poses a texture among different breeds. Convolutional Neural Networks (CNNs) have emerged as a powerful tool for image classification tasks, including dog breed recognitionsignificant challenge due to the vast diversity in canine appearances. Traditional methods often struggle to accurately categorize dog breeds due to variations in size, shape, color, and and texture among different breeds. Convolutional Neural Networks (CNNs) have emerged as a powerful tool for image classification tasks, including dog breed recognition.  </vt:lpstr>
      <vt:lpstr>PROJECT OVERVIEW  The project aims to develop a deep learning model using Convolutional Neural Networks (CNNs) to accurately classify dog breeds from images. CNNs are particularly well-suited for image classification tasks due to their ability to automatically learn features directly from pixel values. </vt:lpstr>
      <vt:lpstr>WHO ARE THE END USERS?  1.Pet Owners 2.Veterinarians and Animal Shelters 3.Breeders and kennel clubs 4.Dog enthusiasts and researchers 5.Mobile app users 6.Online communities and forums</vt:lpstr>
      <vt:lpstr>YOUR SOLUTION AND ITS VALUE PROPOSITION The proposed solution for dog breed detection using Convolutional Neural Networks (CNNs) offers a robust and versatile tool for accurately identifying dog breeds from images. 1. Advanced CNN Model 2. Data Preparation and Augmentation 3. Training and Optimization 4. Validation and Evaluation 5. User Interface and Deployment 6. Continuous Improvement Value Proposition: 1.Accurate Breed Identification 2. Time and Cost Efficiency 3. Versatility and Accessibility 4. Empowering Decision-Making 5. Community Engagement and Collaboration                     </vt:lpstr>
      <vt:lpstr>THE WOW IN YOUR SOLUTION High Accuracy and Reliability: The solution leverages advanced Convolutional Neural Networks (CNNs) trained on extensive datasets to deliver exceptionally accurate and reliable dog breed identification. Users can trust the system to provide precise predictions, enhancing their confidence in decision-making processes. User-Friendly Interface: The user interface is designed with simplicity and intuitiveness in mind, allowing users to easily upload images of dogs and receive breed predictions. Its accessibility makes it suitable for a wide range of users, regardless of their technical expertise. Versatility and Accessibility: The solution caters to various stakeholders, including pet owners, veterinarians, breeders, and dog enthusiasts. It can be deployed as a web application or mobile app, ensuring accessibility across different devices and platforms. Practical Applications: The solution addresses practical needs across multiple domains, including pet care, veterinary medicine, animal welfare, and research. It streamlines processes related to dog breed identification, saving time and resources for users. Continuous Improvement: The solution is designed for continuous monitoring, refinement, and enhancement. Users can provide feedback, contribute data, and participate in research initiatives, ensuring that the model stays up-to-date and performs optimally over time. Community Engagement: The solution fosters a vibrant community of dog lovers, professionals, and researchers, encouraging collaboration and knowledge-sharing. Users can engage with each other, share insights, and contribute to the improvement of the solution, creating a valuable ecosystem of learning and innovation. </vt:lpstr>
      <vt:lpstr>MODELLING  1.Build the chosen CNN architecture using a deep learning framework like TensorFlow or PyTorch. 2.Customize the architecture by adding additional layers such as fully connected layers, dropout layers for regularization, and activation functions like ReLU. 3.Ensure the final output layer matches the number of dog breeds in the dataset with a softmax activation function for multi-class classification </vt:lpstr>
      <vt:lpstr>RESULTS The dog breed detection project utilizing Convolutional Neural Networks (CNNs) presents a valuable tool for accurately identifying dog breeds from images. Through the development of a robust CNN model, deployment of a user-friendly interface, and continuous refinement based on user feedback and performance metrics, the project aims to provide users with accurate predictions and a seamless experience. The project's success hinges on several key factors, including the model's accuracy, scalability, and reliability, as well as the usability and responsiveness of the application interface. By prioritizing user experience and community engagement, the project fosters a vibrant community of dog enthusiasts, professionals, and researchers, driving continuous improvement and real-world impact.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Vasumathi D</dc:creator>
  <cp:lastModifiedBy>Varsha Dhanam</cp:lastModifiedBy>
  <cp:revision>12</cp:revision>
  <dcterms:created xsi:type="dcterms:W3CDTF">2024-03-30T02:44:13Z</dcterms:created>
  <dcterms:modified xsi:type="dcterms:W3CDTF">2024-04-01T12:07:29Z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