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 Microsoft Excel Worksheet.xlsx]Sheet7!PivotTable5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Sheet7!$B$3:$B$5</c:f>
              <c:strCache>
                <c:ptCount val="1"/>
                <c:pt idx="0">
                  <c:v>Absent - 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Sheet7!$B$6:$B$47</c:f>
              <c:numCache>
                <c:formatCode>General</c:formatCode>
                <c:ptCount val="41"/>
                <c:pt idx="17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2-4509-A18C-08305D6E1DE0}"/>
            </c:ext>
          </c:extLst>
        </c:ser>
        <c:ser>
          <c:idx val="1"/>
          <c:order val="1"/>
          <c:tx>
            <c:strRef>
              <c:f>Sheet7!$C$3:$C$5</c:f>
              <c:strCache>
                <c:ptCount val="1"/>
                <c:pt idx="0">
                  <c:v>Absent - HR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Sheet7!$C$6:$C$47</c:f>
              <c:numCache>
                <c:formatCode>General</c:formatCode>
                <c:ptCount val="41"/>
                <c:pt idx="8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72-4509-A18C-08305D6E1DE0}"/>
            </c:ext>
          </c:extLst>
        </c:ser>
        <c:ser>
          <c:idx val="2"/>
          <c:order val="2"/>
          <c:tx>
            <c:strRef>
              <c:f>Sheet7!$D$3:$D$5</c:f>
              <c:strCache>
                <c:ptCount val="1"/>
                <c:pt idx="0">
                  <c:v>Absent - 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Sheet7!$D$6:$D$47</c:f>
              <c:numCache>
                <c:formatCode>General</c:formatCode>
                <c:ptCount val="41"/>
                <c:pt idx="9">
                  <c:v>1</c:v>
                </c:pt>
                <c:pt idx="35">
                  <c:v>1</c:v>
                </c:pt>
                <c:pt idx="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72-4509-A18C-08305D6E1DE0}"/>
            </c:ext>
          </c:extLst>
        </c:ser>
        <c:ser>
          <c:idx val="3"/>
          <c:order val="3"/>
          <c:tx>
            <c:strRef>
              <c:f>Sheet7!$E$3:$E$5</c:f>
              <c:strCache>
                <c:ptCount val="1"/>
                <c:pt idx="0">
                  <c:v>Absent - Marketing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Sheet7!$E$6:$E$47</c:f>
              <c:numCache>
                <c:formatCode>General</c:formatCode>
                <c:ptCount val="41"/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72-4509-A18C-08305D6E1DE0}"/>
            </c:ext>
          </c:extLst>
        </c:ser>
        <c:ser>
          <c:idx val="4"/>
          <c:order val="4"/>
          <c:tx>
            <c:strRef>
              <c:f>Sheet7!$G$3:$G$5</c:f>
              <c:strCache>
                <c:ptCount val="1"/>
                <c:pt idx="0">
                  <c:v>Early Leave - HR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Sheet7!$G$6:$G$47</c:f>
              <c:numCache>
                <c:formatCode>General</c:formatCode>
                <c:ptCount val="41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2-4509-A18C-08305D6E1DE0}"/>
            </c:ext>
          </c:extLst>
        </c:ser>
        <c:ser>
          <c:idx val="5"/>
          <c:order val="5"/>
          <c:tx>
            <c:strRef>
              <c:f>Sheet7!$H$3:$H$5</c:f>
              <c:strCache>
                <c:ptCount val="1"/>
                <c:pt idx="0">
                  <c:v>Early Leave - 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Sheet7!$H$6:$H$47</c:f>
              <c:numCache>
                <c:formatCode>General</c:formatCode>
                <c:ptCount val="41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72-4509-A18C-08305D6E1DE0}"/>
            </c:ext>
          </c:extLst>
        </c:ser>
        <c:ser>
          <c:idx val="6"/>
          <c:order val="6"/>
          <c:tx>
            <c:strRef>
              <c:f>Sheet7!$I$3:$I$5</c:f>
              <c:strCache>
                <c:ptCount val="1"/>
                <c:pt idx="0">
                  <c:v>Early Leave - Marketing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Sheet7!$I$6:$I$47</c:f>
              <c:numCache>
                <c:formatCode>General</c:formatCode>
                <c:ptCount val="41"/>
                <c:pt idx="22">
                  <c:v>1</c:v>
                </c:pt>
                <c:pt idx="2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72-4509-A18C-08305D6E1DE0}"/>
            </c:ext>
          </c:extLst>
        </c:ser>
        <c:ser>
          <c:idx val="7"/>
          <c:order val="7"/>
          <c:tx>
            <c:strRef>
              <c:f>Sheet7!$J$3:$J$5</c:f>
              <c:strCache>
                <c:ptCount val="1"/>
                <c:pt idx="0">
                  <c:v>Early Leave - Sales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Sheet7!$J$6:$J$47</c:f>
              <c:numCache>
                <c:formatCode>General</c:formatCode>
                <c:ptCount val="41"/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172-4509-A18C-08305D6E1DE0}"/>
            </c:ext>
          </c:extLst>
        </c:ser>
        <c:ser>
          <c:idx val="8"/>
          <c:order val="8"/>
          <c:tx>
            <c:strRef>
              <c:f>Sheet7!$L$3:$L$5</c:f>
              <c:strCache>
                <c:ptCount val="1"/>
                <c:pt idx="0">
                  <c:v>Late - Finance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Sheet7!$L$6:$L$47</c:f>
              <c:numCache>
                <c:formatCode>General</c:formatCode>
                <c:ptCount val="4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72-4509-A18C-08305D6E1DE0}"/>
            </c:ext>
          </c:extLst>
        </c:ser>
        <c:ser>
          <c:idx val="9"/>
          <c:order val="9"/>
          <c:tx>
            <c:strRef>
              <c:f>Sheet7!$M$3:$M$5</c:f>
              <c:strCache>
                <c:ptCount val="1"/>
                <c:pt idx="0">
                  <c:v>Late - IT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Sheet7!$M$6:$M$47</c:f>
              <c:numCache>
                <c:formatCode>General</c:formatCode>
                <c:ptCount val="41"/>
                <c:pt idx="32">
                  <c:v>1</c:v>
                </c:pt>
                <c:pt idx="3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172-4509-A18C-08305D6E1DE0}"/>
            </c:ext>
          </c:extLst>
        </c:ser>
        <c:ser>
          <c:idx val="10"/>
          <c:order val="10"/>
          <c:tx>
            <c:strRef>
              <c:f>Sheet7!$N$3:$N$5</c:f>
              <c:strCache>
                <c:ptCount val="1"/>
                <c:pt idx="0">
                  <c:v>Late - Marketing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Sheet7!$N$6:$N$47</c:f>
              <c:numCache>
                <c:formatCode>General</c:formatCode>
                <c:ptCount val="41"/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172-4509-A18C-08305D6E1DE0}"/>
            </c:ext>
          </c:extLst>
        </c:ser>
        <c:ser>
          <c:idx val="11"/>
          <c:order val="11"/>
          <c:tx>
            <c:strRef>
              <c:f>Sheet7!$O$3:$O$5</c:f>
              <c:strCache>
                <c:ptCount val="1"/>
                <c:pt idx="0">
                  <c:v>Late - Sales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Sheet7!$O$6:$O$47</c:f>
              <c:numCache>
                <c:formatCode>General</c:formatCode>
                <c:ptCount val="41"/>
                <c:pt idx="18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172-4509-A18C-08305D6E1DE0}"/>
            </c:ext>
          </c:extLst>
        </c:ser>
        <c:ser>
          <c:idx val="12"/>
          <c:order val="12"/>
          <c:tx>
            <c:strRef>
              <c:f>Sheet7!$Q$3:$Q$5</c:f>
              <c:strCache>
                <c:ptCount val="1"/>
                <c:pt idx="0">
                  <c:v>Present - Finance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Sheet7!$Q$6:$Q$47</c:f>
              <c:numCache>
                <c:formatCode>General</c:formatCode>
                <c:ptCount val="41"/>
                <c:pt idx="4">
                  <c:v>1</c:v>
                </c:pt>
                <c:pt idx="11">
                  <c:v>1</c:v>
                </c:pt>
                <c:pt idx="23">
                  <c:v>1</c:v>
                </c:pt>
                <c:pt idx="3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172-4509-A18C-08305D6E1DE0}"/>
            </c:ext>
          </c:extLst>
        </c:ser>
        <c:ser>
          <c:idx val="13"/>
          <c:order val="13"/>
          <c:tx>
            <c:strRef>
              <c:f>Sheet7!$R$3:$R$5</c:f>
              <c:strCache>
                <c:ptCount val="1"/>
                <c:pt idx="0">
                  <c:v>Present - HR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Sheet7!$R$6:$R$47</c:f>
              <c:numCache>
                <c:formatCode>General</c:formatCode>
                <c:ptCount val="41"/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172-4509-A18C-08305D6E1DE0}"/>
            </c:ext>
          </c:extLst>
        </c:ser>
        <c:ser>
          <c:idx val="14"/>
          <c:order val="14"/>
          <c:tx>
            <c:strRef>
              <c:f>Sheet7!$S$3:$S$5</c:f>
              <c:strCache>
                <c:ptCount val="1"/>
                <c:pt idx="0">
                  <c:v>Present - IT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Sheet7!$S$6:$S$47</c:f>
              <c:numCache>
                <c:formatCode>General</c:formatCode>
                <c:ptCount val="41"/>
                <c:pt idx="12">
                  <c:v>1</c:v>
                </c:pt>
                <c:pt idx="14">
                  <c:v>1</c:v>
                </c:pt>
                <c:pt idx="24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172-4509-A18C-08305D6E1DE0}"/>
            </c:ext>
          </c:extLst>
        </c:ser>
        <c:ser>
          <c:idx val="15"/>
          <c:order val="15"/>
          <c:tx>
            <c:strRef>
              <c:f>Sheet7!$T$3:$T$5</c:f>
              <c:strCache>
                <c:ptCount val="1"/>
                <c:pt idx="0">
                  <c:v>Present - Marketing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Sheet7!$T$6:$T$47</c:f>
              <c:numCache>
                <c:formatCode>General</c:formatCode>
                <c:ptCount val="41"/>
                <c:pt idx="34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172-4509-A18C-08305D6E1DE0}"/>
            </c:ext>
          </c:extLst>
        </c:ser>
        <c:ser>
          <c:idx val="16"/>
          <c:order val="16"/>
          <c:tx>
            <c:strRef>
              <c:f>Sheet7!$U$3:$U$5</c:f>
              <c:strCache>
                <c:ptCount val="1"/>
                <c:pt idx="0">
                  <c:v>Present - Sales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Sheet7!$U$6:$U$47</c:f>
              <c:numCache>
                <c:formatCode>General</c:formatCode>
                <c:ptCount val="41"/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10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172-4509-A18C-08305D6E1DE0}"/>
            </c:ext>
          </c:extLst>
        </c:ser>
        <c:ser>
          <c:idx val="17"/>
          <c:order val="17"/>
          <c:tx>
            <c:strRef>
              <c:f>Sheet7!$W$3:$W$5</c:f>
              <c:strCache>
                <c:ptCount val="1"/>
                <c:pt idx="0">
                  <c:v>(blank) - (blank)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Sheet7!$A$6:$A$47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Sheet7!$W$6:$W$47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11-7172-4509-A18C-08305D6E1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3932272"/>
        <c:axId val="363927680"/>
        <c:axId val="0"/>
      </c:bar3DChart>
      <c:catAx>
        <c:axId val="36393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27680"/>
        <c:crosses val="autoZero"/>
        <c:auto val="1"/>
        <c:lblAlgn val="ctr"/>
        <c:lblOffset val="100"/>
        <c:noMultiLvlLbl val="0"/>
      </c:catAx>
      <c:valAx>
        <c:axId val="36392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3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219392"/>
            <a:ext cx="5595620" cy="149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257" y="1305813"/>
            <a:ext cx="9293225" cy="388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50" y="5038725"/>
            <a:ext cx="1314450" cy="762000"/>
          </a:xfrm>
          <a:custGeom>
            <a:avLst/>
            <a:gdLst/>
            <a:ahLst/>
            <a:cxnLst/>
            <a:rect l="l" t="t" r="r" b="b"/>
            <a:pathLst>
              <a:path w="1314450" h="762000">
                <a:moveTo>
                  <a:pt x="1033399" y="0"/>
                </a:moveTo>
                <a:lnTo>
                  <a:pt x="281101" y="0"/>
                </a:lnTo>
                <a:lnTo>
                  <a:pt x="0" y="381127"/>
                </a:lnTo>
                <a:lnTo>
                  <a:pt x="281101" y="762000"/>
                </a:lnTo>
                <a:lnTo>
                  <a:pt x="1033399" y="762000"/>
                </a:lnTo>
                <a:lnTo>
                  <a:pt x="1314450" y="381127"/>
                </a:lnTo>
                <a:lnTo>
                  <a:pt x="10333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6860" y="381317"/>
            <a:ext cx="6356985" cy="14833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254"/>
              </a:spcBef>
            </a:pP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pc="-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pc="-11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5220" y="3128073"/>
            <a:ext cx="6917690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STUDENT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NAME: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R.Vasumathi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tabLst>
                <a:tab pos="2254250" algn="l"/>
              </a:tabLst>
            </a:pPr>
            <a:r>
              <a:rPr sz="2400" b="1" spc="-15" dirty="0">
                <a:latin typeface="Calibri"/>
                <a:cs typeface="Calibri"/>
              </a:rPr>
              <a:t>REGISTER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NO:	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312217088(asunm1659312217088)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B.com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General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libri"/>
              <a:cs typeface="Calibri"/>
            </a:endParaRPr>
          </a:p>
          <a:p>
            <a:pPr marL="90043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Shri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krishnaswamy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college</a:t>
            </a:r>
            <a:r>
              <a:rPr sz="24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women.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67" y="219392"/>
            <a:ext cx="5595620" cy="2215991"/>
          </a:xfrm>
        </p:spPr>
        <p:txBody>
          <a:bodyPr/>
          <a:lstStyle/>
          <a:p>
            <a:r>
              <a:rPr lang="en-US" dirty="0" smtClean="0"/>
              <a:t>Modelling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257" y="1971005"/>
            <a:ext cx="1009763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Periods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attendance data over days, weeks, or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Graphs/Charts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bar charts or line graphs to illustrate attendance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Maps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attendance intensity using color codes for different times or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Summary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 summaries of total days present, absent, or late.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vs. Team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individual attendance to team or department averages.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 patterns such as frequent absences or peak attendance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Indicators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symbols or icons to represent attendance status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check marks for present, crosses for absent). </a:t>
            </a:r>
          </a:p>
        </p:txBody>
      </p:sp>
    </p:spTree>
    <p:extLst>
      <p:ext uri="{BB962C8B-B14F-4D97-AF65-F5344CB8AC3E}">
        <p14:creationId xmlns:p14="http://schemas.microsoft.com/office/powerpoint/2010/main" val="27116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 smtClean="0"/>
              <a:t>RESULTS</a:t>
            </a:r>
            <a:r>
              <a:rPr lang="en-US" spc="-75" dirty="0" smtClean="0"/>
              <a:t/>
            </a:r>
            <a:br>
              <a:rPr lang="en-US" spc="-75" dirty="0" smtClean="0"/>
            </a:br>
            <a:r>
              <a:rPr lang="en-US" spc="-75" dirty="0"/>
              <a:t/>
            </a:r>
            <a:br>
              <a:rPr lang="en-US" spc="-75" dirty="0"/>
            </a:br>
            <a:r>
              <a:rPr lang="en-US" spc="-75" dirty="0" smtClean="0"/>
              <a:t/>
            </a:r>
            <a:br>
              <a:rPr lang="en-US" spc="-75" dirty="0" smtClean="0"/>
            </a:br>
            <a:r>
              <a:rPr lang="en-US" spc="-75" dirty="0"/>
              <a:t/>
            </a:r>
            <a:br>
              <a:rPr lang="en-US" spc="-75" dirty="0"/>
            </a:b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560782"/>
              </p:ext>
            </p:extLst>
          </p:nvPr>
        </p:nvGraphicFramePr>
        <p:xfrm>
          <a:off x="2971800" y="1600200"/>
          <a:ext cx="5791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150" y="363474"/>
            <a:ext cx="10321290" cy="5581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363"/>
              <a:buAutoNum type="arabicPeriod"/>
              <a:tabLst>
                <a:tab pos="282575" algn="l"/>
              </a:tabLst>
            </a:pPr>
            <a:r>
              <a:rPr sz="2750" b="1" spc="15" dirty="0">
                <a:latin typeface="Times New Roman"/>
                <a:cs typeface="Times New Roman"/>
              </a:rPr>
              <a:t>Visualizing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employee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attendance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trends</a:t>
            </a:r>
            <a:r>
              <a:rPr sz="2750" b="1" spc="4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provides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valuable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insights </a:t>
            </a:r>
            <a:r>
              <a:rPr sz="2750" b="1" spc="-670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that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30" dirty="0">
                <a:latin typeface="Times New Roman"/>
                <a:cs typeface="Times New Roman"/>
              </a:rPr>
              <a:t>go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beyond simple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tracking.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12700" marR="34925">
              <a:lnSpc>
                <a:spcPct val="101699"/>
              </a:lnSpc>
              <a:buSzPct val="96363"/>
              <a:buAutoNum type="arabicPeriod"/>
              <a:tabLst>
                <a:tab pos="282575" algn="l"/>
              </a:tabLst>
            </a:pPr>
            <a:r>
              <a:rPr sz="2750" b="1" spc="25" dirty="0">
                <a:latin typeface="Times New Roman"/>
                <a:cs typeface="Times New Roman"/>
              </a:rPr>
              <a:t>By </a:t>
            </a:r>
            <a:r>
              <a:rPr sz="2750" b="1" spc="15" dirty="0">
                <a:latin typeface="Times New Roman"/>
                <a:cs typeface="Times New Roman"/>
              </a:rPr>
              <a:t>leveraging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advanced </a:t>
            </a:r>
            <a:r>
              <a:rPr sz="2750" b="1" spc="15" dirty="0">
                <a:latin typeface="Times New Roman"/>
                <a:cs typeface="Times New Roman"/>
              </a:rPr>
              <a:t>modelling</a:t>
            </a:r>
            <a:r>
              <a:rPr sz="2750" b="1" spc="3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techniques,</a:t>
            </a:r>
            <a:r>
              <a:rPr sz="2750" b="1" spc="4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real-time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analytics, </a:t>
            </a:r>
            <a:r>
              <a:rPr sz="2750" b="1" spc="-675" dirty="0">
                <a:latin typeface="Times New Roman"/>
                <a:cs typeface="Times New Roman"/>
              </a:rPr>
              <a:t> </a:t>
            </a:r>
            <a:r>
              <a:rPr sz="2750" b="1" spc="30" dirty="0">
                <a:latin typeface="Times New Roman"/>
                <a:cs typeface="Times New Roman"/>
              </a:rPr>
              <a:t>and </a:t>
            </a:r>
            <a:r>
              <a:rPr sz="2750" b="1" spc="15" dirty="0">
                <a:latin typeface="Times New Roman"/>
                <a:cs typeface="Times New Roman"/>
              </a:rPr>
              <a:t>user-friendly </a:t>
            </a:r>
            <a:r>
              <a:rPr sz="2750" b="1" spc="20" dirty="0">
                <a:latin typeface="Times New Roman"/>
                <a:cs typeface="Times New Roman"/>
              </a:rPr>
              <a:t>dashboards, organizations </a:t>
            </a:r>
            <a:r>
              <a:rPr sz="2750" b="1" spc="35" dirty="0">
                <a:latin typeface="Times New Roman"/>
                <a:cs typeface="Times New Roman"/>
              </a:rPr>
              <a:t>can </a:t>
            </a:r>
            <a:r>
              <a:rPr sz="2750" b="1" spc="10" dirty="0">
                <a:latin typeface="Times New Roman"/>
                <a:cs typeface="Times New Roman"/>
              </a:rPr>
              <a:t>predict </a:t>
            </a:r>
            <a:r>
              <a:rPr sz="2750" b="1" spc="20" dirty="0">
                <a:latin typeface="Times New Roman"/>
                <a:cs typeface="Times New Roman"/>
              </a:rPr>
              <a:t>attendance </a:t>
            </a:r>
            <a:r>
              <a:rPr sz="2750" b="1" spc="-67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patterns, </a:t>
            </a:r>
            <a:r>
              <a:rPr sz="2750" b="1" spc="10" dirty="0">
                <a:latin typeface="Times New Roman"/>
                <a:cs typeface="Times New Roman"/>
              </a:rPr>
              <a:t>identify </a:t>
            </a:r>
            <a:r>
              <a:rPr sz="2750" b="1" spc="20" dirty="0">
                <a:latin typeface="Times New Roman"/>
                <a:cs typeface="Times New Roman"/>
              </a:rPr>
              <a:t>potential </a:t>
            </a:r>
            <a:r>
              <a:rPr sz="2750" b="1" spc="15" dirty="0">
                <a:latin typeface="Times New Roman"/>
                <a:cs typeface="Times New Roman"/>
              </a:rPr>
              <a:t>issues early, </a:t>
            </a:r>
            <a:r>
              <a:rPr sz="2750" b="1" spc="10" dirty="0">
                <a:latin typeface="Times New Roman"/>
                <a:cs typeface="Times New Roman"/>
              </a:rPr>
              <a:t>and </a:t>
            </a:r>
            <a:r>
              <a:rPr sz="2750" b="1" spc="25" dirty="0">
                <a:latin typeface="Times New Roman"/>
                <a:cs typeface="Times New Roman"/>
              </a:rPr>
              <a:t>enhance </a:t>
            </a:r>
            <a:r>
              <a:rPr sz="2750" b="1" spc="20" dirty="0">
                <a:latin typeface="Times New Roman"/>
                <a:cs typeface="Times New Roman"/>
              </a:rPr>
              <a:t>overall 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workforce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25" dirty="0">
                <a:latin typeface="Times New Roman"/>
                <a:cs typeface="Times New Roman"/>
              </a:rPr>
              <a:t>management.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12700" marR="612775">
              <a:lnSpc>
                <a:spcPct val="102400"/>
              </a:lnSpc>
              <a:buSzPct val="96363"/>
              <a:buAutoNum type="arabicPeriod"/>
              <a:tabLst>
                <a:tab pos="282575" algn="l"/>
              </a:tabLst>
            </a:pPr>
            <a:r>
              <a:rPr sz="2750" b="1" spc="15" dirty="0">
                <a:latin typeface="Times New Roman"/>
                <a:cs typeface="Times New Roman"/>
              </a:rPr>
              <a:t>This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solution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Times New Roman"/>
                <a:cs typeface="Times New Roman"/>
              </a:rPr>
              <a:t>not</a:t>
            </a:r>
            <a:r>
              <a:rPr sz="2750" b="1" spc="40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only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improves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operational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efficiency</a:t>
            </a:r>
            <a:r>
              <a:rPr sz="2750" b="1" spc="30" dirty="0">
                <a:latin typeface="Times New Roman"/>
                <a:cs typeface="Times New Roman"/>
              </a:rPr>
              <a:t> but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also </a:t>
            </a:r>
            <a:r>
              <a:rPr sz="2750" b="1" spc="-6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fosters a </a:t>
            </a:r>
            <a:r>
              <a:rPr sz="2750" b="1" spc="15" dirty="0">
                <a:latin typeface="Times New Roman"/>
                <a:cs typeface="Times New Roman"/>
              </a:rPr>
              <a:t>more </a:t>
            </a:r>
            <a:r>
              <a:rPr sz="2750" b="1" spc="20" dirty="0">
                <a:latin typeface="Times New Roman"/>
                <a:cs typeface="Times New Roman"/>
              </a:rPr>
              <a:t>engaged </a:t>
            </a:r>
            <a:r>
              <a:rPr sz="2750" b="1" spc="35" dirty="0">
                <a:latin typeface="Times New Roman"/>
                <a:cs typeface="Times New Roman"/>
              </a:rPr>
              <a:t>and </a:t>
            </a:r>
            <a:r>
              <a:rPr sz="2750" b="1" spc="20" dirty="0">
                <a:latin typeface="Times New Roman"/>
                <a:cs typeface="Times New Roman"/>
              </a:rPr>
              <a:t>productive workforce, </a:t>
            </a:r>
            <a:r>
              <a:rPr sz="2750" b="1" spc="15" dirty="0">
                <a:latin typeface="Times New Roman"/>
                <a:cs typeface="Times New Roman"/>
              </a:rPr>
              <a:t>delivering </a:t>
            </a:r>
            <a:r>
              <a:rPr sz="2750" b="1" spc="20" dirty="0">
                <a:latin typeface="Times New Roman"/>
                <a:cs typeface="Times New Roman"/>
              </a:rPr>
              <a:t> significant</a:t>
            </a:r>
            <a:r>
              <a:rPr sz="2750" b="1" spc="-40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strategic</a:t>
            </a:r>
            <a:r>
              <a:rPr sz="2750" b="1" spc="-5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benefits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35" dirty="0">
                <a:latin typeface="Times New Roman"/>
                <a:cs typeface="Times New Roman"/>
              </a:rPr>
              <a:t>to</a:t>
            </a:r>
            <a:r>
              <a:rPr sz="2750" b="1" spc="2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Times New Roman"/>
                <a:cs typeface="Times New Roman"/>
              </a:rPr>
              <a:t>the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Times New Roman"/>
                <a:cs typeface="Times New Roman"/>
              </a:rPr>
              <a:t>organization.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0"/>
            <a:ext cx="11968480" cy="6853555"/>
          </a:xfrm>
          <a:custGeom>
            <a:avLst/>
            <a:gdLst/>
            <a:ahLst/>
            <a:cxnLst/>
            <a:rect l="l" t="t" r="r" b="b"/>
            <a:pathLst>
              <a:path w="11968480" h="6853555">
                <a:moveTo>
                  <a:pt x="0" y="6853237"/>
                </a:moveTo>
                <a:lnTo>
                  <a:pt x="11968162" y="6853237"/>
                </a:lnTo>
              </a:path>
              <a:path w="11968480" h="6853555">
                <a:moveTo>
                  <a:pt x="0" y="0"/>
                </a:moveTo>
                <a:lnTo>
                  <a:pt x="0" y="68532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835" y="2987039"/>
            <a:ext cx="7742555" cy="1671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Visualizing</a:t>
            </a:r>
            <a:r>
              <a:rPr sz="3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3600" b="1" spc="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attendance</a:t>
            </a:r>
            <a:r>
              <a:rPr sz="3600" b="1" spc="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trends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1050290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with</a:t>
            </a:r>
            <a:r>
              <a:rPr sz="36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6F2F9F"/>
                </a:solidFill>
                <a:latin typeface="Times New Roman"/>
                <a:cs typeface="Times New Roman"/>
              </a:rPr>
              <a:t>excel</a:t>
            </a:r>
            <a:r>
              <a:rPr sz="3600" b="1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charts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5" name="object 5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30" dirty="0"/>
              <a:t> </a:t>
            </a:r>
            <a:r>
              <a:rPr sz="4250" spc="20" dirty="0"/>
              <a:t>TITLE</a:t>
            </a:r>
            <a:endParaRPr sz="4250"/>
          </a:p>
        </p:txBody>
      </p:sp>
      <p:sp>
        <p:nvSpPr>
          <p:cNvPr id="20" name="object 20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24904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3/21/2024 </a:t>
            </a:r>
            <a:r>
              <a:rPr sz="1100" spc="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4601" y="6472554"/>
            <a:ext cx="5162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2425" y="447675"/>
            <a:ext cx="11306175" cy="6200775"/>
            <a:chOff x="352425" y="447675"/>
            <a:chExt cx="11306175" cy="6200775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6229350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3638550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6025" y="53435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43950" y="2914650"/>
            <a:ext cx="2762250" cy="3257550"/>
            <a:chOff x="8743950" y="291465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10106025" y="587692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3950" y="291465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667" y="381380"/>
            <a:ext cx="56330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/>
              <a:t>PROBLEM	</a:t>
            </a:r>
            <a:r>
              <a:rPr sz="4250" spc="-9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087" y="1325562"/>
            <a:ext cx="6689725" cy="4153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74955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Visualizing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Attendance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intuitive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patterns.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current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method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tracking </a:t>
            </a:r>
            <a:r>
              <a:rPr sz="1800" spc="-10" dirty="0">
                <a:latin typeface="Calibri"/>
                <a:cs typeface="Calibri"/>
              </a:rPr>
              <a:t> attendance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involves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tabular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which makes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challenging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trends,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irregularities,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timely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corrective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Objectives:</a:t>
            </a:r>
            <a:endParaRPr sz="1800">
              <a:latin typeface="Calibri"/>
              <a:cs typeface="Calibri"/>
            </a:endParaRPr>
          </a:p>
          <a:p>
            <a:pPr marL="12700" marR="158750" indent="52069">
              <a:lnSpc>
                <a:spcPct val="100800"/>
              </a:lnSpc>
            </a:pPr>
            <a:r>
              <a:rPr sz="1800" spc="-30" dirty="0">
                <a:latin typeface="Calibri"/>
                <a:cs typeface="Calibri"/>
              </a:rPr>
              <a:t>Trend</a:t>
            </a:r>
            <a:r>
              <a:rPr sz="1800" spc="-10" dirty="0">
                <a:latin typeface="Calibri"/>
                <a:cs typeface="Calibri"/>
              </a:rPr>
              <a:t> Analysis: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daily,</a:t>
            </a:r>
            <a:r>
              <a:rPr sz="1800" spc="-30" dirty="0">
                <a:latin typeface="Calibri"/>
                <a:cs typeface="Calibri"/>
              </a:rPr>
              <a:t> weekly,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monthly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across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12700" marR="354965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Anomaly Detection: </a:t>
            </a:r>
            <a:r>
              <a:rPr sz="1800" dirty="0">
                <a:latin typeface="Calibri"/>
                <a:cs typeface="Calibri"/>
              </a:rPr>
              <a:t>Detect </a:t>
            </a:r>
            <a:r>
              <a:rPr sz="1800" spc="-5" dirty="0">
                <a:latin typeface="Calibri"/>
                <a:cs typeface="Calibri"/>
              </a:rPr>
              <a:t>patterns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irregular </a:t>
            </a:r>
            <a:r>
              <a:rPr sz="1800" spc="-10" dirty="0">
                <a:latin typeface="Calibri"/>
                <a:cs typeface="Calibri"/>
              </a:rPr>
              <a:t>attendance, </a:t>
            </a:r>
            <a:r>
              <a:rPr sz="1800" spc="10" dirty="0">
                <a:latin typeface="Calibri"/>
                <a:cs typeface="Calibri"/>
              </a:rPr>
              <a:t>such </a:t>
            </a:r>
            <a:r>
              <a:rPr sz="1800" spc="-20" dirty="0">
                <a:latin typeface="Calibri"/>
                <a:cs typeface="Calibri"/>
              </a:rPr>
              <a:t>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frequent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arrivals,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early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departures,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prolonged </a:t>
            </a:r>
            <a:r>
              <a:rPr sz="1800" spc="-10" dirty="0">
                <a:latin typeface="Calibri"/>
                <a:cs typeface="Calibri"/>
              </a:rPr>
              <a:t>absenteeism.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Departmental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Comparison: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across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teams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1087" y="5722620"/>
            <a:ext cx="6473190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9956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outlines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 HR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management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effectively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960" y="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1400" algn="l"/>
                <a:tab pos="2644140" algn="l"/>
              </a:tabLst>
            </a:pPr>
            <a:r>
              <a:rPr sz="4250" spc="-730" dirty="0"/>
              <a:t>PR</a:t>
            </a:r>
            <a:r>
              <a:rPr sz="2400" b="0" spc="-73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4250" spc="-730" dirty="0"/>
              <a:t>O</a:t>
            </a:r>
            <a:r>
              <a:rPr sz="2400" b="0" spc="-730" dirty="0">
                <a:solidFill>
                  <a:srgbClr val="0D0D0D"/>
                </a:solidFill>
                <a:latin typeface="Times New Roman"/>
                <a:cs typeface="Times New Roman"/>
              </a:rPr>
              <a:t>.	</a:t>
            </a:r>
            <a:r>
              <a:rPr sz="4250" spc="-5" dirty="0"/>
              <a:t>JECT	</a:t>
            </a:r>
            <a:r>
              <a:rPr sz="4250" spc="-20" dirty="0"/>
              <a:t>OVERVIEW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157" y="588644"/>
            <a:ext cx="7574280" cy="6258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b="1" spc="-5" dirty="0">
                <a:latin typeface="Times New Roman"/>
                <a:cs typeface="Times New Roman"/>
              </a:rPr>
              <a:t>Objective: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goal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project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visualize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attendance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identify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trends,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patterns,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and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potential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issues.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65"/>
              </a:lnSpc>
              <a:spcBef>
                <a:spcPts val="50"/>
              </a:spcBef>
            </a:pPr>
            <a:r>
              <a:rPr sz="2400" b="1" spc="-5" dirty="0">
                <a:latin typeface="Times New Roman"/>
                <a:cs typeface="Times New Roman"/>
              </a:rPr>
              <a:t>Scope: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55"/>
              </a:lnSpc>
            </a:pP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Gather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attendance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from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sources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such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biometric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systems,attendance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software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Excel.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Cleaning: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Handle </a:t>
            </a:r>
            <a:r>
              <a:rPr sz="2400" spc="-10" dirty="0">
                <a:latin typeface="Times New Roman"/>
                <a:cs typeface="Times New Roman"/>
              </a:rPr>
              <a:t>missing</a:t>
            </a:r>
            <a:r>
              <a:rPr sz="2400" spc="10" dirty="0">
                <a:latin typeface="Times New Roman"/>
                <a:cs typeface="Times New Roman"/>
              </a:rPr>
              <a:t> data, </a:t>
            </a:r>
            <a:r>
              <a:rPr sz="2400" spc="-10" dirty="0">
                <a:latin typeface="Times New Roman"/>
                <a:cs typeface="Times New Roman"/>
              </a:rPr>
              <a:t>incorrect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entries,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ensure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consistency.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3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4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ly</a:t>
            </a:r>
            <a:r>
              <a:rPr sz="2400" spc="-1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y t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3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 p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55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3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anomalies.</a:t>
            </a:r>
            <a:endParaRPr sz="2400">
              <a:latin typeface="Times New Roman"/>
              <a:cs typeface="Times New Roman"/>
            </a:endParaRPr>
          </a:p>
          <a:p>
            <a:pPr marL="12700" marR="88265">
              <a:lnSpc>
                <a:spcPct val="100400"/>
              </a:lnSpc>
              <a:spcBef>
                <a:spcPts val="40"/>
              </a:spcBef>
            </a:pP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15" dirty="0">
                <a:latin typeface="Times New Roman"/>
                <a:cs typeface="Times New Roman"/>
              </a:rPr>
              <a:t>Visualization: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interactive dashboards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reports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represent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attendance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trends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effectively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power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BI.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Timeline:</a:t>
            </a:r>
            <a:endParaRPr sz="2400">
              <a:latin typeface="Times New Roman"/>
              <a:cs typeface="Times New Roman"/>
            </a:endParaRPr>
          </a:p>
          <a:p>
            <a:pPr marL="12700" marR="2879090">
              <a:lnSpc>
                <a:spcPts val="285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1week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analysis: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week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5" dirty="0">
                <a:latin typeface="Times New Roman"/>
                <a:cs typeface="Times New Roman"/>
              </a:rPr>
              <a:t> Deployment:</a:t>
            </a:r>
            <a:r>
              <a:rPr sz="2400" dirty="0">
                <a:latin typeface="Times New Roman"/>
                <a:cs typeface="Times New Roman"/>
              </a:rPr>
              <a:t> 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week.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372" y="0"/>
            <a:ext cx="4524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229" dirty="0"/>
              <a:t>AR</a:t>
            </a:r>
            <a:r>
              <a:rPr sz="3200" spc="15" dirty="0"/>
              <a:t>E</a:t>
            </a:r>
            <a:r>
              <a:rPr sz="3200" spc="-475" dirty="0"/>
              <a:t> </a:t>
            </a:r>
            <a:r>
              <a:rPr sz="3200" spc="-235" dirty="0"/>
              <a:t>T</a:t>
            </a:r>
            <a:r>
              <a:rPr sz="3200" spc="-240" dirty="0"/>
              <a:t>H</a:t>
            </a:r>
            <a:r>
              <a:rPr sz="3200" spc="15" dirty="0"/>
              <a:t>E</a:t>
            </a:r>
            <a:r>
              <a:rPr sz="3200" spc="-475" dirty="0"/>
              <a:t> </a:t>
            </a:r>
            <a:r>
              <a:rPr sz="3200" spc="-250" dirty="0"/>
              <a:t>E</a:t>
            </a:r>
            <a:r>
              <a:rPr sz="3200" spc="-260" dirty="0"/>
              <a:t>N</a:t>
            </a:r>
            <a:r>
              <a:rPr sz="3200" spc="15" dirty="0"/>
              <a:t>D</a:t>
            </a:r>
            <a:r>
              <a:rPr sz="3200" spc="-484" dirty="0"/>
              <a:t> </a:t>
            </a:r>
            <a:r>
              <a:rPr sz="3200" spc="-220" dirty="0"/>
              <a:t>U</a:t>
            </a:r>
            <a:r>
              <a:rPr sz="3200" spc="-210" dirty="0"/>
              <a:t>S</a:t>
            </a:r>
            <a:r>
              <a:rPr sz="3200" spc="-250" dirty="0"/>
              <a:t>E</a:t>
            </a:r>
            <a:r>
              <a:rPr sz="3200" spc="-229" dirty="0"/>
              <a:t>R</a:t>
            </a:r>
            <a:r>
              <a:rPr sz="3200" spc="-210" dirty="0"/>
              <a:t>S</a:t>
            </a:r>
            <a:r>
              <a:rPr sz="3200" spc="1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86372" y="976630"/>
            <a:ext cx="10293350" cy="4962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Trebuchet MS"/>
                <a:cs typeface="Trebuchet MS"/>
              </a:rPr>
              <a:t>Employees: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99800"/>
              </a:lnSpc>
              <a:spcBef>
                <a:spcPts val="145"/>
              </a:spcBef>
            </a:pPr>
            <a:r>
              <a:rPr sz="3200" dirty="0">
                <a:latin typeface="Trebuchet MS"/>
                <a:cs typeface="Trebuchet MS"/>
              </a:rPr>
              <a:t>Use </a:t>
            </a:r>
            <a:r>
              <a:rPr sz="3200" spc="5" dirty="0">
                <a:latin typeface="Trebuchet MS"/>
                <a:cs typeface="Trebuchet MS"/>
              </a:rPr>
              <a:t>Case: </a:t>
            </a:r>
            <a:r>
              <a:rPr sz="3200" spc="10" dirty="0">
                <a:latin typeface="Trebuchet MS"/>
                <a:cs typeface="Trebuchet MS"/>
              </a:rPr>
              <a:t>They </a:t>
            </a:r>
            <a:r>
              <a:rPr sz="3200" spc="-10" dirty="0">
                <a:latin typeface="Trebuchet MS"/>
                <a:cs typeface="Trebuchet MS"/>
              </a:rPr>
              <a:t>can </a:t>
            </a:r>
            <a:r>
              <a:rPr sz="3200" dirty="0">
                <a:latin typeface="Trebuchet MS"/>
                <a:cs typeface="Trebuchet MS"/>
              </a:rPr>
              <a:t>review </a:t>
            </a:r>
            <a:r>
              <a:rPr sz="3200" spc="5" dirty="0">
                <a:latin typeface="Trebuchet MS"/>
                <a:cs typeface="Trebuchet MS"/>
              </a:rPr>
              <a:t>their </a:t>
            </a:r>
            <a:r>
              <a:rPr sz="3200" spc="10" dirty="0">
                <a:latin typeface="Trebuchet MS"/>
                <a:cs typeface="Trebuchet MS"/>
              </a:rPr>
              <a:t>attendance </a:t>
            </a:r>
            <a:r>
              <a:rPr sz="3200" dirty="0">
                <a:latin typeface="Trebuchet MS"/>
                <a:cs typeface="Trebuchet MS"/>
              </a:rPr>
              <a:t>records, 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identify </a:t>
            </a:r>
            <a:r>
              <a:rPr sz="3200" spc="10" dirty="0">
                <a:latin typeface="Trebuchet MS"/>
                <a:cs typeface="Trebuchet MS"/>
              </a:rPr>
              <a:t>patterns, and </a:t>
            </a:r>
            <a:r>
              <a:rPr sz="3200" spc="5" dirty="0">
                <a:latin typeface="Trebuchet MS"/>
                <a:cs typeface="Trebuchet MS"/>
              </a:rPr>
              <a:t>understand </a:t>
            </a:r>
            <a:r>
              <a:rPr sz="3200" spc="-5" dirty="0">
                <a:latin typeface="Trebuchet MS"/>
                <a:cs typeface="Trebuchet MS"/>
              </a:rPr>
              <a:t>how </a:t>
            </a:r>
            <a:r>
              <a:rPr sz="3200" spc="5" dirty="0">
                <a:latin typeface="Trebuchet MS"/>
                <a:cs typeface="Trebuchet MS"/>
              </a:rPr>
              <a:t>their </a:t>
            </a:r>
            <a:r>
              <a:rPr sz="3200" spc="10" dirty="0">
                <a:latin typeface="Trebuchet MS"/>
                <a:cs typeface="Trebuchet MS"/>
              </a:rPr>
              <a:t>attendance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impacts </a:t>
            </a:r>
            <a:r>
              <a:rPr sz="3200" spc="5" dirty="0">
                <a:latin typeface="Trebuchet MS"/>
                <a:cs typeface="Trebuchet MS"/>
              </a:rPr>
              <a:t>their </a:t>
            </a:r>
            <a:r>
              <a:rPr sz="3200" dirty="0">
                <a:latin typeface="Trebuchet MS"/>
                <a:cs typeface="Trebuchet MS"/>
              </a:rPr>
              <a:t>performance evaluations </a:t>
            </a:r>
            <a:r>
              <a:rPr sz="3200" spc="5" dirty="0">
                <a:latin typeface="Trebuchet MS"/>
                <a:cs typeface="Trebuchet MS"/>
              </a:rPr>
              <a:t>and </a:t>
            </a:r>
            <a:r>
              <a:rPr sz="3200" spc="10" dirty="0">
                <a:latin typeface="Trebuchet MS"/>
                <a:cs typeface="Trebuchet MS"/>
              </a:rPr>
              <a:t>overall 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standing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in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the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organization.</a:t>
            </a:r>
            <a:endParaRPr sz="3200">
              <a:latin typeface="Trebuchet MS"/>
              <a:cs typeface="Trebuchet MS"/>
            </a:endParaRPr>
          </a:p>
          <a:p>
            <a:pPr marL="135255">
              <a:lnSpc>
                <a:spcPct val="100000"/>
              </a:lnSpc>
              <a:spcBef>
                <a:spcPts val="140"/>
              </a:spcBef>
            </a:pPr>
            <a:r>
              <a:rPr sz="3200" b="1" spc="-5" dirty="0">
                <a:latin typeface="Trebuchet MS"/>
                <a:cs typeface="Trebuchet MS"/>
              </a:rPr>
              <a:t>Compliance</a:t>
            </a:r>
            <a:r>
              <a:rPr sz="3200" b="1" spc="15" dirty="0">
                <a:latin typeface="Trebuchet MS"/>
                <a:cs typeface="Trebuchet MS"/>
              </a:rPr>
              <a:t> </a:t>
            </a:r>
            <a:r>
              <a:rPr sz="3200" b="1" spc="10" dirty="0">
                <a:latin typeface="Trebuchet MS"/>
                <a:cs typeface="Trebuchet MS"/>
              </a:rPr>
              <a:t>and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Legal</a:t>
            </a:r>
            <a:r>
              <a:rPr sz="3200" b="1" spc="20" dirty="0">
                <a:latin typeface="Trebuchet MS"/>
                <a:cs typeface="Trebuchet MS"/>
              </a:rPr>
              <a:t> </a:t>
            </a:r>
            <a:r>
              <a:rPr sz="3200" b="1" spc="5" dirty="0">
                <a:latin typeface="Trebuchet MS"/>
                <a:cs typeface="Trebuchet MS"/>
              </a:rPr>
              <a:t>Teams:</a:t>
            </a:r>
            <a:endParaRPr sz="3200">
              <a:latin typeface="Trebuchet MS"/>
              <a:cs typeface="Trebuchet MS"/>
            </a:endParaRPr>
          </a:p>
          <a:p>
            <a:pPr marL="12700" marR="579755">
              <a:lnSpc>
                <a:spcPct val="100699"/>
              </a:lnSpc>
              <a:spcBef>
                <a:spcPts val="40"/>
              </a:spcBef>
            </a:pPr>
            <a:r>
              <a:rPr sz="3200" dirty="0">
                <a:latin typeface="Trebuchet MS"/>
                <a:cs typeface="Trebuchet MS"/>
              </a:rPr>
              <a:t>Use </a:t>
            </a:r>
            <a:r>
              <a:rPr sz="3200" spc="5" dirty="0">
                <a:latin typeface="Trebuchet MS"/>
                <a:cs typeface="Trebuchet MS"/>
              </a:rPr>
              <a:t>Case: </a:t>
            </a:r>
            <a:r>
              <a:rPr sz="3200" spc="10" dirty="0">
                <a:latin typeface="Trebuchet MS"/>
                <a:cs typeface="Trebuchet MS"/>
              </a:rPr>
              <a:t>They </a:t>
            </a:r>
            <a:r>
              <a:rPr sz="3200" spc="5" dirty="0">
                <a:latin typeface="Trebuchet MS"/>
                <a:cs typeface="Trebuchet MS"/>
              </a:rPr>
              <a:t>may </a:t>
            </a:r>
            <a:r>
              <a:rPr sz="3200" spc="10" dirty="0">
                <a:latin typeface="Trebuchet MS"/>
                <a:cs typeface="Trebuchet MS"/>
              </a:rPr>
              <a:t>use </a:t>
            </a:r>
            <a:r>
              <a:rPr sz="3200" dirty="0">
                <a:latin typeface="Trebuchet MS"/>
                <a:cs typeface="Trebuchet MS"/>
              </a:rPr>
              <a:t>attendance data </a:t>
            </a:r>
            <a:r>
              <a:rPr sz="3200" spc="10" dirty="0">
                <a:latin typeface="Trebuchet MS"/>
                <a:cs typeface="Trebuchet MS"/>
              </a:rPr>
              <a:t>to </a:t>
            </a:r>
            <a:r>
              <a:rPr sz="3200" dirty="0">
                <a:latin typeface="Trebuchet MS"/>
                <a:cs typeface="Trebuchet MS"/>
              </a:rPr>
              <a:t>ensure </a:t>
            </a:r>
            <a:r>
              <a:rPr sz="3200" spc="5" dirty="0">
                <a:latin typeface="Trebuchet MS"/>
                <a:cs typeface="Trebuchet MS"/>
              </a:rPr>
              <a:t> compliance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with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labor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laws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regarding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working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hours,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leave,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and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overtime,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and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to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prepare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for </a:t>
            </a:r>
            <a:r>
              <a:rPr sz="3200" dirty="0">
                <a:latin typeface="Trebuchet MS"/>
                <a:cs typeface="Trebuchet MS"/>
              </a:rPr>
              <a:t>audits.</a:t>
            </a:r>
            <a:endParaRPr sz="3200">
              <a:latin typeface="Trebuchet MS"/>
              <a:cs typeface="Trebuchet MS"/>
            </a:endParaRPr>
          </a:p>
          <a:p>
            <a:pPr marL="750570">
              <a:lnSpc>
                <a:spcPct val="100000"/>
              </a:lnSpc>
              <a:spcBef>
                <a:spcPts val="65"/>
              </a:spcBef>
            </a:pPr>
            <a:r>
              <a:rPr sz="3200" spc="5" dirty="0">
                <a:latin typeface="Trebuchet MS"/>
                <a:cs typeface="Trebuchet MS"/>
              </a:rPr>
              <a:t>These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end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users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interact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with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the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visualizations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72" y="5908357"/>
            <a:ext cx="10034905" cy="10134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3200" spc="5" dirty="0">
                <a:latin typeface="Trebuchet MS"/>
                <a:cs typeface="Trebuchet MS"/>
              </a:rPr>
              <a:t>differently,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depending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on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their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roles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and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the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decisions </a:t>
            </a:r>
            <a:r>
              <a:rPr sz="3200" spc="-944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they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need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to</a:t>
            </a:r>
            <a:r>
              <a:rPr sz="3200" spc="-5" dirty="0">
                <a:latin typeface="Trebuchet MS"/>
                <a:cs typeface="Trebuchet MS"/>
              </a:rPr>
              <a:t> make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based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on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the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attendance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data.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353550" y="3590925"/>
            <a:ext cx="2838450" cy="3267075"/>
            <a:chOff x="9353550" y="3590925"/>
            <a:chExt cx="2838450" cy="32670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6425" y="3590925"/>
              <a:ext cx="2695575" cy="32670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5257" y="209168"/>
            <a:ext cx="94703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15" dirty="0"/>
              <a:t>SO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0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55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5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Solution</a:t>
            </a:r>
            <a:r>
              <a:rPr b="1" spc="1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Overview: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5" dirty="0"/>
              <a:t>solution</a:t>
            </a:r>
            <a:r>
              <a:rPr spc="20" dirty="0"/>
              <a:t> </a:t>
            </a:r>
            <a:r>
              <a:rPr spc="-5" dirty="0"/>
              <a:t>involves </a:t>
            </a:r>
            <a:r>
              <a:rPr dirty="0"/>
              <a:t> creating </a:t>
            </a:r>
            <a:r>
              <a:rPr spc="30" dirty="0"/>
              <a:t>an </a:t>
            </a:r>
            <a:r>
              <a:rPr spc="-5" dirty="0"/>
              <a:t>interactive </a:t>
            </a:r>
            <a:r>
              <a:rPr spc="-15" dirty="0"/>
              <a:t>and </a:t>
            </a:r>
            <a:r>
              <a:rPr spc="-5" dirty="0"/>
              <a:t>user-friendly </a:t>
            </a:r>
            <a:r>
              <a:rPr dirty="0"/>
              <a:t> </a:t>
            </a:r>
            <a:r>
              <a:rPr spc="-5" dirty="0"/>
              <a:t>dashboard</a:t>
            </a:r>
            <a:r>
              <a:rPr spc="-25" dirty="0"/>
              <a:t> </a:t>
            </a:r>
            <a:r>
              <a:rPr spc="-10" dirty="0"/>
              <a:t>that</a:t>
            </a:r>
            <a:r>
              <a:rPr spc="35" dirty="0"/>
              <a:t> </a:t>
            </a:r>
            <a:r>
              <a:rPr dirty="0"/>
              <a:t>visualizes</a:t>
            </a:r>
            <a:r>
              <a:rPr spc="5" dirty="0"/>
              <a:t> </a:t>
            </a:r>
            <a:r>
              <a:rPr spc="-10" dirty="0"/>
              <a:t>employee </a:t>
            </a:r>
            <a:r>
              <a:rPr spc="-5" dirty="0"/>
              <a:t> </a:t>
            </a:r>
            <a:r>
              <a:rPr spc="-10" dirty="0"/>
              <a:t>attendance</a:t>
            </a:r>
            <a:r>
              <a:rPr spc="15" dirty="0"/>
              <a:t> </a:t>
            </a:r>
            <a:r>
              <a:rPr spc="-5" dirty="0"/>
              <a:t>data.</a:t>
            </a:r>
            <a:r>
              <a:rPr spc="-10" dirty="0"/>
              <a:t> </a:t>
            </a:r>
            <a:r>
              <a:rPr spc="5" dirty="0"/>
              <a:t>This </a:t>
            </a:r>
            <a:r>
              <a:rPr spc="-5" dirty="0"/>
              <a:t>dashboard</a:t>
            </a:r>
            <a:r>
              <a:rPr spc="-15" dirty="0"/>
              <a:t> will</a:t>
            </a:r>
            <a:r>
              <a:rPr spc="20" dirty="0"/>
              <a:t> </a:t>
            </a:r>
            <a:r>
              <a:rPr dirty="0"/>
              <a:t>include </a:t>
            </a:r>
            <a:r>
              <a:rPr spc="-1070" dirty="0"/>
              <a:t> </a:t>
            </a:r>
            <a:r>
              <a:rPr spc="-5" dirty="0"/>
              <a:t>various charts </a:t>
            </a:r>
            <a:r>
              <a:rPr spc="-15" dirty="0"/>
              <a:t>and </a:t>
            </a:r>
            <a:r>
              <a:rPr spc="-5" dirty="0"/>
              <a:t>graphs </a:t>
            </a:r>
            <a:r>
              <a:rPr spc="5" dirty="0"/>
              <a:t>that </a:t>
            </a:r>
            <a:r>
              <a:rPr spc="-5" dirty="0"/>
              <a:t>represent </a:t>
            </a:r>
            <a:r>
              <a:rPr dirty="0"/>
              <a:t> </a:t>
            </a:r>
            <a:r>
              <a:rPr spc="-10" dirty="0"/>
              <a:t>attendance</a:t>
            </a:r>
            <a:r>
              <a:rPr spc="15" dirty="0"/>
              <a:t> </a:t>
            </a:r>
            <a:r>
              <a:rPr spc="-5" dirty="0"/>
              <a:t>trends,</a:t>
            </a:r>
            <a:r>
              <a:rPr spc="-10" dirty="0"/>
              <a:t> </a:t>
            </a:r>
            <a:r>
              <a:rPr spc="-5" dirty="0"/>
              <a:t>pattern.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Trebuchet MS"/>
                <a:cs typeface="Trebuchet MS"/>
              </a:rPr>
              <a:t>Value</a:t>
            </a:r>
            <a:r>
              <a:rPr b="1" spc="-5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Proposition: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5257" y="5178425"/>
            <a:ext cx="9125585" cy="170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5625" indent="-5435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56260" algn="l"/>
              </a:tabLst>
            </a:pPr>
            <a:r>
              <a:rPr sz="3600" spc="-5" dirty="0">
                <a:latin typeface="Trebuchet MS"/>
                <a:cs typeface="Trebuchet MS"/>
              </a:rPr>
              <a:t>Increased</a:t>
            </a:r>
            <a:r>
              <a:rPr sz="3600" spc="5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Productivity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and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Efficiency.</a:t>
            </a:r>
            <a:endParaRPr sz="3600">
              <a:latin typeface="Trebuchet MS"/>
              <a:cs typeface="Trebuchet MS"/>
            </a:endParaRPr>
          </a:p>
          <a:p>
            <a:pPr marL="555625" indent="-54356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56260" algn="l"/>
              </a:tabLst>
            </a:pPr>
            <a:r>
              <a:rPr sz="3600" spc="-5" dirty="0">
                <a:latin typeface="Trebuchet MS"/>
                <a:cs typeface="Trebuchet MS"/>
              </a:rPr>
              <a:t>Compliance</a:t>
            </a:r>
            <a:r>
              <a:rPr sz="3600" spc="15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and</a:t>
            </a:r>
            <a:r>
              <a:rPr sz="3600" spc="4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Risk</a:t>
            </a:r>
            <a:r>
              <a:rPr sz="3600" spc="-55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Management.</a:t>
            </a:r>
            <a:endParaRPr sz="3600">
              <a:latin typeface="Trebuchet MS"/>
              <a:cs typeface="Trebuchet MS"/>
            </a:endParaRPr>
          </a:p>
          <a:p>
            <a:pPr marL="555625" indent="-54356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56260" algn="l"/>
              </a:tabLst>
            </a:pPr>
            <a:r>
              <a:rPr sz="3600" spc="-5" dirty="0">
                <a:latin typeface="Trebuchet MS"/>
                <a:cs typeface="Trebuchet MS"/>
              </a:rPr>
              <a:t>Employee</a:t>
            </a:r>
            <a:r>
              <a:rPr sz="3600" spc="1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Engagement</a:t>
            </a:r>
            <a:r>
              <a:rPr sz="3600" spc="-45" dirty="0">
                <a:latin typeface="Trebuchet MS"/>
                <a:cs typeface="Trebuchet MS"/>
              </a:rPr>
              <a:t> </a:t>
            </a:r>
            <a:r>
              <a:rPr sz="3600" spc="10" dirty="0">
                <a:latin typeface="Trebuchet MS"/>
                <a:cs typeface="Trebuchet MS"/>
              </a:rPr>
              <a:t>and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Transparency.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Dataset</a:t>
            </a:r>
            <a:r>
              <a:rPr spc="-55" dirty="0"/>
              <a:t> </a:t>
            </a:r>
            <a:r>
              <a:rPr dirty="0"/>
              <a:t>Description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0" spc="20" dirty="0">
                <a:latin typeface="Trebuchet MS"/>
                <a:cs typeface="Trebuchet MS"/>
              </a:rPr>
              <a:t>*</a:t>
            </a:r>
            <a:r>
              <a:rPr sz="2750" b="0" spc="20" dirty="0">
                <a:latin typeface="Trebuchet MS"/>
                <a:cs typeface="Trebuchet MS"/>
              </a:rPr>
              <a:t>Employee</a:t>
            </a:r>
            <a:r>
              <a:rPr sz="2750" b="0" spc="-45" dirty="0">
                <a:latin typeface="Trebuchet MS"/>
                <a:cs typeface="Trebuchet MS"/>
              </a:rPr>
              <a:t> </a:t>
            </a:r>
            <a:r>
              <a:rPr sz="2750" b="0" dirty="0">
                <a:latin typeface="Trebuchet MS"/>
                <a:cs typeface="Trebuchet MS"/>
              </a:rPr>
              <a:t>ID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267" y="1698307"/>
            <a:ext cx="4078604" cy="4292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25"/>
              </a:spcBef>
              <a:buChar char="*"/>
              <a:tabLst>
                <a:tab pos="250825" algn="l"/>
              </a:tabLst>
            </a:pPr>
            <a:r>
              <a:rPr sz="2750" spc="15" dirty="0">
                <a:latin typeface="Trebuchet MS"/>
                <a:cs typeface="Trebuchet MS"/>
              </a:rPr>
              <a:t>Name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80"/>
              </a:spcBef>
              <a:buChar char="*"/>
              <a:tabLst>
                <a:tab pos="250825" algn="l"/>
              </a:tabLst>
            </a:pPr>
            <a:r>
              <a:rPr sz="2750" spc="25" dirty="0">
                <a:latin typeface="Trebuchet MS"/>
                <a:cs typeface="Trebuchet MS"/>
              </a:rPr>
              <a:t>Department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Char char="*"/>
              <a:tabLst>
                <a:tab pos="250825" algn="l"/>
              </a:tabLst>
            </a:pPr>
            <a:r>
              <a:rPr sz="2750" spc="20" dirty="0">
                <a:latin typeface="Trebuchet MS"/>
                <a:cs typeface="Trebuchet MS"/>
              </a:rPr>
              <a:t>Job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10" dirty="0">
                <a:latin typeface="Trebuchet MS"/>
                <a:cs typeface="Trebuchet MS"/>
              </a:rPr>
              <a:t>Title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80"/>
              </a:spcBef>
              <a:buChar char="*"/>
              <a:tabLst>
                <a:tab pos="250825" algn="l"/>
              </a:tabLst>
            </a:pPr>
            <a:r>
              <a:rPr sz="2750" spc="15" dirty="0">
                <a:latin typeface="Trebuchet MS"/>
                <a:cs typeface="Trebuchet MS"/>
              </a:rPr>
              <a:t>Date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80"/>
              </a:spcBef>
              <a:buChar char="*"/>
              <a:tabLst>
                <a:tab pos="250825" algn="l"/>
              </a:tabLst>
            </a:pPr>
            <a:r>
              <a:rPr sz="2750" spc="15" dirty="0">
                <a:latin typeface="Trebuchet MS"/>
                <a:cs typeface="Trebuchet MS"/>
              </a:rPr>
              <a:t>Check-in/Check-out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80"/>
              </a:spcBef>
              <a:buChar char="*"/>
              <a:tabLst>
                <a:tab pos="250825" algn="l"/>
              </a:tabLst>
            </a:pPr>
            <a:r>
              <a:rPr sz="2750" spc="15" dirty="0">
                <a:latin typeface="Trebuchet MS"/>
                <a:cs typeface="Trebuchet MS"/>
              </a:rPr>
              <a:t>Time Attendance </a:t>
            </a:r>
            <a:r>
              <a:rPr sz="2750" spc="20" dirty="0">
                <a:latin typeface="Trebuchet MS"/>
                <a:cs typeface="Trebuchet MS"/>
              </a:rPr>
              <a:t>Status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80"/>
              </a:spcBef>
              <a:buChar char="*"/>
              <a:tabLst>
                <a:tab pos="250825" algn="l"/>
              </a:tabLst>
            </a:pPr>
            <a:r>
              <a:rPr sz="2750" spc="15" dirty="0">
                <a:latin typeface="Trebuchet MS"/>
                <a:cs typeface="Trebuchet MS"/>
              </a:rPr>
              <a:t>Working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10" dirty="0">
                <a:latin typeface="Trebuchet MS"/>
                <a:cs typeface="Trebuchet MS"/>
              </a:rPr>
              <a:t>Hours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Char char="*"/>
              <a:tabLst>
                <a:tab pos="250825" algn="l"/>
              </a:tabLst>
            </a:pPr>
            <a:r>
              <a:rPr sz="2750" spc="20" dirty="0">
                <a:latin typeface="Trebuchet MS"/>
                <a:cs typeface="Trebuchet MS"/>
              </a:rPr>
              <a:t>Overtime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25" dirty="0">
                <a:latin typeface="Trebuchet MS"/>
                <a:cs typeface="Trebuchet MS"/>
              </a:rPr>
              <a:t>Hours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75"/>
              </a:spcBef>
              <a:buChar char="*"/>
              <a:tabLst>
                <a:tab pos="250825" algn="l"/>
              </a:tabLst>
            </a:pPr>
            <a:r>
              <a:rPr sz="2750" spc="15" dirty="0">
                <a:latin typeface="Trebuchet MS"/>
                <a:cs typeface="Trebuchet MS"/>
              </a:rPr>
              <a:t>Leave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15" dirty="0">
                <a:latin typeface="Trebuchet MS"/>
                <a:cs typeface="Trebuchet MS"/>
              </a:rPr>
              <a:t>Data</a:t>
            </a:r>
            <a:endParaRPr sz="275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80"/>
              </a:spcBef>
              <a:buChar char="*"/>
              <a:tabLst>
                <a:tab pos="250825" algn="l"/>
              </a:tabLst>
            </a:pPr>
            <a:r>
              <a:rPr sz="2750" spc="15" dirty="0">
                <a:latin typeface="Trebuchet MS"/>
                <a:cs typeface="Trebuchet MS"/>
              </a:rPr>
              <a:t>Leave </a:t>
            </a:r>
            <a:r>
              <a:rPr sz="2750" spc="5" dirty="0">
                <a:latin typeface="Trebuchet MS"/>
                <a:cs typeface="Trebuchet MS"/>
              </a:rPr>
              <a:t>Type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752" y="5366384"/>
            <a:ext cx="4494530" cy="1303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5" dirty="0">
                <a:latin typeface="Trebuchet MS"/>
                <a:cs typeface="Trebuchet MS"/>
              </a:rPr>
              <a:t>Seamless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Integration: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4299"/>
              </a:lnSpc>
            </a:pPr>
            <a:r>
              <a:rPr sz="2400" spc="15" dirty="0">
                <a:latin typeface="Trebuchet MS"/>
                <a:cs typeface="Trebuchet MS"/>
              </a:rPr>
              <a:t>1)Sync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with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systems. </a:t>
            </a:r>
            <a:r>
              <a:rPr sz="2400" spc="15" dirty="0">
                <a:latin typeface="Trebuchet MS"/>
                <a:cs typeface="Trebuchet MS"/>
              </a:rPr>
              <a:t> 2)Automated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report generation.</a:t>
            </a:r>
            <a:endParaRPr sz="2400">
              <a:latin typeface="Trebuchet MS"/>
              <a:cs typeface="Trebuchet MS"/>
            </a:endParaRPr>
          </a:p>
          <a:p>
            <a:pPr marL="66040">
              <a:lnSpc>
                <a:spcPts val="116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53550" y="5362575"/>
            <a:ext cx="647700" cy="457200"/>
            <a:chOff x="9353550" y="5362575"/>
            <a:chExt cx="647700" cy="457200"/>
          </a:xfrm>
        </p:grpSpPr>
        <p:sp>
          <p:nvSpPr>
            <p:cNvPr id="4" name="object 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20275" y="557212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50" y="2847975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6752" y="101218"/>
            <a:ext cx="43160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0" dirty="0"/>
              <a:t>THE</a:t>
            </a:r>
            <a:r>
              <a:rPr sz="2400" spc="5" dirty="0"/>
              <a:t> </a:t>
            </a:r>
            <a:r>
              <a:rPr sz="2400" spc="10" dirty="0"/>
              <a:t>"WOW"</a:t>
            </a:r>
            <a:r>
              <a:rPr sz="2400" spc="75" dirty="0"/>
              <a:t> </a:t>
            </a:r>
            <a:r>
              <a:rPr sz="2400" dirty="0"/>
              <a:t>IN</a:t>
            </a:r>
            <a:r>
              <a:rPr sz="2400" spc="-10" dirty="0"/>
              <a:t> </a:t>
            </a:r>
            <a:r>
              <a:rPr sz="2400" spc="15" dirty="0"/>
              <a:t>OUR</a:t>
            </a:r>
            <a:r>
              <a:rPr sz="2400" spc="-40" dirty="0"/>
              <a:t> </a:t>
            </a:r>
            <a:r>
              <a:rPr sz="2400" spc="10" dirty="0"/>
              <a:t>SOLUTION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86752" y="836231"/>
            <a:ext cx="5023485" cy="416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Trebuchet MS"/>
                <a:cs typeface="Trebuchet MS"/>
              </a:rPr>
              <a:t>Real-Time</a:t>
            </a:r>
            <a:r>
              <a:rPr sz="2400" b="1" spc="25" dirty="0">
                <a:latin typeface="Trebuchet MS"/>
                <a:cs typeface="Trebuchet MS"/>
              </a:rPr>
              <a:t> </a:t>
            </a:r>
            <a:r>
              <a:rPr sz="2400" b="1" spc="15" dirty="0">
                <a:latin typeface="Trebuchet MS"/>
                <a:cs typeface="Trebuchet MS"/>
              </a:rPr>
              <a:t>Dashboards:</a:t>
            </a:r>
            <a:endParaRPr sz="2400">
              <a:latin typeface="Trebuchet MS"/>
              <a:cs typeface="Trebuchet MS"/>
            </a:endParaRPr>
          </a:p>
          <a:p>
            <a:pPr marL="287655" indent="-275590">
              <a:lnSpc>
                <a:spcPts val="2870"/>
              </a:lnSpc>
              <a:spcBef>
                <a:spcPts val="125"/>
              </a:spcBef>
              <a:buSzPct val="95833"/>
              <a:buAutoNum type="arabicParenR"/>
              <a:tabLst>
                <a:tab pos="288290" algn="l"/>
              </a:tabLst>
            </a:pPr>
            <a:r>
              <a:rPr sz="2400" spc="15" dirty="0">
                <a:latin typeface="Trebuchet MS"/>
                <a:cs typeface="Trebuchet MS"/>
              </a:rPr>
              <a:t>Live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attendance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updates.</a:t>
            </a:r>
            <a:endParaRPr sz="2400">
              <a:latin typeface="Trebuchet MS"/>
              <a:cs typeface="Trebuchet MS"/>
            </a:endParaRPr>
          </a:p>
          <a:p>
            <a:pPr marL="288290" indent="-276225">
              <a:lnSpc>
                <a:spcPts val="2870"/>
              </a:lnSpc>
              <a:buSzPct val="95833"/>
              <a:buAutoNum type="arabicParenR"/>
              <a:tabLst>
                <a:tab pos="288925" algn="l"/>
              </a:tabLst>
            </a:pPr>
            <a:r>
              <a:rPr sz="2400" spc="15" dirty="0">
                <a:latin typeface="Trebuchet MS"/>
                <a:cs typeface="Trebuchet MS"/>
              </a:rPr>
              <a:t>Customizable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dashboard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views.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latin typeface="Trebuchet MS"/>
                <a:cs typeface="Trebuchet MS"/>
              </a:rPr>
              <a:t>Deep</a:t>
            </a:r>
            <a:r>
              <a:rPr sz="2400" b="1" spc="15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Insights:</a:t>
            </a:r>
            <a:endParaRPr sz="2400">
              <a:latin typeface="Trebuchet MS"/>
              <a:cs typeface="Trebuchet MS"/>
            </a:endParaRPr>
          </a:p>
          <a:p>
            <a:pPr marL="288290" indent="-276225">
              <a:lnSpc>
                <a:spcPct val="100000"/>
              </a:lnSpc>
              <a:spcBef>
                <a:spcPts val="130"/>
              </a:spcBef>
              <a:buSzPct val="95833"/>
              <a:buAutoNum type="arabicParenR"/>
              <a:tabLst>
                <a:tab pos="288925" algn="l"/>
              </a:tabLst>
            </a:pPr>
            <a:r>
              <a:rPr sz="2400" spc="15" dirty="0">
                <a:latin typeface="Trebuchet MS"/>
                <a:cs typeface="Trebuchet MS"/>
              </a:rPr>
              <a:t>Integrated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employee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profiles.</a:t>
            </a:r>
            <a:endParaRPr sz="2400">
              <a:latin typeface="Trebuchet MS"/>
              <a:cs typeface="Trebuchet MS"/>
            </a:endParaRPr>
          </a:p>
          <a:p>
            <a:pPr marL="287655" indent="-275590">
              <a:lnSpc>
                <a:spcPct val="100000"/>
              </a:lnSpc>
              <a:spcBef>
                <a:spcPts val="120"/>
              </a:spcBef>
              <a:buSzPct val="95833"/>
              <a:buAutoNum type="arabicParenR"/>
              <a:tabLst>
                <a:tab pos="288290" algn="l"/>
              </a:tabLst>
            </a:pPr>
            <a:r>
              <a:rPr sz="2400" spc="15" dirty="0">
                <a:latin typeface="Trebuchet MS"/>
                <a:cs typeface="Trebuchet MS"/>
              </a:rPr>
              <a:t>Personalized</a:t>
            </a:r>
            <a:r>
              <a:rPr sz="2400" spc="10" dirty="0">
                <a:latin typeface="Trebuchet MS"/>
                <a:cs typeface="Trebuchet MS"/>
              </a:rPr>
              <a:t> feedback.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15" dirty="0">
                <a:latin typeface="Trebuchet MS"/>
                <a:cs typeface="Trebuchet MS"/>
              </a:rPr>
              <a:t>Anomaly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10" dirty="0">
                <a:latin typeface="Trebuchet MS"/>
                <a:cs typeface="Trebuchet MS"/>
              </a:rPr>
              <a:t>Detection:</a:t>
            </a:r>
            <a:endParaRPr sz="2400">
              <a:latin typeface="Trebuchet MS"/>
              <a:cs typeface="Trebuchet MS"/>
            </a:endParaRPr>
          </a:p>
          <a:p>
            <a:pPr marL="287655" indent="-275590">
              <a:lnSpc>
                <a:spcPct val="100000"/>
              </a:lnSpc>
              <a:spcBef>
                <a:spcPts val="125"/>
              </a:spcBef>
              <a:buSzPct val="95833"/>
              <a:buAutoNum type="arabicParenR"/>
              <a:tabLst>
                <a:tab pos="288290" algn="l"/>
              </a:tabLst>
            </a:pPr>
            <a:r>
              <a:rPr sz="2400" spc="5" dirty="0">
                <a:latin typeface="Trebuchet MS"/>
                <a:cs typeface="Trebuchet MS"/>
              </a:rPr>
              <a:t>Smart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alerts </a:t>
            </a:r>
            <a:r>
              <a:rPr sz="2400" spc="-5" dirty="0">
                <a:latin typeface="Trebuchet MS"/>
                <a:cs typeface="Trebuchet MS"/>
              </a:rPr>
              <a:t>for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unusual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patterns.</a:t>
            </a:r>
            <a:endParaRPr sz="2400">
              <a:latin typeface="Trebuchet MS"/>
              <a:cs typeface="Trebuchet MS"/>
            </a:endParaRPr>
          </a:p>
          <a:p>
            <a:pPr marL="288290" indent="-276225">
              <a:lnSpc>
                <a:spcPct val="100000"/>
              </a:lnSpc>
              <a:spcBef>
                <a:spcPts val="125"/>
              </a:spcBef>
              <a:buSzPct val="95833"/>
              <a:buAutoNum type="arabicParenR"/>
              <a:tabLst>
                <a:tab pos="288925" algn="l"/>
              </a:tabLst>
            </a:pPr>
            <a:r>
              <a:rPr sz="2400" spc="15" dirty="0">
                <a:latin typeface="Trebuchet MS"/>
                <a:cs typeface="Trebuchet MS"/>
              </a:rPr>
              <a:t>Root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cause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analysis.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715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Trebuchet MS</vt:lpstr>
      <vt:lpstr>Office Theme</vt:lpstr>
      <vt:lpstr>Employee Data Analysis  using Excel</vt:lpstr>
      <vt:lpstr>PROJECT TITLE</vt:lpstr>
      <vt:lpstr>AGENDA</vt:lpstr>
      <vt:lpstr>PROBLEM STATEMENT</vt:lpstr>
      <vt:lpstr>PR•O. JECT OVERVIEW</vt:lpstr>
      <vt:lpstr>WHO ARE THE END USERS?</vt:lpstr>
      <vt:lpstr>OUR SOLUTION AND ITS VALUE PROPOSITION</vt:lpstr>
      <vt:lpstr>Dataset Description *Employee ID</vt:lpstr>
      <vt:lpstr>THE "WOW" IN OUR SOLUTION</vt:lpstr>
      <vt:lpstr>Modelling  </vt:lpstr>
      <vt:lpstr>RESULTS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 using Excel</dc:title>
  <dc:creator>user</dc:creator>
  <cp:lastModifiedBy>user</cp:lastModifiedBy>
  <cp:revision>2</cp:revision>
  <dcterms:created xsi:type="dcterms:W3CDTF">2024-08-30T15:38:03Z</dcterms:created>
  <dcterms:modified xsi:type="dcterms:W3CDTF">2024-08-30T15:50:26Z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