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67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87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FC71-18B3-4501-9E12-794E6582609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D9B397-6F80-4225-A6B3-E2FB1DB35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SALES </a:t>
            </a:r>
            <a:r>
              <a:rPr lang="en-US" b="1" dirty="0">
                <a:solidFill>
                  <a:srgbClr val="FF0000"/>
                </a:solidFill>
              </a:rPr>
              <a:t>PERFORMANCE ANALYSIS </a:t>
            </a:r>
            <a:r>
              <a:rPr lang="en-US" b="1" dirty="0"/>
              <a:t>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WALMART STORES</a:t>
            </a:r>
            <a:r>
              <a:rPr lang="en-US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ADVANCED SQL TECHNIQUES</a:t>
            </a:r>
          </a:p>
        </p:txBody>
      </p:sp>
    </p:spTree>
    <p:extLst>
      <p:ext uri="{BB962C8B-B14F-4D97-AF65-F5344CB8AC3E}">
        <p14:creationId xmlns:p14="http://schemas.microsoft.com/office/powerpoint/2010/main" val="892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8: Identifying Repeat Customers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Querry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Repeat_customer</a:t>
            </a:r>
            <a:r>
              <a:rPr lang="en-US" dirty="0"/>
              <a:t> as (Select </a:t>
            </a:r>
            <a:r>
              <a:rPr lang="en-US" dirty="0" err="1"/>
              <a:t>CustomerID</a:t>
            </a:r>
            <a:r>
              <a:rPr lang="en-US" dirty="0"/>
              <a:t> , Date , LAG(DATE) OVER(Partition by </a:t>
            </a:r>
            <a:r>
              <a:rPr lang="en-US" dirty="0" err="1"/>
              <a:t>CustomerID</a:t>
            </a:r>
            <a:r>
              <a:rPr lang="en-US" dirty="0"/>
              <a:t> Order by Date) as </a:t>
            </a:r>
            <a:r>
              <a:rPr lang="en-US" dirty="0" err="1"/>
              <a:t>Prior_sale_datefrom</a:t>
            </a:r>
            <a:r>
              <a:rPr lang="en-US" dirty="0"/>
              <a:t> </a:t>
            </a:r>
            <a:r>
              <a:rPr lang="en-US" dirty="0" err="1"/>
              <a:t>walmartsales_dataset</a:t>
            </a:r>
            <a:r>
              <a:rPr lang="en-US" dirty="0"/>
              <a:t> )</a:t>
            </a:r>
          </a:p>
          <a:p>
            <a:r>
              <a:rPr lang="en-US" dirty="0"/>
              <a:t>select </a:t>
            </a:r>
            <a:r>
              <a:rPr lang="en-US" dirty="0" err="1"/>
              <a:t>CustomerID</a:t>
            </a:r>
            <a:r>
              <a:rPr lang="en-US" dirty="0"/>
              <a:t> , Count(*) as </a:t>
            </a:r>
            <a:r>
              <a:rPr lang="en-US" dirty="0" err="1"/>
              <a:t>Repeat_count</a:t>
            </a:r>
            <a:r>
              <a:rPr lang="en-US" dirty="0"/>
              <a:t> from </a:t>
            </a:r>
            <a:r>
              <a:rPr lang="en-US" dirty="0" err="1"/>
              <a:t>Repeat_customer</a:t>
            </a:r>
            <a:endParaRPr lang="en-US" dirty="0"/>
          </a:p>
          <a:p>
            <a:r>
              <a:rPr lang="en-US" dirty="0"/>
              <a:t>where DATEDIFF(</a:t>
            </a:r>
            <a:r>
              <a:rPr lang="en-US" dirty="0" err="1"/>
              <a:t>Date,Prior_Sale_date</a:t>
            </a:r>
            <a:r>
              <a:rPr lang="en-US" dirty="0"/>
              <a:t>) &lt;= 30</a:t>
            </a:r>
          </a:p>
          <a:p>
            <a:r>
              <a:rPr lang="en-US" dirty="0"/>
              <a:t>Group by </a:t>
            </a:r>
            <a:r>
              <a:rPr lang="en-US" dirty="0" err="1"/>
              <a:t>CustomerID</a:t>
            </a:r>
            <a:r>
              <a:rPr lang="en-US" dirty="0"/>
              <a:t> </a:t>
            </a:r>
          </a:p>
          <a:p>
            <a:r>
              <a:rPr lang="en-US" dirty="0"/>
              <a:t>Having </a:t>
            </a:r>
            <a:r>
              <a:rPr lang="en-US" dirty="0" err="1"/>
              <a:t>Repeat_count</a:t>
            </a:r>
            <a:r>
              <a:rPr lang="en-US" dirty="0"/>
              <a:t> &gt; 1 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Result Set </a:t>
            </a:r>
          </a:p>
          <a:p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 As there is no data output shown this might be because there Is no repeat customer in a month .</a:t>
            </a:r>
          </a:p>
          <a:p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Another reason could be the problem with date data type .</a:t>
            </a:r>
          </a:p>
        </p:txBody>
      </p:sp>
    </p:spTree>
    <p:extLst>
      <p:ext uri="{BB962C8B-B14F-4D97-AF65-F5344CB8AC3E}">
        <p14:creationId xmlns:p14="http://schemas.microsoft.com/office/powerpoint/2010/main" val="32099320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Task 9: Finding Top 5 Customers by Sales Volume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Querry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CustomerID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SUM(Total)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total_revenue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CustomerID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Order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total_revenue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 5;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SET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63221"/>
              </p:ext>
            </p:extLst>
          </p:nvPr>
        </p:nvGraphicFramePr>
        <p:xfrm>
          <a:off x="7341508" y="3504746"/>
          <a:ext cx="2705100" cy="17716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57653594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28374157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CustomerID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total_revenue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5508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26634.342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886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23402.2635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7936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23392.278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2763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22674.456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8298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22634.5455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7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Task 10: Analyzing Sales Trends by Day of the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Querry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sum(Total)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DAY(Date)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day_name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day_name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2949961"/>
              </p:ext>
            </p:extLst>
          </p:nvPr>
        </p:nvGraphicFramePr>
        <p:xfrm>
          <a:off x="5089525" y="2160588"/>
          <a:ext cx="418465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3304465802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824811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Total_sales</a:t>
                      </a:r>
                      <a:endParaRPr lang="en-US" dirty="0"/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Day_name</a:t>
                      </a:r>
                      <a:endParaRPr lang="en-US" dirty="0"/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9524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56120.809499999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264263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51482.24550000001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3923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45349.248000000014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341278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44457.892499999994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150946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43926.34050000002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29210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43731.135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71279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37899.077999999999</a:t>
                      </a:r>
                    </a:p>
                  </a:txBody>
                  <a:tcPr marL="81102" marR="81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marL="81102" marR="81102"/>
                </a:tc>
                <a:extLst>
                  <a:ext uri="{0D108BD9-81ED-4DB2-BD59-A6C34878D82A}">
                    <a16:rowId xmlns:a16="http://schemas.microsoft.com/office/drawing/2014/main" val="194165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Task 1 – Total sales for each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B0F0"/>
                </a:solidFill>
              </a:rPr>
              <a:t>QUERRY</a:t>
            </a:r>
          </a:p>
          <a:p>
            <a:r>
              <a:rPr lang="en-US" dirty="0">
                <a:solidFill>
                  <a:srgbClr val="00B0F0"/>
                </a:solidFill>
              </a:rPr>
              <a:t>Select Branch ,sum(Total) as </a:t>
            </a:r>
            <a:r>
              <a:rPr lang="en-US" dirty="0" err="1">
                <a:solidFill>
                  <a:srgbClr val="00B0F0"/>
                </a:solidFill>
              </a:rPr>
              <a:t>total_sales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walmartsales_dataset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Group BY Branch </a:t>
            </a:r>
          </a:p>
          <a:p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total_sales</a:t>
            </a:r>
            <a:r>
              <a:rPr lang="en-US" dirty="0">
                <a:solidFill>
                  <a:srgbClr val="00B0F0"/>
                </a:solidFill>
              </a:rPr>
              <a:t> desc </a:t>
            </a:r>
            <a:r>
              <a:rPr lang="en-US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Result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Branch	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	           110568.7065	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	           106200.3705	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	           106197.672	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72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TASK 1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Identifying the Top Branch by Sales Growth Rate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QUERRY 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 err="1"/>
              <a:t>Branch,Date</a:t>
            </a:r>
            <a:r>
              <a:rPr lang="en-US" dirty="0"/>
              <a:t> ,SUM(Total) AS </a:t>
            </a:r>
            <a:r>
              <a:rPr lang="en-US" dirty="0" err="1"/>
              <a:t>Total_Sales</a:t>
            </a:r>
            <a:r>
              <a:rPr lang="en-US" dirty="0"/>
              <a:t>,</a:t>
            </a:r>
          </a:p>
          <a:p>
            <a:r>
              <a:rPr lang="en-US" dirty="0"/>
              <a:t>(SUM(Total) - LAG(SUM(Total)) OVER (PARTITION BY Branch ORDER BY Date)) /  NULLIF(LAG(SUM(Total)) OVER (PARTITION BY Branch ORDER BY Date), 0) AS </a:t>
            </a:r>
            <a:r>
              <a:rPr lang="en-US" dirty="0" err="1"/>
              <a:t>Growth_Rate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GROUP BY Branch, Date</a:t>
            </a:r>
          </a:p>
          <a:p>
            <a:r>
              <a:rPr lang="en-US" dirty="0"/>
              <a:t>ORDER BY </a:t>
            </a:r>
            <a:r>
              <a:rPr lang="en-US" dirty="0" err="1"/>
              <a:t>Growth_Rate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 TABLE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07122"/>
              </p:ext>
            </p:extLst>
          </p:nvPr>
        </p:nvGraphicFramePr>
        <p:xfrm>
          <a:off x="6531429" y="2832700"/>
          <a:ext cx="4365169" cy="331321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30202">
                  <a:extLst>
                    <a:ext uri="{9D8B030D-6E8A-4147-A177-3AD203B41FA5}">
                      <a16:colId xmlns:a16="http://schemas.microsoft.com/office/drawing/2014/main" val="4203643541"/>
                    </a:ext>
                  </a:extLst>
                </a:gridCol>
                <a:gridCol w="2078422">
                  <a:extLst>
                    <a:ext uri="{9D8B030D-6E8A-4147-A177-3AD203B41FA5}">
                      <a16:colId xmlns:a16="http://schemas.microsoft.com/office/drawing/2014/main" val="3638585653"/>
                    </a:ext>
                  </a:extLst>
                </a:gridCol>
                <a:gridCol w="1356545">
                  <a:extLst>
                    <a:ext uri="{9D8B030D-6E8A-4147-A177-3AD203B41FA5}">
                      <a16:colId xmlns:a16="http://schemas.microsoft.com/office/drawing/2014/main" val="1483085956"/>
                    </a:ext>
                  </a:extLst>
                </a:gridCol>
              </a:tblGrid>
              <a:tr h="183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Branch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Product_line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Profit_Margin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3904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beverages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1131.755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6084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Home and lifestyle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1067.4855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704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Fashion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1026.67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3552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Sports and travel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951.819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62394"/>
                  </a:ext>
                </a:extLst>
              </a:tr>
              <a:tr h="12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Health and beauty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951.46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13035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Sports and travel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922.5095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0423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Electronic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903.2845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58710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Electronic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872.2435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2240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Home and lifestyle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835.6745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7372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Food and beverages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817.2905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4893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Electronic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811.9735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5884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Health and beauty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791.206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7549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Fashion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781.5865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618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Fashion accessories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777.7385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3686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Sports and travel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750.568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281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beverages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724.5185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284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 and lifestyle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661.693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9404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 and beauty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599.893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9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535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Task 2: Finding the Most Profitable Product Line for Each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Querry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Branch,Product_line</a:t>
            </a:r>
            <a:r>
              <a:rPr lang="en-US" dirty="0">
                <a:solidFill>
                  <a:srgbClr val="00B0F0"/>
                </a:solidFill>
              </a:rPr>
              <a:t>, sum(Total - cogs) as </a:t>
            </a:r>
            <a:r>
              <a:rPr lang="en-US" dirty="0" err="1">
                <a:solidFill>
                  <a:srgbClr val="00B0F0"/>
                </a:solidFill>
              </a:rPr>
              <a:t>Profit_Margin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walmartsales_dataset</a:t>
            </a:r>
            <a:r>
              <a:rPr lang="en-US" dirty="0">
                <a:solidFill>
                  <a:srgbClr val="00B0F0"/>
                </a:solidFill>
              </a:rPr>
              <a:t> group by Branch , </a:t>
            </a:r>
            <a:r>
              <a:rPr lang="en-US" dirty="0" err="1">
                <a:solidFill>
                  <a:srgbClr val="00B0F0"/>
                </a:solidFill>
              </a:rPr>
              <a:t>Product_line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Profit_Margin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desc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LIMIT 1;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Result Set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5454"/>
              </p:ext>
            </p:extLst>
          </p:nvPr>
        </p:nvGraphicFramePr>
        <p:xfrm>
          <a:off x="6851162" y="3291078"/>
          <a:ext cx="4432300" cy="2292628"/>
        </p:xfrm>
        <a:graphic>
          <a:graphicData uri="http://schemas.openxmlformats.org/drawingml/2006/table">
            <a:tbl>
              <a:tblPr/>
              <a:tblGrid>
                <a:gridCol w="794072">
                  <a:extLst>
                    <a:ext uri="{9D8B030D-6E8A-4147-A177-3AD203B41FA5}">
                      <a16:colId xmlns:a16="http://schemas.microsoft.com/office/drawing/2014/main" val="1061524328"/>
                    </a:ext>
                  </a:extLst>
                </a:gridCol>
                <a:gridCol w="2141706">
                  <a:extLst>
                    <a:ext uri="{9D8B030D-6E8A-4147-A177-3AD203B41FA5}">
                      <a16:colId xmlns:a16="http://schemas.microsoft.com/office/drawing/2014/main" val="2694730692"/>
                    </a:ext>
                  </a:extLst>
                </a:gridCol>
                <a:gridCol w="1496522">
                  <a:extLst>
                    <a:ext uri="{9D8B030D-6E8A-4147-A177-3AD203B41FA5}">
                      <a16:colId xmlns:a16="http://schemas.microsoft.com/office/drawing/2014/main" val="2024076490"/>
                    </a:ext>
                  </a:extLst>
                </a:gridCol>
              </a:tblGrid>
              <a:tr h="1146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Product_line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Profit_Margin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27005"/>
                  </a:ext>
                </a:extLst>
              </a:tr>
              <a:tr h="1146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1131.755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9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5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74172"/>
            <a:ext cx="9601196" cy="21118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Task 3: Analyzing Customer Segmentation Based on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4802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Querry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CustomerID,avg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(total) 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Case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(total) &lt; 275 then "Low Spenders“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(total) Between 276 and 300 then "Medium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Spenderes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Else "High Spenders“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 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Spenders_classification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CustomerID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509742" cy="3310128"/>
          </a:xfrm>
        </p:spPr>
        <p:txBody>
          <a:bodyPr>
            <a:normAutofit/>
          </a:bodyPr>
          <a:lstStyle/>
          <a:p>
            <a:r>
              <a:rPr lang="en-US" dirty="0"/>
              <a:t>Result Set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80842"/>
              </p:ext>
            </p:extLst>
          </p:nvPr>
        </p:nvGraphicFramePr>
        <p:xfrm>
          <a:off x="7110258" y="1916896"/>
          <a:ext cx="4297680" cy="429768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048368">
                  <a:extLst>
                    <a:ext uri="{9D8B030D-6E8A-4147-A177-3AD203B41FA5}">
                      <a16:colId xmlns:a16="http://schemas.microsoft.com/office/drawing/2014/main" val="4235365164"/>
                    </a:ext>
                  </a:extLst>
                </a:gridCol>
                <a:gridCol w="1250464">
                  <a:extLst>
                    <a:ext uri="{9D8B030D-6E8A-4147-A177-3AD203B41FA5}">
                      <a16:colId xmlns:a16="http://schemas.microsoft.com/office/drawing/2014/main" val="3889141136"/>
                    </a:ext>
                  </a:extLst>
                </a:gridCol>
                <a:gridCol w="1998848">
                  <a:extLst>
                    <a:ext uri="{9D8B030D-6E8A-4147-A177-3AD203B41FA5}">
                      <a16:colId xmlns:a16="http://schemas.microsoft.com/office/drawing/2014/main" val="237329776"/>
                    </a:ext>
                  </a:extLst>
                </a:gridCol>
              </a:tblGrid>
              <a:tr h="486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avg</a:t>
                      </a:r>
                      <a:r>
                        <a:rPr lang="en-US" sz="1600" u="none" strike="noStrike" dirty="0">
                          <a:effectLst/>
                        </a:rPr>
                        <a:t>(total)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Spenders_classification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9535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349.1384776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High Spenders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84254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349.2875149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High Spenders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88369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324.2245682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High Spenders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06176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293.4566642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Medium Spenderes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6476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319.1463864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High Spenders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50446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337.8290373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27753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397.5274925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40547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329.1007045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992339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318.9303409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20810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293.0155075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Medium </a:t>
                      </a:r>
                      <a:r>
                        <a:rPr lang="en-US" sz="1600" u="none" strike="noStrike" dirty="0" err="1">
                          <a:effectLst/>
                        </a:rPr>
                        <a:t>Spenderes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2277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309.3124478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84282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308.8650224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02761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263.5330746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Low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9559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307.8819403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High Spenders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2729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343.5523636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Spenders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70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Task 4: Detecting Anomalies in Sales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Querry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Product_Line_stats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(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 AVG(Total)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Avg_Sales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STDDEV(Total)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Std_Dev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GROUP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w.CustomerID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w.Total,pl.Avg_Sales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pl.Std_Dev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 JOIN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Product_Line_Stats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pl.Product_Line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w.Total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pl.Avg_Sales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+ 2 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pl.Std_Dev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w.Total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pl.Avg_Sales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- 2 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pl.Std_Dev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Result Set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5761"/>
              </p:ext>
            </p:extLst>
          </p:nvPr>
        </p:nvGraphicFramePr>
        <p:xfrm>
          <a:off x="6096001" y="2830283"/>
          <a:ext cx="4800599" cy="30401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49701">
                  <a:extLst>
                    <a:ext uri="{9D8B030D-6E8A-4147-A177-3AD203B41FA5}">
                      <a16:colId xmlns:a16="http://schemas.microsoft.com/office/drawing/2014/main" val="4129456455"/>
                    </a:ext>
                  </a:extLst>
                </a:gridCol>
                <a:gridCol w="1587108">
                  <a:extLst>
                    <a:ext uri="{9D8B030D-6E8A-4147-A177-3AD203B41FA5}">
                      <a16:colId xmlns:a16="http://schemas.microsoft.com/office/drawing/2014/main" val="2803344856"/>
                    </a:ext>
                  </a:extLst>
                </a:gridCol>
                <a:gridCol w="699216">
                  <a:extLst>
                    <a:ext uri="{9D8B030D-6E8A-4147-A177-3AD203B41FA5}">
                      <a16:colId xmlns:a16="http://schemas.microsoft.com/office/drawing/2014/main" val="2181191485"/>
                    </a:ext>
                  </a:extLst>
                </a:gridCol>
                <a:gridCol w="932287">
                  <a:extLst>
                    <a:ext uri="{9D8B030D-6E8A-4147-A177-3AD203B41FA5}">
                      <a16:colId xmlns:a16="http://schemas.microsoft.com/office/drawing/2014/main" val="2268367073"/>
                    </a:ext>
                  </a:extLst>
                </a:gridCol>
                <a:gridCol w="932287">
                  <a:extLst>
                    <a:ext uri="{9D8B030D-6E8A-4147-A177-3AD203B41FA5}">
                      <a16:colId xmlns:a16="http://schemas.microsoft.com/office/drawing/2014/main" val="1327960207"/>
                    </a:ext>
                  </a:extLst>
                </a:gridCol>
              </a:tblGrid>
              <a:tr h="465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CustomerID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Product_Line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Avg_Sales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Std_Dev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77060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and beauty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888.405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7041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and beauty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832.944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590272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and beauty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05982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and beauty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867.09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9614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918.729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05899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323.6430197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1303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922.635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323.6430197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236.7561479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58390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319.6325382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245.22119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07964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833.9625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319.6325382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245.22119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97685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830.3715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319.6325382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245.22119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060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Task 5: Most Popular Payment Method by 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Querry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City, Payment, COUNT(*)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Most_Popular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BY City, Payment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City,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Most_Popular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DESC;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Set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54474"/>
              </p:ext>
            </p:extLst>
          </p:nvPr>
        </p:nvGraphicFramePr>
        <p:xfrm>
          <a:off x="6591300" y="3116013"/>
          <a:ext cx="4762500" cy="26143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2327">
                  <a:extLst>
                    <a:ext uri="{9D8B030D-6E8A-4147-A177-3AD203B41FA5}">
                      <a16:colId xmlns:a16="http://schemas.microsoft.com/office/drawing/2014/main" val="3390803000"/>
                    </a:ext>
                  </a:extLst>
                </a:gridCol>
                <a:gridCol w="1457042">
                  <a:extLst>
                    <a:ext uri="{9D8B030D-6E8A-4147-A177-3AD203B41FA5}">
                      <a16:colId xmlns:a16="http://schemas.microsoft.com/office/drawing/2014/main" val="3072534201"/>
                    </a:ext>
                  </a:extLst>
                </a:gridCol>
                <a:gridCol w="1853131">
                  <a:extLst>
                    <a:ext uri="{9D8B030D-6E8A-4147-A177-3AD203B41FA5}">
                      <a16:colId xmlns:a16="http://schemas.microsoft.com/office/drawing/2014/main" val="2543025645"/>
                    </a:ext>
                  </a:extLst>
                </a:gridCol>
              </a:tblGrid>
              <a:tr h="208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Payment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Most_Popular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802142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Mandalay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Ewallet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983013"/>
                  </a:ext>
                </a:extLst>
              </a:tr>
              <a:tr h="250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Mandalay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Cash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286543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Mandalay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Credit card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438990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Naypyitaw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Cash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124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2829962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Naypyitaw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Ewallet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918343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Naypyitaw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Credit card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98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107920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Yangon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Ewallet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42630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Yangon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Cash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863671"/>
                  </a:ext>
                </a:extLst>
              </a:tr>
              <a:tr h="26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Yangon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Credit card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104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88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Task 6: Monthly Sales Distribution by Gender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Querry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Date , Gender,        SUM(Total)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BY Date, Gender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Date, Gender;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Set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49354"/>
              </p:ext>
            </p:extLst>
          </p:nvPr>
        </p:nvGraphicFramePr>
        <p:xfrm>
          <a:off x="6316394" y="3048000"/>
          <a:ext cx="5037406" cy="26072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79062">
                  <a:extLst>
                    <a:ext uri="{9D8B030D-6E8A-4147-A177-3AD203B41FA5}">
                      <a16:colId xmlns:a16="http://schemas.microsoft.com/office/drawing/2014/main" val="3184094024"/>
                    </a:ext>
                  </a:extLst>
                </a:gridCol>
                <a:gridCol w="1359908">
                  <a:extLst>
                    <a:ext uri="{9D8B030D-6E8A-4147-A177-3AD203B41FA5}">
                      <a16:colId xmlns:a16="http://schemas.microsoft.com/office/drawing/2014/main" val="3020012699"/>
                    </a:ext>
                  </a:extLst>
                </a:gridCol>
                <a:gridCol w="2298436">
                  <a:extLst>
                    <a:ext uri="{9D8B030D-6E8A-4147-A177-3AD203B41FA5}">
                      <a16:colId xmlns:a16="http://schemas.microsoft.com/office/drawing/2014/main" val="1103964467"/>
                    </a:ext>
                  </a:extLst>
                </a:gridCol>
              </a:tblGrid>
              <a:tr h="3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65811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19-Feb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56335.5555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153977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19-Feb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40883.8185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41735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19-Jan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59138.982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04498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19-Jan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57152.886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10723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19-Mar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52408.3875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06066"/>
                  </a:ext>
                </a:extLst>
              </a:tr>
              <a:tr h="372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19-Mar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57047.1195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5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98888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Task 7: Best Product Line by Customer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Querry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sum(Total)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walmartsales_dataset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group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5593"/>
              </p:ext>
            </p:extLst>
          </p:nvPr>
        </p:nvGraphicFramePr>
        <p:xfrm>
          <a:off x="6096000" y="2160589"/>
          <a:ext cx="5149755" cy="41856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99743">
                  <a:extLst>
                    <a:ext uri="{9D8B030D-6E8A-4147-A177-3AD203B41FA5}">
                      <a16:colId xmlns:a16="http://schemas.microsoft.com/office/drawing/2014/main" val="3179735721"/>
                    </a:ext>
                  </a:extLst>
                </a:gridCol>
                <a:gridCol w="2207571">
                  <a:extLst>
                    <a:ext uri="{9D8B030D-6E8A-4147-A177-3AD203B41FA5}">
                      <a16:colId xmlns:a16="http://schemas.microsoft.com/office/drawing/2014/main" val="3513072732"/>
                    </a:ext>
                  </a:extLst>
                </a:gridCol>
                <a:gridCol w="1342441">
                  <a:extLst>
                    <a:ext uri="{9D8B030D-6E8A-4147-A177-3AD203B41FA5}">
                      <a16:colId xmlns:a16="http://schemas.microsoft.com/office/drawing/2014/main" val="1960924675"/>
                    </a:ext>
                  </a:extLst>
                </a:gridCol>
              </a:tblGrid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Customer_type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Product_line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0007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Member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Food and beverages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31357.62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60732"/>
                  </a:ext>
                </a:extLst>
              </a:tr>
              <a:tr h="256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Member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Sports and travel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28234.3005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40453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Member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Home and lifestyle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27978.027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55582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Member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Fashion accessories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26323.962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88642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Member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Health and beauty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25831.0395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61019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Member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Electronic accessories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24498.495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35018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Electronic accessories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29839.0365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19421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Fashion accessories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27981.933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81926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Sports and travel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26888.526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82042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Home and lifestyle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25883.886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12613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Food and beverages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24787.224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14626"/>
                  </a:ext>
                </a:extLst>
              </a:tr>
              <a:tr h="292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Health and beauty</a:t>
                      </a:r>
                      <a:endParaRPr lang="en-US" sz="16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23362.6995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1170</Words>
  <Application>Microsoft Office PowerPoint</Application>
  <PresentationFormat>Widescreen</PresentationFormat>
  <Paragraphs>387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SALES PERFORMANCE ANALYSIS OF WALMART STORES </vt:lpstr>
      <vt:lpstr>Task 1 – Total sales for each Branch</vt:lpstr>
      <vt:lpstr>TASK 1 Identifying the Top Branch by Sales Growth Rate</vt:lpstr>
      <vt:lpstr>Task 2: Finding the Most Profitable Product Line for Each Branch</vt:lpstr>
      <vt:lpstr>Task 3: Analyzing Customer Segmentation Based on Spending</vt:lpstr>
      <vt:lpstr>Task 4: Detecting Anomalies in Sales Transactions</vt:lpstr>
      <vt:lpstr>Task 5: Most Popular Payment Method by City</vt:lpstr>
      <vt:lpstr>Task 6: Monthly Sales Distribution by Gender</vt:lpstr>
      <vt:lpstr>Task 7: Best Product Line by Customer Type</vt:lpstr>
      <vt:lpstr>Task 8: Identifying Repeat Customers</vt:lpstr>
      <vt:lpstr>Task 9: Finding Top 5 Customers by Sales Volume</vt:lpstr>
      <vt:lpstr>Task 10: Analyzing Sales Trends by Day of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OF WALMART STORES</dc:title>
  <dc:creator>Rahul Kansal</dc:creator>
  <cp:lastModifiedBy>Lenovo</cp:lastModifiedBy>
  <cp:revision>46</cp:revision>
  <dcterms:created xsi:type="dcterms:W3CDTF">2024-11-29T09:20:54Z</dcterms:created>
  <dcterms:modified xsi:type="dcterms:W3CDTF">2024-12-09T11:58:00Z</dcterms:modified>
</cp:coreProperties>
</file>