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6"/>
  </p:notesMasterIdLst>
  <p:sldIdLst>
    <p:sldId id="258" r:id="rId2"/>
    <p:sldId id="262" r:id="rId3"/>
    <p:sldId id="269" r:id="rId4"/>
    <p:sldId id="272" r:id="rId5"/>
    <p:sldId id="273" r:id="rId6"/>
    <p:sldId id="274" r:id="rId7"/>
    <p:sldId id="311" r:id="rId8"/>
    <p:sldId id="275" r:id="rId9"/>
    <p:sldId id="309" r:id="rId10"/>
    <p:sldId id="306" r:id="rId11"/>
    <p:sldId id="278" r:id="rId12"/>
    <p:sldId id="304" r:id="rId13"/>
    <p:sldId id="307" r:id="rId14"/>
    <p:sldId id="308" r:id="rId15"/>
    <p:sldId id="310" r:id="rId16"/>
    <p:sldId id="303" r:id="rId17"/>
    <p:sldId id="280" r:id="rId18"/>
    <p:sldId id="282" r:id="rId19"/>
    <p:sldId id="313" r:id="rId20"/>
    <p:sldId id="283" r:id="rId21"/>
    <p:sldId id="315" r:id="rId22"/>
    <p:sldId id="316" r:id="rId23"/>
    <p:sldId id="287" r:id="rId24"/>
    <p:sldId id="314" r:id="rId25"/>
    <p:sldId id="288" r:id="rId26"/>
    <p:sldId id="326" r:id="rId27"/>
    <p:sldId id="333" r:id="rId28"/>
    <p:sldId id="335" r:id="rId29"/>
    <p:sldId id="289" r:id="rId30"/>
    <p:sldId id="336" r:id="rId31"/>
    <p:sldId id="343" r:id="rId32"/>
    <p:sldId id="344" r:id="rId33"/>
    <p:sldId id="345" r:id="rId34"/>
    <p:sldId id="334" r:id="rId35"/>
    <p:sldId id="337" r:id="rId36"/>
    <p:sldId id="338" r:id="rId37"/>
    <p:sldId id="339" r:id="rId38"/>
    <p:sldId id="340" r:id="rId39"/>
    <p:sldId id="341" r:id="rId40"/>
    <p:sldId id="342" r:id="rId41"/>
    <p:sldId id="346" r:id="rId42"/>
    <p:sldId id="347" r:id="rId43"/>
    <p:sldId id="348" r:id="rId44"/>
    <p:sldId id="331" r:id="rId4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44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1BEB0276-F648-4053-9D2F-C325FDC88B9F}" type="datetimeFigureOut">
              <a:rPr lang="en-IN" smtClean="0"/>
              <a:t>26-09-2023</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3FACAE8-D388-4DF5-92D5-CD02DE4F273B}" type="slidenum">
              <a:rPr lang="en-IN" smtClean="0"/>
              <a:t>‹#›</a:t>
            </a:fld>
            <a:endParaRPr lang="en-IN"/>
          </a:p>
        </p:txBody>
      </p:sp>
    </p:spTree>
    <p:extLst>
      <p:ext uri="{BB962C8B-B14F-4D97-AF65-F5344CB8AC3E}">
        <p14:creationId xmlns:p14="http://schemas.microsoft.com/office/powerpoint/2010/main" val="251493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ACAE8-D388-4DF5-92D5-CD02DE4F273B}" type="slidenum">
              <a:rPr lang="en-IN" smtClean="0"/>
              <a:t>28</a:t>
            </a:fld>
            <a:endParaRPr lang="en-IN"/>
          </a:p>
        </p:txBody>
      </p:sp>
    </p:spTree>
    <p:extLst>
      <p:ext uri="{BB962C8B-B14F-4D97-AF65-F5344CB8AC3E}">
        <p14:creationId xmlns:p14="http://schemas.microsoft.com/office/powerpoint/2010/main" val="428172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ACAE8-D388-4DF5-92D5-CD02DE4F273B}" type="slidenum">
              <a:rPr lang="en-IN" smtClean="0"/>
              <a:t>36</a:t>
            </a:fld>
            <a:endParaRPr lang="en-IN"/>
          </a:p>
        </p:txBody>
      </p:sp>
    </p:spTree>
    <p:extLst>
      <p:ext uri="{BB962C8B-B14F-4D97-AF65-F5344CB8AC3E}">
        <p14:creationId xmlns:p14="http://schemas.microsoft.com/office/powerpoint/2010/main" val="757931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ACAE8-D388-4DF5-92D5-CD02DE4F273B}" type="slidenum">
              <a:rPr lang="en-IN" smtClean="0"/>
              <a:t>37</a:t>
            </a:fld>
            <a:endParaRPr lang="en-IN"/>
          </a:p>
        </p:txBody>
      </p:sp>
    </p:spTree>
    <p:extLst>
      <p:ext uri="{BB962C8B-B14F-4D97-AF65-F5344CB8AC3E}">
        <p14:creationId xmlns:p14="http://schemas.microsoft.com/office/powerpoint/2010/main" val="2258286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ACAE8-D388-4DF5-92D5-CD02DE4F273B}" type="slidenum">
              <a:rPr lang="en-IN" smtClean="0"/>
              <a:t>38</a:t>
            </a:fld>
            <a:endParaRPr lang="en-IN"/>
          </a:p>
        </p:txBody>
      </p:sp>
    </p:spTree>
    <p:extLst>
      <p:ext uri="{BB962C8B-B14F-4D97-AF65-F5344CB8AC3E}">
        <p14:creationId xmlns:p14="http://schemas.microsoft.com/office/powerpoint/2010/main" val="2502307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ACAE8-D388-4DF5-92D5-CD02DE4F273B}" type="slidenum">
              <a:rPr lang="en-IN" smtClean="0"/>
              <a:t>39</a:t>
            </a:fld>
            <a:endParaRPr lang="en-IN"/>
          </a:p>
        </p:txBody>
      </p:sp>
    </p:spTree>
    <p:extLst>
      <p:ext uri="{BB962C8B-B14F-4D97-AF65-F5344CB8AC3E}">
        <p14:creationId xmlns:p14="http://schemas.microsoft.com/office/powerpoint/2010/main" val="26176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ACAE8-D388-4DF5-92D5-CD02DE4F273B}" type="slidenum">
              <a:rPr lang="en-IN" smtClean="0"/>
              <a:t>40</a:t>
            </a:fld>
            <a:endParaRPr lang="en-IN"/>
          </a:p>
        </p:txBody>
      </p:sp>
    </p:spTree>
    <p:extLst>
      <p:ext uri="{BB962C8B-B14F-4D97-AF65-F5344CB8AC3E}">
        <p14:creationId xmlns:p14="http://schemas.microsoft.com/office/powerpoint/2010/main" val="1102944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ACAE8-D388-4DF5-92D5-CD02DE4F273B}" type="slidenum">
              <a:rPr lang="en-IN" smtClean="0"/>
              <a:t>41</a:t>
            </a:fld>
            <a:endParaRPr lang="en-IN"/>
          </a:p>
        </p:txBody>
      </p:sp>
    </p:spTree>
    <p:extLst>
      <p:ext uri="{BB962C8B-B14F-4D97-AF65-F5344CB8AC3E}">
        <p14:creationId xmlns:p14="http://schemas.microsoft.com/office/powerpoint/2010/main" val="2538119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ACAE8-D388-4DF5-92D5-CD02DE4F273B}" type="slidenum">
              <a:rPr lang="en-IN" smtClean="0"/>
              <a:t>42</a:t>
            </a:fld>
            <a:endParaRPr lang="en-IN"/>
          </a:p>
        </p:txBody>
      </p:sp>
    </p:spTree>
    <p:extLst>
      <p:ext uri="{BB962C8B-B14F-4D97-AF65-F5344CB8AC3E}">
        <p14:creationId xmlns:p14="http://schemas.microsoft.com/office/powerpoint/2010/main" val="3565382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ACAE8-D388-4DF5-92D5-CD02DE4F273B}" type="slidenum">
              <a:rPr lang="en-IN" smtClean="0"/>
              <a:t>43</a:t>
            </a:fld>
            <a:endParaRPr lang="en-IN"/>
          </a:p>
        </p:txBody>
      </p:sp>
    </p:spTree>
    <p:extLst>
      <p:ext uri="{BB962C8B-B14F-4D97-AF65-F5344CB8AC3E}">
        <p14:creationId xmlns:p14="http://schemas.microsoft.com/office/powerpoint/2010/main" val="4087873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0" i="0">
                <a:solidFill>
                  <a:srgbClr val="562213"/>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8000"/>
          </a:xfrm>
          <a:prstGeom prst="rect">
            <a:avLst/>
          </a:prstGeom>
        </p:spPr>
      </p:pic>
      <p:sp>
        <p:nvSpPr>
          <p:cNvPr id="17" name="bg object 17"/>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18" name="bg object 18"/>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19" name="bg object 19"/>
          <p:cNvPicPr/>
          <p:nvPr/>
        </p:nvPicPr>
        <p:blipFill>
          <a:blip r:embed="rId3" cstate="print"/>
          <a:stretch>
            <a:fillRect/>
          </a:stretch>
        </p:blipFill>
        <p:spPr>
          <a:xfrm>
            <a:off x="128016" y="6095"/>
            <a:ext cx="1784604" cy="1784603"/>
          </a:xfrm>
          <a:prstGeom prst="rect">
            <a:avLst/>
          </a:prstGeom>
        </p:spPr>
      </p:pic>
      <p:sp>
        <p:nvSpPr>
          <p:cNvPr id="20" name="bg object 20"/>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21" name="bg object 21"/>
          <p:cNvPicPr/>
          <p:nvPr/>
        </p:nvPicPr>
        <p:blipFill>
          <a:blip r:embed="rId4" cstate="print"/>
          <a:stretch>
            <a:fillRect/>
          </a:stretch>
        </p:blipFill>
        <p:spPr>
          <a:xfrm>
            <a:off x="172211" y="1045463"/>
            <a:ext cx="1155192" cy="1150619"/>
          </a:xfrm>
          <a:prstGeom prst="rect">
            <a:avLst/>
          </a:prstGeom>
        </p:spPr>
      </p:pic>
      <p:pic>
        <p:nvPicPr>
          <p:cNvPr id="22" name="bg object 22"/>
          <p:cNvPicPr/>
          <p:nvPr/>
        </p:nvPicPr>
        <p:blipFill>
          <a:blip r:embed="rId5" cstate="print"/>
          <a:stretch>
            <a:fillRect/>
          </a:stretch>
        </p:blipFill>
        <p:spPr>
          <a:xfrm>
            <a:off x="187319" y="1050633"/>
            <a:ext cx="1116813" cy="1111476"/>
          </a:xfrm>
          <a:prstGeom prst="rect">
            <a:avLst/>
          </a:prstGeom>
        </p:spPr>
      </p:pic>
      <p:sp>
        <p:nvSpPr>
          <p:cNvPr id="23" name="bg object 23"/>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24" name="bg object 24"/>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25" name="bg object 25"/>
          <p:cNvPicPr/>
          <p:nvPr/>
        </p:nvPicPr>
        <p:blipFill>
          <a:blip r:embed="rId6" cstate="print"/>
          <a:stretch>
            <a:fillRect/>
          </a:stretch>
        </p:blipFill>
        <p:spPr>
          <a:xfrm>
            <a:off x="935735" y="0"/>
            <a:ext cx="155447" cy="6857999"/>
          </a:xfrm>
          <a:prstGeom prst="rect">
            <a:avLst/>
          </a:prstGeom>
        </p:spPr>
      </p:pic>
      <p:sp>
        <p:nvSpPr>
          <p:cNvPr id="26" name="bg object 26"/>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300" b="0" i="0">
                <a:solidFill>
                  <a:srgbClr val="562213"/>
                </a:solidFill>
                <a:latin typeface="Arial MT"/>
                <a:cs typeface="Arial MT"/>
              </a:defRPr>
            </a:lvl1pPr>
          </a:lstStyle>
          <a:p>
            <a:endParaRPr/>
          </a:p>
        </p:txBody>
      </p:sp>
      <p:sp>
        <p:nvSpPr>
          <p:cNvPr id="3" name="Holder 3"/>
          <p:cNvSpPr>
            <a:spLocks noGrp="1"/>
          </p:cNvSpPr>
          <p:nvPr>
            <p:ph sz="half" idx="2"/>
          </p:nvPr>
        </p:nvSpPr>
        <p:spPr>
          <a:xfrm>
            <a:off x="1596897" y="1549653"/>
            <a:ext cx="3399154" cy="3837304"/>
          </a:xfrm>
          <a:prstGeom prst="rect">
            <a:avLst/>
          </a:prstGeom>
        </p:spPr>
        <p:txBody>
          <a:bodyPr wrap="square" lIns="0" tIns="0" rIns="0" bIns="0">
            <a:spAutoFit/>
          </a:bodyPr>
          <a:lstStyle>
            <a:lvl1pPr>
              <a:defRPr sz="2000" b="0" i="0">
                <a:solidFill>
                  <a:schemeClr val="tx1"/>
                </a:solidFill>
                <a:latin typeface="Arial MT"/>
                <a:cs typeface="Arial MT"/>
              </a:defRPr>
            </a:lvl1pPr>
          </a:lstStyle>
          <a:p>
            <a:endParaRPr/>
          </a:p>
        </p:txBody>
      </p:sp>
      <p:sp>
        <p:nvSpPr>
          <p:cNvPr id="4" name="Holder 4"/>
          <p:cNvSpPr>
            <a:spLocks noGrp="1"/>
          </p:cNvSpPr>
          <p:nvPr>
            <p:ph sz="half" idx="3"/>
          </p:nvPr>
        </p:nvSpPr>
        <p:spPr>
          <a:xfrm>
            <a:off x="5438013" y="1549653"/>
            <a:ext cx="3400425" cy="3761104"/>
          </a:xfrm>
          <a:prstGeom prst="rect">
            <a:avLst/>
          </a:prstGeom>
        </p:spPr>
        <p:txBody>
          <a:bodyPr wrap="square" lIns="0" tIns="0" rIns="0" bIns="0">
            <a:spAutoFit/>
          </a:bodyPr>
          <a:lstStyle>
            <a:lvl1pPr>
              <a:defRPr sz="2000" b="0" i="0">
                <a:solidFill>
                  <a:schemeClr val="tx1"/>
                </a:solidFill>
                <a:latin typeface="Arial MT"/>
                <a:cs typeface="Arial MT"/>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0" i="0">
                <a:solidFill>
                  <a:srgbClr val="562213"/>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8000"/>
          </a:xfrm>
          <a:prstGeom prst="rect">
            <a:avLst/>
          </a:prstGeom>
        </p:spPr>
      </p:pic>
      <p:sp>
        <p:nvSpPr>
          <p:cNvPr id="2" name="Holder 2"/>
          <p:cNvSpPr>
            <a:spLocks noGrp="1"/>
          </p:cNvSpPr>
          <p:nvPr>
            <p:ph type="title"/>
          </p:nvPr>
        </p:nvSpPr>
        <p:spPr>
          <a:xfrm>
            <a:off x="1514602" y="163194"/>
            <a:ext cx="6114795" cy="1336040"/>
          </a:xfrm>
          <a:prstGeom prst="rect">
            <a:avLst/>
          </a:prstGeom>
        </p:spPr>
        <p:txBody>
          <a:bodyPr wrap="square" lIns="0" tIns="0" rIns="0" bIns="0">
            <a:spAutoFit/>
          </a:bodyPr>
          <a:lstStyle>
            <a:lvl1pPr>
              <a:defRPr sz="4300" b="0" i="0">
                <a:solidFill>
                  <a:srgbClr val="562213"/>
                </a:solidFill>
                <a:latin typeface="Arial MT"/>
                <a:cs typeface="Arial MT"/>
              </a:defRPr>
            </a:lvl1pPr>
          </a:lstStyle>
          <a:p>
            <a:endParaRPr/>
          </a:p>
        </p:txBody>
      </p:sp>
      <p:sp>
        <p:nvSpPr>
          <p:cNvPr id="3" name="Holder 3"/>
          <p:cNvSpPr>
            <a:spLocks noGrp="1"/>
          </p:cNvSpPr>
          <p:nvPr>
            <p:ph type="body" idx="1"/>
          </p:nvPr>
        </p:nvSpPr>
        <p:spPr>
          <a:xfrm>
            <a:off x="312547" y="2003272"/>
            <a:ext cx="8518905" cy="2845435"/>
          </a:xfrm>
          <a:prstGeom prst="rect">
            <a:avLst/>
          </a:prstGeom>
        </p:spPr>
        <p:txBody>
          <a:bodyPr wrap="square" lIns="0" tIns="0" rIns="0" bIns="0">
            <a:spAutoFit/>
          </a:bodyPr>
          <a:lstStyle>
            <a:lvl1pPr>
              <a:defRPr sz="32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11.jp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1780" y="0"/>
            <a:ext cx="9142730" cy="6858000"/>
            <a:chOff x="1780" y="0"/>
            <a:chExt cx="9142730"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pic>
          <p:nvPicPr>
            <p:cNvPr id="14" name="object 14"/>
            <p:cNvPicPr/>
            <p:nvPr/>
          </p:nvPicPr>
          <p:blipFill>
            <a:blip r:embed="rId7" cstate="print"/>
            <a:stretch>
              <a:fillRect/>
            </a:stretch>
          </p:blipFill>
          <p:spPr>
            <a:xfrm>
              <a:off x="922782" y="1415033"/>
              <a:ext cx="210312" cy="210312"/>
            </a:xfrm>
            <a:prstGeom prst="rect">
              <a:avLst/>
            </a:prstGeom>
          </p:spPr>
        </p:pic>
        <p:pic>
          <p:nvPicPr>
            <p:cNvPr id="15" name="object 15"/>
            <p:cNvPicPr/>
            <p:nvPr/>
          </p:nvPicPr>
          <p:blipFill>
            <a:blip r:embed="rId8" cstate="print"/>
            <a:stretch>
              <a:fillRect/>
            </a:stretch>
          </p:blipFill>
          <p:spPr>
            <a:xfrm>
              <a:off x="921893" y="1339596"/>
              <a:ext cx="304927" cy="286639"/>
            </a:xfrm>
            <a:prstGeom prst="rect">
              <a:avLst/>
            </a:prstGeom>
          </p:spPr>
        </p:pic>
        <p:pic>
          <p:nvPicPr>
            <p:cNvPr id="16" name="object 16"/>
            <p:cNvPicPr/>
            <p:nvPr/>
          </p:nvPicPr>
          <p:blipFill>
            <a:blip r:embed="rId9" cstate="print"/>
            <a:stretch>
              <a:fillRect/>
            </a:stretch>
          </p:blipFill>
          <p:spPr>
            <a:xfrm>
              <a:off x="990599" y="685800"/>
              <a:ext cx="7848600" cy="5791200"/>
            </a:xfrm>
            <a:prstGeom prst="rect">
              <a:avLst/>
            </a:prstGeom>
          </p:spPr>
        </p:pic>
      </p:grpSp>
      <p:pic>
        <p:nvPicPr>
          <p:cNvPr id="17" name="object 26">
            <a:extLst>
              <a:ext uri="{FF2B5EF4-FFF2-40B4-BE49-F238E27FC236}">
                <a16:creationId xmlns:a16="http://schemas.microsoft.com/office/drawing/2014/main" id="{4FA8BB74-E06A-76BF-9246-6381A24CF412}"/>
              </a:ext>
            </a:extLst>
          </p:cNvPr>
          <p:cNvPicPr/>
          <p:nvPr/>
        </p:nvPicPr>
        <p:blipFill>
          <a:blip r:embed="rId10" cstate="print"/>
          <a:stretch>
            <a:fillRect/>
          </a:stretch>
        </p:blipFill>
        <p:spPr>
          <a:xfrm>
            <a:off x="3065588" y="132651"/>
            <a:ext cx="3698621" cy="4418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066800" y="993581"/>
            <a:ext cx="7924800" cy="4828886"/>
          </a:xfrm>
          <a:prstGeom prst="rect">
            <a:avLst/>
          </a:prstGeom>
        </p:spPr>
        <p:txBody>
          <a:bodyPr vert="horz" wrap="square" lIns="0" tIns="12065" rIns="0" bIns="0" rtlCol="0">
            <a:spAutoFit/>
          </a:bodyPr>
          <a:lstStyle/>
          <a:p>
            <a:pPr marL="295910" marR="176530" indent="-283845">
              <a:lnSpc>
                <a:spcPct val="100000"/>
              </a:lnSpc>
              <a:spcBef>
                <a:spcPts val="95"/>
              </a:spcBef>
              <a:buClr>
                <a:srgbClr val="3891A7"/>
              </a:buClr>
              <a:buSzPct val="79545"/>
              <a:buFont typeface="Segoe UI Symbol"/>
              <a:buChar char="⚫"/>
              <a:tabLst>
                <a:tab pos="295910" algn="l"/>
                <a:tab pos="296545" algn="l"/>
              </a:tabLst>
            </a:pPr>
            <a:r>
              <a:rPr lang="en-US" sz="2200" dirty="0">
                <a:latin typeface="Arial MT"/>
                <a:cs typeface="Arial MT"/>
              </a:rPr>
              <a:t> Strategic decisions are long-term and high-impact choices that shape the overall direction of an individual, organization, or project. </a:t>
            </a:r>
          </a:p>
          <a:p>
            <a:pPr marL="295910" marR="176530" indent="-283845">
              <a:lnSpc>
                <a:spcPct val="100000"/>
              </a:lnSpc>
              <a:spcBef>
                <a:spcPts val="95"/>
              </a:spcBef>
              <a:buClr>
                <a:srgbClr val="3891A7"/>
              </a:buClr>
              <a:buSzPct val="79545"/>
              <a:buFont typeface="Segoe UI Symbol"/>
              <a:buChar char="⚫"/>
              <a:tabLst>
                <a:tab pos="295910" algn="l"/>
                <a:tab pos="296545" algn="l"/>
              </a:tabLst>
            </a:pPr>
            <a:r>
              <a:rPr lang="en-US" sz="2200" dirty="0">
                <a:latin typeface="Arial MT"/>
                <a:cs typeface="Arial MT"/>
              </a:rPr>
              <a:t>They often involve assessing risks, opportunities, and resources. </a:t>
            </a:r>
          </a:p>
          <a:p>
            <a:pPr marL="295910" marR="176530" indent="-283845">
              <a:lnSpc>
                <a:spcPct val="100000"/>
              </a:lnSpc>
              <a:spcBef>
                <a:spcPts val="95"/>
              </a:spcBef>
              <a:buClr>
                <a:srgbClr val="3891A7"/>
              </a:buClr>
              <a:buSzPct val="79545"/>
              <a:buFont typeface="Segoe UI Symbol"/>
              <a:buChar char="⚫"/>
              <a:tabLst>
                <a:tab pos="295910" algn="l"/>
                <a:tab pos="296545" algn="l"/>
              </a:tabLst>
            </a:pPr>
            <a:r>
              <a:rPr lang="en-US" sz="2200" dirty="0">
                <a:latin typeface="Arial MT"/>
                <a:cs typeface="Arial MT"/>
              </a:rPr>
              <a:t>They are more important and so these decisions are taken by top management and middle management.</a:t>
            </a:r>
          </a:p>
          <a:p>
            <a:pPr marL="295910" marR="176530" indent="-283845">
              <a:lnSpc>
                <a:spcPct val="100000"/>
              </a:lnSpc>
              <a:spcBef>
                <a:spcPts val="95"/>
              </a:spcBef>
              <a:buClr>
                <a:srgbClr val="3891A7"/>
              </a:buClr>
              <a:buSzPct val="79545"/>
              <a:buFont typeface="Segoe UI Symbol"/>
              <a:buChar char="⚫"/>
              <a:tabLst>
                <a:tab pos="295910" algn="l"/>
                <a:tab pos="296545" algn="l"/>
              </a:tabLst>
            </a:pPr>
            <a:r>
              <a:rPr lang="en-US" sz="2200" dirty="0">
                <a:latin typeface="Arial MT"/>
                <a:cs typeface="Arial MT"/>
              </a:rPr>
              <a:t>The higher the level of a manager, the more strategic decisions he is required to take.</a:t>
            </a:r>
          </a:p>
          <a:p>
            <a:pPr marL="295910" marR="176530" indent="-283845">
              <a:lnSpc>
                <a:spcPct val="100000"/>
              </a:lnSpc>
              <a:spcBef>
                <a:spcPts val="95"/>
              </a:spcBef>
              <a:buClr>
                <a:srgbClr val="3891A7"/>
              </a:buClr>
              <a:buSzPct val="79545"/>
              <a:buFont typeface="Segoe UI Symbol"/>
              <a:buChar char="⚫"/>
              <a:tabLst>
                <a:tab pos="295910" algn="l"/>
                <a:tab pos="296545" algn="l"/>
              </a:tabLst>
            </a:pPr>
            <a:r>
              <a:rPr lang="en-US" sz="2200" dirty="0">
                <a:latin typeface="Arial MT"/>
                <a:cs typeface="Arial MT"/>
              </a:rPr>
              <a:t>The strategic decisions related to policy matters</a:t>
            </a:r>
          </a:p>
          <a:p>
            <a:pPr marL="295910" marR="176530" indent="-283845">
              <a:lnSpc>
                <a:spcPct val="100000"/>
              </a:lnSpc>
              <a:spcBef>
                <a:spcPts val="95"/>
              </a:spcBef>
              <a:buClr>
                <a:srgbClr val="3891A7"/>
              </a:buClr>
              <a:buSzPct val="79545"/>
              <a:buFont typeface="Segoe UI Symbol"/>
              <a:buChar char="⚫"/>
              <a:tabLst>
                <a:tab pos="295910" algn="l"/>
                <a:tab pos="296545" algn="l"/>
              </a:tabLst>
            </a:pPr>
            <a:r>
              <a:rPr lang="en-US" sz="2200" dirty="0">
                <a:latin typeface="Arial MT"/>
                <a:cs typeface="Arial MT"/>
              </a:rPr>
              <a:t>Finding the correct problem in such decisions assumes great importance</a:t>
            </a:r>
          </a:p>
          <a:p>
            <a:pPr marL="295910" marR="176530" indent="-283845">
              <a:lnSpc>
                <a:spcPct val="100000"/>
              </a:lnSpc>
              <a:spcBef>
                <a:spcPts val="95"/>
              </a:spcBef>
              <a:buClr>
                <a:srgbClr val="3891A7"/>
              </a:buClr>
              <a:buSzPct val="79545"/>
              <a:buFont typeface="Segoe UI Symbol"/>
              <a:buChar char="⚫"/>
              <a:tabLst>
                <a:tab pos="295910" algn="l"/>
                <a:tab pos="296545" algn="l"/>
              </a:tabLst>
            </a:pPr>
            <a:r>
              <a:rPr lang="en-US" sz="2200" dirty="0">
                <a:latin typeface="Arial MT"/>
                <a:cs typeface="Arial MT"/>
              </a:rPr>
              <a:t>Examples include market entry strategies, business expansion plans, and major investments.</a:t>
            </a:r>
          </a:p>
        </p:txBody>
      </p:sp>
      <p:sp>
        <p:nvSpPr>
          <p:cNvPr id="6" name="object 3">
            <a:extLst>
              <a:ext uri="{FF2B5EF4-FFF2-40B4-BE49-F238E27FC236}">
                <a16:creationId xmlns:a16="http://schemas.microsoft.com/office/drawing/2014/main" id="{E6D10866-F449-2EF1-3537-9D04A7B4F695}"/>
              </a:ext>
            </a:extLst>
          </p:cNvPr>
          <p:cNvSpPr txBox="1">
            <a:spLocks/>
          </p:cNvSpPr>
          <p:nvPr/>
        </p:nvSpPr>
        <p:spPr>
          <a:xfrm>
            <a:off x="1689266" y="152400"/>
            <a:ext cx="6913880" cy="673902"/>
          </a:xfrm>
          <a:prstGeom prst="rect">
            <a:avLst/>
          </a:prstGeom>
        </p:spPr>
        <p:txBody>
          <a:bodyPr vert="horz" wrap="square" lIns="0" tIns="12065" rIns="0" bIns="0" rtlCol="0">
            <a:spAutoFit/>
          </a:bodyPr>
          <a:lstStyle>
            <a:lvl1pPr>
              <a:defRPr sz="4300" b="0" i="0">
                <a:solidFill>
                  <a:srgbClr val="562213"/>
                </a:solidFill>
                <a:latin typeface="Arial MT"/>
                <a:ea typeface="+mj-ea"/>
                <a:cs typeface="Arial MT"/>
              </a:defRPr>
            </a:lvl1pPr>
          </a:lstStyle>
          <a:p>
            <a:pPr marL="12700" algn="ctr">
              <a:spcBef>
                <a:spcPts val="95"/>
              </a:spcBef>
            </a:pPr>
            <a:r>
              <a:rPr lang="en-IN" b="1" kern="0" spc="-5" dirty="0">
                <a:latin typeface="Arial"/>
                <a:cs typeface="Arial"/>
              </a:rPr>
              <a:t>Strategic Decisions</a:t>
            </a:r>
          </a:p>
        </p:txBody>
      </p:sp>
    </p:spTree>
    <p:extLst>
      <p:ext uri="{BB962C8B-B14F-4D97-AF65-F5344CB8AC3E}">
        <p14:creationId xmlns:p14="http://schemas.microsoft.com/office/powerpoint/2010/main" val="225427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80" y="0"/>
            <a:ext cx="9142730" cy="6858000"/>
            <a:chOff x="1780" y="0"/>
            <a:chExt cx="9142730" cy="6858000"/>
          </a:xfrm>
        </p:grpSpPr>
        <p:pic>
          <p:nvPicPr>
            <p:cNvPr id="3" name="object 3"/>
            <p:cNvPicPr/>
            <p:nvPr/>
          </p:nvPicPr>
          <p:blipFill>
            <a:blip r:embed="rId2" cstate="print"/>
            <a:stretch>
              <a:fillRect/>
            </a:stretch>
          </p:blipFill>
          <p:spPr>
            <a:xfrm>
              <a:off x="1333499" y="86868"/>
              <a:ext cx="5682996" cy="1110995"/>
            </a:xfrm>
            <a:prstGeom prst="rect">
              <a:avLst/>
            </a:prstGeom>
          </p:spPr>
        </p:pic>
        <p:pic>
          <p:nvPicPr>
            <p:cNvPr id="4" name="object 4"/>
            <p:cNvPicPr/>
            <p:nvPr/>
          </p:nvPicPr>
          <p:blipFill>
            <a:blip r:embed="rId3" cstate="print"/>
            <a:stretch>
              <a:fillRect/>
            </a:stretch>
          </p:blipFill>
          <p:spPr>
            <a:xfrm>
              <a:off x="1194816" y="681227"/>
              <a:ext cx="2951988" cy="1110996"/>
            </a:xfrm>
            <a:prstGeom prst="rect">
              <a:avLst/>
            </a:prstGeom>
          </p:spPr>
        </p:pic>
      </p:grpSp>
      <p:sp>
        <p:nvSpPr>
          <p:cNvPr id="5" name="object 5"/>
          <p:cNvSpPr txBox="1">
            <a:spLocks noGrp="1"/>
          </p:cNvSpPr>
          <p:nvPr>
            <p:ph type="title"/>
          </p:nvPr>
        </p:nvSpPr>
        <p:spPr>
          <a:prstGeom prst="rect">
            <a:avLst/>
          </a:prstGeom>
        </p:spPr>
        <p:txBody>
          <a:bodyPr vert="horz" wrap="square" lIns="0" tIns="74802" rIns="0" bIns="0" rtlCol="0">
            <a:spAutoFit/>
          </a:bodyPr>
          <a:lstStyle/>
          <a:p>
            <a:pPr marL="12700" marR="5080" indent="138430">
              <a:lnSpc>
                <a:spcPct val="100000"/>
              </a:lnSpc>
              <a:spcBef>
                <a:spcPts val="100"/>
              </a:spcBef>
            </a:pPr>
            <a:r>
              <a:rPr sz="3900" b="1" dirty="0">
                <a:latin typeface="Arial"/>
                <a:cs typeface="Arial"/>
              </a:rPr>
              <a:t>Individual</a:t>
            </a:r>
            <a:r>
              <a:rPr sz="3900" b="1" spc="-20" dirty="0">
                <a:latin typeface="Arial"/>
                <a:cs typeface="Arial"/>
              </a:rPr>
              <a:t> </a:t>
            </a:r>
            <a:r>
              <a:rPr sz="3900" b="1" dirty="0">
                <a:latin typeface="Arial"/>
                <a:cs typeface="Arial"/>
              </a:rPr>
              <a:t>and</a:t>
            </a:r>
            <a:r>
              <a:rPr sz="3900" b="1" spc="-30" dirty="0">
                <a:latin typeface="Arial"/>
                <a:cs typeface="Arial"/>
              </a:rPr>
              <a:t> </a:t>
            </a:r>
            <a:r>
              <a:rPr sz="3900" b="1" dirty="0">
                <a:latin typeface="Arial"/>
                <a:cs typeface="Arial"/>
              </a:rPr>
              <a:t>group </a:t>
            </a:r>
            <a:r>
              <a:rPr sz="3900" b="1" spc="-1070" dirty="0">
                <a:latin typeface="Arial"/>
                <a:cs typeface="Arial"/>
              </a:rPr>
              <a:t> </a:t>
            </a:r>
            <a:r>
              <a:rPr sz="3900" b="1" dirty="0">
                <a:latin typeface="Arial"/>
                <a:cs typeface="Arial"/>
              </a:rPr>
              <a:t>decisions</a:t>
            </a:r>
            <a:endParaRPr sz="3900" dirty="0">
              <a:latin typeface="Arial"/>
              <a:cs typeface="Arial"/>
            </a:endParaRPr>
          </a:p>
        </p:txBody>
      </p:sp>
      <p:sp>
        <p:nvSpPr>
          <p:cNvPr id="6" name="object 6"/>
          <p:cNvSpPr txBox="1"/>
          <p:nvPr/>
        </p:nvSpPr>
        <p:spPr>
          <a:xfrm>
            <a:off x="1596897" y="1549653"/>
            <a:ext cx="3406140" cy="3116879"/>
          </a:xfrm>
          <a:prstGeom prst="rect">
            <a:avLst/>
          </a:prstGeom>
        </p:spPr>
        <p:txBody>
          <a:bodyPr vert="horz" wrap="square" lIns="0" tIns="13335" rIns="0" bIns="0" rtlCol="0">
            <a:spAutoFit/>
          </a:bodyPr>
          <a:lstStyle/>
          <a:p>
            <a:pPr marL="295910" marR="5080" indent="-283845">
              <a:lnSpc>
                <a:spcPct val="100000"/>
              </a:lnSpc>
              <a:spcBef>
                <a:spcPts val="105"/>
              </a:spcBef>
              <a:buClr>
                <a:srgbClr val="3891A7"/>
              </a:buClr>
              <a:buSzPct val="80000"/>
              <a:buFont typeface="Segoe UI Symbol"/>
              <a:buChar char="⚫"/>
              <a:tabLst>
                <a:tab pos="295910" algn="l"/>
                <a:tab pos="296545" algn="l"/>
              </a:tabLst>
            </a:pPr>
            <a:r>
              <a:rPr sz="2000" dirty="0">
                <a:latin typeface="Arial MT"/>
                <a:cs typeface="Arial MT"/>
              </a:rPr>
              <a:t>When a single employee is </a:t>
            </a:r>
            <a:r>
              <a:rPr sz="2000" spc="-545" dirty="0">
                <a:latin typeface="Arial MT"/>
                <a:cs typeface="Arial MT"/>
              </a:rPr>
              <a:t> </a:t>
            </a:r>
            <a:r>
              <a:rPr sz="2000" dirty="0">
                <a:latin typeface="Arial MT"/>
                <a:cs typeface="Arial MT"/>
              </a:rPr>
              <a:t>involved</a:t>
            </a:r>
            <a:r>
              <a:rPr sz="2000" spc="-20" dirty="0">
                <a:latin typeface="Arial MT"/>
                <a:cs typeface="Arial MT"/>
              </a:rPr>
              <a:t> </a:t>
            </a:r>
            <a:r>
              <a:rPr sz="2000" spc="-5" dirty="0">
                <a:latin typeface="Arial MT"/>
                <a:cs typeface="Arial MT"/>
              </a:rPr>
              <a:t>in</a:t>
            </a:r>
            <a:r>
              <a:rPr sz="2000" spc="-20" dirty="0">
                <a:latin typeface="Arial MT"/>
                <a:cs typeface="Arial MT"/>
              </a:rPr>
              <a:t> </a:t>
            </a:r>
            <a:r>
              <a:rPr sz="2000" dirty="0">
                <a:latin typeface="Arial MT"/>
                <a:cs typeface="Arial MT"/>
              </a:rPr>
              <a:t>decision</a:t>
            </a:r>
            <a:r>
              <a:rPr sz="2000" spc="-30" dirty="0">
                <a:latin typeface="Arial MT"/>
                <a:cs typeface="Arial MT"/>
              </a:rPr>
              <a:t> </a:t>
            </a:r>
            <a:r>
              <a:rPr sz="2000" dirty="0">
                <a:latin typeface="Arial MT"/>
                <a:cs typeface="Arial MT"/>
              </a:rPr>
              <a:t>making </a:t>
            </a:r>
            <a:r>
              <a:rPr sz="2000" spc="-540" dirty="0">
                <a:latin typeface="Arial MT"/>
                <a:cs typeface="Arial MT"/>
              </a:rPr>
              <a:t> </a:t>
            </a:r>
            <a:r>
              <a:rPr sz="2000" dirty="0">
                <a:latin typeface="Arial MT"/>
                <a:cs typeface="Arial MT"/>
              </a:rPr>
              <a:t>it is called individual </a:t>
            </a:r>
            <a:r>
              <a:rPr sz="2000" spc="5" dirty="0">
                <a:latin typeface="Arial MT"/>
                <a:cs typeface="Arial MT"/>
              </a:rPr>
              <a:t> </a:t>
            </a:r>
            <a:r>
              <a:rPr sz="2000" dirty="0">
                <a:latin typeface="Arial MT"/>
                <a:cs typeface="Arial MT"/>
              </a:rPr>
              <a:t>decision.</a:t>
            </a:r>
            <a:endParaRPr lang="en-US" sz="2000" dirty="0">
              <a:latin typeface="Arial MT"/>
              <a:cs typeface="Arial MT"/>
            </a:endParaRPr>
          </a:p>
          <a:p>
            <a:pPr marL="295910" marR="5080" indent="-283845">
              <a:lnSpc>
                <a:spcPct val="100000"/>
              </a:lnSpc>
              <a:spcBef>
                <a:spcPts val="105"/>
              </a:spcBef>
              <a:buClr>
                <a:srgbClr val="3891A7"/>
              </a:buClr>
              <a:buSzPct val="80000"/>
              <a:buFont typeface="Segoe UI Symbol"/>
              <a:buChar char="⚫"/>
              <a:tabLst>
                <a:tab pos="295910" algn="l"/>
                <a:tab pos="296545" algn="l"/>
              </a:tabLst>
            </a:pPr>
            <a:r>
              <a:rPr lang="en-US" sz="2000" dirty="0">
                <a:latin typeface="Arial MT"/>
                <a:cs typeface="Arial MT"/>
              </a:rPr>
              <a:t>Such decisions are generally taken in small organizations and in those organizations where autocratic style of management prevails.</a:t>
            </a:r>
            <a:endParaRPr lang="en-IN" sz="2000" dirty="0">
              <a:latin typeface="Arial MT"/>
              <a:cs typeface="Arial MT"/>
            </a:endParaRPr>
          </a:p>
        </p:txBody>
      </p:sp>
      <p:sp>
        <p:nvSpPr>
          <p:cNvPr id="7" name="object 7"/>
          <p:cNvSpPr txBox="1">
            <a:spLocks noGrp="1"/>
          </p:cNvSpPr>
          <p:nvPr>
            <p:ph sz="half" idx="3"/>
          </p:nvPr>
        </p:nvSpPr>
        <p:spPr>
          <a:xfrm>
            <a:off x="5438013" y="1549653"/>
            <a:ext cx="3400425" cy="4784002"/>
          </a:xfrm>
          <a:prstGeom prst="rect">
            <a:avLst/>
          </a:prstGeom>
        </p:spPr>
        <p:txBody>
          <a:bodyPr vert="horz" wrap="square" lIns="0" tIns="13335" rIns="0" bIns="0" rtlCol="0">
            <a:spAutoFit/>
          </a:bodyPr>
          <a:lstStyle/>
          <a:p>
            <a:pPr marL="295910" marR="36195" indent="-283845">
              <a:lnSpc>
                <a:spcPct val="100000"/>
              </a:lnSpc>
              <a:spcBef>
                <a:spcPts val="105"/>
              </a:spcBef>
              <a:buClr>
                <a:srgbClr val="3891A7"/>
              </a:buClr>
              <a:buSzPct val="80000"/>
              <a:buFont typeface="Segoe UI Symbol"/>
              <a:buChar char="⚫"/>
              <a:tabLst>
                <a:tab pos="365760" algn="l"/>
                <a:tab pos="366395" algn="l"/>
              </a:tabLst>
            </a:pPr>
            <a:r>
              <a:rPr dirty="0"/>
              <a:t>	</a:t>
            </a:r>
            <a:r>
              <a:rPr lang="en-US" dirty="0"/>
              <a:t>W</a:t>
            </a:r>
            <a:r>
              <a:rPr dirty="0"/>
              <a:t>hen the decision is of </a:t>
            </a:r>
            <a:r>
              <a:rPr spc="5" dirty="0"/>
              <a:t> </a:t>
            </a:r>
            <a:r>
              <a:rPr dirty="0"/>
              <a:t>group taken in a large </a:t>
            </a:r>
            <a:r>
              <a:rPr spc="5" dirty="0"/>
              <a:t> </a:t>
            </a:r>
            <a:r>
              <a:rPr dirty="0"/>
              <a:t>organization where </a:t>
            </a:r>
            <a:r>
              <a:rPr spc="5" dirty="0"/>
              <a:t> </a:t>
            </a:r>
            <a:r>
              <a:rPr dirty="0"/>
              <a:t>important and strategic </a:t>
            </a:r>
            <a:r>
              <a:rPr spc="5" dirty="0"/>
              <a:t> </a:t>
            </a:r>
            <a:r>
              <a:rPr dirty="0"/>
              <a:t>decisions</a:t>
            </a:r>
            <a:r>
              <a:rPr spc="-35" dirty="0"/>
              <a:t> </a:t>
            </a:r>
            <a:r>
              <a:rPr dirty="0"/>
              <a:t>are</a:t>
            </a:r>
            <a:r>
              <a:rPr spc="-40" dirty="0"/>
              <a:t> </a:t>
            </a:r>
            <a:r>
              <a:rPr dirty="0"/>
              <a:t>taken</a:t>
            </a:r>
            <a:r>
              <a:rPr spc="-35" dirty="0"/>
              <a:t> </a:t>
            </a:r>
            <a:r>
              <a:rPr dirty="0"/>
              <a:t>the</a:t>
            </a:r>
            <a:r>
              <a:rPr spc="-30" dirty="0"/>
              <a:t> </a:t>
            </a:r>
            <a:r>
              <a:rPr dirty="0"/>
              <a:t>it</a:t>
            </a:r>
            <a:r>
              <a:rPr spc="-15" dirty="0"/>
              <a:t> </a:t>
            </a:r>
            <a:r>
              <a:rPr dirty="0"/>
              <a:t>is </a:t>
            </a:r>
            <a:r>
              <a:rPr spc="-540" dirty="0"/>
              <a:t> </a:t>
            </a:r>
            <a:r>
              <a:rPr dirty="0"/>
              <a:t>a</a:t>
            </a:r>
            <a:r>
              <a:rPr spc="-5" dirty="0"/>
              <a:t> </a:t>
            </a:r>
            <a:r>
              <a:rPr dirty="0"/>
              <a:t>group</a:t>
            </a:r>
            <a:r>
              <a:rPr spc="-45" dirty="0"/>
              <a:t> </a:t>
            </a:r>
            <a:r>
              <a:rPr dirty="0"/>
              <a:t>decision.</a:t>
            </a:r>
          </a:p>
          <a:p>
            <a:pPr marL="295910" marR="5080" indent="-283845">
              <a:lnSpc>
                <a:spcPct val="100000"/>
              </a:lnSpc>
              <a:spcBef>
                <a:spcPts val="600"/>
              </a:spcBef>
              <a:buClr>
                <a:srgbClr val="3891A7"/>
              </a:buClr>
              <a:buSzPct val="80000"/>
              <a:buFont typeface="Segoe UI Symbol"/>
              <a:buChar char="⚫"/>
              <a:tabLst>
                <a:tab pos="295910" algn="l"/>
                <a:tab pos="296545" algn="l"/>
              </a:tabLst>
            </a:pPr>
            <a:r>
              <a:rPr dirty="0"/>
              <a:t>The main aim in taking </a:t>
            </a:r>
            <a:r>
              <a:rPr spc="5" dirty="0"/>
              <a:t> </a:t>
            </a:r>
            <a:r>
              <a:rPr dirty="0"/>
              <a:t>group decisions is the </a:t>
            </a:r>
            <a:r>
              <a:rPr spc="5" dirty="0"/>
              <a:t> </a:t>
            </a:r>
            <a:r>
              <a:rPr dirty="0"/>
              <a:t>involvement of maximum </a:t>
            </a:r>
            <a:r>
              <a:rPr spc="5" dirty="0"/>
              <a:t> </a:t>
            </a:r>
            <a:r>
              <a:rPr dirty="0"/>
              <a:t>number</a:t>
            </a:r>
            <a:r>
              <a:rPr spc="-50" dirty="0"/>
              <a:t> </a:t>
            </a:r>
            <a:r>
              <a:rPr dirty="0"/>
              <a:t>of</a:t>
            </a:r>
            <a:r>
              <a:rPr spc="-25" dirty="0"/>
              <a:t> </a:t>
            </a:r>
            <a:r>
              <a:rPr dirty="0"/>
              <a:t>individuals</a:t>
            </a:r>
            <a:r>
              <a:rPr spc="-15" dirty="0"/>
              <a:t> </a:t>
            </a:r>
            <a:r>
              <a:rPr dirty="0"/>
              <a:t>in</a:t>
            </a:r>
            <a:r>
              <a:rPr spc="-10" dirty="0"/>
              <a:t> </a:t>
            </a:r>
            <a:r>
              <a:rPr spc="-5" dirty="0"/>
              <a:t>the </a:t>
            </a:r>
            <a:r>
              <a:rPr spc="-545" dirty="0"/>
              <a:t> </a:t>
            </a:r>
            <a:r>
              <a:rPr dirty="0"/>
              <a:t>process of decision- </a:t>
            </a:r>
            <a:r>
              <a:rPr spc="5" dirty="0"/>
              <a:t> </a:t>
            </a:r>
            <a:r>
              <a:rPr dirty="0"/>
              <a:t>making.</a:t>
            </a:r>
            <a:endParaRPr lang="en-US" dirty="0"/>
          </a:p>
          <a:p>
            <a:pPr marL="295910" marR="5080" indent="-283845">
              <a:lnSpc>
                <a:spcPct val="100000"/>
              </a:lnSpc>
              <a:spcBef>
                <a:spcPts val="600"/>
              </a:spcBef>
              <a:buClr>
                <a:srgbClr val="3891A7"/>
              </a:buClr>
              <a:buSzPct val="80000"/>
              <a:buFont typeface="Segoe UI Symbol"/>
              <a:buChar char="⚫"/>
              <a:tabLst>
                <a:tab pos="295910" algn="l"/>
                <a:tab pos="296545" algn="l"/>
              </a:tabLst>
            </a:pPr>
            <a:r>
              <a:rPr lang="en-IN" dirty="0"/>
              <a:t>E.g. Decision taken by the </a:t>
            </a:r>
            <a:r>
              <a:rPr lang="en-US" dirty="0"/>
              <a:t>Board of Directors or a committee.</a:t>
            </a:r>
            <a:endParaRPr dirty="0"/>
          </a:p>
        </p:txBody>
      </p:sp>
    </p:spTree>
    <p:extLst>
      <p:ext uri="{BB962C8B-B14F-4D97-AF65-F5344CB8AC3E}">
        <p14:creationId xmlns:p14="http://schemas.microsoft.com/office/powerpoint/2010/main" val="2993133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514602" y="163194"/>
            <a:ext cx="7476998" cy="675697"/>
          </a:xfrm>
          <a:prstGeom prst="rect">
            <a:avLst/>
          </a:prstGeom>
        </p:spPr>
        <p:txBody>
          <a:bodyPr vert="horz" wrap="square" lIns="0" tIns="74802" rIns="0" bIns="0" rtlCol="0">
            <a:spAutoFit/>
          </a:bodyPr>
          <a:lstStyle/>
          <a:p>
            <a:pPr marL="12700" marR="5080" indent="138430" algn="ctr">
              <a:lnSpc>
                <a:spcPct val="100000"/>
              </a:lnSpc>
              <a:spcBef>
                <a:spcPts val="100"/>
              </a:spcBef>
            </a:pPr>
            <a:r>
              <a:rPr lang="en-IN" sz="3900" b="1" dirty="0">
                <a:latin typeface="Arial"/>
                <a:cs typeface="Arial"/>
              </a:rPr>
              <a:t>Organizational decision </a:t>
            </a:r>
          </a:p>
        </p:txBody>
      </p:sp>
      <p:sp>
        <p:nvSpPr>
          <p:cNvPr id="6" name="object 6"/>
          <p:cNvSpPr txBox="1"/>
          <p:nvPr/>
        </p:nvSpPr>
        <p:spPr>
          <a:xfrm>
            <a:off x="1295401" y="1274189"/>
            <a:ext cx="7696200" cy="1270220"/>
          </a:xfrm>
          <a:prstGeom prst="rect">
            <a:avLst/>
          </a:prstGeom>
        </p:spPr>
        <p:txBody>
          <a:bodyPr vert="horz" wrap="square" lIns="0" tIns="13335" rIns="0" bIns="0" rtlCol="0">
            <a:spAutoFit/>
          </a:bodyPr>
          <a:lstStyle/>
          <a:p>
            <a:pPr marL="295910" marR="5080" indent="-283845">
              <a:lnSpc>
                <a:spcPct val="100000"/>
              </a:lnSpc>
              <a:spcBef>
                <a:spcPts val="105"/>
              </a:spcBef>
              <a:buClr>
                <a:srgbClr val="3891A7"/>
              </a:buClr>
              <a:buSzPct val="80000"/>
              <a:buFont typeface="Segoe UI Symbol"/>
              <a:buChar char="⚫"/>
              <a:tabLst>
                <a:tab pos="295910" algn="l"/>
                <a:tab pos="296545" algn="l"/>
              </a:tabLst>
            </a:pPr>
            <a:r>
              <a:rPr lang="en-US" sz="2000" dirty="0">
                <a:latin typeface="Arial MT"/>
                <a:cs typeface="Arial MT"/>
              </a:rPr>
              <a:t>Organizational decisions are those, that a manager takes in his official capacity. </a:t>
            </a:r>
          </a:p>
          <a:p>
            <a:pPr marL="295910" marR="5080" indent="-283845">
              <a:lnSpc>
                <a:spcPct val="100000"/>
              </a:lnSpc>
              <a:spcBef>
                <a:spcPts val="105"/>
              </a:spcBef>
              <a:buClr>
                <a:srgbClr val="3891A7"/>
              </a:buClr>
              <a:buSzPct val="80000"/>
              <a:buFont typeface="Segoe UI Symbol"/>
              <a:buChar char="⚫"/>
              <a:tabLst>
                <a:tab pos="295910" algn="l"/>
                <a:tab pos="296545" algn="l"/>
              </a:tabLst>
            </a:pPr>
            <a:r>
              <a:rPr lang="en-US" sz="2000" dirty="0">
                <a:latin typeface="Arial MT"/>
                <a:cs typeface="Arial MT"/>
              </a:rPr>
              <a:t>Such decisions can be delegated</a:t>
            </a:r>
          </a:p>
          <a:p>
            <a:pPr marL="295910" marR="5080" indent="-283845">
              <a:lnSpc>
                <a:spcPct val="100000"/>
              </a:lnSpc>
              <a:spcBef>
                <a:spcPts val="105"/>
              </a:spcBef>
              <a:buClr>
                <a:srgbClr val="3891A7"/>
              </a:buClr>
              <a:buSzPct val="80000"/>
              <a:buFont typeface="Segoe UI Symbol"/>
              <a:buChar char="⚫"/>
              <a:tabLst>
                <a:tab pos="295910" algn="l"/>
                <a:tab pos="296545" algn="l"/>
              </a:tabLst>
            </a:pPr>
            <a:r>
              <a:rPr lang="en-US" sz="2000" dirty="0">
                <a:latin typeface="Arial MT"/>
                <a:cs typeface="Arial MT"/>
              </a:rPr>
              <a:t>It is taken collectively keeping in mind the organizational goal.</a:t>
            </a:r>
          </a:p>
        </p:txBody>
      </p:sp>
      <p:sp>
        <p:nvSpPr>
          <p:cNvPr id="7" name="object 7"/>
          <p:cNvSpPr txBox="1">
            <a:spLocks noGrp="1"/>
          </p:cNvSpPr>
          <p:nvPr>
            <p:ph sz="half" idx="3"/>
          </p:nvPr>
        </p:nvSpPr>
        <p:spPr>
          <a:xfrm>
            <a:off x="1295401" y="3624253"/>
            <a:ext cx="7696199" cy="1577996"/>
          </a:xfrm>
          <a:prstGeom prst="rect">
            <a:avLst/>
          </a:prstGeom>
        </p:spPr>
        <p:txBody>
          <a:bodyPr vert="horz" wrap="square" lIns="0" tIns="13335" rIns="0" bIns="0" rtlCol="0">
            <a:spAutoFit/>
          </a:bodyPr>
          <a:lstStyle/>
          <a:p>
            <a:pPr marL="295910" marR="36195" indent="-283845">
              <a:lnSpc>
                <a:spcPct val="100000"/>
              </a:lnSpc>
              <a:spcBef>
                <a:spcPts val="105"/>
              </a:spcBef>
              <a:buClr>
                <a:srgbClr val="3891A7"/>
              </a:buClr>
              <a:buSzPct val="80000"/>
              <a:buFont typeface="Segoe UI Symbol"/>
              <a:buChar char="⚫"/>
              <a:tabLst>
                <a:tab pos="365760" algn="l"/>
                <a:tab pos="366395" algn="l"/>
              </a:tabLst>
            </a:pPr>
            <a:r>
              <a:rPr lang="en-US" sz="2000" dirty="0">
                <a:latin typeface="Arial MT"/>
                <a:cs typeface="Arial MT"/>
              </a:rPr>
              <a:t>If the manager makes any decision in a personal capacity (affecting his/her life). It is known as personal decisions</a:t>
            </a:r>
          </a:p>
          <a:p>
            <a:pPr marL="295910" marR="36195" indent="-283845">
              <a:lnSpc>
                <a:spcPct val="100000"/>
              </a:lnSpc>
              <a:spcBef>
                <a:spcPts val="105"/>
              </a:spcBef>
              <a:buClr>
                <a:srgbClr val="3891A7"/>
              </a:buClr>
              <a:buSzPct val="80000"/>
              <a:buFont typeface="Segoe UI Symbol"/>
              <a:buChar char="⚫"/>
              <a:tabLst>
                <a:tab pos="365760" algn="l"/>
                <a:tab pos="366395" algn="l"/>
              </a:tabLst>
            </a:pPr>
            <a:r>
              <a:rPr lang="en-US" dirty="0"/>
              <a:t>These decisions are taken by him, not as a member of the organization.</a:t>
            </a:r>
          </a:p>
          <a:p>
            <a:pPr marL="295910" marR="36195" indent="-283845">
              <a:lnSpc>
                <a:spcPct val="100000"/>
              </a:lnSpc>
              <a:spcBef>
                <a:spcPts val="105"/>
              </a:spcBef>
              <a:buClr>
                <a:srgbClr val="3891A7"/>
              </a:buClr>
              <a:buSzPct val="80000"/>
              <a:buFont typeface="Segoe UI Symbol"/>
              <a:buChar char="⚫"/>
              <a:tabLst>
                <a:tab pos="365760" algn="l"/>
                <a:tab pos="366395" algn="l"/>
              </a:tabLst>
            </a:pPr>
            <a:r>
              <a:rPr lang="en-US" dirty="0"/>
              <a:t>It cannot be delegated.</a:t>
            </a:r>
          </a:p>
        </p:txBody>
      </p:sp>
      <p:sp>
        <p:nvSpPr>
          <p:cNvPr id="10" name="object 5">
            <a:extLst>
              <a:ext uri="{FF2B5EF4-FFF2-40B4-BE49-F238E27FC236}">
                <a16:creationId xmlns:a16="http://schemas.microsoft.com/office/drawing/2014/main" id="{EE8CADB2-A051-AEF1-0352-EF9B42A5413E}"/>
              </a:ext>
            </a:extLst>
          </p:cNvPr>
          <p:cNvSpPr txBox="1">
            <a:spLocks/>
          </p:cNvSpPr>
          <p:nvPr/>
        </p:nvSpPr>
        <p:spPr>
          <a:xfrm>
            <a:off x="2438400" y="2716359"/>
            <a:ext cx="5029200" cy="675697"/>
          </a:xfrm>
          <a:prstGeom prst="rect">
            <a:avLst/>
          </a:prstGeom>
        </p:spPr>
        <p:txBody>
          <a:bodyPr vert="horz" wrap="square" lIns="0" tIns="74802" rIns="0" bIns="0" rtlCol="0">
            <a:spAutoFit/>
          </a:bodyPr>
          <a:lstStyle>
            <a:lvl1pPr>
              <a:defRPr sz="4300" b="0" i="0">
                <a:solidFill>
                  <a:srgbClr val="562213"/>
                </a:solidFill>
                <a:latin typeface="Arial MT"/>
                <a:ea typeface="+mj-ea"/>
                <a:cs typeface="Arial MT"/>
              </a:defRPr>
            </a:lvl1pPr>
          </a:lstStyle>
          <a:p>
            <a:pPr marL="12700" marR="5080" indent="138430">
              <a:spcBef>
                <a:spcPts val="100"/>
              </a:spcBef>
            </a:pPr>
            <a:r>
              <a:rPr lang="en-IN" sz="3900" b="1" dirty="0">
                <a:latin typeface="Arial"/>
                <a:cs typeface="Arial"/>
              </a:rPr>
              <a:t>Personal</a:t>
            </a:r>
            <a:r>
              <a:rPr lang="en-IN" sz="3900" b="1" kern="0" dirty="0">
                <a:latin typeface="Arial"/>
                <a:cs typeface="Arial"/>
              </a:rPr>
              <a:t> decisions</a:t>
            </a:r>
          </a:p>
        </p:txBody>
      </p:sp>
    </p:spTree>
    <p:extLst>
      <p:ext uri="{BB962C8B-B14F-4D97-AF65-F5344CB8AC3E}">
        <p14:creationId xmlns:p14="http://schemas.microsoft.com/office/powerpoint/2010/main" val="3579031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514602" y="163194"/>
            <a:ext cx="7476998" cy="675697"/>
          </a:xfrm>
          <a:prstGeom prst="rect">
            <a:avLst/>
          </a:prstGeom>
        </p:spPr>
        <p:txBody>
          <a:bodyPr vert="horz" wrap="square" lIns="0" tIns="74802" rIns="0" bIns="0" rtlCol="0">
            <a:spAutoFit/>
          </a:bodyPr>
          <a:lstStyle/>
          <a:p>
            <a:pPr marL="12700" marR="5080" indent="138430" algn="ctr">
              <a:lnSpc>
                <a:spcPct val="100000"/>
              </a:lnSpc>
              <a:spcBef>
                <a:spcPts val="100"/>
              </a:spcBef>
            </a:pPr>
            <a:r>
              <a:rPr lang="en-IN" sz="3900" b="1" dirty="0">
                <a:latin typeface="Arial"/>
                <a:cs typeface="Arial"/>
              </a:rPr>
              <a:t>Individual decisions</a:t>
            </a:r>
          </a:p>
        </p:txBody>
      </p:sp>
      <p:sp>
        <p:nvSpPr>
          <p:cNvPr id="6" name="object 6"/>
          <p:cNvSpPr txBox="1"/>
          <p:nvPr/>
        </p:nvSpPr>
        <p:spPr>
          <a:xfrm>
            <a:off x="1749297" y="1274189"/>
            <a:ext cx="7242303" cy="1885773"/>
          </a:xfrm>
          <a:prstGeom prst="rect">
            <a:avLst/>
          </a:prstGeom>
        </p:spPr>
        <p:txBody>
          <a:bodyPr vert="horz" wrap="square" lIns="0" tIns="13335" rIns="0" bIns="0" rtlCol="0">
            <a:spAutoFit/>
          </a:bodyPr>
          <a:lstStyle/>
          <a:p>
            <a:pPr marL="295910" marR="5080" indent="-283845">
              <a:lnSpc>
                <a:spcPct val="100000"/>
              </a:lnSpc>
              <a:spcBef>
                <a:spcPts val="105"/>
              </a:spcBef>
              <a:buClr>
                <a:srgbClr val="3891A7"/>
              </a:buClr>
              <a:buSzPct val="80000"/>
              <a:buFont typeface="Segoe UI Symbol"/>
              <a:buChar char="⚫"/>
              <a:tabLst>
                <a:tab pos="295910" algn="l"/>
                <a:tab pos="296545" algn="l"/>
              </a:tabLst>
            </a:pPr>
            <a:r>
              <a:rPr lang="en-US" sz="2000" dirty="0">
                <a:latin typeface="Arial MT"/>
                <a:cs typeface="Arial MT"/>
              </a:rPr>
              <a:t>Individual decisions are made by a single person or by an individual in an official capacity</a:t>
            </a:r>
          </a:p>
          <a:p>
            <a:pPr marL="295910" marR="5080" indent="-283845">
              <a:lnSpc>
                <a:spcPct val="100000"/>
              </a:lnSpc>
              <a:spcBef>
                <a:spcPts val="105"/>
              </a:spcBef>
              <a:buClr>
                <a:srgbClr val="3891A7"/>
              </a:buClr>
              <a:buSzPct val="80000"/>
              <a:buFont typeface="Segoe UI Symbol"/>
              <a:buChar char="⚫"/>
              <a:tabLst>
                <a:tab pos="295910" algn="l"/>
                <a:tab pos="296545" algn="l"/>
              </a:tabLst>
            </a:pPr>
            <a:r>
              <a:rPr lang="en-US" sz="2000" dirty="0">
                <a:latin typeface="Arial MT"/>
                <a:cs typeface="Arial MT"/>
              </a:rPr>
              <a:t>They can be routine or significant, depending on the context and impact.</a:t>
            </a:r>
          </a:p>
          <a:p>
            <a:pPr marL="295910" marR="5080" indent="-283845">
              <a:lnSpc>
                <a:spcPct val="100000"/>
              </a:lnSpc>
              <a:spcBef>
                <a:spcPts val="105"/>
              </a:spcBef>
              <a:buClr>
                <a:srgbClr val="3891A7"/>
              </a:buClr>
              <a:buSzPct val="80000"/>
              <a:buFont typeface="Segoe UI Symbol"/>
              <a:buChar char="⚫"/>
              <a:tabLst>
                <a:tab pos="295910" algn="l"/>
                <a:tab pos="296545" algn="l"/>
              </a:tabLst>
            </a:pPr>
            <a:r>
              <a:rPr lang="en-US" sz="2000" dirty="0">
                <a:latin typeface="Arial MT"/>
                <a:cs typeface="Arial MT"/>
              </a:rPr>
              <a:t>Organizations that are smaller and have an autocratic style of management rely on such decisions.</a:t>
            </a:r>
          </a:p>
        </p:txBody>
      </p:sp>
      <p:sp>
        <p:nvSpPr>
          <p:cNvPr id="7" name="object 7"/>
          <p:cNvSpPr txBox="1">
            <a:spLocks noGrp="1"/>
          </p:cNvSpPr>
          <p:nvPr>
            <p:ph sz="half" idx="3"/>
          </p:nvPr>
        </p:nvSpPr>
        <p:spPr>
          <a:xfrm>
            <a:off x="1712190" y="4239704"/>
            <a:ext cx="7242303" cy="2193549"/>
          </a:xfrm>
          <a:prstGeom prst="rect">
            <a:avLst/>
          </a:prstGeom>
        </p:spPr>
        <p:txBody>
          <a:bodyPr vert="horz" wrap="square" lIns="0" tIns="13335" rIns="0" bIns="0" rtlCol="0">
            <a:spAutoFit/>
          </a:bodyPr>
          <a:lstStyle/>
          <a:p>
            <a:pPr marL="295910" marR="36195" indent="-283845">
              <a:lnSpc>
                <a:spcPct val="100000"/>
              </a:lnSpc>
              <a:spcBef>
                <a:spcPts val="105"/>
              </a:spcBef>
              <a:buClr>
                <a:srgbClr val="3891A7"/>
              </a:buClr>
              <a:buSzPct val="80000"/>
              <a:buFont typeface="Segoe UI Symbol"/>
              <a:buChar char="⚫"/>
              <a:tabLst>
                <a:tab pos="365760" algn="l"/>
                <a:tab pos="366395" algn="l"/>
              </a:tabLst>
            </a:pPr>
            <a:r>
              <a:rPr lang="en-US" dirty="0"/>
              <a:t>Group decisions involve multiple individuals who collectively make a choice.</a:t>
            </a:r>
          </a:p>
          <a:p>
            <a:pPr marL="295910" marR="36195" indent="-283845">
              <a:lnSpc>
                <a:spcPct val="100000"/>
              </a:lnSpc>
              <a:spcBef>
                <a:spcPts val="105"/>
              </a:spcBef>
              <a:buClr>
                <a:srgbClr val="3891A7"/>
              </a:buClr>
              <a:buSzPct val="80000"/>
              <a:buFont typeface="Segoe UI Symbol"/>
              <a:buChar char="⚫"/>
              <a:tabLst>
                <a:tab pos="365760" algn="l"/>
                <a:tab pos="366395" algn="l"/>
              </a:tabLst>
            </a:pPr>
            <a:r>
              <a:rPr lang="en-US" dirty="0"/>
              <a:t>These decisions can be made through discussions, negotiations, and consensus-building processes. </a:t>
            </a:r>
          </a:p>
          <a:p>
            <a:pPr marL="295910" marR="36195" indent="-283845">
              <a:spcBef>
                <a:spcPts val="105"/>
              </a:spcBef>
              <a:buClr>
                <a:srgbClr val="3891A7"/>
              </a:buClr>
              <a:buSzPct val="80000"/>
              <a:buFont typeface="Segoe UI Symbol"/>
              <a:buChar char="⚫"/>
              <a:tabLst>
                <a:tab pos="365760" algn="l"/>
                <a:tab pos="366395" algn="l"/>
              </a:tabLst>
            </a:pPr>
            <a:r>
              <a:rPr lang="en-US" dirty="0"/>
              <a:t>Examples include team project decisions, committee decisions, decisions taken by the board of directors a group decision, etc.</a:t>
            </a:r>
          </a:p>
        </p:txBody>
      </p:sp>
      <p:sp>
        <p:nvSpPr>
          <p:cNvPr id="10" name="object 5">
            <a:extLst>
              <a:ext uri="{FF2B5EF4-FFF2-40B4-BE49-F238E27FC236}">
                <a16:creationId xmlns:a16="http://schemas.microsoft.com/office/drawing/2014/main" id="{EE8CADB2-A051-AEF1-0352-EF9B42A5413E}"/>
              </a:ext>
            </a:extLst>
          </p:cNvPr>
          <p:cNvSpPr txBox="1">
            <a:spLocks/>
          </p:cNvSpPr>
          <p:nvPr/>
        </p:nvSpPr>
        <p:spPr>
          <a:xfrm>
            <a:off x="2514600" y="3336092"/>
            <a:ext cx="5029200" cy="675697"/>
          </a:xfrm>
          <a:prstGeom prst="rect">
            <a:avLst/>
          </a:prstGeom>
        </p:spPr>
        <p:txBody>
          <a:bodyPr vert="horz" wrap="square" lIns="0" tIns="74802" rIns="0" bIns="0" rtlCol="0">
            <a:spAutoFit/>
          </a:bodyPr>
          <a:lstStyle>
            <a:lvl1pPr>
              <a:defRPr sz="4300" b="0" i="0">
                <a:solidFill>
                  <a:srgbClr val="562213"/>
                </a:solidFill>
                <a:latin typeface="Arial MT"/>
                <a:ea typeface="+mj-ea"/>
                <a:cs typeface="Arial MT"/>
              </a:defRPr>
            </a:lvl1pPr>
          </a:lstStyle>
          <a:p>
            <a:pPr marL="12700" marR="5080" indent="138430">
              <a:spcBef>
                <a:spcPts val="100"/>
              </a:spcBef>
            </a:pPr>
            <a:r>
              <a:rPr lang="en-IN" sz="3900" b="1" kern="0" dirty="0">
                <a:latin typeface="Arial"/>
                <a:cs typeface="Arial"/>
              </a:rPr>
              <a:t>Group decisions</a:t>
            </a:r>
          </a:p>
        </p:txBody>
      </p:sp>
    </p:spTree>
    <p:extLst>
      <p:ext uri="{BB962C8B-B14F-4D97-AF65-F5344CB8AC3E}">
        <p14:creationId xmlns:p14="http://schemas.microsoft.com/office/powerpoint/2010/main" val="2916401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514602" y="163194"/>
            <a:ext cx="7476998" cy="675697"/>
          </a:xfrm>
          <a:prstGeom prst="rect">
            <a:avLst/>
          </a:prstGeom>
        </p:spPr>
        <p:txBody>
          <a:bodyPr vert="horz" wrap="square" lIns="0" tIns="74802" rIns="0" bIns="0" rtlCol="0">
            <a:spAutoFit/>
          </a:bodyPr>
          <a:lstStyle/>
          <a:p>
            <a:pPr marL="12700" marR="5080" indent="138430" algn="ctr">
              <a:lnSpc>
                <a:spcPct val="100000"/>
              </a:lnSpc>
              <a:spcBef>
                <a:spcPts val="100"/>
              </a:spcBef>
            </a:pPr>
            <a:r>
              <a:rPr lang="en-IN" sz="3900" b="1" dirty="0">
                <a:latin typeface="Arial"/>
                <a:cs typeface="Arial"/>
              </a:rPr>
              <a:t>Policy decisions</a:t>
            </a:r>
          </a:p>
        </p:txBody>
      </p:sp>
      <p:sp>
        <p:nvSpPr>
          <p:cNvPr id="6" name="object 6"/>
          <p:cNvSpPr txBox="1"/>
          <p:nvPr/>
        </p:nvSpPr>
        <p:spPr>
          <a:xfrm>
            <a:off x="1378527" y="1143000"/>
            <a:ext cx="7476998" cy="2514150"/>
          </a:xfrm>
          <a:prstGeom prst="rect">
            <a:avLst/>
          </a:prstGeom>
        </p:spPr>
        <p:txBody>
          <a:bodyPr vert="horz" wrap="square" lIns="0" tIns="13335" rIns="0" bIns="0" rtlCol="0">
            <a:spAutoFit/>
          </a:bodyPr>
          <a:lstStyle/>
          <a:p>
            <a:pPr marL="295910" marR="5080" indent="-283845">
              <a:lnSpc>
                <a:spcPct val="100000"/>
              </a:lnSpc>
              <a:spcBef>
                <a:spcPts val="105"/>
              </a:spcBef>
              <a:buClr>
                <a:srgbClr val="3891A7"/>
              </a:buClr>
              <a:buSzPct val="80000"/>
              <a:buFont typeface="Segoe UI Symbol"/>
              <a:buChar char="⚫"/>
              <a:tabLst>
                <a:tab pos="295910" algn="l"/>
                <a:tab pos="296545" algn="l"/>
              </a:tabLst>
            </a:pPr>
            <a:r>
              <a:rPr lang="en-US" sz="2000" dirty="0">
                <a:latin typeface="Arial MT"/>
                <a:cs typeface="Arial MT"/>
              </a:rPr>
              <a:t>These are tactical decisions pertaining to the policy and planning of the firm are known as policy decisions. </a:t>
            </a:r>
          </a:p>
          <a:p>
            <a:pPr marL="295910" marR="5080" indent="-283845">
              <a:lnSpc>
                <a:spcPct val="100000"/>
              </a:lnSpc>
              <a:spcBef>
                <a:spcPts val="105"/>
              </a:spcBef>
              <a:buClr>
                <a:srgbClr val="3891A7"/>
              </a:buClr>
              <a:buSzPct val="80000"/>
              <a:buFont typeface="Segoe UI Symbol"/>
              <a:buChar char="⚫"/>
              <a:tabLst>
                <a:tab pos="295910" algn="l"/>
                <a:tab pos="296545" algn="l"/>
              </a:tabLst>
            </a:pPr>
            <a:r>
              <a:rPr lang="en-US" sz="2000" dirty="0">
                <a:latin typeface="Arial MT"/>
                <a:cs typeface="Arial MT"/>
              </a:rPr>
              <a:t>Such decisions are usually reserved for the firm’s top management officials. </a:t>
            </a:r>
          </a:p>
          <a:p>
            <a:pPr marL="295910" marR="5080" indent="-283845">
              <a:lnSpc>
                <a:spcPct val="100000"/>
              </a:lnSpc>
              <a:spcBef>
                <a:spcPts val="105"/>
              </a:spcBef>
              <a:buClr>
                <a:srgbClr val="3891A7"/>
              </a:buClr>
              <a:buSzPct val="80000"/>
              <a:buFont typeface="Segoe UI Symbol"/>
              <a:buChar char="⚫"/>
              <a:tabLst>
                <a:tab pos="295910" algn="l"/>
                <a:tab pos="296545" algn="l"/>
              </a:tabLst>
            </a:pPr>
            <a:r>
              <a:rPr lang="en-US" sz="2000" dirty="0">
                <a:latin typeface="Arial MT"/>
                <a:cs typeface="Arial MT"/>
              </a:rPr>
              <a:t>They have a long-term impact on the firm and require a great deal of analysis.</a:t>
            </a:r>
          </a:p>
          <a:p>
            <a:pPr marL="295910" marR="5080" indent="-283845">
              <a:lnSpc>
                <a:spcPct val="100000"/>
              </a:lnSpc>
              <a:spcBef>
                <a:spcPts val="105"/>
              </a:spcBef>
              <a:buClr>
                <a:srgbClr val="3891A7"/>
              </a:buClr>
              <a:buSzPct val="80000"/>
              <a:buFont typeface="Segoe UI Symbol"/>
              <a:buChar char="⚫"/>
              <a:tabLst>
                <a:tab pos="295910" algn="l"/>
                <a:tab pos="296545" algn="l"/>
              </a:tabLst>
            </a:pPr>
            <a:r>
              <a:rPr lang="en-US" sz="2000" dirty="0">
                <a:latin typeface="Arial MT"/>
                <a:cs typeface="Arial MT"/>
              </a:rPr>
              <a:t>E.g. Company announces a bonus issue. This is a policy decision</a:t>
            </a:r>
          </a:p>
        </p:txBody>
      </p:sp>
    </p:spTree>
    <p:extLst>
      <p:ext uri="{BB962C8B-B14F-4D97-AF65-F5344CB8AC3E}">
        <p14:creationId xmlns:p14="http://schemas.microsoft.com/office/powerpoint/2010/main" val="2489595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sz="half" idx="3"/>
          </p:nvPr>
        </p:nvSpPr>
        <p:spPr>
          <a:xfrm>
            <a:off x="1143000" y="1524000"/>
            <a:ext cx="7696200" cy="3437479"/>
          </a:xfrm>
          <a:prstGeom prst="rect">
            <a:avLst/>
          </a:prstGeom>
        </p:spPr>
        <p:txBody>
          <a:bodyPr vert="horz" wrap="square" lIns="0" tIns="13335" rIns="0" bIns="0" rtlCol="0">
            <a:spAutoFit/>
          </a:bodyPr>
          <a:lstStyle/>
          <a:p>
            <a:pPr marL="295910" marR="36195" indent="-283845">
              <a:lnSpc>
                <a:spcPct val="100000"/>
              </a:lnSpc>
              <a:spcBef>
                <a:spcPts val="105"/>
              </a:spcBef>
              <a:buClr>
                <a:srgbClr val="3891A7"/>
              </a:buClr>
              <a:buSzPct val="80000"/>
              <a:buFont typeface="Segoe UI Symbol"/>
              <a:buChar char="⚫"/>
              <a:tabLst>
                <a:tab pos="365760" algn="l"/>
                <a:tab pos="366395" algn="l"/>
              </a:tabLst>
            </a:pPr>
            <a:r>
              <a:rPr lang="en-US" dirty="0"/>
              <a:t>Operating decisions are the decisions necessary to put the policy decisions into action. </a:t>
            </a:r>
          </a:p>
          <a:p>
            <a:pPr marL="295910" marR="36195" indent="-283845">
              <a:lnSpc>
                <a:spcPct val="100000"/>
              </a:lnSpc>
              <a:spcBef>
                <a:spcPts val="105"/>
              </a:spcBef>
              <a:buClr>
                <a:srgbClr val="3891A7"/>
              </a:buClr>
              <a:buSzPct val="80000"/>
              <a:buFont typeface="Segoe UI Symbol"/>
              <a:buChar char="⚫"/>
              <a:tabLst>
                <a:tab pos="365760" algn="l"/>
                <a:tab pos="366395" algn="l"/>
              </a:tabLst>
            </a:pPr>
            <a:r>
              <a:rPr lang="en-US" dirty="0"/>
              <a:t>These decisions are taken by the lower management and help implement the plans and policies taken by the high-level managers.</a:t>
            </a:r>
          </a:p>
          <a:p>
            <a:pPr marL="295910" marR="36195" indent="-283845">
              <a:lnSpc>
                <a:spcPct val="100000"/>
              </a:lnSpc>
              <a:spcBef>
                <a:spcPts val="105"/>
              </a:spcBef>
              <a:buClr>
                <a:srgbClr val="3891A7"/>
              </a:buClr>
              <a:buSzPct val="80000"/>
              <a:buFont typeface="Segoe UI Symbol"/>
              <a:buChar char="⚫"/>
              <a:tabLst>
                <a:tab pos="365760" algn="l"/>
                <a:tab pos="366395" algn="l"/>
              </a:tabLst>
            </a:pPr>
            <a:r>
              <a:rPr lang="en-US" dirty="0"/>
              <a:t>Calculation and implementation of such bonus issue is an operating decision</a:t>
            </a:r>
          </a:p>
          <a:p>
            <a:pPr marL="295910" marR="36195" indent="-283845">
              <a:lnSpc>
                <a:spcPct val="100000"/>
              </a:lnSpc>
              <a:spcBef>
                <a:spcPts val="105"/>
              </a:spcBef>
              <a:buClr>
                <a:srgbClr val="3891A7"/>
              </a:buClr>
              <a:buSzPct val="80000"/>
              <a:buFont typeface="Segoe UI Symbol"/>
              <a:buChar char="⚫"/>
              <a:tabLst>
                <a:tab pos="365760" algn="l"/>
                <a:tab pos="366395" algn="l"/>
              </a:tabLst>
            </a:pPr>
            <a:r>
              <a:rPr lang="en-US" dirty="0"/>
              <a:t>Example: the bonus issue is a policy matter that is to be decided by the top management, and the calculation of the bonus is an operating decision, which is taken at the lower levels to execute the policy decision.</a:t>
            </a:r>
          </a:p>
        </p:txBody>
      </p:sp>
      <p:sp>
        <p:nvSpPr>
          <p:cNvPr id="10" name="object 5">
            <a:extLst>
              <a:ext uri="{FF2B5EF4-FFF2-40B4-BE49-F238E27FC236}">
                <a16:creationId xmlns:a16="http://schemas.microsoft.com/office/drawing/2014/main" id="{EE8CADB2-A051-AEF1-0352-EF9B42A5413E}"/>
              </a:ext>
            </a:extLst>
          </p:cNvPr>
          <p:cNvSpPr txBox="1">
            <a:spLocks/>
          </p:cNvSpPr>
          <p:nvPr/>
        </p:nvSpPr>
        <p:spPr>
          <a:xfrm>
            <a:off x="2743200" y="152400"/>
            <a:ext cx="5029200" cy="675697"/>
          </a:xfrm>
          <a:prstGeom prst="rect">
            <a:avLst/>
          </a:prstGeom>
        </p:spPr>
        <p:txBody>
          <a:bodyPr vert="horz" wrap="square" lIns="0" tIns="74802" rIns="0" bIns="0" rtlCol="0">
            <a:spAutoFit/>
          </a:bodyPr>
          <a:lstStyle>
            <a:lvl1pPr>
              <a:defRPr sz="4300" b="0" i="0">
                <a:solidFill>
                  <a:srgbClr val="562213"/>
                </a:solidFill>
                <a:latin typeface="Arial MT"/>
                <a:ea typeface="+mj-ea"/>
                <a:cs typeface="Arial MT"/>
              </a:defRPr>
            </a:lvl1pPr>
          </a:lstStyle>
          <a:p>
            <a:pPr marL="12700" marR="5080" indent="138430">
              <a:spcBef>
                <a:spcPts val="100"/>
              </a:spcBef>
            </a:pPr>
            <a:r>
              <a:rPr lang="en-IN" sz="3900" b="1" kern="0" dirty="0">
                <a:latin typeface="Arial"/>
                <a:cs typeface="Arial"/>
              </a:rPr>
              <a:t>Operating decisions</a:t>
            </a:r>
          </a:p>
        </p:txBody>
      </p:sp>
    </p:spTree>
    <p:extLst>
      <p:ext uri="{BB962C8B-B14F-4D97-AF65-F5344CB8AC3E}">
        <p14:creationId xmlns:p14="http://schemas.microsoft.com/office/powerpoint/2010/main" val="4020914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8587" y="6927"/>
            <a:ext cx="9142730" cy="6858000"/>
            <a:chOff x="1780" y="0"/>
            <a:chExt cx="9142730" cy="6858000"/>
          </a:xfrm>
        </p:grpSpPr>
        <p:pic>
          <p:nvPicPr>
            <p:cNvPr id="3" name="object 3"/>
            <p:cNvPicPr/>
            <p:nvPr/>
          </p:nvPicPr>
          <p:blipFill>
            <a:blip r:embed="rId2" cstate="print"/>
            <a:stretch>
              <a:fillRect/>
            </a:stretch>
          </p:blipFill>
          <p:spPr>
            <a:xfrm>
              <a:off x="1333499" y="86868"/>
              <a:ext cx="5682996" cy="1110995"/>
            </a:xfrm>
            <a:prstGeom prst="rect">
              <a:avLst/>
            </a:prstGeom>
          </p:spPr>
        </p:pic>
        <p:pic>
          <p:nvPicPr>
            <p:cNvPr id="4" name="object 4"/>
            <p:cNvPicPr/>
            <p:nvPr/>
          </p:nvPicPr>
          <p:blipFill>
            <a:blip r:embed="rId3" cstate="print"/>
            <a:stretch>
              <a:fillRect/>
            </a:stretch>
          </p:blipFill>
          <p:spPr>
            <a:xfrm>
              <a:off x="1194816" y="681227"/>
              <a:ext cx="2951988" cy="1110996"/>
            </a:xfrm>
            <a:prstGeom prst="rect">
              <a:avLst/>
            </a:prstGeom>
          </p:spPr>
        </p:pic>
      </p:grpSp>
      <p:sp>
        <p:nvSpPr>
          <p:cNvPr id="5" name="object 5"/>
          <p:cNvSpPr txBox="1">
            <a:spLocks noGrp="1"/>
          </p:cNvSpPr>
          <p:nvPr>
            <p:ph type="title"/>
          </p:nvPr>
        </p:nvSpPr>
        <p:spPr>
          <a:xfrm>
            <a:off x="1211623" y="163194"/>
            <a:ext cx="7932377" cy="1336040"/>
          </a:xfrm>
          <a:prstGeom prst="rect">
            <a:avLst/>
          </a:prstGeom>
        </p:spPr>
        <p:txBody>
          <a:bodyPr vert="horz" wrap="square" lIns="0" tIns="74802" rIns="0" bIns="0" rtlCol="0">
            <a:spAutoFit/>
          </a:bodyPr>
          <a:lstStyle/>
          <a:p>
            <a:pPr>
              <a:spcBef>
                <a:spcPts val="1200"/>
              </a:spcBef>
            </a:pPr>
            <a:r>
              <a:rPr lang="en-IN" altLang="en-US" sz="4000" b="1" dirty="0">
                <a:latin typeface="Calibri" panose="020F0502020204030204" pitchFamily="34" charset="0"/>
                <a:cs typeface="Calibri" panose="020F0502020204030204" pitchFamily="34" charset="0"/>
              </a:rPr>
              <a:t>Sequential and Bear-by-the-Tail decisions</a:t>
            </a:r>
          </a:p>
        </p:txBody>
      </p:sp>
      <p:sp>
        <p:nvSpPr>
          <p:cNvPr id="6" name="object 6"/>
          <p:cNvSpPr txBox="1"/>
          <p:nvPr/>
        </p:nvSpPr>
        <p:spPr>
          <a:xfrm>
            <a:off x="1397339" y="1799150"/>
            <a:ext cx="7166103" cy="4014561"/>
          </a:xfrm>
          <a:prstGeom prst="rect">
            <a:avLst/>
          </a:prstGeom>
        </p:spPr>
        <p:txBody>
          <a:bodyPr vert="horz" wrap="square" lIns="0" tIns="13335" rIns="0" bIns="0" rtlCol="0">
            <a:spAutoFit/>
          </a:bodyPr>
          <a:lstStyle/>
          <a:p>
            <a:pPr marL="457200" indent="-457200">
              <a:spcBef>
                <a:spcPts val="1200"/>
              </a:spcBef>
              <a:buFont typeface="Arial" panose="020B0604020202020204" pitchFamily="34" charset="0"/>
              <a:buChar char="•"/>
            </a:pPr>
            <a:r>
              <a:rPr lang="en-SG" altLang="en-US" sz="3000" dirty="0">
                <a:latin typeface="Calibri" panose="020F0502020204030204" pitchFamily="34" charset="0"/>
                <a:cs typeface="Calibri" panose="020F0502020204030204" pitchFamily="34" charset="0"/>
              </a:rPr>
              <a:t>In a sequential decision, the manager makes a decision one part at a time; </a:t>
            </a:r>
          </a:p>
          <a:p>
            <a:pPr marL="457200" indent="-457200">
              <a:spcBef>
                <a:spcPts val="1200"/>
              </a:spcBef>
              <a:buFont typeface="Arial" panose="020B0604020202020204" pitchFamily="34" charset="0"/>
              <a:buChar char="•"/>
            </a:pPr>
            <a:r>
              <a:rPr lang="en-SG" altLang="en-US" sz="3000" dirty="0">
                <a:latin typeface="Calibri" panose="020F0502020204030204" pitchFamily="34" charset="0"/>
                <a:cs typeface="Calibri" panose="020F0502020204030204" pitchFamily="34" charset="0"/>
              </a:rPr>
              <a:t>when the results of the first part are known, he can use them in deciding the second part; </a:t>
            </a:r>
          </a:p>
          <a:p>
            <a:pPr marL="457200" indent="-457200">
              <a:spcBef>
                <a:spcPts val="1200"/>
              </a:spcBef>
              <a:buFont typeface="Arial" panose="020B0604020202020204" pitchFamily="34" charset="0"/>
              <a:buChar char="•"/>
            </a:pPr>
            <a:r>
              <a:rPr lang="en-SG" altLang="en-US" sz="3000" dirty="0">
                <a:latin typeface="Calibri" panose="020F0502020204030204" pitchFamily="34" charset="0"/>
                <a:cs typeface="Calibri" panose="020F0502020204030204" pitchFamily="34" charset="0"/>
              </a:rPr>
              <a:t>the results of the second part help in shaping his decision on the third part, and so on, with each succeeding part. </a:t>
            </a:r>
            <a:endParaRPr lang="en-IN" altLang="en-US" sz="3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8553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3304" y="0"/>
            <a:ext cx="9140695" cy="6858000"/>
            <a:chOff x="3304" y="0"/>
            <a:chExt cx="9140695"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59"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7" name="object 17"/>
          <p:cNvSpPr txBox="1">
            <a:spLocks noGrp="1"/>
          </p:cNvSpPr>
          <p:nvPr>
            <p:ph type="title"/>
          </p:nvPr>
        </p:nvSpPr>
        <p:spPr>
          <a:xfrm>
            <a:off x="1920496" y="253652"/>
            <a:ext cx="6121400" cy="680720"/>
          </a:xfrm>
          <a:prstGeom prst="rect">
            <a:avLst/>
          </a:prstGeom>
        </p:spPr>
        <p:txBody>
          <a:bodyPr vert="horz" wrap="square" lIns="0" tIns="12065" rIns="0" bIns="0" rtlCol="0">
            <a:spAutoFit/>
          </a:bodyPr>
          <a:lstStyle/>
          <a:p>
            <a:pPr marL="12700">
              <a:lnSpc>
                <a:spcPct val="100000"/>
              </a:lnSpc>
              <a:spcBef>
                <a:spcPts val="95"/>
              </a:spcBef>
            </a:pPr>
            <a:r>
              <a:rPr spc="-5" dirty="0"/>
              <a:t>Decision-making</a:t>
            </a:r>
            <a:r>
              <a:rPr spc="-35" dirty="0"/>
              <a:t> </a:t>
            </a:r>
            <a:r>
              <a:rPr spc="-5" dirty="0"/>
              <a:t>pro</a:t>
            </a:r>
            <a:r>
              <a:rPr lang="en-IN" spc="-5" dirty="0"/>
              <a:t>c</a:t>
            </a:r>
            <a:r>
              <a:rPr spc="-5" dirty="0" err="1"/>
              <a:t>ess</a:t>
            </a:r>
            <a:endParaRPr spc="-5" dirty="0"/>
          </a:p>
        </p:txBody>
      </p:sp>
      <p:grpSp>
        <p:nvGrpSpPr>
          <p:cNvPr id="18" name="object 18"/>
          <p:cNvGrpSpPr/>
          <p:nvPr/>
        </p:nvGrpSpPr>
        <p:grpSpPr>
          <a:xfrm>
            <a:off x="4597844" y="1438592"/>
            <a:ext cx="1175385" cy="771525"/>
            <a:chOff x="4597844" y="1438592"/>
            <a:chExt cx="1175385" cy="771525"/>
          </a:xfrm>
        </p:grpSpPr>
        <p:sp>
          <p:nvSpPr>
            <p:cNvPr id="19" name="object 19"/>
            <p:cNvSpPr/>
            <p:nvPr/>
          </p:nvSpPr>
          <p:spPr>
            <a:xfrm>
              <a:off x="4610862" y="1451610"/>
              <a:ext cx="1149350" cy="745490"/>
            </a:xfrm>
            <a:custGeom>
              <a:avLst/>
              <a:gdLst/>
              <a:ahLst/>
              <a:cxnLst/>
              <a:rect l="l" t="t" r="r" b="b"/>
              <a:pathLst>
                <a:path w="1149350" h="745489">
                  <a:moveTo>
                    <a:pt x="1024889" y="0"/>
                  </a:moveTo>
                  <a:lnTo>
                    <a:pt x="124205" y="0"/>
                  </a:lnTo>
                  <a:lnTo>
                    <a:pt x="75866" y="9763"/>
                  </a:lnTo>
                  <a:lnTo>
                    <a:pt x="36385" y="36385"/>
                  </a:lnTo>
                  <a:lnTo>
                    <a:pt x="9763" y="75866"/>
                  </a:lnTo>
                  <a:lnTo>
                    <a:pt x="0" y="124205"/>
                  </a:lnTo>
                  <a:lnTo>
                    <a:pt x="0" y="621029"/>
                  </a:lnTo>
                  <a:lnTo>
                    <a:pt x="9763" y="669369"/>
                  </a:lnTo>
                  <a:lnTo>
                    <a:pt x="36385" y="708850"/>
                  </a:lnTo>
                  <a:lnTo>
                    <a:pt x="75866" y="735472"/>
                  </a:lnTo>
                  <a:lnTo>
                    <a:pt x="124205" y="745236"/>
                  </a:lnTo>
                  <a:lnTo>
                    <a:pt x="1024889" y="745236"/>
                  </a:lnTo>
                  <a:lnTo>
                    <a:pt x="1073229" y="735472"/>
                  </a:lnTo>
                  <a:lnTo>
                    <a:pt x="1112710" y="708850"/>
                  </a:lnTo>
                  <a:lnTo>
                    <a:pt x="1139332" y="669369"/>
                  </a:lnTo>
                  <a:lnTo>
                    <a:pt x="1149096" y="621029"/>
                  </a:lnTo>
                  <a:lnTo>
                    <a:pt x="1149096" y="124205"/>
                  </a:lnTo>
                  <a:lnTo>
                    <a:pt x="1139332" y="75866"/>
                  </a:lnTo>
                  <a:lnTo>
                    <a:pt x="1112710" y="36385"/>
                  </a:lnTo>
                  <a:lnTo>
                    <a:pt x="1073229" y="9763"/>
                  </a:lnTo>
                  <a:lnTo>
                    <a:pt x="1024889" y="0"/>
                  </a:lnTo>
                  <a:close/>
                </a:path>
              </a:pathLst>
            </a:custGeom>
            <a:solidFill>
              <a:srgbClr val="C32C2D"/>
            </a:solidFill>
          </p:spPr>
          <p:txBody>
            <a:bodyPr wrap="square" lIns="0" tIns="0" rIns="0" bIns="0" rtlCol="0"/>
            <a:lstStyle/>
            <a:p>
              <a:endParaRPr/>
            </a:p>
          </p:txBody>
        </p:sp>
        <p:sp>
          <p:nvSpPr>
            <p:cNvPr id="20" name="object 20"/>
            <p:cNvSpPr/>
            <p:nvPr/>
          </p:nvSpPr>
          <p:spPr>
            <a:xfrm>
              <a:off x="4610862" y="1451610"/>
              <a:ext cx="1149350" cy="745490"/>
            </a:xfrm>
            <a:custGeom>
              <a:avLst/>
              <a:gdLst/>
              <a:ahLst/>
              <a:cxnLst/>
              <a:rect l="l" t="t" r="r" b="b"/>
              <a:pathLst>
                <a:path w="1149350" h="745489">
                  <a:moveTo>
                    <a:pt x="0" y="124205"/>
                  </a:moveTo>
                  <a:lnTo>
                    <a:pt x="9763" y="75866"/>
                  </a:lnTo>
                  <a:lnTo>
                    <a:pt x="36385" y="36385"/>
                  </a:lnTo>
                  <a:lnTo>
                    <a:pt x="75866" y="9763"/>
                  </a:lnTo>
                  <a:lnTo>
                    <a:pt x="124205" y="0"/>
                  </a:lnTo>
                  <a:lnTo>
                    <a:pt x="1024889" y="0"/>
                  </a:lnTo>
                  <a:lnTo>
                    <a:pt x="1073229" y="9763"/>
                  </a:lnTo>
                  <a:lnTo>
                    <a:pt x="1112710" y="36385"/>
                  </a:lnTo>
                  <a:lnTo>
                    <a:pt x="1139332" y="75866"/>
                  </a:lnTo>
                  <a:lnTo>
                    <a:pt x="1149096" y="124205"/>
                  </a:lnTo>
                  <a:lnTo>
                    <a:pt x="1149096" y="621029"/>
                  </a:lnTo>
                  <a:lnTo>
                    <a:pt x="1139332" y="669369"/>
                  </a:lnTo>
                  <a:lnTo>
                    <a:pt x="1112710" y="708850"/>
                  </a:lnTo>
                  <a:lnTo>
                    <a:pt x="1073229" y="735472"/>
                  </a:lnTo>
                  <a:lnTo>
                    <a:pt x="1024889" y="745236"/>
                  </a:lnTo>
                  <a:lnTo>
                    <a:pt x="124205" y="745236"/>
                  </a:lnTo>
                  <a:lnTo>
                    <a:pt x="75866" y="735472"/>
                  </a:lnTo>
                  <a:lnTo>
                    <a:pt x="36385" y="708850"/>
                  </a:lnTo>
                  <a:lnTo>
                    <a:pt x="9763" y="669369"/>
                  </a:lnTo>
                  <a:lnTo>
                    <a:pt x="0" y="621029"/>
                  </a:lnTo>
                  <a:lnTo>
                    <a:pt x="0" y="124205"/>
                  </a:lnTo>
                  <a:close/>
                </a:path>
              </a:pathLst>
            </a:custGeom>
            <a:ln w="25908">
              <a:solidFill>
                <a:srgbClr val="FFFFFF"/>
              </a:solidFill>
            </a:ln>
          </p:spPr>
          <p:txBody>
            <a:bodyPr wrap="square" lIns="0" tIns="0" rIns="0" bIns="0" rtlCol="0"/>
            <a:lstStyle/>
            <a:p>
              <a:endParaRPr/>
            </a:p>
          </p:txBody>
        </p:sp>
      </p:grpSp>
      <p:sp>
        <p:nvSpPr>
          <p:cNvPr id="21" name="object 21"/>
          <p:cNvSpPr txBox="1"/>
          <p:nvPr/>
        </p:nvSpPr>
        <p:spPr>
          <a:xfrm>
            <a:off x="4703378" y="1565879"/>
            <a:ext cx="953390" cy="373820"/>
          </a:xfrm>
          <a:prstGeom prst="rect">
            <a:avLst/>
          </a:prstGeom>
        </p:spPr>
        <p:txBody>
          <a:bodyPr vert="horz" wrap="square" lIns="0" tIns="40005" rIns="0" bIns="0" rtlCol="0">
            <a:spAutoFit/>
          </a:bodyPr>
          <a:lstStyle/>
          <a:p>
            <a:pPr marL="44450" marR="5080" indent="-32384">
              <a:lnSpc>
                <a:spcPts val="1340"/>
              </a:lnSpc>
              <a:spcBef>
                <a:spcPts val="320"/>
              </a:spcBef>
            </a:pPr>
            <a:r>
              <a:rPr lang="en-IN" sz="1300" spc="-10" dirty="0">
                <a:solidFill>
                  <a:srgbClr val="FFFFFF"/>
                </a:solidFill>
                <a:latin typeface="Arial MT"/>
                <a:cs typeface="Arial MT"/>
              </a:rPr>
              <a:t>Identification </a:t>
            </a:r>
            <a:r>
              <a:rPr lang="en-IN" sz="1300" spc="-350" dirty="0">
                <a:solidFill>
                  <a:srgbClr val="FFFFFF"/>
                </a:solidFill>
                <a:latin typeface="Arial MT"/>
                <a:cs typeface="Arial MT"/>
              </a:rPr>
              <a:t> </a:t>
            </a:r>
            <a:r>
              <a:rPr lang="en-IN" sz="1300" spc="-5" dirty="0">
                <a:solidFill>
                  <a:srgbClr val="FFFFFF"/>
                </a:solidFill>
                <a:latin typeface="Arial MT"/>
                <a:cs typeface="Arial MT"/>
              </a:rPr>
              <a:t>of</a:t>
            </a:r>
            <a:r>
              <a:rPr lang="en-IN" sz="1300" spc="-50" dirty="0">
                <a:solidFill>
                  <a:srgbClr val="FFFFFF"/>
                </a:solidFill>
                <a:latin typeface="Arial MT"/>
                <a:cs typeface="Arial MT"/>
              </a:rPr>
              <a:t> </a:t>
            </a:r>
            <a:r>
              <a:rPr lang="en-IN" sz="1300" spc="-5" dirty="0">
                <a:solidFill>
                  <a:srgbClr val="FFFFFF"/>
                </a:solidFill>
                <a:latin typeface="Arial MT"/>
                <a:cs typeface="Arial MT"/>
              </a:rPr>
              <a:t>problems</a:t>
            </a:r>
            <a:endParaRPr lang="en-IN" sz="1300" dirty="0">
              <a:latin typeface="Arial MT"/>
              <a:cs typeface="Arial MT"/>
            </a:endParaRPr>
          </a:p>
        </p:txBody>
      </p:sp>
      <p:grpSp>
        <p:nvGrpSpPr>
          <p:cNvPr id="22" name="object 22"/>
          <p:cNvGrpSpPr/>
          <p:nvPr/>
        </p:nvGrpSpPr>
        <p:grpSpPr>
          <a:xfrm>
            <a:off x="5906515" y="1943735"/>
            <a:ext cx="1532255" cy="1069340"/>
            <a:chOff x="5906515" y="1943735"/>
            <a:chExt cx="1532255" cy="1069340"/>
          </a:xfrm>
        </p:grpSpPr>
        <p:sp>
          <p:nvSpPr>
            <p:cNvPr id="23" name="object 23"/>
            <p:cNvSpPr/>
            <p:nvPr/>
          </p:nvSpPr>
          <p:spPr>
            <a:xfrm>
              <a:off x="5906515" y="1943735"/>
              <a:ext cx="430530" cy="217804"/>
            </a:xfrm>
            <a:custGeom>
              <a:avLst/>
              <a:gdLst/>
              <a:ahLst/>
              <a:cxnLst/>
              <a:rect l="l" t="t" r="r" b="b"/>
              <a:pathLst>
                <a:path w="430529" h="217805">
                  <a:moveTo>
                    <a:pt x="331470" y="201929"/>
                  </a:moveTo>
                  <a:lnTo>
                    <a:pt x="328041" y="201929"/>
                  </a:lnTo>
                  <a:lnTo>
                    <a:pt x="325120" y="204597"/>
                  </a:lnTo>
                  <a:lnTo>
                    <a:pt x="324866" y="211709"/>
                  </a:lnTo>
                  <a:lnTo>
                    <a:pt x="327660" y="214629"/>
                  </a:lnTo>
                  <a:lnTo>
                    <a:pt x="331088" y="214629"/>
                  </a:lnTo>
                  <a:lnTo>
                    <a:pt x="430149" y="217677"/>
                  </a:lnTo>
                  <a:lnTo>
                    <a:pt x="429480" y="216407"/>
                  </a:lnTo>
                  <a:lnTo>
                    <a:pt x="416179" y="216407"/>
                  </a:lnTo>
                  <a:lnTo>
                    <a:pt x="396310" y="203982"/>
                  </a:lnTo>
                  <a:lnTo>
                    <a:pt x="331470" y="201929"/>
                  </a:lnTo>
                  <a:close/>
                </a:path>
                <a:path w="430529" h="217805">
                  <a:moveTo>
                    <a:pt x="396310" y="203982"/>
                  </a:moveTo>
                  <a:lnTo>
                    <a:pt x="416179" y="216407"/>
                  </a:lnTo>
                  <a:lnTo>
                    <a:pt x="417683" y="213994"/>
                  </a:lnTo>
                  <a:lnTo>
                    <a:pt x="413893" y="213994"/>
                  </a:lnTo>
                  <a:lnTo>
                    <a:pt x="408842" y="204379"/>
                  </a:lnTo>
                  <a:lnTo>
                    <a:pt x="396310" y="203982"/>
                  </a:lnTo>
                  <a:close/>
                </a:path>
                <a:path w="430529" h="217805">
                  <a:moveTo>
                    <a:pt x="378587" y="125729"/>
                  </a:moveTo>
                  <a:lnTo>
                    <a:pt x="375538" y="127380"/>
                  </a:lnTo>
                  <a:lnTo>
                    <a:pt x="372363" y="128904"/>
                  </a:lnTo>
                  <a:lnTo>
                    <a:pt x="371221" y="132841"/>
                  </a:lnTo>
                  <a:lnTo>
                    <a:pt x="372872" y="135889"/>
                  </a:lnTo>
                  <a:lnTo>
                    <a:pt x="402939" y="193139"/>
                  </a:lnTo>
                  <a:lnTo>
                    <a:pt x="422910" y="205612"/>
                  </a:lnTo>
                  <a:lnTo>
                    <a:pt x="416179" y="216407"/>
                  </a:lnTo>
                  <a:lnTo>
                    <a:pt x="429480" y="216407"/>
                  </a:lnTo>
                  <a:lnTo>
                    <a:pt x="384048" y="130048"/>
                  </a:lnTo>
                  <a:lnTo>
                    <a:pt x="382397" y="126873"/>
                  </a:lnTo>
                  <a:lnTo>
                    <a:pt x="378587" y="125729"/>
                  </a:lnTo>
                  <a:close/>
                </a:path>
                <a:path w="430529" h="217805">
                  <a:moveTo>
                    <a:pt x="408842" y="204379"/>
                  </a:moveTo>
                  <a:lnTo>
                    <a:pt x="413893" y="213994"/>
                  </a:lnTo>
                  <a:lnTo>
                    <a:pt x="419735" y="204724"/>
                  </a:lnTo>
                  <a:lnTo>
                    <a:pt x="408842" y="204379"/>
                  </a:lnTo>
                  <a:close/>
                </a:path>
                <a:path w="430529" h="217805">
                  <a:moveTo>
                    <a:pt x="402939" y="193139"/>
                  </a:moveTo>
                  <a:lnTo>
                    <a:pt x="408842" y="204379"/>
                  </a:lnTo>
                  <a:lnTo>
                    <a:pt x="419735" y="204724"/>
                  </a:lnTo>
                  <a:lnTo>
                    <a:pt x="413893" y="213994"/>
                  </a:lnTo>
                  <a:lnTo>
                    <a:pt x="417683" y="213994"/>
                  </a:lnTo>
                  <a:lnTo>
                    <a:pt x="422910" y="205612"/>
                  </a:lnTo>
                  <a:lnTo>
                    <a:pt x="402939" y="193139"/>
                  </a:lnTo>
                  <a:close/>
                </a:path>
                <a:path w="430529" h="217805">
                  <a:moveTo>
                    <a:pt x="4445" y="0"/>
                  </a:moveTo>
                  <a:lnTo>
                    <a:pt x="0" y="11937"/>
                  </a:lnTo>
                  <a:lnTo>
                    <a:pt x="56007" y="33019"/>
                  </a:lnTo>
                  <a:lnTo>
                    <a:pt x="111125" y="55625"/>
                  </a:lnTo>
                  <a:lnTo>
                    <a:pt x="165608" y="79882"/>
                  </a:lnTo>
                  <a:lnTo>
                    <a:pt x="219456" y="105537"/>
                  </a:lnTo>
                  <a:lnTo>
                    <a:pt x="272542" y="132714"/>
                  </a:lnTo>
                  <a:lnTo>
                    <a:pt x="324738" y="161289"/>
                  </a:lnTo>
                  <a:lnTo>
                    <a:pt x="376174" y="191388"/>
                  </a:lnTo>
                  <a:lnTo>
                    <a:pt x="396310" y="203982"/>
                  </a:lnTo>
                  <a:lnTo>
                    <a:pt x="408842" y="204379"/>
                  </a:lnTo>
                  <a:lnTo>
                    <a:pt x="330835" y="150240"/>
                  </a:lnTo>
                  <a:lnTo>
                    <a:pt x="278257" y="121285"/>
                  </a:lnTo>
                  <a:lnTo>
                    <a:pt x="224917" y="93979"/>
                  </a:lnTo>
                  <a:lnTo>
                    <a:pt x="170814" y="68199"/>
                  </a:lnTo>
                  <a:lnTo>
                    <a:pt x="115950" y="43814"/>
                  </a:lnTo>
                  <a:lnTo>
                    <a:pt x="60451" y="21081"/>
                  </a:lnTo>
                  <a:lnTo>
                    <a:pt x="4445" y="0"/>
                  </a:lnTo>
                  <a:close/>
                </a:path>
              </a:pathLst>
            </a:custGeom>
            <a:solidFill>
              <a:srgbClr val="C32C2D"/>
            </a:solidFill>
          </p:spPr>
          <p:txBody>
            <a:bodyPr wrap="square" lIns="0" tIns="0" rIns="0" bIns="0" rtlCol="0"/>
            <a:lstStyle/>
            <a:p>
              <a:endParaRPr/>
            </a:p>
          </p:txBody>
        </p:sp>
        <p:sp>
          <p:nvSpPr>
            <p:cNvPr id="24" name="object 24"/>
            <p:cNvSpPr/>
            <p:nvPr/>
          </p:nvSpPr>
          <p:spPr>
            <a:xfrm>
              <a:off x="6276593" y="2253234"/>
              <a:ext cx="1149350" cy="746760"/>
            </a:xfrm>
            <a:custGeom>
              <a:avLst/>
              <a:gdLst/>
              <a:ahLst/>
              <a:cxnLst/>
              <a:rect l="l" t="t" r="r" b="b"/>
              <a:pathLst>
                <a:path w="1149350" h="746760">
                  <a:moveTo>
                    <a:pt x="1024635" y="0"/>
                  </a:moveTo>
                  <a:lnTo>
                    <a:pt x="124459" y="0"/>
                  </a:lnTo>
                  <a:lnTo>
                    <a:pt x="76027" y="9784"/>
                  </a:lnTo>
                  <a:lnTo>
                    <a:pt x="36464" y="36464"/>
                  </a:lnTo>
                  <a:lnTo>
                    <a:pt x="9784" y="76027"/>
                  </a:lnTo>
                  <a:lnTo>
                    <a:pt x="0" y="124460"/>
                  </a:lnTo>
                  <a:lnTo>
                    <a:pt x="0" y="622300"/>
                  </a:lnTo>
                  <a:lnTo>
                    <a:pt x="9784" y="670732"/>
                  </a:lnTo>
                  <a:lnTo>
                    <a:pt x="36464" y="710295"/>
                  </a:lnTo>
                  <a:lnTo>
                    <a:pt x="76027" y="736975"/>
                  </a:lnTo>
                  <a:lnTo>
                    <a:pt x="124459" y="746760"/>
                  </a:lnTo>
                  <a:lnTo>
                    <a:pt x="1024635" y="746760"/>
                  </a:lnTo>
                  <a:lnTo>
                    <a:pt x="1073068" y="736975"/>
                  </a:lnTo>
                  <a:lnTo>
                    <a:pt x="1112631" y="710295"/>
                  </a:lnTo>
                  <a:lnTo>
                    <a:pt x="1139311" y="670732"/>
                  </a:lnTo>
                  <a:lnTo>
                    <a:pt x="1149096" y="622300"/>
                  </a:lnTo>
                  <a:lnTo>
                    <a:pt x="1149096" y="124460"/>
                  </a:lnTo>
                  <a:lnTo>
                    <a:pt x="1139311" y="76027"/>
                  </a:lnTo>
                  <a:lnTo>
                    <a:pt x="1112631" y="36464"/>
                  </a:lnTo>
                  <a:lnTo>
                    <a:pt x="1073068" y="9784"/>
                  </a:lnTo>
                  <a:lnTo>
                    <a:pt x="1024635" y="0"/>
                  </a:lnTo>
                  <a:close/>
                </a:path>
              </a:pathLst>
            </a:custGeom>
            <a:solidFill>
              <a:srgbClr val="BE2D9F"/>
            </a:solidFill>
          </p:spPr>
          <p:txBody>
            <a:bodyPr wrap="square" lIns="0" tIns="0" rIns="0" bIns="0" rtlCol="0"/>
            <a:lstStyle/>
            <a:p>
              <a:endParaRPr/>
            </a:p>
          </p:txBody>
        </p:sp>
        <p:sp>
          <p:nvSpPr>
            <p:cNvPr id="25" name="object 25"/>
            <p:cNvSpPr/>
            <p:nvPr/>
          </p:nvSpPr>
          <p:spPr>
            <a:xfrm>
              <a:off x="6276593" y="2253234"/>
              <a:ext cx="1149350" cy="746760"/>
            </a:xfrm>
            <a:custGeom>
              <a:avLst/>
              <a:gdLst/>
              <a:ahLst/>
              <a:cxnLst/>
              <a:rect l="l" t="t" r="r" b="b"/>
              <a:pathLst>
                <a:path w="1149350" h="746760">
                  <a:moveTo>
                    <a:pt x="0" y="124460"/>
                  </a:moveTo>
                  <a:lnTo>
                    <a:pt x="9784" y="76027"/>
                  </a:lnTo>
                  <a:lnTo>
                    <a:pt x="36464" y="36464"/>
                  </a:lnTo>
                  <a:lnTo>
                    <a:pt x="76027" y="9784"/>
                  </a:lnTo>
                  <a:lnTo>
                    <a:pt x="124459" y="0"/>
                  </a:lnTo>
                  <a:lnTo>
                    <a:pt x="1024635" y="0"/>
                  </a:lnTo>
                  <a:lnTo>
                    <a:pt x="1073068" y="9784"/>
                  </a:lnTo>
                  <a:lnTo>
                    <a:pt x="1112631" y="36464"/>
                  </a:lnTo>
                  <a:lnTo>
                    <a:pt x="1139311" y="76027"/>
                  </a:lnTo>
                  <a:lnTo>
                    <a:pt x="1149096" y="124460"/>
                  </a:lnTo>
                  <a:lnTo>
                    <a:pt x="1149096" y="622300"/>
                  </a:lnTo>
                  <a:lnTo>
                    <a:pt x="1139311" y="670732"/>
                  </a:lnTo>
                  <a:lnTo>
                    <a:pt x="1112631" y="710295"/>
                  </a:lnTo>
                  <a:lnTo>
                    <a:pt x="1073068" y="736975"/>
                  </a:lnTo>
                  <a:lnTo>
                    <a:pt x="1024635" y="746760"/>
                  </a:lnTo>
                  <a:lnTo>
                    <a:pt x="124459" y="746760"/>
                  </a:lnTo>
                  <a:lnTo>
                    <a:pt x="76027" y="736975"/>
                  </a:lnTo>
                  <a:lnTo>
                    <a:pt x="36464" y="710295"/>
                  </a:lnTo>
                  <a:lnTo>
                    <a:pt x="9784" y="670732"/>
                  </a:lnTo>
                  <a:lnTo>
                    <a:pt x="0" y="622300"/>
                  </a:lnTo>
                  <a:lnTo>
                    <a:pt x="0" y="124460"/>
                  </a:lnTo>
                  <a:close/>
                </a:path>
              </a:pathLst>
            </a:custGeom>
            <a:ln w="25908">
              <a:solidFill>
                <a:srgbClr val="FFFFFF"/>
              </a:solidFill>
            </a:ln>
          </p:spPr>
          <p:txBody>
            <a:bodyPr wrap="square" lIns="0" tIns="0" rIns="0" bIns="0" rtlCol="0"/>
            <a:lstStyle/>
            <a:p>
              <a:endParaRPr/>
            </a:p>
          </p:txBody>
        </p:sp>
      </p:grpSp>
      <p:sp>
        <p:nvSpPr>
          <p:cNvPr id="26" name="object 26"/>
          <p:cNvSpPr txBox="1"/>
          <p:nvPr/>
        </p:nvSpPr>
        <p:spPr>
          <a:xfrm>
            <a:off x="6376542" y="2413507"/>
            <a:ext cx="1049401" cy="374461"/>
          </a:xfrm>
          <a:prstGeom prst="rect">
            <a:avLst/>
          </a:prstGeom>
        </p:spPr>
        <p:txBody>
          <a:bodyPr vert="horz" wrap="square" lIns="0" tIns="40640" rIns="0" bIns="0" rtlCol="0">
            <a:spAutoFit/>
          </a:bodyPr>
          <a:lstStyle/>
          <a:p>
            <a:pPr marL="44450" marR="5080" indent="-32384">
              <a:lnSpc>
                <a:spcPts val="1340"/>
              </a:lnSpc>
              <a:spcBef>
                <a:spcPts val="320"/>
              </a:spcBef>
            </a:pPr>
            <a:r>
              <a:rPr lang="en-US" sz="1300" spc="-10" dirty="0">
                <a:solidFill>
                  <a:srgbClr val="FFFFFF"/>
                </a:solidFill>
                <a:latin typeface="Arial MT"/>
                <a:cs typeface="Arial MT"/>
              </a:rPr>
              <a:t>Analyzing the problems</a:t>
            </a:r>
            <a:endParaRPr sz="1300" dirty="0">
              <a:latin typeface="Arial MT"/>
              <a:cs typeface="Arial MT"/>
            </a:endParaRPr>
          </a:p>
        </p:txBody>
      </p:sp>
      <p:grpSp>
        <p:nvGrpSpPr>
          <p:cNvPr id="27" name="object 27"/>
          <p:cNvGrpSpPr/>
          <p:nvPr/>
        </p:nvGrpSpPr>
        <p:grpSpPr>
          <a:xfrm>
            <a:off x="6675056" y="3193288"/>
            <a:ext cx="1174115" cy="1621155"/>
            <a:chOff x="6675056" y="3193288"/>
            <a:chExt cx="1174115" cy="1621155"/>
          </a:xfrm>
        </p:grpSpPr>
        <p:sp>
          <p:nvSpPr>
            <p:cNvPr id="28" name="object 28"/>
            <p:cNvSpPr/>
            <p:nvPr/>
          </p:nvSpPr>
          <p:spPr>
            <a:xfrm>
              <a:off x="7169276" y="3193288"/>
              <a:ext cx="188595" cy="645160"/>
            </a:xfrm>
            <a:custGeom>
              <a:avLst/>
              <a:gdLst/>
              <a:ahLst/>
              <a:cxnLst/>
              <a:rect l="l" t="t" r="r" b="b"/>
              <a:pathLst>
                <a:path w="188595" h="645160">
                  <a:moveTo>
                    <a:pt x="91567" y="551688"/>
                  </a:moveTo>
                  <a:lnTo>
                    <a:pt x="88646" y="553719"/>
                  </a:lnTo>
                  <a:lnTo>
                    <a:pt x="85725" y="555625"/>
                  </a:lnTo>
                  <a:lnTo>
                    <a:pt x="84963" y="559562"/>
                  </a:lnTo>
                  <a:lnTo>
                    <a:pt x="86995" y="562482"/>
                  </a:lnTo>
                  <a:lnTo>
                    <a:pt x="142113" y="644779"/>
                  </a:lnTo>
                  <a:lnTo>
                    <a:pt x="148171" y="632713"/>
                  </a:lnTo>
                  <a:lnTo>
                    <a:pt x="135000" y="632713"/>
                  </a:lnTo>
                  <a:lnTo>
                    <a:pt x="133545" y="609326"/>
                  </a:lnTo>
                  <a:lnTo>
                    <a:pt x="97536" y="555498"/>
                  </a:lnTo>
                  <a:lnTo>
                    <a:pt x="95503" y="552576"/>
                  </a:lnTo>
                  <a:lnTo>
                    <a:pt x="91567" y="551688"/>
                  </a:lnTo>
                  <a:close/>
                </a:path>
                <a:path w="188595" h="645160">
                  <a:moveTo>
                    <a:pt x="133545" y="609326"/>
                  </a:moveTo>
                  <a:lnTo>
                    <a:pt x="135000" y="632713"/>
                  </a:lnTo>
                  <a:lnTo>
                    <a:pt x="147700" y="631825"/>
                  </a:lnTo>
                  <a:lnTo>
                    <a:pt x="147552" y="629412"/>
                  </a:lnTo>
                  <a:lnTo>
                    <a:pt x="135636" y="629412"/>
                  </a:lnTo>
                  <a:lnTo>
                    <a:pt x="140502" y="619725"/>
                  </a:lnTo>
                  <a:lnTo>
                    <a:pt x="133545" y="609326"/>
                  </a:lnTo>
                  <a:close/>
                </a:path>
                <a:path w="188595" h="645160">
                  <a:moveTo>
                    <a:pt x="180721" y="546226"/>
                  </a:moveTo>
                  <a:lnTo>
                    <a:pt x="176911" y="547497"/>
                  </a:lnTo>
                  <a:lnTo>
                    <a:pt x="175259" y="550544"/>
                  </a:lnTo>
                  <a:lnTo>
                    <a:pt x="146249" y="608287"/>
                  </a:lnTo>
                  <a:lnTo>
                    <a:pt x="147700" y="631825"/>
                  </a:lnTo>
                  <a:lnTo>
                    <a:pt x="135000" y="632713"/>
                  </a:lnTo>
                  <a:lnTo>
                    <a:pt x="148171" y="632713"/>
                  </a:lnTo>
                  <a:lnTo>
                    <a:pt x="186563" y="556260"/>
                  </a:lnTo>
                  <a:lnTo>
                    <a:pt x="188214" y="553212"/>
                  </a:lnTo>
                  <a:lnTo>
                    <a:pt x="186944" y="549401"/>
                  </a:lnTo>
                  <a:lnTo>
                    <a:pt x="183769" y="547751"/>
                  </a:lnTo>
                  <a:lnTo>
                    <a:pt x="180721" y="546226"/>
                  </a:lnTo>
                  <a:close/>
                </a:path>
                <a:path w="188595" h="645160">
                  <a:moveTo>
                    <a:pt x="140502" y="619725"/>
                  </a:moveTo>
                  <a:lnTo>
                    <a:pt x="135636" y="629412"/>
                  </a:lnTo>
                  <a:lnTo>
                    <a:pt x="146557" y="628776"/>
                  </a:lnTo>
                  <a:lnTo>
                    <a:pt x="140502" y="619725"/>
                  </a:lnTo>
                  <a:close/>
                </a:path>
                <a:path w="188595" h="645160">
                  <a:moveTo>
                    <a:pt x="146249" y="608287"/>
                  </a:moveTo>
                  <a:lnTo>
                    <a:pt x="140502" y="619725"/>
                  </a:lnTo>
                  <a:lnTo>
                    <a:pt x="146557" y="628776"/>
                  </a:lnTo>
                  <a:lnTo>
                    <a:pt x="135636" y="629412"/>
                  </a:lnTo>
                  <a:lnTo>
                    <a:pt x="147552" y="629412"/>
                  </a:lnTo>
                  <a:lnTo>
                    <a:pt x="146249" y="608287"/>
                  </a:lnTo>
                  <a:close/>
                </a:path>
                <a:path w="188595" h="645160">
                  <a:moveTo>
                    <a:pt x="11938" y="0"/>
                  </a:moveTo>
                  <a:lnTo>
                    <a:pt x="0" y="4317"/>
                  </a:lnTo>
                  <a:lnTo>
                    <a:pt x="14350" y="43179"/>
                  </a:lnTo>
                  <a:lnTo>
                    <a:pt x="27813" y="81914"/>
                  </a:lnTo>
                  <a:lnTo>
                    <a:pt x="40513" y="121031"/>
                  </a:lnTo>
                  <a:lnTo>
                    <a:pt x="52577" y="160274"/>
                  </a:lnTo>
                  <a:lnTo>
                    <a:pt x="63753" y="199771"/>
                  </a:lnTo>
                  <a:lnTo>
                    <a:pt x="74295" y="239522"/>
                  </a:lnTo>
                  <a:lnTo>
                    <a:pt x="83947" y="279526"/>
                  </a:lnTo>
                  <a:lnTo>
                    <a:pt x="92709" y="319532"/>
                  </a:lnTo>
                  <a:lnTo>
                    <a:pt x="100965" y="359790"/>
                  </a:lnTo>
                  <a:lnTo>
                    <a:pt x="108203" y="400176"/>
                  </a:lnTo>
                  <a:lnTo>
                    <a:pt x="114807" y="440689"/>
                  </a:lnTo>
                  <a:lnTo>
                    <a:pt x="120523" y="481456"/>
                  </a:lnTo>
                  <a:lnTo>
                    <a:pt x="125602" y="522224"/>
                  </a:lnTo>
                  <a:lnTo>
                    <a:pt x="129794" y="563118"/>
                  </a:lnTo>
                  <a:lnTo>
                    <a:pt x="133223" y="604138"/>
                  </a:lnTo>
                  <a:lnTo>
                    <a:pt x="133545" y="609326"/>
                  </a:lnTo>
                  <a:lnTo>
                    <a:pt x="140502" y="619725"/>
                  </a:lnTo>
                  <a:lnTo>
                    <a:pt x="146249" y="608287"/>
                  </a:lnTo>
                  <a:lnTo>
                    <a:pt x="145923" y="602995"/>
                  </a:lnTo>
                  <a:lnTo>
                    <a:pt x="142367" y="561848"/>
                  </a:lnTo>
                  <a:lnTo>
                    <a:pt x="138175" y="520700"/>
                  </a:lnTo>
                  <a:lnTo>
                    <a:pt x="133096" y="479551"/>
                  </a:lnTo>
                  <a:lnTo>
                    <a:pt x="127380" y="438785"/>
                  </a:lnTo>
                  <a:lnTo>
                    <a:pt x="120776" y="397890"/>
                  </a:lnTo>
                  <a:lnTo>
                    <a:pt x="113411" y="357250"/>
                  </a:lnTo>
                  <a:lnTo>
                    <a:pt x="105155" y="316864"/>
                  </a:lnTo>
                  <a:lnTo>
                    <a:pt x="96266" y="276478"/>
                  </a:lnTo>
                  <a:lnTo>
                    <a:pt x="86487" y="236347"/>
                  </a:lnTo>
                  <a:lnTo>
                    <a:pt x="76073" y="196341"/>
                  </a:lnTo>
                  <a:lnTo>
                    <a:pt x="64770" y="156590"/>
                  </a:lnTo>
                  <a:lnTo>
                    <a:pt x="52577" y="117094"/>
                  </a:lnTo>
                  <a:lnTo>
                    <a:pt x="39750" y="77850"/>
                  </a:lnTo>
                  <a:lnTo>
                    <a:pt x="26289" y="38735"/>
                  </a:lnTo>
                  <a:lnTo>
                    <a:pt x="11938" y="0"/>
                  </a:lnTo>
                  <a:close/>
                </a:path>
              </a:pathLst>
            </a:custGeom>
            <a:solidFill>
              <a:srgbClr val="BE2D9F"/>
            </a:solidFill>
          </p:spPr>
          <p:txBody>
            <a:bodyPr wrap="square" lIns="0" tIns="0" rIns="0" bIns="0" rtlCol="0"/>
            <a:lstStyle/>
            <a:p>
              <a:endParaRPr/>
            </a:p>
          </p:txBody>
        </p:sp>
        <p:sp>
          <p:nvSpPr>
            <p:cNvPr id="29" name="object 29"/>
            <p:cNvSpPr/>
            <p:nvPr/>
          </p:nvSpPr>
          <p:spPr>
            <a:xfrm>
              <a:off x="6688073" y="4054602"/>
              <a:ext cx="1148080" cy="746760"/>
            </a:xfrm>
            <a:custGeom>
              <a:avLst/>
              <a:gdLst/>
              <a:ahLst/>
              <a:cxnLst/>
              <a:rect l="l" t="t" r="r" b="b"/>
              <a:pathLst>
                <a:path w="1148079" h="746760">
                  <a:moveTo>
                    <a:pt x="1023111" y="0"/>
                  </a:moveTo>
                  <a:lnTo>
                    <a:pt x="124459" y="0"/>
                  </a:lnTo>
                  <a:lnTo>
                    <a:pt x="76027" y="9784"/>
                  </a:lnTo>
                  <a:lnTo>
                    <a:pt x="36464" y="36464"/>
                  </a:lnTo>
                  <a:lnTo>
                    <a:pt x="9784" y="76027"/>
                  </a:lnTo>
                  <a:lnTo>
                    <a:pt x="0" y="124460"/>
                  </a:lnTo>
                  <a:lnTo>
                    <a:pt x="0" y="622300"/>
                  </a:lnTo>
                  <a:lnTo>
                    <a:pt x="9784" y="670732"/>
                  </a:lnTo>
                  <a:lnTo>
                    <a:pt x="36464" y="710295"/>
                  </a:lnTo>
                  <a:lnTo>
                    <a:pt x="76027" y="736975"/>
                  </a:lnTo>
                  <a:lnTo>
                    <a:pt x="124459" y="746760"/>
                  </a:lnTo>
                  <a:lnTo>
                    <a:pt x="1023111" y="746760"/>
                  </a:lnTo>
                  <a:lnTo>
                    <a:pt x="1071544" y="736975"/>
                  </a:lnTo>
                  <a:lnTo>
                    <a:pt x="1111107" y="710295"/>
                  </a:lnTo>
                  <a:lnTo>
                    <a:pt x="1137787" y="670732"/>
                  </a:lnTo>
                  <a:lnTo>
                    <a:pt x="1147572" y="622300"/>
                  </a:lnTo>
                  <a:lnTo>
                    <a:pt x="1147572" y="124460"/>
                  </a:lnTo>
                  <a:lnTo>
                    <a:pt x="1137787" y="76027"/>
                  </a:lnTo>
                  <a:lnTo>
                    <a:pt x="1111107" y="36464"/>
                  </a:lnTo>
                  <a:lnTo>
                    <a:pt x="1071544" y="9784"/>
                  </a:lnTo>
                  <a:lnTo>
                    <a:pt x="1023111" y="0"/>
                  </a:lnTo>
                  <a:close/>
                </a:path>
              </a:pathLst>
            </a:custGeom>
            <a:solidFill>
              <a:srgbClr val="6C2EB9"/>
            </a:solidFill>
          </p:spPr>
          <p:txBody>
            <a:bodyPr wrap="square" lIns="0" tIns="0" rIns="0" bIns="0" rtlCol="0"/>
            <a:lstStyle/>
            <a:p>
              <a:endParaRPr/>
            </a:p>
          </p:txBody>
        </p:sp>
        <p:sp>
          <p:nvSpPr>
            <p:cNvPr id="30" name="object 30"/>
            <p:cNvSpPr/>
            <p:nvPr/>
          </p:nvSpPr>
          <p:spPr>
            <a:xfrm>
              <a:off x="6688073" y="4054602"/>
              <a:ext cx="1148080" cy="746760"/>
            </a:xfrm>
            <a:custGeom>
              <a:avLst/>
              <a:gdLst/>
              <a:ahLst/>
              <a:cxnLst/>
              <a:rect l="l" t="t" r="r" b="b"/>
              <a:pathLst>
                <a:path w="1148079" h="746760">
                  <a:moveTo>
                    <a:pt x="0" y="124460"/>
                  </a:moveTo>
                  <a:lnTo>
                    <a:pt x="9784" y="76027"/>
                  </a:lnTo>
                  <a:lnTo>
                    <a:pt x="36464" y="36464"/>
                  </a:lnTo>
                  <a:lnTo>
                    <a:pt x="76027" y="9784"/>
                  </a:lnTo>
                  <a:lnTo>
                    <a:pt x="124459" y="0"/>
                  </a:lnTo>
                  <a:lnTo>
                    <a:pt x="1023111" y="0"/>
                  </a:lnTo>
                  <a:lnTo>
                    <a:pt x="1071544" y="9784"/>
                  </a:lnTo>
                  <a:lnTo>
                    <a:pt x="1111107" y="36464"/>
                  </a:lnTo>
                  <a:lnTo>
                    <a:pt x="1137787" y="76027"/>
                  </a:lnTo>
                  <a:lnTo>
                    <a:pt x="1147572" y="124460"/>
                  </a:lnTo>
                  <a:lnTo>
                    <a:pt x="1147572" y="622300"/>
                  </a:lnTo>
                  <a:lnTo>
                    <a:pt x="1137787" y="670732"/>
                  </a:lnTo>
                  <a:lnTo>
                    <a:pt x="1111107" y="710295"/>
                  </a:lnTo>
                  <a:lnTo>
                    <a:pt x="1071544" y="736975"/>
                  </a:lnTo>
                  <a:lnTo>
                    <a:pt x="1023111" y="746760"/>
                  </a:lnTo>
                  <a:lnTo>
                    <a:pt x="124459" y="746760"/>
                  </a:lnTo>
                  <a:lnTo>
                    <a:pt x="76027" y="736975"/>
                  </a:lnTo>
                  <a:lnTo>
                    <a:pt x="36464" y="710295"/>
                  </a:lnTo>
                  <a:lnTo>
                    <a:pt x="9784" y="670732"/>
                  </a:lnTo>
                  <a:lnTo>
                    <a:pt x="0" y="622300"/>
                  </a:lnTo>
                  <a:lnTo>
                    <a:pt x="0" y="124460"/>
                  </a:lnTo>
                  <a:close/>
                </a:path>
              </a:pathLst>
            </a:custGeom>
            <a:ln w="25908">
              <a:solidFill>
                <a:srgbClr val="FFFFFF"/>
              </a:solidFill>
            </a:ln>
          </p:spPr>
          <p:txBody>
            <a:bodyPr wrap="square" lIns="0" tIns="0" rIns="0" bIns="0" rtlCol="0"/>
            <a:lstStyle/>
            <a:p>
              <a:endParaRPr/>
            </a:p>
          </p:txBody>
        </p:sp>
      </p:grpSp>
      <p:sp>
        <p:nvSpPr>
          <p:cNvPr id="31" name="object 31"/>
          <p:cNvSpPr txBox="1"/>
          <p:nvPr/>
        </p:nvSpPr>
        <p:spPr>
          <a:xfrm>
            <a:off x="6828790" y="4215460"/>
            <a:ext cx="865505" cy="394335"/>
          </a:xfrm>
          <a:prstGeom prst="rect">
            <a:avLst/>
          </a:prstGeom>
        </p:spPr>
        <p:txBody>
          <a:bodyPr vert="horz" wrap="square" lIns="0" tIns="12065" rIns="0" bIns="0" rtlCol="0">
            <a:spAutoFit/>
          </a:bodyPr>
          <a:lstStyle/>
          <a:p>
            <a:pPr marL="52069">
              <a:lnSpc>
                <a:spcPts val="1455"/>
              </a:lnSpc>
              <a:spcBef>
                <a:spcPts val="95"/>
              </a:spcBef>
            </a:pPr>
            <a:r>
              <a:rPr sz="1300" spc="-5" dirty="0">
                <a:solidFill>
                  <a:srgbClr val="FFFFFF"/>
                </a:solidFill>
                <a:latin typeface="Arial MT"/>
                <a:cs typeface="Arial MT"/>
              </a:rPr>
              <a:t>Search</a:t>
            </a:r>
            <a:r>
              <a:rPr sz="1300" spc="-30" dirty="0">
                <a:solidFill>
                  <a:srgbClr val="FFFFFF"/>
                </a:solidFill>
                <a:latin typeface="Arial MT"/>
                <a:cs typeface="Arial MT"/>
              </a:rPr>
              <a:t> </a:t>
            </a:r>
            <a:r>
              <a:rPr sz="1300" spc="-5" dirty="0">
                <a:solidFill>
                  <a:srgbClr val="FFFFFF"/>
                </a:solidFill>
                <a:latin typeface="Arial MT"/>
                <a:cs typeface="Arial MT"/>
              </a:rPr>
              <a:t>for</a:t>
            </a:r>
            <a:endParaRPr sz="1300">
              <a:latin typeface="Arial MT"/>
              <a:cs typeface="Arial MT"/>
            </a:endParaRPr>
          </a:p>
          <a:p>
            <a:pPr marL="12700">
              <a:lnSpc>
                <a:spcPts val="1455"/>
              </a:lnSpc>
            </a:pPr>
            <a:r>
              <a:rPr sz="1300" spc="-5" dirty="0">
                <a:solidFill>
                  <a:srgbClr val="FFFFFF"/>
                </a:solidFill>
                <a:latin typeface="Arial MT"/>
                <a:cs typeface="Arial MT"/>
              </a:rPr>
              <a:t>alternati</a:t>
            </a:r>
            <a:r>
              <a:rPr sz="1300" spc="-20" dirty="0">
                <a:solidFill>
                  <a:srgbClr val="FFFFFF"/>
                </a:solidFill>
                <a:latin typeface="Arial MT"/>
                <a:cs typeface="Arial MT"/>
              </a:rPr>
              <a:t>v</a:t>
            </a:r>
            <a:r>
              <a:rPr sz="1300" spc="-5" dirty="0">
                <a:solidFill>
                  <a:srgbClr val="FFFFFF"/>
                </a:solidFill>
                <a:latin typeface="Arial MT"/>
                <a:cs typeface="Arial MT"/>
              </a:rPr>
              <a:t>es</a:t>
            </a:r>
            <a:endParaRPr sz="1300">
              <a:latin typeface="Arial MT"/>
              <a:cs typeface="Arial MT"/>
            </a:endParaRPr>
          </a:p>
        </p:txBody>
      </p:sp>
      <p:grpSp>
        <p:nvGrpSpPr>
          <p:cNvPr id="32" name="object 32"/>
          <p:cNvGrpSpPr/>
          <p:nvPr/>
        </p:nvGrpSpPr>
        <p:grpSpPr>
          <a:xfrm>
            <a:off x="5522912" y="4950714"/>
            <a:ext cx="1547495" cy="1308735"/>
            <a:chOff x="5522912" y="4950714"/>
            <a:chExt cx="1547495" cy="1308735"/>
          </a:xfrm>
        </p:grpSpPr>
        <p:sp>
          <p:nvSpPr>
            <p:cNvPr id="33" name="object 33"/>
            <p:cNvSpPr/>
            <p:nvPr/>
          </p:nvSpPr>
          <p:spPr>
            <a:xfrm>
              <a:off x="6768591" y="4950714"/>
              <a:ext cx="302260" cy="426720"/>
            </a:xfrm>
            <a:custGeom>
              <a:avLst/>
              <a:gdLst/>
              <a:ahLst/>
              <a:cxnLst/>
              <a:rect l="l" t="t" r="r" b="b"/>
              <a:pathLst>
                <a:path w="302259" h="426720">
                  <a:moveTo>
                    <a:pt x="22605" y="323088"/>
                  </a:moveTo>
                  <a:lnTo>
                    <a:pt x="19303" y="325374"/>
                  </a:lnTo>
                  <a:lnTo>
                    <a:pt x="18206" y="331216"/>
                  </a:lnTo>
                  <a:lnTo>
                    <a:pt x="0" y="426212"/>
                  </a:lnTo>
                  <a:lnTo>
                    <a:pt x="15788" y="420878"/>
                  </a:lnTo>
                  <a:lnTo>
                    <a:pt x="13080" y="420878"/>
                  </a:lnTo>
                  <a:lnTo>
                    <a:pt x="3555" y="412496"/>
                  </a:lnTo>
                  <a:lnTo>
                    <a:pt x="19004" y="394750"/>
                  </a:lnTo>
                  <a:lnTo>
                    <a:pt x="31138" y="331089"/>
                  </a:lnTo>
                  <a:lnTo>
                    <a:pt x="31750" y="327787"/>
                  </a:lnTo>
                  <a:lnTo>
                    <a:pt x="29463" y="324485"/>
                  </a:lnTo>
                  <a:lnTo>
                    <a:pt x="26034" y="323723"/>
                  </a:lnTo>
                  <a:lnTo>
                    <a:pt x="22605" y="323088"/>
                  </a:lnTo>
                  <a:close/>
                </a:path>
                <a:path w="302259" h="426720">
                  <a:moveTo>
                    <a:pt x="19004" y="394750"/>
                  </a:moveTo>
                  <a:lnTo>
                    <a:pt x="3555" y="412496"/>
                  </a:lnTo>
                  <a:lnTo>
                    <a:pt x="13080" y="420878"/>
                  </a:lnTo>
                  <a:lnTo>
                    <a:pt x="15728" y="417830"/>
                  </a:lnTo>
                  <a:lnTo>
                    <a:pt x="14604" y="417830"/>
                  </a:lnTo>
                  <a:lnTo>
                    <a:pt x="6350" y="410591"/>
                  </a:lnTo>
                  <a:lnTo>
                    <a:pt x="16647" y="407116"/>
                  </a:lnTo>
                  <a:lnTo>
                    <a:pt x="19004" y="394750"/>
                  </a:lnTo>
                  <a:close/>
                </a:path>
                <a:path w="302259" h="426720">
                  <a:moveTo>
                    <a:pt x="93217" y="381254"/>
                  </a:moveTo>
                  <a:lnTo>
                    <a:pt x="28510" y="403114"/>
                  </a:lnTo>
                  <a:lnTo>
                    <a:pt x="13080" y="420878"/>
                  </a:lnTo>
                  <a:lnTo>
                    <a:pt x="15788" y="420878"/>
                  </a:lnTo>
                  <a:lnTo>
                    <a:pt x="97281" y="393319"/>
                  </a:lnTo>
                  <a:lnTo>
                    <a:pt x="99059" y="389763"/>
                  </a:lnTo>
                  <a:lnTo>
                    <a:pt x="97916" y="386334"/>
                  </a:lnTo>
                  <a:lnTo>
                    <a:pt x="96774" y="383032"/>
                  </a:lnTo>
                  <a:lnTo>
                    <a:pt x="93217" y="381254"/>
                  </a:lnTo>
                  <a:close/>
                </a:path>
                <a:path w="302259" h="426720">
                  <a:moveTo>
                    <a:pt x="16647" y="407116"/>
                  </a:moveTo>
                  <a:lnTo>
                    <a:pt x="6350" y="410591"/>
                  </a:lnTo>
                  <a:lnTo>
                    <a:pt x="14604" y="417830"/>
                  </a:lnTo>
                  <a:lnTo>
                    <a:pt x="16647" y="407116"/>
                  </a:lnTo>
                  <a:close/>
                </a:path>
                <a:path w="302259" h="426720">
                  <a:moveTo>
                    <a:pt x="28510" y="403114"/>
                  </a:moveTo>
                  <a:lnTo>
                    <a:pt x="16647" y="407116"/>
                  </a:lnTo>
                  <a:lnTo>
                    <a:pt x="14604" y="417830"/>
                  </a:lnTo>
                  <a:lnTo>
                    <a:pt x="15728" y="417830"/>
                  </a:lnTo>
                  <a:lnTo>
                    <a:pt x="28510" y="403114"/>
                  </a:lnTo>
                  <a:close/>
                </a:path>
                <a:path w="302259" h="426720">
                  <a:moveTo>
                    <a:pt x="290575" y="0"/>
                  </a:moveTo>
                  <a:lnTo>
                    <a:pt x="259333" y="56642"/>
                  </a:lnTo>
                  <a:lnTo>
                    <a:pt x="226440" y="112141"/>
                  </a:lnTo>
                  <a:lnTo>
                    <a:pt x="192024" y="166624"/>
                  </a:lnTo>
                  <a:lnTo>
                    <a:pt x="155828" y="220091"/>
                  </a:lnTo>
                  <a:lnTo>
                    <a:pt x="117982" y="272288"/>
                  </a:lnTo>
                  <a:lnTo>
                    <a:pt x="78612" y="323342"/>
                  </a:lnTo>
                  <a:lnTo>
                    <a:pt x="37718" y="373253"/>
                  </a:lnTo>
                  <a:lnTo>
                    <a:pt x="19004" y="394750"/>
                  </a:lnTo>
                  <a:lnTo>
                    <a:pt x="16647" y="407116"/>
                  </a:lnTo>
                  <a:lnTo>
                    <a:pt x="47498" y="381254"/>
                  </a:lnTo>
                  <a:lnTo>
                    <a:pt x="88773" y="331089"/>
                  </a:lnTo>
                  <a:lnTo>
                    <a:pt x="128269" y="279781"/>
                  </a:lnTo>
                  <a:lnTo>
                    <a:pt x="166242" y="227203"/>
                  </a:lnTo>
                  <a:lnTo>
                    <a:pt x="202691" y="173481"/>
                  </a:lnTo>
                  <a:lnTo>
                    <a:pt x="237362" y="118744"/>
                  </a:lnTo>
                  <a:lnTo>
                    <a:pt x="270509" y="62737"/>
                  </a:lnTo>
                  <a:lnTo>
                    <a:pt x="301751" y="6096"/>
                  </a:lnTo>
                  <a:lnTo>
                    <a:pt x="290575" y="0"/>
                  </a:lnTo>
                  <a:close/>
                </a:path>
              </a:pathLst>
            </a:custGeom>
            <a:solidFill>
              <a:srgbClr val="6C2EB9"/>
            </a:solidFill>
          </p:spPr>
          <p:txBody>
            <a:bodyPr wrap="square" lIns="0" tIns="0" rIns="0" bIns="0" rtlCol="0"/>
            <a:lstStyle/>
            <a:p>
              <a:endParaRPr/>
            </a:p>
          </p:txBody>
        </p:sp>
        <p:sp>
          <p:nvSpPr>
            <p:cNvPr id="34" name="object 34"/>
            <p:cNvSpPr/>
            <p:nvPr/>
          </p:nvSpPr>
          <p:spPr>
            <a:xfrm>
              <a:off x="5535929" y="5500878"/>
              <a:ext cx="1148080" cy="745490"/>
            </a:xfrm>
            <a:custGeom>
              <a:avLst/>
              <a:gdLst/>
              <a:ahLst/>
              <a:cxnLst/>
              <a:rect l="l" t="t" r="r" b="b"/>
              <a:pathLst>
                <a:path w="1148079" h="745489">
                  <a:moveTo>
                    <a:pt x="1023366" y="0"/>
                  </a:moveTo>
                  <a:lnTo>
                    <a:pt x="124206" y="0"/>
                  </a:lnTo>
                  <a:lnTo>
                    <a:pt x="75866" y="9763"/>
                  </a:lnTo>
                  <a:lnTo>
                    <a:pt x="36385" y="36385"/>
                  </a:lnTo>
                  <a:lnTo>
                    <a:pt x="9763" y="75866"/>
                  </a:lnTo>
                  <a:lnTo>
                    <a:pt x="0" y="124206"/>
                  </a:lnTo>
                  <a:lnTo>
                    <a:pt x="0" y="621030"/>
                  </a:lnTo>
                  <a:lnTo>
                    <a:pt x="9763" y="669374"/>
                  </a:lnTo>
                  <a:lnTo>
                    <a:pt x="36385" y="708855"/>
                  </a:lnTo>
                  <a:lnTo>
                    <a:pt x="75866" y="735474"/>
                  </a:lnTo>
                  <a:lnTo>
                    <a:pt x="124206" y="745236"/>
                  </a:lnTo>
                  <a:lnTo>
                    <a:pt x="1023366" y="745236"/>
                  </a:lnTo>
                  <a:lnTo>
                    <a:pt x="1071705" y="735474"/>
                  </a:lnTo>
                  <a:lnTo>
                    <a:pt x="1111186" y="708855"/>
                  </a:lnTo>
                  <a:lnTo>
                    <a:pt x="1137808" y="669374"/>
                  </a:lnTo>
                  <a:lnTo>
                    <a:pt x="1147572" y="621030"/>
                  </a:lnTo>
                  <a:lnTo>
                    <a:pt x="1147572" y="124206"/>
                  </a:lnTo>
                  <a:lnTo>
                    <a:pt x="1137808" y="75866"/>
                  </a:lnTo>
                  <a:lnTo>
                    <a:pt x="1111186" y="36385"/>
                  </a:lnTo>
                  <a:lnTo>
                    <a:pt x="1071705" y="9763"/>
                  </a:lnTo>
                  <a:lnTo>
                    <a:pt x="1023366" y="0"/>
                  </a:lnTo>
                  <a:close/>
                </a:path>
              </a:pathLst>
            </a:custGeom>
            <a:solidFill>
              <a:srgbClr val="2F5EB6"/>
            </a:solidFill>
          </p:spPr>
          <p:txBody>
            <a:bodyPr wrap="square" lIns="0" tIns="0" rIns="0" bIns="0" rtlCol="0"/>
            <a:lstStyle/>
            <a:p>
              <a:endParaRPr/>
            </a:p>
          </p:txBody>
        </p:sp>
        <p:sp>
          <p:nvSpPr>
            <p:cNvPr id="35" name="object 35"/>
            <p:cNvSpPr/>
            <p:nvPr/>
          </p:nvSpPr>
          <p:spPr>
            <a:xfrm>
              <a:off x="5535929" y="5500878"/>
              <a:ext cx="1148080" cy="745490"/>
            </a:xfrm>
            <a:custGeom>
              <a:avLst/>
              <a:gdLst/>
              <a:ahLst/>
              <a:cxnLst/>
              <a:rect l="l" t="t" r="r" b="b"/>
              <a:pathLst>
                <a:path w="1148079" h="745489">
                  <a:moveTo>
                    <a:pt x="0" y="124206"/>
                  </a:moveTo>
                  <a:lnTo>
                    <a:pt x="9763" y="75866"/>
                  </a:lnTo>
                  <a:lnTo>
                    <a:pt x="36385" y="36385"/>
                  </a:lnTo>
                  <a:lnTo>
                    <a:pt x="75866" y="9763"/>
                  </a:lnTo>
                  <a:lnTo>
                    <a:pt x="124206" y="0"/>
                  </a:lnTo>
                  <a:lnTo>
                    <a:pt x="1023366" y="0"/>
                  </a:lnTo>
                  <a:lnTo>
                    <a:pt x="1071705" y="9763"/>
                  </a:lnTo>
                  <a:lnTo>
                    <a:pt x="1111186" y="36385"/>
                  </a:lnTo>
                  <a:lnTo>
                    <a:pt x="1137808" y="75866"/>
                  </a:lnTo>
                  <a:lnTo>
                    <a:pt x="1147572" y="124206"/>
                  </a:lnTo>
                  <a:lnTo>
                    <a:pt x="1147572" y="621030"/>
                  </a:lnTo>
                  <a:lnTo>
                    <a:pt x="1137808" y="669374"/>
                  </a:lnTo>
                  <a:lnTo>
                    <a:pt x="1111186" y="708855"/>
                  </a:lnTo>
                  <a:lnTo>
                    <a:pt x="1071705" y="735474"/>
                  </a:lnTo>
                  <a:lnTo>
                    <a:pt x="1023366" y="745236"/>
                  </a:lnTo>
                  <a:lnTo>
                    <a:pt x="124206" y="745236"/>
                  </a:lnTo>
                  <a:lnTo>
                    <a:pt x="75866" y="735474"/>
                  </a:lnTo>
                  <a:lnTo>
                    <a:pt x="36385" y="708855"/>
                  </a:lnTo>
                  <a:lnTo>
                    <a:pt x="9763" y="669374"/>
                  </a:lnTo>
                  <a:lnTo>
                    <a:pt x="0" y="621030"/>
                  </a:lnTo>
                  <a:lnTo>
                    <a:pt x="0" y="124206"/>
                  </a:lnTo>
                  <a:close/>
                </a:path>
              </a:pathLst>
            </a:custGeom>
            <a:ln w="25908">
              <a:solidFill>
                <a:srgbClr val="FFFFFF"/>
              </a:solidFill>
            </a:ln>
          </p:spPr>
          <p:txBody>
            <a:bodyPr wrap="square" lIns="0" tIns="0" rIns="0" bIns="0" rtlCol="0"/>
            <a:lstStyle/>
            <a:p>
              <a:endParaRPr/>
            </a:p>
          </p:txBody>
        </p:sp>
      </p:grpSp>
      <p:sp>
        <p:nvSpPr>
          <p:cNvPr id="36" name="object 36"/>
          <p:cNvSpPr txBox="1"/>
          <p:nvPr/>
        </p:nvSpPr>
        <p:spPr>
          <a:xfrm>
            <a:off x="5619750" y="5661456"/>
            <a:ext cx="979805" cy="393700"/>
          </a:xfrm>
          <a:prstGeom prst="rect">
            <a:avLst/>
          </a:prstGeom>
        </p:spPr>
        <p:txBody>
          <a:bodyPr vert="horz" wrap="square" lIns="0" tIns="41275" rIns="0" bIns="0" rtlCol="0">
            <a:spAutoFit/>
          </a:bodyPr>
          <a:lstStyle/>
          <a:p>
            <a:pPr marL="68580" marR="5080" indent="-56515">
              <a:lnSpc>
                <a:spcPts val="1340"/>
              </a:lnSpc>
              <a:spcBef>
                <a:spcPts val="325"/>
              </a:spcBef>
            </a:pPr>
            <a:r>
              <a:rPr sz="1300" spc="-5" dirty="0">
                <a:solidFill>
                  <a:srgbClr val="FFFFFF"/>
                </a:solidFill>
                <a:latin typeface="Arial MT"/>
                <a:cs typeface="Arial MT"/>
              </a:rPr>
              <a:t>Evaluation</a:t>
            </a:r>
            <a:r>
              <a:rPr sz="1300" spc="-45" dirty="0">
                <a:solidFill>
                  <a:srgbClr val="FFFFFF"/>
                </a:solidFill>
                <a:latin typeface="Arial MT"/>
                <a:cs typeface="Arial MT"/>
              </a:rPr>
              <a:t> </a:t>
            </a:r>
            <a:r>
              <a:rPr sz="1300" spc="-5" dirty="0">
                <a:solidFill>
                  <a:srgbClr val="FFFFFF"/>
                </a:solidFill>
                <a:latin typeface="Arial MT"/>
                <a:cs typeface="Arial MT"/>
              </a:rPr>
              <a:t>of </a:t>
            </a:r>
            <a:r>
              <a:rPr sz="1300" spc="-350" dirty="0">
                <a:solidFill>
                  <a:srgbClr val="FFFFFF"/>
                </a:solidFill>
                <a:latin typeface="Arial MT"/>
                <a:cs typeface="Arial MT"/>
              </a:rPr>
              <a:t> </a:t>
            </a:r>
            <a:r>
              <a:rPr sz="1300" spc="-5" dirty="0">
                <a:solidFill>
                  <a:srgbClr val="FFFFFF"/>
                </a:solidFill>
                <a:latin typeface="Arial MT"/>
                <a:cs typeface="Arial MT"/>
              </a:rPr>
              <a:t>alternatives</a:t>
            </a:r>
            <a:endParaRPr sz="1300">
              <a:latin typeface="Arial MT"/>
              <a:cs typeface="Arial MT"/>
            </a:endParaRPr>
          </a:p>
        </p:txBody>
      </p:sp>
      <p:grpSp>
        <p:nvGrpSpPr>
          <p:cNvPr id="37" name="object 37"/>
          <p:cNvGrpSpPr/>
          <p:nvPr/>
        </p:nvGrpSpPr>
        <p:grpSpPr>
          <a:xfrm>
            <a:off x="3674300" y="5487860"/>
            <a:ext cx="1722120" cy="771525"/>
            <a:chOff x="3674300" y="5487860"/>
            <a:chExt cx="1722120" cy="771525"/>
          </a:xfrm>
        </p:grpSpPr>
        <p:sp>
          <p:nvSpPr>
            <p:cNvPr id="38" name="object 38"/>
            <p:cNvSpPr/>
            <p:nvPr/>
          </p:nvSpPr>
          <p:spPr>
            <a:xfrm>
              <a:off x="4972938" y="6028867"/>
              <a:ext cx="423545" cy="103505"/>
            </a:xfrm>
            <a:custGeom>
              <a:avLst/>
              <a:gdLst/>
              <a:ahLst/>
              <a:cxnLst/>
              <a:rect l="l" t="t" r="r" b="b"/>
              <a:pathLst>
                <a:path w="423545" h="103504">
                  <a:moveTo>
                    <a:pt x="92837" y="0"/>
                  </a:moveTo>
                  <a:lnTo>
                    <a:pt x="0" y="43700"/>
                  </a:lnTo>
                  <a:lnTo>
                    <a:pt x="80772" y="100977"/>
                  </a:lnTo>
                  <a:lnTo>
                    <a:pt x="83693" y="103009"/>
                  </a:lnTo>
                  <a:lnTo>
                    <a:pt x="87630" y="102323"/>
                  </a:lnTo>
                  <a:lnTo>
                    <a:pt x="91694" y="96608"/>
                  </a:lnTo>
                  <a:lnTo>
                    <a:pt x="91059" y="92646"/>
                  </a:lnTo>
                  <a:lnTo>
                    <a:pt x="88137" y="90614"/>
                  </a:lnTo>
                  <a:lnTo>
                    <a:pt x="35304" y="53202"/>
                  </a:lnTo>
                  <a:lnTo>
                    <a:pt x="11937" y="51130"/>
                  </a:lnTo>
                  <a:lnTo>
                    <a:pt x="13081" y="38481"/>
                  </a:lnTo>
                  <a:lnTo>
                    <a:pt x="40879" y="38481"/>
                  </a:lnTo>
                  <a:lnTo>
                    <a:pt x="98171" y="11493"/>
                  </a:lnTo>
                  <a:lnTo>
                    <a:pt x="99568" y="7708"/>
                  </a:lnTo>
                  <a:lnTo>
                    <a:pt x="96520" y="1358"/>
                  </a:lnTo>
                  <a:lnTo>
                    <a:pt x="92837" y="0"/>
                  </a:lnTo>
                  <a:close/>
                </a:path>
                <a:path w="423545" h="103504">
                  <a:moveTo>
                    <a:pt x="36479" y="40553"/>
                  </a:moveTo>
                  <a:lnTo>
                    <a:pt x="25047" y="45939"/>
                  </a:lnTo>
                  <a:lnTo>
                    <a:pt x="35304" y="53202"/>
                  </a:lnTo>
                  <a:lnTo>
                    <a:pt x="52324" y="54711"/>
                  </a:lnTo>
                  <a:lnTo>
                    <a:pt x="105410" y="57950"/>
                  </a:lnTo>
                  <a:lnTo>
                    <a:pt x="158369" y="59956"/>
                  </a:lnTo>
                  <a:lnTo>
                    <a:pt x="211455" y="60617"/>
                  </a:lnTo>
                  <a:lnTo>
                    <a:pt x="264540" y="59956"/>
                  </a:lnTo>
                  <a:lnTo>
                    <a:pt x="317500" y="57937"/>
                  </a:lnTo>
                  <a:lnTo>
                    <a:pt x="370586" y="54686"/>
                  </a:lnTo>
                  <a:lnTo>
                    <a:pt x="423290" y="50025"/>
                  </a:lnTo>
                  <a:lnTo>
                    <a:pt x="423121" y="47917"/>
                  </a:lnTo>
                  <a:lnTo>
                    <a:pt x="211327" y="47917"/>
                  </a:lnTo>
                  <a:lnTo>
                    <a:pt x="158496" y="47256"/>
                  </a:lnTo>
                  <a:lnTo>
                    <a:pt x="105790" y="45262"/>
                  </a:lnTo>
                  <a:lnTo>
                    <a:pt x="53086" y="42024"/>
                  </a:lnTo>
                  <a:lnTo>
                    <a:pt x="36479" y="40553"/>
                  </a:lnTo>
                  <a:close/>
                </a:path>
                <a:path w="423545" h="103504">
                  <a:moveTo>
                    <a:pt x="13081" y="38481"/>
                  </a:moveTo>
                  <a:lnTo>
                    <a:pt x="11937" y="51130"/>
                  </a:lnTo>
                  <a:lnTo>
                    <a:pt x="35304" y="53202"/>
                  </a:lnTo>
                  <a:lnTo>
                    <a:pt x="31571" y="50558"/>
                  </a:lnTo>
                  <a:lnTo>
                    <a:pt x="15239" y="50558"/>
                  </a:lnTo>
                  <a:lnTo>
                    <a:pt x="16128" y="39624"/>
                  </a:lnTo>
                  <a:lnTo>
                    <a:pt x="25985" y="39624"/>
                  </a:lnTo>
                  <a:lnTo>
                    <a:pt x="13081" y="38481"/>
                  </a:lnTo>
                  <a:close/>
                </a:path>
                <a:path w="423545" h="103504">
                  <a:moveTo>
                    <a:pt x="16128" y="39624"/>
                  </a:moveTo>
                  <a:lnTo>
                    <a:pt x="15239" y="50558"/>
                  </a:lnTo>
                  <a:lnTo>
                    <a:pt x="25047" y="45939"/>
                  </a:lnTo>
                  <a:lnTo>
                    <a:pt x="16128" y="39624"/>
                  </a:lnTo>
                  <a:close/>
                </a:path>
                <a:path w="423545" h="103504">
                  <a:moveTo>
                    <a:pt x="25047" y="45939"/>
                  </a:moveTo>
                  <a:lnTo>
                    <a:pt x="15239" y="50558"/>
                  </a:lnTo>
                  <a:lnTo>
                    <a:pt x="31571" y="50558"/>
                  </a:lnTo>
                  <a:lnTo>
                    <a:pt x="25047" y="45939"/>
                  </a:lnTo>
                  <a:close/>
                </a:path>
                <a:path w="423545" h="103504">
                  <a:moveTo>
                    <a:pt x="422275" y="37376"/>
                  </a:moveTo>
                  <a:lnTo>
                    <a:pt x="369443" y="42037"/>
                  </a:lnTo>
                  <a:lnTo>
                    <a:pt x="316738" y="45262"/>
                  </a:lnTo>
                  <a:lnTo>
                    <a:pt x="264033" y="47256"/>
                  </a:lnTo>
                  <a:lnTo>
                    <a:pt x="211327" y="47917"/>
                  </a:lnTo>
                  <a:lnTo>
                    <a:pt x="423121" y="47917"/>
                  </a:lnTo>
                  <a:lnTo>
                    <a:pt x="422275" y="37376"/>
                  </a:lnTo>
                  <a:close/>
                </a:path>
                <a:path w="423545" h="103504">
                  <a:moveTo>
                    <a:pt x="25985" y="39624"/>
                  </a:moveTo>
                  <a:lnTo>
                    <a:pt x="16128" y="39624"/>
                  </a:lnTo>
                  <a:lnTo>
                    <a:pt x="25047" y="45939"/>
                  </a:lnTo>
                  <a:lnTo>
                    <a:pt x="36479" y="40553"/>
                  </a:lnTo>
                  <a:lnTo>
                    <a:pt x="25985" y="39624"/>
                  </a:lnTo>
                  <a:close/>
                </a:path>
                <a:path w="423545" h="103504">
                  <a:moveTo>
                    <a:pt x="40879" y="38481"/>
                  </a:moveTo>
                  <a:lnTo>
                    <a:pt x="13081" y="38481"/>
                  </a:lnTo>
                  <a:lnTo>
                    <a:pt x="36479" y="40553"/>
                  </a:lnTo>
                  <a:lnTo>
                    <a:pt x="40879" y="38481"/>
                  </a:lnTo>
                  <a:close/>
                </a:path>
              </a:pathLst>
            </a:custGeom>
            <a:solidFill>
              <a:srgbClr val="2F5EB6"/>
            </a:solidFill>
          </p:spPr>
          <p:txBody>
            <a:bodyPr wrap="square" lIns="0" tIns="0" rIns="0" bIns="0" rtlCol="0"/>
            <a:lstStyle/>
            <a:p>
              <a:endParaRPr/>
            </a:p>
          </p:txBody>
        </p:sp>
        <p:sp>
          <p:nvSpPr>
            <p:cNvPr id="39" name="object 39"/>
            <p:cNvSpPr/>
            <p:nvPr/>
          </p:nvSpPr>
          <p:spPr>
            <a:xfrm>
              <a:off x="3687318" y="5500877"/>
              <a:ext cx="1148080" cy="745490"/>
            </a:xfrm>
            <a:custGeom>
              <a:avLst/>
              <a:gdLst/>
              <a:ahLst/>
              <a:cxnLst/>
              <a:rect l="l" t="t" r="r" b="b"/>
              <a:pathLst>
                <a:path w="1148079" h="745489">
                  <a:moveTo>
                    <a:pt x="1023366" y="0"/>
                  </a:moveTo>
                  <a:lnTo>
                    <a:pt x="124206" y="0"/>
                  </a:lnTo>
                  <a:lnTo>
                    <a:pt x="75866" y="9763"/>
                  </a:lnTo>
                  <a:lnTo>
                    <a:pt x="36385" y="36385"/>
                  </a:lnTo>
                  <a:lnTo>
                    <a:pt x="9763" y="75866"/>
                  </a:lnTo>
                  <a:lnTo>
                    <a:pt x="0" y="124206"/>
                  </a:lnTo>
                  <a:lnTo>
                    <a:pt x="0" y="621030"/>
                  </a:lnTo>
                  <a:lnTo>
                    <a:pt x="9763" y="669374"/>
                  </a:lnTo>
                  <a:lnTo>
                    <a:pt x="36385" y="708855"/>
                  </a:lnTo>
                  <a:lnTo>
                    <a:pt x="75866" y="735474"/>
                  </a:lnTo>
                  <a:lnTo>
                    <a:pt x="124206" y="745236"/>
                  </a:lnTo>
                  <a:lnTo>
                    <a:pt x="1023366" y="745236"/>
                  </a:lnTo>
                  <a:lnTo>
                    <a:pt x="1071705" y="735474"/>
                  </a:lnTo>
                  <a:lnTo>
                    <a:pt x="1111186" y="708855"/>
                  </a:lnTo>
                  <a:lnTo>
                    <a:pt x="1137808" y="669374"/>
                  </a:lnTo>
                  <a:lnTo>
                    <a:pt x="1147572" y="621030"/>
                  </a:lnTo>
                  <a:lnTo>
                    <a:pt x="1147572" y="124206"/>
                  </a:lnTo>
                  <a:lnTo>
                    <a:pt x="1137808" y="75866"/>
                  </a:lnTo>
                  <a:lnTo>
                    <a:pt x="1111186" y="36385"/>
                  </a:lnTo>
                  <a:lnTo>
                    <a:pt x="1071705" y="9763"/>
                  </a:lnTo>
                  <a:lnTo>
                    <a:pt x="1023366" y="0"/>
                  </a:lnTo>
                  <a:close/>
                </a:path>
              </a:pathLst>
            </a:custGeom>
            <a:solidFill>
              <a:srgbClr val="30B1A1"/>
            </a:solidFill>
          </p:spPr>
          <p:txBody>
            <a:bodyPr wrap="square" lIns="0" tIns="0" rIns="0" bIns="0" rtlCol="0"/>
            <a:lstStyle/>
            <a:p>
              <a:endParaRPr/>
            </a:p>
          </p:txBody>
        </p:sp>
        <p:sp>
          <p:nvSpPr>
            <p:cNvPr id="40" name="object 40"/>
            <p:cNvSpPr/>
            <p:nvPr/>
          </p:nvSpPr>
          <p:spPr>
            <a:xfrm>
              <a:off x="3687318" y="5500877"/>
              <a:ext cx="1148080" cy="745490"/>
            </a:xfrm>
            <a:custGeom>
              <a:avLst/>
              <a:gdLst/>
              <a:ahLst/>
              <a:cxnLst/>
              <a:rect l="l" t="t" r="r" b="b"/>
              <a:pathLst>
                <a:path w="1148079" h="745489">
                  <a:moveTo>
                    <a:pt x="0" y="124206"/>
                  </a:moveTo>
                  <a:lnTo>
                    <a:pt x="9763" y="75866"/>
                  </a:lnTo>
                  <a:lnTo>
                    <a:pt x="36385" y="36385"/>
                  </a:lnTo>
                  <a:lnTo>
                    <a:pt x="75866" y="9763"/>
                  </a:lnTo>
                  <a:lnTo>
                    <a:pt x="124206" y="0"/>
                  </a:lnTo>
                  <a:lnTo>
                    <a:pt x="1023366" y="0"/>
                  </a:lnTo>
                  <a:lnTo>
                    <a:pt x="1071705" y="9763"/>
                  </a:lnTo>
                  <a:lnTo>
                    <a:pt x="1111186" y="36385"/>
                  </a:lnTo>
                  <a:lnTo>
                    <a:pt x="1137808" y="75866"/>
                  </a:lnTo>
                  <a:lnTo>
                    <a:pt x="1147572" y="124206"/>
                  </a:lnTo>
                  <a:lnTo>
                    <a:pt x="1147572" y="621030"/>
                  </a:lnTo>
                  <a:lnTo>
                    <a:pt x="1137808" y="669374"/>
                  </a:lnTo>
                  <a:lnTo>
                    <a:pt x="1111186" y="708855"/>
                  </a:lnTo>
                  <a:lnTo>
                    <a:pt x="1071705" y="735474"/>
                  </a:lnTo>
                  <a:lnTo>
                    <a:pt x="1023366" y="745236"/>
                  </a:lnTo>
                  <a:lnTo>
                    <a:pt x="124206" y="745236"/>
                  </a:lnTo>
                  <a:lnTo>
                    <a:pt x="75866" y="735474"/>
                  </a:lnTo>
                  <a:lnTo>
                    <a:pt x="36385" y="708855"/>
                  </a:lnTo>
                  <a:lnTo>
                    <a:pt x="9763" y="669374"/>
                  </a:lnTo>
                  <a:lnTo>
                    <a:pt x="0" y="621030"/>
                  </a:lnTo>
                  <a:lnTo>
                    <a:pt x="0" y="124206"/>
                  </a:lnTo>
                  <a:close/>
                </a:path>
              </a:pathLst>
            </a:custGeom>
            <a:ln w="25908">
              <a:solidFill>
                <a:srgbClr val="FFFFFF"/>
              </a:solidFill>
            </a:ln>
          </p:spPr>
          <p:txBody>
            <a:bodyPr wrap="square" lIns="0" tIns="0" rIns="0" bIns="0" rtlCol="0"/>
            <a:lstStyle/>
            <a:p>
              <a:endParaRPr/>
            </a:p>
          </p:txBody>
        </p:sp>
      </p:grpSp>
      <p:sp>
        <p:nvSpPr>
          <p:cNvPr id="41" name="object 41"/>
          <p:cNvSpPr txBox="1"/>
          <p:nvPr/>
        </p:nvSpPr>
        <p:spPr>
          <a:xfrm>
            <a:off x="3827526" y="5661456"/>
            <a:ext cx="865505" cy="393700"/>
          </a:xfrm>
          <a:prstGeom prst="rect">
            <a:avLst/>
          </a:prstGeom>
        </p:spPr>
        <p:txBody>
          <a:bodyPr vert="horz" wrap="square" lIns="0" tIns="41275" rIns="0" bIns="0" rtlCol="0">
            <a:spAutoFit/>
          </a:bodyPr>
          <a:lstStyle/>
          <a:p>
            <a:pPr marL="12700" marR="5080" indent="71120">
              <a:lnSpc>
                <a:spcPts val="1340"/>
              </a:lnSpc>
              <a:spcBef>
                <a:spcPts val="325"/>
              </a:spcBef>
            </a:pPr>
            <a:r>
              <a:rPr sz="1300" spc="-5" dirty="0">
                <a:solidFill>
                  <a:srgbClr val="FFFFFF"/>
                </a:solidFill>
                <a:latin typeface="Arial MT"/>
                <a:cs typeface="Arial MT"/>
              </a:rPr>
              <a:t>Choice of </a:t>
            </a:r>
            <a:r>
              <a:rPr sz="1300" dirty="0">
                <a:solidFill>
                  <a:srgbClr val="FFFFFF"/>
                </a:solidFill>
                <a:latin typeface="Arial MT"/>
                <a:cs typeface="Arial MT"/>
              </a:rPr>
              <a:t> </a:t>
            </a:r>
            <a:r>
              <a:rPr sz="1300" spc="-5" dirty="0">
                <a:solidFill>
                  <a:srgbClr val="FFFFFF"/>
                </a:solidFill>
                <a:latin typeface="Arial MT"/>
                <a:cs typeface="Arial MT"/>
              </a:rPr>
              <a:t>alternati</a:t>
            </a:r>
            <a:r>
              <a:rPr sz="1300" spc="-20" dirty="0">
                <a:solidFill>
                  <a:srgbClr val="FFFFFF"/>
                </a:solidFill>
                <a:latin typeface="Arial MT"/>
                <a:cs typeface="Arial MT"/>
              </a:rPr>
              <a:t>v</a:t>
            </a:r>
            <a:r>
              <a:rPr sz="1300" spc="-5" dirty="0">
                <a:solidFill>
                  <a:srgbClr val="FFFFFF"/>
                </a:solidFill>
                <a:latin typeface="Arial MT"/>
                <a:cs typeface="Arial MT"/>
              </a:rPr>
              <a:t>es</a:t>
            </a:r>
            <a:endParaRPr sz="1300">
              <a:latin typeface="Arial MT"/>
              <a:cs typeface="Arial MT"/>
            </a:endParaRPr>
          </a:p>
        </p:txBody>
      </p:sp>
      <p:grpSp>
        <p:nvGrpSpPr>
          <p:cNvPr id="42" name="object 42"/>
          <p:cNvGrpSpPr/>
          <p:nvPr/>
        </p:nvGrpSpPr>
        <p:grpSpPr>
          <a:xfrm>
            <a:off x="2522156" y="4041584"/>
            <a:ext cx="1174115" cy="1339850"/>
            <a:chOff x="2522156" y="4041584"/>
            <a:chExt cx="1174115" cy="1339850"/>
          </a:xfrm>
        </p:grpSpPr>
        <p:sp>
          <p:nvSpPr>
            <p:cNvPr id="43" name="object 43"/>
            <p:cNvSpPr/>
            <p:nvPr/>
          </p:nvSpPr>
          <p:spPr>
            <a:xfrm>
              <a:off x="3301492" y="4953761"/>
              <a:ext cx="303530" cy="427355"/>
            </a:xfrm>
            <a:custGeom>
              <a:avLst/>
              <a:gdLst/>
              <a:ahLst/>
              <a:cxnLst/>
              <a:rect l="l" t="t" r="r" b="b"/>
              <a:pathLst>
                <a:path w="303529" h="427354">
                  <a:moveTo>
                    <a:pt x="14481" y="22034"/>
                  </a:moveTo>
                  <a:lnTo>
                    <a:pt x="28194" y="59943"/>
                  </a:lnTo>
                  <a:lnTo>
                    <a:pt x="61341" y="115824"/>
                  </a:lnTo>
                  <a:lnTo>
                    <a:pt x="96012" y="170561"/>
                  </a:lnTo>
                  <a:lnTo>
                    <a:pt x="132461" y="224281"/>
                  </a:lnTo>
                  <a:lnTo>
                    <a:pt x="170434" y="276860"/>
                  </a:lnTo>
                  <a:lnTo>
                    <a:pt x="210058" y="328294"/>
                  </a:lnTo>
                  <a:lnTo>
                    <a:pt x="251079" y="378459"/>
                  </a:lnTo>
                  <a:lnTo>
                    <a:pt x="293750" y="427228"/>
                  </a:lnTo>
                  <a:lnTo>
                    <a:pt x="303275" y="418972"/>
                  </a:lnTo>
                  <a:lnTo>
                    <a:pt x="260731" y="370078"/>
                  </a:lnTo>
                  <a:lnTo>
                    <a:pt x="219837" y="320166"/>
                  </a:lnTo>
                  <a:lnTo>
                    <a:pt x="180594" y="269113"/>
                  </a:lnTo>
                  <a:lnTo>
                    <a:pt x="142748" y="216915"/>
                  </a:lnTo>
                  <a:lnTo>
                    <a:pt x="106553" y="163449"/>
                  </a:lnTo>
                  <a:lnTo>
                    <a:pt x="72009" y="108965"/>
                  </a:lnTo>
                  <a:lnTo>
                    <a:pt x="39116" y="53467"/>
                  </a:lnTo>
                  <a:lnTo>
                    <a:pt x="25350" y="28508"/>
                  </a:lnTo>
                  <a:lnTo>
                    <a:pt x="14481" y="22034"/>
                  </a:lnTo>
                  <a:close/>
                </a:path>
                <a:path w="303529" h="427354">
                  <a:moveTo>
                    <a:pt x="2286" y="0"/>
                  </a:moveTo>
                  <a:lnTo>
                    <a:pt x="0" y="99060"/>
                  </a:lnTo>
                  <a:lnTo>
                    <a:pt x="0" y="102615"/>
                  </a:lnTo>
                  <a:lnTo>
                    <a:pt x="2794" y="105410"/>
                  </a:lnTo>
                  <a:lnTo>
                    <a:pt x="9779" y="105663"/>
                  </a:lnTo>
                  <a:lnTo>
                    <a:pt x="12700" y="102869"/>
                  </a:lnTo>
                  <a:lnTo>
                    <a:pt x="12705" y="99060"/>
                  </a:lnTo>
                  <a:lnTo>
                    <a:pt x="14193" y="34545"/>
                  </a:lnTo>
                  <a:lnTo>
                    <a:pt x="2921" y="14096"/>
                  </a:lnTo>
                  <a:lnTo>
                    <a:pt x="13970" y="7874"/>
                  </a:lnTo>
                  <a:lnTo>
                    <a:pt x="15527" y="7874"/>
                  </a:lnTo>
                  <a:lnTo>
                    <a:pt x="2286" y="0"/>
                  </a:lnTo>
                  <a:close/>
                </a:path>
                <a:path w="303529" h="427354">
                  <a:moveTo>
                    <a:pt x="15527" y="7874"/>
                  </a:moveTo>
                  <a:lnTo>
                    <a:pt x="13970" y="7874"/>
                  </a:lnTo>
                  <a:lnTo>
                    <a:pt x="25350" y="28508"/>
                  </a:lnTo>
                  <a:lnTo>
                    <a:pt x="80899" y="61594"/>
                  </a:lnTo>
                  <a:lnTo>
                    <a:pt x="83947" y="63373"/>
                  </a:lnTo>
                  <a:lnTo>
                    <a:pt x="87884" y="62483"/>
                  </a:lnTo>
                  <a:lnTo>
                    <a:pt x="91440" y="56387"/>
                  </a:lnTo>
                  <a:lnTo>
                    <a:pt x="90424" y="52577"/>
                  </a:lnTo>
                  <a:lnTo>
                    <a:pt x="87503" y="50673"/>
                  </a:lnTo>
                  <a:lnTo>
                    <a:pt x="15527" y="7874"/>
                  </a:lnTo>
                  <a:close/>
                </a:path>
                <a:path w="303529" h="427354">
                  <a:moveTo>
                    <a:pt x="13970" y="7874"/>
                  </a:moveTo>
                  <a:lnTo>
                    <a:pt x="2921" y="14096"/>
                  </a:lnTo>
                  <a:lnTo>
                    <a:pt x="14193" y="34545"/>
                  </a:lnTo>
                  <a:lnTo>
                    <a:pt x="14481" y="22034"/>
                  </a:lnTo>
                  <a:lnTo>
                    <a:pt x="5207" y="16510"/>
                  </a:lnTo>
                  <a:lnTo>
                    <a:pt x="14732" y="11175"/>
                  </a:lnTo>
                  <a:lnTo>
                    <a:pt x="15791" y="11175"/>
                  </a:lnTo>
                  <a:lnTo>
                    <a:pt x="13970" y="7874"/>
                  </a:lnTo>
                  <a:close/>
                </a:path>
                <a:path w="303529" h="427354">
                  <a:moveTo>
                    <a:pt x="15791" y="11175"/>
                  </a:moveTo>
                  <a:lnTo>
                    <a:pt x="14732" y="11175"/>
                  </a:lnTo>
                  <a:lnTo>
                    <a:pt x="14481" y="22034"/>
                  </a:lnTo>
                  <a:lnTo>
                    <a:pt x="25350" y="28508"/>
                  </a:lnTo>
                  <a:lnTo>
                    <a:pt x="15791" y="11175"/>
                  </a:lnTo>
                  <a:close/>
                </a:path>
                <a:path w="303529" h="427354">
                  <a:moveTo>
                    <a:pt x="14732" y="11175"/>
                  </a:moveTo>
                  <a:lnTo>
                    <a:pt x="5207" y="16510"/>
                  </a:lnTo>
                  <a:lnTo>
                    <a:pt x="14481" y="22034"/>
                  </a:lnTo>
                  <a:lnTo>
                    <a:pt x="14732" y="11175"/>
                  </a:lnTo>
                  <a:close/>
                </a:path>
              </a:pathLst>
            </a:custGeom>
            <a:solidFill>
              <a:srgbClr val="30B1A1"/>
            </a:solidFill>
          </p:spPr>
          <p:txBody>
            <a:bodyPr wrap="square" lIns="0" tIns="0" rIns="0" bIns="0" rtlCol="0"/>
            <a:lstStyle/>
            <a:p>
              <a:endParaRPr/>
            </a:p>
          </p:txBody>
        </p:sp>
        <p:sp>
          <p:nvSpPr>
            <p:cNvPr id="44" name="object 44"/>
            <p:cNvSpPr/>
            <p:nvPr/>
          </p:nvSpPr>
          <p:spPr>
            <a:xfrm>
              <a:off x="2535174" y="4054601"/>
              <a:ext cx="1148080" cy="746760"/>
            </a:xfrm>
            <a:custGeom>
              <a:avLst/>
              <a:gdLst/>
              <a:ahLst/>
              <a:cxnLst/>
              <a:rect l="l" t="t" r="r" b="b"/>
              <a:pathLst>
                <a:path w="1148079" h="746760">
                  <a:moveTo>
                    <a:pt x="1023112" y="0"/>
                  </a:moveTo>
                  <a:lnTo>
                    <a:pt x="124459" y="0"/>
                  </a:lnTo>
                  <a:lnTo>
                    <a:pt x="76027" y="9784"/>
                  </a:lnTo>
                  <a:lnTo>
                    <a:pt x="36464" y="36464"/>
                  </a:lnTo>
                  <a:lnTo>
                    <a:pt x="9784" y="76027"/>
                  </a:lnTo>
                  <a:lnTo>
                    <a:pt x="0" y="124460"/>
                  </a:lnTo>
                  <a:lnTo>
                    <a:pt x="0" y="622300"/>
                  </a:lnTo>
                  <a:lnTo>
                    <a:pt x="9784" y="670732"/>
                  </a:lnTo>
                  <a:lnTo>
                    <a:pt x="36464" y="710295"/>
                  </a:lnTo>
                  <a:lnTo>
                    <a:pt x="76027" y="736975"/>
                  </a:lnTo>
                  <a:lnTo>
                    <a:pt x="124459" y="746760"/>
                  </a:lnTo>
                  <a:lnTo>
                    <a:pt x="1023112" y="746760"/>
                  </a:lnTo>
                  <a:lnTo>
                    <a:pt x="1071544" y="736975"/>
                  </a:lnTo>
                  <a:lnTo>
                    <a:pt x="1111107" y="710295"/>
                  </a:lnTo>
                  <a:lnTo>
                    <a:pt x="1137787" y="670732"/>
                  </a:lnTo>
                  <a:lnTo>
                    <a:pt x="1147572" y="622300"/>
                  </a:lnTo>
                  <a:lnTo>
                    <a:pt x="1147572" y="124460"/>
                  </a:lnTo>
                  <a:lnTo>
                    <a:pt x="1137787" y="76027"/>
                  </a:lnTo>
                  <a:lnTo>
                    <a:pt x="1111107" y="36464"/>
                  </a:lnTo>
                  <a:lnTo>
                    <a:pt x="1071544" y="9784"/>
                  </a:lnTo>
                  <a:lnTo>
                    <a:pt x="1023112" y="0"/>
                  </a:lnTo>
                  <a:close/>
                </a:path>
              </a:pathLst>
            </a:custGeom>
            <a:solidFill>
              <a:srgbClr val="31AD3D"/>
            </a:solidFill>
          </p:spPr>
          <p:txBody>
            <a:bodyPr wrap="square" lIns="0" tIns="0" rIns="0" bIns="0" rtlCol="0"/>
            <a:lstStyle/>
            <a:p>
              <a:endParaRPr/>
            </a:p>
          </p:txBody>
        </p:sp>
        <p:sp>
          <p:nvSpPr>
            <p:cNvPr id="45" name="object 45"/>
            <p:cNvSpPr/>
            <p:nvPr/>
          </p:nvSpPr>
          <p:spPr>
            <a:xfrm>
              <a:off x="2535174" y="4054601"/>
              <a:ext cx="1148080" cy="746760"/>
            </a:xfrm>
            <a:custGeom>
              <a:avLst/>
              <a:gdLst/>
              <a:ahLst/>
              <a:cxnLst/>
              <a:rect l="l" t="t" r="r" b="b"/>
              <a:pathLst>
                <a:path w="1148079" h="746760">
                  <a:moveTo>
                    <a:pt x="0" y="124460"/>
                  </a:moveTo>
                  <a:lnTo>
                    <a:pt x="9784" y="76027"/>
                  </a:lnTo>
                  <a:lnTo>
                    <a:pt x="36464" y="36464"/>
                  </a:lnTo>
                  <a:lnTo>
                    <a:pt x="76027" y="9784"/>
                  </a:lnTo>
                  <a:lnTo>
                    <a:pt x="124459" y="0"/>
                  </a:lnTo>
                  <a:lnTo>
                    <a:pt x="1023112" y="0"/>
                  </a:lnTo>
                  <a:lnTo>
                    <a:pt x="1071544" y="9784"/>
                  </a:lnTo>
                  <a:lnTo>
                    <a:pt x="1111107" y="36464"/>
                  </a:lnTo>
                  <a:lnTo>
                    <a:pt x="1137787" y="76027"/>
                  </a:lnTo>
                  <a:lnTo>
                    <a:pt x="1147572" y="124460"/>
                  </a:lnTo>
                  <a:lnTo>
                    <a:pt x="1147572" y="622300"/>
                  </a:lnTo>
                  <a:lnTo>
                    <a:pt x="1137787" y="670732"/>
                  </a:lnTo>
                  <a:lnTo>
                    <a:pt x="1111107" y="710295"/>
                  </a:lnTo>
                  <a:lnTo>
                    <a:pt x="1071544" y="736975"/>
                  </a:lnTo>
                  <a:lnTo>
                    <a:pt x="1023112" y="746760"/>
                  </a:lnTo>
                  <a:lnTo>
                    <a:pt x="124459" y="746760"/>
                  </a:lnTo>
                  <a:lnTo>
                    <a:pt x="76027" y="736975"/>
                  </a:lnTo>
                  <a:lnTo>
                    <a:pt x="36464" y="710295"/>
                  </a:lnTo>
                  <a:lnTo>
                    <a:pt x="9784" y="670732"/>
                  </a:lnTo>
                  <a:lnTo>
                    <a:pt x="0" y="622300"/>
                  </a:lnTo>
                  <a:lnTo>
                    <a:pt x="0" y="124460"/>
                  </a:lnTo>
                  <a:close/>
                </a:path>
              </a:pathLst>
            </a:custGeom>
            <a:ln w="25908">
              <a:solidFill>
                <a:srgbClr val="FFFFFF"/>
              </a:solidFill>
            </a:ln>
          </p:spPr>
          <p:txBody>
            <a:bodyPr wrap="square" lIns="0" tIns="0" rIns="0" bIns="0" rtlCol="0"/>
            <a:lstStyle/>
            <a:p>
              <a:endParaRPr/>
            </a:p>
          </p:txBody>
        </p:sp>
      </p:grpSp>
      <p:sp>
        <p:nvSpPr>
          <p:cNvPr id="46" name="object 46"/>
          <p:cNvSpPr txBox="1"/>
          <p:nvPr/>
        </p:nvSpPr>
        <p:spPr>
          <a:xfrm>
            <a:off x="2866770" y="4301490"/>
            <a:ext cx="482600" cy="223520"/>
          </a:xfrm>
          <a:prstGeom prst="rect">
            <a:avLst/>
          </a:prstGeom>
        </p:spPr>
        <p:txBody>
          <a:bodyPr vert="horz" wrap="square" lIns="0" tIns="12065" rIns="0" bIns="0" rtlCol="0">
            <a:spAutoFit/>
          </a:bodyPr>
          <a:lstStyle/>
          <a:p>
            <a:pPr marL="12700">
              <a:lnSpc>
                <a:spcPct val="100000"/>
              </a:lnSpc>
              <a:spcBef>
                <a:spcPts val="95"/>
              </a:spcBef>
            </a:pPr>
            <a:r>
              <a:rPr sz="1300" spc="-10" dirty="0">
                <a:solidFill>
                  <a:srgbClr val="FFFFFF"/>
                </a:solidFill>
                <a:latin typeface="Arial MT"/>
                <a:cs typeface="Arial MT"/>
              </a:rPr>
              <a:t>Action</a:t>
            </a:r>
            <a:endParaRPr sz="1300">
              <a:latin typeface="Arial MT"/>
              <a:cs typeface="Arial MT"/>
            </a:endParaRPr>
          </a:p>
        </p:txBody>
      </p:sp>
      <p:grpSp>
        <p:nvGrpSpPr>
          <p:cNvPr id="47" name="object 47"/>
          <p:cNvGrpSpPr/>
          <p:nvPr/>
        </p:nvGrpSpPr>
        <p:grpSpPr>
          <a:xfrm>
            <a:off x="2933636" y="2240216"/>
            <a:ext cx="1174115" cy="1598295"/>
            <a:chOff x="2933636" y="2240216"/>
            <a:chExt cx="1174115" cy="1598295"/>
          </a:xfrm>
        </p:grpSpPr>
        <p:sp>
          <p:nvSpPr>
            <p:cNvPr id="48" name="object 48"/>
            <p:cNvSpPr/>
            <p:nvPr/>
          </p:nvSpPr>
          <p:spPr>
            <a:xfrm>
              <a:off x="3050920" y="3195447"/>
              <a:ext cx="160655" cy="643255"/>
            </a:xfrm>
            <a:custGeom>
              <a:avLst/>
              <a:gdLst/>
              <a:ahLst/>
              <a:cxnLst/>
              <a:rect l="l" t="t" r="r" b="b"/>
              <a:pathLst>
                <a:path w="160655" h="643254">
                  <a:moveTo>
                    <a:pt x="133704" y="23571"/>
                  </a:moveTo>
                  <a:lnTo>
                    <a:pt x="108585" y="75691"/>
                  </a:lnTo>
                  <a:lnTo>
                    <a:pt x="95758" y="115062"/>
                  </a:lnTo>
                  <a:lnTo>
                    <a:pt x="83693" y="154558"/>
                  </a:lnTo>
                  <a:lnTo>
                    <a:pt x="72517" y="194310"/>
                  </a:lnTo>
                  <a:lnTo>
                    <a:pt x="61976" y="234187"/>
                  </a:lnTo>
                  <a:lnTo>
                    <a:pt x="52197" y="274447"/>
                  </a:lnTo>
                  <a:lnTo>
                    <a:pt x="43180" y="314832"/>
                  </a:lnTo>
                  <a:lnTo>
                    <a:pt x="35179" y="355218"/>
                  </a:lnTo>
                  <a:lnTo>
                    <a:pt x="27686" y="395858"/>
                  </a:lnTo>
                  <a:lnTo>
                    <a:pt x="21081" y="436625"/>
                  </a:lnTo>
                  <a:lnTo>
                    <a:pt x="15240" y="477519"/>
                  </a:lnTo>
                  <a:lnTo>
                    <a:pt x="10287" y="518667"/>
                  </a:lnTo>
                  <a:lnTo>
                    <a:pt x="6096" y="559815"/>
                  </a:lnTo>
                  <a:lnTo>
                    <a:pt x="2667" y="600963"/>
                  </a:lnTo>
                  <a:lnTo>
                    <a:pt x="0" y="642238"/>
                  </a:lnTo>
                  <a:lnTo>
                    <a:pt x="12700" y="643001"/>
                  </a:lnTo>
                  <a:lnTo>
                    <a:pt x="15367" y="601852"/>
                  </a:lnTo>
                  <a:lnTo>
                    <a:pt x="18796" y="560832"/>
                  </a:lnTo>
                  <a:lnTo>
                    <a:pt x="22860" y="519938"/>
                  </a:lnTo>
                  <a:lnTo>
                    <a:pt x="27812" y="479044"/>
                  </a:lnTo>
                  <a:lnTo>
                    <a:pt x="33655" y="438530"/>
                  </a:lnTo>
                  <a:lnTo>
                    <a:pt x="40259" y="397890"/>
                  </a:lnTo>
                  <a:lnTo>
                    <a:pt x="47625" y="357504"/>
                  </a:lnTo>
                  <a:lnTo>
                    <a:pt x="55753" y="317245"/>
                  </a:lnTo>
                  <a:lnTo>
                    <a:pt x="64643" y="277240"/>
                  </a:lnTo>
                  <a:lnTo>
                    <a:pt x="74295" y="237236"/>
                  </a:lnTo>
                  <a:lnTo>
                    <a:pt x="84709" y="197485"/>
                  </a:lnTo>
                  <a:lnTo>
                    <a:pt x="96012" y="157987"/>
                  </a:lnTo>
                  <a:lnTo>
                    <a:pt x="107950" y="118744"/>
                  </a:lnTo>
                  <a:lnTo>
                    <a:pt x="120650" y="79628"/>
                  </a:lnTo>
                  <a:lnTo>
                    <a:pt x="134112" y="40893"/>
                  </a:lnTo>
                  <a:lnTo>
                    <a:pt x="135906" y="36017"/>
                  </a:lnTo>
                  <a:lnTo>
                    <a:pt x="133704" y="23571"/>
                  </a:lnTo>
                  <a:close/>
                </a:path>
                <a:path w="160655" h="643254">
                  <a:moveTo>
                    <a:pt x="144190" y="9651"/>
                  </a:moveTo>
                  <a:lnTo>
                    <a:pt x="132080" y="9651"/>
                  </a:lnTo>
                  <a:lnTo>
                    <a:pt x="144018" y="13969"/>
                  </a:lnTo>
                  <a:lnTo>
                    <a:pt x="135906" y="36017"/>
                  </a:lnTo>
                  <a:lnTo>
                    <a:pt x="147193" y="99822"/>
                  </a:lnTo>
                  <a:lnTo>
                    <a:pt x="147828" y="103250"/>
                  </a:lnTo>
                  <a:lnTo>
                    <a:pt x="151130" y="105537"/>
                  </a:lnTo>
                  <a:lnTo>
                    <a:pt x="157987" y="104266"/>
                  </a:lnTo>
                  <a:lnTo>
                    <a:pt x="160274" y="100964"/>
                  </a:lnTo>
                  <a:lnTo>
                    <a:pt x="159639" y="97536"/>
                  </a:lnTo>
                  <a:lnTo>
                    <a:pt x="144190" y="9651"/>
                  </a:lnTo>
                  <a:close/>
                </a:path>
                <a:path w="160655" h="643254">
                  <a:moveTo>
                    <a:pt x="142494" y="0"/>
                  </a:moveTo>
                  <a:lnTo>
                    <a:pt x="63246" y="65277"/>
                  </a:lnTo>
                  <a:lnTo>
                    <a:pt x="62865" y="69214"/>
                  </a:lnTo>
                  <a:lnTo>
                    <a:pt x="67310" y="74675"/>
                  </a:lnTo>
                  <a:lnTo>
                    <a:pt x="71374" y="75056"/>
                  </a:lnTo>
                  <a:lnTo>
                    <a:pt x="74041" y="72770"/>
                  </a:lnTo>
                  <a:lnTo>
                    <a:pt x="124075" y="31511"/>
                  </a:lnTo>
                  <a:lnTo>
                    <a:pt x="132080" y="9651"/>
                  </a:lnTo>
                  <a:lnTo>
                    <a:pt x="144190" y="9651"/>
                  </a:lnTo>
                  <a:lnTo>
                    <a:pt x="142494" y="0"/>
                  </a:lnTo>
                  <a:close/>
                </a:path>
                <a:path w="160655" h="643254">
                  <a:moveTo>
                    <a:pt x="141209" y="12953"/>
                  </a:moveTo>
                  <a:lnTo>
                    <a:pt x="131826" y="12953"/>
                  </a:lnTo>
                  <a:lnTo>
                    <a:pt x="142112" y="16637"/>
                  </a:lnTo>
                  <a:lnTo>
                    <a:pt x="133704" y="23571"/>
                  </a:lnTo>
                  <a:lnTo>
                    <a:pt x="135906" y="36017"/>
                  </a:lnTo>
                  <a:lnTo>
                    <a:pt x="144018" y="13969"/>
                  </a:lnTo>
                  <a:lnTo>
                    <a:pt x="141209" y="12953"/>
                  </a:lnTo>
                  <a:close/>
                </a:path>
                <a:path w="160655" h="643254">
                  <a:moveTo>
                    <a:pt x="132080" y="9651"/>
                  </a:moveTo>
                  <a:lnTo>
                    <a:pt x="124075" y="31511"/>
                  </a:lnTo>
                  <a:lnTo>
                    <a:pt x="133704" y="23571"/>
                  </a:lnTo>
                  <a:lnTo>
                    <a:pt x="131826" y="12953"/>
                  </a:lnTo>
                  <a:lnTo>
                    <a:pt x="141209" y="12953"/>
                  </a:lnTo>
                  <a:lnTo>
                    <a:pt x="132080" y="9651"/>
                  </a:lnTo>
                  <a:close/>
                </a:path>
                <a:path w="160655" h="643254">
                  <a:moveTo>
                    <a:pt x="131826" y="12953"/>
                  </a:moveTo>
                  <a:lnTo>
                    <a:pt x="133704" y="23571"/>
                  </a:lnTo>
                  <a:lnTo>
                    <a:pt x="142112" y="16637"/>
                  </a:lnTo>
                  <a:lnTo>
                    <a:pt x="131826" y="12953"/>
                  </a:lnTo>
                  <a:close/>
                </a:path>
              </a:pathLst>
            </a:custGeom>
            <a:solidFill>
              <a:srgbClr val="31AD3D"/>
            </a:solidFill>
          </p:spPr>
          <p:txBody>
            <a:bodyPr wrap="square" lIns="0" tIns="0" rIns="0" bIns="0" rtlCol="0"/>
            <a:lstStyle/>
            <a:p>
              <a:endParaRPr/>
            </a:p>
          </p:txBody>
        </p:sp>
        <p:sp>
          <p:nvSpPr>
            <p:cNvPr id="49" name="object 49"/>
            <p:cNvSpPr/>
            <p:nvPr/>
          </p:nvSpPr>
          <p:spPr>
            <a:xfrm>
              <a:off x="2946653" y="2253234"/>
              <a:ext cx="1148080" cy="746760"/>
            </a:xfrm>
            <a:custGeom>
              <a:avLst/>
              <a:gdLst/>
              <a:ahLst/>
              <a:cxnLst/>
              <a:rect l="l" t="t" r="r" b="b"/>
              <a:pathLst>
                <a:path w="1148079" h="746760">
                  <a:moveTo>
                    <a:pt x="1023111" y="0"/>
                  </a:moveTo>
                  <a:lnTo>
                    <a:pt x="124459" y="0"/>
                  </a:lnTo>
                  <a:lnTo>
                    <a:pt x="76027" y="9784"/>
                  </a:lnTo>
                  <a:lnTo>
                    <a:pt x="36464" y="36464"/>
                  </a:lnTo>
                  <a:lnTo>
                    <a:pt x="9784" y="76027"/>
                  </a:lnTo>
                  <a:lnTo>
                    <a:pt x="0" y="124460"/>
                  </a:lnTo>
                  <a:lnTo>
                    <a:pt x="0" y="622300"/>
                  </a:lnTo>
                  <a:lnTo>
                    <a:pt x="9784" y="670732"/>
                  </a:lnTo>
                  <a:lnTo>
                    <a:pt x="36464" y="710295"/>
                  </a:lnTo>
                  <a:lnTo>
                    <a:pt x="76027" y="736975"/>
                  </a:lnTo>
                  <a:lnTo>
                    <a:pt x="124459" y="746760"/>
                  </a:lnTo>
                  <a:lnTo>
                    <a:pt x="1023111" y="746760"/>
                  </a:lnTo>
                  <a:lnTo>
                    <a:pt x="1071544" y="736975"/>
                  </a:lnTo>
                  <a:lnTo>
                    <a:pt x="1111107" y="710295"/>
                  </a:lnTo>
                  <a:lnTo>
                    <a:pt x="1137787" y="670732"/>
                  </a:lnTo>
                  <a:lnTo>
                    <a:pt x="1147571" y="622300"/>
                  </a:lnTo>
                  <a:lnTo>
                    <a:pt x="1147571" y="124460"/>
                  </a:lnTo>
                  <a:lnTo>
                    <a:pt x="1137787" y="76027"/>
                  </a:lnTo>
                  <a:lnTo>
                    <a:pt x="1111107" y="36464"/>
                  </a:lnTo>
                  <a:lnTo>
                    <a:pt x="1071544" y="9784"/>
                  </a:lnTo>
                  <a:lnTo>
                    <a:pt x="1023111" y="0"/>
                  </a:lnTo>
                  <a:close/>
                </a:path>
              </a:pathLst>
            </a:custGeom>
            <a:solidFill>
              <a:srgbClr val="84AA33"/>
            </a:solidFill>
          </p:spPr>
          <p:txBody>
            <a:bodyPr wrap="square" lIns="0" tIns="0" rIns="0" bIns="0" rtlCol="0"/>
            <a:lstStyle/>
            <a:p>
              <a:endParaRPr/>
            </a:p>
          </p:txBody>
        </p:sp>
        <p:sp>
          <p:nvSpPr>
            <p:cNvPr id="50" name="object 50"/>
            <p:cNvSpPr/>
            <p:nvPr/>
          </p:nvSpPr>
          <p:spPr>
            <a:xfrm>
              <a:off x="2946653" y="2253234"/>
              <a:ext cx="1148080" cy="746760"/>
            </a:xfrm>
            <a:custGeom>
              <a:avLst/>
              <a:gdLst/>
              <a:ahLst/>
              <a:cxnLst/>
              <a:rect l="l" t="t" r="r" b="b"/>
              <a:pathLst>
                <a:path w="1148079" h="746760">
                  <a:moveTo>
                    <a:pt x="0" y="124460"/>
                  </a:moveTo>
                  <a:lnTo>
                    <a:pt x="9784" y="76027"/>
                  </a:lnTo>
                  <a:lnTo>
                    <a:pt x="36464" y="36464"/>
                  </a:lnTo>
                  <a:lnTo>
                    <a:pt x="76027" y="9784"/>
                  </a:lnTo>
                  <a:lnTo>
                    <a:pt x="124459" y="0"/>
                  </a:lnTo>
                  <a:lnTo>
                    <a:pt x="1023111" y="0"/>
                  </a:lnTo>
                  <a:lnTo>
                    <a:pt x="1071544" y="9784"/>
                  </a:lnTo>
                  <a:lnTo>
                    <a:pt x="1111107" y="36464"/>
                  </a:lnTo>
                  <a:lnTo>
                    <a:pt x="1137787" y="76027"/>
                  </a:lnTo>
                  <a:lnTo>
                    <a:pt x="1147571" y="124460"/>
                  </a:lnTo>
                  <a:lnTo>
                    <a:pt x="1147571" y="622300"/>
                  </a:lnTo>
                  <a:lnTo>
                    <a:pt x="1137787" y="670732"/>
                  </a:lnTo>
                  <a:lnTo>
                    <a:pt x="1111107" y="710295"/>
                  </a:lnTo>
                  <a:lnTo>
                    <a:pt x="1071544" y="736975"/>
                  </a:lnTo>
                  <a:lnTo>
                    <a:pt x="1023111" y="746760"/>
                  </a:lnTo>
                  <a:lnTo>
                    <a:pt x="124459" y="746760"/>
                  </a:lnTo>
                  <a:lnTo>
                    <a:pt x="76027" y="736975"/>
                  </a:lnTo>
                  <a:lnTo>
                    <a:pt x="36464" y="710295"/>
                  </a:lnTo>
                  <a:lnTo>
                    <a:pt x="9784" y="670732"/>
                  </a:lnTo>
                  <a:lnTo>
                    <a:pt x="0" y="622300"/>
                  </a:lnTo>
                  <a:lnTo>
                    <a:pt x="0" y="124460"/>
                  </a:lnTo>
                  <a:close/>
                </a:path>
              </a:pathLst>
            </a:custGeom>
            <a:ln w="25908">
              <a:solidFill>
                <a:srgbClr val="FFFFFF"/>
              </a:solidFill>
            </a:ln>
          </p:spPr>
          <p:txBody>
            <a:bodyPr wrap="square" lIns="0" tIns="0" rIns="0" bIns="0" rtlCol="0"/>
            <a:lstStyle/>
            <a:p>
              <a:endParaRPr/>
            </a:p>
          </p:txBody>
        </p:sp>
      </p:grpSp>
      <p:sp>
        <p:nvSpPr>
          <p:cNvPr id="51" name="object 51"/>
          <p:cNvSpPr txBox="1"/>
          <p:nvPr/>
        </p:nvSpPr>
        <p:spPr>
          <a:xfrm>
            <a:off x="3232530" y="2498851"/>
            <a:ext cx="574675" cy="223520"/>
          </a:xfrm>
          <a:prstGeom prst="rect">
            <a:avLst/>
          </a:prstGeom>
        </p:spPr>
        <p:txBody>
          <a:bodyPr vert="horz" wrap="square" lIns="0" tIns="12065" rIns="0" bIns="0" rtlCol="0">
            <a:spAutoFit/>
          </a:bodyPr>
          <a:lstStyle/>
          <a:p>
            <a:pPr marL="12700">
              <a:lnSpc>
                <a:spcPct val="100000"/>
              </a:lnSpc>
              <a:spcBef>
                <a:spcPts val="95"/>
              </a:spcBef>
            </a:pPr>
            <a:r>
              <a:rPr sz="1300" spc="-5" dirty="0">
                <a:solidFill>
                  <a:srgbClr val="FFFFFF"/>
                </a:solidFill>
                <a:latin typeface="Arial MT"/>
                <a:cs typeface="Arial MT"/>
              </a:rPr>
              <a:t>Results</a:t>
            </a:r>
            <a:endParaRPr sz="1300">
              <a:latin typeface="Arial MT"/>
              <a:cs typeface="Arial MT"/>
            </a:endParaRPr>
          </a:p>
        </p:txBody>
      </p:sp>
      <p:sp>
        <p:nvSpPr>
          <p:cNvPr id="52" name="object 52"/>
          <p:cNvSpPr/>
          <p:nvPr/>
        </p:nvSpPr>
        <p:spPr>
          <a:xfrm>
            <a:off x="4028566" y="1932558"/>
            <a:ext cx="431800" cy="234315"/>
          </a:xfrm>
          <a:custGeom>
            <a:avLst/>
            <a:gdLst/>
            <a:ahLst/>
            <a:cxnLst/>
            <a:rect l="l" t="t" r="r" b="b"/>
            <a:pathLst>
              <a:path w="431800" h="234314">
                <a:moveTo>
                  <a:pt x="395304" y="23924"/>
                </a:moveTo>
                <a:lnTo>
                  <a:pt x="317373" y="55117"/>
                </a:lnTo>
                <a:lnTo>
                  <a:pt x="262636" y="79501"/>
                </a:lnTo>
                <a:lnTo>
                  <a:pt x="208534" y="105282"/>
                </a:lnTo>
                <a:lnTo>
                  <a:pt x="155194" y="132587"/>
                </a:lnTo>
                <a:lnTo>
                  <a:pt x="102616" y="161416"/>
                </a:lnTo>
                <a:lnTo>
                  <a:pt x="50800" y="191769"/>
                </a:lnTo>
                <a:lnTo>
                  <a:pt x="0" y="223519"/>
                </a:lnTo>
                <a:lnTo>
                  <a:pt x="6731" y="234187"/>
                </a:lnTo>
                <a:lnTo>
                  <a:pt x="57531" y="202564"/>
                </a:lnTo>
                <a:lnTo>
                  <a:pt x="108966" y="172465"/>
                </a:lnTo>
                <a:lnTo>
                  <a:pt x="161290" y="143763"/>
                </a:lnTo>
                <a:lnTo>
                  <a:pt x="214249" y="116586"/>
                </a:lnTo>
                <a:lnTo>
                  <a:pt x="268097" y="90931"/>
                </a:lnTo>
                <a:lnTo>
                  <a:pt x="322580" y="66675"/>
                </a:lnTo>
                <a:lnTo>
                  <a:pt x="377698" y="44195"/>
                </a:lnTo>
                <a:lnTo>
                  <a:pt x="399862" y="35764"/>
                </a:lnTo>
                <a:lnTo>
                  <a:pt x="407768" y="26017"/>
                </a:lnTo>
                <a:lnTo>
                  <a:pt x="395304" y="23924"/>
                </a:lnTo>
                <a:close/>
              </a:path>
              <a:path w="431800" h="234314">
                <a:moveTo>
                  <a:pt x="422276" y="15620"/>
                </a:moveTo>
                <a:lnTo>
                  <a:pt x="417322" y="15620"/>
                </a:lnTo>
                <a:lnTo>
                  <a:pt x="421767" y="27431"/>
                </a:lnTo>
                <a:lnTo>
                  <a:pt x="399862" y="35764"/>
                </a:lnTo>
                <a:lnTo>
                  <a:pt x="356870" y="88773"/>
                </a:lnTo>
                <a:lnTo>
                  <a:pt x="357250" y="92837"/>
                </a:lnTo>
                <a:lnTo>
                  <a:pt x="359918" y="94995"/>
                </a:lnTo>
                <a:lnTo>
                  <a:pt x="362712" y="97154"/>
                </a:lnTo>
                <a:lnTo>
                  <a:pt x="366649" y="96774"/>
                </a:lnTo>
                <a:lnTo>
                  <a:pt x="368935" y="94106"/>
                </a:lnTo>
                <a:lnTo>
                  <a:pt x="431292" y="17144"/>
                </a:lnTo>
                <a:lnTo>
                  <a:pt x="422276" y="15620"/>
                </a:lnTo>
                <a:close/>
              </a:path>
              <a:path w="431800" h="234314">
                <a:moveTo>
                  <a:pt x="407768" y="26017"/>
                </a:moveTo>
                <a:lnTo>
                  <a:pt x="399862" y="35764"/>
                </a:lnTo>
                <a:lnTo>
                  <a:pt x="420765" y="27812"/>
                </a:lnTo>
                <a:lnTo>
                  <a:pt x="418465" y="27812"/>
                </a:lnTo>
                <a:lnTo>
                  <a:pt x="407768" y="26017"/>
                </a:lnTo>
                <a:close/>
              </a:path>
              <a:path w="431800" h="234314">
                <a:moveTo>
                  <a:pt x="414655" y="17525"/>
                </a:moveTo>
                <a:lnTo>
                  <a:pt x="407768" y="26017"/>
                </a:lnTo>
                <a:lnTo>
                  <a:pt x="418465" y="27812"/>
                </a:lnTo>
                <a:lnTo>
                  <a:pt x="414655" y="17525"/>
                </a:lnTo>
                <a:close/>
              </a:path>
              <a:path w="431800" h="234314">
                <a:moveTo>
                  <a:pt x="418038" y="17525"/>
                </a:moveTo>
                <a:lnTo>
                  <a:pt x="414655" y="17525"/>
                </a:lnTo>
                <a:lnTo>
                  <a:pt x="418465" y="27812"/>
                </a:lnTo>
                <a:lnTo>
                  <a:pt x="420765" y="27812"/>
                </a:lnTo>
                <a:lnTo>
                  <a:pt x="421767" y="27431"/>
                </a:lnTo>
                <a:lnTo>
                  <a:pt x="418038" y="17525"/>
                </a:lnTo>
                <a:close/>
              </a:path>
              <a:path w="431800" h="234314">
                <a:moveTo>
                  <a:pt x="417322" y="15620"/>
                </a:moveTo>
                <a:lnTo>
                  <a:pt x="395304" y="23924"/>
                </a:lnTo>
                <a:lnTo>
                  <a:pt x="407768" y="26017"/>
                </a:lnTo>
                <a:lnTo>
                  <a:pt x="414655" y="17525"/>
                </a:lnTo>
                <a:lnTo>
                  <a:pt x="418038" y="17525"/>
                </a:lnTo>
                <a:lnTo>
                  <a:pt x="417322" y="15620"/>
                </a:lnTo>
                <a:close/>
              </a:path>
              <a:path w="431800" h="234314">
                <a:moveTo>
                  <a:pt x="330200" y="0"/>
                </a:moveTo>
                <a:lnTo>
                  <a:pt x="326898" y="2412"/>
                </a:lnTo>
                <a:lnTo>
                  <a:pt x="326263" y="5841"/>
                </a:lnTo>
                <a:lnTo>
                  <a:pt x="325755" y="9270"/>
                </a:lnTo>
                <a:lnTo>
                  <a:pt x="328041" y="12573"/>
                </a:lnTo>
                <a:lnTo>
                  <a:pt x="331470" y="13207"/>
                </a:lnTo>
                <a:lnTo>
                  <a:pt x="395304" y="23924"/>
                </a:lnTo>
                <a:lnTo>
                  <a:pt x="417322" y="15620"/>
                </a:lnTo>
                <a:lnTo>
                  <a:pt x="422276" y="15620"/>
                </a:lnTo>
                <a:lnTo>
                  <a:pt x="333629" y="635"/>
                </a:lnTo>
                <a:lnTo>
                  <a:pt x="330200" y="0"/>
                </a:lnTo>
                <a:close/>
              </a:path>
            </a:pathLst>
          </a:custGeom>
          <a:solidFill>
            <a:srgbClr val="84AA33"/>
          </a:solidFill>
        </p:spPr>
        <p:txBody>
          <a:bodyPr wrap="square" lIns="0" tIns="0" rIns="0" bIns="0" rtlCol="0"/>
          <a:lstStyle/>
          <a:p>
            <a:endParaRPr/>
          </a:p>
        </p:txBody>
      </p:sp>
    </p:spTree>
    <p:extLst>
      <p:ext uri="{BB962C8B-B14F-4D97-AF65-F5344CB8AC3E}">
        <p14:creationId xmlns:p14="http://schemas.microsoft.com/office/powerpoint/2010/main" val="2761894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3304" y="0"/>
            <a:ext cx="9140695" cy="6858000"/>
            <a:chOff x="3304" y="0"/>
            <a:chExt cx="9140695"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59"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5" name="object 15"/>
          <p:cNvSpPr txBox="1">
            <a:spLocks noGrp="1"/>
          </p:cNvSpPr>
          <p:nvPr>
            <p:ph type="title"/>
          </p:nvPr>
        </p:nvSpPr>
        <p:spPr>
          <a:xfrm>
            <a:off x="1203828" y="182625"/>
            <a:ext cx="7767961" cy="550792"/>
          </a:xfrm>
          <a:prstGeom prst="rect">
            <a:avLst/>
          </a:prstGeom>
        </p:spPr>
        <p:txBody>
          <a:bodyPr vert="horz" wrap="square" lIns="0" tIns="12065" rIns="0" bIns="0" rtlCol="0">
            <a:spAutoFit/>
          </a:bodyPr>
          <a:lstStyle/>
          <a:p>
            <a:pPr marL="12700">
              <a:lnSpc>
                <a:spcPct val="100000"/>
              </a:lnSpc>
              <a:spcBef>
                <a:spcPts val="95"/>
              </a:spcBef>
            </a:pPr>
            <a:r>
              <a:rPr sz="3500" spc="-5" dirty="0"/>
              <a:t>Identification</a:t>
            </a:r>
            <a:r>
              <a:rPr lang="en-US" sz="3500" spc="-5" dirty="0"/>
              <a:t> and defining </a:t>
            </a:r>
            <a:r>
              <a:rPr sz="3500" spc="-10" dirty="0"/>
              <a:t> </a:t>
            </a:r>
            <a:r>
              <a:rPr lang="en-US" sz="3500" spc="-5" dirty="0"/>
              <a:t>the </a:t>
            </a:r>
            <a:r>
              <a:rPr sz="3500" spc="-5" dirty="0"/>
              <a:t>problem</a:t>
            </a:r>
          </a:p>
        </p:txBody>
      </p:sp>
      <p:sp>
        <p:nvSpPr>
          <p:cNvPr id="25" name="object 25"/>
          <p:cNvSpPr txBox="1"/>
          <p:nvPr/>
        </p:nvSpPr>
        <p:spPr>
          <a:xfrm>
            <a:off x="1534250" y="1885060"/>
            <a:ext cx="7259955" cy="3134833"/>
          </a:xfrm>
          <a:prstGeom prst="rect">
            <a:avLst/>
          </a:prstGeom>
        </p:spPr>
        <p:txBody>
          <a:bodyPr vert="horz" wrap="square" lIns="0" tIns="13335" rIns="0" bIns="0" rtlCol="0">
            <a:spAutoFit/>
          </a:bodyPr>
          <a:lstStyle/>
          <a:p>
            <a:pPr marL="330200" marR="61594" indent="-283845">
              <a:lnSpc>
                <a:spcPct val="100000"/>
              </a:lnSpc>
              <a:spcBef>
                <a:spcPts val="105"/>
              </a:spcBef>
              <a:buClr>
                <a:srgbClr val="3891A7"/>
              </a:buClr>
              <a:buSzPct val="79687"/>
              <a:buFont typeface="Segoe UI Symbol"/>
              <a:buChar char="⚫"/>
              <a:tabLst>
                <a:tab pos="330835" algn="l"/>
              </a:tabLst>
            </a:pPr>
            <a:r>
              <a:rPr sz="2500" dirty="0">
                <a:latin typeface="Arial MT"/>
                <a:cs typeface="Arial MT"/>
              </a:rPr>
              <a:t>A</a:t>
            </a:r>
            <a:r>
              <a:rPr sz="2500" spc="-190" dirty="0">
                <a:latin typeface="Arial MT"/>
                <a:cs typeface="Arial MT"/>
              </a:rPr>
              <a:t> </a:t>
            </a:r>
            <a:r>
              <a:rPr sz="2500" spc="-5" dirty="0">
                <a:latin typeface="Arial MT"/>
                <a:cs typeface="Arial MT"/>
              </a:rPr>
              <a:t>Problem</a:t>
            </a:r>
            <a:r>
              <a:rPr sz="2500" spc="-20" dirty="0">
                <a:latin typeface="Arial MT"/>
                <a:cs typeface="Arial MT"/>
              </a:rPr>
              <a:t> </a:t>
            </a:r>
            <a:r>
              <a:rPr sz="2500" dirty="0">
                <a:latin typeface="Arial MT"/>
                <a:cs typeface="Arial MT"/>
              </a:rPr>
              <a:t>is </a:t>
            </a:r>
            <a:r>
              <a:rPr sz="2500" spc="-5" dirty="0">
                <a:latin typeface="Arial MT"/>
                <a:cs typeface="Arial MT"/>
              </a:rPr>
              <a:t>the</a:t>
            </a:r>
            <a:r>
              <a:rPr sz="2500" spc="-25" dirty="0">
                <a:latin typeface="Arial MT"/>
                <a:cs typeface="Arial MT"/>
              </a:rPr>
              <a:t> </a:t>
            </a:r>
            <a:r>
              <a:rPr sz="2500" spc="-5" dirty="0">
                <a:latin typeface="Arial MT"/>
                <a:cs typeface="Arial MT"/>
              </a:rPr>
              <a:t>gap</a:t>
            </a:r>
            <a:r>
              <a:rPr sz="2500" dirty="0">
                <a:latin typeface="Arial MT"/>
                <a:cs typeface="Arial MT"/>
              </a:rPr>
              <a:t> </a:t>
            </a:r>
            <a:r>
              <a:rPr sz="2500" spc="-5" dirty="0">
                <a:latin typeface="Arial MT"/>
                <a:cs typeface="Arial MT"/>
              </a:rPr>
              <a:t>between</a:t>
            </a:r>
            <a:r>
              <a:rPr sz="2500" spc="-30" dirty="0">
                <a:latin typeface="Arial MT"/>
                <a:cs typeface="Arial MT"/>
              </a:rPr>
              <a:t> </a:t>
            </a:r>
            <a:r>
              <a:rPr sz="2500" dirty="0">
                <a:latin typeface="Arial MT"/>
                <a:cs typeface="Arial MT"/>
              </a:rPr>
              <a:t>present </a:t>
            </a:r>
            <a:r>
              <a:rPr sz="2500" spc="-875" dirty="0">
                <a:latin typeface="Arial MT"/>
                <a:cs typeface="Arial MT"/>
              </a:rPr>
              <a:t> </a:t>
            </a:r>
            <a:r>
              <a:rPr sz="2500" spc="-5" dirty="0">
                <a:latin typeface="Arial MT"/>
                <a:cs typeface="Arial MT"/>
              </a:rPr>
              <a:t>and desired </a:t>
            </a:r>
            <a:r>
              <a:rPr sz="2500" dirty="0">
                <a:latin typeface="Arial MT"/>
                <a:cs typeface="Arial MT"/>
              </a:rPr>
              <a:t>state of </a:t>
            </a:r>
            <a:r>
              <a:rPr sz="2500" spc="-15" dirty="0">
                <a:latin typeface="Arial MT"/>
                <a:cs typeface="Arial MT"/>
              </a:rPr>
              <a:t>affairs </a:t>
            </a:r>
            <a:r>
              <a:rPr sz="2500" dirty="0">
                <a:latin typeface="Arial MT"/>
                <a:cs typeface="Arial MT"/>
              </a:rPr>
              <a:t>on the </a:t>
            </a:r>
            <a:r>
              <a:rPr sz="2500" spc="5" dirty="0">
                <a:latin typeface="Arial MT"/>
                <a:cs typeface="Arial MT"/>
              </a:rPr>
              <a:t> </a:t>
            </a:r>
            <a:r>
              <a:rPr sz="2500" spc="-5" dirty="0">
                <a:latin typeface="Arial MT"/>
                <a:cs typeface="Arial MT"/>
              </a:rPr>
              <a:t>subject-matter</a:t>
            </a:r>
            <a:r>
              <a:rPr sz="2500" spc="-45" dirty="0">
                <a:latin typeface="Arial MT"/>
                <a:cs typeface="Arial MT"/>
              </a:rPr>
              <a:t> </a:t>
            </a:r>
            <a:r>
              <a:rPr sz="2500" dirty="0">
                <a:latin typeface="Arial MT"/>
                <a:cs typeface="Arial MT"/>
              </a:rPr>
              <a:t>of</a:t>
            </a:r>
            <a:r>
              <a:rPr sz="2500" spc="-10" dirty="0">
                <a:latin typeface="Arial MT"/>
                <a:cs typeface="Arial MT"/>
              </a:rPr>
              <a:t> </a:t>
            </a:r>
            <a:r>
              <a:rPr sz="2500" dirty="0">
                <a:latin typeface="Arial MT"/>
                <a:cs typeface="Arial MT"/>
              </a:rPr>
              <a:t>decision</a:t>
            </a:r>
            <a:r>
              <a:rPr sz="2500" spc="-20" dirty="0">
                <a:latin typeface="Arial MT"/>
                <a:cs typeface="Arial MT"/>
              </a:rPr>
              <a:t> </a:t>
            </a:r>
            <a:r>
              <a:rPr sz="2500" dirty="0">
                <a:latin typeface="Arial MT"/>
                <a:cs typeface="Arial MT"/>
              </a:rPr>
              <a:t>.</a:t>
            </a:r>
          </a:p>
          <a:p>
            <a:pPr marL="330200" marR="17780" indent="-283845">
              <a:lnSpc>
                <a:spcPct val="100000"/>
              </a:lnSpc>
              <a:spcBef>
                <a:spcPts val="600"/>
              </a:spcBef>
              <a:buClr>
                <a:srgbClr val="3891A7"/>
              </a:buClr>
              <a:buSzPct val="79687"/>
              <a:buFont typeface="Segoe UI Symbol"/>
              <a:buChar char="⚫"/>
              <a:tabLst>
                <a:tab pos="330835" algn="l"/>
              </a:tabLst>
            </a:pPr>
            <a:r>
              <a:rPr lang="en-US" sz="2500" dirty="0">
                <a:latin typeface="Arial MT"/>
                <a:cs typeface="Arial MT"/>
              </a:rPr>
              <a:t>Clear definition of the problem is very important as the right answer can be found only to a right </a:t>
            </a:r>
            <a:r>
              <a:rPr lang="en-US" sz="2500" dirty="0" err="1">
                <a:latin typeface="Arial MT"/>
                <a:cs typeface="Arial MT"/>
              </a:rPr>
              <a:t>question.</a:t>
            </a:r>
            <a:r>
              <a:rPr lang="en-US" sz="2200" spc="-5" dirty="0" err="1">
                <a:solidFill>
                  <a:srgbClr val="FFFFFF"/>
                </a:solidFill>
                <a:latin typeface="Arial MT"/>
                <a:cs typeface="Arial MT"/>
              </a:rPr>
              <a:t>Pr</a:t>
            </a:r>
            <a:endParaRPr lang="en-US" sz="2200" spc="-5" dirty="0">
              <a:solidFill>
                <a:srgbClr val="FFFFFF"/>
              </a:solidFill>
              <a:latin typeface="Arial MT"/>
              <a:cs typeface="Arial MT"/>
            </a:endParaRPr>
          </a:p>
          <a:p>
            <a:pPr marL="46355" marR="17780">
              <a:lnSpc>
                <a:spcPct val="100000"/>
              </a:lnSpc>
              <a:spcBef>
                <a:spcPts val="600"/>
              </a:spcBef>
              <a:buClr>
                <a:srgbClr val="3891A7"/>
              </a:buClr>
              <a:buSzPct val="79687"/>
              <a:tabLst>
                <a:tab pos="330835" algn="l"/>
              </a:tabLst>
            </a:pPr>
            <a:r>
              <a:rPr lang="en-US" sz="2200" spc="-5" dirty="0" err="1">
                <a:solidFill>
                  <a:srgbClr val="FFFFFF"/>
                </a:solidFill>
                <a:latin typeface="Arial MT"/>
                <a:cs typeface="Arial MT"/>
              </a:rPr>
              <a:t>oblem</a:t>
            </a:r>
            <a:r>
              <a:rPr lang="en-US" sz="2200" spc="-5" dirty="0">
                <a:solidFill>
                  <a:srgbClr val="FFFFFF"/>
                </a:solidFill>
                <a:latin typeface="Arial MT"/>
                <a:cs typeface="Arial MT"/>
              </a:rPr>
              <a:t> </a:t>
            </a:r>
            <a:r>
              <a:rPr lang="en-US" sz="2200" dirty="0">
                <a:solidFill>
                  <a:srgbClr val="FFFFFF"/>
                </a:solidFill>
                <a:latin typeface="Arial MT"/>
                <a:cs typeface="Arial MT"/>
              </a:rPr>
              <a:t> </a:t>
            </a:r>
            <a:r>
              <a:rPr lang="en-US" sz="2200" spc="-5" dirty="0">
                <a:solidFill>
                  <a:srgbClr val="FFFFFF"/>
                </a:solidFill>
                <a:latin typeface="Arial MT"/>
                <a:cs typeface="Arial MT"/>
              </a:rPr>
              <a:t>identif</a:t>
            </a:r>
            <a:r>
              <a:rPr lang="en-US" sz="2200" dirty="0">
                <a:solidFill>
                  <a:srgbClr val="FFFFFF"/>
                </a:solidFill>
                <a:latin typeface="Arial MT"/>
                <a:cs typeface="Arial MT"/>
              </a:rPr>
              <a:t>i</a:t>
            </a:r>
            <a:r>
              <a:rPr lang="en-US" sz="2200" spc="-5" dirty="0">
                <a:solidFill>
                  <a:srgbClr val="FFFFFF"/>
                </a:solidFill>
                <a:latin typeface="Arial MT"/>
                <a:cs typeface="Arial MT"/>
              </a:rPr>
              <a:t>c</a:t>
            </a:r>
            <a:r>
              <a:rPr lang="en-US" sz="2200" dirty="0">
                <a:solidFill>
                  <a:srgbClr val="FFFFFF"/>
                </a:solidFill>
                <a:latin typeface="Arial MT"/>
                <a:cs typeface="Arial MT"/>
              </a:rPr>
              <a:t>a</a:t>
            </a:r>
            <a:r>
              <a:rPr lang="en-US" sz="2200" spc="-5" dirty="0">
                <a:solidFill>
                  <a:srgbClr val="FFFFFF"/>
                </a:solidFill>
                <a:latin typeface="Arial MT"/>
                <a:cs typeface="Arial MT"/>
              </a:rPr>
              <a:t>ti</a:t>
            </a:r>
            <a:r>
              <a:rPr lang="en-US" sz="2200" dirty="0">
                <a:solidFill>
                  <a:srgbClr val="FFFFFF"/>
                </a:solidFill>
                <a:latin typeface="Arial MT"/>
                <a:cs typeface="Arial MT"/>
              </a:rPr>
              <a:t>o</a:t>
            </a:r>
            <a:r>
              <a:rPr lang="en-US" sz="2200" spc="-5" dirty="0">
                <a:solidFill>
                  <a:srgbClr val="FFFFFF"/>
                </a:solidFill>
                <a:latin typeface="Arial MT"/>
                <a:cs typeface="Arial MT"/>
              </a:rPr>
              <a:t>n</a:t>
            </a:r>
            <a:endParaRPr lang="en-US" sz="2200" dirty="0">
              <a:latin typeface="Arial MT"/>
              <a:cs typeface="Arial MT"/>
            </a:endParaRPr>
          </a:p>
          <a:p>
            <a:pPr marL="2578100">
              <a:lnSpc>
                <a:spcPts val="2535"/>
              </a:lnSpc>
            </a:pPr>
            <a:r>
              <a:rPr sz="2200" spc="-5" dirty="0">
                <a:solidFill>
                  <a:srgbClr val="FFFFFF"/>
                </a:solidFill>
                <a:latin typeface="Arial MT"/>
                <a:cs typeface="Arial MT"/>
              </a:rPr>
              <a:t>analysis</a:t>
            </a:r>
            <a:endParaRPr sz="2200" dirty="0">
              <a:latin typeface="Arial MT"/>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3304" y="0"/>
            <a:ext cx="9140695" cy="6858000"/>
            <a:chOff x="3304" y="0"/>
            <a:chExt cx="9140695"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59"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5" name="object 15"/>
          <p:cNvSpPr txBox="1">
            <a:spLocks noGrp="1"/>
          </p:cNvSpPr>
          <p:nvPr>
            <p:ph type="title"/>
          </p:nvPr>
        </p:nvSpPr>
        <p:spPr>
          <a:xfrm>
            <a:off x="1203828" y="182625"/>
            <a:ext cx="7767961" cy="550792"/>
          </a:xfrm>
          <a:prstGeom prst="rect">
            <a:avLst/>
          </a:prstGeom>
        </p:spPr>
        <p:txBody>
          <a:bodyPr vert="horz" wrap="square" lIns="0" tIns="12065" rIns="0" bIns="0" rtlCol="0">
            <a:spAutoFit/>
          </a:bodyPr>
          <a:lstStyle/>
          <a:p>
            <a:pPr marL="12700" algn="ctr">
              <a:lnSpc>
                <a:spcPct val="100000"/>
              </a:lnSpc>
              <a:spcBef>
                <a:spcPts val="95"/>
              </a:spcBef>
            </a:pPr>
            <a:r>
              <a:rPr lang="en-US" sz="3500" spc="-5" dirty="0"/>
              <a:t>Analyzing the </a:t>
            </a:r>
            <a:r>
              <a:rPr sz="3500" spc="-5" dirty="0"/>
              <a:t>problem</a:t>
            </a:r>
          </a:p>
        </p:txBody>
      </p:sp>
      <p:sp>
        <p:nvSpPr>
          <p:cNvPr id="25" name="object 25"/>
          <p:cNvSpPr txBox="1"/>
          <p:nvPr/>
        </p:nvSpPr>
        <p:spPr>
          <a:xfrm>
            <a:off x="1203828" y="1009441"/>
            <a:ext cx="7767961" cy="5412379"/>
          </a:xfrm>
          <a:prstGeom prst="rect">
            <a:avLst/>
          </a:prstGeom>
        </p:spPr>
        <p:txBody>
          <a:bodyPr vert="horz" wrap="square" lIns="0" tIns="13335" rIns="0" bIns="0" rtlCol="0">
            <a:spAutoFit/>
          </a:bodyPr>
          <a:lstStyle/>
          <a:p>
            <a:pPr marL="330200" marR="61594" indent="-283845">
              <a:lnSpc>
                <a:spcPct val="100000"/>
              </a:lnSpc>
              <a:spcBef>
                <a:spcPts val="105"/>
              </a:spcBef>
              <a:buClr>
                <a:srgbClr val="3891A7"/>
              </a:buClr>
              <a:buSzPct val="79687"/>
              <a:buFont typeface="Segoe UI Symbol"/>
              <a:buChar char="⚫"/>
              <a:tabLst>
                <a:tab pos="330835" algn="l"/>
              </a:tabLst>
            </a:pPr>
            <a:r>
              <a:rPr lang="en-US" sz="2500" dirty="0">
                <a:latin typeface="Arial MT"/>
                <a:cs typeface="Arial MT"/>
              </a:rPr>
              <a:t>After recognizing the problem, the next phase of decision-making is the analysis of problem, which involves classifying the problem and gathering information. </a:t>
            </a:r>
          </a:p>
          <a:p>
            <a:pPr marL="330200" marR="61594" indent="-283845">
              <a:lnSpc>
                <a:spcPct val="100000"/>
              </a:lnSpc>
              <a:spcBef>
                <a:spcPts val="105"/>
              </a:spcBef>
              <a:buClr>
                <a:srgbClr val="3891A7"/>
              </a:buClr>
              <a:buSzPct val="79687"/>
              <a:buFont typeface="Segoe UI Symbol"/>
              <a:buChar char="⚫"/>
              <a:tabLst>
                <a:tab pos="330835" algn="l"/>
              </a:tabLst>
            </a:pPr>
            <a:r>
              <a:rPr lang="en-US" sz="2500" dirty="0">
                <a:latin typeface="Arial MT"/>
                <a:cs typeface="Arial MT"/>
              </a:rPr>
              <a:t>The problem should be classified keeping in view the following factors:</a:t>
            </a:r>
          </a:p>
          <a:p>
            <a:pPr marL="846455" marR="61594" lvl="1" indent="-342900">
              <a:spcBef>
                <a:spcPts val="105"/>
              </a:spcBef>
              <a:buClr>
                <a:srgbClr val="3891A7"/>
              </a:buClr>
              <a:buSzPct val="79687"/>
              <a:buFont typeface="Arial" panose="020B0604020202020204" pitchFamily="34" charset="0"/>
              <a:buChar char="•"/>
              <a:tabLst>
                <a:tab pos="330835" algn="l"/>
              </a:tabLst>
            </a:pPr>
            <a:r>
              <a:rPr lang="en-US" sz="2500" dirty="0">
                <a:latin typeface="Arial MT"/>
                <a:cs typeface="Arial MT"/>
              </a:rPr>
              <a:t>The nature of the decision, i.e., whether it is strategic or it is routine,</a:t>
            </a:r>
          </a:p>
          <a:p>
            <a:pPr marL="846455" marR="61594" lvl="1" indent="-342900">
              <a:spcBef>
                <a:spcPts val="105"/>
              </a:spcBef>
              <a:buClr>
                <a:srgbClr val="3891A7"/>
              </a:buClr>
              <a:buSzPct val="79687"/>
              <a:buFont typeface="Arial" panose="020B0604020202020204" pitchFamily="34" charset="0"/>
              <a:buChar char="•"/>
              <a:tabLst>
                <a:tab pos="330835" algn="l"/>
              </a:tabLst>
            </a:pPr>
            <a:r>
              <a:rPr lang="en-US" sz="2500" dirty="0">
                <a:latin typeface="Arial MT"/>
                <a:cs typeface="Arial MT"/>
              </a:rPr>
              <a:t>The impact of the decision on other functions</a:t>
            </a:r>
          </a:p>
          <a:p>
            <a:pPr marL="846455" marR="61594" lvl="1" indent="-342900">
              <a:spcBef>
                <a:spcPts val="105"/>
              </a:spcBef>
              <a:buClr>
                <a:srgbClr val="3891A7"/>
              </a:buClr>
              <a:buSzPct val="79687"/>
              <a:buFont typeface="Arial" panose="020B0604020202020204" pitchFamily="34" charset="0"/>
              <a:buChar char="•"/>
              <a:tabLst>
                <a:tab pos="330835" algn="l"/>
              </a:tabLst>
            </a:pPr>
            <a:r>
              <a:rPr lang="en-US" sz="2500" dirty="0">
                <a:latin typeface="Arial MT"/>
                <a:cs typeface="Arial MT"/>
              </a:rPr>
              <a:t>The futurity of the decision,</a:t>
            </a:r>
          </a:p>
          <a:p>
            <a:pPr marL="846455" marR="61594" lvl="1" indent="-342900">
              <a:spcBef>
                <a:spcPts val="105"/>
              </a:spcBef>
              <a:buClr>
                <a:srgbClr val="3891A7"/>
              </a:buClr>
              <a:buSzPct val="79687"/>
              <a:buFont typeface="Arial" panose="020B0604020202020204" pitchFamily="34" charset="0"/>
              <a:buChar char="•"/>
              <a:tabLst>
                <a:tab pos="330835" algn="l"/>
              </a:tabLst>
            </a:pPr>
            <a:r>
              <a:rPr lang="en-US" sz="2500" dirty="0">
                <a:latin typeface="Arial MT"/>
                <a:cs typeface="Arial MT"/>
              </a:rPr>
              <a:t>The periodicity of the decision, and</a:t>
            </a:r>
          </a:p>
          <a:p>
            <a:pPr marL="846455" marR="61594" lvl="1" indent="-342900">
              <a:spcBef>
                <a:spcPts val="105"/>
              </a:spcBef>
              <a:buClr>
                <a:srgbClr val="3891A7"/>
              </a:buClr>
              <a:buSzPct val="79687"/>
              <a:buFont typeface="Arial" panose="020B0604020202020204" pitchFamily="34" charset="0"/>
              <a:buChar char="•"/>
              <a:tabLst>
                <a:tab pos="330835" algn="l"/>
              </a:tabLst>
            </a:pPr>
            <a:r>
              <a:rPr lang="en-US" sz="2500" dirty="0">
                <a:latin typeface="Arial MT"/>
                <a:cs typeface="Arial MT"/>
              </a:rPr>
              <a:t>The limiting or strategic factor relevant to the </a:t>
            </a:r>
            <a:r>
              <a:rPr lang="en-US" sz="2500" dirty="0" err="1">
                <a:latin typeface="Arial MT"/>
                <a:cs typeface="Arial MT"/>
              </a:rPr>
              <a:t>decision.</a:t>
            </a:r>
            <a:r>
              <a:rPr lang="en-US" sz="2200" spc="-5" dirty="0" err="1">
                <a:solidFill>
                  <a:srgbClr val="FFFFFF"/>
                </a:solidFill>
                <a:latin typeface="Arial MT"/>
                <a:cs typeface="Arial MT"/>
              </a:rPr>
              <a:t>oblem</a:t>
            </a:r>
            <a:r>
              <a:rPr lang="en-US" sz="2200" spc="-5" dirty="0">
                <a:solidFill>
                  <a:srgbClr val="FFFFFF"/>
                </a:solidFill>
                <a:latin typeface="Arial MT"/>
                <a:cs typeface="Arial MT"/>
              </a:rPr>
              <a:t> </a:t>
            </a:r>
            <a:r>
              <a:rPr lang="en-US" sz="2200" dirty="0">
                <a:solidFill>
                  <a:srgbClr val="FFFFFF"/>
                </a:solidFill>
                <a:latin typeface="Arial MT"/>
                <a:cs typeface="Arial MT"/>
              </a:rPr>
              <a:t> </a:t>
            </a:r>
            <a:r>
              <a:rPr lang="en-US" sz="2200" spc="-5" dirty="0">
                <a:solidFill>
                  <a:srgbClr val="FFFFFF"/>
                </a:solidFill>
                <a:latin typeface="Arial MT"/>
                <a:cs typeface="Arial MT"/>
              </a:rPr>
              <a:t>identif</a:t>
            </a:r>
            <a:r>
              <a:rPr lang="en-US" sz="2200" dirty="0">
                <a:solidFill>
                  <a:srgbClr val="FFFFFF"/>
                </a:solidFill>
                <a:latin typeface="Arial MT"/>
                <a:cs typeface="Arial MT"/>
              </a:rPr>
              <a:t>i</a:t>
            </a:r>
            <a:r>
              <a:rPr lang="en-US" sz="2200" spc="-5" dirty="0">
                <a:solidFill>
                  <a:srgbClr val="FFFFFF"/>
                </a:solidFill>
                <a:latin typeface="Arial MT"/>
                <a:cs typeface="Arial MT"/>
              </a:rPr>
              <a:t>c</a:t>
            </a:r>
            <a:r>
              <a:rPr lang="en-US" sz="2200" dirty="0">
                <a:solidFill>
                  <a:srgbClr val="FFFFFF"/>
                </a:solidFill>
                <a:latin typeface="Arial MT"/>
                <a:cs typeface="Arial MT"/>
              </a:rPr>
              <a:t>a</a:t>
            </a:r>
            <a:r>
              <a:rPr lang="en-US" sz="2200" spc="-5" dirty="0">
                <a:solidFill>
                  <a:srgbClr val="FFFFFF"/>
                </a:solidFill>
                <a:latin typeface="Arial MT"/>
                <a:cs typeface="Arial MT"/>
              </a:rPr>
              <a:t>ti</a:t>
            </a:r>
            <a:r>
              <a:rPr lang="en-US" sz="2200" dirty="0">
                <a:solidFill>
                  <a:srgbClr val="FFFFFF"/>
                </a:solidFill>
                <a:latin typeface="Arial MT"/>
                <a:cs typeface="Arial MT"/>
              </a:rPr>
              <a:t>o</a:t>
            </a:r>
            <a:r>
              <a:rPr lang="en-US" sz="2200" spc="-5" dirty="0">
                <a:solidFill>
                  <a:srgbClr val="FFFFFF"/>
                </a:solidFill>
                <a:latin typeface="Arial MT"/>
                <a:cs typeface="Arial MT"/>
              </a:rPr>
              <a:t>n</a:t>
            </a:r>
            <a:endParaRPr lang="en-US" sz="2200" dirty="0">
              <a:latin typeface="Arial MT"/>
              <a:cs typeface="Arial MT"/>
            </a:endParaRPr>
          </a:p>
          <a:p>
            <a:pPr marL="2578100">
              <a:lnSpc>
                <a:spcPts val="2535"/>
              </a:lnSpc>
            </a:pPr>
            <a:r>
              <a:rPr sz="2200" spc="-5" dirty="0">
                <a:solidFill>
                  <a:srgbClr val="FFFFFF"/>
                </a:solidFill>
                <a:latin typeface="Arial MT"/>
                <a:cs typeface="Arial MT"/>
              </a:rPr>
              <a:t>analysis</a:t>
            </a:r>
            <a:endParaRPr sz="2200" dirty="0">
              <a:latin typeface="Arial MT"/>
              <a:cs typeface="Arial MT"/>
            </a:endParaRPr>
          </a:p>
        </p:txBody>
      </p:sp>
    </p:spTree>
    <p:extLst>
      <p:ext uri="{BB962C8B-B14F-4D97-AF65-F5344CB8AC3E}">
        <p14:creationId xmlns:p14="http://schemas.microsoft.com/office/powerpoint/2010/main" val="190267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930" y="76199"/>
            <a:ext cx="9142730" cy="6705601"/>
            <a:chOff x="1717" y="0"/>
            <a:chExt cx="9142730" cy="6858000"/>
          </a:xfrm>
        </p:grpSpPr>
        <p:sp>
          <p:nvSpPr>
            <p:cNvPr id="3" name="object 3"/>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4" name="object 4"/>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5" name="object 5"/>
            <p:cNvPicPr/>
            <p:nvPr/>
          </p:nvPicPr>
          <p:blipFill>
            <a:blip r:embed="rId2" cstate="print"/>
            <a:stretch>
              <a:fillRect/>
            </a:stretch>
          </p:blipFill>
          <p:spPr>
            <a:xfrm>
              <a:off x="128016" y="6095"/>
              <a:ext cx="1784604" cy="1784603"/>
            </a:xfrm>
            <a:prstGeom prst="rect">
              <a:avLst/>
            </a:prstGeom>
          </p:spPr>
        </p:pic>
        <p:sp>
          <p:nvSpPr>
            <p:cNvPr id="6" name="object 6"/>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7" name="object 7"/>
            <p:cNvPicPr/>
            <p:nvPr/>
          </p:nvPicPr>
          <p:blipFill>
            <a:blip r:embed="rId3" cstate="print"/>
            <a:stretch>
              <a:fillRect/>
            </a:stretch>
          </p:blipFill>
          <p:spPr>
            <a:xfrm>
              <a:off x="172211" y="1045463"/>
              <a:ext cx="1155192" cy="1150619"/>
            </a:xfrm>
            <a:prstGeom prst="rect">
              <a:avLst/>
            </a:prstGeom>
          </p:spPr>
        </p:pic>
        <p:pic>
          <p:nvPicPr>
            <p:cNvPr id="8" name="object 8"/>
            <p:cNvPicPr/>
            <p:nvPr/>
          </p:nvPicPr>
          <p:blipFill>
            <a:blip r:embed="rId4" cstate="print"/>
            <a:stretch>
              <a:fillRect/>
            </a:stretch>
          </p:blipFill>
          <p:spPr>
            <a:xfrm>
              <a:off x="187319" y="1050633"/>
              <a:ext cx="1116813" cy="1111476"/>
            </a:xfrm>
            <a:prstGeom prst="rect">
              <a:avLst/>
            </a:prstGeom>
          </p:spPr>
        </p:pic>
        <p:sp>
          <p:nvSpPr>
            <p:cNvPr id="9" name="object 9"/>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0" name="object 10"/>
            <p:cNvSpPr/>
            <p:nvPr/>
          </p:nvSpPr>
          <p:spPr>
            <a:xfrm>
              <a:off x="1013459"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1" name="object 11"/>
            <p:cNvPicPr/>
            <p:nvPr/>
          </p:nvPicPr>
          <p:blipFill>
            <a:blip r:embed="rId5" cstate="print"/>
            <a:stretch>
              <a:fillRect/>
            </a:stretch>
          </p:blipFill>
          <p:spPr>
            <a:xfrm>
              <a:off x="935735" y="0"/>
              <a:ext cx="155447" cy="6857999"/>
            </a:xfrm>
            <a:prstGeom prst="rect">
              <a:avLst/>
            </a:prstGeom>
          </p:spPr>
        </p:pic>
        <p:sp>
          <p:nvSpPr>
            <p:cNvPr id="12" name="object 12"/>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3" name="object 13"/>
          <p:cNvSpPr txBox="1"/>
          <p:nvPr/>
        </p:nvSpPr>
        <p:spPr>
          <a:xfrm>
            <a:off x="1011997" y="4293489"/>
            <a:ext cx="8055803" cy="1606337"/>
          </a:xfrm>
          <a:prstGeom prst="rect">
            <a:avLst/>
          </a:prstGeom>
        </p:spPr>
        <p:txBody>
          <a:bodyPr vert="horz" wrap="square" lIns="0" tIns="12700" rIns="0" bIns="0" rtlCol="0">
            <a:spAutoFit/>
          </a:bodyPr>
          <a:lstStyle/>
          <a:p>
            <a:pPr marL="12065" marR="5080">
              <a:lnSpc>
                <a:spcPct val="150000"/>
              </a:lnSpc>
              <a:buClr>
                <a:srgbClr val="3891A7"/>
              </a:buClr>
              <a:buSzPct val="79166"/>
              <a:tabLst>
                <a:tab pos="295910" algn="l"/>
                <a:tab pos="296545" algn="l"/>
              </a:tabLst>
            </a:pPr>
            <a:r>
              <a:rPr lang="en-US" sz="2400" spc="-5" dirty="0">
                <a:latin typeface="Arial MT"/>
                <a:cs typeface="Arial MT"/>
              </a:rPr>
              <a:t>Decision-making is the process by which individuals select a course of action among several alternatives, to produce</a:t>
            </a:r>
          </a:p>
          <a:p>
            <a:pPr marL="12065" marR="5080">
              <a:lnSpc>
                <a:spcPct val="150000"/>
              </a:lnSpc>
              <a:buClr>
                <a:srgbClr val="3891A7"/>
              </a:buClr>
              <a:buSzPct val="79166"/>
              <a:tabLst>
                <a:tab pos="295910" algn="l"/>
                <a:tab pos="296545" algn="l"/>
              </a:tabLst>
            </a:pPr>
            <a:r>
              <a:rPr lang="en-US" sz="2400" spc="-5" dirty="0">
                <a:latin typeface="Arial MT"/>
                <a:cs typeface="Arial MT"/>
              </a:rPr>
              <a:t>a desired result ​</a:t>
            </a:r>
            <a:endParaRPr lang="en-US" sz="2400" dirty="0">
              <a:latin typeface="Arial MT"/>
              <a:cs typeface="Arial MT"/>
            </a:endParaRPr>
          </a:p>
        </p:txBody>
      </p:sp>
      <p:pic>
        <p:nvPicPr>
          <p:cNvPr id="14" name="object 14"/>
          <p:cNvPicPr/>
          <p:nvPr/>
        </p:nvPicPr>
        <p:blipFill>
          <a:blip r:embed="rId6" cstate="print"/>
          <a:stretch>
            <a:fillRect/>
          </a:stretch>
        </p:blipFill>
        <p:spPr>
          <a:xfrm>
            <a:off x="936364" y="133426"/>
            <a:ext cx="8156267" cy="409462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3304" y="0"/>
            <a:ext cx="9140696" cy="6858000"/>
            <a:chOff x="3304" y="0"/>
            <a:chExt cx="9140696"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5" name="object 15"/>
          <p:cNvSpPr txBox="1">
            <a:spLocks noGrp="1"/>
          </p:cNvSpPr>
          <p:nvPr>
            <p:ph type="title"/>
          </p:nvPr>
        </p:nvSpPr>
        <p:spPr>
          <a:xfrm>
            <a:off x="2335530" y="145899"/>
            <a:ext cx="5486400" cy="680720"/>
          </a:xfrm>
          <a:prstGeom prst="rect">
            <a:avLst/>
          </a:prstGeom>
        </p:spPr>
        <p:txBody>
          <a:bodyPr vert="horz" wrap="square" lIns="0" tIns="12065" rIns="0" bIns="0" rtlCol="0">
            <a:spAutoFit/>
          </a:bodyPr>
          <a:lstStyle/>
          <a:p>
            <a:pPr marL="12700">
              <a:lnSpc>
                <a:spcPct val="100000"/>
              </a:lnSpc>
              <a:spcBef>
                <a:spcPts val="95"/>
              </a:spcBef>
            </a:pPr>
            <a:r>
              <a:rPr spc="-5" dirty="0"/>
              <a:t>Search</a:t>
            </a:r>
            <a:r>
              <a:rPr spc="-25" dirty="0"/>
              <a:t> </a:t>
            </a:r>
            <a:r>
              <a:rPr spc="-5" dirty="0"/>
              <a:t>for</a:t>
            </a:r>
            <a:r>
              <a:rPr dirty="0"/>
              <a:t> </a:t>
            </a:r>
            <a:r>
              <a:rPr spc="-5" dirty="0"/>
              <a:t>alternatives</a:t>
            </a:r>
          </a:p>
        </p:txBody>
      </p:sp>
      <p:sp>
        <p:nvSpPr>
          <p:cNvPr id="16" name="object 16"/>
          <p:cNvSpPr txBox="1"/>
          <p:nvPr/>
        </p:nvSpPr>
        <p:spPr>
          <a:xfrm>
            <a:off x="1088643" y="893334"/>
            <a:ext cx="7927341" cy="5096267"/>
          </a:xfrm>
          <a:prstGeom prst="rect">
            <a:avLst/>
          </a:prstGeom>
        </p:spPr>
        <p:txBody>
          <a:bodyPr vert="horz" wrap="square" lIns="0" tIns="12700" rIns="0" bIns="0" rtlCol="0">
            <a:spAutoFit/>
          </a:bodyPr>
          <a:lstStyle/>
          <a:p>
            <a:pPr marL="295910" marR="5080" indent="-283845">
              <a:lnSpc>
                <a:spcPct val="100000"/>
              </a:lnSpc>
              <a:spcBef>
                <a:spcPts val="100"/>
              </a:spcBef>
              <a:buClr>
                <a:srgbClr val="3891A7"/>
              </a:buClr>
              <a:buSzPct val="79166"/>
              <a:buFont typeface="Segoe UI Symbol"/>
              <a:buChar char="⚫"/>
              <a:tabLst>
                <a:tab pos="295910" algn="l"/>
                <a:tab pos="296545" algn="l"/>
              </a:tabLst>
            </a:pPr>
            <a:r>
              <a:rPr lang="en-US" sz="2400" dirty="0">
                <a:latin typeface="Arial MT"/>
                <a:cs typeface="Arial MT"/>
              </a:rPr>
              <a:t>The next step in the decision-making process is the development of alternative courses of action</a:t>
            </a:r>
          </a:p>
          <a:p>
            <a:pPr marL="295910" marR="5080" indent="-283845">
              <a:lnSpc>
                <a:spcPct val="100000"/>
              </a:lnSpc>
              <a:spcBef>
                <a:spcPts val="100"/>
              </a:spcBef>
              <a:buClr>
                <a:srgbClr val="3891A7"/>
              </a:buClr>
              <a:buSzPct val="79166"/>
              <a:buFont typeface="Segoe UI Symbol"/>
              <a:buChar char="⚫"/>
              <a:tabLst>
                <a:tab pos="295910" algn="l"/>
                <a:tab pos="296545" algn="l"/>
              </a:tabLst>
            </a:pPr>
            <a:endParaRPr sz="3550" dirty="0">
              <a:latin typeface="Arial MT"/>
              <a:cs typeface="Arial MT"/>
            </a:endParaRPr>
          </a:p>
          <a:p>
            <a:pPr marL="295910" marR="765175" indent="-283845">
              <a:lnSpc>
                <a:spcPct val="100000"/>
              </a:lnSpc>
              <a:buClr>
                <a:srgbClr val="3891A7"/>
              </a:buClr>
              <a:buSzPct val="79166"/>
              <a:buFont typeface="Segoe UI Symbol"/>
              <a:buChar char="⚫"/>
              <a:tabLst>
                <a:tab pos="295910" algn="l"/>
                <a:tab pos="296545" algn="l"/>
              </a:tabLst>
            </a:pPr>
            <a:r>
              <a:rPr sz="2400" dirty="0">
                <a:latin typeface="Arial MT"/>
                <a:cs typeface="Arial MT"/>
              </a:rPr>
              <a:t>A</a:t>
            </a:r>
            <a:r>
              <a:rPr sz="2400" spc="-140" dirty="0">
                <a:latin typeface="Arial MT"/>
                <a:cs typeface="Arial MT"/>
              </a:rPr>
              <a:t> </a:t>
            </a:r>
            <a:r>
              <a:rPr sz="2400" spc="-5" dirty="0">
                <a:latin typeface="Arial MT"/>
                <a:cs typeface="Arial MT"/>
              </a:rPr>
              <a:t>decision</a:t>
            </a:r>
            <a:r>
              <a:rPr sz="2400" spc="35" dirty="0">
                <a:latin typeface="Arial MT"/>
                <a:cs typeface="Arial MT"/>
              </a:rPr>
              <a:t> </a:t>
            </a:r>
            <a:r>
              <a:rPr sz="2400" spc="-5" dirty="0">
                <a:latin typeface="Arial MT"/>
                <a:cs typeface="Arial MT"/>
              </a:rPr>
              <a:t>maker</a:t>
            </a:r>
            <a:r>
              <a:rPr sz="2400" spc="10" dirty="0">
                <a:latin typeface="Arial MT"/>
                <a:cs typeface="Arial MT"/>
              </a:rPr>
              <a:t> </a:t>
            </a:r>
            <a:r>
              <a:rPr sz="2400" spc="-5" dirty="0">
                <a:latin typeface="Arial MT"/>
                <a:cs typeface="Arial MT"/>
              </a:rPr>
              <a:t>can</a:t>
            </a:r>
            <a:r>
              <a:rPr sz="2400" spc="5" dirty="0">
                <a:latin typeface="Arial MT"/>
                <a:cs typeface="Arial MT"/>
              </a:rPr>
              <a:t> </a:t>
            </a:r>
            <a:r>
              <a:rPr sz="2400" spc="-5" dirty="0">
                <a:latin typeface="Arial MT"/>
                <a:cs typeface="Arial MT"/>
              </a:rPr>
              <a:t>use</a:t>
            </a:r>
            <a:r>
              <a:rPr sz="2400" spc="5" dirty="0">
                <a:latin typeface="Arial MT"/>
                <a:cs typeface="Arial MT"/>
              </a:rPr>
              <a:t> </a:t>
            </a:r>
            <a:r>
              <a:rPr sz="2400" spc="-5" dirty="0">
                <a:latin typeface="Arial MT"/>
                <a:cs typeface="Arial MT"/>
              </a:rPr>
              <a:t>several</a:t>
            </a:r>
            <a:r>
              <a:rPr sz="2400" spc="10" dirty="0">
                <a:latin typeface="Arial MT"/>
                <a:cs typeface="Arial MT"/>
              </a:rPr>
              <a:t> </a:t>
            </a:r>
            <a:r>
              <a:rPr sz="2400" spc="-5" dirty="0">
                <a:latin typeface="Arial MT"/>
                <a:cs typeface="Arial MT"/>
              </a:rPr>
              <a:t>sources</a:t>
            </a:r>
            <a:r>
              <a:rPr sz="2400" spc="5" dirty="0">
                <a:latin typeface="Arial MT"/>
                <a:cs typeface="Arial MT"/>
              </a:rPr>
              <a:t> </a:t>
            </a:r>
            <a:r>
              <a:rPr sz="2400" dirty="0">
                <a:latin typeface="Arial MT"/>
                <a:cs typeface="Arial MT"/>
              </a:rPr>
              <a:t>for </a:t>
            </a:r>
            <a:r>
              <a:rPr sz="2400" spc="-650" dirty="0">
                <a:latin typeface="Arial MT"/>
                <a:cs typeface="Arial MT"/>
              </a:rPr>
              <a:t> </a:t>
            </a:r>
            <a:r>
              <a:rPr sz="2400" spc="-5" dirty="0">
                <a:latin typeface="Arial MT"/>
                <a:cs typeface="Arial MT"/>
              </a:rPr>
              <a:t>identifying</a:t>
            </a:r>
            <a:r>
              <a:rPr sz="2400" spc="15" dirty="0">
                <a:latin typeface="Arial MT"/>
                <a:cs typeface="Arial MT"/>
              </a:rPr>
              <a:t> </a:t>
            </a:r>
            <a:r>
              <a:rPr sz="2400" spc="-5" dirty="0">
                <a:latin typeface="Arial MT"/>
                <a:cs typeface="Arial MT"/>
              </a:rPr>
              <a:t>alternatives:</a:t>
            </a:r>
            <a:endParaRPr sz="2400" dirty="0">
              <a:latin typeface="Arial MT"/>
              <a:cs typeface="Arial MT"/>
            </a:endParaRPr>
          </a:p>
          <a:p>
            <a:pPr marL="295910" indent="-283845">
              <a:lnSpc>
                <a:spcPct val="100000"/>
              </a:lnSpc>
              <a:spcBef>
                <a:spcPts val="605"/>
              </a:spcBef>
              <a:buClr>
                <a:srgbClr val="3891A7"/>
              </a:buClr>
              <a:buSzPct val="80000"/>
              <a:buFont typeface="Wingdings"/>
              <a:buChar char=""/>
              <a:tabLst>
                <a:tab pos="296545" algn="l"/>
              </a:tabLst>
            </a:pPr>
            <a:r>
              <a:rPr sz="2000" dirty="0">
                <a:latin typeface="Arial MT"/>
                <a:cs typeface="Arial MT"/>
              </a:rPr>
              <a:t>His</a:t>
            </a:r>
            <a:r>
              <a:rPr sz="2000" spc="-25" dirty="0">
                <a:latin typeface="Arial MT"/>
                <a:cs typeface="Arial MT"/>
              </a:rPr>
              <a:t> </a:t>
            </a:r>
            <a:r>
              <a:rPr sz="2000" dirty="0">
                <a:latin typeface="Arial MT"/>
                <a:cs typeface="Arial MT"/>
              </a:rPr>
              <a:t>own</a:t>
            </a:r>
            <a:r>
              <a:rPr sz="2000" spc="-15" dirty="0">
                <a:latin typeface="Arial MT"/>
                <a:cs typeface="Arial MT"/>
              </a:rPr>
              <a:t> </a:t>
            </a:r>
            <a:r>
              <a:rPr sz="2000" dirty="0">
                <a:latin typeface="Arial MT"/>
                <a:cs typeface="Arial MT"/>
              </a:rPr>
              <a:t>past</a:t>
            </a:r>
            <a:r>
              <a:rPr sz="2000" spc="-50" dirty="0">
                <a:latin typeface="Arial MT"/>
                <a:cs typeface="Arial MT"/>
              </a:rPr>
              <a:t> </a:t>
            </a:r>
            <a:r>
              <a:rPr sz="2000" dirty="0">
                <a:latin typeface="Arial MT"/>
                <a:cs typeface="Arial MT"/>
              </a:rPr>
              <a:t>experience,</a:t>
            </a:r>
          </a:p>
          <a:p>
            <a:pPr marL="295910" indent="-283845">
              <a:lnSpc>
                <a:spcPct val="100000"/>
              </a:lnSpc>
              <a:spcBef>
                <a:spcPts val="600"/>
              </a:spcBef>
              <a:buClr>
                <a:srgbClr val="3891A7"/>
              </a:buClr>
              <a:buSzPct val="80000"/>
              <a:buFont typeface="Wingdings"/>
              <a:buChar char=""/>
              <a:tabLst>
                <a:tab pos="296545" algn="l"/>
              </a:tabLst>
            </a:pPr>
            <a:r>
              <a:rPr sz="2000" dirty="0">
                <a:latin typeface="Arial MT"/>
                <a:cs typeface="Arial MT"/>
              </a:rPr>
              <a:t>Practices</a:t>
            </a:r>
            <a:r>
              <a:rPr sz="2000" spc="-50" dirty="0">
                <a:latin typeface="Arial MT"/>
                <a:cs typeface="Arial MT"/>
              </a:rPr>
              <a:t> </a:t>
            </a:r>
            <a:r>
              <a:rPr sz="2000" dirty="0">
                <a:latin typeface="Arial MT"/>
                <a:cs typeface="Arial MT"/>
              </a:rPr>
              <a:t>followed</a:t>
            </a:r>
            <a:r>
              <a:rPr sz="2000" spc="-10" dirty="0">
                <a:latin typeface="Arial MT"/>
                <a:cs typeface="Arial MT"/>
              </a:rPr>
              <a:t> </a:t>
            </a:r>
            <a:r>
              <a:rPr sz="2000" dirty="0">
                <a:latin typeface="Arial MT"/>
                <a:cs typeface="Arial MT"/>
              </a:rPr>
              <a:t>by</a:t>
            </a:r>
            <a:r>
              <a:rPr sz="2000" spc="-45" dirty="0">
                <a:latin typeface="Arial MT"/>
                <a:cs typeface="Arial MT"/>
              </a:rPr>
              <a:t> </a:t>
            </a:r>
            <a:r>
              <a:rPr sz="2000" dirty="0">
                <a:latin typeface="Arial MT"/>
                <a:cs typeface="Arial MT"/>
              </a:rPr>
              <a:t>others,</a:t>
            </a:r>
          </a:p>
          <a:p>
            <a:pPr marL="295910" indent="-283845">
              <a:lnSpc>
                <a:spcPct val="100000"/>
              </a:lnSpc>
              <a:spcBef>
                <a:spcPts val="605"/>
              </a:spcBef>
              <a:buClr>
                <a:srgbClr val="3891A7"/>
              </a:buClr>
              <a:buSzPct val="80000"/>
              <a:buFont typeface="Wingdings"/>
              <a:buChar char=""/>
              <a:tabLst>
                <a:tab pos="296545" algn="l"/>
              </a:tabLst>
            </a:pPr>
            <a:r>
              <a:rPr sz="2000" dirty="0">
                <a:latin typeface="Arial MT"/>
                <a:cs typeface="Arial MT"/>
              </a:rPr>
              <a:t>Using</a:t>
            </a:r>
            <a:r>
              <a:rPr sz="2000" spc="-35" dirty="0">
                <a:latin typeface="Arial MT"/>
                <a:cs typeface="Arial MT"/>
              </a:rPr>
              <a:t> </a:t>
            </a:r>
            <a:r>
              <a:rPr sz="2000" dirty="0">
                <a:latin typeface="Arial MT"/>
                <a:cs typeface="Arial MT"/>
              </a:rPr>
              <a:t>creative</a:t>
            </a:r>
            <a:r>
              <a:rPr sz="2000" spc="-45" dirty="0">
                <a:latin typeface="Arial MT"/>
                <a:cs typeface="Arial MT"/>
              </a:rPr>
              <a:t> </a:t>
            </a:r>
            <a:r>
              <a:rPr sz="2000" dirty="0">
                <a:latin typeface="Arial MT"/>
                <a:cs typeface="Arial MT"/>
              </a:rPr>
              <a:t>techniques</a:t>
            </a:r>
            <a:endParaRPr lang="en-US" sz="2000" dirty="0">
              <a:latin typeface="Arial MT"/>
              <a:cs typeface="Arial MT"/>
            </a:endParaRPr>
          </a:p>
          <a:p>
            <a:pPr marL="295910" indent="-283845">
              <a:lnSpc>
                <a:spcPct val="100000"/>
              </a:lnSpc>
              <a:spcBef>
                <a:spcPts val="605"/>
              </a:spcBef>
              <a:buClr>
                <a:srgbClr val="3891A7"/>
              </a:buClr>
              <a:buSzPct val="80000"/>
              <a:buFont typeface="Wingdings"/>
              <a:buChar char=""/>
              <a:tabLst>
                <a:tab pos="296545" algn="l"/>
              </a:tabLst>
            </a:pPr>
            <a:r>
              <a:rPr lang="en-US" sz="2000" dirty="0">
                <a:latin typeface="Arial MT"/>
                <a:cs typeface="Arial MT"/>
              </a:rPr>
              <a:t>Can use brainstorming, research, or other methods to generate and list your alternatives. </a:t>
            </a:r>
          </a:p>
          <a:p>
            <a:pPr marL="295910" indent="-283845">
              <a:lnSpc>
                <a:spcPct val="100000"/>
              </a:lnSpc>
              <a:spcBef>
                <a:spcPts val="605"/>
              </a:spcBef>
              <a:buClr>
                <a:srgbClr val="3891A7"/>
              </a:buClr>
              <a:buSzPct val="80000"/>
              <a:buFont typeface="Wingdings"/>
              <a:buChar char=""/>
              <a:tabLst>
                <a:tab pos="296545" algn="l"/>
              </a:tabLst>
            </a:pPr>
            <a:endParaRPr lang="en-US" sz="2000" dirty="0">
              <a:latin typeface="Arial MT"/>
              <a:cs typeface="Arial MT"/>
            </a:endParaRPr>
          </a:p>
          <a:p>
            <a:pPr marL="295910" indent="-283845">
              <a:lnSpc>
                <a:spcPct val="100000"/>
              </a:lnSpc>
              <a:spcBef>
                <a:spcPts val="605"/>
              </a:spcBef>
              <a:buClr>
                <a:srgbClr val="3891A7"/>
              </a:buClr>
              <a:buSzPct val="80000"/>
              <a:buFont typeface="Wingdings"/>
              <a:buChar char=""/>
              <a:tabLst>
                <a:tab pos="296545" algn="l"/>
              </a:tabLst>
            </a:pPr>
            <a:r>
              <a:rPr lang="en-US" sz="2400" spc="-5" dirty="0">
                <a:latin typeface="Arial MT"/>
              </a:rPr>
              <a:t>Should include as many options as possible, without filtering or judging them at this stage.</a:t>
            </a:r>
            <a:endParaRPr sz="2400" spc="-5" dirty="0">
              <a:latin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3304" y="0"/>
            <a:ext cx="9140696" cy="6858000"/>
            <a:chOff x="3304" y="0"/>
            <a:chExt cx="9140696"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5" name="object 15"/>
          <p:cNvSpPr txBox="1">
            <a:spLocks noGrp="1"/>
          </p:cNvSpPr>
          <p:nvPr>
            <p:ph type="title"/>
          </p:nvPr>
        </p:nvSpPr>
        <p:spPr>
          <a:xfrm>
            <a:off x="2616009" y="21335"/>
            <a:ext cx="5000625" cy="680720"/>
          </a:xfrm>
          <a:prstGeom prst="rect">
            <a:avLst/>
          </a:prstGeom>
        </p:spPr>
        <p:txBody>
          <a:bodyPr vert="horz" wrap="square" lIns="0" tIns="12065" rIns="0" bIns="0" rtlCol="0">
            <a:spAutoFit/>
          </a:bodyPr>
          <a:lstStyle/>
          <a:p>
            <a:pPr marL="12700">
              <a:lnSpc>
                <a:spcPct val="100000"/>
              </a:lnSpc>
              <a:spcBef>
                <a:spcPts val="95"/>
              </a:spcBef>
            </a:pPr>
            <a:r>
              <a:rPr spc="-5" dirty="0"/>
              <a:t>Choice</a:t>
            </a:r>
            <a:r>
              <a:rPr spc="-30" dirty="0"/>
              <a:t> </a:t>
            </a:r>
            <a:r>
              <a:rPr spc="-5" dirty="0"/>
              <a:t>of</a:t>
            </a:r>
            <a:r>
              <a:rPr spc="-10" dirty="0"/>
              <a:t> </a:t>
            </a:r>
            <a:r>
              <a:rPr spc="-5" dirty="0"/>
              <a:t>alternative</a:t>
            </a:r>
          </a:p>
        </p:txBody>
      </p:sp>
      <p:sp>
        <p:nvSpPr>
          <p:cNvPr id="16" name="object 16"/>
          <p:cNvSpPr txBox="1"/>
          <p:nvPr/>
        </p:nvSpPr>
        <p:spPr>
          <a:xfrm>
            <a:off x="1088644" y="679888"/>
            <a:ext cx="8052052" cy="5948423"/>
          </a:xfrm>
          <a:prstGeom prst="rect">
            <a:avLst/>
          </a:prstGeom>
        </p:spPr>
        <p:txBody>
          <a:bodyPr vert="horz" wrap="square" lIns="0" tIns="13335" rIns="0" bIns="0" rtlCol="0">
            <a:spAutoFit/>
          </a:bodyPr>
          <a:lstStyle/>
          <a:p>
            <a:pPr marL="12065" marR="5080">
              <a:lnSpc>
                <a:spcPct val="100000"/>
              </a:lnSpc>
              <a:spcBef>
                <a:spcPts val="105"/>
              </a:spcBef>
              <a:buClr>
                <a:srgbClr val="3891A7"/>
              </a:buClr>
              <a:buSzPct val="79687"/>
              <a:tabLst>
                <a:tab pos="296545" algn="l"/>
              </a:tabLst>
            </a:pPr>
            <a:r>
              <a:rPr lang="en-US" sz="2400" spc="-5" dirty="0">
                <a:latin typeface="Arial MT"/>
                <a:cs typeface="Arial MT"/>
              </a:rPr>
              <a:t>Koontz and O’Donnell suggested three bases for a manager to select among the alternatives.</a:t>
            </a:r>
          </a:p>
          <a:p>
            <a:pPr marL="295910" marR="5080" indent="-283845">
              <a:lnSpc>
                <a:spcPct val="100000"/>
              </a:lnSpc>
              <a:spcBef>
                <a:spcPts val="105"/>
              </a:spcBef>
              <a:buClr>
                <a:srgbClr val="3891A7"/>
              </a:buClr>
              <a:buSzPct val="79687"/>
              <a:buFont typeface="Segoe UI Symbol"/>
              <a:buChar char="⚫"/>
              <a:tabLst>
                <a:tab pos="296545" algn="l"/>
              </a:tabLst>
            </a:pPr>
            <a:r>
              <a:rPr lang="en-US" sz="2400" b="1" spc="-5" dirty="0">
                <a:latin typeface="Arial MT"/>
                <a:cs typeface="Arial MT"/>
              </a:rPr>
              <a:t>Experience: </a:t>
            </a:r>
            <a:r>
              <a:rPr lang="en-US" sz="2400" spc="-5" dirty="0">
                <a:latin typeface="Arial MT"/>
                <a:cs typeface="Arial MT"/>
              </a:rPr>
              <a:t>A manager is influenced to make decisions based on his past experience. However, he can give more reliance to past experience in case of routine decisions; but in case of strategic decisions, he should not rely fully on his past experience to reach a rational decision.</a:t>
            </a:r>
          </a:p>
          <a:p>
            <a:pPr marL="295910" marR="5080" indent="-283845">
              <a:lnSpc>
                <a:spcPct val="100000"/>
              </a:lnSpc>
              <a:spcBef>
                <a:spcPts val="105"/>
              </a:spcBef>
              <a:buClr>
                <a:srgbClr val="3891A7"/>
              </a:buClr>
              <a:buSzPct val="79687"/>
              <a:buFont typeface="Segoe UI Symbol"/>
              <a:buChar char="⚫"/>
              <a:tabLst>
                <a:tab pos="296545" algn="l"/>
              </a:tabLst>
            </a:pPr>
            <a:r>
              <a:rPr lang="en-US" sz="2400" b="1" spc="-5" dirty="0">
                <a:latin typeface="Arial MT"/>
                <a:cs typeface="Arial MT"/>
              </a:rPr>
              <a:t>Experimentation: </a:t>
            </a:r>
            <a:r>
              <a:rPr lang="en-US" sz="2400" spc="-5" dirty="0">
                <a:latin typeface="Arial MT"/>
                <a:cs typeface="Arial MT"/>
              </a:rPr>
              <a:t>Under this approach, the manager tests the solution under actual or simulated conditions. This approach is used in test marketing of a new product. But it is very expensive and hence utilized as the last resort. It can be utilized on a small scale to test the effectiveness of the decision. For instance, a company may test a new product in a certain territory before expanding its sales nationwide.</a:t>
            </a:r>
          </a:p>
        </p:txBody>
      </p:sp>
    </p:spTree>
    <p:extLst>
      <p:ext uri="{BB962C8B-B14F-4D97-AF65-F5344CB8AC3E}">
        <p14:creationId xmlns:p14="http://schemas.microsoft.com/office/powerpoint/2010/main" val="1497659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3304" y="0"/>
            <a:ext cx="9140696" cy="6858000"/>
            <a:chOff x="3304" y="0"/>
            <a:chExt cx="9140696"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5" name="object 15"/>
          <p:cNvSpPr txBox="1">
            <a:spLocks noGrp="1"/>
          </p:cNvSpPr>
          <p:nvPr>
            <p:ph type="title"/>
          </p:nvPr>
        </p:nvSpPr>
        <p:spPr>
          <a:xfrm>
            <a:off x="2616009" y="21335"/>
            <a:ext cx="5000625" cy="680720"/>
          </a:xfrm>
          <a:prstGeom prst="rect">
            <a:avLst/>
          </a:prstGeom>
        </p:spPr>
        <p:txBody>
          <a:bodyPr vert="horz" wrap="square" lIns="0" tIns="12065" rIns="0" bIns="0" rtlCol="0">
            <a:spAutoFit/>
          </a:bodyPr>
          <a:lstStyle/>
          <a:p>
            <a:pPr marL="12700">
              <a:lnSpc>
                <a:spcPct val="100000"/>
              </a:lnSpc>
              <a:spcBef>
                <a:spcPts val="95"/>
              </a:spcBef>
            </a:pPr>
            <a:r>
              <a:rPr spc="-5" dirty="0"/>
              <a:t>Choice</a:t>
            </a:r>
            <a:r>
              <a:rPr spc="-30" dirty="0"/>
              <a:t> </a:t>
            </a:r>
            <a:r>
              <a:rPr spc="-5" dirty="0"/>
              <a:t>of</a:t>
            </a:r>
            <a:r>
              <a:rPr spc="-10" dirty="0"/>
              <a:t> </a:t>
            </a:r>
            <a:r>
              <a:rPr spc="-5" dirty="0"/>
              <a:t>alternative</a:t>
            </a:r>
          </a:p>
        </p:txBody>
      </p:sp>
      <p:sp>
        <p:nvSpPr>
          <p:cNvPr id="16" name="object 16"/>
          <p:cNvSpPr txBox="1"/>
          <p:nvPr/>
        </p:nvSpPr>
        <p:spPr>
          <a:xfrm>
            <a:off x="1088643" y="836815"/>
            <a:ext cx="8070465" cy="5948423"/>
          </a:xfrm>
          <a:prstGeom prst="rect">
            <a:avLst/>
          </a:prstGeom>
        </p:spPr>
        <p:txBody>
          <a:bodyPr vert="horz" wrap="square" lIns="0" tIns="13335" rIns="0" bIns="0" rtlCol="0">
            <a:spAutoFit/>
          </a:bodyPr>
          <a:lstStyle/>
          <a:p>
            <a:pPr marL="295910" marR="5080" indent="-283845">
              <a:lnSpc>
                <a:spcPct val="100000"/>
              </a:lnSpc>
              <a:spcBef>
                <a:spcPts val="105"/>
              </a:spcBef>
              <a:buClr>
                <a:srgbClr val="3891A7"/>
              </a:buClr>
              <a:buSzPct val="79687"/>
              <a:buFont typeface="Segoe UI Symbol"/>
              <a:buChar char="⚫"/>
              <a:tabLst>
                <a:tab pos="296545" algn="l"/>
              </a:tabLst>
            </a:pPr>
            <a:r>
              <a:rPr lang="en-US" sz="2400" b="1" spc="-5" dirty="0">
                <a:latin typeface="Arial MT"/>
                <a:cs typeface="Arial MT"/>
              </a:rPr>
              <a:t>Research and Analysis: </a:t>
            </a:r>
            <a:r>
              <a:rPr lang="en-US" sz="2400" spc="-5" dirty="0">
                <a:latin typeface="Arial MT"/>
                <a:cs typeface="Arial MT"/>
              </a:rPr>
              <a:t>It is the most effective technique for evaluating the alternatives when a major decision is involved. The impact of each alternative on the objective is evaluated. The one having the most positive impact is chosen. It weighs various alternatives by making models. It uses computer-based models and certain mathematical techniques. This makes the choice of the alternative more rational and objective</a:t>
            </a:r>
            <a:r>
              <a:rPr lang="en-US" sz="2400" b="1" spc="-5" dirty="0">
                <a:latin typeface="Arial MT"/>
                <a:cs typeface="Arial MT"/>
              </a:rPr>
              <a:t>.</a:t>
            </a:r>
          </a:p>
          <a:p>
            <a:pPr marL="12065" marR="5080">
              <a:lnSpc>
                <a:spcPct val="100000"/>
              </a:lnSpc>
              <a:spcBef>
                <a:spcPts val="105"/>
              </a:spcBef>
              <a:buClr>
                <a:srgbClr val="3891A7"/>
              </a:buClr>
              <a:buSzPct val="79687"/>
              <a:tabLst>
                <a:tab pos="296545" algn="l"/>
              </a:tabLst>
            </a:pPr>
            <a:endParaRPr lang="en-US" sz="2400" b="1" spc="-5" dirty="0">
              <a:latin typeface="Arial MT"/>
              <a:cs typeface="Arial MT"/>
            </a:endParaRPr>
          </a:p>
          <a:p>
            <a:pPr marL="295910" marR="5080" indent="-283845">
              <a:lnSpc>
                <a:spcPct val="100000"/>
              </a:lnSpc>
              <a:spcBef>
                <a:spcPts val="105"/>
              </a:spcBef>
              <a:buClr>
                <a:srgbClr val="3891A7"/>
              </a:buClr>
              <a:buSzPct val="79687"/>
              <a:buFont typeface="Segoe UI Symbol"/>
              <a:buChar char="⚫"/>
              <a:tabLst>
                <a:tab pos="296545" algn="l"/>
              </a:tabLst>
            </a:pPr>
            <a:r>
              <a:rPr lang="en-US" sz="2400" b="1" spc="-5" dirty="0">
                <a:latin typeface="Arial MT"/>
                <a:cs typeface="Arial MT"/>
              </a:rPr>
              <a:t>Cost-benefit analysis: </a:t>
            </a:r>
            <a:r>
              <a:rPr lang="en-US" sz="2400" spc="-5" dirty="0">
                <a:latin typeface="Arial MT"/>
                <a:cs typeface="Arial MT"/>
              </a:rPr>
              <a:t>It is a systematic method for quantifying and then comparing the total costs to the total expected rewards of making a decision. If the benefits greatly outweigh the costs, the decision should go ahead; otherwise, it should probably not. A cost-benefit analysis will also include the opportunity costs of missed or skipped alternatives.</a:t>
            </a:r>
          </a:p>
        </p:txBody>
      </p:sp>
    </p:spTree>
    <p:extLst>
      <p:ext uri="{BB962C8B-B14F-4D97-AF65-F5344CB8AC3E}">
        <p14:creationId xmlns:p14="http://schemas.microsoft.com/office/powerpoint/2010/main" val="2892746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3304" y="0"/>
            <a:ext cx="9140696" cy="6858000"/>
            <a:chOff x="3304" y="0"/>
            <a:chExt cx="9140696"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5" name="object 15"/>
          <p:cNvSpPr txBox="1">
            <a:spLocks noGrp="1"/>
          </p:cNvSpPr>
          <p:nvPr>
            <p:ph type="title"/>
          </p:nvPr>
        </p:nvSpPr>
        <p:spPr>
          <a:xfrm>
            <a:off x="4229195" y="73025"/>
            <a:ext cx="1541780" cy="680720"/>
          </a:xfrm>
          <a:prstGeom prst="rect">
            <a:avLst/>
          </a:prstGeom>
        </p:spPr>
        <p:txBody>
          <a:bodyPr vert="horz" wrap="square" lIns="0" tIns="12065" rIns="0" bIns="0" rtlCol="0">
            <a:spAutoFit/>
          </a:bodyPr>
          <a:lstStyle/>
          <a:p>
            <a:pPr marL="12700">
              <a:lnSpc>
                <a:spcPct val="100000"/>
              </a:lnSpc>
              <a:spcBef>
                <a:spcPts val="95"/>
              </a:spcBef>
            </a:pPr>
            <a:r>
              <a:rPr spc="-5" dirty="0"/>
              <a:t>Action</a:t>
            </a:r>
          </a:p>
        </p:txBody>
      </p:sp>
      <p:sp>
        <p:nvSpPr>
          <p:cNvPr id="16" name="object 16"/>
          <p:cNvSpPr txBox="1"/>
          <p:nvPr/>
        </p:nvSpPr>
        <p:spPr>
          <a:xfrm>
            <a:off x="1088643" y="732963"/>
            <a:ext cx="7927341" cy="5835572"/>
          </a:xfrm>
          <a:prstGeom prst="rect">
            <a:avLst/>
          </a:prstGeom>
        </p:spPr>
        <p:txBody>
          <a:bodyPr vert="horz" wrap="square" lIns="0" tIns="13335" rIns="0" bIns="0" rtlCol="0">
            <a:spAutoFit/>
          </a:bodyPr>
          <a:lstStyle/>
          <a:p>
            <a:pPr marL="469265" marR="28575" indent="-457200">
              <a:lnSpc>
                <a:spcPct val="100000"/>
              </a:lnSpc>
              <a:spcBef>
                <a:spcPts val="105"/>
              </a:spcBef>
              <a:buClr>
                <a:srgbClr val="3891A7"/>
              </a:buClr>
              <a:buSzPct val="79687"/>
              <a:buFont typeface="Arial" panose="020B0604020202020204" pitchFamily="34" charset="0"/>
              <a:buChar char="•"/>
              <a:tabLst>
                <a:tab pos="296545" algn="l"/>
              </a:tabLst>
            </a:pPr>
            <a:r>
              <a:rPr sz="2500" dirty="0">
                <a:latin typeface="Arial MT"/>
                <a:cs typeface="Arial MT"/>
              </a:rPr>
              <a:t>Once</a:t>
            </a:r>
            <a:r>
              <a:rPr sz="2500" spc="-40" dirty="0">
                <a:latin typeface="Arial MT"/>
                <a:cs typeface="Arial MT"/>
              </a:rPr>
              <a:t> </a:t>
            </a:r>
            <a:r>
              <a:rPr sz="2500" dirty="0">
                <a:latin typeface="Arial MT"/>
                <a:cs typeface="Arial MT"/>
              </a:rPr>
              <a:t>the</a:t>
            </a:r>
            <a:r>
              <a:rPr sz="2500" spc="-20" dirty="0">
                <a:latin typeface="Arial MT"/>
                <a:cs typeface="Arial MT"/>
              </a:rPr>
              <a:t> </a:t>
            </a:r>
            <a:r>
              <a:rPr sz="2500" spc="-5" dirty="0">
                <a:latin typeface="Arial MT"/>
                <a:cs typeface="Arial MT"/>
              </a:rPr>
              <a:t>alternative</a:t>
            </a:r>
            <a:r>
              <a:rPr sz="2500" spc="-25" dirty="0">
                <a:latin typeface="Arial MT"/>
                <a:cs typeface="Arial MT"/>
              </a:rPr>
              <a:t> </a:t>
            </a:r>
            <a:r>
              <a:rPr sz="2500" dirty="0">
                <a:latin typeface="Arial MT"/>
                <a:cs typeface="Arial MT"/>
              </a:rPr>
              <a:t>is</a:t>
            </a:r>
            <a:r>
              <a:rPr sz="2500" spc="-5" dirty="0">
                <a:latin typeface="Arial MT"/>
                <a:cs typeface="Arial MT"/>
              </a:rPr>
              <a:t> </a:t>
            </a:r>
            <a:r>
              <a:rPr sz="2500" dirty="0">
                <a:latin typeface="Arial MT"/>
                <a:cs typeface="Arial MT"/>
              </a:rPr>
              <a:t>selected,</a:t>
            </a:r>
            <a:r>
              <a:rPr sz="2500" spc="-35" dirty="0">
                <a:latin typeface="Arial MT"/>
                <a:cs typeface="Arial MT"/>
              </a:rPr>
              <a:t> </a:t>
            </a:r>
            <a:r>
              <a:rPr sz="2500" dirty="0">
                <a:latin typeface="Arial MT"/>
                <a:cs typeface="Arial MT"/>
              </a:rPr>
              <a:t>it</a:t>
            </a:r>
            <a:r>
              <a:rPr sz="2500" spc="-5" dirty="0">
                <a:latin typeface="Arial MT"/>
                <a:cs typeface="Arial MT"/>
              </a:rPr>
              <a:t> </a:t>
            </a:r>
            <a:r>
              <a:rPr sz="2500" spc="-10" dirty="0">
                <a:latin typeface="Arial MT"/>
                <a:cs typeface="Arial MT"/>
              </a:rPr>
              <a:t>is </a:t>
            </a:r>
            <a:r>
              <a:rPr sz="2500" spc="-875" dirty="0">
                <a:latin typeface="Arial MT"/>
                <a:cs typeface="Arial MT"/>
              </a:rPr>
              <a:t> </a:t>
            </a:r>
            <a:r>
              <a:rPr sz="2500" spc="-5" dirty="0">
                <a:latin typeface="Arial MT"/>
                <a:cs typeface="Arial MT"/>
              </a:rPr>
              <a:t>put into</a:t>
            </a:r>
            <a:r>
              <a:rPr sz="2500" spc="-10" dirty="0">
                <a:latin typeface="Arial MT"/>
                <a:cs typeface="Arial MT"/>
              </a:rPr>
              <a:t> </a:t>
            </a:r>
            <a:r>
              <a:rPr sz="2500" dirty="0">
                <a:latin typeface="Arial MT"/>
                <a:cs typeface="Arial MT"/>
              </a:rPr>
              <a:t>action.</a:t>
            </a:r>
            <a:endParaRPr lang="en-US" sz="2500" dirty="0">
              <a:latin typeface="Arial MT"/>
              <a:cs typeface="Arial MT"/>
            </a:endParaRPr>
          </a:p>
          <a:p>
            <a:pPr marL="469265" marR="28575" indent="-457200">
              <a:lnSpc>
                <a:spcPct val="100000"/>
              </a:lnSpc>
              <a:spcBef>
                <a:spcPts val="105"/>
              </a:spcBef>
              <a:buClr>
                <a:srgbClr val="3891A7"/>
              </a:buClr>
              <a:buSzPct val="79687"/>
              <a:buFont typeface="Arial" panose="020B0604020202020204" pitchFamily="34" charset="0"/>
              <a:buChar char="•"/>
              <a:tabLst>
                <a:tab pos="296545" algn="l"/>
              </a:tabLst>
            </a:pPr>
            <a:r>
              <a:rPr lang="en-US" sz="2500" spc="-5" dirty="0">
                <a:latin typeface="Arial MT"/>
                <a:cs typeface="Arial MT"/>
              </a:rPr>
              <a:t>The main problem faced by the manager at the implementation stage is the resistance by the subordinates who are affected by the decision.</a:t>
            </a:r>
          </a:p>
          <a:p>
            <a:pPr marL="469265" marR="28575" indent="-457200">
              <a:lnSpc>
                <a:spcPct val="100000"/>
              </a:lnSpc>
              <a:spcBef>
                <a:spcPts val="105"/>
              </a:spcBef>
              <a:buClr>
                <a:srgbClr val="3891A7"/>
              </a:buClr>
              <a:buSzPct val="79687"/>
              <a:buFont typeface="Arial" panose="020B0604020202020204" pitchFamily="34" charset="0"/>
              <a:buChar char="•"/>
              <a:tabLst>
                <a:tab pos="296545" algn="l"/>
              </a:tabLst>
            </a:pPr>
            <a:r>
              <a:rPr lang="en-US" sz="2500" spc="-5" dirty="0">
                <a:latin typeface="Arial MT"/>
                <a:cs typeface="Arial MT"/>
              </a:rPr>
              <a:t>In order to overcome this resistance and make the decision acceptable, it is necessary for the manager to make the people understand what the decision involves, what is expected of them, and what they should expect from the management. </a:t>
            </a:r>
          </a:p>
          <a:p>
            <a:pPr marL="469265" marR="28575" indent="-457200">
              <a:lnSpc>
                <a:spcPct val="100000"/>
              </a:lnSpc>
              <a:spcBef>
                <a:spcPts val="105"/>
              </a:spcBef>
              <a:buClr>
                <a:srgbClr val="3891A7"/>
              </a:buClr>
              <a:buSzPct val="79687"/>
              <a:buFont typeface="Arial" panose="020B0604020202020204" pitchFamily="34" charset="0"/>
              <a:buChar char="•"/>
              <a:tabLst>
                <a:tab pos="296545" algn="l"/>
              </a:tabLst>
            </a:pPr>
            <a:r>
              <a:rPr lang="en-US" sz="2500" spc="-5" dirty="0">
                <a:latin typeface="Arial MT"/>
                <a:cs typeface="Arial MT"/>
              </a:rPr>
              <a:t>The principle of </a:t>
            </a:r>
            <a:r>
              <a:rPr lang="en-US" sz="2500" b="1" spc="-5" dirty="0">
                <a:latin typeface="Arial MT"/>
                <a:cs typeface="Arial MT"/>
              </a:rPr>
              <a:t>slow and steady progress </a:t>
            </a:r>
            <a:r>
              <a:rPr lang="en-US" sz="2500" spc="-5" dirty="0">
                <a:latin typeface="Arial MT"/>
                <a:cs typeface="Arial MT"/>
              </a:rPr>
              <a:t>should be followed to bring about a change in the behavior of the subordinates.</a:t>
            </a:r>
          </a:p>
          <a:p>
            <a:pPr marL="469265" marR="28575" indent="-457200">
              <a:lnSpc>
                <a:spcPct val="100000"/>
              </a:lnSpc>
              <a:spcBef>
                <a:spcPts val="105"/>
              </a:spcBef>
              <a:buClr>
                <a:srgbClr val="3891A7"/>
              </a:buClr>
              <a:buSzPct val="79687"/>
              <a:buFont typeface="Arial" panose="020B0604020202020204" pitchFamily="34" charset="0"/>
              <a:buChar char="•"/>
              <a:tabLst>
                <a:tab pos="296545" algn="l"/>
              </a:tabLst>
            </a:pPr>
            <a:r>
              <a:rPr lang="en-US" sz="2500" spc="-5" dirty="0">
                <a:latin typeface="Arial MT"/>
                <a:cs typeface="Arial MT"/>
              </a:rPr>
              <a:t>In order to make the subordinates committed to the decision, employees should be allowed to participate in the decision-making process</a:t>
            </a:r>
            <a:endParaRPr lang="en-US" sz="2500" dirty="0">
              <a:latin typeface="Arial MT"/>
              <a:cs typeface="Arial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3304" y="0"/>
            <a:ext cx="9140696" cy="6858000"/>
            <a:chOff x="3304" y="0"/>
            <a:chExt cx="9140696"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5" name="object 15"/>
          <p:cNvSpPr txBox="1">
            <a:spLocks noGrp="1"/>
          </p:cNvSpPr>
          <p:nvPr>
            <p:ph type="title"/>
          </p:nvPr>
        </p:nvSpPr>
        <p:spPr>
          <a:xfrm>
            <a:off x="4229195" y="73025"/>
            <a:ext cx="1541780" cy="680720"/>
          </a:xfrm>
          <a:prstGeom prst="rect">
            <a:avLst/>
          </a:prstGeom>
        </p:spPr>
        <p:txBody>
          <a:bodyPr vert="horz" wrap="square" lIns="0" tIns="12065" rIns="0" bIns="0" rtlCol="0">
            <a:spAutoFit/>
          </a:bodyPr>
          <a:lstStyle/>
          <a:p>
            <a:pPr marL="12700">
              <a:lnSpc>
                <a:spcPct val="100000"/>
              </a:lnSpc>
              <a:spcBef>
                <a:spcPts val="95"/>
              </a:spcBef>
            </a:pPr>
            <a:r>
              <a:rPr spc="-5" dirty="0"/>
              <a:t>Action</a:t>
            </a:r>
          </a:p>
        </p:txBody>
      </p:sp>
      <p:sp>
        <p:nvSpPr>
          <p:cNvPr id="16" name="object 16"/>
          <p:cNvSpPr txBox="1"/>
          <p:nvPr/>
        </p:nvSpPr>
        <p:spPr>
          <a:xfrm>
            <a:off x="1088643" y="1132587"/>
            <a:ext cx="7927341" cy="4694234"/>
          </a:xfrm>
          <a:prstGeom prst="rect">
            <a:avLst/>
          </a:prstGeom>
        </p:spPr>
        <p:txBody>
          <a:bodyPr vert="horz" wrap="square" lIns="0" tIns="13335" rIns="0" bIns="0" rtlCol="0">
            <a:spAutoFit/>
          </a:bodyPr>
          <a:lstStyle/>
          <a:p>
            <a:pPr marL="354965" marR="28575" indent="-342900">
              <a:lnSpc>
                <a:spcPct val="100000"/>
              </a:lnSpc>
              <a:spcBef>
                <a:spcPts val="105"/>
              </a:spcBef>
              <a:buClr>
                <a:srgbClr val="3891A7"/>
              </a:buClr>
              <a:buSzPct val="79687"/>
              <a:buFont typeface="Arial" panose="020B0604020202020204" pitchFamily="34" charset="0"/>
              <a:buChar char="•"/>
              <a:tabLst>
                <a:tab pos="296545" algn="l"/>
              </a:tabLst>
            </a:pPr>
            <a:r>
              <a:rPr lang="en-US" sz="2500" dirty="0">
                <a:latin typeface="Arial MT"/>
                <a:cs typeface="Arial MT"/>
              </a:rPr>
              <a:t>The subordinates should not participate at the stage of defining the problem because the manager himself is not certain as to whom the decision will affect. </a:t>
            </a:r>
          </a:p>
          <a:p>
            <a:pPr marL="354965" marR="28575" indent="-342900">
              <a:lnSpc>
                <a:spcPct val="100000"/>
              </a:lnSpc>
              <a:spcBef>
                <a:spcPts val="105"/>
              </a:spcBef>
              <a:buClr>
                <a:srgbClr val="3891A7"/>
              </a:buClr>
              <a:buSzPct val="79687"/>
              <a:buFont typeface="Arial" panose="020B0604020202020204" pitchFamily="34" charset="0"/>
              <a:buChar char="•"/>
              <a:tabLst>
                <a:tab pos="296545" algn="l"/>
              </a:tabLst>
            </a:pPr>
            <a:r>
              <a:rPr lang="en-US" sz="2500" dirty="0">
                <a:latin typeface="Arial MT"/>
                <a:cs typeface="Arial MT"/>
              </a:rPr>
              <a:t>The subordinates should participate in the development of alternatives.</a:t>
            </a:r>
          </a:p>
          <a:p>
            <a:pPr marL="354965" marR="28575" indent="-342900">
              <a:lnSpc>
                <a:spcPct val="100000"/>
              </a:lnSpc>
              <a:spcBef>
                <a:spcPts val="105"/>
              </a:spcBef>
              <a:buClr>
                <a:srgbClr val="3891A7"/>
              </a:buClr>
              <a:buSzPct val="79687"/>
              <a:buFont typeface="Arial" panose="020B0604020202020204" pitchFamily="34" charset="0"/>
              <a:buChar char="•"/>
              <a:tabLst>
                <a:tab pos="296545" algn="l"/>
              </a:tabLst>
            </a:pPr>
            <a:r>
              <a:rPr lang="en-US" sz="2500" dirty="0">
                <a:latin typeface="Arial MT"/>
                <a:cs typeface="Arial MT"/>
              </a:rPr>
              <a:t>They should be encouraged to suggest alternatives. This brainstorming will result in certain alternatives, that may not be thought of by the manager.</a:t>
            </a:r>
          </a:p>
          <a:p>
            <a:pPr marL="354965" marR="28575" indent="-342900">
              <a:lnSpc>
                <a:spcPct val="100000"/>
              </a:lnSpc>
              <a:spcBef>
                <a:spcPts val="105"/>
              </a:spcBef>
              <a:buClr>
                <a:srgbClr val="3891A7"/>
              </a:buClr>
              <a:buSzPct val="79687"/>
              <a:buFont typeface="Arial" panose="020B0604020202020204" pitchFamily="34" charset="0"/>
              <a:buChar char="•"/>
              <a:tabLst>
                <a:tab pos="296545" algn="l"/>
              </a:tabLst>
            </a:pPr>
            <a:r>
              <a:rPr lang="en-US" sz="2500" dirty="0">
                <a:latin typeface="Arial MT"/>
                <a:cs typeface="Arial MT"/>
              </a:rPr>
              <a:t>Participative management is more successful than the other styles of management. </a:t>
            </a:r>
          </a:p>
          <a:p>
            <a:pPr marL="354965" marR="28575" indent="-342900">
              <a:lnSpc>
                <a:spcPct val="100000"/>
              </a:lnSpc>
              <a:spcBef>
                <a:spcPts val="105"/>
              </a:spcBef>
              <a:buClr>
                <a:srgbClr val="3891A7"/>
              </a:buClr>
              <a:buSzPct val="79687"/>
              <a:buFont typeface="Arial" panose="020B0604020202020204" pitchFamily="34" charset="0"/>
              <a:buChar char="•"/>
              <a:tabLst>
                <a:tab pos="296545" algn="l"/>
              </a:tabLst>
            </a:pPr>
            <a:r>
              <a:rPr lang="en-US" sz="2500" dirty="0">
                <a:latin typeface="Arial MT"/>
                <a:cs typeface="Arial MT"/>
              </a:rPr>
              <a:t>It will help in the effective implementation of the decision.</a:t>
            </a:r>
          </a:p>
        </p:txBody>
      </p:sp>
    </p:spTree>
    <p:extLst>
      <p:ext uri="{BB962C8B-B14F-4D97-AF65-F5344CB8AC3E}">
        <p14:creationId xmlns:p14="http://schemas.microsoft.com/office/powerpoint/2010/main" val="2337579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1780" y="0"/>
            <a:ext cx="9142730" cy="6858000"/>
            <a:chOff x="1780" y="0"/>
            <a:chExt cx="9142730"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pic>
          <p:nvPicPr>
            <p:cNvPr id="14" name="object 14"/>
            <p:cNvPicPr/>
            <p:nvPr/>
          </p:nvPicPr>
          <p:blipFill>
            <a:blip r:embed="rId7" cstate="print"/>
            <a:stretch>
              <a:fillRect/>
            </a:stretch>
          </p:blipFill>
          <p:spPr>
            <a:xfrm>
              <a:off x="1162811" y="338327"/>
              <a:ext cx="2548128" cy="1220724"/>
            </a:xfrm>
            <a:prstGeom prst="rect">
              <a:avLst/>
            </a:prstGeom>
          </p:spPr>
        </p:pic>
      </p:grpSp>
      <p:sp>
        <p:nvSpPr>
          <p:cNvPr id="15" name="object 15"/>
          <p:cNvSpPr txBox="1">
            <a:spLocks noGrp="1"/>
          </p:cNvSpPr>
          <p:nvPr>
            <p:ph type="title"/>
          </p:nvPr>
        </p:nvSpPr>
        <p:spPr>
          <a:xfrm>
            <a:off x="1514602" y="490854"/>
            <a:ext cx="1844675" cy="680720"/>
          </a:xfrm>
          <a:prstGeom prst="rect">
            <a:avLst/>
          </a:prstGeom>
        </p:spPr>
        <p:txBody>
          <a:bodyPr vert="horz" wrap="square" lIns="0" tIns="12065" rIns="0" bIns="0" rtlCol="0">
            <a:spAutoFit/>
          </a:bodyPr>
          <a:lstStyle/>
          <a:p>
            <a:pPr marL="12700">
              <a:lnSpc>
                <a:spcPct val="100000"/>
              </a:lnSpc>
              <a:spcBef>
                <a:spcPts val="95"/>
              </a:spcBef>
            </a:pPr>
            <a:r>
              <a:rPr spc="-5" dirty="0"/>
              <a:t>Results</a:t>
            </a:r>
          </a:p>
        </p:txBody>
      </p:sp>
      <p:sp>
        <p:nvSpPr>
          <p:cNvPr id="16" name="object 16"/>
          <p:cNvSpPr txBox="1"/>
          <p:nvPr/>
        </p:nvSpPr>
        <p:spPr>
          <a:xfrm>
            <a:off x="1596897" y="1468882"/>
            <a:ext cx="7121525" cy="3105150"/>
          </a:xfrm>
          <a:prstGeom prst="rect">
            <a:avLst/>
          </a:prstGeom>
        </p:spPr>
        <p:txBody>
          <a:bodyPr vert="horz" wrap="square" lIns="0" tIns="13335" rIns="0" bIns="0" rtlCol="0">
            <a:spAutoFit/>
          </a:bodyPr>
          <a:lstStyle/>
          <a:p>
            <a:pPr marL="295910" marR="5080" indent="-283845">
              <a:lnSpc>
                <a:spcPct val="100000"/>
              </a:lnSpc>
              <a:spcBef>
                <a:spcPts val="105"/>
              </a:spcBef>
              <a:buClr>
                <a:srgbClr val="3891A7"/>
              </a:buClr>
              <a:buSzPct val="79687"/>
              <a:buFont typeface="Segoe UI Symbol"/>
              <a:buChar char="⚫"/>
              <a:tabLst>
                <a:tab pos="296545" algn="l"/>
              </a:tabLst>
            </a:pPr>
            <a:r>
              <a:rPr sz="3200" spc="-5" dirty="0">
                <a:latin typeface="Arial MT"/>
                <a:cs typeface="Arial MT"/>
              </a:rPr>
              <a:t>When the</a:t>
            </a:r>
            <a:r>
              <a:rPr sz="3200" spc="-10" dirty="0">
                <a:latin typeface="Arial MT"/>
                <a:cs typeface="Arial MT"/>
              </a:rPr>
              <a:t> </a:t>
            </a:r>
            <a:r>
              <a:rPr sz="3200" spc="-5" dirty="0">
                <a:latin typeface="Arial MT"/>
                <a:cs typeface="Arial MT"/>
              </a:rPr>
              <a:t>decision</a:t>
            </a:r>
            <a:r>
              <a:rPr sz="3200" spc="-25" dirty="0">
                <a:latin typeface="Arial MT"/>
                <a:cs typeface="Arial MT"/>
              </a:rPr>
              <a:t> </a:t>
            </a:r>
            <a:r>
              <a:rPr sz="3200" dirty="0">
                <a:latin typeface="Arial MT"/>
                <a:cs typeface="Arial MT"/>
              </a:rPr>
              <a:t>is</a:t>
            </a:r>
            <a:r>
              <a:rPr sz="3200" spc="-15" dirty="0">
                <a:latin typeface="Arial MT"/>
                <a:cs typeface="Arial MT"/>
              </a:rPr>
              <a:t> </a:t>
            </a:r>
            <a:r>
              <a:rPr sz="3200" spc="-5" dirty="0">
                <a:latin typeface="Arial MT"/>
                <a:cs typeface="Arial MT"/>
              </a:rPr>
              <a:t>put</a:t>
            </a:r>
            <a:r>
              <a:rPr sz="3200" dirty="0">
                <a:latin typeface="Arial MT"/>
                <a:cs typeface="Arial MT"/>
              </a:rPr>
              <a:t> </a:t>
            </a:r>
            <a:r>
              <a:rPr sz="3200" spc="-5" dirty="0">
                <a:latin typeface="Arial MT"/>
                <a:cs typeface="Arial MT"/>
              </a:rPr>
              <a:t>into</a:t>
            </a:r>
            <a:r>
              <a:rPr sz="3200" spc="-15" dirty="0">
                <a:latin typeface="Arial MT"/>
                <a:cs typeface="Arial MT"/>
              </a:rPr>
              <a:t> </a:t>
            </a:r>
            <a:r>
              <a:rPr sz="3200" dirty="0">
                <a:latin typeface="Arial MT"/>
                <a:cs typeface="Arial MT"/>
              </a:rPr>
              <a:t>action,</a:t>
            </a:r>
            <a:r>
              <a:rPr sz="3200" spc="-25" dirty="0">
                <a:latin typeface="Arial MT"/>
                <a:cs typeface="Arial MT"/>
              </a:rPr>
              <a:t> </a:t>
            </a:r>
            <a:r>
              <a:rPr sz="3200" dirty="0">
                <a:latin typeface="Arial MT"/>
                <a:cs typeface="Arial MT"/>
              </a:rPr>
              <a:t>it </a:t>
            </a:r>
            <a:r>
              <a:rPr sz="3200" spc="-875" dirty="0">
                <a:latin typeface="Arial MT"/>
                <a:cs typeface="Arial MT"/>
              </a:rPr>
              <a:t> </a:t>
            </a:r>
            <a:r>
              <a:rPr sz="3200" spc="-5" dirty="0">
                <a:latin typeface="Arial MT"/>
                <a:cs typeface="Arial MT"/>
              </a:rPr>
              <a:t>brings</a:t>
            </a:r>
            <a:r>
              <a:rPr sz="3200" spc="-20" dirty="0">
                <a:latin typeface="Arial MT"/>
                <a:cs typeface="Arial MT"/>
              </a:rPr>
              <a:t> </a:t>
            </a:r>
            <a:r>
              <a:rPr sz="3200" dirty="0">
                <a:latin typeface="Arial MT"/>
                <a:cs typeface="Arial MT"/>
              </a:rPr>
              <a:t>certain</a:t>
            </a:r>
            <a:r>
              <a:rPr sz="3200" spc="-25" dirty="0">
                <a:latin typeface="Arial MT"/>
                <a:cs typeface="Arial MT"/>
              </a:rPr>
              <a:t> </a:t>
            </a:r>
            <a:r>
              <a:rPr sz="3200" dirty="0">
                <a:latin typeface="Arial MT"/>
                <a:cs typeface="Arial MT"/>
              </a:rPr>
              <a:t>results.</a:t>
            </a:r>
            <a:endParaRPr sz="3200">
              <a:latin typeface="Arial MT"/>
              <a:cs typeface="Arial MT"/>
            </a:endParaRPr>
          </a:p>
          <a:p>
            <a:pPr>
              <a:lnSpc>
                <a:spcPct val="100000"/>
              </a:lnSpc>
              <a:spcBef>
                <a:spcPts val="35"/>
              </a:spcBef>
              <a:buClr>
                <a:srgbClr val="3891A7"/>
              </a:buClr>
              <a:buFont typeface="Segoe UI Symbol"/>
              <a:buChar char="⚫"/>
            </a:pPr>
            <a:endParaRPr sz="4350">
              <a:latin typeface="Arial MT"/>
              <a:cs typeface="Arial MT"/>
            </a:endParaRPr>
          </a:p>
          <a:p>
            <a:pPr marL="295910" marR="635000" indent="-283845">
              <a:lnSpc>
                <a:spcPct val="100000"/>
              </a:lnSpc>
              <a:spcBef>
                <a:spcPts val="5"/>
              </a:spcBef>
              <a:buClr>
                <a:srgbClr val="3891A7"/>
              </a:buClr>
              <a:buSzPct val="79687"/>
              <a:buFont typeface="Segoe UI Symbol"/>
              <a:buChar char="⚫"/>
              <a:tabLst>
                <a:tab pos="296545" algn="l"/>
              </a:tabLst>
            </a:pPr>
            <a:r>
              <a:rPr sz="3200" dirty="0">
                <a:latin typeface="Arial MT"/>
                <a:cs typeface="Arial MT"/>
              </a:rPr>
              <a:t>Results</a:t>
            </a:r>
            <a:r>
              <a:rPr sz="3200" spc="-35" dirty="0">
                <a:latin typeface="Arial MT"/>
                <a:cs typeface="Arial MT"/>
              </a:rPr>
              <a:t> </a:t>
            </a:r>
            <a:r>
              <a:rPr sz="3200" dirty="0">
                <a:latin typeface="Arial MT"/>
                <a:cs typeface="Arial MT"/>
              </a:rPr>
              <a:t>provide</a:t>
            </a:r>
            <a:r>
              <a:rPr sz="3200" spc="-40" dirty="0">
                <a:latin typeface="Arial MT"/>
                <a:cs typeface="Arial MT"/>
              </a:rPr>
              <a:t> </a:t>
            </a:r>
            <a:r>
              <a:rPr sz="3200" spc="-5" dirty="0">
                <a:latin typeface="Arial MT"/>
                <a:cs typeface="Arial MT"/>
              </a:rPr>
              <a:t>indication</a:t>
            </a:r>
            <a:r>
              <a:rPr sz="3200" spc="-20" dirty="0">
                <a:latin typeface="Arial MT"/>
                <a:cs typeface="Arial MT"/>
              </a:rPr>
              <a:t> </a:t>
            </a:r>
            <a:r>
              <a:rPr sz="3200" spc="-5" dirty="0">
                <a:latin typeface="Arial MT"/>
                <a:cs typeface="Arial MT"/>
              </a:rPr>
              <a:t>whether </a:t>
            </a:r>
            <a:r>
              <a:rPr sz="3200" spc="-875" dirty="0">
                <a:latin typeface="Arial MT"/>
                <a:cs typeface="Arial MT"/>
              </a:rPr>
              <a:t> </a:t>
            </a:r>
            <a:r>
              <a:rPr sz="3200" dirty="0">
                <a:latin typeface="Arial MT"/>
                <a:cs typeface="Arial MT"/>
              </a:rPr>
              <a:t>decision making </a:t>
            </a:r>
            <a:r>
              <a:rPr sz="3200" spc="-5" dirty="0">
                <a:latin typeface="Arial MT"/>
                <a:cs typeface="Arial MT"/>
              </a:rPr>
              <a:t>and its </a:t>
            </a:r>
            <a:r>
              <a:rPr sz="3200" dirty="0">
                <a:latin typeface="Arial MT"/>
                <a:cs typeface="Arial MT"/>
              </a:rPr>
              <a:t> </a:t>
            </a:r>
            <a:r>
              <a:rPr sz="3200" spc="-5" dirty="0">
                <a:latin typeface="Arial MT"/>
                <a:cs typeface="Arial MT"/>
              </a:rPr>
              <a:t>implementation</a:t>
            </a:r>
            <a:r>
              <a:rPr sz="3200" spc="-20" dirty="0">
                <a:latin typeface="Arial MT"/>
                <a:cs typeface="Arial MT"/>
              </a:rPr>
              <a:t> </a:t>
            </a:r>
            <a:r>
              <a:rPr sz="3200" dirty="0">
                <a:latin typeface="Arial MT"/>
                <a:cs typeface="Arial MT"/>
              </a:rPr>
              <a:t>is </a:t>
            </a:r>
            <a:r>
              <a:rPr sz="3200" spc="-30" dirty="0">
                <a:latin typeface="Arial MT"/>
                <a:cs typeface="Arial MT"/>
              </a:rPr>
              <a:t>proper.</a:t>
            </a:r>
            <a:endParaRPr sz="3200">
              <a:latin typeface="Arial MT"/>
              <a:cs typeface="Arial M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8504" y="762000"/>
            <a:ext cx="7543800" cy="523220"/>
          </a:xfrm>
          <a:prstGeom prst="rect">
            <a:avLst/>
          </a:prstGeom>
          <a:noFill/>
        </p:spPr>
        <p:txBody>
          <a:bodyPr wrap="square" rtlCol="0">
            <a:spAutoFit/>
          </a:bodyPr>
          <a:lstStyle/>
          <a:p>
            <a:pPr algn="ctr"/>
            <a:r>
              <a:rPr lang="en-US" sz="2800" b="1" dirty="0">
                <a:solidFill>
                  <a:prstClr val="black"/>
                </a:solidFill>
                <a:latin typeface="Calibri"/>
                <a:ea typeface="+mj-ea"/>
                <a:cs typeface="+mj-cs"/>
              </a:rPr>
              <a:t>Strategies </a:t>
            </a:r>
            <a:endParaRPr lang="en-US" sz="2800" b="1" dirty="0">
              <a:latin typeface="Calibri" panose="020F0502020204030204" pitchFamily="34" charset="0"/>
            </a:endParaRPr>
          </a:p>
        </p:txBody>
      </p:sp>
      <p:sp>
        <p:nvSpPr>
          <p:cNvPr id="5" name="TextBox 4"/>
          <p:cNvSpPr txBox="1"/>
          <p:nvPr/>
        </p:nvSpPr>
        <p:spPr>
          <a:xfrm>
            <a:off x="304800" y="1291138"/>
            <a:ext cx="8541026" cy="4154984"/>
          </a:xfrm>
          <a:prstGeom prst="rect">
            <a:avLst/>
          </a:prstGeom>
          <a:noFill/>
        </p:spPr>
        <p:txBody>
          <a:bodyPr wrap="square" rtlCol="0">
            <a:spAutoFit/>
          </a:bodyPr>
          <a:lstStyle/>
          <a:p>
            <a:pPr marL="342900" indent="-342900">
              <a:buFont typeface="Wingdings" panose="05000000000000000000" pitchFamily="2" charset="2"/>
              <a:buChar char="Ø"/>
              <a:defRPr/>
            </a:pPr>
            <a:r>
              <a:rPr lang="en-US" sz="2200" b="1" i="1" dirty="0">
                <a:latin typeface="Calibri" panose="020F0502020204030204" pitchFamily="34" charset="0"/>
                <a:ea typeface="Verdana" pitchFamily="34" charset="0"/>
                <a:cs typeface="Calibri" panose="020F0502020204030204" pitchFamily="34" charset="0"/>
              </a:rPr>
              <a:t>Strategy</a:t>
            </a:r>
            <a:r>
              <a:rPr lang="en-US" sz="2200" dirty="0">
                <a:latin typeface="Calibri" panose="020F0502020204030204" pitchFamily="34" charset="0"/>
                <a:ea typeface="Verdana" pitchFamily="34" charset="0"/>
                <a:cs typeface="Calibri" panose="020F0502020204030204" pitchFamily="34" charset="0"/>
              </a:rPr>
              <a:t> is a term that connotes a response to a competitive environment. In a competitive situation, it is not enough to build plans logically from goals unless the plans take into account the environmental opportunities and threats and the organizational strengths and weaknesses. </a:t>
            </a:r>
          </a:p>
          <a:p>
            <a:pPr marL="342900" indent="-342900">
              <a:buFont typeface="Wingdings" panose="05000000000000000000" pitchFamily="2" charset="2"/>
              <a:buChar char="Ø"/>
              <a:defRPr/>
            </a:pPr>
            <a:endParaRPr lang="en-US" sz="2200" dirty="0">
              <a:latin typeface="Calibri" panose="020F0502020204030204" pitchFamily="34" charset="0"/>
              <a:ea typeface="Verdana" pitchFamily="34" charset="0"/>
              <a:cs typeface="Calibri" panose="020F0502020204030204" pitchFamily="34" charset="0"/>
            </a:endParaRPr>
          </a:p>
          <a:p>
            <a:pPr marL="342900" indent="-342900">
              <a:buFont typeface="Wingdings" panose="05000000000000000000" pitchFamily="2" charset="2"/>
              <a:buChar char="Ø"/>
              <a:defRPr/>
            </a:pPr>
            <a:r>
              <a:rPr lang="en-US" sz="2200" dirty="0">
                <a:latin typeface="Calibri" panose="020F0502020204030204" pitchFamily="34" charset="0"/>
                <a:ea typeface="Verdana" pitchFamily="34" charset="0"/>
                <a:cs typeface="Calibri" panose="020F0502020204030204" pitchFamily="34" charset="0"/>
              </a:rPr>
              <a:t>A corporate strategy is a plan that takes these factors into account and provides an optimal match between the firm and the environment.</a:t>
            </a:r>
          </a:p>
          <a:p>
            <a:pPr marL="342900" indent="-342900">
              <a:buFont typeface="Wingdings" panose="05000000000000000000" pitchFamily="2" charset="2"/>
              <a:buChar char="Ø"/>
              <a:defRPr/>
            </a:pPr>
            <a:endParaRPr lang="en-US" sz="2200" dirty="0">
              <a:latin typeface="Calibri" panose="020F0502020204030204" pitchFamily="34" charset="0"/>
              <a:ea typeface="Verdana" pitchFamily="34" charset="0"/>
              <a:cs typeface="Calibri" panose="020F0502020204030204" pitchFamily="34" charset="0"/>
            </a:endParaRPr>
          </a:p>
          <a:p>
            <a:pPr marL="342900" indent="-342900">
              <a:buFont typeface="Wingdings" panose="05000000000000000000" pitchFamily="2" charset="2"/>
              <a:buChar char="Ø"/>
              <a:defRPr/>
            </a:pPr>
            <a:r>
              <a:rPr lang="en-US" sz="2200" dirty="0">
                <a:latin typeface="Calibri" panose="020F0502020204030204" pitchFamily="34" charset="0"/>
                <a:ea typeface="Verdana" pitchFamily="34" charset="0"/>
                <a:cs typeface="Calibri" panose="020F0502020204030204" pitchFamily="34" charset="0"/>
              </a:rPr>
              <a:t>Strategic Management is a process through which manager:</a:t>
            </a:r>
          </a:p>
          <a:p>
            <a:pPr marL="800100" lvl="1" indent="-342900">
              <a:buFont typeface="Wingdings" panose="05000000000000000000" pitchFamily="2" charset="2"/>
              <a:buChar char="Ø"/>
              <a:defRPr/>
            </a:pPr>
            <a:r>
              <a:rPr lang="en-US" sz="2200" dirty="0">
                <a:latin typeface="Calibri" panose="020F0502020204030204" pitchFamily="34" charset="0"/>
                <a:ea typeface="Verdana" pitchFamily="34" charset="0"/>
                <a:cs typeface="Calibri" panose="020F0502020204030204" pitchFamily="34" charset="0"/>
              </a:rPr>
              <a:t>Formulates and implements strategies</a:t>
            </a:r>
          </a:p>
          <a:p>
            <a:pPr marL="800100" lvl="1" indent="-342900">
              <a:buFont typeface="Wingdings" panose="05000000000000000000" pitchFamily="2" charset="2"/>
              <a:buChar char="Ø"/>
              <a:defRPr/>
            </a:pPr>
            <a:r>
              <a:rPr lang="en-US" sz="2200" dirty="0">
                <a:latin typeface="Calibri" panose="020F0502020204030204" pitchFamily="34" charset="0"/>
                <a:ea typeface="Verdana" pitchFamily="34" charset="0"/>
                <a:cs typeface="Calibri" panose="020F0502020204030204" pitchFamily="34" charset="0"/>
              </a:rPr>
              <a:t>Obtains strategic goal achievement</a:t>
            </a:r>
          </a:p>
        </p:txBody>
      </p:sp>
      <p:sp>
        <p:nvSpPr>
          <p:cNvPr id="2" name="Slide Number Placeholder 1"/>
          <p:cNvSpPr>
            <a:spLocks noGrp="1"/>
          </p:cNvSpPr>
          <p:nvPr>
            <p:ph type="sldNum" sz="quarter" idx="12"/>
          </p:nvPr>
        </p:nvSpPr>
        <p:spPr>
          <a:xfrm>
            <a:off x="8305800" y="6411468"/>
            <a:ext cx="762000" cy="365125"/>
          </a:xfrm>
          <a:prstGeom prst="rect">
            <a:avLst/>
          </a:prstGeom>
        </p:spPr>
        <p:txBody>
          <a:bodyPr vert="horz" lIns="91440" tIns="45720" rIns="91440" bIns="45720" rtlCol="0" anchor="ctr"/>
          <a:lstStyle>
            <a:defPPr>
              <a:defRPr lang="en-US"/>
            </a:defPPr>
            <a:lvl1pPr marL="0" algn="r" defTabSz="914400" rtl="0" eaLnBrk="1" latinLnBrk="0" hangingPunct="1">
              <a:defRPr sz="1800" b="0" kern="1200">
                <a:solidFill>
                  <a:schemeClr val="tx1">
                    <a:lumMod val="85000"/>
                    <a:lumOff val="1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3BC0BD-BD40-4F51-B212-973135C4ADD2}" type="slidenum">
              <a:rPr lang="en-US" smtClean="0"/>
              <a:pPr/>
              <a:t>26</a:t>
            </a:fld>
            <a:endParaRPr lang="en-US"/>
          </a:p>
        </p:txBody>
      </p:sp>
      <p:sp>
        <p:nvSpPr>
          <p:cNvPr id="3" name="Rectangle 2"/>
          <p:cNvSpPr/>
          <p:nvPr/>
        </p:nvSpPr>
        <p:spPr>
          <a:xfrm>
            <a:off x="298174" y="1441476"/>
            <a:ext cx="8382000" cy="430887"/>
          </a:xfrm>
          <a:prstGeom prst="rect">
            <a:avLst/>
          </a:prstGeom>
        </p:spPr>
        <p:txBody>
          <a:bodyPr wrap="square">
            <a:spAutoFit/>
          </a:bodyPr>
          <a:lstStyle/>
          <a:p>
            <a:endParaRPr lang="en-US" altLang="en-US" sz="2200" dirty="0">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194979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8174" y="1441476"/>
            <a:ext cx="8382000" cy="430887"/>
          </a:xfrm>
          <a:prstGeom prst="rect">
            <a:avLst/>
          </a:prstGeom>
        </p:spPr>
        <p:txBody>
          <a:bodyPr wrap="square">
            <a:spAutoFit/>
          </a:bodyPr>
          <a:lstStyle/>
          <a:p>
            <a:endParaRPr lang="en-US" altLang="en-US" sz="2200" dirty="0">
              <a:latin typeface="Calibri" panose="020F0502020204030204" pitchFamily="34" charset="0"/>
              <a:ea typeface="Verdana" panose="020B060403050404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DC4BB17C-55B5-E43B-4B2F-732FD5938D04}"/>
              </a:ext>
            </a:extLst>
          </p:cNvPr>
          <p:cNvPicPr>
            <a:picLocks noChangeAspect="1"/>
          </p:cNvPicPr>
          <p:nvPr/>
        </p:nvPicPr>
        <p:blipFill>
          <a:blip r:embed="rId2"/>
          <a:stretch>
            <a:fillRect/>
          </a:stretch>
        </p:blipFill>
        <p:spPr>
          <a:xfrm>
            <a:off x="152400" y="81408"/>
            <a:ext cx="8915400" cy="6471792"/>
          </a:xfrm>
          <a:prstGeom prst="rect">
            <a:avLst/>
          </a:prstGeom>
        </p:spPr>
      </p:pic>
    </p:spTree>
    <p:extLst>
      <p:ext uri="{BB962C8B-B14F-4D97-AF65-F5344CB8AC3E}">
        <p14:creationId xmlns:p14="http://schemas.microsoft.com/office/powerpoint/2010/main" val="4051656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0100" y="173973"/>
            <a:ext cx="7543800" cy="523220"/>
          </a:xfrm>
          <a:prstGeom prst="rect">
            <a:avLst/>
          </a:prstGeom>
          <a:noFill/>
        </p:spPr>
        <p:txBody>
          <a:bodyPr wrap="square" rtlCol="0">
            <a:spAutoFit/>
          </a:bodyPr>
          <a:lstStyle/>
          <a:p>
            <a:pPr algn="ctr"/>
            <a:r>
              <a:rPr lang="en-US" sz="2800" b="1" dirty="0">
                <a:solidFill>
                  <a:prstClr val="black"/>
                </a:solidFill>
                <a:latin typeface="Calibri"/>
                <a:ea typeface="+mj-ea"/>
                <a:cs typeface="+mj-cs"/>
              </a:rPr>
              <a:t>The Process of Strategy Formulation</a:t>
            </a:r>
            <a:endParaRPr lang="en-US" sz="2800" b="1" dirty="0">
              <a:latin typeface="Calibri" panose="020F0502020204030204" pitchFamily="34" charset="0"/>
            </a:endParaRPr>
          </a:p>
        </p:txBody>
      </p:sp>
      <p:sp>
        <p:nvSpPr>
          <p:cNvPr id="5" name="TextBox 4"/>
          <p:cNvSpPr txBox="1"/>
          <p:nvPr/>
        </p:nvSpPr>
        <p:spPr>
          <a:xfrm>
            <a:off x="304800" y="830654"/>
            <a:ext cx="8541026" cy="5847755"/>
          </a:xfrm>
          <a:prstGeom prst="rect">
            <a:avLst/>
          </a:prstGeom>
          <a:noFill/>
        </p:spPr>
        <p:txBody>
          <a:bodyPr wrap="square" rtlCol="0">
            <a:spAutoFit/>
          </a:bodyPr>
          <a:lstStyle/>
          <a:p>
            <a:pPr marL="457200" indent="-457200">
              <a:buAutoNum type="arabicPeriod"/>
              <a:defRPr/>
            </a:pPr>
            <a:r>
              <a:rPr lang="en-US" sz="2200" b="1" i="1" dirty="0">
                <a:latin typeface="Calibri" panose="020F0502020204030204" pitchFamily="34" charset="0"/>
                <a:ea typeface="Verdana" pitchFamily="34" charset="0"/>
                <a:cs typeface="Calibri" panose="020F0502020204030204" pitchFamily="34" charset="0"/>
              </a:rPr>
              <a:t>Mission and objectives: </a:t>
            </a:r>
            <a:r>
              <a:rPr lang="en-US" sz="2200" dirty="0">
                <a:latin typeface="Calibri" panose="020F0502020204030204" pitchFamily="34" charset="0"/>
                <a:ea typeface="Verdana" pitchFamily="34" charset="0"/>
                <a:cs typeface="Calibri" panose="020F0502020204030204" pitchFamily="34" charset="0"/>
              </a:rPr>
              <a:t>The strategic management process begins with the firm’s mission and objectives. </a:t>
            </a:r>
          </a:p>
          <a:p>
            <a:pPr>
              <a:defRPr/>
            </a:pPr>
            <a:r>
              <a:rPr lang="en-US" sz="2200" dirty="0">
                <a:latin typeface="Calibri" panose="020F0502020204030204" pitchFamily="34" charset="0"/>
                <a:ea typeface="Verdana" pitchFamily="34" charset="0"/>
                <a:cs typeface="Calibri" panose="020F0502020204030204" pitchFamily="34" charset="0"/>
              </a:rPr>
              <a:t>The mission is the unique aim of an organization that sets it apart from others of its type. </a:t>
            </a:r>
          </a:p>
          <a:p>
            <a:pPr marL="342900" indent="-342900">
              <a:buFont typeface="Arial" panose="020B0604020202020204" pitchFamily="34" charset="0"/>
              <a:buChar char="•"/>
              <a:defRPr/>
            </a:pPr>
            <a:r>
              <a:rPr lang="en-US" sz="2200" dirty="0">
                <a:latin typeface="Calibri" panose="020F0502020204030204" pitchFamily="34" charset="0"/>
                <a:ea typeface="Verdana" pitchFamily="34" charset="0"/>
                <a:cs typeface="Calibri" panose="020F0502020204030204" pitchFamily="34" charset="0"/>
              </a:rPr>
              <a:t>What do we do?</a:t>
            </a:r>
          </a:p>
          <a:p>
            <a:pPr marL="342900" indent="-342900">
              <a:buFont typeface="Arial" panose="020B0604020202020204" pitchFamily="34" charset="0"/>
              <a:buChar char="•"/>
              <a:defRPr/>
            </a:pPr>
            <a:r>
              <a:rPr lang="en-US" sz="2200" dirty="0">
                <a:latin typeface="Calibri" panose="020F0502020204030204" pitchFamily="34" charset="0"/>
                <a:ea typeface="Verdana" pitchFamily="34" charset="0"/>
                <a:cs typeface="Calibri" panose="020F0502020204030204" pitchFamily="34" charset="0"/>
              </a:rPr>
              <a:t>Whom do we serve?</a:t>
            </a:r>
          </a:p>
          <a:p>
            <a:pPr marL="342900" indent="-342900">
              <a:buFont typeface="Arial" panose="020B0604020202020204" pitchFamily="34" charset="0"/>
              <a:buChar char="•"/>
              <a:defRPr/>
            </a:pPr>
            <a:r>
              <a:rPr lang="en-US" sz="2200" dirty="0">
                <a:latin typeface="Calibri" panose="020F0502020204030204" pitchFamily="34" charset="0"/>
                <a:ea typeface="Verdana" pitchFamily="34" charset="0"/>
                <a:cs typeface="Calibri" panose="020F0502020204030204" pitchFamily="34" charset="0"/>
              </a:rPr>
              <a:t>How do we serve them?</a:t>
            </a:r>
          </a:p>
          <a:p>
            <a:pPr>
              <a:defRPr/>
            </a:pPr>
            <a:r>
              <a:rPr lang="en-US" sz="2200" dirty="0">
                <a:latin typeface="Calibri" panose="020F0502020204030204" pitchFamily="34" charset="0"/>
                <a:ea typeface="Verdana" pitchFamily="34" charset="0"/>
                <a:cs typeface="Calibri" panose="020F0502020204030204" pitchFamily="34" charset="0"/>
              </a:rPr>
              <a:t>A firm’s mission guides the development of strategies.  It establishes the context within which daily operating decisions are made and sets limits on available strategic options.</a:t>
            </a:r>
          </a:p>
          <a:p>
            <a:pPr>
              <a:defRPr/>
            </a:pPr>
            <a:endParaRPr lang="en-US" sz="2200" dirty="0">
              <a:latin typeface="Calibri" panose="020F0502020204030204" pitchFamily="34" charset="0"/>
              <a:ea typeface="Verdana" pitchFamily="34" charset="0"/>
              <a:cs typeface="Calibri" panose="020F0502020204030204" pitchFamily="34" charset="0"/>
            </a:endParaRPr>
          </a:p>
          <a:p>
            <a:pPr>
              <a:defRPr/>
            </a:pPr>
            <a:r>
              <a:rPr lang="en-US" sz="2200" b="1" dirty="0">
                <a:latin typeface="Calibri" panose="020F0502020204030204" pitchFamily="34" charset="0"/>
                <a:ea typeface="Verdana" pitchFamily="34" charset="0"/>
                <a:cs typeface="Calibri" panose="020F0502020204030204" pitchFamily="34" charset="0"/>
              </a:rPr>
              <a:t>Objectives: </a:t>
            </a:r>
            <a:r>
              <a:rPr lang="en-US" sz="2200" dirty="0">
                <a:latin typeface="Calibri" panose="020F0502020204030204" pitchFamily="34" charset="0"/>
                <a:ea typeface="Verdana" pitchFamily="34" charset="0"/>
                <a:cs typeface="Calibri" panose="020F0502020204030204" pitchFamily="34" charset="0"/>
              </a:rPr>
              <a:t>It is the managerial commitment to achieve specified results. </a:t>
            </a:r>
          </a:p>
          <a:p>
            <a:pPr>
              <a:defRPr/>
            </a:pPr>
            <a:r>
              <a:rPr lang="en-US" sz="2200" dirty="0">
                <a:latin typeface="Calibri" panose="020F0502020204030204" pitchFamily="34" charset="0"/>
                <a:ea typeface="Verdana" pitchFamily="34" charset="0"/>
                <a:cs typeface="Calibri" panose="020F0502020204030204" pitchFamily="34" charset="0"/>
              </a:rPr>
              <a:t>Objectives are more specific than missions. E.g. To be profitable can be a mission statement. To attain 30% profit in the year 2022-2023 is the objective</a:t>
            </a:r>
          </a:p>
          <a:p>
            <a:pPr>
              <a:defRPr/>
            </a:pPr>
            <a:endParaRPr lang="en-US" sz="2200" dirty="0">
              <a:latin typeface="Calibri" panose="020F0502020204030204" pitchFamily="34" charset="0"/>
              <a:ea typeface="Verdana" pitchFamily="34" charset="0"/>
              <a:cs typeface="Calibri" panose="020F0502020204030204" pitchFamily="34" charset="0"/>
            </a:endParaRPr>
          </a:p>
          <a:p>
            <a:pPr>
              <a:defRPr/>
            </a:pPr>
            <a:endParaRPr lang="en-US" sz="2200" dirty="0">
              <a:latin typeface="Calibri" panose="020F0502020204030204" pitchFamily="34" charset="0"/>
              <a:ea typeface="Verdana" pitchFamily="34" charset="0"/>
              <a:cs typeface="Calibri" panose="020F0502020204030204" pitchFamily="34" charset="0"/>
            </a:endParaRPr>
          </a:p>
        </p:txBody>
      </p:sp>
      <p:sp>
        <p:nvSpPr>
          <p:cNvPr id="2" name="Slide Number Placeholder 1"/>
          <p:cNvSpPr>
            <a:spLocks noGrp="1"/>
          </p:cNvSpPr>
          <p:nvPr>
            <p:ph type="sldNum" sz="quarter" idx="12"/>
          </p:nvPr>
        </p:nvSpPr>
        <p:spPr>
          <a:xfrm>
            <a:off x="8305800" y="6411468"/>
            <a:ext cx="762000" cy="365125"/>
          </a:xfrm>
          <a:prstGeom prst="rect">
            <a:avLst/>
          </a:prstGeom>
        </p:spPr>
        <p:txBody>
          <a:bodyPr vert="horz" lIns="91440" tIns="45720" rIns="91440" bIns="45720" rtlCol="0" anchor="ctr"/>
          <a:lstStyle>
            <a:defPPr>
              <a:defRPr lang="en-US"/>
            </a:defPPr>
            <a:lvl1pPr marL="0" algn="r" defTabSz="914400" rtl="0" eaLnBrk="1" latinLnBrk="0" hangingPunct="1">
              <a:defRPr sz="1800" b="0" kern="1200">
                <a:solidFill>
                  <a:schemeClr val="tx1">
                    <a:lumMod val="85000"/>
                    <a:lumOff val="1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3BC0BD-BD40-4F51-B212-973135C4ADD2}" type="slidenum">
              <a:rPr lang="en-US" smtClean="0"/>
              <a:pPr/>
              <a:t>28</a:t>
            </a:fld>
            <a:endParaRPr lang="en-US"/>
          </a:p>
        </p:txBody>
      </p:sp>
      <p:sp>
        <p:nvSpPr>
          <p:cNvPr id="3" name="Rectangle 2"/>
          <p:cNvSpPr/>
          <p:nvPr/>
        </p:nvSpPr>
        <p:spPr>
          <a:xfrm>
            <a:off x="298174" y="1441476"/>
            <a:ext cx="8382000" cy="430887"/>
          </a:xfrm>
          <a:prstGeom prst="rect">
            <a:avLst/>
          </a:prstGeom>
        </p:spPr>
        <p:txBody>
          <a:bodyPr wrap="square">
            <a:spAutoFit/>
          </a:bodyPr>
          <a:lstStyle/>
          <a:p>
            <a:endParaRPr lang="en-US" altLang="en-US" sz="2200" dirty="0">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492114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8504" y="762000"/>
            <a:ext cx="7543800" cy="523220"/>
          </a:xfrm>
          <a:prstGeom prst="rect">
            <a:avLst/>
          </a:prstGeom>
          <a:noFill/>
        </p:spPr>
        <p:txBody>
          <a:bodyPr wrap="square" rtlCol="0">
            <a:spAutoFit/>
          </a:bodyPr>
          <a:lstStyle/>
          <a:p>
            <a:pPr algn="ctr"/>
            <a:r>
              <a:rPr lang="en-US" sz="2800" b="1" dirty="0">
                <a:solidFill>
                  <a:prstClr val="black"/>
                </a:solidFill>
                <a:latin typeface="Calibri"/>
                <a:ea typeface="+mj-ea"/>
                <a:cs typeface="+mj-cs"/>
              </a:rPr>
              <a:t>Characteristics of Objectives </a:t>
            </a:r>
            <a:endParaRPr lang="en-US" sz="2800" b="1" dirty="0">
              <a:latin typeface="Calibri" panose="020F0502020204030204" pitchFamily="34" charset="0"/>
            </a:endParaRPr>
          </a:p>
        </p:txBody>
      </p:sp>
      <p:sp>
        <p:nvSpPr>
          <p:cNvPr id="5" name="TextBox 4"/>
          <p:cNvSpPr txBox="1"/>
          <p:nvPr/>
        </p:nvSpPr>
        <p:spPr>
          <a:xfrm>
            <a:off x="381000" y="1828800"/>
            <a:ext cx="8458200" cy="430887"/>
          </a:xfrm>
          <a:prstGeom prst="rect">
            <a:avLst/>
          </a:prstGeom>
          <a:noFill/>
        </p:spPr>
        <p:txBody>
          <a:bodyPr wrap="square" rtlCol="0">
            <a:spAutoFit/>
          </a:bodyPr>
          <a:lstStyle/>
          <a:p>
            <a:endParaRPr lang="en-US" altLang="en-US" sz="2200" dirty="0">
              <a:latin typeface="Calibri" panose="020F0502020204030204" pitchFamily="34" charset="0"/>
              <a:ea typeface="Verdana" panose="020B0604030504040204" pitchFamily="34" charset="0"/>
              <a:cs typeface="Calibri" panose="020F0502020204030204" pitchFamily="34" charset="0"/>
            </a:endParaRPr>
          </a:p>
        </p:txBody>
      </p:sp>
      <p:sp>
        <p:nvSpPr>
          <p:cNvPr id="2" name="Slide Number Placeholder 1"/>
          <p:cNvSpPr>
            <a:spLocks noGrp="1"/>
          </p:cNvSpPr>
          <p:nvPr>
            <p:ph type="sldNum" sz="quarter" idx="12"/>
          </p:nvPr>
        </p:nvSpPr>
        <p:spPr>
          <a:xfrm>
            <a:off x="8305800" y="6411468"/>
            <a:ext cx="762000" cy="365125"/>
          </a:xfrm>
          <a:prstGeom prst="rect">
            <a:avLst/>
          </a:prstGeom>
        </p:spPr>
        <p:txBody>
          <a:bodyPr vert="horz" lIns="91440" tIns="45720" rIns="91440" bIns="45720" rtlCol="0" anchor="ctr"/>
          <a:lstStyle>
            <a:defPPr>
              <a:defRPr lang="en-US"/>
            </a:defPPr>
            <a:lvl1pPr marL="0" algn="r" defTabSz="914400" rtl="0" eaLnBrk="1" latinLnBrk="0" hangingPunct="1">
              <a:defRPr sz="1800" b="0" kern="1200">
                <a:solidFill>
                  <a:schemeClr val="tx1">
                    <a:lumMod val="85000"/>
                    <a:lumOff val="1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3BC0BD-BD40-4F51-B212-973135C4ADD2}" type="slidenum">
              <a:rPr lang="en-US" smtClean="0"/>
              <a:pPr/>
              <a:t>29</a:t>
            </a:fld>
            <a:endParaRPr lang="en-US"/>
          </a:p>
        </p:txBody>
      </p:sp>
      <p:sp>
        <p:nvSpPr>
          <p:cNvPr id="3" name="Rectangle 2"/>
          <p:cNvSpPr/>
          <p:nvPr/>
        </p:nvSpPr>
        <p:spPr>
          <a:xfrm>
            <a:off x="533400" y="1600200"/>
            <a:ext cx="8153400" cy="4154984"/>
          </a:xfrm>
          <a:prstGeom prst="rect">
            <a:avLst/>
          </a:prstGeom>
        </p:spPr>
        <p:txBody>
          <a:bodyPr wrap="square">
            <a:spAutoFit/>
          </a:bodyPr>
          <a:lstStyle/>
          <a:p>
            <a:pPr marL="342900" indent="-342900">
              <a:buFont typeface="Wingdings" panose="05000000000000000000" pitchFamily="2" charset="2"/>
              <a:buChar char="Ø"/>
            </a:pPr>
            <a:r>
              <a:rPr lang="en-SG" altLang="en-US" sz="2200" dirty="0">
                <a:latin typeface="Calibri" panose="020F0502020204030204" pitchFamily="34" charset="0"/>
                <a:ea typeface="Verdana" panose="020B0604030504040204" pitchFamily="34" charset="0"/>
                <a:cs typeface="Calibri" panose="020F0502020204030204" pitchFamily="34" charset="0"/>
              </a:rPr>
              <a:t>Objectives are multiple in number</a:t>
            </a:r>
          </a:p>
          <a:p>
            <a:pPr marL="342900" indent="-342900">
              <a:buFont typeface="Wingdings" panose="05000000000000000000" pitchFamily="2" charset="2"/>
              <a:buChar char="Ø"/>
            </a:pPr>
            <a:endParaRPr lang="en-SG" altLang="en-US" sz="2200" dirty="0">
              <a:latin typeface="Calibri" panose="020F0502020204030204" pitchFamily="34" charset="0"/>
              <a:ea typeface="Verdana" panose="020B0604030504040204" pitchFamily="34" charset="0"/>
              <a:cs typeface="Calibri" panose="020F0502020204030204" pitchFamily="34" charset="0"/>
            </a:endParaRPr>
          </a:p>
          <a:p>
            <a:pPr marL="342900" indent="-342900">
              <a:buFont typeface="Wingdings" panose="05000000000000000000" pitchFamily="2" charset="2"/>
              <a:buChar char="Ø"/>
            </a:pPr>
            <a:r>
              <a:rPr lang="en-SG" altLang="en-US" sz="2200" dirty="0">
                <a:latin typeface="Calibri" panose="020F0502020204030204" pitchFamily="34" charset="0"/>
                <a:ea typeface="Verdana" panose="020B0604030504040204" pitchFamily="34" charset="0"/>
                <a:cs typeface="Calibri" panose="020F0502020204030204" pitchFamily="34" charset="0"/>
              </a:rPr>
              <a:t>Objectives change over time</a:t>
            </a:r>
          </a:p>
          <a:p>
            <a:pPr marL="342900" indent="-342900">
              <a:buFont typeface="Wingdings" panose="05000000000000000000" pitchFamily="2" charset="2"/>
              <a:buChar char="Ø"/>
            </a:pPr>
            <a:endParaRPr lang="en-SG" altLang="en-US" sz="2200" dirty="0">
              <a:latin typeface="Calibri" panose="020F0502020204030204" pitchFamily="34" charset="0"/>
              <a:ea typeface="Verdana" panose="020B0604030504040204" pitchFamily="34" charset="0"/>
              <a:cs typeface="Calibri" panose="020F0502020204030204" pitchFamily="34" charset="0"/>
            </a:endParaRPr>
          </a:p>
          <a:p>
            <a:pPr marL="342900" indent="-342900">
              <a:buFont typeface="Wingdings" panose="05000000000000000000" pitchFamily="2" charset="2"/>
              <a:buChar char="Ø"/>
            </a:pPr>
            <a:r>
              <a:rPr lang="en-SG" altLang="en-US" sz="2200" dirty="0">
                <a:latin typeface="Calibri" panose="020F0502020204030204" pitchFamily="34" charset="0"/>
                <a:ea typeface="Verdana" panose="020B0604030504040204" pitchFamily="34" charset="0"/>
                <a:cs typeface="Calibri" panose="020F0502020204030204" pitchFamily="34" charset="0"/>
              </a:rPr>
              <a:t>Objectives are either tangible or intangible</a:t>
            </a:r>
          </a:p>
          <a:p>
            <a:pPr marL="342900" indent="-342900">
              <a:buFont typeface="Wingdings" panose="05000000000000000000" pitchFamily="2" charset="2"/>
              <a:buChar char="Ø"/>
            </a:pPr>
            <a:endParaRPr lang="en-SG" altLang="en-US" sz="2200" dirty="0">
              <a:latin typeface="Calibri" panose="020F0502020204030204" pitchFamily="34" charset="0"/>
              <a:ea typeface="Verdana" panose="020B0604030504040204" pitchFamily="34" charset="0"/>
              <a:cs typeface="Calibri" panose="020F0502020204030204" pitchFamily="34" charset="0"/>
            </a:endParaRPr>
          </a:p>
          <a:p>
            <a:pPr marL="342900" indent="-342900">
              <a:buFont typeface="Wingdings" panose="05000000000000000000" pitchFamily="2" charset="2"/>
              <a:buChar char="Ø"/>
            </a:pPr>
            <a:r>
              <a:rPr lang="en-SG" altLang="en-US" sz="2200" dirty="0">
                <a:latin typeface="Calibri" panose="020F0502020204030204" pitchFamily="34" charset="0"/>
                <a:ea typeface="Verdana" panose="020B0604030504040204" pitchFamily="34" charset="0"/>
                <a:cs typeface="Calibri" panose="020F0502020204030204" pitchFamily="34" charset="0"/>
              </a:rPr>
              <a:t>Objectives have a priority</a:t>
            </a:r>
          </a:p>
          <a:p>
            <a:pPr marL="342900" indent="-342900">
              <a:buFont typeface="Wingdings" panose="05000000000000000000" pitchFamily="2" charset="2"/>
              <a:buChar char="Ø"/>
            </a:pPr>
            <a:endParaRPr lang="en-SG" altLang="en-US" sz="2200" dirty="0">
              <a:latin typeface="Calibri" panose="020F0502020204030204" pitchFamily="34" charset="0"/>
              <a:ea typeface="Verdana" panose="020B0604030504040204" pitchFamily="34" charset="0"/>
              <a:cs typeface="Calibri" panose="020F0502020204030204" pitchFamily="34" charset="0"/>
            </a:endParaRPr>
          </a:p>
          <a:p>
            <a:pPr marL="342900" indent="-342900">
              <a:buFont typeface="Wingdings" panose="05000000000000000000" pitchFamily="2" charset="2"/>
              <a:buChar char="Ø"/>
            </a:pPr>
            <a:r>
              <a:rPr lang="en-SG" altLang="en-US" sz="2200" dirty="0">
                <a:latin typeface="Calibri" panose="020F0502020204030204" pitchFamily="34" charset="0"/>
                <a:ea typeface="Verdana" panose="020B0604030504040204" pitchFamily="34" charset="0"/>
                <a:cs typeface="Calibri" panose="020F0502020204030204" pitchFamily="34" charset="0"/>
              </a:rPr>
              <a:t>Objectives are generally arranged in a hierarchy</a:t>
            </a:r>
          </a:p>
          <a:p>
            <a:pPr marL="342900" indent="-342900">
              <a:buFont typeface="Wingdings" panose="05000000000000000000" pitchFamily="2" charset="2"/>
              <a:buChar char="Ø"/>
            </a:pPr>
            <a:endParaRPr lang="en-SG" altLang="en-US" sz="2200" dirty="0">
              <a:latin typeface="Calibri" panose="020F0502020204030204" pitchFamily="34" charset="0"/>
              <a:ea typeface="Verdana" panose="020B0604030504040204" pitchFamily="34" charset="0"/>
              <a:cs typeface="Calibri" panose="020F0502020204030204" pitchFamily="34" charset="0"/>
            </a:endParaRPr>
          </a:p>
          <a:p>
            <a:pPr marL="342900" indent="-342900">
              <a:buFont typeface="Wingdings" panose="05000000000000000000" pitchFamily="2" charset="2"/>
              <a:buChar char="Ø"/>
            </a:pPr>
            <a:r>
              <a:rPr lang="en-SG" altLang="en-US" sz="2200" dirty="0">
                <a:latin typeface="Calibri" panose="020F0502020204030204" pitchFamily="34" charset="0"/>
                <a:ea typeface="Verdana" panose="020B0604030504040204" pitchFamily="34" charset="0"/>
                <a:cs typeface="Calibri" panose="020F0502020204030204" pitchFamily="34" charset="0"/>
              </a:rPr>
              <a:t>Objectives sometimes clash with each other</a:t>
            </a:r>
          </a:p>
          <a:p>
            <a:endParaRPr lang="en-SG" altLang="en-US" sz="2200" dirty="0">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1819884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736" y="0"/>
            <a:ext cx="8208645" cy="6858000"/>
            <a:chOff x="935736" y="0"/>
            <a:chExt cx="8208645" cy="6858000"/>
          </a:xfrm>
        </p:grpSpPr>
        <p:sp>
          <p:nvSpPr>
            <p:cNvPr id="3" name="object 3"/>
            <p:cNvSpPr/>
            <p:nvPr/>
          </p:nvSpPr>
          <p:spPr>
            <a:xfrm>
              <a:off x="1014984" y="0"/>
              <a:ext cx="8129270" cy="6858000"/>
            </a:xfrm>
            <a:custGeom>
              <a:avLst/>
              <a:gdLst/>
              <a:ahLst/>
              <a:cxnLst/>
              <a:rect l="l" t="t" r="r" b="b"/>
              <a:pathLst>
                <a:path w="8129270" h="6858000">
                  <a:moveTo>
                    <a:pt x="8129016" y="0"/>
                  </a:moveTo>
                  <a:lnTo>
                    <a:pt x="0" y="0"/>
                  </a:lnTo>
                  <a:lnTo>
                    <a:pt x="0" y="6858000"/>
                  </a:lnTo>
                  <a:lnTo>
                    <a:pt x="8129016" y="6858000"/>
                  </a:lnTo>
                  <a:lnTo>
                    <a:pt x="8129016" y="0"/>
                  </a:lnTo>
                  <a:close/>
                </a:path>
              </a:pathLst>
            </a:custGeom>
            <a:solidFill>
              <a:srgbClr val="FFFFFF"/>
            </a:solidFill>
          </p:spPr>
          <p:txBody>
            <a:bodyPr wrap="square" lIns="0" tIns="0" rIns="0" bIns="0" rtlCol="0"/>
            <a:lstStyle/>
            <a:p>
              <a:endParaRPr/>
            </a:p>
          </p:txBody>
        </p:sp>
        <p:pic>
          <p:nvPicPr>
            <p:cNvPr id="4" name="object 4"/>
            <p:cNvPicPr/>
            <p:nvPr/>
          </p:nvPicPr>
          <p:blipFill>
            <a:blip r:embed="rId2" cstate="print"/>
            <a:stretch>
              <a:fillRect/>
            </a:stretch>
          </p:blipFill>
          <p:spPr>
            <a:xfrm>
              <a:off x="935736" y="0"/>
              <a:ext cx="155447" cy="6857999"/>
            </a:xfrm>
            <a:prstGeom prst="rect">
              <a:avLst/>
            </a:prstGeom>
          </p:spPr>
        </p:pic>
        <p:sp>
          <p:nvSpPr>
            <p:cNvPr id="5" name="object 5"/>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pic>
          <p:nvPicPr>
            <p:cNvPr id="6" name="object 6"/>
            <p:cNvPicPr/>
            <p:nvPr/>
          </p:nvPicPr>
          <p:blipFill>
            <a:blip r:embed="rId3" cstate="print"/>
            <a:stretch>
              <a:fillRect/>
            </a:stretch>
          </p:blipFill>
          <p:spPr>
            <a:xfrm>
              <a:off x="990600" y="228600"/>
              <a:ext cx="8153400" cy="6324600"/>
            </a:xfrm>
            <a:prstGeom prst="rect">
              <a:avLst/>
            </a:prstGeom>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828800"/>
            <a:ext cx="8458200" cy="430887"/>
          </a:xfrm>
          <a:prstGeom prst="rect">
            <a:avLst/>
          </a:prstGeom>
          <a:noFill/>
        </p:spPr>
        <p:txBody>
          <a:bodyPr wrap="square" rtlCol="0">
            <a:spAutoFit/>
          </a:bodyPr>
          <a:lstStyle/>
          <a:p>
            <a:endParaRPr lang="en-US" altLang="en-US" sz="2200" dirty="0">
              <a:latin typeface="Calibri" panose="020F0502020204030204" pitchFamily="34" charset="0"/>
              <a:ea typeface="Verdana" panose="020B0604030504040204" pitchFamily="34" charset="0"/>
              <a:cs typeface="Calibri" panose="020F0502020204030204" pitchFamily="34" charset="0"/>
            </a:endParaRPr>
          </a:p>
        </p:txBody>
      </p:sp>
      <p:sp>
        <p:nvSpPr>
          <p:cNvPr id="2" name="Slide Number Placeholder 1"/>
          <p:cNvSpPr>
            <a:spLocks noGrp="1"/>
          </p:cNvSpPr>
          <p:nvPr>
            <p:ph type="sldNum" sz="quarter" idx="12"/>
          </p:nvPr>
        </p:nvSpPr>
        <p:spPr>
          <a:xfrm>
            <a:off x="8305800" y="6411468"/>
            <a:ext cx="762000" cy="365125"/>
          </a:xfrm>
          <a:prstGeom prst="rect">
            <a:avLst/>
          </a:prstGeom>
        </p:spPr>
        <p:txBody>
          <a:bodyPr vert="horz" lIns="91440" tIns="45720" rIns="91440" bIns="45720" rtlCol="0" anchor="ctr"/>
          <a:lstStyle>
            <a:defPPr>
              <a:defRPr lang="en-US"/>
            </a:defPPr>
            <a:lvl1pPr marL="0" algn="r" defTabSz="914400" rtl="0" eaLnBrk="1" latinLnBrk="0" hangingPunct="1">
              <a:defRPr sz="1800" b="0" kern="1200">
                <a:solidFill>
                  <a:schemeClr val="tx1">
                    <a:lumMod val="85000"/>
                    <a:lumOff val="1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3BC0BD-BD40-4F51-B212-973135C4ADD2}" type="slidenum">
              <a:rPr lang="en-US" smtClean="0"/>
              <a:pPr/>
              <a:t>30</a:t>
            </a:fld>
            <a:endParaRPr lang="en-US"/>
          </a:p>
        </p:txBody>
      </p:sp>
      <p:sp>
        <p:nvSpPr>
          <p:cNvPr id="3" name="Rectangle 2"/>
          <p:cNvSpPr/>
          <p:nvPr/>
        </p:nvSpPr>
        <p:spPr>
          <a:xfrm>
            <a:off x="211282" y="914400"/>
            <a:ext cx="8856518" cy="4324261"/>
          </a:xfrm>
          <a:prstGeom prst="rect">
            <a:avLst/>
          </a:prstGeom>
        </p:spPr>
        <p:txBody>
          <a:bodyPr wrap="square">
            <a:spAutoFit/>
          </a:bodyPr>
          <a:lstStyle/>
          <a:p>
            <a:r>
              <a:rPr lang="en-US" altLang="en-US" sz="2500" dirty="0">
                <a:latin typeface="Calibri" panose="020F0502020204030204" pitchFamily="34" charset="0"/>
                <a:ea typeface="Verdana" panose="020B0604030504040204" pitchFamily="34" charset="0"/>
                <a:cs typeface="Calibri" panose="020F0502020204030204" pitchFamily="34" charset="0"/>
              </a:rPr>
              <a:t>2. </a:t>
            </a:r>
            <a:r>
              <a:rPr lang="en-US" altLang="en-US" sz="2500" b="1" dirty="0">
                <a:latin typeface="Calibri" panose="020F0502020204030204" pitchFamily="34" charset="0"/>
                <a:ea typeface="Verdana" panose="020B0604030504040204" pitchFamily="34" charset="0"/>
                <a:cs typeface="Calibri" panose="020F0502020204030204" pitchFamily="34" charset="0"/>
              </a:rPr>
              <a:t>External Analysis: </a:t>
            </a:r>
            <a:r>
              <a:rPr lang="en-US" altLang="en-US" sz="2500" dirty="0">
                <a:latin typeface="Calibri" panose="020F0502020204030204" pitchFamily="34" charset="0"/>
                <a:ea typeface="Verdana" panose="020B0604030504040204" pitchFamily="34" charset="0"/>
                <a:cs typeface="Calibri" panose="020F0502020204030204" pitchFamily="34" charset="0"/>
              </a:rPr>
              <a:t>The Management must conduct an analysis of the external environment. The External Environment needs to be analyzed to find the firm’s opportunities or to minimize the threats.</a:t>
            </a:r>
          </a:p>
          <a:p>
            <a:r>
              <a:rPr lang="en-US" altLang="en-US" sz="2500" dirty="0">
                <a:latin typeface="Calibri" panose="020F0502020204030204" pitchFamily="34" charset="0"/>
                <a:ea typeface="Verdana" panose="020B0604030504040204" pitchFamily="34" charset="0"/>
                <a:cs typeface="Calibri" panose="020F0502020204030204" pitchFamily="34" charset="0"/>
              </a:rPr>
              <a:t>The external environment refers to government, competition, consumers, technological developments and other environmental factors that affect the organization. The purpose of such a review is to make sure that the factors important for competitive success in the market can be discovered so that the management can identify their own strengths and weaknesses as well as their competitors’</a:t>
            </a:r>
          </a:p>
          <a:p>
            <a:r>
              <a:rPr lang="en-US" altLang="en-US" sz="2500" dirty="0">
                <a:latin typeface="Calibri" panose="020F0502020204030204" pitchFamily="34" charset="0"/>
                <a:ea typeface="Verdana" panose="020B0604030504040204" pitchFamily="34" charset="0"/>
                <a:cs typeface="Calibri" panose="020F0502020204030204" pitchFamily="34" charset="0"/>
              </a:rPr>
              <a:t>strengths and weaknesses.</a:t>
            </a:r>
          </a:p>
          <a:p>
            <a:endParaRPr lang="en-SG" altLang="en-US" sz="2500" dirty="0">
              <a:latin typeface="Calibri" panose="020F0502020204030204" pitchFamily="34" charset="0"/>
              <a:ea typeface="Verdana" panose="020B060403050404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0B01919-D512-1399-7190-A3EFD91B76F1}"/>
              </a:ext>
            </a:extLst>
          </p:cNvPr>
          <p:cNvSpPr txBox="1"/>
          <p:nvPr/>
        </p:nvSpPr>
        <p:spPr>
          <a:xfrm>
            <a:off x="800100" y="173973"/>
            <a:ext cx="7543800" cy="523220"/>
          </a:xfrm>
          <a:prstGeom prst="rect">
            <a:avLst/>
          </a:prstGeom>
          <a:noFill/>
        </p:spPr>
        <p:txBody>
          <a:bodyPr wrap="square" rtlCol="0">
            <a:spAutoFit/>
          </a:bodyPr>
          <a:lstStyle/>
          <a:p>
            <a:pPr algn="ctr"/>
            <a:r>
              <a:rPr lang="en-US" sz="2800" b="1" dirty="0">
                <a:solidFill>
                  <a:prstClr val="black"/>
                </a:solidFill>
                <a:latin typeface="Calibri"/>
                <a:ea typeface="+mj-ea"/>
                <a:cs typeface="+mj-cs"/>
              </a:rPr>
              <a:t>The Process of Strategy Formulation</a:t>
            </a:r>
            <a:endParaRPr lang="en-US" sz="2800" b="1" dirty="0">
              <a:latin typeface="Calibri" panose="020F0502020204030204" pitchFamily="34" charset="0"/>
            </a:endParaRPr>
          </a:p>
        </p:txBody>
      </p:sp>
    </p:spTree>
    <p:extLst>
      <p:ext uri="{BB962C8B-B14F-4D97-AF65-F5344CB8AC3E}">
        <p14:creationId xmlns:p14="http://schemas.microsoft.com/office/powerpoint/2010/main" val="2729324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828800"/>
            <a:ext cx="8458200" cy="430887"/>
          </a:xfrm>
          <a:prstGeom prst="rect">
            <a:avLst/>
          </a:prstGeom>
          <a:noFill/>
        </p:spPr>
        <p:txBody>
          <a:bodyPr wrap="square" rtlCol="0">
            <a:spAutoFit/>
          </a:bodyPr>
          <a:lstStyle/>
          <a:p>
            <a:endParaRPr lang="en-US" altLang="en-US" sz="2200" dirty="0">
              <a:latin typeface="Calibri" panose="020F0502020204030204" pitchFamily="34" charset="0"/>
              <a:ea typeface="Verdana" panose="020B0604030504040204" pitchFamily="34" charset="0"/>
              <a:cs typeface="Calibri" panose="020F0502020204030204" pitchFamily="34" charset="0"/>
            </a:endParaRPr>
          </a:p>
        </p:txBody>
      </p:sp>
      <p:sp>
        <p:nvSpPr>
          <p:cNvPr id="2" name="Slide Number Placeholder 1"/>
          <p:cNvSpPr>
            <a:spLocks noGrp="1"/>
          </p:cNvSpPr>
          <p:nvPr>
            <p:ph type="sldNum" sz="quarter" idx="12"/>
          </p:nvPr>
        </p:nvSpPr>
        <p:spPr>
          <a:xfrm>
            <a:off x="8305800" y="6411468"/>
            <a:ext cx="762000" cy="365125"/>
          </a:xfrm>
          <a:prstGeom prst="rect">
            <a:avLst/>
          </a:prstGeom>
        </p:spPr>
        <p:txBody>
          <a:bodyPr vert="horz" lIns="91440" tIns="45720" rIns="91440" bIns="45720" rtlCol="0" anchor="ctr"/>
          <a:lstStyle>
            <a:defPPr>
              <a:defRPr lang="en-US"/>
            </a:defPPr>
            <a:lvl1pPr marL="0" algn="r" defTabSz="914400" rtl="0" eaLnBrk="1" latinLnBrk="0" hangingPunct="1">
              <a:defRPr sz="1800" b="0" kern="1200">
                <a:solidFill>
                  <a:schemeClr val="tx1">
                    <a:lumMod val="85000"/>
                    <a:lumOff val="1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3BC0BD-BD40-4F51-B212-973135C4ADD2}" type="slidenum">
              <a:rPr lang="en-US" smtClean="0"/>
              <a:pPr/>
              <a:t>31</a:t>
            </a:fld>
            <a:endParaRPr lang="en-US"/>
          </a:p>
        </p:txBody>
      </p:sp>
      <p:sp>
        <p:nvSpPr>
          <p:cNvPr id="3" name="Rectangle 2"/>
          <p:cNvSpPr/>
          <p:nvPr/>
        </p:nvSpPr>
        <p:spPr>
          <a:xfrm>
            <a:off x="211282" y="914400"/>
            <a:ext cx="8856518" cy="13557558"/>
          </a:xfrm>
          <a:prstGeom prst="rect">
            <a:avLst/>
          </a:prstGeom>
        </p:spPr>
        <p:txBody>
          <a:bodyPr wrap="square">
            <a:spAutoFit/>
          </a:bodyPr>
          <a:lstStyle/>
          <a:p>
            <a:r>
              <a:rPr lang="en-US" altLang="en-US" sz="2500" dirty="0">
                <a:latin typeface="Calibri" panose="020F0502020204030204" pitchFamily="34" charset="0"/>
                <a:ea typeface="Verdana" panose="020B0604030504040204" pitchFamily="34" charset="0"/>
                <a:cs typeface="Calibri" panose="020F0502020204030204" pitchFamily="34" charset="0"/>
              </a:rPr>
              <a:t>3. </a:t>
            </a:r>
            <a:r>
              <a:rPr lang="en-US" altLang="en-US" sz="2500" b="1" dirty="0">
                <a:latin typeface="Calibri" panose="020F0502020204030204" pitchFamily="34" charset="0"/>
                <a:ea typeface="Verdana" panose="020B0604030504040204" pitchFamily="34" charset="0"/>
                <a:cs typeface="Calibri" panose="020F0502020204030204" pitchFamily="34" charset="0"/>
              </a:rPr>
              <a:t>Internal Analysis: </a:t>
            </a:r>
          </a:p>
          <a:p>
            <a:r>
              <a:rPr lang="en-US" altLang="en-US" sz="2500" dirty="0">
                <a:latin typeface="Calibri" panose="020F0502020204030204" pitchFamily="34" charset="0"/>
                <a:ea typeface="Verdana" panose="020B0604030504040204" pitchFamily="34" charset="0"/>
                <a:cs typeface="Calibri" panose="020F0502020204030204" pitchFamily="34" charset="0"/>
              </a:rPr>
              <a:t>Then the management needs to make an analysis of the Internal</a:t>
            </a:r>
          </a:p>
          <a:p>
            <a:r>
              <a:rPr lang="en-US" altLang="en-US" sz="2500" dirty="0">
                <a:latin typeface="Calibri" panose="020F0502020204030204" pitchFamily="34" charset="0"/>
                <a:ea typeface="Verdana" panose="020B0604030504040204" pitchFamily="34" charset="0"/>
                <a:cs typeface="Calibri" panose="020F0502020204030204" pitchFamily="34" charset="0"/>
              </a:rPr>
              <a:t>environment. The Internal Environment refers to manpower, machinery, methods, procedures and other resources of the organization. A proper analysis of the Internal environment reveals the strengths and weaknesses of the organization. After taking note of the opportunities present in the environment, the firm has to identify the key areas where it wants to focus its energies based on its own strength and weakness.</a:t>
            </a:r>
          </a:p>
          <a:p>
            <a:endParaRPr lang="en-US" altLang="en-US" sz="2500" dirty="0">
              <a:latin typeface="Calibri" panose="020F0502020204030204" pitchFamily="34" charset="0"/>
              <a:ea typeface="Verdana" panose="020B0604030504040204" pitchFamily="34" charset="0"/>
              <a:cs typeface="Calibri" panose="020F0502020204030204" pitchFamily="34" charset="0"/>
            </a:endParaRPr>
          </a:p>
          <a:p>
            <a:r>
              <a:rPr lang="en-US" altLang="en-US" sz="2500" b="1" dirty="0">
                <a:latin typeface="Calibri" panose="020F0502020204030204" pitchFamily="34" charset="0"/>
                <a:ea typeface="Verdana" panose="020B0604030504040204" pitchFamily="34" charset="0"/>
                <a:cs typeface="Calibri" panose="020F0502020204030204" pitchFamily="34" charset="0"/>
              </a:rPr>
              <a:t>4. Gap Analysis</a:t>
            </a:r>
          </a:p>
          <a:p>
            <a:r>
              <a:rPr lang="en-US" altLang="en-US" sz="2500" dirty="0">
                <a:latin typeface="Calibri" panose="020F0502020204030204" pitchFamily="34" charset="0"/>
                <a:ea typeface="Verdana" panose="020B0604030504040204" pitchFamily="34" charset="0"/>
                <a:cs typeface="Calibri" panose="020F0502020204030204" pitchFamily="34" charset="0"/>
              </a:rPr>
              <a:t>The management must also conduct gap analysis, For this purpose, the management must compare and analyze its present performance level and the desired future performance level.</a:t>
            </a:r>
          </a:p>
          <a:p>
            <a:r>
              <a:rPr lang="en-US" altLang="en-US" sz="2500" dirty="0">
                <a:latin typeface="Calibri" panose="020F0502020204030204" pitchFamily="34" charset="0"/>
                <a:ea typeface="Verdana" panose="020B0604030504040204" pitchFamily="34" charset="0"/>
                <a:cs typeface="Calibri" panose="020F0502020204030204" pitchFamily="34" charset="0"/>
              </a:rPr>
              <a:t>Such a comparison would reveal the extent of gap that exists between the present performance</a:t>
            </a:r>
          </a:p>
          <a:p>
            <a:r>
              <a:rPr lang="en-US" altLang="en-US" sz="2500" dirty="0">
                <a:latin typeface="Calibri" panose="020F0502020204030204" pitchFamily="34" charset="0"/>
                <a:ea typeface="Verdana" panose="020B0604030504040204" pitchFamily="34" charset="0"/>
                <a:cs typeface="Calibri" panose="020F0502020204030204" pitchFamily="34" charset="0"/>
              </a:rPr>
              <a:t>and future expectations of the organization. If there is sufficient gap, the management must think</a:t>
            </a:r>
          </a:p>
          <a:p>
            <a:r>
              <a:rPr lang="en-US" altLang="en-US" sz="2500" dirty="0">
                <a:latin typeface="Calibri" panose="020F0502020204030204" pitchFamily="34" charset="0"/>
                <a:ea typeface="Verdana" panose="020B0604030504040204" pitchFamily="34" charset="0"/>
                <a:cs typeface="Calibri" panose="020F0502020204030204" pitchFamily="34" charset="0"/>
              </a:rPr>
              <a:t>of suitable measure to bridge or close the gap.</a:t>
            </a:r>
          </a:p>
          <a:p>
            <a:r>
              <a:rPr lang="en-US" altLang="en-US" sz="2500" dirty="0">
                <a:latin typeface="Calibri" panose="020F0502020204030204" pitchFamily="34" charset="0"/>
                <a:ea typeface="Verdana" panose="020B0604030504040204" pitchFamily="34" charset="0"/>
                <a:cs typeface="Calibri" panose="020F0502020204030204" pitchFamily="34" charset="0"/>
              </a:rPr>
              <a:t>5. Framing Alternative strategies:</a:t>
            </a:r>
          </a:p>
          <a:p>
            <a:r>
              <a:rPr lang="en-US" altLang="en-US" sz="2500" dirty="0">
                <a:latin typeface="Calibri" panose="020F0502020204030204" pitchFamily="34" charset="0"/>
                <a:ea typeface="Verdana" panose="020B0604030504040204" pitchFamily="34" charset="0"/>
                <a:cs typeface="Calibri" panose="020F0502020204030204" pitchFamily="34" charset="0"/>
              </a:rPr>
              <a:t>After making SWOT analysis and the gap analysis, the management needs to frame alternative</a:t>
            </a:r>
          </a:p>
          <a:p>
            <a:r>
              <a:rPr lang="en-US" altLang="en-US" sz="2500" dirty="0">
                <a:latin typeface="Calibri" panose="020F0502020204030204" pitchFamily="34" charset="0"/>
                <a:ea typeface="Verdana" panose="020B0604030504040204" pitchFamily="34" charset="0"/>
                <a:cs typeface="Calibri" panose="020F0502020204030204" pitchFamily="34" charset="0"/>
              </a:rPr>
              <a:t>strategies to accomplish the objectives of the firm. There is need to frame alternative strategies,</a:t>
            </a:r>
          </a:p>
          <a:p>
            <a:r>
              <a:rPr lang="en-US" altLang="en-US" sz="2500" dirty="0">
                <a:latin typeface="Calibri" panose="020F0502020204030204" pitchFamily="34" charset="0"/>
                <a:ea typeface="Verdana" panose="020B0604030504040204" pitchFamily="34" charset="0"/>
                <a:cs typeface="Calibri" panose="020F0502020204030204" pitchFamily="34" charset="0"/>
              </a:rPr>
              <a:t>as some strategies may be put on hold, and other strategies may be implemented.</a:t>
            </a:r>
          </a:p>
          <a:p>
            <a:r>
              <a:rPr lang="en-US" altLang="en-US" sz="2500" dirty="0">
                <a:latin typeface="Calibri" panose="020F0502020204030204" pitchFamily="34" charset="0"/>
                <a:ea typeface="Verdana" panose="020B0604030504040204" pitchFamily="34" charset="0"/>
                <a:cs typeface="Calibri" panose="020F0502020204030204" pitchFamily="34" charset="0"/>
              </a:rPr>
              <a:t>6. Choice of strategy:</a:t>
            </a:r>
          </a:p>
          <a:p>
            <a:r>
              <a:rPr lang="en-US" altLang="en-US" sz="2500" dirty="0">
                <a:latin typeface="Calibri" panose="020F0502020204030204" pitchFamily="34" charset="0"/>
                <a:ea typeface="Verdana" panose="020B0604030504040204" pitchFamily="34" charset="0"/>
                <a:cs typeface="Calibri" panose="020F0502020204030204" pitchFamily="34" charset="0"/>
              </a:rPr>
              <a:t>The organization cannot implement all the alternative strategies. Therefore, the firm has to be</a:t>
            </a:r>
          </a:p>
          <a:p>
            <a:r>
              <a:rPr lang="en-US" altLang="en-US" sz="2500" dirty="0">
                <a:latin typeface="Calibri" panose="020F0502020204030204" pitchFamily="34" charset="0"/>
                <a:ea typeface="Verdana" panose="020B0604030504040204" pitchFamily="34" charset="0"/>
                <a:cs typeface="Calibri" panose="020F0502020204030204" pitchFamily="34" charset="0"/>
              </a:rPr>
              <a:t>selective. The organization must select the best strategy, the organization needs to conduct </a:t>
            </a:r>
            <a:r>
              <a:rPr lang="en-US" altLang="en-US" sz="2500" dirty="0" err="1">
                <a:latin typeface="Calibri" panose="020F0502020204030204" pitchFamily="34" charset="0"/>
                <a:ea typeface="Verdana" panose="020B0604030504040204" pitchFamily="34" charset="0"/>
                <a:cs typeface="Calibri" panose="020F0502020204030204" pitchFamily="34" charset="0"/>
              </a:rPr>
              <a:t>costbenefit</a:t>
            </a:r>
            <a:r>
              <a:rPr lang="en-US" altLang="en-US" sz="2500" dirty="0">
                <a:latin typeface="Calibri" panose="020F0502020204030204" pitchFamily="34" charset="0"/>
                <a:ea typeface="Verdana" panose="020B0604030504040204" pitchFamily="34" charset="0"/>
                <a:cs typeface="Calibri" panose="020F0502020204030204" pitchFamily="34" charset="0"/>
              </a:rPr>
              <a:t> analysis of the alternative strategies. The strategies, which give the maximum benefits at</a:t>
            </a:r>
          </a:p>
          <a:p>
            <a:r>
              <a:rPr lang="en-US" altLang="en-US" sz="2500" dirty="0">
                <a:latin typeface="Calibri" panose="020F0502020204030204" pitchFamily="34" charset="0"/>
                <a:ea typeface="Verdana" panose="020B0604030504040204" pitchFamily="34" charset="0"/>
                <a:cs typeface="Calibri" panose="020F0502020204030204" pitchFamily="34" charset="0"/>
              </a:rPr>
              <a:t>minimum cost, would be selected.</a:t>
            </a:r>
          </a:p>
        </p:txBody>
      </p:sp>
      <p:sp>
        <p:nvSpPr>
          <p:cNvPr id="6" name="TextBox 5">
            <a:extLst>
              <a:ext uri="{FF2B5EF4-FFF2-40B4-BE49-F238E27FC236}">
                <a16:creationId xmlns:a16="http://schemas.microsoft.com/office/drawing/2014/main" id="{D0B01919-D512-1399-7190-A3EFD91B76F1}"/>
              </a:ext>
            </a:extLst>
          </p:cNvPr>
          <p:cNvSpPr txBox="1"/>
          <p:nvPr/>
        </p:nvSpPr>
        <p:spPr>
          <a:xfrm>
            <a:off x="800100" y="173973"/>
            <a:ext cx="7543800" cy="523220"/>
          </a:xfrm>
          <a:prstGeom prst="rect">
            <a:avLst/>
          </a:prstGeom>
          <a:noFill/>
        </p:spPr>
        <p:txBody>
          <a:bodyPr wrap="square" rtlCol="0">
            <a:spAutoFit/>
          </a:bodyPr>
          <a:lstStyle/>
          <a:p>
            <a:pPr algn="ctr"/>
            <a:r>
              <a:rPr lang="en-US" sz="2800" b="1" dirty="0">
                <a:solidFill>
                  <a:prstClr val="black"/>
                </a:solidFill>
                <a:latin typeface="Calibri"/>
                <a:ea typeface="+mj-ea"/>
                <a:cs typeface="+mj-cs"/>
              </a:rPr>
              <a:t>The Process of Strategy Formulation</a:t>
            </a:r>
            <a:endParaRPr lang="en-US" sz="2800" b="1" dirty="0">
              <a:latin typeface="Calibri" panose="020F0502020204030204" pitchFamily="34" charset="0"/>
            </a:endParaRPr>
          </a:p>
        </p:txBody>
      </p:sp>
    </p:spTree>
    <p:extLst>
      <p:ext uri="{BB962C8B-B14F-4D97-AF65-F5344CB8AC3E}">
        <p14:creationId xmlns:p14="http://schemas.microsoft.com/office/powerpoint/2010/main" val="210621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828800"/>
            <a:ext cx="8458200" cy="430887"/>
          </a:xfrm>
          <a:prstGeom prst="rect">
            <a:avLst/>
          </a:prstGeom>
          <a:noFill/>
        </p:spPr>
        <p:txBody>
          <a:bodyPr wrap="square" rtlCol="0">
            <a:spAutoFit/>
          </a:bodyPr>
          <a:lstStyle/>
          <a:p>
            <a:endParaRPr lang="en-US" altLang="en-US" sz="2200" dirty="0">
              <a:latin typeface="Calibri" panose="020F0502020204030204" pitchFamily="34" charset="0"/>
              <a:ea typeface="Verdana" panose="020B0604030504040204" pitchFamily="34" charset="0"/>
              <a:cs typeface="Calibri" panose="020F0502020204030204" pitchFamily="34" charset="0"/>
            </a:endParaRPr>
          </a:p>
        </p:txBody>
      </p:sp>
      <p:sp>
        <p:nvSpPr>
          <p:cNvPr id="2" name="Slide Number Placeholder 1"/>
          <p:cNvSpPr>
            <a:spLocks noGrp="1"/>
          </p:cNvSpPr>
          <p:nvPr>
            <p:ph type="sldNum" sz="quarter" idx="12"/>
          </p:nvPr>
        </p:nvSpPr>
        <p:spPr>
          <a:xfrm>
            <a:off x="8305800" y="6411468"/>
            <a:ext cx="762000" cy="365125"/>
          </a:xfrm>
          <a:prstGeom prst="rect">
            <a:avLst/>
          </a:prstGeom>
        </p:spPr>
        <p:txBody>
          <a:bodyPr vert="horz" lIns="91440" tIns="45720" rIns="91440" bIns="45720" rtlCol="0" anchor="ctr"/>
          <a:lstStyle>
            <a:defPPr>
              <a:defRPr lang="en-US"/>
            </a:defPPr>
            <a:lvl1pPr marL="0" algn="r" defTabSz="914400" rtl="0" eaLnBrk="1" latinLnBrk="0" hangingPunct="1">
              <a:defRPr sz="1800" b="0" kern="1200">
                <a:solidFill>
                  <a:schemeClr val="tx1">
                    <a:lumMod val="85000"/>
                    <a:lumOff val="1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3BC0BD-BD40-4F51-B212-973135C4ADD2}" type="slidenum">
              <a:rPr lang="en-US" smtClean="0"/>
              <a:pPr/>
              <a:t>32</a:t>
            </a:fld>
            <a:endParaRPr lang="en-US"/>
          </a:p>
        </p:txBody>
      </p:sp>
      <p:sp>
        <p:nvSpPr>
          <p:cNvPr id="3" name="Rectangle 2"/>
          <p:cNvSpPr/>
          <p:nvPr/>
        </p:nvSpPr>
        <p:spPr>
          <a:xfrm>
            <a:off x="211282" y="914400"/>
            <a:ext cx="8856518" cy="5863144"/>
          </a:xfrm>
          <a:prstGeom prst="rect">
            <a:avLst/>
          </a:prstGeom>
        </p:spPr>
        <p:txBody>
          <a:bodyPr wrap="square">
            <a:spAutoFit/>
          </a:bodyPr>
          <a:lstStyle/>
          <a:p>
            <a:r>
              <a:rPr lang="en-US" altLang="en-US" sz="2500" b="1" dirty="0">
                <a:latin typeface="Calibri" panose="020F0502020204030204" pitchFamily="34" charset="0"/>
                <a:ea typeface="Verdana" panose="020B0604030504040204" pitchFamily="34" charset="0"/>
                <a:cs typeface="Calibri" panose="020F0502020204030204" pitchFamily="34" charset="0"/>
              </a:rPr>
              <a:t>4. Gap Analysis</a:t>
            </a:r>
          </a:p>
          <a:p>
            <a:r>
              <a:rPr lang="en-US" altLang="en-US" sz="2500" dirty="0">
                <a:latin typeface="Calibri" panose="020F0502020204030204" pitchFamily="34" charset="0"/>
                <a:ea typeface="Verdana" panose="020B0604030504040204" pitchFamily="34" charset="0"/>
                <a:cs typeface="Calibri" panose="020F0502020204030204" pitchFamily="34" charset="0"/>
              </a:rPr>
              <a:t>The management must also conduct a gap analysis, For this purpose, the management must compare and analyze its present performance level and the desired future performance level.</a:t>
            </a:r>
          </a:p>
          <a:p>
            <a:r>
              <a:rPr lang="en-US" altLang="en-US" sz="2500" dirty="0">
                <a:latin typeface="Calibri" panose="020F0502020204030204" pitchFamily="34" charset="0"/>
                <a:ea typeface="Verdana" panose="020B0604030504040204" pitchFamily="34" charset="0"/>
                <a:cs typeface="Calibri" panose="020F0502020204030204" pitchFamily="34" charset="0"/>
              </a:rPr>
              <a:t>Such a comparison would reveal the extent of the gap that exists between the present performance and future expectations of the organization. If there is a sufficient gap, the management must think of suitable measures to bridge or close the gap.</a:t>
            </a:r>
          </a:p>
          <a:p>
            <a:endParaRPr lang="en-US" altLang="en-US" sz="2500" dirty="0">
              <a:latin typeface="Calibri" panose="020F0502020204030204" pitchFamily="34" charset="0"/>
              <a:ea typeface="Verdana" panose="020B0604030504040204" pitchFamily="34" charset="0"/>
              <a:cs typeface="Calibri" panose="020F0502020204030204" pitchFamily="34" charset="0"/>
            </a:endParaRPr>
          </a:p>
          <a:p>
            <a:r>
              <a:rPr lang="en-US" altLang="en-US" sz="2500" b="1" dirty="0">
                <a:latin typeface="Calibri" panose="020F0502020204030204" pitchFamily="34" charset="0"/>
                <a:ea typeface="Verdana" panose="020B0604030504040204" pitchFamily="34" charset="0"/>
                <a:cs typeface="Calibri" panose="020F0502020204030204" pitchFamily="34" charset="0"/>
              </a:rPr>
              <a:t>5. Framing Alternative strategies:</a:t>
            </a:r>
          </a:p>
          <a:p>
            <a:r>
              <a:rPr lang="en-US" altLang="en-US" sz="2500" dirty="0">
                <a:latin typeface="Calibri" panose="020F0502020204030204" pitchFamily="34" charset="0"/>
                <a:ea typeface="Verdana" panose="020B0604030504040204" pitchFamily="34" charset="0"/>
                <a:cs typeface="Calibri" panose="020F0502020204030204" pitchFamily="34" charset="0"/>
              </a:rPr>
              <a:t>After making SWOT analysis and the gap analysis, the management needs to frame alternative strategies to accomplish the objectives of the firm. There is need to frame alternative strategies,</a:t>
            </a:r>
          </a:p>
          <a:p>
            <a:r>
              <a:rPr lang="en-US" altLang="en-US" sz="2500" dirty="0">
                <a:latin typeface="Calibri" panose="020F0502020204030204" pitchFamily="34" charset="0"/>
                <a:ea typeface="Verdana" panose="020B0604030504040204" pitchFamily="34" charset="0"/>
                <a:cs typeface="Calibri" panose="020F0502020204030204" pitchFamily="34" charset="0"/>
              </a:rPr>
              <a:t>as some strategies may be put on hold, and other strategies may be implemented.</a:t>
            </a:r>
          </a:p>
        </p:txBody>
      </p:sp>
      <p:sp>
        <p:nvSpPr>
          <p:cNvPr id="6" name="TextBox 5">
            <a:extLst>
              <a:ext uri="{FF2B5EF4-FFF2-40B4-BE49-F238E27FC236}">
                <a16:creationId xmlns:a16="http://schemas.microsoft.com/office/drawing/2014/main" id="{D0B01919-D512-1399-7190-A3EFD91B76F1}"/>
              </a:ext>
            </a:extLst>
          </p:cNvPr>
          <p:cNvSpPr txBox="1"/>
          <p:nvPr/>
        </p:nvSpPr>
        <p:spPr>
          <a:xfrm>
            <a:off x="800100" y="173973"/>
            <a:ext cx="7543800" cy="523220"/>
          </a:xfrm>
          <a:prstGeom prst="rect">
            <a:avLst/>
          </a:prstGeom>
          <a:noFill/>
        </p:spPr>
        <p:txBody>
          <a:bodyPr wrap="square" rtlCol="0">
            <a:spAutoFit/>
          </a:bodyPr>
          <a:lstStyle/>
          <a:p>
            <a:pPr algn="ctr"/>
            <a:r>
              <a:rPr lang="en-US" sz="2800" b="1" dirty="0">
                <a:solidFill>
                  <a:prstClr val="black"/>
                </a:solidFill>
                <a:latin typeface="Calibri"/>
                <a:ea typeface="+mj-ea"/>
                <a:cs typeface="+mj-cs"/>
              </a:rPr>
              <a:t>The Process of Strategy Formulation</a:t>
            </a:r>
            <a:endParaRPr lang="en-US" sz="2800" b="1" dirty="0">
              <a:latin typeface="Calibri" panose="020F0502020204030204" pitchFamily="34" charset="0"/>
            </a:endParaRPr>
          </a:p>
        </p:txBody>
      </p:sp>
    </p:spTree>
    <p:extLst>
      <p:ext uri="{BB962C8B-B14F-4D97-AF65-F5344CB8AC3E}">
        <p14:creationId xmlns:p14="http://schemas.microsoft.com/office/powerpoint/2010/main" val="2096889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828800"/>
            <a:ext cx="8458200" cy="430887"/>
          </a:xfrm>
          <a:prstGeom prst="rect">
            <a:avLst/>
          </a:prstGeom>
          <a:noFill/>
        </p:spPr>
        <p:txBody>
          <a:bodyPr wrap="square" rtlCol="0">
            <a:spAutoFit/>
          </a:bodyPr>
          <a:lstStyle/>
          <a:p>
            <a:endParaRPr lang="en-US" altLang="en-US" sz="2200" dirty="0">
              <a:latin typeface="Calibri" panose="020F0502020204030204" pitchFamily="34" charset="0"/>
              <a:ea typeface="Verdana" panose="020B0604030504040204" pitchFamily="34" charset="0"/>
              <a:cs typeface="Calibri" panose="020F0502020204030204" pitchFamily="34" charset="0"/>
            </a:endParaRPr>
          </a:p>
        </p:txBody>
      </p:sp>
      <p:sp>
        <p:nvSpPr>
          <p:cNvPr id="2" name="Slide Number Placeholder 1"/>
          <p:cNvSpPr>
            <a:spLocks noGrp="1"/>
          </p:cNvSpPr>
          <p:nvPr>
            <p:ph type="sldNum" sz="quarter" idx="12"/>
          </p:nvPr>
        </p:nvSpPr>
        <p:spPr>
          <a:xfrm>
            <a:off x="8305800" y="6411468"/>
            <a:ext cx="762000" cy="365125"/>
          </a:xfrm>
          <a:prstGeom prst="rect">
            <a:avLst/>
          </a:prstGeom>
        </p:spPr>
        <p:txBody>
          <a:bodyPr vert="horz" lIns="91440" tIns="45720" rIns="91440" bIns="45720" rtlCol="0" anchor="ctr"/>
          <a:lstStyle>
            <a:defPPr>
              <a:defRPr lang="en-US"/>
            </a:defPPr>
            <a:lvl1pPr marL="0" algn="r" defTabSz="914400" rtl="0" eaLnBrk="1" latinLnBrk="0" hangingPunct="1">
              <a:defRPr sz="1800" b="0" kern="1200">
                <a:solidFill>
                  <a:schemeClr val="tx1">
                    <a:lumMod val="85000"/>
                    <a:lumOff val="1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3BC0BD-BD40-4F51-B212-973135C4ADD2}" type="slidenum">
              <a:rPr lang="en-US" smtClean="0"/>
              <a:pPr/>
              <a:t>33</a:t>
            </a:fld>
            <a:endParaRPr lang="en-US"/>
          </a:p>
        </p:txBody>
      </p:sp>
      <p:sp>
        <p:nvSpPr>
          <p:cNvPr id="3" name="Rectangle 2"/>
          <p:cNvSpPr/>
          <p:nvPr/>
        </p:nvSpPr>
        <p:spPr>
          <a:xfrm>
            <a:off x="211282" y="914400"/>
            <a:ext cx="8856518" cy="2400657"/>
          </a:xfrm>
          <a:prstGeom prst="rect">
            <a:avLst/>
          </a:prstGeom>
        </p:spPr>
        <p:txBody>
          <a:bodyPr wrap="square">
            <a:spAutoFit/>
          </a:bodyPr>
          <a:lstStyle/>
          <a:p>
            <a:r>
              <a:rPr lang="en-US" altLang="en-US" sz="2500" b="1" dirty="0">
                <a:latin typeface="Calibri" panose="020F0502020204030204" pitchFamily="34" charset="0"/>
                <a:ea typeface="Verdana" panose="020B0604030504040204" pitchFamily="34" charset="0"/>
                <a:cs typeface="Calibri" panose="020F0502020204030204" pitchFamily="34" charset="0"/>
              </a:rPr>
              <a:t>6. Choice of strategy:</a:t>
            </a:r>
          </a:p>
          <a:p>
            <a:r>
              <a:rPr lang="en-US" altLang="en-US" sz="2500" dirty="0">
                <a:latin typeface="Calibri" panose="020F0502020204030204" pitchFamily="34" charset="0"/>
                <a:ea typeface="Verdana" panose="020B0604030504040204" pitchFamily="34" charset="0"/>
                <a:cs typeface="Calibri" panose="020F0502020204030204" pitchFamily="34" charset="0"/>
              </a:rPr>
              <a:t>The organization cannot implement all the alternative strategies. Therefore, the firm has to be selective. The organization must select the best strategy, the organization needs to conduct a cost-benefit analysis of the alternative strategies. The strategies, that give the maximum benefits at minimum cost, would be selected.</a:t>
            </a:r>
          </a:p>
        </p:txBody>
      </p:sp>
      <p:sp>
        <p:nvSpPr>
          <p:cNvPr id="6" name="TextBox 5">
            <a:extLst>
              <a:ext uri="{FF2B5EF4-FFF2-40B4-BE49-F238E27FC236}">
                <a16:creationId xmlns:a16="http://schemas.microsoft.com/office/drawing/2014/main" id="{D0B01919-D512-1399-7190-A3EFD91B76F1}"/>
              </a:ext>
            </a:extLst>
          </p:cNvPr>
          <p:cNvSpPr txBox="1"/>
          <p:nvPr/>
        </p:nvSpPr>
        <p:spPr>
          <a:xfrm>
            <a:off x="800100" y="173973"/>
            <a:ext cx="7543800" cy="523220"/>
          </a:xfrm>
          <a:prstGeom prst="rect">
            <a:avLst/>
          </a:prstGeom>
          <a:noFill/>
        </p:spPr>
        <p:txBody>
          <a:bodyPr wrap="square" rtlCol="0">
            <a:spAutoFit/>
          </a:bodyPr>
          <a:lstStyle/>
          <a:p>
            <a:pPr algn="ctr"/>
            <a:r>
              <a:rPr lang="en-US" sz="2800" b="1" dirty="0">
                <a:solidFill>
                  <a:prstClr val="black"/>
                </a:solidFill>
                <a:latin typeface="Calibri"/>
                <a:ea typeface="+mj-ea"/>
                <a:cs typeface="+mj-cs"/>
              </a:rPr>
              <a:t>The Process of Strategy Formulation</a:t>
            </a:r>
            <a:endParaRPr lang="en-US" sz="2800" b="1" dirty="0">
              <a:latin typeface="Calibri" panose="020F0502020204030204" pitchFamily="34" charset="0"/>
            </a:endParaRPr>
          </a:p>
        </p:txBody>
      </p:sp>
    </p:spTree>
    <p:extLst>
      <p:ext uri="{BB962C8B-B14F-4D97-AF65-F5344CB8AC3E}">
        <p14:creationId xmlns:p14="http://schemas.microsoft.com/office/powerpoint/2010/main" val="1346161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8174" y="1441476"/>
            <a:ext cx="8382000" cy="430887"/>
          </a:xfrm>
          <a:prstGeom prst="rect">
            <a:avLst/>
          </a:prstGeom>
        </p:spPr>
        <p:txBody>
          <a:bodyPr wrap="square">
            <a:spAutoFit/>
          </a:bodyPr>
          <a:lstStyle/>
          <a:p>
            <a:endParaRPr lang="en-US" altLang="en-US" sz="2200" dirty="0">
              <a:latin typeface="Calibri" panose="020F0502020204030204" pitchFamily="34" charset="0"/>
              <a:ea typeface="Verdana" panose="020B0604030504040204" pitchFamily="34" charset="0"/>
              <a:cs typeface="Calibri" panose="020F0502020204030204" pitchFamily="34" charset="0"/>
            </a:endParaRPr>
          </a:p>
        </p:txBody>
      </p:sp>
      <p:pic>
        <p:nvPicPr>
          <p:cNvPr id="3074" name="Picture 2" descr="How SWOT Analysis could help any Organization in achieving their objectives.">
            <a:extLst>
              <a:ext uri="{FF2B5EF4-FFF2-40B4-BE49-F238E27FC236}">
                <a16:creationId xmlns:a16="http://schemas.microsoft.com/office/drawing/2014/main" id="{51FFBA4A-3F77-5A86-A09E-A4C6D360EA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0"/>
            <a:ext cx="66294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234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828800"/>
            <a:ext cx="8458200" cy="430887"/>
          </a:xfrm>
          <a:prstGeom prst="rect">
            <a:avLst/>
          </a:prstGeom>
          <a:noFill/>
        </p:spPr>
        <p:txBody>
          <a:bodyPr wrap="square" rtlCol="0">
            <a:spAutoFit/>
          </a:bodyPr>
          <a:lstStyle/>
          <a:p>
            <a:endParaRPr lang="en-US" altLang="en-US" sz="2200" dirty="0">
              <a:latin typeface="Calibri" panose="020F0502020204030204" pitchFamily="34" charset="0"/>
              <a:ea typeface="Verdana" panose="020B0604030504040204" pitchFamily="34" charset="0"/>
              <a:cs typeface="Calibri" panose="020F0502020204030204" pitchFamily="34" charset="0"/>
            </a:endParaRPr>
          </a:p>
        </p:txBody>
      </p:sp>
      <p:sp>
        <p:nvSpPr>
          <p:cNvPr id="2" name="Slide Number Placeholder 1"/>
          <p:cNvSpPr>
            <a:spLocks noGrp="1"/>
          </p:cNvSpPr>
          <p:nvPr>
            <p:ph type="sldNum" sz="quarter" idx="12"/>
          </p:nvPr>
        </p:nvSpPr>
        <p:spPr>
          <a:xfrm>
            <a:off x="8305800" y="6411468"/>
            <a:ext cx="762000" cy="365125"/>
          </a:xfrm>
          <a:prstGeom prst="rect">
            <a:avLst/>
          </a:prstGeom>
        </p:spPr>
        <p:txBody>
          <a:bodyPr vert="horz" lIns="91440" tIns="45720" rIns="91440" bIns="45720" rtlCol="0" anchor="ctr"/>
          <a:lstStyle>
            <a:defPPr>
              <a:defRPr lang="en-US"/>
            </a:defPPr>
            <a:lvl1pPr marL="0" algn="r" defTabSz="914400" rtl="0" eaLnBrk="1" latinLnBrk="0" hangingPunct="1">
              <a:defRPr sz="1800" b="0" kern="1200">
                <a:solidFill>
                  <a:schemeClr val="tx1">
                    <a:lumMod val="85000"/>
                    <a:lumOff val="1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3BC0BD-BD40-4F51-B212-973135C4ADD2}" type="slidenum">
              <a:rPr lang="en-US" smtClean="0"/>
              <a:pPr/>
              <a:t>35</a:t>
            </a:fld>
            <a:endParaRPr lang="en-US"/>
          </a:p>
        </p:txBody>
      </p:sp>
      <p:sp>
        <p:nvSpPr>
          <p:cNvPr id="3" name="Rectangle 2"/>
          <p:cNvSpPr/>
          <p:nvPr/>
        </p:nvSpPr>
        <p:spPr>
          <a:xfrm>
            <a:off x="211282" y="914400"/>
            <a:ext cx="8856518" cy="2400657"/>
          </a:xfrm>
          <a:prstGeom prst="rect">
            <a:avLst/>
          </a:prstGeom>
        </p:spPr>
        <p:txBody>
          <a:bodyPr wrap="square">
            <a:spAutoFit/>
          </a:bodyPr>
          <a:lstStyle/>
          <a:p>
            <a:pPr marL="342900" indent="-342900">
              <a:buFont typeface="Arial" panose="020B0604020202020204" pitchFamily="34" charset="0"/>
              <a:buChar char="•"/>
            </a:pPr>
            <a:r>
              <a:rPr lang="en-US" altLang="en-US" sz="2500" dirty="0">
                <a:latin typeface="Calibri" panose="020F0502020204030204" pitchFamily="34" charset="0"/>
                <a:ea typeface="Verdana" panose="020B0604030504040204" pitchFamily="34" charset="0"/>
                <a:cs typeface="Calibri" panose="020F0502020204030204" pitchFamily="34" charset="0"/>
              </a:rPr>
              <a:t>SWOT analysis is a strategic planning and strategic management technique used to help a person or organization identify Strengths, Weaknesses, Opportunities, and Threats related to business competition or project planning.</a:t>
            </a:r>
          </a:p>
          <a:p>
            <a:pPr marL="342900" indent="-342900">
              <a:buFont typeface="Arial" panose="020B0604020202020204" pitchFamily="34" charset="0"/>
              <a:buChar char="•"/>
            </a:pPr>
            <a:endParaRPr lang="en-US" altLang="en-US" sz="2500" dirty="0">
              <a:latin typeface="Calibri" panose="020F0502020204030204" pitchFamily="34" charset="0"/>
              <a:ea typeface="Verdana" panose="020B0604030504040204" pitchFamily="34" charset="0"/>
              <a:cs typeface="Calibri" panose="020F0502020204030204" pitchFamily="34" charset="0"/>
            </a:endParaRPr>
          </a:p>
          <a:p>
            <a:pPr marL="342900" indent="-342900">
              <a:buFont typeface="Arial" panose="020B0604020202020204" pitchFamily="34" charset="0"/>
              <a:buChar char="•"/>
            </a:pPr>
            <a:endParaRPr lang="en-SG" altLang="en-US" sz="2500" dirty="0">
              <a:latin typeface="Calibri" panose="020F0502020204030204" pitchFamily="34" charset="0"/>
              <a:ea typeface="Verdana" panose="020B060403050404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0B01919-D512-1399-7190-A3EFD91B76F1}"/>
              </a:ext>
            </a:extLst>
          </p:cNvPr>
          <p:cNvSpPr txBox="1"/>
          <p:nvPr/>
        </p:nvSpPr>
        <p:spPr>
          <a:xfrm>
            <a:off x="800100" y="173973"/>
            <a:ext cx="7543800" cy="523220"/>
          </a:xfrm>
          <a:prstGeom prst="rect">
            <a:avLst/>
          </a:prstGeom>
          <a:noFill/>
        </p:spPr>
        <p:txBody>
          <a:bodyPr wrap="square" rtlCol="0">
            <a:spAutoFit/>
          </a:bodyPr>
          <a:lstStyle/>
          <a:p>
            <a:pPr algn="ctr"/>
            <a:r>
              <a:rPr lang="en-US" sz="2800" b="1" dirty="0">
                <a:solidFill>
                  <a:prstClr val="black"/>
                </a:solidFill>
                <a:latin typeface="Calibri"/>
                <a:ea typeface="+mj-ea"/>
                <a:cs typeface="+mj-cs"/>
              </a:rPr>
              <a:t>SWOT Analysis</a:t>
            </a:r>
            <a:endParaRPr lang="en-US" sz="2800" b="1" dirty="0">
              <a:latin typeface="Calibri" panose="020F0502020204030204" pitchFamily="34" charset="0"/>
            </a:endParaRPr>
          </a:p>
        </p:txBody>
      </p:sp>
    </p:spTree>
    <p:extLst>
      <p:ext uri="{BB962C8B-B14F-4D97-AF65-F5344CB8AC3E}">
        <p14:creationId xmlns:p14="http://schemas.microsoft.com/office/powerpoint/2010/main" val="2498934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828800"/>
            <a:ext cx="8458200" cy="430887"/>
          </a:xfrm>
          <a:prstGeom prst="rect">
            <a:avLst/>
          </a:prstGeom>
          <a:noFill/>
        </p:spPr>
        <p:txBody>
          <a:bodyPr wrap="square" rtlCol="0">
            <a:spAutoFit/>
          </a:bodyPr>
          <a:lstStyle/>
          <a:p>
            <a:endParaRPr lang="en-US" altLang="en-US" sz="2200" dirty="0">
              <a:latin typeface="Calibri" panose="020F0502020204030204" pitchFamily="34" charset="0"/>
              <a:ea typeface="Verdana" panose="020B0604030504040204" pitchFamily="34" charset="0"/>
              <a:cs typeface="Calibri" panose="020F0502020204030204" pitchFamily="34" charset="0"/>
            </a:endParaRPr>
          </a:p>
        </p:txBody>
      </p:sp>
      <p:sp>
        <p:nvSpPr>
          <p:cNvPr id="3" name="Rectangle 2"/>
          <p:cNvSpPr/>
          <p:nvPr/>
        </p:nvSpPr>
        <p:spPr>
          <a:xfrm>
            <a:off x="211282" y="697193"/>
            <a:ext cx="8856518" cy="6632585"/>
          </a:xfrm>
          <a:prstGeom prst="rect">
            <a:avLst/>
          </a:prstGeom>
        </p:spPr>
        <p:txBody>
          <a:bodyPr wrap="square">
            <a:spAutoFit/>
          </a:bodyPr>
          <a:lstStyle/>
          <a:p>
            <a:r>
              <a:rPr lang="en-US" altLang="en-US" sz="2500" dirty="0">
                <a:latin typeface="Calibri" panose="020F0502020204030204" pitchFamily="34" charset="0"/>
                <a:ea typeface="Verdana" panose="020B0604030504040204" pitchFamily="34" charset="0"/>
                <a:cs typeface="Calibri" panose="020F0502020204030204" pitchFamily="34" charset="0"/>
              </a:rPr>
              <a:t>Every SWOT analysis will include the following four categories.</a:t>
            </a:r>
          </a:p>
          <a:p>
            <a:endParaRPr lang="en-US" altLang="en-US" sz="2500" dirty="0">
              <a:latin typeface="Calibri" panose="020F0502020204030204" pitchFamily="34" charset="0"/>
              <a:ea typeface="Verdana" panose="020B0604030504040204" pitchFamily="34" charset="0"/>
              <a:cs typeface="Calibri" panose="020F0502020204030204" pitchFamily="34" charset="0"/>
            </a:endParaRPr>
          </a:p>
          <a:p>
            <a:r>
              <a:rPr lang="en-US" altLang="en-US" sz="2500" b="1" dirty="0">
                <a:latin typeface="Calibri" panose="020F0502020204030204" pitchFamily="34" charset="0"/>
                <a:ea typeface="Verdana" panose="020B0604030504040204" pitchFamily="34" charset="0"/>
                <a:cs typeface="Calibri" panose="020F0502020204030204" pitchFamily="34" charset="0"/>
              </a:rPr>
              <a:t>Strengths</a:t>
            </a:r>
          </a:p>
          <a:p>
            <a:pPr marL="342900" indent="-342900">
              <a:buFont typeface="Arial" panose="020B0604020202020204" pitchFamily="34" charset="0"/>
              <a:buChar char="•"/>
            </a:pPr>
            <a:r>
              <a:rPr lang="en-US" altLang="en-US" sz="2500" dirty="0">
                <a:latin typeface="Calibri" panose="020F0502020204030204" pitchFamily="34" charset="0"/>
                <a:ea typeface="Verdana" panose="020B0604030504040204" pitchFamily="34" charset="0"/>
                <a:cs typeface="Calibri" panose="020F0502020204030204" pitchFamily="34" charset="0"/>
              </a:rPr>
              <a:t>Strengths describe what an organization excels at and what makes it different from its competitors</a:t>
            </a:r>
          </a:p>
          <a:p>
            <a:pPr marL="342900" indent="-342900">
              <a:buFont typeface="Arial" panose="020B0604020202020204" pitchFamily="34" charset="0"/>
              <a:buChar char="•"/>
            </a:pPr>
            <a:r>
              <a:rPr lang="en-US" altLang="en-US" sz="2500" dirty="0">
                <a:latin typeface="Calibri" panose="020F0502020204030204" pitchFamily="34" charset="0"/>
                <a:ea typeface="Verdana" panose="020B0604030504040204" pitchFamily="34" charset="0"/>
                <a:cs typeface="Calibri" panose="020F0502020204030204" pitchFamily="34" charset="0"/>
              </a:rPr>
              <a:t>Example: a strong brand, loyal customer base, a strong balance sheet, unique technology, and so on. </a:t>
            </a:r>
          </a:p>
          <a:p>
            <a:pPr marL="342900" indent="-342900">
              <a:buFont typeface="Arial" panose="020B0604020202020204" pitchFamily="34" charset="0"/>
              <a:buChar char="•"/>
            </a:pPr>
            <a:r>
              <a:rPr lang="en-US" altLang="en-US" sz="2500" dirty="0">
                <a:latin typeface="Calibri" panose="020F0502020204030204" pitchFamily="34" charset="0"/>
                <a:ea typeface="Verdana" panose="020B0604030504040204" pitchFamily="34" charset="0"/>
                <a:cs typeface="Calibri" panose="020F0502020204030204" pitchFamily="34" charset="0"/>
              </a:rPr>
              <a:t>These are internal factors that exists within the organization and hence can be controlled.</a:t>
            </a:r>
          </a:p>
          <a:p>
            <a:r>
              <a:rPr lang="en-US" altLang="en-US" sz="2500" b="1" dirty="0">
                <a:latin typeface="Calibri" panose="020F0502020204030204" pitchFamily="34" charset="0"/>
                <a:ea typeface="Verdana" panose="020B0604030504040204" pitchFamily="34" charset="0"/>
                <a:cs typeface="Calibri" panose="020F0502020204030204" pitchFamily="34" charset="0"/>
              </a:rPr>
              <a:t>Weaknesses</a:t>
            </a:r>
          </a:p>
          <a:p>
            <a:pPr marL="342900" indent="-342900">
              <a:buFont typeface="Arial" panose="020B0604020202020204" pitchFamily="34" charset="0"/>
              <a:buChar char="•"/>
            </a:pPr>
            <a:r>
              <a:rPr lang="en-US" altLang="en-US" sz="2500" dirty="0">
                <a:latin typeface="Calibri" panose="020F0502020204030204" pitchFamily="34" charset="0"/>
                <a:ea typeface="Verdana" panose="020B0604030504040204" pitchFamily="34" charset="0"/>
                <a:cs typeface="Calibri" panose="020F0502020204030204" pitchFamily="34" charset="0"/>
              </a:rPr>
              <a:t>Weaknesses stop an organization from performing at its optimum level. </a:t>
            </a:r>
          </a:p>
          <a:p>
            <a:pPr marL="342900" indent="-342900">
              <a:buFont typeface="Arial" panose="020B0604020202020204" pitchFamily="34" charset="0"/>
              <a:buChar char="•"/>
            </a:pPr>
            <a:r>
              <a:rPr lang="en-US" altLang="en-US" sz="2500" dirty="0">
                <a:latin typeface="Calibri" panose="020F0502020204030204" pitchFamily="34" charset="0"/>
                <a:ea typeface="Verdana" panose="020B0604030504040204" pitchFamily="34" charset="0"/>
                <a:cs typeface="Calibri" panose="020F0502020204030204" pitchFamily="34" charset="0"/>
              </a:rPr>
              <a:t>They are areas where the business needs to improve to remain competitive.</a:t>
            </a:r>
          </a:p>
          <a:p>
            <a:pPr marL="342900" indent="-342900">
              <a:buFont typeface="Arial" panose="020B0604020202020204" pitchFamily="34" charset="0"/>
              <a:buChar char="•"/>
            </a:pPr>
            <a:r>
              <a:rPr lang="en-US" altLang="en-US" sz="2500" dirty="0">
                <a:latin typeface="Calibri" panose="020F0502020204030204" pitchFamily="34" charset="0"/>
                <a:ea typeface="Verdana" panose="020B0604030504040204" pitchFamily="34" charset="0"/>
                <a:cs typeface="Calibri" panose="020F0502020204030204" pitchFamily="34" charset="0"/>
              </a:rPr>
              <a:t>Example: a weak brand, higher-than-average turnover, high levels of debt, an inadequate supply chain, or lack of capital.</a:t>
            </a:r>
          </a:p>
          <a:p>
            <a:pPr marL="342900" indent="-342900">
              <a:buFont typeface="Arial" panose="020B0604020202020204" pitchFamily="34" charset="0"/>
              <a:buChar char="•"/>
            </a:pPr>
            <a:endParaRPr lang="en-SG" altLang="en-US" sz="2500" dirty="0">
              <a:latin typeface="Calibri" panose="020F0502020204030204" pitchFamily="34" charset="0"/>
              <a:ea typeface="Verdana" panose="020B060403050404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0B01919-D512-1399-7190-A3EFD91B76F1}"/>
              </a:ext>
            </a:extLst>
          </p:cNvPr>
          <p:cNvSpPr txBox="1"/>
          <p:nvPr/>
        </p:nvSpPr>
        <p:spPr>
          <a:xfrm>
            <a:off x="800100" y="173973"/>
            <a:ext cx="7543800" cy="523220"/>
          </a:xfrm>
          <a:prstGeom prst="rect">
            <a:avLst/>
          </a:prstGeom>
          <a:noFill/>
        </p:spPr>
        <p:txBody>
          <a:bodyPr wrap="square" rtlCol="0">
            <a:spAutoFit/>
          </a:bodyPr>
          <a:lstStyle/>
          <a:p>
            <a:pPr algn="ctr"/>
            <a:r>
              <a:rPr lang="en-US" sz="2800" b="1" dirty="0">
                <a:solidFill>
                  <a:prstClr val="black"/>
                </a:solidFill>
                <a:latin typeface="Calibri"/>
                <a:ea typeface="+mj-ea"/>
                <a:cs typeface="+mj-cs"/>
              </a:rPr>
              <a:t>Components of SWOT Analysis</a:t>
            </a:r>
            <a:endParaRPr lang="en-US" sz="2800" b="1" dirty="0">
              <a:latin typeface="Calibri" panose="020F0502020204030204" pitchFamily="34" charset="0"/>
            </a:endParaRPr>
          </a:p>
        </p:txBody>
      </p:sp>
    </p:spTree>
    <p:extLst>
      <p:ext uri="{BB962C8B-B14F-4D97-AF65-F5344CB8AC3E}">
        <p14:creationId xmlns:p14="http://schemas.microsoft.com/office/powerpoint/2010/main" val="956204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828800"/>
            <a:ext cx="8458200" cy="430887"/>
          </a:xfrm>
          <a:prstGeom prst="rect">
            <a:avLst/>
          </a:prstGeom>
          <a:noFill/>
        </p:spPr>
        <p:txBody>
          <a:bodyPr wrap="square" rtlCol="0">
            <a:spAutoFit/>
          </a:bodyPr>
          <a:lstStyle/>
          <a:p>
            <a:endParaRPr lang="en-US" altLang="en-US" sz="2200" dirty="0">
              <a:latin typeface="Calibri" panose="020F0502020204030204" pitchFamily="34" charset="0"/>
              <a:ea typeface="Verdana" panose="020B0604030504040204" pitchFamily="34" charset="0"/>
              <a:cs typeface="Calibri" panose="020F0502020204030204" pitchFamily="34" charset="0"/>
            </a:endParaRPr>
          </a:p>
        </p:txBody>
      </p:sp>
      <p:sp>
        <p:nvSpPr>
          <p:cNvPr id="3" name="Rectangle 2"/>
          <p:cNvSpPr/>
          <p:nvPr/>
        </p:nvSpPr>
        <p:spPr>
          <a:xfrm>
            <a:off x="211282" y="697193"/>
            <a:ext cx="8856518" cy="5478423"/>
          </a:xfrm>
          <a:prstGeom prst="rect">
            <a:avLst/>
          </a:prstGeom>
        </p:spPr>
        <p:txBody>
          <a:bodyPr wrap="square">
            <a:spAutoFit/>
          </a:bodyPr>
          <a:lstStyle/>
          <a:p>
            <a:r>
              <a:rPr lang="en-US" altLang="en-US" sz="2500" b="1" dirty="0">
                <a:latin typeface="Calibri" panose="020F0502020204030204" pitchFamily="34" charset="0"/>
                <a:ea typeface="Verdana" panose="020B0604030504040204" pitchFamily="34" charset="0"/>
                <a:cs typeface="Calibri" panose="020F0502020204030204" pitchFamily="34" charset="0"/>
              </a:rPr>
              <a:t>Opportunities</a:t>
            </a:r>
          </a:p>
          <a:p>
            <a:pPr marL="342900" indent="-342900">
              <a:buFont typeface="Arial" panose="020B0604020202020204" pitchFamily="34" charset="0"/>
              <a:buChar char="•"/>
            </a:pPr>
            <a:r>
              <a:rPr lang="en-US" altLang="en-US" sz="2500" dirty="0">
                <a:latin typeface="Calibri" panose="020F0502020204030204" pitchFamily="34" charset="0"/>
                <a:ea typeface="Verdana" panose="020B0604030504040204" pitchFamily="34" charset="0"/>
                <a:cs typeface="Calibri" panose="020F0502020204030204" pitchFamily="34" charset="0"/>
              </a:rPr>
              <a:t>Opportunities refer to favorable external factors that could give an organization a competitive advantage. </a:t>
            </a:r>
          </a:p>
          <a:p>
            <a:pPr marL="342900" indent="-342900">
              <a:buFont typeface="Arial" panose="020B0604020202020204" pitchFamily="34" charset="0"/>
              <a:buChar char="•"/>
            </a:pPr>
            <a:r>
              <a:rPr lang="en-US" altLang="en-US" sz="2500" dirty="0">
                <a:latin typeface="Calibri" panose="020F0502020204030204" pitchFamily="34" charset="0"/>
                <a:ea typeface="Verdana" panose="020B0604030504040204" pitchFamily="34" charset="0"/>
                <a:cs typeface="Calibri" panose="020F0502020204030204" pitchFamily="34" charset="0"/>
              </a:rPr>
              <a:t>For example, if a country cuts tariffs, a car manufacturer can export its cars into a new market, increasing sales and market share.</a:t>
            </a:r>
          </a:p>
          <a:p>
            <a:endParaRPr lang="en-US" altLang="en-US" sz="2500" dirty="0">
              <a:latin typeface="Calibri" panose="020F0502020204030204" pitchFamily="34" charset="0"/>
              <a:ea typeface="Verdana" panose="020B0604030504040204" pitchFamily="34" charset="0"/>
              <a:cs typeface="Calibri" panose="020F0502020204030204" pitchFamily="34" charset="0"/>
            </a:endParaRPr>
          </a:p>
          <a:p>
            <a:r>
              <a:rPr lang="en-US" altLang="en-US" sz="2500" b="1" dirty="0">
                <a:latin typeface="Calibri" panose="020F0502020204030204" pitchFamily="34" charset="0"/>
                <a:ea typeface="Verdana" panose="020B0604030504040204" pitchFamily="34" charset="0"/>
                <a:cs typeface="Calibri" panose="020F0502020204030204" pitchFamily="34" charset="0"/>
              </a:rPr>
              <a:t>Threats</a:t>
            </a:r>
          </a:p>
          <a:p>
            <a:pPr marL="342900" indent="-342900">
              <a:buFont typeface="Arial" panose="020B0604020202020204" pitchFamily="34" charset="0"/>
              <a:buChar char="•"/>
            </a:pPr>
            <a:r>
              <a:rPr lang="en-US" altLang="en-US" sz="2500" dirty="0">
                <a:latin typeface="Calibri" panose="020F0502020204030204" pitchFamily="34" charset="0"/>
                <a:ea typeface="Verdana" panose="020B0604030504040204" pitchFamily="34" charset="0"/>
                <a:cs typeface="Calibri" panose="020F0502020204030204" pitchFamily="34" charset="0"/>
              </a:rPr>
              <a:t>Threats refer to factors that have the potential to harm an organization. </a:t>
            </a:r>
          </a:p>
          <a:p>
            <a:pPr marL="342900" indent="-342900">
              <a:buFont typeface="Arial" panose="020B0604020202020204" pitchFamily="34" charset="0"/>
              <a:buChar char="•"/>
            </a:pPr>
            <a:r>
              <a:rPr lang="en-US" altLang="en-US" sz="2500" dirty="0">
                <a:latin typeface="Calibri" panose="020F0502020204030204" pitchFamily="34" charset="0"/>
                <a:ea typeface="Verdana" panose="020B0604030504040204" pitchFamily="34" charset="0"/>
                <a:cs typeface="Calibri" panose="020F0502020204030204" pitchFamily="34" charset="0"/>
              </a:rPr>
              <a:t>For example, a drought is a threat to a wheat-producing company, as it may destroy or reduce the crop yield. </a:t>
            </a:r>
          </a:p>
          <a:p>
            <a:pPr marL="342900" indent="-342900">
              <a:buFont typeface="Arial" panose="020B0604020202020204" pitchFamily="34" charset="0"/>
              <a:buChar char="•"/>
            </a:pPr>
            <a:r>
              <a:rPr lang="en-US" altLang="en-US" sz="2500" dirty="0">
                <a:latin typeface="Calibri" panose="020F0502020204030204" pitchFamily="34" charset="0"/>
                <a:ea typeface="Verdana" panose="020B0604030504040204" pitchFamily="34" charset="0"/>
                <a:cs typeface="Calibri" panose="020F0502020204030204" pitchFamily="34" charset="0"/>
              </a:rPr>
              <a:t>Other common threats include things like rising costs for materials, increasing competition, tight labor supply. and so on.</a:t>
            </a:r>
            <a:endParaRPr lang="en-SG" altLang="en-US" sz="2500" dirty="0">
              <a:latin typeface="Calibri" panose="020F0502020204030204" pitchFamily="34" charset="0"/>
              <a:ea typeface="Verdana" panose="020B060403050404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0B01919-D512-1399-7190-A3EFD91B76F1}"/>
              </a:ext>
            </a:extLst>
          </p:cNvPr>
          <p:cNvSpPr txBox="1"/>
          <p:nvPr/>
        </p:nvSpPr>
        <p:spPr>
          <a:xfrm>
            <a:off x="800100" y="173973"/>
            <a:ext cx="7543800" cy="523220"/>
          </a:xfrm>
          <a:prstGeom prst="rect">
            <a:avLst/>
          </a:prstGeom>
          <a:noFill/>
        </p:spPr>
        <p:txBody>
          <a:bodyPr wrap="square" rtlCol="0">
            <a:spAutoFit/>
          </a:bodyPr>
          <a:lstStyle/>
          <a:p>
            <a:pPr algn="ctr"/>
            <a:r>
              <a:rPr lang="en-US" sz="2800" b="1" dirty="0">
                <a:solidFill>
                  <a:prstClr val="black"/>
                </a:solidFill>
                <a:latin typeface="Calibri"/>
                <a:ea typeface="+mj-ea"/>
                <a:cs typeface="+mj-cs"/>
              </a:rPr>
              <a:t>Components of SWOT Analysis</a:t>
            </a:r>
            <a:endParaRPr lang="en-US" sz="2800" b="1" dirty="0">
              <a:latin typeface="Calibri" panose="020F0502020204030204" pitchFamily="34" charset="0"/>
            </a:endParaRPr>
          </a:p>
        </p:txBody>
      </p:sp>
    </p:spTree>
    <p:extLst>
      <p:ext uri="{BB962C8B-B14F-4D97-AF65-F5344CB8AC3E}">
        <p14:creationId xmlns:p14="http://schemas.microsoft.com/office/powerpoint/2010/main" val="2492210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828800"/>
            <a:ext cx="8458200" cy="430887"/>
          </a:xfrm>
          <a:prstGeom prst="rect">
            <a:avLst/>
          </a:prstGeom>
          <a:noFill/>
        </p:spPr>
        <p:txBody>
          <a:bodyPr wrap="square" rtlCol="0">
            <a:spAutoFit/>
          </a:bodyPr>
          <a:lstStyle/>
          <a:p>
            <a:endParaRPr lang="en-US" altLang="en-US" sz="2200" dirty="0">
              <a:latin typeface="Calibri" panose="020F0502020204030204" pitchFamily="34" charset="0"/>
              <a:ea typeface="Verdana" panose="020B0604030504040204" pitchFamily="34" charset="0"/>
              <a:cs typeface="Calibri" panose="020F0502020204030204" pitchFamily="34" charset="0"/>
            </a:endParaRPr>
          </a:p>
        </p:txBody>
      </p:sp>
      <p:sp>
        <p:nvSpPr>
          <p:cNvPr id="3" name="Rectangle 2"/>
          <p:cNvSpPr/>
          <p:nvPr/>
        </p:nvSpPr>
        <p:spPr>
          <a:xfrm>
            <a:off x="211282" y="697193"/>
            <a:ext cx="8856518" cy="5478423"/>
          </a:xfrm>
          <a:prstGeom prst="rect">
            <a:avLst/>
          </a:prstGeom>
        </p:spPr>
        <p:txBody>
          <a:bodyPr wrap="square">
            <a:spAutoFit/>
          </a:bodyPr>
          <a:lstStyle/>
          <a:p>
            <a:r>
              <a:rPr lang="en-US" altLang="en-US" sz="2500" b="1" dirty="0">
                <a:latin typeface="Calibri" panose="020F0502020204030204" pitchFamily="34" charset="0"/>
                <a:ea typeface="Verdana" panose="020B0604030504040204" pitchFamily="34" charset="0"/>
                <a:cs typeface="Calibri" panose="020F0502020204030204" pitchFamily="34" charset="0"/>
              </a:rPr>
              <a:t>Internal Factors</a:t>
            </a:r>
          </a:p>
          <a:p>
            <a:pPr marL="342900" indent="-342900">
              <a:buFont typeface="Arial" panose="020B0604020202020204" pitchFamily="34" charset="0"/>
              <a:buChar char="•"/>
            </a:pPr>
            <a:r>
              <a:rPr lang="en-US" altLang="en-US" sz="2500" dirty="0">
                <a:latin typeface="Calibri" panose="020F0502020204030204" pitchFamily="34" charset="0"/>
                <a:ea typeface="Verdana" panose="020B0604030504040204" pitchFamily="34" charset="0"/>
                <a:cs typeface="Calibri" panose="020F0502020204030204" pitchFamily="34" charset="0"/>
              </a:rPr>
              <a:t>What occurs within the company serves as a great source of information for the strengths and weaknesses categories of the SWOT analysis. </a:t>
            </a:r>
          </a:p>
          <a:p>
            <a:pPr marL="342900" indent="-342900">
              <a:buFont typeface="Arial" panose="020B0604020202020204" pitchFamily="34" charset="0"/>
              <a:buChar char="•"/>
            </a:pPr>
            <a:r>
              <a:rPr lang="en-US" altLang="en-US" sz="2500" dirty="0">
                <a:latin typeface="Calibri" panose="020F0502020204030204" pitchFamily="34" charset="0"/>
                <a:ea typeface="Verdana" panose="020B0604030504040204" pitchFamily="34" charset="0"/>
                <a:cs typeface="Calibri" panose="020F0502020204030204" pitchFamily="34" charset="0"/>
              </a:rPr>
              <a:t>Examples of internal factors include financial and human resources, tangible and intangible (brand name) assets, and operational efficiencies.</a:t>
            </a:r>
          </a:p>
          <a:p>
            <a:endParaRPr lang="en-US" altLang="en-US" sz="2500" dirty="0">
              <a:latin typeface="Calibri" panose="020F0502020204030204" pitchFamily="34" charset="0"/>
              <a:ea typeface="Verdana" panose="020B0604030504040204" pitchFamily="34" charset="0"/>
              <a:cs typeface="Calibri" panose="020F0502020204030204" pitchFamily="34" charset="0"/>
            </a:endParaRPr>
          </a:p>
          <a:p>
            <a:r>
              <a:rPr lang="en-US" altLang="en-US" sz="2500" dirty="0">
                <a:latin typeface="Calibri" panose="020F0502020204030204" pitchFamily="34" charset="0"/>
                <a:ea typeface="Verdana" panose="020B0604030504040204" pitchFamily="34" charset="0"/>
                <a:cs typeface="Calibri" panose="020F0502020204030204" pitchFamily="34" charset="0"/>
              </a:rPr>
              <a:t>Potential questions to list internal factors are:</a:t>
            </a:r>
          </a:p>
          <a:p>
            <a:endParaRPr lang="en-US" altLang="en-US" sz="2500" dirty="0">
              <a:latin typeface="Calibri" panose="020F0502020204030204" pitchFamily="34" charset="0"/>
              <a:ea typeface="Verdana" panose="020B0604030504040204" pitchFamily="34" charset="0"/>
              <a:cs typeface="Calibri" panose="020F0502020204030204" pitchFamily="34" charset="0"/>
            </a:endParaRPr>
          </a:p>
          <a:p>
            <a:r>
              <a:rPr lang="en-US" altLang="en-US" sz="2500" dirty="0">
                <a:latin typeface="Calibri" panose="020F0502020204030204" pitchFamily="34" charset="0"/>
                <a:ea typeface="Verdana" panose="020B0604030504040204" pitchFamily="34" charset="0"/>
                <a:cs typeface="Calibri" panose="020F0502020204030204" pitchFamily="34" charset="0"/>
              </a:rPr>
              <a:t>(Strength) What are we doing well?</a:t>
            </a:r>
          </a:p>
          <a:p>
            <a:r>
              <a:rPr lang="en-US" altLang="en-US" sz="2500" dirty="0">
                <a:latin typeface="Calibri" panose="020F0502020204030204" pitchFamily="34" charset="0"/>
                <a:ea typeface="Verdana" panose="020B0604030504040204" pitchFamily="34" charset="0"/>
                <a:cs typeface="Calibri" panose="020F0502020204030204" pitchFamily="34" charset="0"/>
              </a:rPr>
              <a:t>(Strength) What is our strongest asset?</a:t>
            </a:r>
          </a:p>
          <a:p>
            <a:r>
              <a:rPr lang="en-US" altLang="en-US" sz="2500" dirty="0">
                <a:latin typeface="Calibri" panose="020F0502020204030204" pitchFamily="34" charset="0"/>
                <a:ea typeface="Verdana" panose="020B0604030504040204" pitchFamily="34" charset="0"/>
                <a:cs typeface="Calibri" panose="020F0502020204030204" pitchFamily="34" charset="0"/>
              </a:rPr>
              <a:t>(Weakness) What are our detractors?</a:t>
            </a:r>
          </a:p>
          <a:p>
            <a:r>
              <a:rPr lang="en-US" altLang="en-US" sz="2500" dirty="0">
                <a:latin typeface="Calibri" panose="020F0502020204030204" pitchFamily="34" charset="0"/>
                <a:ea typeface="Verdana" panose="020B0604030504040204" pitchFamily="34" charset="0"/>
                <a:cs typeface="Calibri" panose="020F0502020204030204" pitchFamily="34" charset="0"/>
              </a:rPr>
              <a:t>(Weakness) What are our lowest-performing product lines?</a:t>
            </a:r>
            <a:endParaRPr lang="en-SG" altLang="en-US" sz="2500" dirty="0">
              <a:latin typeface="Calibri" panose="020F0502020204030204" pitchFamily="34" charset="0"/>
              <a:ea typeface="Verdana" panose="020B060403050404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0B01919-D512-1399-7190-A3EFD91B76F1}"/>
              </a:ext>
            </a:extLst>
          </p:cNvPr>
          <p:cNvSpPr txBox="1"/>
          <p:nvPr/>
        </p:nvSpPr>
        <p:spPr>
          <a:xfrm>
            <a:off x="800100" y="173973"/>
            <a:ext cx="7543800" cy="523220"/>
          </a:xfrm>
          <a:prstGeom prst="rect">
            <a:avLst/>
          </a:prstGeom>
          <a:noFill/>
        </p:spPr>
        <p:txBody>
          <a:bodyPr wrap="square" rtlCol="0">
            <a:spAutoFit/>
          </a:bodyPr>
          <a:lstStyle/>
          <a:p>
            <a:pPr algn="ctr"/>
            <a:r>
              <a:rPr lang="en-US" sz="2800" b="1" dirty="0">
                <a:solidFill>
                  <a:prstClr val="black"/>
                </a:solidFill>
                <a:latin typeface="Calibri"/>
                <a:ea typeface="+mj-ea"/>
                <a:cs typeface="+mj-cs"/>
              </a:rPr>
              <a:t>Components of SWOT Analysis</a:t>
            </a:r>
            <a:endParaRPr lang="en-US" sz="2800" b="1" dirty="0">
              <a:latin typeface="Calibri" panose="020F0502020204030204" pitchFamily="34" charset="0"/>
            </a:endParaRPr>
          </a:p>
        </p:txBody>
      </p:sp>
    </p:spTree>
    <p:extLst>
      <p:ext uri="{BB962C8B-B14F-4D97-AF65-F5344CB8AC3E}">
        <p14:creationId xmlns:p14="http://schemas.microsoft.com/office/powerpoint/2010/main" val="2096125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828800"/>
            <a:ext cx="8458200" cy="430887"/>
          </a:xfrm>
          <a:prstGeom prst="rect">
            <a:avLst/>
          </a:prstGeom>
          <a:noFill/>
        </p:spPr>
        <p:txBody>
          <a:bodyPr wrap="square" rtlCol="0">
            <a:spAutoFit/>
          </a:bodyPr>
          <a:lstStyle/>
          <a:p>
            <a:endParaRPr lang="en-US" altLang="en-US" sz="2200" dirty="0">
              <a:latin typeface="Calibri" panose="020F0502020204030204" pitchFamily="34" charset="0"/>
              <a:ea typeface="Verdana" panose="020B0604030504040204" pitchFamily="34" charset="0"/>
              <a:cs typeface="Calibri" panose="020F0502020204030204" pitchFamily="34" charset="0"/>
            </a:endParaRPr>
          </a:p>
        </p:txBody>
      </p:sp>
      <p:sp>
        <p:nvSpPr>
          <p:cNvPr id="3" name="Rectangle 2"/>
          <p:cNvSpPr/>
          <p:nvPr/>
        </p:nvSpPr>
        <p:spPr>
          <a:xfrm>
            <a:off x="211282" y="697193"/>
            <a:ext cx="8856518" cy="5863144"/>
          </a:xfrm>
          <a:prstGeom prst="rect">
            <a:avLst/>
          </a:prstGeom>
        </p:spPr>
        <p:txBody>
          <a:bodyPr wrap="square">
            <a:spAutoFit/>
          </a:bodyPr>
          <a:lstStyle/>
          <a:p>
            <a:r>
              <a:rPr lang="en-US" altLang="en-US" sz="2500" b="1" dirty="0">
                <a:latin typeface="Calibri" panose="020F0502020204030204" pitchFamily="34" charset="0"/>
                <a:ea typeface="Verdana" panose="020B0604030504040204" pitchFamily="34" charset="0"/>
                <a:cs typeface="Calibri" panose="020F0502020204030204" pitchFamily="34" charset="0"/>
              </a:rPr>
              <a:t>External Factors</a:t>
            </a:r>
          </a:p>
          <a:p>
            <a:pPr marL="342900" indent="-342900">
              <a:buFont typeface="Arial" panose="020B0604020202020204" pitchFamily="34" charset="0"/>
              <a:buChar char="•"/>
            </a:pPr>
            <a:r>
              <a:rPr lang="en-US" altLang="en-US" sz="2500" dirty="0">
                <a:latin typeface="Calibri" panose="020F0502020204030204" pitchFamily="34" charset="0"/>
                <a:ea typeface="Verdana" panose="020B0604030504040204" pitchFamily="34" charset="0"/>
                <a:cs typeface="Calibri" panose="020F0502020204030204" pitchFamily="34" charset="0"/>
              </a:rPr>
              <a:t>What happens outside of the company is equally as important to the success of a company as internal factors. </a:t>
            </a:r>
          </a:p>
          <a:p>
            <a:pPr marL="342900" indent="-342900">
              <a:buFont typeface="Arial" panose="020B0604020202020204" pitchFamily="34" charset="0"/>
              <a:buChar char="•"/>
            </a:pPr>
            <a:r>
              <a:rPr lang="en-US" altLang="en-US" sz="2500" dirty="0">
                <a:latin typeface="Calibri" panose="020F0502020204030204" pitchFamily="34" charset="0"/>
                <a:ea typeface="Verdana" panose="020B0604030504040204" pitchFamily="34" charset="0"/>
                <a:cs typeface="Calibri" panose="020F0502020204030204" pitchFamily="34" charset="0"/>
              </a:rPr>
              <a:t>External influences, such as monetary policies, market changes, and access to suppliers, are categories to pull from to create a list of opportunities and weaknesses.</a:t>
            </a:r>
          </a:p>
          <a:p>
            <a:endParaRPr lang="en-US" altLang="en-US" sz="2500" dirty="0">
              <a:latin typeface="Calibri" panose="020F0502020204030204" pitchFamily="34" charset="0"/>
              <a:ea typeface="Verdana" panose="020B0604030504040204" pitchFamily="34" charset="0"/>
              <a:cs typeface="Calibri" panose="020F0502020204030204" pitchFamily="34" charset="0"/>
            </a:endParaRPr>
          </a:p>
          <a:p>
            <a:r>
              <a:rPr lang="en-US" altLang="en-US" sz="2500" dirty="0">
                <a:latin typeface="Calibri" panose="020F0502020204030204" pitchFamily="34" charset="0"/>
                <a:ea typeface="Verdana" panose="020B0604030504040204" pitchFamily="34" charset="0"/>
                <a:cs typeface="Calibri" panose="020F0502020204030204" pitchFamily="34" charset="0"/>
              </a:rPr>
              <a:t>Potential questions to list external factors are:</a:t>
            </a:r>
          </a:p>
          <a:p>
            <a:endParaRPr lang="en-US" altLang="en-US" sz="2500" dirty="0">
              <a:latin typeface="Calibri" panose="020F0502020204030204" pitchFamily="34" charset="0"/>
              <a:ea typeface="Verdana" panose="020B0604030504040204" pitchFamily="34" charset="0"/>
              <a:cs typeface="Calibri" panose="020F0502020204030204" pitchFamily="34" charset="0"/>
            </a:endParaRPr>
          </a:p>
          <a:p>
            <a:r>
              <a:rPr lang="en-US" altLang="en-US" sz="2500" dirty="0">
                <a:latin typeface="Calibri" panose="020F0502020204030204" pitchFamily="34" charset="0"/>
                <a:ea typeface="Verdana" panose="020B0604030504040204" pitchFamily="34" charset="0"/>
                <a:cs typeface="Calibri" panose="020F0502020204030204" pitchFamily="34" charset="0"/>
              </a:rPr>
              <a:t>(Opportunity) What trends are evident in the marketplace?</a:t>
            </a:r>
          </a:p>
          <a:p>
            <a:r>
              <a:rPr lang="en-US" altLang="en-US" sz="2500" dirty="0">
                <a:latin typeface="Calibri" panose="020F0502020204030204" pitchFamily="34" charset="0"/>
                <a:ea typeface="Verdana" panose="020B0604030504040204" pitchFamily="34" charset="0"/>
                <a:cs typeface="Calibri" panose="020F0502020204030204" pitchFamily="34" charset="0"/>
              </a:rPr>
              <a:t>(Opportunity) What demographics are we not targeting?</a:t>
            </a:r>
          </a:p>
          <a:p>
            <a:r>
              <a:rPr lang="en-US" altLang="en-US" sz="2500" dirty="0">
                <a:latin typeface="Calibri" panose="020F0502020204030204" pitchFamily="34" charset="0"/>
                <a:ea typeface="Verdana" panose="020B0604030504040204" pitchFamily="34" charset="0"/>
                <a:cs typeface="Calibri" panose="020F0502020204030204" pitchFamily="34" charset="0"/>
              </a:rPr>
              <a:t>(Threat) How many competitors exist, and what is their market share?</a:t>
            </a:r>
          </a:p>
          <a:p>
            <a:r>
              <a:rPr lang="en-US" altLang="en-US" sz="2500" dirty="0">
                <a:latin typeface="Calibri" panose="020F0502020204030204" pitchFamily="34" charset="0"/>
                <a:ea typeface="Verdana" panose="020B0604030504040204" pitchFamily="34" charset="0"/>
                <a:cs typeface="Calibri" panose="020F0502020204030204" pitchFamily="34" charset="0"/>
              </a:rPr>
              <a:t>(Threat) Are there new regulations that potentially could harm our operations or products?</a:t>
            </a:r>
            <a:endParaRPr lang="en-SG" altLang="en-US" sz="2500" dirty="0">
              <a:latin typeface="Calibri" panose="020F0502020204030204" pitchFamily="34" charset="0"/>
              <a:ea typeface="Verdana" panose="020B060403050404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0B01919-D512-1399-7190-A3EFD91B76F1}"/>
              </a:ext>
            </a:extLst>
          </p:cNvPr>
          <p:cNvSpPr txBox="1"/>
          <p:nvPr/>
        </p:nvSpPr>
        <p:spPr>
          <a:xfrm>
            <a:off x="800100" y="173973"/>
            <a:ext cx="7543800" cy="523220"/>
          </a:xfrm>
          <a:prstGeom prst="rect">
            <a:avLst/>
          </a:prstGeom>
          <a:noFill/>
        </p:spPr>
        <p:txBody>
          <a:bodyPr wrap="square" rtlCol="0">
            <a:spAutoFit/>
          </a:bodyPr>
          <a:lstStyle/>
          <a:p>
            <a:pPr algn="ctr"/>
            <a:r>
              <a:rPr lang="en-US" sz="2800" b="1" dirty="0">
                <a:solidFill>
                  <a:prstClr val="black"/>
                </a:solidFill>
                <a:latin typeface="Calibri"/>
                <a:ea typeface="+mj-ea"/>
                <a:cs typeface="+mj-cs"/>
              </a:rPr>
              <a:t>Components of SWOT Analysis</a:t>
            </a:r>
            <a:endParaRPr lang="en-US" sz="2800" b="1" dirty="0">
              <a:latin typeface="Calibri" panose="020F0502020204030204" pitchFamily="34" charset="0"/>
            </a:endParaRPr>
          </a:p>
        </p:txBody>
      </p:sp>
    </p:spTree>
    <p:extLst>
      <p:ext uri="{BB962C8B-B14F-4D97-AF65-F5344CB8AC3E}">
        <p14:creationId xmlns:p14="http://schemas.microsoft.com/office/powerpoint/2010/main" val="1577529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1717" y="0"/>
            <a:ext cx="9142730" cy="6858000"/>
            <a:chOff x="1717" y="0"/>
            <a:chExt cx="9142730"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59"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pic>
          <p:nvPicPr>
            <p:cNvPr id="14" name="object 14"/>
            <p:cNvPicPr/>
            <p:nvPr/>
          </p:nvPicPr>
          <p:blipFill>
            <a:blip r:embed="rId7" cstate="print"/>
            <a:stretch>
              <a:fillRect/>
            </a:stretch>
          </p:blipFill>
          <p:spPr>
            <a:xfrm>
              <a:off x="1162812" y="10667"/>
              <a:ext cx="5795772" cy="1220724"/>
            </a:xfrm>
            <a:prstGeom prst="rect">
              <a:avLst/>
            </a:prstGeom>
          </p:spPr>
        </p:pic>
        <p:pic>
          <p:nvPicPr>
            <p:cNvPr id="15" name="object 15"/>
            <p:cNvPicPr/>
            <p:nvPr/>
          </p:nvPicPr>
          <p:blipFill>
            <a:blip r:embed="rId8" cstate="print"/>
            <a:stretch>
              <a:fillRect/>
            </a:stretch>
          </p:blipFill>
          <p:spPr>
            <a:xfrm>
              <a:off x="1162812" y="665987"/>
              <a:ext cx="3003804" cy="1220724"/>
            </a:xfrm>
            <a:prstGeom prst="rect">
              <a:avLst/>
            </a:prstGeom>
          </p:spPr>
        </p:pic>
      </p:grpSp>
      <p:sp>
        <p:nvSpPr>
          <p:cNvPr id="16" name="object 16"/>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spc="-55" dirty="0"/>
              <a:t>Types</a:t>
            </a:r>
            <a:r>
              <a:rPr spc="-30" dirty="0"/>
              <a:t> </a:t>
            </a:r>
            <a:r>
              <a:rPr spc="-5" dirty="0"/>
              <a:t>of</a:t>
            </a:r>
            <a:r>
              <a:rPr spc="-10" dirty="0"/>
              <a:t> </a:t>
            </a:r>
            <a:r>
              <a:rPr spc="-5" dirty="0"/>
              <a:t>managerial </a:t>
            </a:r>
            <a:r>
              <a:rPr spc="-1180" dirty="0"/>
              <a:t> </a:t>
            </a:r>
            <a:r>
              <a:rPr spc="-5" dirty="0"/>
              <a:t>decisions</a:t>
            </a:r>
          </a:p>
        </p:txBody>
      </p:sp>
      <p:grpSp>
        <p:nvGrpSpPr>
          <p:cNvPr id="17" name="object 17"/>
          <p:cNvGrpSpPr/>
          <p:nvPr/>
        </p:nvGrpSpPr>
        <p:grpSpPr>
          <a:xfrm>
            <a:off x="1740407" y="1796795"/>
            <a:ext cx="6972300" cy="4561840"/>
            <a:chOff x="1740407" y="1796795"/>
            <a:chExt cx="6972300" cy="4561840"/>
          </a:xfrm>
        </p:grpSpPr>
        <p:sp>
          <p:nvSpPr>
            <p:cNvPr id="18" name="object 18"/>
            <p:cNvSpPr/>
            <p:nvPr/>
          </p:nvSpPr>
          <p:spPr>
            <a:xfrm>
              <a:off x="1753361" y="2061209"/>
              <a:ext cx="6946900" cy="428625"/>
            </a:xfrm>
            <a:custGeom>
              <a:avLst/>
              <a:gdLst/>
              <a:ahLst/>
              <a:cxnLst/>
              <a:rect l="l" t="t" r="r" b="b"/>
              <a:pathLst>
                <a:path w="6946900" h="428625">
                  <a:moveTo>
                    <a:pt x="6946392" y="0"/>
                  </a:moveTo>
                  <a:lnTo>
                    <a:pt x="0" y="0"/>
                  </a:lnTo>
                  <a:lnTo>
                    <a:pt x="0" y="428244"/>
                  </a:lnTo>
                  <a:lnTo>
                    <a:pt x="6946392" y="428244"/>
                  </a:lnTo>
                  <a:lnTo>
                    <a:pt x="6946392" y="0"/>
                  </a:lnTo>
                  <a:close/>
                </a:path>
              </a:pathLst>
            </a:custGeom>
            <a:solidFill>
              <a:srgbClr val="FFFFFF">
                <a:alpha val="90194"/>
              </a:srgbClr>
            </a:solidFill>
          </p:spPr>
          <p:txBody>
            <a:bodyPr wrap="square" lIns="0" tIns="0" rIns="0" bIns="0" rtlCol="0"/>
            <a:lstStyle/>
            <a:p>
              <a:endParaRPr/>
            </a:p>
          </p:txBody>
        </p:sp>
        <p:sp>
          <p:nvSpPr>
            <p:cNvPr id="19" name="object 19"/>
            <p:cNvSpPr/>
            <p:nvPr/>
          </p:nvSpPr>
          <p:spPr>
            <a:xfrm>
              <a:off x="1753361" y="2061209"/>
              <a:ext cx="6946900" cy="428625"/>
            </a:xfrm>
            <a:custGeom>
              <a:avLst/>
              <a:gdLst/>
              <a:ahLst/>
              <a:cxnLst/>
              <a:rect l="l" t="t" r="r" b="b"/>
              <a:pathLst>
                <a:path w="6946900" h="428625">
                  <a:moveTo>
                    <a:pt x="0" y="428244"/>
                  </a:moveTo>
                  <a:lnTo>
                    <a:pt x="6946392" y="428244"/>
                  </a:lnTo>
                  <a:lnTo>
                    <a:pt x="6946392" y="0"/>
                  </a:lnTo>
                  <a:lnTo>
                    <a:pt x="0" y="0"/>
                  </a:lnTo>
                  <a:lnTo>
                    <a:pt x="0" y="428244"/>
                  </a:lnTo>
                  <a:close/>
                </a:path>
              </a:pathLst>
            </a:custGeom>
            <a:ln w="25907">
              <a:solidFill>
                <a:srgbClr val="3891A7"/>
              </a:solidFill>
            </a:ln>
          </p:spPr>
          <p:txBody>
            <a:bodyPr wrap="square" lIns="0" tIns="0" rIns="0" bIns="0" rtlCol="0"/>
            <a:lstStyle/>
            <a:p>
              <a:endParaRPr/>
            </a:p>
          </p:txBody>
        </p:sp>
        <p:sp>
          <p:nvSpPr>
            <p:cNvPr id="20" name="object 20"/>
            <p:cNvSpPr/>
            <p:nvPr/>
          </p:nvSpPr>
          <p:spPr>
            <a:xfrm>
              <a:off x="2100833" y="1809749"/>
              <a:ext cx="4863465" cy="501650"/>
            </a:xfrm>
            <a:custGeom>
              <a:avLst/>
              <a:gdLst/>
              <a:ahLst/>
              <a:cxnLst/>
              <a:rect l="l" t="t" r="r" b="b"/>
              <a:pathLst>
                <a:path w="4863465" h="501650">
                  <a:moveTo>
                    <a:pt x="4779518" y="0"/>
                  </a:moveTo>
                  <a:lnTo>
                    <a:pt x="83566" y="0"/>
                  </a:lnTo>
                  <a:lnTo>
                    <a:pt x="51059" y="6574"/>
                  </a:lnTo>
                  <a:lnTo>
                    <a:pt x="24495" y="24495"/>
                  </a:lnTo>
                  <a:lnTo>
                    <a:pt x="6574" y="51059"/>
                  </a:lnTo>
                  <a:lnTo>
                    <a:pt x="0" y="83565"/>
                  </a:lnTo>
                  <a:lnTo>
                    <a:pt x="0" y="417829"/>
                  </a:lnTo>
                  <a:lnTo>
                    <a:pt x="6574" y="450336"/>
                  </a:lnTo>
                  <a:lnTo>
                    <a:pt x="24495" y="476900"/>
                  </a:lnTo>
                  <a:lnTo>
                    <a:pt x="51059" y="494821"/>
                  </a:lnTo>
                  <a:lnTo>
                    <a:pt x="83566" y="501396"/>
                  </a:lnTo>
                  <a:lnTo>
                    <a:pt x="4779518" y="501396"/>
                  </a:lnTo>
                  <a:lnTo>
                    <a:pt x="4812024" y="494821"/>
                  </a:lnTo>
                  <a:lnTo>
                    <a:pt x="4838588" y="476900"/>
                  </a:lnTo>
                  <a:lnTo>
                    <a:pt x="4856509" y="450336"/>
                  </a:lnTo>
                  <a:lnTo>
                    <a:pt x="4863084" y="417829"/>
                  </a:lnTo>
                  <a:lnTo>
                    <a:pt x="4863084" y="83565"/>
                  </a:lnTo>
                  <a:lnTo>
                    <a:pt x="4856509" y="51059"/>
                  </a:lnTo>
                  <a:lnTo>
                    <a:pt x="4838588" y="24495"/>
                  </a:lnTo>
                  <a:lnTo>
                    <a:pt x="4812024" y="6574"/>
                  </a:lnTo>
                  <a:lnTo>
                    <a:pt x="4779518" y="0"/>
                  </a:lnTo>
                  <a:close/>
                </a:path>
              </a:pathLst>
            </a:custGeom>
            <a:solidFill>
              <a:srgbClr val="3891A7"/>
            </a:solidFill>
          </p:spPr>
          <p:txBody>
            <a:bodyPr wrap="square" lIns="0" tIns="0" rIns="0" bIns="0" rtlCol="0"/>
            <a:lstStyle/>
            <a:p>
              <a:endParaRPr/>
            </a:p>
          </p:txBody>
        </p:sp>
        <p:sp>
          <p:nvSpPr>
            <p:cNvPr id="21" name="object 21"/>
            <p:cNvSpPr/>
            <p:nvPr/>
          </p:nvSpPr>
          <p:spPr>
            <a:xfrm>
              <a:off x="2100833" y="1809749"/>
              <a:ext cx="4863465" cy="501650"/>
            </a:xfrm>
            <a:custGeom>
              <a:avLst/>
              <a:gdLst/>
              <a:ahLst/>
              <a:cxnLst/>
              <a:rect l="l" t="t" r="r" b="b"/>
              <a:pathLst>
                <a:path w="4863465" h="501650">
                  <a:moveTo>
                    <a:pt x="0" y="83565"/>
                  </a:moveTo>
                  <a:lnTo>
                    <a:pt x="6574" y="51059"/>
                  </a:lnTo>
                  <a:lnTo>
                    <a:pt x="24495" y="24495"/>
                  </a:lnTo>
                  <a:lnTo>
                    <a:pt x="51059" y="6574"/>
                  </a:lnTo>
                  <a:lnTo>
                    <a:pt x="83566" y="0"/>
                  </a:lnTo>
                  <a:lnTo>
                    <a:pt x="4779518" y="0"/>
                  </a:lnTo>
                  <a:lnTo>
                    <a:pt x="4812024" y="6574"/>
                  </a:lnTo>
                  <a:lnTo>
                    <a:pt x="4838588" y="24495"/>
                  </a:lnTo>
                  <a:lnTo>
                    <a:pt x="4856509" y="51059"/>
                  </a:lnTo>
                  <a:lnTo>
                    <a:pt x="4863084" y="83565"/>
                  </a:lnTo>
                  <a:lnTo>
                    <a:pt x="4863084" y="417829"/>
                  </a:lnTo>
                  <a:lnTo>
                    <a:pt x="4856509" y="450336"/>
                  </a:lnTo>
                  <a:lnTo>
                    <a:pt x="4838588" y="476900"/>
                  </a:lnTo>
                  <a:lnTo>
                    <a:pt x="4812024" y="494821"/>
                  </a:lnTo>
                  <a:lnTo>
                    <a:pt x="4779518" y="501396"/>
                  </a:lnTo>
                  <a:lnTo>
                    <a:pt x="83566" y="501396"/>
                  </a:lnTo>
                  <a:lnTo>
                    <a:pt x="51059" y="494821"/>
                  </a:lnTo>
                  <a:lnTo>
                    <a:pt x="24495" y="476900"/>
                  </a:lnTo>
                  <a:lnTo>
                    <a:pt x="6574" y="450336"/>
                  </a:lnTo>
                  <a:lnTo>
                    <a:pt x="0" y="417829"/>
                  </a:lnTo>
                  <a:lnTo>
                    <a:pt x="0" y="83565"/>
                  </a:lnTo>
                  <a:close/>
                </a:path>
              </a:pathLst>
            </a:custGeom>
            <a:ln w="25908">
              <a:solidFill>
                <a:srgbClr val="FFFFFF"/>
              </a:solidFill>
            </a:ln>
          </p:spPr>
          <p:txBody>
            <a:bodyPr wrap="square" lIns="0" tIns="0" rIns="0" bIns="0" rtlCol="0"/>
            <a:lstStyle/>
            <a:p>
              <a:endParaRPr/>
            </a:p>
          </p:txBody>
        </p:sp>
        <p:sp>
          <p:nvSpPr>
            <p:cNvPr id="22" name="object 22"/>
            <p:cNvSpPr/>
            <p:nvPr/>
          </p:nvSpPr>
          <p:spPr>
            <a:xfrm>
              <a:off x="1753361" y="2832353"/>
              <a:ext cx="6946900" cy="428625"/>
            </a:xfrm>
            <a:custGeom>
              <a:avLst/>
              <a:gdLst/>
              <a:ahLst/>
              <a:cxnLst/>
              <a:rect l="l" t="t" r="r" b="b"/>
              <a:pathLst>
                <a:path w="6946900" h="428625">
                  <a:moveTo>
                    <a:pt x="6946392" y="0"/>
                  </a:moveTo>
                  <a:lnTo>
                    <a:pt x="0" y="0"/>
                  </a:lnTo>
                  <a:lnTo>
                    <a:pt x="0" y="428244"/>
                  </a:lnTo>
                  <a:lnTo>
                    <a:pt x="6946392" y="428244"/>
                  </a:lnTo>
                  <a:lnTo>
                    <a:pt x="6946392" y="0"/>
                  </a:lnTo>
                  <a:close/>
                </a:path>
              </a:pathLst>
            </a:custGeom>
            <a:solidFill>
              <a:srgbClr val="FFFFFF">
                <a:alpha val="90194"/>
              </a:srgbClr>
            </a:solidFill>
          </p:spPr>
          <p:txBody>
            <a:bodyPr wrap="square" lIns="0" tIns="0" rIns="0" bIns="0" rtlCol="0"/>
            <a:lstStyle/>
            <a:p>
              <a:endParaRPr/>
            </a:p>
          </p:txBody>
        </p:sp>
        <p:sp>
          <p:nvSpPr>
            <p:cNvPr id="23" name="object 23"/>
            <p:cNvSpPr/>
            <p:nvPr/>
          </p:nvSpPr>
          <p:spPr>
            <a:xfrm>
              <a:off x="1753361" y="2832353"/>
              <a:ext cx="6946900" cy="428625"/>
            </a:xfrm>
            <a:custGeom>
              <a:avLst/>
              <a:gdLst/>
              <a:ahLst/>
              <a:cxnLst/>
              <a:rect l="l" t="t" r="r" b="b"/>
              <a:pathLst>
                <a:path w="6946900" h="428625">
                  <a:moveTo>
                    <a:pt x="0" y="428244"/>
                  </a:moveTo>
                  <a:lnTo>
                    <a:pt x="6946392" y="428244"/>
                  </a:lnTo>
                  <a:lnTo>
                    <a:pt x="6946392" y="0"/>
                  </a:lnTo>
                  <a:lnTo>
                    <a:pt x="0" y="0"/>
                  </a:lnTo>
                  <a:lnTo>
                    <a:pt x="0" y="428244"/>
                  </a:lnTo>
                  <a:close/>
                </a:path>
              </a:pathLst>
            </a:custGeom>
            <a:ln w="25907">
              <a:solidFill>
                <a:srgbClr val="3891A7"/>
              </a:solidFill>
            </a:ln>
          </p:spPr>
          <p:txBody>
            <a:bodyPr wrap="square" lIns="0" tIns="0" rIns="0" bIns="0" rtlCol="0"/>
            <a:lstStyle/>
            <a:p>
              <a:endParaRPr/>
            </a:p>
          </p:txBody>
        </p:sp>
        <p:sp>
          <p:nvSpPr>
            <p:cNvPr id="24" name="object 24"/>
            <p:cNvSpPr/>
            <p:nvPr/>
          </p:nvSpPr>
          <p:spPr>
            <a:xfrm>
              <a:off x="2100833" y="2580893"/>
              <a:ext cx="4863465" cy="501650"/>
            </a:xfrm>
            <a:custGeom>
              <a:avLst/>
              <a:gdLst/>
              <a:ahLst/>
              <a:cxnLst/>
              <a:rect l="l" t="t" r="r" b="b"/>
              <a:pathLst>
                <a:path w="4863465" h="501650">
                  <a:moveTo>
                    <a:pt x="4779518" y="0"/>
                  </a:moveTo>
                  <a:lnTo>
                    <a:pt x="83566" y="0"/>
                  </a:lnTo>
                  <a:lnTo>
                    <a:pt x="51059" y="6574"/>
                  </a:lnTo>
                  <a:lnTo>
                    <a:pt x="24495" y="24495"/>
                  </a:lnTo>
                  <a:lnTo>
                    <a:pt x="6574" y="51059"/>
                  </a:lnTo>
                  <a:lnTo>
                    <a:pt x="0" y="83565"/>
                  </a:lnTo>
                  <a:lnTo>
                    <a:pt x="0" y="417829"/>
                  </a:lnTo>
                  <a:lnTo>
                    <a:pt x="6574" y="450336"/>
                  </a:lnTo>
                  <a:lnTo>
                    <a:pt x="24495" y="476900"/>
                  </a:lnTo>
                  <a:lnTo>
                    <a:pt x="51059" y="494821"/>
                  </a:lnTo>
                  <a:lnTo>
                    <a:pt x="83566" y="501395"/>
                  </a:lnTo>
                  <a:lnTo>
                    <a:pt x="4779518" y="501395"/>
                  </a:lnTo>
                  <a:lnTo>
                    <a:pt x="4812024" y="494821"/>
                  </a:lnTo>
                  <a:lnTo>
                    <a:pt x="4838588" y="476900"/>
                  </a:lnTo>
                  <a:lnTo>
                    <a:pt x="4856509" y="450336"/>
                  </a:lnTo>
                  <a:lnTo>
                    <a:pt x="4863084" y="417829"/>
                  </a:lnTo>
                  <a:lnTo>
                    <a:pt x="4863084" y="83565"/>
                  </a:lnTo>
                  <a:lnTo>
                    <a:pt x="4856509" y="51059"/>
                  </a:lnTo>
                  <a:lnTo>
                    <a:pt x="4838588" y="24495"/>
                  </a:lnTo>
                  <a:lnTo>
                    <a:pt x="4812024" y="6574"/>
                  </a:lnTo>
                  <a:lnTo>
                    <a:pt x="4779518" y="0"/>
                  </a:lnTo>
                  <a:close/>
                </a:path>
              </a:pathLst>
            </a:custGeom>
            <a:solidFill>
              <a:srgbClr val="3891A7"/>
            </a:solidFill>
          </p:spPr>
          <p:txBody>
            <a:bodyPr wrap="square" lIns="0" tIns="0" rIns="0" bIns="0" rtlCol="0"/>
            <a:lstStyle/>
            <a:p>
              <a:endParaRPr/>
            </a:p>
          </p:txBody>
        </p:sp>
        <p:sp>
          <p:nvSpPr>
            <p:cNvPr id="25" name="object 25"/>
            <p:cNvSpPr/>
            <p:nvPr/>
          </p:nvSpPr>
          <p:spPr>
            <a:xfrm>
              <a:off x="2100833" y="2580893"/>
              <a:ext cx="4863465" cy="501650"/>
            </a:xfrm>
            <a:custGeom>
              <a:avLst/>
              <a:gdLst/>
              <a:ahLst/>
              <a:cxnLst/>
              <a:rect l="l" t="t" r="r" b="b"/>
              <a:pathLst>
                <a:path w="4863465" h="501650">
                  <a:moveTo>
                    <a:pt x="0" y="83565"/>
                  </a:moveTo>
                  <a:lnTo>
                    <a:pt x="6574" y="51059"/>
                  </a:lnTo>
                  <a:lnTo>
                    <a:pt x="24495" y="24495"/>
                  </a:lnTo>
                  <a:lnTo>
                    <a:pt x="51059" y="6574"/>
                  </a:lnTo>
                  <a:lnTo>
                    <a:pt x="83566" y="0"/>
                  </a:lnTo>
                  <a:lnTo>
                    <a:pt x="4779518" y="0"/>
                  </a:lnTo>
                  <a:lnTo>
                    <a:pt x="4812024" y="6574"/>
                  </a:lnTo>
                  <a:lnTo>
                    <a:pt x="4838588" y="24495"/>
                  </a:lnTo>
                  <a:lnTo>
                    <a:pt x="4856509" y="51059"/>
                  </a:lnTo>
                  <a:lnTo>
                    <a:pt x="4863084" y="83565"/>
                  </a:lnTo>
                  <a:lnTo>
                    <a:pt x="4863084" y="417829"/>
                  </a:lnTo>
                  <a:lnTo>
                    <a:pt x="4856509" y="450336"/>
                  </a:lnTo>
                  <a:lnTo>
                    <a:pt x="4838588" y="476900"/>
                  </a:lnTo>
                  <a:lnTo>
                    <a:pt x="4812024" y="494821"/>
                  </a:lnTo>
                  <a:lnTo>
                    <a:pt x="4779518" y="501395"/>
                  </a:lnTo>
                  <a:lnTo>
                    <a:pt x="83566" y="501395"/>
                  </a:lnTo>
                  <a:lnTo>
                    <a:pt x="51059" y="494821"/>
                  </a:lnTo>
                  <a:lnTo>
                    <a:pt x="24495" y="476900"/>
                  </a:lnTo>
                  <a:lnTo>
                    <a:pt x="6574" y="450336"/>
                  </a:lnTo>
                  <a:lnTo>
                    <a:pt x="0" y="417829"/>
                  </a:lnTo>
                  <a:lnTo>
                    <a:pt x="0" y="83565"/>
                  </a:lnTo>
                  <a:close/>
                </a:path>
              </a:pathLst>
            </a:custGeom>
            <a:ln w="25908">
              <a:solidFill>
                <a:srgbClr val="FFFFFF"/>
              </a:solidFill>
            </a:ln>
          </p:spPr>
          <p:txBody>
            <a:bodyPr wrap="square" lIns="0" tIns="0" rIns="0" bIns="0" rtlCol="0"/>
            <a:lstStyle/>
            <a:p>
              <a:endParaRPr/>
            </a:p>
          </p:txBody>
        </p:sp>
        <p:sp>
          <p:nvSpPr>
            <p:cNvPr id="26" name="object 26"/>
            <p:cNvSpPr/>
            <p:nvPr/>
          </p:nvSpPr>
          <p:spPr>
            <a:xfrm>
              <a:off x="1753361" y="3603497"/>
              <a:ext cx="6946900" cy="428625"/>
            </a:xfrm>
            <a:custGeom>
              <a:avLst/>
              <a:gdLst/>
              <a:ahLst/>
              <a:cxnLst/>
              <a:rect l="l" t="t" r="r" b="b"/>
              <a:pathLst>
                <a:path w="6946900" h="428625">
                  <a:moveTo>
                    <a:pt x="6946392" y="0"/>
                  </a:moveTo>
                  <a:lnTo>
                    <a:pt x="0" y="0"/>
                  </a:lnTo>
                  <a:lnTo>
                    <a:pt x="0" y="428244"/>
                  </a:lnTo>
                  <a:lnTo>
                    <a:pt x="6946392" y="428244"/>
                  </a:lnTo>
                  <a:lnTo>
                    <a:pt x="6946392" y="0"/>
                  </a:lnTo>
                  <a:close/>
                </a:path>
              </a:pathLst>
            </a:custGeom>
            <a:solidFill>
              <a:srgbClr val="FFFFFF">
                <a:alpha val="90194"/>
              </a:srgbClr>
            </a:solidFill>
          </p:spPr>
          <p:txBody>
            <a:bodyPr wrap="square" lIns="0" tIns="0" rIns="0" bIns="0" rtlCol="0"/>
            <a:lstStyle/>
            <a:p>
              <a:endParaRPr/>
            </a:p>
          </p:txBody>
        </p:sp>
        <p:sp>
          <p:nvSpPr>
            <p:cNvPr id="27" name="object 27"/>
            <p:cNvSpPr/>
            <p:nvPr/>
          </p:nvSpPr>
          <p:spPr>
            <a:xfrm>
              <a:off x="1753361" y="3603497"/>
              <a:ext cx="6946900" cy="428625"/>
            </a:xfrm>
            <a:custGeom>
              <a:avLst/>
              <a:gdLst/>
              <a:ahLst/>
              <a:cxnLst/>
              <a:rect l="l" t="t" r="r" b="b"/>
              <a:pathLst>
                <a:path w="6946900" h="428625">
                  <a:moveTo>
                    <a:pt x="0" y="428244"/>
                  </a:moveTo>
                  <a:lnTo>
                    <a:pt x="6946392" y="428244"/>
                  </a:lnTo>
                  <a:lnTo>
                    <a:pt x="6946392" y="0"/>
                  </a:lnTo>
                  <a:lnTo>
                    <a:pt x="0" y="0"/>
                  </a:lnTo>
                  <a:lnTo>
                    <a:pt x="0" y="428244"/>
                  </a:lnTo>
                  <a:close/>
                </a:path>
              </a:pathLst>
            </a:custGeom>
            <a:ln w="25907">
              <a:solidFill>
                <a:srgbClr val="3891A7"/>
              </a:solidFill>
            </a:ln>
          </p:spPr>
          <p:txBody>
            <a:bodyPr wrap="square" lIns="0" tIns="0" rIns="0" bIns="0" rtlCol="0"/>
            <a:lstStyle/>
            <a:p>
              <a:endParaRPr/>
            </a:p>
          </p:txBody>
        </p:sp>
        <p:sp>
          <p:nvSpPr>
            <p:cNvPr id="28" name="object 28"/>
            <p:cNvSpPr/>
            <p:nvPr/>
          </p:nvSpPr>
          <p:spPr>
            <a:xfrm>
              <a:off x="2100833" y="3352037"/>
              <a:ext cx="4863465" cy="501650"/>
            </a:xfrm>
            <a:custGeom>
              <a:avLst/>
              <a:gdLst/>
              <a:ahLst/>
              <a:cxnLst/>
              <a:rect l="l" t="t" r="r" b="b"/>
              <a:pathLst>
                <a:path w="4863465" h="501650">
                  <a:moveTo>
                    <a:pt x="4779518" y="0"/>
                  </a:moveTo>
                  <a:lnTo>
                    <a:pt x="83566" y="0"/>
                  </a:lnTo>
                  <a:lnTo>
                    <a:pt x="51059" y="6574"/>
                  </a:lnTo>
                  <a:lnTo>
                    <a:pt x="24495" y="24495"/>
                  </a:lnTo>
                  <a:lnTo>
                    <a:pt x="6574" y="51059"/>
                  </a:lnTo>
                  <a:lnTo>
                    <a:pt x="0" y="83565"/>
                  </a:lnTo>
                  <a:lnTo>
                    <a:pt x="0" y="417830"/>
                  </a:lnTo>
                  <a:lnTo>
                    <a:pt x="6574" y="450336"/>
                  </a:lnTo>
                  <a:lnTo>
                    <a:pt x="24495" y="476900"/>
                  </a:lnTo>
                  <a:lnTo>
                    <a:pt x="51059" y="494821"/>
                  </a:lnTo>
                  <a:lnTo>
                    <a:pt x="83566" y="501395"/>
                  </a:lnTo>
                  <a:lnTo>
                    <a:pt x="4779518" y="501395"/>
                  </a:lnTo>
                  <a:lnTo>
                    <a:pt x="4812024" y="494821"/>
                  </a:lnTo>
                  <a:lnTo>
                    <a:pt x="4838588" y="476900"/>
                  </a:lnTo>
                  <a:lnTo>
                    <a:pt x="4856509" y="450336"/>
                  </a:lnTo>
                  <a:lnTo>
                    <a:pt x="4863084" y="417830"/>
                  </a:lnTo>
                  <a:lnTo>
                    <a:pt x="4863084" y="83565"/>
                  </a:lnTo>
                  <a:lnTo>
                    <a:pt x="4856509" y="51059"/>
                  </a:lnTo>
                  <a:lnTo>
                    <a:pt x="4838588" y="24495"/>
                  </a:lnTo>
                  <a:lnTo>
                    <a:pt x="4812024" y="6574"/>
                  </a:lnTo>
                  <a:lnTo>
                    <a:pt x="4779518" y="0"/>
                  </a:lnTo>
                  <a:close/>
                </a:path>
              </a:pathLst>
            </a:custGeom>
            <a:solidFill>
              <a:srgbClr val="3891A7"/>
            </a:solidFill>
          </p:spPr>
          <p:txBody>
            <a:bodyPr wrap="square" lIns="0" tIns="0" rIns="0" bIns="0" rtlCol="0"/>
            <a:lstStyle/>
            <a:p>
              <a:endParaRPr/>
            </a:p>
          </p:txBody>
        </p:sp>
        <p:sp>
          <p:nvSpPr>
            <p:cNvPr id="29" name="object 29"/>
            <p:cNvSpPr/>
            <p:nvPr/>
          </p:nvSpPr>
          <p:spPr>
            <a:xfrm>
              <a:off x="2100833" y="3352037"/>
              <a:ext cx="4863465" cy="501650"/>
            </a:xfrm>
            <a:custGeom>
              <a:avLst/>
              <a:gdLst/>
              <a:ahLst/>
              <a:cxnLst/>
              <a:rect l="l" t="t" r="r" b="b"/>
              <a:pathLst>
                <a:path w="4863465" h="501650">
                  <a:moveTo>
                    <a:pt x="0" y="83565"/>
                  </a:moveTo>
                  <a:lnTo>
                    <a:pt x="6574" y="51059"/>
                  </a:lnTo>
                  <a:lnTo>
                    <a:pt x="24495" y="24495"/>
                  </a:lnTo>
                  <a:lnTo>
                    <a:pt x="51059" y="6574"/>
                  </a:lnTo>
                  <a:lnTo>
                    <a:pt x="83566" y="0"/>
                  </a:lnTo>
                  <a:lnTo>
                    <a:pt x="4779518" y="0"/>
                  </a:lnTo>
                  <a:lnTo>
                    <a:pt x="4812024" y="6574"/>
                  </a:lnTo>
                  <a:lnTo>
                    <a:pt x="4838588" y="24495"/>
                  </a:lnTo>
                  <a:lnTo>
                    <a:pt x="4856509" y="51059"/>
                  </a:lnTo>
                  <a:lnTo>
                    <a:pt x="4863084" y="83565"/>
                  </a:lnTo>
                  <a:lnTo>
                    <a:pt x="4863084" y="417830"/>
                  </a:lnTo>
                  <a:lnTo>
                    <a:pt x="4856509" y="450336"/>
                  </a:lnTo>
                  <a:lnTo>
                    <a:pt x="4838588" y="476900"/>
                  </a:lnTo>
                  <a:lnTo>
                    <a:pt x="4812024" y="494821"/>
                  </a:lnTo>
                  <a:lnTo>
                    <a:pt x="4779518" y="501395"/>
                  </a:lnTo>
                  <a:lnTo>
                    <a:pt x="83566" y="501395"/>
                  </a:lnTo>
                  <a:lnTo>
                    <a:pt x="51059" y="494821"/>
                  </a:lnTo>
                  <a:lnTo>
                    <a:pt x="24495" y="476900"/>
                  </a:lnTo>
                  <a:lnTo>
                    <a:pt x="6574" y="450336"/>
                  </a:lnTo>
                  <a:lnTo>
                    <a:pt x="0" y="417830"/>
                  </a:lnTo>
                  <a:lnTo>
                    <a:pt x="0" y="83565"/>
                  </a:lnTo>
                  <a:close/>
                </a:path>
              </a:pathLst>
            </a:custGeom>
            <a:ln w="25908">
              <a:solidFill>
                <a:srgbClr val="FFFFFF"/>
              </a:solidFill>
            </a:ln>
          </p:spPr>
          <p:txBody>
            <a:bodyPr wrap="square" lIns="0" tIns="0" rIns="0" bIns="0" rtlCol="0"/>
            <a:lstStyle/>
            <a:p>
              <a:endParaRPr/>
            </a:p>
          </p:txBody>
        </p:sp>
        <p:sp>
          <p:nvSpPr>
            <p:cNvPr id="30" name="object 30"/>
            <p:cNvSpPr/>
            <p:nvPr/>
          </p:nvSpPr>
          <p:spPr>
            <a:xfrm>
              <a:off x="1753361" y="4374641"/>
              <a:ext cx="6946900" cy="428625"/>
            </a:xfrm>
            <a:custGeom>
              <a:avLst/>
              <a:gdLst/>
              <a:ahLst/>
              <a:cxnLst/>
              <a:rect l="l" t="t" r="r" b="b"/>
              <a:pathLst>
                <a:path w="6946900" h="428625">
                  <a:moveTo>
                    <a:pt x="6946392" y="0"/>
                  </a:moveTo>
                  <a:lnTo>
                    <a:pt x="0" y="0"/>
                  </a:lnTo>
                  <a:lnTo>
                    <a:pt x="0" y="428243"/>
                  </a:lnTo>
                  <a:lnTo>
                    <a:pt x="6946392" y="428243"/>
                  </a:lnTo>
                  <a:lnTo>
                    <a:pt x="6946392" y="0"/>
                  </a:lnTo>
                  <a:close/>
                </a:path>
              </a:pathLst>
            </a:custGeom>
            <a:solidFill>
              <a:srgbClr val="FFFFFF">
                <a:alpha val="90194"/>
              </a:srgbClr>
            </a:solidFill>
          </p:spPr>
          <p:txBody>
            <a:bodyPr wrap="square" lIns="0" tIns="0" rIns="0" bIns="0" rtlCol="0"/>
            <a:lstStyle/>
            <a:p>
              <a:endParaRPr/>
            </a:p>
          </p:txBody>
        </p:sp>
        <p:sp>
          <p:nvSpPr>
            <p:cNvPr id="31" name="object 31"/>
            <p:cNvSpPr/>
            <p:nvPr/>
          </p:nvSpPr>
          <p:spPr>
            <a:xfrm>
              <a:off x="1753361" y="4374641"/>
              <a:ext cx="6946900" cy="428625"/>
            </a:xfrm>
            <a:custGeom>
              <a:avLst/>
              <a:gdLst/>
              <a:ahLst/>
              <a:cxnLst/>
              <a:rect l="l" t="t" r="r" b="b"/>
              <a:pathLst>
                <a:path w="6946900" h="428625">
                  <a:moveTo>
                    <a:pt x="0" y="428243"/>
                  </a:moveTo>
                  <a:lnTo>
                    <a:pt x="6946392" y="428243"/>
                  </a:lnTo>
                  <a:lnTo>
                    <a:pt x="6946392" y="0"/>
                  </a:lnTo>
                  <a:lnTo>
                    <a:pt x="0" y="0"/>
                  </a:lnTo>
                  <a:lnTo>
                    <a:pt x="0" y="428243"/>
                  </a:lnTo>
                  <a:close/>
                </a:path>
              </a:pathLst>
            </a:custGeom>
            <a:ln w="25907">
              <a:solidFill>
                <a:srgbClr val="3891A7"/>
              </a:solidFill>
            </a:ln>
          </p:spPr>
          <p:txBody>
            <a:bodyPr wrap="square" lIns="0" tIns="0" rIns="0" bIns="0" rtlCol="0"/>
            <a:lstStyle/>
            <a:p>
              <a:endParaRPr/>
            </a:p>
          </p:txBody>
        </p:sp>
        <p:sp>
          <p:nvSpPr>
            <p:cNvPr id="32" name="object 32"/>
            <p:cNvSpPr/>
            <p:nvPr/>
          </p:nvSpPr>
          <p:spPr>
            <a:xfrm>
              <a:off x="2100833" y="4123181"/>
              <a:ext cx="4863465" cy="501650"/>
            </a:xfrm>
            <a:custGeom>
              <a:avLst/>
              <a:gdLst/>
              <a:ahLst/>
              <a:cxnLst/>
              <a:rect l="l" t="t" r="r" b="b"/>
              <a:pathLst>
                <a:path w="4863465" h="501650">
                  <a:moveTo>
                    <a:pt x="4779518" y="0"/>
                  </a:moveTo>
                  <a:lnTo>
                    <a:pt x="83566" y="0"/>
                  </a:lnTo>
                  <a:lnTo>
                    <a:pt x="51059" y="6574"/>
                  </a:lnTo>
                  <a:lnTo>
                    <a:pt x="24495" y="24495"/>
                  </a:lnTo>
                  <a:lnTo>
                    <a:pt x="6574" y="51059"/>
                  </a:lnTo>
                  <a:lnTo>
                    <a:pt x="0" y="83566"/>
                  </a:lnTo>
                  <a:lnTo>
                    <a:pt x="0" y="417830"/>
                  </a:lnTo>
                  <a:lnTo>
                    <a:pt x="6574" y="450336"/>
                  </a:lnTo>
                  <a:lnTo>
                    <a:pt x="24495" y="476900"/>
                  </a:lnTo>
                  <a:lnTo>
                    <a:pt x="51059" y="494821"/>
                  </a:lnTo>
                  <a:lnTo>
                    <a:pt x="83566" y="501396"/>
                  </a:lnTo>
                  <a:lnTo>
                    <a:pt x="4779518" y="501396"/>
                  </a:lnTo>
                  <a:lnTo>
                    <a:pt x="4812024" y="494821"/>
                  </a:lnTo>
                  <a:lnTo>
                    <a:pt x="4838588" y="476900"/>
                  </a:lnTo>
                  <a:lnTo>
                    <a:pt x="4856509" y="450336"/>
                  </a:lnTo>
                  <a:lnTo>
                    <a:pt x="4863084" y="417830"/>
                  </a:lnTo>
                  <a:lnTo>
                    <a:pt x="4863084" y="83566"/>
                  </a:lnTo>
                  <a:lnTo>
                    <a:pt x="4856509" y="51059"/>
                  </a:lnTo>
                  <a:lnTo>
                    <a:pt x="4838588" y="24495"/>
                  </a:lnTo>
                  <a:lnTo>
                    <a:pt x="4812024" y="6574"/>
                  </a:lnTo>
                  <a:lnTo>
                    <a:pt x="4779518" y="0"/>
                  </a:lnTo>
                  <a:close/>
                </a:path>
              </a:pathLst>
            </a:custGeom>
            <a:solidFill>
              <a:srgbClr val="3891A7"/>
            </a:solidFill>
          </p:spPr>
          <p:txBody>
            <a:bodyPr wrap="square" lIns="0" tIns="0" rIns="0" bIns="0" rtlCol="0"/>
            <a:lstStyle/>
            <a:p>
              <a:endParaRPr/>
            </a:p>
          </p:txBody>
        </p:sp>
        <p:sp>
          <p:nvSpPr>
            <p:cNvPr id="33" name="object 33"/>
            <p:cNvSpPr/>
            <p:nvPr/>
          </p:nvSpPr>
          <p:spPr>
            <a:xfrm>
              <a:off x="2100833" y="4123181"/>
              <a:ext cx="4863465" cy="501650"/>
            </a:xfrm>
            <a:custGeom>
              <a:avLst/>
              <a:gdLst/>
              <a:ahLst/>
              <a:cxnLst/>
              <a:rect l="l" t="t" r="r" b="b"/>
              <a:pathLst>
                <a:path w="4863465" h="501650">
                  <a:moveTo>
                    <a:pt x="0" y="83566"/>
                  </a:moveTo>
                  <a:lnTo>
                    <a:pt x="6574" y="51059"/>
                  </a:lnTo>
                  <a:lnTo>
                    <a:pt x="24495" y="24495"/>
                  </a:lnTo>
                  <a:lnTo>
                    <a:pt x="51059" y="6574"/>
                  </a:lnTo>
                  <a:lnTo>
                    <a:pt x="83566" y="0"/>
                  </a:lnTo>
                  <a:lnTo>
                    <a:pt x="4779518" y="0"/>
                  </a:lnTo>
                  <a:lnTo>
                    <a:pt x="4812024" y="6574"/>
                  </a:lnTo>
                  <a:lnTo>
                    <a:pt x="4838588" y="24495"/>
                  </a:lnTo>
                  <a:lnTo>
                    <a:pt x="4856509" y="51059"/>
                  </a:lnTo>
                  <a:lnTo>
                    <a:pt x="4863084" y="83566"/>
                  </a:lnTo>
                  <a:lnTo>
                    <a:pt x="4863084" y="417830"/>
                  </a:lnTo>
                  <a:lnTo>
                    <a:pt x="4856509" y="450336"/>
                  </a:lnTo>
                  <a:lnTo>
                    <a:pt x="4838588" y="476900"/>
                  </a:lnTo>
                  <a:lnTo>
                    <a:pt x="4812024" y="494821"/>
                  </a:lnTo>
                  <a:lnTo>
                    <a:pt x="4779518" y="501396"/>
                  </a:lnTo>
                  <a:lnTo>
                    <a:pt x="83566" y="501396"/>
                  </a:lnTo>
                  <a:lnTo>
                    <a:pt x="51059" y="494821"/>
                  </a:lnTo>
                  <a:lnTo>
                    <a:pt x="24495" y="476900"/>
                  </a:lnTo>
                  <a:lnTo>
                    <a:pt x="6574" y="450336"/>
                  </a:lnTo>
                  <a:lnTo>
                    <a:pt x="0" y="417830"/>
                  </a:lnTo>
                  <a:lnTo>
                    <a:pt x="0" y="83566"/>
                  </a:lnTo>
                  <a:close/>
                </a:path>
              </a:pathLst>
            </a:custGeom>
            <a:ln w="25908">
              <a:solidFill>
                <a:srgbClr val="FFFFFF"/>
              </a:solidFill>
            </a:ln>
          </p:spPr>
          <p:txBody>
            <a:bodyPr wrap="square" lIns="0" tIns="0" rIns="0" bIns="0" rtlCol="0"/>
            <a:lstStyle/>
            <a:p>
              <a:endParaRPr/>
            </a:p>
          </p:txBody>
        </p:sp>
        <p:sp>
          <p:nvSpPr>
            <p:cNvPr id="34" name="object 34"/>
            <p:cNvSpPr/>
            <p:nvPr/>
          </p:nvSpPr>
          <p:spPr>
            <a:xfrm>
              <a:off x="1753361" y="5145786"/>
              <a:ext cx="6946900" cy="428625"/>
            </a:xfrm>
            <a:custGeom>
              <a:avLst/>
              <a:gdLst/>
              <a:ahLst/>
              <a:cxnLst/>
              <a:rect l="l" t="t" r="r" b="b"/>
              <a:pathLst>
                <a:path w="6946900" h="428625">
                  <a:moveTo>
                    <a:pt x="6946392" y="0"/>
                  </a:moveTo>
                  <a:lnTo>
                    <a:pt x="0" y="0"/>
                  </a:lnTo>
                  <a:lnTo>
                    <a:pt x="0" y="428244"/>
                  </a:lnTo>
                  <a:lnTo>
                    <a:pt x="6946392" y="428244"/>
                  </a:lnTo>
                  <a:lnTo>
                    <a:pt x="6946392" y="0"/>
                  </a:lnTo>
                  <a:close/>
                </a:path>
              </a:pathLst>
            </a:custGeom>
            <a:solidFill>
              <a:srgbClr val="FFFFFF">
                <a:alpha val="90194"/>
              </a:srgbClr>
            </a:solidFill>
          </p:spPr>
          <p:txBody>
            <a:bodyPr wrap="square" lIns="0" tIns="0" rIns="0" bIns="0" rtlCol="0"/>
            <a:lstStyle/>
            <a:p>
              <a:endParaRPr/>
            </a:p>
          </p:txBody>
        </p:sp>
        <p:sp>
          <p:nvSpPr>
            <p:cNvPr id="35" name="object 35"/>
            <p:cNvSpPr/>
            <p:nvPr/>
          </p:nvSpPr>
          <p:spPr>
            <a:xfrm>
              <a:off x="1753361" y="5145786"/>
              <a:ext cx="6946900" cy="428625"/>
            </a:xfrm>
            <a:custGeom>
              <a:avLst/>
              <a:gdLst/>
              <a:ahLst/>
              <a:cxnLst/>
              <a:rect l="l" t="t" r="r" b="b"/>
              <a:pathLst>
                <a:path w="6946900" h="428625">
                  <a:moveTo>
                    <a:pt x="0" y="428244"/>
                  </a:moveTo>
                  <a:lnTo>
                    <a:pt x="6946392" y="428244"/>
                  </a:lnTo>
                  <a:lnTo>
                    <a:pt x="6946392" y="0"/>
                  </a:lnTo>
                  <a:lnTo>
                    <a:pt x="0" y="0"/>
                  </a:lnTo>
                  <a:lnTo>
                    <a:pt x="0" y="428244"/>
                  </a:lnTo>
                  <a:close/>
                </a:path>
              </a:pathLst>
            </a:custGeom>
            <a:ln w="25907">
              <a:solidFill>
                <a:srgbClr val="3891A7"/>
              </a:solidFill>
            </a:ln>
          </p:spPr>
          <p:txBody>
            <a:bodyPr wrap="square" lIns="0" tIns="0" rIns="0" bIns="0" rtlCol="0"/>
            <a:lstStyle/>
            <a:p>
              <a:endParaRPr/>
            </a:p>
          </p:txBody>
        </p:sp>
        <p:sp>
          <p:nvSpPr>
            <p:cNvPr id="36" name="object 36"/>
            <p:cNvSpPr/>
            <p:nvPr/>
          </p:nvSpPr>
          <p:spPr>
            <a:xfrm>
              <a:off x="2100833" y="4894325"/>
              <a:ext cx="4863465" cy="501650"/>
            </a:xfrm>
            <a:custGeom>
              <a:avLst/>
              <a:gdLst/>
              <a:ahLst/>
              <a:cxnLst/>
              <a:rect l="l" t="t" r="r" b="b"/>
              <a:pathLst>
                <a:path w="4863465" h="501650">
                  <a:moveTo>
                    <a:pt x="4779518" y="0"/>
                  </a:moveTo>
                  <a:lnTo>
                    <a:pt x="83566" y="0"/>
                  </a:lnTo>
                  <a:lnTo>
                    <a:pt x="51059" y="6574"/>
                  </a:lnTo>
                  <a:lnTo>
                    <a:pt x="24495" y="24495"/>
                  </a:lnTo>
                  <a:lnTo>
                    <a:pt x="6574" y="51059"/>
                  </a:lnTo>
                  <a:lnTo>
                    <a:pt x="0" y="83566"/>
                  </a:lnTo>
                  <a:lnTo>
                    <a:pt x="0" y="417830"/>
                  </a:lnTo>
                  <a:lnTo>
                    <a:pt x="6574" y="450336"/>
                  </a:lnTo>
                  <a:lnTo>
                    <a:pt x="24495" y="476900"/>
                  </a:lnTo>
                  <a:lnTo>
                    <a:pt x="51059" y="494821"/>
                  </a:lnTo>
                  <a:lnTo>
                    <a:pt x="83566" y="501396"/>
                  </a:lnTo>
                  <a:lnTo>
                    <a:pt x="4779518" y="501396"/>
                  </a:lnTo>
                  <a:lnTo>
                    <a:pt x="4812024" y="494821"/>
                  </a:lnTo>
                  <a:lnTo>
                    <a:pt x="4838588" y="476900"/>
                  </a:lnTo>
                  <a:lnTo>
                    <a:pt x="4856509" y="450336"/>
                  </a:lnTo>
                  <a:lnTo>
                    <a:pt x="4863084" y="417830"/>
                  </a:lnTo>
                  <a:lnTo>
                    <a:pt x="4863084" y="83566"/>
                  </a:lnTo>
                  <a:lnTo>
                    <a:pt x="4856509" y="51059"/>
                  </a:lnTo>
                  <a:lnTo>
                    <a:pt x="4838588" y="24495"/>
                  </a:lnTo>
                  <a:lnTo>
                    <a:pt x="4812024" y="6574"/>
                  </a:lnTo>
                  <a:lnTo>
                    <a:pt x="4779518" y="0"/>
                  </a:lnTo>
                  <a:close/>
                </a:path>
              </a:pathLst>
            </a:custGeom>
            <a:solidFill>
              <a:srgbClr val="3891A7"/>
            </a:solidFill>
          </p:spPr>
          <p:txBody>
            <a:bodyPr wrap="square" lIns="0" tIns="0" rIns="0" bIns="0" rtlCol="0"/>
            <a:lstStyle/>
            <a:p>
              <a:endParaRPr/>
            </a:p>
          </p:txBody>
        </p:sp>
        <p:sp>
          <p:nvSpPr>
            <p:cNvPr id="37" name="object 37"/>
            <p:cNvSpPr/>
            <p:nvPr/>
          </p:nvSpPr>
          <p:spPr>
            <a:xfrm>
              <a:off x="2100833" y="4894325"/>
              <a:ext cx="4863465" cy="501650"/>
            </a:xfrm>
            <a:custGeom>
              <a:avLst/>
              <a:gdLst/>
              <a:ahLst/>
              <a:cxnLst/>
              <a:rect l="l" t="t" r="r" b="b"/>
              <a:pathLst>
                <a:path w="4863465" h="501650">
                  <a:moveTo>
                    <a:pt x="0" y="83566"/>
                  </a:moveTo>
                  <a:lnTo>
                    <a:pt x="6574" y="51059"/>
                  </a:lnTo>
                  <a:lnTo>
                    <a:pt x="24495" y="24495"/>
                  </a:lnTo>
                  <a:lnTo>
                    <a:pt x="51059" y="6574"/>
                  </a:lnTo>
                  <a:lnTo>
                    <a:pt x="83566" y="0"/>
                  </a:lnTo>
                  <a:lnTo>
                    <a:pt x="4779518" y="0"/>
                  </a:lnTo>
                  <a:lnTo>
                    <a:pt x="4812024" y="6574"/>
                  </a:lnTo>
                  <a:lnTo>
                    <a:pt x="4838588" y="24495"/>
                  </a:lnTo>
                  <a:lnTo>
                    <a:pt x="4856509" y="51059"/>
                  </a:lnTo>
                  <a:lnTo>
                    <a:pt x="4863084" y="83566"/>
                  </a:lnTo>
                  <a:lnTo>
                    <a:pt x="4863084" y="417830"/>
                  </a:lnTo>
                  <a:lnTo>
                    <a:pt x="4856509" y="450336"/>
                  </a:lnTo>
                  <a:lnTo>
                    <a:pt x="4838588" y="476900"/>
                  </a:lnTo>
                  <a:lnTo>
                    <a:pt x="4812024" y="494821"/>
                  </a:lnTo>
                  <a:lnTo>
                    <a:pt x="4779518" y="501396"/>
                  </a:lnTo>
                  <a:lnTo>
                    <a:pt x="83566" y="501396"/>
                  </a:lnTo>
                  <a:lnTo>
                    <a:pt x="51059" y="494821"/>
                  </a:lnTo>
                  <a:lnTo>
                    <a:pt x="24495" y="476900"/>
                  </a:lnTo>
                  <a:lnTo>
                    <a:pt x="6574" y="450336"/>
                  </a:lnTo>
                  <a:lnTo>
                    <a:pt x="0" y="417830"/>
                  </a:lnTo>
                  <a:lnTo>
                    <a:pt x="0" y="83566"/>
                  </a:lnTo>
                  <a:close/>
                </a:path>
              </a:pathLst>
            </a:custGeom>
            <a:ln w="25908">
              <a:solidFill>
                <a:srgbClr val="FFFFFF"/>
              </a:solidFill>
            </a:ln>
          </p:spPr>
          <p:txBody>
            <a:bodyPr wrap="square" lIns="0" tIns="0" rIns="0" bIns="0" rtlCol="0"/>
            <a:lstStyle/>
            <a:p>
              <a:endParaRPr/>
            </a:p>
          </p:txBody>
        </p:sp>
        <p:sp>
          <p:nvSpPr>
            <p:cNvPr id="38" name="object 38"/>
            <p:cNvSpPr/>
            <p:nvPr/>
          </p:nvSpPr>
          <p:spPr>
            <a:xfrm>
              <a:off x="1753361" y="5916930"/>
              <a:ext cx="6946900" cy="428625"/>
            </a:xfrm>
            <a:custGeom>
              <a:avLst/>
              <a:gdLst/>
              <a:ahLst/>
              <a:cxnLst/>
              <a:rect l="l" t="t" r="r" b="b"/>
              <a:pathLst>
                <a:path w="6946900" h="428625">
                  <a:moveTo>
                    <a:pt x="6946392" y="0"/>
                  </a:moveTo>
                  <a:lnTo>
                    <a:pt x="0" y="0"/>
                  </a:lnTo>
                  <a:lnTo>
                    <a:pt x="0" y="428244"/>
                  </a:lnTo>
                  <a:lnTo>
                    <a:pt x="6946392" y="428244"/>
                  </a:lnTo>
                  <a:lnTo>
                    <a:pt x="6946392" y="0"/>
                  </a:lnTo>
                  <a:close/>
                </a:path>
              </a:pathLst>
            </a:custGeom>
            <a:solidFill>
              <a:srgbClr val="FFFFFF">
                <a:alpha val="90194"/>
              </a:srgbClr>
            </a:solidFill>
          </p:spPr>
          <p:txBody>
            <a:bodyPr wrap="square" lIns="0" tIns="0" rIns="0" bIns="0" rtlCol="0"/>
            <a:lstStyle/>
            <a:p>
              <a:endParaRPr/>
            </a:p>
          </p:txBody>
        </p:sp>
        <p:sp>
          <p:nvSpPr>
            <p:cNvPr id="39" name="object 39"/>
            <p:cNvSpPr/>
            <p:nvPr/>
          </p:nvSpPr>
          <p:spPr>
            <a:xfrm>
              <a:off x="1753361" y="5916930"/>
              <a:ext cx="6946900" cy="428625"/>
            </a:xfrm>
            <a:custGeom>
              <a:avLst/>
              <a:gdLst/>
              <a:ahLst/>
              <a:cxnLst/>
              <a:rect l="l" t="t" r="r" b="b"/>
              <a:pathLst>
                <a:path w="6946900" h="428625">
                  <a:moveTo>
                    <a:pt x="0" y="428244"/>
                  </a:moveTo>
                  <a:lnTo>
                    <a:pt x="6946392" y="428244"/>
                  </a:lnTo>
                  <a:lnTo>
                    <a:pt x="6946392" y="0"/>
                  </a:lnTo>
                  <a:lnTo>
                    <a:pt x="0" y="0"/>
                  </a:lnTo>
                  <a:lnTo>
                    <a:pt x="0" y="428244"/>
                  </a:lnTo>
                  <a:close/>
                </a:path>
              </a:pathLst>
            </a:custGeom>
            <a:ln w="25907">
              <a:solidFill>
                <a:srgbClr val="3891A7"/>
              </a:solidFill>
            </a:ln>
          </p:spPr>
          <p:txBody>
            <a:bodyPr wrap="square" lIns="0" tIns="0" rIns="0" bIns="0" rtlCol="0"/>
            <a:lstStyle/>
            <a:p>
              <a:endParaRPr/>
            </a:p>
          </p:txBody>
        </p:sp>
        <p:sp>
          <p:nvSpPr>
            <p:cNvPr id="40" name="object 40"/>
            <p:cNvSpPr/>
            <p:nvPr/>
          </p:nvSpPr>
          <p:spPr>
            <a:xfrm>
              <a:off x="2100833" y="5665469"/>
              <a:ext cx="4863465" cy="501650"/>
            </a:xfrm>
            <a:custGeom>
              <a:avLst/>
              <a:gdLst/>
              <a:ahLst/>
              <a:cxnLst/>
              <a:rect l="l" t="t" r="r" b="b"/>
              <a:pathLst>
                <a:path w="4863465" h="501650">
                  <a:moveTo>
                    <a:pt x="4779518" y="0"/>
                  </a:moveTo>
                  <a:lnTo>
                    <a:pt x="83566" y="0"/>
                  </a:lnTo>
                  <a:lnTo>
                    <a:pt x="51059" y="6567"/>
                  </a:lnTo>
                  <a:lnTo>
                    <a:pt x="24495" y="24476"/>
                  </a:lnTo>
                  <a:lnTo>
                    <a:pt x="6574" y="51038"/>
                  </a:lnTo>
                  <a:lnTo>
                    <a:pt x="0" y="83565"/>
                  </a:lnTo>
                  <a:lnTo>
                    <a:pt x="0" y="417829"/>
                  </a:lnTo>
                  <a:lnTo>
                    <a:pt x="6574" y="450357"/>
                  </a:lnTo>
                  <a:lnTo>
                    <a:pt x="24495" y="476919"/>
                  </a:lnTo>
                  <a:lnTo>
                    <a:pt x="51059" y="494828"/>
                  </a:lnTo>
                  <a:lnTo>
                    <a:pt x="83566" y="501395"/>
                  </a:lnTo>
                  <a:lnTo>
                    <a:pt x="4779518" y="501395"/>
                  </a:lnTo>
                  <a:lnTo>
                    <a:pt x="4812024" y="494828"/>
                  </a:lnTo>
                  <a:lnTo>
                    <a:pt x="4838588" y="476919"/>
                  </a:lnTo>
                  <a:lnTo>
                    <a:pt x="4856509" y="450357"/>
                  </a:lnTo>
                  <a:lnTo>
                    <a:pt x="4863084" y="417829"/>
                  </a:lnTo>
                  <a:lnTo>
                    <a:pt x="4863084" y="83565"/>
                  </a:lnTo>
                  <a:lnTo>
                    <a:pt x="4856509" y="51038"/>
                  </a:lnTo>
                  <a:lnTo>
                    <a:pt x="4838588" y="24476"/>
                  </a:lnTo>
                  <a:lnTo>
                    <a:pt x="4812024" y="6567"/>
                  </a:lnTo>
                  <a:lnTo>
                    <a:pt x="4779518" y="0"/>
                  </a:lnTo>
                  <a:close/>
                </a:path>
              </a:pathLst>
            </a:custGeom>
            <a:solidFill>
              <a:srgbClr val="3891A7"/>
            </a:solidFill>
          </p:spPr>
          <p:txBody>
            <a:bodyPr wrap="square" lIns="0" tIns="0" rIns="0" bIns="0" rtlCol="0"/>
            <a:lstStyle/>
            <a:p>
              <a:endParaRPr/>
            </a:p>
          </p:txBody>
        </p:sp>
        <p:sp>
          <p:nvSpPr>
            <p:cNvPr id="41" name="object 41"/>
            <p:cNvSpPr/>
            <p:nvPr/>
          </p:nvSpPr>
          <p:spPr>
            <a:xfrm>
              <a:off x="2100833" y="5665469"/>
              <a:ext cx="4863465" cy="501650"/>
            </a:xfrm>
            <a:custGeom>
              <a:avLst/>
              <a:gdLst/>
              <a:ahLst/>
              <a:cxnLst/>
              <a:rect l="l" t="t" r="r" b="b"/>
              <a:pathLst>
                <a:path w="4863465" h="501650">
                  <a:moveTo>
                    <a:pt x="0" y="83565"/>
                  </a:moveTo>
                  <a:lnTo>
                    <a:pt x="6574" y="51038"/>
                  </a:lnTo>
                  <a:lnTo>
                    <a:pt x="24495" y="24476"/>
                  </a:lnTo>
                  <a:lnTo>
                    <a:pt x="51059" y="6567"/>
                  </a:lnTo>
                  <a:lnTo>
                    <a:pt x="83566" y="0"/>
                  </a:lnTo>
                  <a:lnTo>
                    <a:pt x="4779518" y="0"/>
                  </a:lnTo>
                  <a:lnTo>
                    <a:pt x="4812024" y="6567"/>
                  </a:lnTo>
                  <a:lnTo>
                    <a:pt x="4838588" y="24476"/>
                  </a:lnTo>
                  <a:lnTo>
                    <a:pt x="4856509" y="51038"/>
                  </a:lnTo>
                  <a:lnTo>
                    <a:pt x="4863084" y="83565"/>
                  </a:lnTo>
                  <a:lnTo>
                    <a:pt x="4863084" y="417829"/>
                  </a:lnTo>
                  <a:lnTo>
                    <a:pt x="4856509" y="450357"/>
                  </a:lnTo>
                  <a:lnTo>
                    <a:pt x="4838588" y="476919"/>
                  </a:lnTo>
                  <a:lnTo>
                    <a:pt x="4812024" y="494828"/>
                  </a:lnTo>
                  <a:lnTo>
                    <a:pt x="4779518" y="501395"/>
                  </a:lnTo>
                  <a:lnTo>
                    <a:pt x="83566" y="501395"/>
                  </a:lnTo>
                  <a:lnTo>
                    <a:pt x="51059" y="494828"/>
                  </a:lnTo>
                  <a:lnTo>
                    <a:pt x="24495" y="476919"/>
                  </a:lnTo>
                  <a:lnTo>
                    <a:pt x="6574" y="450357"/>
                  </a:lnTo>
                  <a:lnTo>
                    <a:pt x="0" y="417829"/>
                  </a:lnTo>
                  <a:lnTo>
                    <a:pt x="0" y="83565"/>
                  </a:lnTo>
                  <a:close/>
                </a:path>
              </a:pathLst>
            </a:custGeom>
            <a:ln w="25908">
              <a:solidFill>
                <a:srgbClr val="FFFFFF"/>
              </a:solidFill>
            </a:ln>
          </p:spPr>
          <p:txBody>
            <a:bodyPr wrap="square" lIns="0" tIns="0" rIns="0" bIns="0" rtlCol="0"/>
            <a:lstStyle/>
            <a:p>
              <a:endParaRPr/>
            </a:p>
          </p:txBody>
        </p:sp>
      </p:grpSp>
      <p:sp>
        <p:nvSpPr>
          <p:cNvPr id="42" name="object 42"/>
          <p:cNvSpPr txBox="1"/>
          <p:nvPr/>
        </p:nvSpPr>
        <p:spPr>
          <a:xfrm>
            <a:off x="2295905" y="1786255"/>
            <a:ext cx="3866515" cy="4253865"/>
          </a:xfrm>
          <a:prstGeom prst="rect">
            <a:avLst/>
          </a:prstGeom>
        </p:spPr>
        <p:txBody>
          <a:bodyPr vert="horz" wrap="square" lIns="0" tIns="13335" rIns="0" bIns="0" rtlCol="0">
            <a:spAutoFit/>
          </a:bodyPr>
          <a:lstStyle/>
          <a:p>
            <a:pPr marL="12700">
              <a:lnSpc>
                <a:spcPts val="1895"/>
              </a:lnSpc>
              <a:spcBef>
                <a:spcPts val="105"/>
              </a:spcBef>
            </a:pPr>
            <a:r>
              <a:rPr sz="1700" b="1" dirty="0">
                <a:solidFill>
                  <a:srgbClr val="FFFFFF"/>
                </a:solidFill>
                <a:latin typeface="Arial"/>
                <a:cs typeface="Arial"/>
              </a:rPr>
              <a:t>Programmed</a:t>
            </a:r>
            <a:r>
              <a:rPr sz="1700" b="1" spc="-45" dirty="0">
                <a:solidFill>
                  <a:srgbClr val="FFFFFF"/>
                </a:solidFill>
                <a:latin typeface="Arial"/>
                <a:cs typeface="Arial"/>
              </a:rPr>
              <a:t> </a:t>
            </a:r>
            <a:r>
              <a:rPr sz="1700" b="1" dirty="0">
                <a:solidFill>
                  <a:srgbClr val="FFFFFF"/>
                </a:solidFill>
                <a:latin typeface="Arial"/>
                <a:cs typeface="Arial"/>
              </a:rPr>
              <a:t>and</a:t>
            </a:r>
            <a:r>
              <a:rPr sz="1700" b="1" spc="-10" dirty="0">
                <a:solidFill>
                  <a:srgbClr val="FFFFFF"/>
                </a:solidFill>
                <a:latin typeface="Arial"/>
                <a:cs typeface="Arial"/>
              </a:rPr>
              <a:t> </a:t>
            </a:r>
            <a:r>
              <a:rPr sz="1700" b="1" dirty="0">
                <a:solidFill>
                  <a:srgbClr val="FFFFFF"/>
                </a:solidFill>
                <a:latin typeface="Arial"/>
                <a:cs typeface="Arial"/>
              </a:rPr>
              <a:t>non</a:t>
            </a:r>
            <a:r>
              <a:rPr sz="1700" b="1" spc="-30" dirty="0">
                <a:solidFill>
                  <a:srgbClr val="FFFFFF"/>
                </a:solidFill>
                <a:latin typeface="Arial"/>
                <a:cs typeface="Arial"/>
              </a:rPr>
              <a:t> </a:t>
            </a:r>
            <a:r>
              <a:rPr sz="1700" b="1" dirty="0">
                <a:solidFill>
                  <a:srgbClr val="FFFFFF"/>
                </a:solidFill>
                <a:latin typeface="Arial"/>
                <a:cs typeface="Arial"/>
              </a:rPr>
              <a:t>programmed</a:t>
            </a:r>
            <a:endParaRPr sz="1700" dirty="0">
              <a:latin typeface="Arial"/>
              <a:cs typeface="Arial"/>
            </a:endParaRPr>
          </a:p>
          <a:p>
            <a:pPr marL="12700">
              <a:lnSpc>
                <a:spcPts val="1895"/>
              </a:lnSpc>
            </a:pPr>
            <a:r>
              <a:rPr sz="1700" b="1" dirty="0">
                <a:solidFill>
                  <a:srgbClr val="FFFFFF"/>
                </a:solidFill>
                <a:latin typeface="Arial"/>
                <a:cs typeface="Arial"/>
              </a:rPr>
              <a:t>decisions</a:t>
            </a:r>
            <a:endParaRPr sz="1700" dirty="0">
              <a:latin typeface="Arial"/>
              <a:cs typeface="Arial"/>
            </a:endParaRPr>
          </a:p>
          <a:p>
            <a:pPr marL="12700" marR="580390">
              <a:lnSpc>
                <a:spcPts val="6070"/>
              </a:lnSpc>
              <a:spcBef>
                <a:spcPts val="5"/>
              </a:spcBef>
            </a:pPr>
            <a:r>
              <a:rPr sz="1700" b="1" dirty="0">
                <a:solidFill>
                  <a:srgbClr val="FFFFFF"/>
                </a:solidFill>
                <a:latin typeface="Arial"/>
                <a:cs typeface="Arial"/>
              </a:rPr>
              <a:t>Major and minor decisions </a:t>
            </a:r>
            <a:r>
              <a:rPr sz="1700" b="1" spc="5" dirty="0">
                <a:solidFill>
                  <a:srgbClr val="FFFFFF"/>
                </a:solidFill>
                <a:latin typeface="Arial"/>
                <a:cs typeface="Arial"/>
              </a:rPr>
              <a:t> </a:t>
            </a:r>
            <a:r>
              <a:rPr sz="1700" b="1" dirty="0">
                <a:solidFill>
                  <a:srgbClr val="FFFFFF"/>
                </a:solidFill>
                <a:latin typeface="Arial"/>
                <a:cs typeface="Arial"/>
              </a:rPr>
              <a:t>Routine</a:t>
            </a:r>
            <a:r>
              <a:rPr sz="1700" b="1" spc="-30" dirty="0">
                <a:solidFill>
                  <a:srgbClr val="FFFFFF"/>
                </a:solidFill>
                <a:latin typeface="Arial"/>
                <a:cs typeface="Arial"/>
              </a:rPr>
              <a:t> </a:t>
            </a:r>
            <a:r>
              <a:rPr sz="1700" b="1" dirty="0">
                <a:solidFill>
                  <a:srgbClr val="FFFFFF"/>
                </a:solidFill>
                <a:latin typeface="Arial"/>
                <a:cs typeface="Arial"/>
              </a:rPr>
              <a:t>and</a:t>
            </a:r>
            <a:r>
              <a:rPr sz="1700" b="1" spc="-25" dirty="0">
                <a:solidFill>
                  <a:srgbClr val="FFFFFF"/>
                </a:solidFill>
                <a:latin typeface="Arial"/>
                <a:cs typeface="Arial"/>
              </a:rPr>
              <a:t> </a:t>
            </a:r>
            <a:r>
              <a:rPr sz="1700" b="1" spc="-5" dirty="0">
                <a:solidFill>
                  <a:srgbClr val="FFFFFF"/>
                </a:solidFill>
                <a:latin typeface="Arial"/>
                <a:cs typeface="Arial"/>
              </a:rPr>
              <a:t>strategic</a:t>
            </a:r>
            <a:r>
              <a:rPr sz="1700" b="1" spc="-20" dirty="0">
                <a:solidFill>
                  <a:srgbClr val="FFFFFF"/>
                </a:solidFill>
                <a:latin typeface="Arial"/>
                <a:cs typeface="Arial"/>
              </a:rPr>
              <a:t> </a:t>
            </a:r>
            <a:r>
              <a:rPr sz="1700" b="1" dirty="0">
                <a:solidFill>
                  <a:srgbClr val="FFFFFF"/>
                </a:solidFill>
                <a:latin typeface="Arial"/>
                <a:cs typeface="Arial"/>
              </a:rPr>
              <a:t>decisions</a:t>
            </a:r>
            <a:endParaRPr sz="1700" dirty="0">
              <a:latin typeface="Arial"/>
              <a:cs typeface="Arial"/>
            </a:endParaRPr>
          </a:p>
          <a:p>
            <a:pPr marL="12700" marR="5080">
              <a:lnSpc>
                <a:spcPts val="6070"/>
              </a:lnSpc>
            </a:pPr>
            <a:r>
              <a:rPr sz="1700" b="1" spc="-5" dirty="0">
                <a:solidFill>
                  <a:srgbClr val="FFFFFF"/>
                </a:solidFill>
                <a:latin typeface="Arial"/>
                <a:cs typeface="Arial"/>
              </a:rPr>
              <a:t>Organizational</a:t>
            </a:r>
            <a:r>
              <a:rPr sz="1700" b="1" spc="-25" dirty="0">
                <a:solidFill>
                  <a:srgbClr val="FFFFFF"/>
                </a:solidFill>
                <a:latin typeface="Arial"/>
                <a:cs typeface="Arial"/>
              </a:rPr>
              <a:t> </a:t>
            </a:r>
            <a:r>
              <a:rPr sz="1700" b="1" dirty="0">
                <a:solidFill>
                  <a:srgbClr val="FFFFFF"/>
                </a:solidFill>
                <a:latin typeface="Arial"/>
                <a:cs typeface="Arial"/>
              </a:rPr>
              <a:t>and personal</a:t>
            </a:r>
            <a:r>
              <a:rPr sz="1700" b="1" spc="-25" dirty="0">
                <a:solidFill>
                  <a:srgbClr val="FFFFFF"/>
                </a:solidFill>
                <a:latin typeface="Arial"/>
                <a:cs typeface="Arial"/>
              </a:rPr>
              <a:t> </a:t>
            </a:r>
            <a:r>
              <a:rPr sz="1700" b="1" dirty="0">
                <a:solidFill>
                  <a:srgbClr val="FFFFFF"/>
                </a:solidFill>
                <a:latin typeface="Arial"/>
                <a:cs typeface="Arial"/>
              </a:rPr>
              <a:t>decision </a:t>
            </a:r>
            <a:r>
              <a:rPr sz="1700" b="1" spc="-455" dirty="0">
                <a:solidFill>
                  <a:srgbClr val="FFFFFF"/>
                </a:solidFill>
                <a:latin typeface="Arial"/>
                <a:cs typeface="Arial"/>
              </a:rPr>
              <a:t> </a:t>
            </a:r>
            <a:r>
              <a:rPr sz="1700" b="1" spc="-5" dirty="0">
                <a:solidFill>
                  <a:srgbClr val="FFFFFF"/>
                </a:solidFill>
                <a:latin typeface="Arial"/>
                <a:cs typeface="Arial"/>
              </a:rPr>
              <a:t>Individual</a:t>
            </a:r>
            <a:r>
              <a:rPr sz="1700" b="1" spc="120" dirty="0">
                <a:solidFill>
                  <a:srgbClr val="FFFFFF"/>
                </a:solidFill>
                <a:latin typeface="Arial"/>
                <a:cs typeface="Arial"/>
              </a:rPr>
              <a:t> </a:t>
            </a:r>
            <a:r>
              <a:rPr sz="1700" b="1" dirty="0">
                <a:solidFill>
                  <a:srgbClr val="FFFFFF"/>
                </a:solidFill>
                <a:latin typeface="Arial"/>
                <a:cs typeface="Arial"/>
              </a:rPr>
              <a:t>and</a:t>
            </a:r>
            <a:r>
              <a:rPr sz="1700" b="1" spc="80" dirty="0">
                <a:solidFill>
                  <a:srgbClr val="FFFFFF"/>
                </a:solidFill>
                <a:latin typeface="Arial"/>
                <a:cs typeface="Arial"/>
              </a:rPr>
              <a:t> </a:t>
            </a:r>
            <a:r>
              <a:rPr sz="1700" b="1" dirty="0">
                <a:solidFill>
                  <a:srgbClr val="FFFFFF"/>
                </a:solidFill>
                <a:latin typeface="Arial"/>
                <a:cs typeface="Arial"/>
              </a:rPr>
              <a:t>group</a:t>
            </a:r>
            <a:r>
              <a:rPr sz="1700" b="1" spc="80" dirty="0">
                <a:solidFill>
                  <a:srgbClr val="FFFFFF"/>
                </a:solidFill>
                <a:latin typeface="Arial"/>
                <a:cs typeface="Arial"/>
              </a:rPr>
              <a:t> </a:t>
            </a:r>
            <a:r>
              <a:rPr sz="1700" b="1" dirty="0">
                <a:solidFill>
                  <a:srgbClr val="FFFFFF"/>
                </a:solidFill>
                <a:latin typeface="Arial"/>
                <a:cs typeface="Arial"/>
              </a:rPr>
              <a:t>decisions </a:t>
            </a:r>
            <a:r>
              <a:rPr sz="1700" b="1" spc="5" dirty="0">
                <a:solidFill>
                  <a:srgbClr val="FFFFFF"/>
                </a:solidFill>
                <a:latin typeface="Arial"/>
                <a:cs typeface="Arial"/>
              </a:rPr>
              <a:t> </a:t>
            </a:r>
            <a:r>
              <a:rPr sz="1700" b="1" spc="-5" dirty="0">
                <a:solidFill>
                  <a:srgbClr val="FFFFFF"/>
                </a:solidFill>
                <a:latin typeface="Arial"/>
                <a:cs typeface="Arial"/>
              </a:rPr>
              <a:t>Policy</a:t>
            </a:r>
            <a:r>
              <a:rPr sz="1700" b="1" spc="-10" dirty="0">
                <a:solidFill>
                  <a:srgbClr val="FFFFFF"/>
                </a:solidFill>
                <a:latin typeface="Arial"/>
                <a:cs typeface="Arial"/>
              </a:rPr>
              <a:t> </a:t>
            </a:r>
            <a:r>
              <a:rPr sz="1700" b="1" dirty="0">
                <a:solidFill>
                  <a:srgbClr val="FFFFFF"/>
                </a:solidFill>
                <a:latin typeface="Arial"/>
                <a:cs typeface="Arial"/>
              </a:rPr>
              <a:t>and</a:t>
            </a:r>
            <a:r>
              <a:rPr sz="1700" b="1" spc="-15" dirty="0">
                <a:solidFill>
                  <a:srgbClr val="FFFFFF"/>
                </a:solidFill>
                <a:latin typeface="Arial"/>
                <a:cs typeface="Arial"/>
              </a:rPr>
              <a:t> </a:t>
            </a:r>
            <a:r>
              <a:rPr sz="1700" b="1" spc="-5" dirty="0">
                <a:solidFill>
                  <a:srgbClr val="FFFFFF"/>
                </a:solidFill>
                <a:latin typeface="Arial"/>
                <a:cs typeface="Arial"/>
              </a:rPr>
              <a:t>operating</a:t>
            </a:r>
            <a:r>
              <a:rPr sz="1700" b="1" spc="-15" dirty="0">
                <a:solidFill>
                  <a:srgbClr val="FFFFFF"/>
                </a:solidFill>
                <a:latin typeface="Arial"/>
                <a:cs typeface="Arial"/>
              </a:rPr>
              <a:t> </a:t>
            </a:r>
            <a:r>
              <a:rPr sz="1700" b="1" dirty="0">
                <a:solidFill>
                  <a:srgbClr val="FFFFFF"/>
                </a:solidFill>
                <a:latin typeface="Arial"/>
                <a:cs typeface="Arial"/>
              </a:rPr>
              <a:t>decisions</a:t>
            </a:r>
            <a:endParaRPr sz="1700" dirty="0">
              <a:latin typeface="Arial"/>
              <a:cs typeface="Arial"/>
            </a:endParaRPr>
          </a:p>
        </p:txBody>
      </p:sp>
    </p:spTree>
    <p:extLst>
      <p:ext uri="{BB962C8B-B14F-4D97-AF65-F5344CB8AC3E}">
        <p14:creationId xmlns:p14="http://schemas.microsoft.com/office/powerpoint/2010/main" val="2069075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828800"/>
            <a:ext cx="8458200" cy="430887"/>
          </a:xfrm>
          <a:prstGeom prst="rect">
            <a:avLst/>
          </a:prstGeom>
          <a:noFill/>
        </p:spPr>
        <p:txBody>
          <a:bodyPr wrap="square" rtlCol="0">
            <a:spAutoFit/>
          </a:bodyPr>
          <a:lstStyle/>
          <a:p>
            <a:endParaRPr lang="en-US" altLang="en-US" sz="2200" dirty="0">
              <a:latin typeface="Calibri" panose="020F0502020204030204" pitchFamily="34" charset="0"/>
              <a:ea typeface="Verdana" panose="020B0604030504040204" pitchFamily="34" charset="0"/>
              <a:cs typeface="Calibri" panose="020F0502020204030204" pitchFamily="34" charset="0"/>
            </a:endParaRPr>
          </a:p>
        </p:txBody>
      </p:sp>
      <p:sp>
        <p:nvSpPr>
          <p:cNvPr id="3" name="Rectangle 2"/>
          <p:cNvSpPr/>
          <p:nvPr/>
        </p:nvSpPr>
        <p:spPr>
          <a:xfrm>
            <a:off x="287482" y="1013192"/>
            <a:ext cx="8856518" cy="1246495"/>
          </a:xfrm>
          <a:prstGeom prst="rect">
            <a:avLst/>
          </a:prstGeom>
        </p:spPr>
        <p:txBody>
          <a:bodyPr wrap="square">
            <a:spAutoFit/>
          </a:bodyPr>
          <a:lstStyle/>
          <a:p>
            <a:r>
              <a:rPr lang="en-US" altLang="en-US" sz="2500" dirty="0">
                <a:latin typeface="Calibri" panose="020F0502020204030204" pitchFamily="34" charset="0"/>
                <a:ea typeface="Verdana" panose="020B0604030504040204" pitchFamily="34" charset="0"/>
                <a:cs typeface="Calibri" panose="020F0502020204030204" pitchFamily="34" charset="0"/>
              </a:rPr>
              <a:t>Armed with the ranked list of strengths, weaknesses, opportunities, and threats, it is time to convert the SWOT analysis into a strategic plan. </a:t>
            </a:r>
            <a:endParaRPr lang="en-SG" altLang="en-US" sz="2500" dirty="0">
              <a:latin typeface="Calibri" panose="020F0502020204030204" pitchFamily="34" charset="0"/>
              <a:ea typeface="Verdana" panose="020B060403050404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0B01919-D512-1399-7190-A3EFD91B76F1}"/>
              </a:ext>
            </a:extLst>
          </p:cNvPr>
          <p:cNvSpPr txBox="1"/>
          <p:nvPr/>
        </p:nvSpPr>
        <p:spPr>
          <a:xfrm>
            <a:off x="800100" y="173973"/>
            <a:ext cx="7543800" cy="523220"/>
          </a:xfrm>
          <a:prstGeom prst="rect">
            <a:avLst/>
          </a:prstGeom>
          <a:noFill/>
        </p:spPr>
        <p:txBody>
          <a:bodyPr wrap="square" rtlCol="0">
            <a:spAutoFit/>
          </a:bodyPr>
          <a:lstStyle/>
          <a:p>
            <a:pPr algn="ctr"/>
            <a:r>
              <a:rPr lang="en-US" sz="2800" b="1" dirty="0">
                <a:solidFill>
                  <a:prstClr val="black"/>
                </a:solidFill>
                <a:latin typeface="Calibri"/>
                <a:ea typeface="+mj-ea"/>
                <a:cs typeface="+mj-cs"/>
              </a:rPr>
              <a:t>Components of SWOT Analysis</a:t>
            </a:r>
            <a:endParaRPr lang="en-US" sz="2800" b="1" dirty="0">
              <a:latin typeface="Calibri" panose="020F0502020204030204" pitchFamily="34" charset="0"/>
            </a:endParaRPr>
          </a:p>
        </p:txBody>
      </p:sp>
    </p:spTree>
    <p:extLst>
      <p:ext uri="{BB962C8B-B14F-4D97-AF65-F5344CB8AC3E}">
        <p14:creationId xmlns:p14="http://schemas.microsoft.com/office/powerpoint/2010/main" val="3444519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828800"/>
            <a:ext cx="8458200" cy="430887"/>
          </a:xfrm>
          <a:prstGeom prst="rect">
            <a:avLst/>
          </a:prstGeom>
          <a:noFill/>
        </p:spPr>
        <p:txBody>
          <a:bodyPr wrap="square" rtlCol="0">
            <a:spAutoFit/>
          </a:bodyPr>
          <a:lstStyle/>
          <a:p>
            <a:endParaRPr lang="en-US" altLang="en-US" sz="2200" dirty="0">
              <a:latin typeface="Calibri" panose="020F0502020204030204" pitchFamily="34" charset="0"/>
              <a:ea typeface="Verdana" panose="020B0604030504040204" pitchFamily="34" charset="0"/>
              <a:cs typeface="Calibri" panose="020F0502020204030204" pitchFamily="34" charset="0"/>
            </a:endParaRPr>
          </a:p>
        </p:txBody>
      </p:sp>
      <p:sp>
        <p:nvSpPr>
          <p:cNvPr id="3" name="Rectangle 2"/>
          <p:cNvSpPr/>
          <p:nvPr/>
        </p:nvSpPr>
        <p:spPr>
          <a:xfrm>
            <a:off x="287482" y="1013192"/>
            <a:ext cx="8856518" cy="3939540"/>
          </a:xfrm>
          <a:prstGeom prst="rect">
            <a:avLst/>
          </a:prstGeom>
        </p:spPr>
        <p:txBody>
          <a:bodyPr wrap="square">
            <a:spAutoFit/>
          </a:bodyPr>
          <a:lstStyle/>
          <a:p>
            <a:pPr marL="342900" indent="-342900">
              <a:buFont typeface="Arial" panose="020B0604020202020204" pitchFamily="34" charset="0"/>
              <a:buChar char="•"/>
            </a:pPr>
            <a:r>
              <a:rPr lang="en-US" altLang="en-US" sz="2500" dirty="0">
                <a:latin typeface="Calibri" panose="020F0502020204030204" pitchFamily="34" charset="0"/>
                <a:ea typeface="Verdana" panose="020B0604030504040204" pitchFamily="34" charset="0"/>
                <a:cs typeface="Calibri" panose="020F0502020204030204" pitchFamily="34" charset="0"/>
              </a:rPr>
              <a:t>BCG matrix is a four celled matrix developed by BCG, USA. </a:t>
            </a:r>
          </a:p>
          <a:p>
            <a:pPr marL="342900" indent="-342900">
              <a:buFont typeface="Arial" panose="020B0604020202020204" pitchFamily="34" charset="0"/>
              <a:buChar char="•"/>
            </a:pPr>
            <a:r>
              <a:rPr lang="en-US" altLang="en-US" sz="2500" dirty="0">
                <a:latin typeface="Calibri" panose="020F0502020204030204" pitchFamily="34" charset="0"/>
                <a:ea typeface="Verdana" panose="020B0604030504040204" pitchFamily="34" charset="0"/>
                <a:cs typeface="Calibri" panose="020F0502020204030204" pitchFamily="34" charset="0"/>
              </a:rPr>
              <a:t>It is the most renowned corporate portfolio analysis tool. </a:t>
            </a:r>
          </a:p>
          <a:p>
            <a:pPr marL="342900" indent="-342900">
              <a:buFont typeface="Arial" panose="020B0604020202020204" pitchFamily="34" charset="0"/>
              <a:buChar char="•"/>
            </a:pPr>
            <a:r>
              <a:rPr lang="en-US" altLang="en-US" sz="2500" dirty="0">
                <a:latin typeface="Calibri" panose="020F0502020204030204" pitchFamily="34" charset="0"/>
                <a:ea typeface="Verdana" panose="020B0604030504040204" pitchFamily="34" charset="0"/>
                <a:cs typeface="Calibri" panose="020F0502020204030204" pitchFamily="34" charset="0"/>
              </a:rPr>
              <a:t>It provided a graphic representation for an organization to examine different businesses in its portfolio on the basis of their related market share and industry growth rates. </a:t>
            </a:r>
          </a:p>
          <a:p>
            <a:pPr marL="342900" indent="-342900">
              <a:buFont typeface="Arial" panose="020B0604020202020204" pitchFamily="34" charset="0"/>
              <a:buChar char="•"/>
            </a:pPr>
            <a:r>
              <a:rPr lang="en-US" altLang="en-US" sz="2500" dirty="0">
                <a:latin typeface="Calibri" panose="020F0502020204030204" pitchFamily="34" charset="0"/>
                <a:ea typeface="Verdana" panose="020B0604030504040204" pitchFamily="34" charset="0"/>
                <a:cs typeface="Calibri" panose="020F0502020204030204" pitchFamily="34" charset="0"/>
              </a:rPr>
              <a:t>According to this technique, businesses or products are classified as low or high performers depending upon their market growth rate and relative market share. </a:t>
            </a:r>
          </a:p>
          <a:p>
            <a:pPr marL="342900" indent="-342900">
              <a:buFont typeface="Arial" panose="020B0604020202020204" pitchFamily="34" charset="0"/>
              <a:buChar char="•"/>
            </a:pPr>
            <a:r>
              <a:rPr lang="en-US" altLang="en-US" sz="2500" dirty="0">
                <a:latin typeface="Calibri" panose="020F0502020204030204" pitchFamily="34" charset="0"/>
                <a:ea typeface="Verdana" panose="020B0604030504040204" pitchFamily="34" charset="0"/>
                <a:cs typeface="Calibri" panose="020F0502020204030204" pitchFamily="34" charset="0"/>
              </a:rPr>
              <a:t>Boston consulting Group Matrix (BCG matrix) can be used for resource allocation.</a:t>
            </a:r>
            <a:endParaRPr lang="en-SG" altLang="en-US" sz="2500" dirty="0">
              <a:latin typeface="Calibri" panose="020F0502020204030204" pitchFamily="34" charset="0"/>
              <a:ea typeface="Verdana" panose="020B060403050404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0B01919-D512-1399-7190-A3EFD91B76F1}"/>
              </a:ext>
            </a:extLst>
          </p:cNvPr>
          <p:cNvSpPr txBox="1"/>
          <p:nvPr/>
        </p:nvSpPr>
        <p:spPr>
          <a:xfrm>
            <a:off x="800100" y="173973"/>
            <a:ext cx="7543800" cy="523220"/>
          </a:xfrm>
          <a:prstGeom prst="rect">
            <a:avLst/>
          </a:prstGeom>
          <a:noFill/>
        </p:spPr>
        <p:txBody>
          <a:bodyPr wrap="square" rtlCol="0">
            <a:spAutoFit/>
          </a:bodyPr>
          <a:lstStyle/>
          <a:p>
            <a:pPr algn="ctr"/>
            <a:r>
              <a:rPr lang="en-US" sz="2800" b="1" dirty="0">
                <a:solidFill>
                  <a:prstClr val="black"/>
                </a:solidFill>
                <a:latin typeface="Calibri"/>
                <a:ea typeface="+mj-ea"/>
                <a:cs typeface="+mj-cs"/>
              </a:rPr>
              <a:t>BCG Matrix</a:t>
            </a:r>
            <a:endParaRPr lang="en-US" sz="2800" b="1" dirty="0">
              <a:latin typeface="Calibri" panose="020F0502020204030204" pitchFamily="34" charset="0"/>
            </a:endParaRPr>
          </a:p>
        </p:txBody>
      </p:sp>
    </p:spTree>
    <p:extLst>
      <p:ext uri="{BB962C8B-B14F-4D97-AF65-F5344CB8AC3E}">
        <p14:creationId xmlns:p14="http://schemas.microsoft.com/office/powerpoint/2010/main" val="5408523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828800"/>
            <a:ext cx="8458200" cy="430887"/>
          </a:xfrm>
          <a:prstGeom prst="rect">
            <a:avLst/>
          </a:prstGeom>
          <a:noFill/>
        </p:spPr>
        <p:txBody>
          <a:bodyPr wrap="square" rtlCol="0">
            <a:spAutoFit/>
          </a:bodyPr>
          <a:lstStyle/>
          <a:p>
            <a:endParaRPr lang="en-US" altLang="en-US" sz="2200" dirty="0">
              <a:latin typeface="Calibri" panose="020F0502020204030204" pitchFamily="34" charset="0"/>
              <a:ea typeface="Verdana" panose="020B0604030504040204" pitchFamily="34" charset="0"/>
              <a:cs typeface="Calibri" panose="020F0502020204030204" pitchFamily="34" charset="0"/>
            </a:endParaRPr>
          </a:p>
        </p:txBody>
      </p:sp>
      <p:sp>
        <p:nvSpPr>
          <p:cNvPr id="3" name="Rectangle 2"/>
          <p:cNvSpPr/>
          <p:nvPr/>
        </p:nvSpPr>
        <p:spPr>
          <a:xfrm>
            <a:off x="287482" y="1013192"/>
            <a:ext cx="8856518" cy="4324261"/>
          </a:xfrm>
          <a:prstGeom prst="rect">
            <a:avLst/>
          </a:prstGeom>
        </p:spPr>
        <p:txBody>
          <a:bodyPr wrap="square">
            <a:spAutoFit/>
          </a:bodyPr>
          <a:lstStyle/>
          <a:p>
            <a:r>
              <a:rPr lang="en-US" altLang="en-US" sz="2500" dirty="0">
                <a:latin typeface="Calibri" panose="020F0502020204030204" pitchFamily="34" charset="0"/>
                <a:ea typeface="Verdana" panose="020B0604030504040204" pitchFamily="34" charset="0"/>
                <a:cs typeface="Calibri" panose="020F0502020204030204" pitchFamily="34" charset="0"/>
              </a:rPr>
              <a:t>In a BCG matrix, products or business units are identified as question marks, stars, cash cows and dogs</a:t>
            </a:r>
          </a:p>
          <a:p>
            <a:pPr marL="342900" indent="-342900">
              <a:buFont typeface="Arial" panose="020B0604020202020204" pitchFamily="34" charset="0"/>
              <a:buChar char="•"/>
            </a:pPr>
            <a:r>
              <a:rPr lang="en-US" altLang="en-US" sz="2500" b="1" dirty="0">
                <a:latin typeface="Calibri" panose="020F0502020204030204" pitchFamily="34" charset="0"/>
                <a:ea typeface="Verdana" panose="020B0604030504040204" pitchFamily="34" charset="0"/>
                <a:cs typeface="Calibri" panose="020F0502020204030204" pitchFamily="34" charset="0"/>
              </a:rPr>
              <a:t>The question Marks -  </a:t>
            </a:r>
            <a:r>
              <a:rPr lang="en-US" altLang="en-US" sz="2500" dirty="0">
                <a:latin typeface="Calibri" panose="020F0502020204030204" pitchFamily="34" charset="0"/>
                <a:ea typeface="Verdana" panose="020B0604030504040204" pitchFamily="34" charset="0"/>
                <a:cs typeface="Calibri" panose="020F0502020204030204" pitchFamily="34" charset="0"/>
              </a:rPr>
              <a:t>are also called as wild cats are new products with potential for success, but they need a lot of cash for development. If such a product is to gain enough market share to become a leader and thus a star, Money must be taken from more mature products and spent on a question mark</a:t>
            </a:r>
          </a:p>
          <a:p>
            <a:pPr marL="342900" indent="-342900">
              <a:buFont typeface="Arial" panose="020B0604020202020204" pitchFamily="34" charset="0"/>
              <a:buChar char="•"/>
            </a:pPr>
            <a:r>
              <a:rPr lang="en-US" altLang="en-US" sz="2500" b="1" dirty="0">
                <a:latin typeface="Calibri" panose="020F0502020204030204" pitchFamily="34" charset="0"/>
                <a:ea typeface="Verdana" panose="020B0604030504040204" pitchFamily="34" charset="0"/>
                <a:cs typeface="Calibri" panose="020F0502020204030204" pitchFamily="34" charset="0"/>
              </a:rPr>
              <a:t>The stars </a:t>
            </a:r>
            <a:r>
              <a:rPr lang="en-US" altLang="en-US" sz="2500" dirty="0">
                <a:latin typeface="Calibri" panose="020F0502020204030204" pitchFamily="34" charset="0"/>
                <a:ea typeface="Verdana" panose="020B0604030504040204" pitchFamily="34" charset="0"/>
                <a:cs typeface="Calibri" panose="020F0502020204030204" pitchFamily="34" charset="0"/>
              </a:rPr>
              <a:t>are market leaders and are usually able to generate enough cash to maintain their high market share. When their market growth rate slows, stars become cash cows.</a:t>
            </a:r>
          </a:p>
          <a:p>
            <a:pPr marL="342900" indent="-342900">
              <a:buFont typeface="Arial" panose="020B0604020202020204" pitchFamily="34" charset="0"/>
              <a:buChar char="•"/>
            </a:pPr>
            <a:endParaRPr lang="en-US" altLang="en-US" sz="2500" dirty="0">
              <a:latin typeface="Calibri" panose="020F0502020204030204" pitchFamily="34" charset="0"/>
              <a:ea typeface="Verdana" panose="020B060403050404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0B01919-D512-1399-7190-A3EFD91B76F1}"/>
              </a:ext>
            </a:extLst>
          </p:cNvPr>
          <p:cNvSpPr txBox="1"/>
          <p:nvPr/>
        </p:nvSpPr>
        <p:spPr>
          <a:xfrm>
            <a:off x="800100" y="173973"/>
            <a:ext cx="7543800" cy="523220"/>
          </a:xfrm>
          <a:prstGeom prst="rect">
            <a:avLst/>
          </a:prstGeom>
          <a:noFill/>
        </p:spPr>
        <p:txBody>
          <a:bodyPr wrap="square" rtlCol="0">
            <a:spAutoFit/>
          </a:bodyPr>
          <a:lstStyle/>
          <a:p>
            <a:pPr algn="ctr"/>
            <a:r>
              <a:rPr lang="en-US" sz="2800" b="1" dirty="0">
                <a:solidFill>
                  <a:prstClr val="black"/>
                </a:solidFill>
                <a:latin typeface="Calibri"/>
                <a:ea typeface="+mj-ea"/>
                <a:cs typeface="+mj-cs"/>
              </a:rPr>
              <a:t>BCG Matrix</a:t>
            </a:r>
            <a:endParaRPr lang="en-US" sz="2800" b="1" dirty="0">
              <a:latin typeface="Calibri" panose="020F0502020204030204" pitchFamily="34" charset="0"/>
            </a:endParaRPr>
          </a:p>
        </p:txBody>
      </p:sp>
    </p:spTree>
    <p:extLst>
      <p:ext uri="{BB962C8B-B14F-4D97-AF65-F5344CB8AC3E}">
        <p14:creationId xmlns:p14="http://schemas.microsoft.com/office/powerpoint/2010/main" val="8908733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828800"/>
            <a:ext cx="8458200" cy="430887"/>
          </a:xfrm>
          <a:prstGeom prst="rect">
            <a:avLst/>
          </a:prstGeom>
          <a:noFill/>
        </p:spPr>
        <p:txBody>
          <a:bodyPr wrap="square" rtlCol="0">
            <a:spAutoFit/>
          </a:bodyPr>
          <a:lstStyle/>
          <a:p>
            <a:endParaRPr lang="en-US" altLang="en-US" sz="2200" dirty="0">
              <a:latin typeface="Calibri" panose="020F0502020204030204" pitchFamily="34" charset="0"/>
              <a:ea typeface="Verdana" panose="020B0604030504040204" pitchFamily="34" charset="0"/>
              <a:cs typeface="Calibri" panose="020F0502020204030204" pitchFamily="34" charset="0"/>
            </a:endParaRPr>
          </a:p>
        </p:txBody>
      </p:sp>
      <p:sp>
        <p:nvSpPr>
          <p:cNvPr id="3" name="Rectangle 2"/>
          <p:cNvSpPr/>
          <p:nvPr/>
        </p:nvSpPr>
        <p:spPr>
          <a:xfrm>
            <a:off x="287482" y="1013192"/>
            <a:ext cx="8856518" cy="2785378"/>
          </a:xfrm>
          <a:prstGeom prst="rect">
            <a:avLst/>
          </a:prstGeom>
        </p:spPr>
        <p:txBody>
          <a:bodyPr wrap="square">
            <a:spAutoFit/>
          </a:bodyPr>
          <a:lstStyle/>
          <a:p>
            <a:pPr marL="342900" indent="-342900">
              <a:buFont typeface="Arial" panose="020B0604020202020204" pitchFamily="34" charset="0"/>
              <a:buChar char="•"/>
            </a:pPr>
            <a:r>
              <a:rPr lang="en-US" altLang="en-US" sz="2500" dirty="0">
                <a:latin typeface="Calibri" panose="020F0502020204030204" pitchFamily="34" charset="0"/>
                <a:ea typeface="Verdana" panose="020B0604030504040204" pitchFamily="34" charset="0"/>
                <a:cs typeface="Calibri" panose="020F0502020204030204" pitchFamily="34" charset="0"/>
              </a:rPr>
              <a:t>The </a:t>
            </a:r>
            <a:r>
              <a:rPr lang="en-US" altLang="en-US" sz="2500" b="1" dirty="0">
                <a:latin typeface="Calibri" panose="020F0502020204030204" pitchFamily="34" charset="0"/>
                <a:ea typeface="Verdana" panose="020B0604030504040204" pitchFamily="34" charset="0"/>
                <a:cs typeface="Calibri" panose="020F0502020204030204" pitchFamily="34" charset="0"/>
              </a:rPr>
              <a:t>cash cows </a:t>
            </a:r>
            <a:r>
              <a:rPr lang="en-US" altLang="en-US" sz="2500" dirty="0">
                <a:latin typeface="Calibri" panose="020F0502020204030204" pitchFamily="34" charset="0"/>
                <a:ea typeface="Verdana" panose="020B0604030504040204" pitchFamily="34" charset="0"/>
                <a:cs typeface="Calibri" panose="020F0502020204030204" pitchFamily="34" charset="0"/>
              </a:rPr>
              <a:t>bring in far more money than is needed to maintain their market share. In their declining </a:t>
            </a:r>
            <a:r>
              <a:rPr lang="en-US" altLang="en-US" sz="2500" dirty="0" err="1">
                <a:latin typeface="Calibri" panose="020F0502020204030204" pitchFamily="34" charset="0"/>
                <a:ea typeface="Verdana" panose="020B0604030504040204" pitchFamily="34" charset="0"/>
                <a:cs typeface="Calibri" panose="020F0502020204030204" pitchFamily="34" charset="0"/>
              </a:rPr>
              <a:t>ligfe</a:t>
            </a:r>
            <a:r>
              <a:rPr lang="en-US" altLang="en-US" sz="2500" dirty="0">
                <a:latin typeface="Calibri" panose="020F0502020204030204" pitchFamily="34" charset="0"/>
                <a:ea typeface="Verdana" panose="020B0604030504040204" pitchFamily="34" charset="0"/>
                <a:cs typeface="Calibri" panose="020F0502020204030204" pitchFamily="34" charset="0"/>
              </a:rPr>
              <a:t> cycle, the money of cash cows is invested in new question marks.</a:t>
            </a:r>
          </a:p>
          <a:p>
            <a:pPr marL="342900" indent="-342900">
              <a:buFont typeface="Arial" panose="020B0604020202020204" pitchFamily="34" charset="0"/>
              <a:buChar char="•"/>
            </a:pPr>
            <a:r>
              <a:rPr lang="en-US" altLang="en-US" sz="2500" dirty="0">
                <a:latin typeface="Calibri" panose="020F0502020204030204" pitchFamily="34" charset="0"/>
                <a:ea typeface="Verdana" panose="020B0604030504040204" pitchFamily="34" charset="0"/>
                <a:cs typeface="Calibri" panose="020F0502020204030204" pitchFamily="34" charset="0"/>
              </a:rPr>
              <a:t>The </a:t>
            </a:r>
            <a:r>
              <a:rPr lang="en-US" altLang="en-US" sz="2500" b="1" dirty="0">
                <a:latin typeface="Calibri" panose="020F0502020204030204" pitchFamily="34" charset="0"/>
                <a:ea typeface="Verdana" panose="020B0604030504040204" pitchFamily="34" charset="0"/>
                <a:cs typeface="Calibri" panose="020F0502020204030204" pitchFamily="34" charset="0"/>
              </a:rPr>
              <a:t>dogs</a:t>
            </a:r>
            <a:r>
              <a:rPr lang="en-US" altLang="en-US" sz="2500" dirty="0">
                <a:latin typeface="Calibri" panose="020F0502020204030204" pitchFamily="34" charset="0"/>
                <a:ea typeface="Verdana" panose="020B0604030504040204" pitchFamily="34" charset="0"/>
                <a:cs typeface="Calibri" panose="020F0502020204030204" pitchFamily="34" charset="0"/>
              </a:rPr>
              <a:t> have low market share and do not have the potential to bring in much cash. According to BCG matrix, dogs should be either sold off or managed carefully for the small amount of cash they generate.</a:t>
            </a:r>
            <a:endParaRPr lang="en-SG" altLang="en-US" sz="2500" dirty="0">
              <a:latin typeface="Calibri" panose="020F0502020204030204" pitchFamily="34" charset="0"/>
              <a:ea typeface="Verdana" panose="020B060403050404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0B01919-D512-1399-7190-A3EFD91B76F1}"/>
              </a:ext>
            </a:extLst>
          </p:cNvPr>
          <p:cNvSpPr txBox="1"/>
          <p:nvPr/>
        </p:nvSpPr>
        <p:spPr>
          <a:xfrm>
            <a:off x="800100" y="173973"/>
            <a:ext cx="7543800" cy="523220"/>
          </a:xfrm>
          <a:prstGeom prst="rect">
            <a:avLst/>
          </a:prstGeom>
          <a:noFill/>
        </p:spPr>
        <p:txBody>
          <a:bodyPr wrap="square" rtlCol="0">
            <a:spAutoFit/>
          </a:bodyPr>
          <a:lstStyle/>
          <a:p>
            <a:pPr algn="ctr"/>
            <a:r>
              <a:rPr lang="en-US" sz="2800" b="1" dirty="0">
                <a:solidFill>
                  <a:prstClr val="black"/>
                </a:solidFill>
                <a:latin typeface="Calibri"/>
                <a:ea typeface="+mj-ea"/>
                <a:cs typeface="+mj-cs"/>
              </a:rPr>
              <a:t>BCG Matrix</a:t>
            </a:r>
            <a:endParaRPr lang="en-US" sz="2800" b="1" dirty="0">
              <a:latin typeface="Calibri" panose="020F0502020204030204" pitchFamily="34" charset="0"/>
            </a:endParaRPr>
          </a:p>
        </p:txBody>
      </p:sp>
      <p:pic>
        <p:nvPicPr>
          <p:cNvPr id="1026" name="Picture 2" descr="Marketing Theories – Boston Consulting Group Matrix">
            <a:extLst>
              <a:ext uri="{FF2B5EF4-FFF2-40B4-BE49-F238E27FC236}">
                <a16:creationId xmlns:a16="http://schemas.microsoft.com/office/drawing/2014/main" id="{8EB12B96-B17F-F632-AD39-C2190186D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798571"/>
            <a:ext cx="5562600" cy="305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211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
            <a:ext cx="7543800" cy="523220"/>
          </a:xfrm>
          <a:prstGeom prst="rect">
            <a:avLst/>
          </a:prstGeom>
          <a:noFill/>
        </p:spPr>
        <p:txBody>
          <a:bodyPr wrap="square" rtlCol="0">
            <a:spAutoFit/>
          </a:bodyPr>
          <a:lstStyle/>
          <a:p>
            <a:pPr algn="ctr"/>
            <a:r>
              <a:rPr lang="en-US" sz="2800" b="1" dirty="0">
                <a:latin typeface="Calibri" panose="020F0502020204030204" pitchFamily="34" charset="0"/>
              </a:rPr>
              <a:t>Strategic Plans Vs Operational Plan</a:t>
            </a:r>
          </a:p>
        </p:txBody>
      </p:sp>
      <p:sp>
        <p:nvSpPr>
          <p:cNvPr id="2" name="Slide Number Placeholder 1"/>
          <p:cNvSpPr>
            <a:spLocks noGrp="1"/>
          </p:cNvSpPr>
          <p:nvPr>
            <p:ph type="sldNum" sz="quarter" idx="12"/>
          </p:nvPr>
        </p:nvSpPr>
        <p:spPr>
          <a:xfrm>
            <a:off x="8305800" y="6411468"/>
            <a:ext cx="762000" cy="365125"/>
          </a:xfrm>
          <a:prstGeom prst="rect">
            <a:avLst/>
          </a:prstGeom>
        </p:spPr>
        <p:txBody>
          <a:bodyPr vert="horz" lIns="91440" tIns="45720" rIns="91440" bIns="45720" rtlCol="0" anchor="ctr"/>
          <a:lstStyle>
            <a:defPPr>
              <a:defRPr lang="en-US"/>
            </a:defPPr>
            <a:lvl1pPr marL="0" algn="r" defTabSz="914400" rtl="0" eaLnBrk="1" latinLnBrk="0" hangingPunct="1">
              <a:defRPr sz="1800" b="0" kern="1200">
                <a:solidFill>
                  <a:schemeClr val="tx1">
                    <a:lumMod val="85000"/>
                    <a:lumOff val="1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3BC0BD-BD40-4F51-B212-973135C4ADD2}" type="slidenum">
              <a:rPr lang="en-US" smtClean="0"/>
              <a:pPr/>
              <a:t>44</a:t>
            </a:fld>
            <a:endParaRPr lang="en-US"/>
          </a:p>
        </p:txBody>
      </p:sp>
      <p:sp>
        <p:nvSpPr>
          <p:cNvPr id="3" name="Rectangle 2"/>
          <p:cNvSpPr/>
          <p:nvPr/>
        </p:nvSpPr>
        <p:spPr>
          <a:xfrm>
            <a:off x="304800" y="1306651"/>
            <a:ext cx="8382000" cy="430887"/>
          </a:xfrm>
          <a:prstGeom prst="rect">
            <a:avLst/>
          </a:prstGeom>
        </p:spPr>
        <p:txBody>
          <a:bodyPr wrap="square">
            <a:spAutoFit/>
          </a:bodyPr>
          <a:lstStyle/>
          <a:p>
            <a:endParaRPr lang="en-US" altLang="en-US" sz="2200" dirty="0">
              <a:latin typeface="Calibri" panose="020F0502020204030204" pitchFamily="34" charset="0"/>
              <a:ea typeface="Verdana" panose="020B060403050404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E278E8A3-81F9-C7E1-300B-DBF7B6ED36F0}"/>
              </a:ext>
            </a:extLst>
          </p:cNvPr>
          <p:cNvPicPr>
            <a:picLocks noChangeAspect="1"/>
          </p:cNvPicPr>
          <p:nvPr/>
        </p:nvPicPr>
        <p:blipFill>
          <a:blip r:embed="rId2"/>
          <a:stretch>
            <a:fillRect/>
          </a:stretch>
        </p:blipFill>
        <p:spPr>
          <a:xfrm>
            <a:off x="514350" y="751820"/>
            <a:ext cx="8172450" cy="6133529"/>
          </a:xfrm>
          <a:prstGeom prst="rect">
            <a:avLst/>
          </a:prstGeom>
        </p:spPr>
      </p:pic>
    </p:spTree>
    <p:extLst>
      <p:ext uri="{BB962C8B-B14F-4D97-AF65-F5344CB8AC3E}">
        <p14:creationId xmlns:p14="http://schemas.microsoft.com/office/powerpoint/2010/main" val="1926800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3304" y="0"/>
            <a:ext cx="9140696" cy="6858000"/>
            <a:chOff x="3304" y="0"/>
            <a:chExt cx="9140696"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6" name="object 16"/>
          <p:cNvSpPr txBox="1">
            <a:spLocks noGrp="1"/>
          </p:cNvSpPr>
          <p:nvPr>
            <p:ph type="title"/>
          </p:nvPr>
        </p:nvSpPr>
        <p:spPr>
          <a:xfrm>
            <a:off x="1984245" y="135221"/>
            <a:ext cx="6931025" cy="505267"/>
          </a:xfrm>
          <a:prstGeom prst="rect">
            <a:avLst/>
          </a:prstGeom>
        </p:spPr>
        <p:txBody>
          <a:bodyPr vert="horz" wrap="square" lIns="0" tIns="12700" rIns="0" bIns="0" rtlCol="0">
            <a:spAutoFit/>
          </a:bodyPr>
          <a:lstStyle/>
          <a:p>
            <a:pPr marL="12700" marR="5080" indent="112395">
              <a:lnSpc>
                <a:spcPct val="100000"/>
              </a:lnSpc>
              <a:spcBef>
                <a:spcPts val="100"/>
              </a:spcBef>
            </a:pPr>
            <a:r>
              <a:rPr sz="3200" b="1" dirty="0">
                <a:latin typeface="Arial"/>
                <a:cs typeface="Arial"/>
              </a:rPr>
              <a:t>Programmed</a:t>
            </a:r>
            <a:r>
              <a:rPr sz="3200" b="1" spc="-10" dirty="0">
                <a:latin typeface="Arial"/>
                <a:cs typeface="Arial"/>
              </a:rPr>
              <a:t> </a:t>
            </a:r>
            <a:r>
              <a:rPr sz="3200" b="1" spc="-5" dirty="0">
                <a:latin typeface="Arial"/>
                <a:cs typeface="Arial"/>
              </a:rPr>
              <a:t>decisions</a:t>
            </a:r>
            <a:endParaRPr sz="3200" dirty="0">
              <a:latin typeface="Arial"/>
              <a:cs typeface="Arial"/>
            </a:endParaRPr>
          </a:p>
        </p:txBody>
      </p:sp>
      <p:sp>
        <p:nvSpPr>
          <p:cNvPr id="17" name="object 17"/>
          <p:cNvSpPr txBox="1"/>
          <p:nvPr/>
        </p:nvSpPr>
        <p:spPr>
          <a:xfrm>
            <a:off x="1088644" y="775708"/>
            <a:ext cx="7883146" cy="4829527"/>
          </a:xfrm>
          <a:prstGeom prst="rect">
            <a:avLst/>
          </a:prstGeom>
        </p:spPr>
        <p:txBody>
          <a:bodyPr vert="horz" wrap="square" lIns="0" tIns="12700" rIns="0" bIns="0" rtlCol="0">
            <a:spAutoFit/>
          </a:bodyPr>
          <a:lstStyle/>
          <a:p>
            <a:pPr marL="354965" marR="477520" indent="-342900">
              <a:lnSpc>
                <a:spcPct val="100000"/>
              </a:lnSpc>
              <a:buClr>
                <a:srgbClr val="3891A7"/>
              </a:buClr>
              <a:buSzPct val="79166"/>
              <a:buFont typeface="Arial" panose="020B0604020202020204" pitchFamily="34" charset="0"/>
              <a:buChar char="•"/>
              <a:tabLst>
                <a:tab pos="296545" algn="l"/>
              </a:tabLst>
            </a:pPr>
            <a:r>
              <a:rPr sz="2400" spc="-5" dirty="0">
                <a:latin typeface="Arial MT"/>
                <a:cs typeface="Arial MT"/>
              </a:rPr>
              <a:t>Programmed</a:t>
            </a:r>
            <a:r>
              <a:rPr sz="2400" spc="10" dirty="0">
                <a:latin typeface="Arial MT"/>
                <a:cs typeface="Arial MT"/>
              </a:rPr>
              <a:t> </a:t>
            </a:r>
            <a:r>
              <a:rPr sz="2400" spc="-5" dirty="0">
                <a:latin typeface="Arial MT"/>
                <a:cs typeface="Arial MT"/>
              </a:rPr>
              <a:t>decisions</a:t>
            </a:r>
            <a:r>
              <a:rPr sz="2400" spc="25" dirty="0">
                <a:latin typeface="Arial MT"/>
                <a:cs typeface="Arial MT"/>
              </a:rPr>
              <a:t> </a:t>
            </a:r>
            <a:r>
              <a:rPr sz="2400" spc="-5" dirty="0">
                <a:latin typeface="Arial MT"/>
                <a:cs typeface="Arial MT"/>
              </a:rPr>
              <a:t>are</a:t>
            </a:r>
            <a:r>
              <a:rPr sz="2400" dirty="0">
                <a:latin typeface="Arial MT"/>
                <a:cs typeface="Arial MT"/>
              </a:rPr>
              <a:t> those</a:t>
            </a:r>
            <a:r>
              <a:rPr sz="2400" spc="-5" dirty="0">
                <a:latin typeface="Arial MT"/>
                <a:cs typeface="Arial MT"/>
              </a:rPr>
              <a:t> which</a:t>
            </a:r>
            <a:r>
              <a:rPr sz="2400" spc="5" dirty="0">
                <a:latin typeface="Arial MT"/>
                <a:cs typeface="Arial MT"/>
              </a:rPr>
              <a:t> </a:t>
            </a:r>
            <a:r>
              <a:rPr sz="2400" spc="-5" dirty="0">
                <a:latin typeface="Arial MT"/>
                <a:cs typeface="Arial MT"/>
              </a:rPr>
              <a:t>are </a:t>
            </a:r>
            <a:r>
              <a:rPr sz="2400" dirty="0">
                <a:latin typeface="Arial MT"/>
                <a:cs typeface="Arial MT"/>
              </a:rPr>
              <a:t> </a:t>
            </a:r>
            <a:r>
              <a:rPr sz="2400" spc="-5" dirty="0">
                <a:solidFill>
                  <a:srgbClr val="FF0000"/>
                </a:solidFill>
                <a:latin typeface="Arial MT"/>
                <a:cs typeface="Arial MT"/>
              </a:rPr>
              <a:t>normally</a:t>
            </a:r>
            <a:r>
              <a:rPr sz="2400" spc="15" dirty="0">
                <a:solidFill>
                  <a:srgbClr val="FF0000"/>
                </a:solidFill>
                <a:latin typeface="Arial MT"/>
                <a:cs typeface="Arial MT"/>
              </a:rPr>
              <a:t> </a:t>
            </a:r>
            <a:r>
              <a:rPr sz="2400" spc="-5" dirty="0">
                <a:solidFill>
                  <a:srgbClr val="FF0000"/>
                </a:solidFill>
                <a:latin typeface="Arial MT"/>
                <a:cs typeface="Arial MT"/>
              </a:rPr>
              <a:t>repetitive</a:t>
            </a:r>
            <a:r>
              <a:rPr sz="2400" spc="20" dirty="0">
                <a:solidFill>
                  <a:srgbClr val="FF0000"/>
                </a:solidFill>
                <a:latin typeface="Arial MT"/>
                <a:cs typeface="Arial MT"/>
              </a:rPr>
              <a:t> </a:t>
            </a:r>
            <a:r>
              <a:rPr sz="2400" spc="-5" dirty="0">
                <a:latin typeface="Arial MT"/>
                <a:cs typeface="Arial MT"/>
              </a:rPr>
              <a:t>in</a:t>
            </a:r>
            <a:r>
              <a:rPr sz="2400" spc="15" dirty="0">
                <a:latin typeface="Arial MT"/>
                <a:cs typeface="Arial MT"/>
              </a:rPr>
              <a:t> </a:t>
            </a:r>
            <a:r>
              <a:rPr sz="2400" spc="-5" dirty="0">
                <a:latin typeface="Arial MT"/>
                <a:cs typeface="Arial MT"/>
              </a:rPr>
              <a:t>nature</a:t>
            </a:r>
            <a:r>
              <a:rPr lang="en-US" sz="2400" spc="15" dirty="0">
                <a:latin typeface="Arial MT"/>
                <a:cs typeface="Arial MT"/>
              </a:rPr>
              <a:t> </a:t>
            </a:r>
            <a:r>
              <a:rPr lang="en-US" sz="2400" spc="-5" dirty="0">
                <a:latin typeface="Arial MT"/>
                <a:cs typeface="Arial MT"/>
              </a:rPr>
              <a:t>and</a:t>
            </a:r>
            <a:r>
              <a:rPr lang="en-US" sz="2400" spc="10" dirty="0">
                <a:latin typeface="Arial MT"/>
                <a:cs typeface="Arial MT"/>
              </a:rPr>
              <a:t> </a:t>
            </a:r>
            <a:r>
              <a:rPr lang="en-US" sz="2400" spc="-5" dirty="0">
                <a:latin typeface="Arial MT"/>
                <a:cs typeface="Arial MT"/>
              </a:rPr>
              <a:t>are</a:t>
            </a:r>
            <a:r>
              <a:rPr lang="en-US" sz="2400" spc="15" dirty="0">
                <a:latin typeface="Arial MT"/>
                <a:cs typeface="Arial MT"/>
              </a:rPr>
              <a:t> </a:t>
            </a:r>
            <a:r>
              <a:rPr lang="en-US" sz="2400" spc="-5" dirty="0">
                <a:latin typeface="Arial MT"/>
                <a:cs typeface="Arial MT"/>
              </a:rPr>
              <a:t>taken</a:t>
            </a:r>
            <a:r>
              <a:rPr lang="en-US" sz="2400" spc="10" dirty="0">
                <a:latin typeface="Arial MT"/>
                <a:cs typeface="Arial MT"/>
              </a:rPr>
              <a:t> </a:t>
            </a:r>
            <a:r>
              <a:rPr lang="en-US" sz="2400" spc="-5" dirty="0">
                <a:latin typeface="Arial MT"/>
                <a:cs typeface="Arial MT"/>
              </a:rPr>
              <a:t>as</a:t>
            </a:r>
            <a:r>
              <a:rPr lang="en-US" sz="2400" spc="15" dirty="0">
                <a:latin typeface="Arial MT"/>
                <a:cs typeface="Arial MT"/>
              </a:rPr>
              <a:t> </a:t>
            </a:r>
            <a:r>
              <a:rPr lang="en-US" sz="2400" spc="-5" dirty="0">
                <a:latin typeface="Arial MT"/>
                <a:cs typeface="Arial MT"/>
              </a:rPr>
              <a:t>a </a:t>
            </a:r>
            <a:r>
              <a:rPr lang="en-US" sz="2400" spc="-655" dirty="0">
                <a:latin typeface="Arial MT"/>
                <a:cs typeface="Arial MT"/>
              </a:rPr>
              <a:t> </a:t>
            </a:r>
            <a:r>
              <a:rPr lang="en-US" sz="2400" spc="-5" dirty="0">
                <a:latin typeface="Arial MT"/>
                <a:cs typeface="Arial MT"/>
              </a:rPr>
              <a:t>routine</a:t>
            </a:r>
            <a:r>
              <a:rPr lang="en-US" sz="2400" spc="10" dirty="0">
                <a:latin typeface="Arial MT"/>
                <a:cs typeface="Arial MT"/>
              </a:rPr>
              <a:t> </a:t>
            </a:r>
            <a:r>
              <a:rPr lang="en-US" sz="2400" spc="-5" dirty="0">
                <a:latin typeface="Arial MT"/>
                <a:cs typeface="Arial MT"/>
              </a:rPr>
              <a:t>job</a:t>
            </a:r>
            <a:r>
              <a:rPr lang="en-US" sz="2400" dirty="0">
                <a:latin typeface="Arial MT"/>
                <a:cs typeface="Arial MT"/>
              </a:rPr>
              <a:t> </a:t>
            </a:r>
            <a:r>
              <a:rPr lang="en-US" sz="2400" spc="-5" dirty="0">
                <a:latin typeface="Arial MT"/>
                <a:cs typeface="Arial MT"/>
              </a:rPr>
              <a:t>and</a:t>
            </a:r>
            <a:r>
              <a:rPr lang="en-US" sz="2400" dirty="0">
                <a:latin typeface="Arial MT"/>
                <a:cs typeface="Arial MT"/>
              </a:rPr>
              <a:t> </a:t>
            </a:r>
            <a:r>
              <a:rPr lang="en-US" sz="2400" spc="-5" dirty="0">
                <a:latin typeface="Arial MT"/>
                <a:cs typeface="Arial MT"/>
              </a:rPr>
              <a:t>responsibilities</a:t>
            </a:r>
          </a:p>
          <a:p>
            <a:pPr marL="295910" marR="477520" indent="-283845">
              <a:lnSpc>
                <a:spcPct val="100000"/>
              </a:lnSpc>
              <a:buClr>
                <a:srgbClr val="3891A7"/>
              </a:buClr>
              <a:buSzPct val="79166"/>
              <a:buFont typeface="Wingdings"/>
              <a:buChar char=""/>
              <a:tabLst>
                <a:tab pos="296545" algn="l"/>
              </a:tabLst>
            </a:pPr>
            <a:endParaRPr lang="en-US" sz="2400" dirty="0">
              <a:latin typeface="Arial MT"/>
              <a:cs typeface="Arial MT"/>
            </a:endParaRPr>
          </a:p>
          <a:p>
            <a:pPr marL="295910" marR="5080" indent="-283845">
              <a:lnSpc>
                <a:spcPct val="100000"/>
              </a:lnSpc>
              <a:spcBef>
                <a:spcPts val="600"/>
              </a:spcBef>
              <a:buClr>
                <a:srgbClr val="3891A7"/>
              </a:buClr>
              <a:buSzPct val="79166"/>
              <a:buFont typeface="Wingdings"/>
              <a:buChar char=""/>
              <a:tabLst>
                <a:tab pos="296545" algn="l"/>
              </a:tabLst>
            </a:pPr>
            <a:r>
              <a:rPr lang="en-US" sz="2400" spc="-5" dirty="0">
                <a:latin typeface="Arial MT"/>
                <a:cs typeface="Arial MT"/>
              </a:rPr>
              <a:t>These</a:t>
            </a:r>
            <a:r>
              <a:rPr lang="en-US" sz="2400" spc="-10" dirty="0">
                <a:latin typeface="Arial MT"/>
                <a:cs typeface="Arial MT"/>
              </a:rPr>
              <a:t> </a:t>
            </a:r>
            <a:r>
              <a:rPr lang="en-US" sz="2400" spc="-5" dirty="0">
                <a:latin typeface="Arial MT"/>
                <a:cs typeface="Arial MT"/>
              </a:rPr>
              <a:t>types</a:t>
            </a:r>
            <a:r>
              <a:rPr lang="en-US" sz="2400" dirty="0">
                <a:latin typeface="Arial MT"/>
                <a:cs typeface="Arial MT"/>
              </a:rPr>
              <a:t> of</a:t>
            </a:r>
            <a:r>
              <a:rPr lang="en-US" sz="2400" spc="5" dirty="0">
                <a:latin typeface="Arial MT"/>
                <a:cs typeface="Arial MT"/>
              </a:rPr>
              <a:t> </a:t>
            </a:r>
            <a:r>
              <a:rPr lang="en-US" sz="2400" spc="-5" dirty="0">
                <a:latin typeface="Arial MT"/>
                <a:cs typeface="Arial MT"/>
              </a:rPr>
              <a:t>decisions</a:t>
            </a:r>
            <a:r>
              <a:rPr lang="en-US" sz="2400" spc="20" dirty="0">
                <a:latin typeface="Arial MT"/>
                <a:cs typeface="Arial MT"/>
              </a:rPr>
              <a:t> </a:t>
            </a:r>
            <a:r>
              <a:rPr lang="en-US" sz="2400" dirty="0">
                <a:latin typeface="Arial MT"/>
                <a:cs typeface="Arial MT"/>
              </a:rPr>
              <a:t>are made</a:t>
            </a:r>
            <a:r>
              <a:rPr lang="en-US" sz="2400" spc="-5" dirty="0">
                <a:latin typeface="Arial MT"/>
                <a:cs typeface="Arial MT"/>
              </a:rPr>
              <a:t> </a:t>
            </a:r>
            <a:r>
              <a:rPr lang="en-US" sz="2400" dirty="0">
                <a:latin typeface="Arial MT"/>
                <a:cs typeface="Arial MT"/>
              </a:rPr>
              <a:t>by </a:t>
            </a:r>
            <a:r>
              <a:rPr lang="en-US" sz="2400" spc="-5" dirty="0">
                <a:solidFill>
                  <a:srgbClr val="FF0000"/>
                </a:solidFill>
                <a:latin typeface="Arial MT"/>
                <a:cs typeface="Arial MT"/>
              </a:rPr>
              <a:t>middle</a:t>
            </a:r>
            <a:r>
              <a:rPr lang="en-US" sz="2400" spc="20" dirty="0">
                <a:solidFill>
                  <a:srgbClr val="FF0000"/>
                </a:solidFill>
                <a:latin typeface="Arial MT"/>
                <a:cs typeface="Arial MT"/>
              </a:rPr>
              <a:t> </a:t>
            </a:r>
            <a:r>
              <a:rPr lang="en-US" sz="2400" spc="-5" dirty="0">
                <a:solidFill>
                  <a:srgbClr val="FF0000"/>
                </a:solidFill>
                <a:latin typeface="Arial MT"/>
                <a:cs typeface="Arial MT"/>
              </a:rPr>
              <a:t>level </a:t>
            </a:r>
            <a:r>
              <a:rPr lang="en-US" sz="2400" spc="-650" dirty="0">
                <a:solidFill>
                  <a:srgbClr val="FF0000"/>
                </a:solidFill>
                <a:latin typeface="Arial MT"/>
                <a:cs typeface="Arial MT"/>
              </a:rPr>
              <a:t> </a:t>
            </a:r>
            <a:r>
              <a:rPr lang="en-US" sz="2400" spc="-5" dirty="0">
                <a:solidFill>
                  <a:srgbClr val="FF0000"/>
                </a:solidFill>
                <a:latin typeface="Arial MT"/>
                <a:cs typeface="Arial MT"/>
              </a:rPr>
              <a:t>management</a:t>
            </a:r>
            <a:r>
              <a:rPr lang="en-US" sz="2400" spc="10" dirty="0">
                <a:latin typeface="Arial MT"/>
                <a:cs typeface="Arial MT"/>
              </a:rPr>
              <a:t> </a:t>
            </a:r>
            <a:r>
              <a:rPr lang="en-US" sz="2400" spc="-5" dirty="0">
                <a:latin typeface="Arial MT"/>
                <a:cs typeface="Arial MT"/>
              </a:rPr>
              <a:t>in accordance</a:t>
            </a:r>
            <a:r>
              <a:rPr lang="en-US" sz="2400" spc="25" dirty="0">
                <a:latin typeface="Arial MT"/>
                <a:cs typeface="Arial MT"/>
              </a:rPr>
              <a:t> </a:t>
            </a:r>
            <a:r>
              <a:rPr lang="en-US" sz="2400" spc="-5" dirty="0">
                <a:latin typeface="Arial MT"/>
                <a:cs typeface="Arial MT"/>
              </a:rPr>
              <a:t>with</a:t>
            </a:r>
            <a:r>
              <a:rPr lang="en-US" sz="2400" spc="20" dirty="0">
                <a:latin typeface="Arial MT"/>
                <a:cs typeface="Arial MT"/>
              </a:rPr>
              <a:t> </a:t>
            </a:r>
            <a:r>
              <a:rPr lang="en-US" sz="2400" spc="-5" dirty="0">
                <a:latin typeface="Arial MT"/>
                <a:cs typeface="Arial MT"/>
              </a:rPr>
              <a:t>some</a:t>
            </a:r>
            <a:r>
              <a:rPr lang="en-US" sz="2400" spc="5" dirty="0">
                <a:latin typeface="Arial MT"/>
                <a:cs typeface="Arial MT"/>
              </a:rPr>
              <a:t> </a:t>
            </a:r>
            <a:r>
              <a:rPr lang="en-US" sz="2400" spc="-5" dirty="0">
                <a:latin typeface="Arial MT"/>
                <a:cs typeface="Arial MT"/>
              </a:rPr>
              <a:t>policies, </a:t>
            </a:r>
            <a:r>
              <a:rPr lang="en-US" sz="2400" dirty="0">
                <a:latin typeface="Arial MT"/>
                <a:cs typeface="Arial MT"/>
              </a:rPr>
              <a:t> </a:t>
            </a:r>
            <a:r>
              <a:rPr lang="en-US" sz="2400" spc="-5" dirty="0">
                <a:latin typeface="Arial MT"/>
                <a:cs typeface="Arial MT"/>
              </a:rPr>
              <a:t>rules</a:t>
            </a:r>
            <a:r>
              <a:rPr lang="en-US" sz="2400" spc="5" dirty="0">
                <a:latin typeface="Arial MT"/>
                <a:cs typeface="Arial MT"/>
              </a:rPr>
              <a:t> </a:t>
            </a:r>
            <a:r>
              <a:rPr lang="en-US" sz="2400" spc="-5" dirty="0">
                <a:latin typeface="Arial MT"/>
                <a:cs typeface="Arial MT"/>
              </a:rPr>
              <a:t>and</a:t>
            </a:r>
            <a:r>
              <a:rPr lang="en-US" sz="2400" spc="-10" dirty="0">
                <a:latin typeface="Arial MT"/>
                <a:cs typeface="Arial MT"/>
              </a:rPr>
              <a:t> </a:t>
            </a:r>
            <a:r>
              <a:rPr lang="en-US" sz="2400" spc="-5" dirty="0">
                <a:latin typeface="Arial MT"/>
                <a:cs typeface="Arial MT"/>
              </a:rPr>
              <a:t>procedures.</a:t>
            </a:r>
          </a:p>
          <a:p>
            <a:pPr marL="295910" marR="5080" indent="-283845">
              <a:lnSpc>
                <a:spcPct val="100000"/>
              </a:lnSpc>
              <a:spcBef>
                <a:spcPts val="600"/>
              </a:spcBef>
              <a:buClr>
                <a:srgbClr val="3891A7"/>
              </a:buClr>
              <a:buSzPct val="79166"/>
              <a:buFont typeface="Wingdings"/>
              <a:buChar char=""/>
              <a:tabLst>
                <a:tab pos="296545" algn="l"/>
              </a:tabLst>
            </a:pPr>
            <a:endParaRPr sz="2400" dirty="0">
              <a:latin typeface="Arial MT"/>
              <a:cs typeface="Arial MT"/>
            </a:endParaRPr>
          </a:p>
          <a:p>
            <a:pPr marL="375285" indent="-363220">
              <a:lnSpc>
                <a:spcPct val="100000"/>
              </a:lnSpc>
              <a:spcBef>
                <a:spcPts val="605"/>
              </a:spcBef>
              <a:buClr>
                <a:srgbClr val="3891A7"/>
              </a:buClr>
              <a:buSzPct val="79166"/>
              <a:buFont typeface="Wingdings"/>
              <a:buChar char=""/>
              <a:tabLst>
                <a:tab pos="375285" algn="l"/>
                <a:tab pos="375920" algn="l"/>
              </a:tabLst>
            </a:pPr>
            <a:r>
              <a:rPr sz="2400" spc="-5" dirty="0">
                <a:latin typeface="Arial MT"/>
                <a:cs typeface="Arial MT"/>
              </a:rPr>
              <a:t>They</a:t>
            </a:r>
            <a:r>
              <a:rPr sz="2400" spc="-15" dirty="0">
                <a:latin typeface="Arial MT"/>
                <a:cs typeface="Arial MT"/>
              </a:rPr>
              <a:t> </a:t>
            </a:r>
            <a:r>
              <a:rPr sz="2400" spc="-5" dirty="0">
                <a:latin typeface="Arial MT"/>
                <a:cs typeface="Arial MT"/>
              </a:rPr>
              <a:t>have</a:t>
            </a:r>
            <a:r>
              <a:rPr sz="2400" spc="-15" dirty="0">
                <a:latin typeface="Arial MT"/>
                <a:cs typeface="Arial MT"/>
              </a:rPr>
              <a:t> </a:t>
            </a:r>
            <a:r>
              <a:rPr sz="2400" dirty="0">
                <a:solidFill>
                  <a:srgbClr val="FF0000"/>
                </a:solidFill>
                <a:latin typeface="Arial MT"/>
                <a:cs typeface="Arial MT"/>
              </a:rPr>
              <a:t>short</a:t>
            </a:r>
            <a:r>
              <a:rPr sz="2400" spc="-10" dirty="0">
                <a:solidFill>
                  <a:srgbClr val="FF0000"/>
                </a:solidFill>
                <a:latin typeface="Arial MT"/>
                <a:cs typeface="Arial MT"/>
              </a:rPr>
              <a:t> </a:t>
            </a:r>
            <a:r>
              <a:rPr sz="2400" dirty="0">
                <a:solidFill>
                  <a:srgbClr val="FF0000"/>
                </a:solidFill>
                <a:latin typeface="Arial MT"/>
                <a:cs typeface="Arial MT"/>
              </a:rPr>
              <a:t>term</a:t>
            </a:r>
            <a:r>
              <a:rPr sz="2400" spc="-25" dirty="0">
                <a:solidFill>
                  <a:srgbClr val="FF0000"/>
                </a:solidFill>
                <a:latin typeface="Arial MT"/>
                <a:cs typeface="Arial MT"/>
              </a:rPr>
              <a:t> </a:t>
            </a:r>
            <a:r>
              <a:rPr sz="2400" dirty="0">
                <a:solidFill>
                  <a:srgbClr val="FF0000"/>
                </a:solidFill>
                <a:latin typeface="Arial MT"/>
                <a:cs typeface="Arial MT"/>
              </a:rPr>
              <a:t>impact</a:t>
            </a:r>
            <a:r>
              <a:rPr sz="2400" dirty="0">
                <a:latin typeface="Arial MT"/>
                <a:cs typeface="Arial MT"/>
              </a:rPr>
              <a:t>.</a:t>
            </a:r>
            <a:endParaRPr lang="en-US" sz="2400" dirty="0">
              <a:latin typeface="Arial MT"/>
              <a:cs typeface="Arial MT"/>
            </a:endParaRPr>
          </a:p>
          <a:p>
            <a:pPr marL="375285" indent="-363220">
              <a:lnSpc>
                <a:spcPct val="100000"/>
              </a:lnSpc>
              <a:spcBef>
                <a:spcPts val="605"/>
              </a:spcBef>
              <a:buClr>
                <a:srgbClr val="3891A7"/>
              </a:buClr>
              <a:buSzPct val="79166"/>
              <a:buFont typeface="Wingdings"/>
              <a:buChar char=""/>
              <a:tabLst>
                <a:tab pos="375285" algn="l"/>
                <a:tab pos="375920" algn="l"/>
              </a:tabLst>
            </a:pPr>
            <a:endParaRPr sz="2400" dirty="0">
              <a:latin typeface="Arial MT"/>
              <a:cs typeface="Arial MT"/>
            </a:endParaRPr>
          </a:p>
          <a:p>
            <a:pPr marL="295910" marR="210185" indent="-283845">
              <a:lnSpc>
                <a:spcPct val="100000"/>
              </a:lnSpc>
              <a:spcBef>
                <a:spcPts val="600"/>
              </a:spcBef>
              <a:buClr>
                <a:srgbClr val="3891A7"/>
              </a:buClr>
              <a:buSzPct val="79166"/>
              <a:buFont typeface="Wingdings"/>
              <a:buChar char=""/>
              <a:tabLst>
                <a:tab pos="379730" algn="l"/>
                <a:tab pos="380365" algn="l"/>
              </a:tabLst>
            </a:pPr>
            <a:r>
              <a:rPr dirty="0"/>
              <a:t>	</a:t>
            </a:r>
            <a:r>
              <a:rPr sz="2400" dirty="0">
                <a:latin typeface="Arial MT"/>
                <a:cs typeface="Arial MT"/>
              </a:rPr>
              <a:t>For</a:t>
            </a:r>
            <a:r>
              <a:rPr sz="2400" spc="-10" dirty="0">
                <a:latin typeface="Arial MT"/>
                <a:cs typeface="Arial MT"/>
              </a:rPr>
              <a:t> </a:t>
            </a:r>
            <a:r>
              <a:rPr sz="2400" spc="-5" dirty="0">
                <a:latin typeface="Arial MT"/>
                <a:cs typeface="Arial MT"/>
              </a:rPr>
              <a:t>example:</a:t>
            </a:r>
            <a:r>
              <a:rPr sz="2400" spc="30" dirty="0">
                <a:latin typeface="Arial MT"/>
                <a:cs typeface="Arial MT"/>
              </a:rPr>
              <a:t> </a:t>
            </a:r>
            <a:r>
              <a:rPr sz="2400" dirty="0">
                <a:latin typeface="Arial MT"/>
                <a:cs typeface="Arial MT"/>
              </a:rPr>
              <a:t>–</a:t>
            </a:r>
            <a:r>
              <a:rPr sz="2400" spc="5" dirty="0">
                <a:latin typeface="Arial MT"/>
                <a:cs typeface="Arial MT"/>
              </a:rPr>
              <a:t> </a:t>
            </a:r>
            <a:r>
              <a:rPr sz="2400" spc="-5" dirty="0">
                <a:latin typeface="Arial MT"/>
                <a:cs typeface="Arial MT"/>
              </a:rPr>
              <a:t>granting</a:t>
            </a:r>
            <a:r>
              <a:rPr sz="2400" spc="10" dirty="0">
                <a:latin typeface="Arial MT"/>
                <a:cs typeface="Arial MT"/>
              </a:rPr>
              <a:t> </a:t>
            </a:r>
            <a:r>
              <a:rPr sz="2400" spc="-5" dirty="0">
                <a:latin typeface="Arial MT"/>
                <a:cs typeface="Arial MT"/>
              </a:rPr>
              <a:t>a</a:t>
            </a:r>
            <a:r>
              <a:rPr sz="2400" spc="5" dirty="0">
                <a:latin typeface="Arial MT"/>
                <a:cs typeface="Arial MT"/>
              </a:rPr>
              <a:t> </a:t>
            </a:r>
            <a:r>
              <a:rPr sz="2400" spc="-5" dirty="0">
                <a:latin typeface="Arial MT"/>
                <a:cs typeface="Arial MT"/>
              </a:rPr>
              <a:t>leave</a:t>
            </a:r>
            <a:r>
              <a:rPr sz="2400" spc="5" dirty="0">
                <a:latin typeface="Arial MT"/>
                <a:cs typeface="Arial MT"/>
              </a:rPr>
              <a:t> </a:t>
            </a:r>
            <a:r>
              <a:rPr sz="2400" dirty="0">
                <a:latin typeface="Arial MT"/>
                <a:cs typeface="Arial MT"/>
              </a:rPr>
              <a:t>to</a:t>
            </a:r>
            <a:r>
              <a:rPr sz="2400" spc="5" dirty="0">
                <a:latin typeface="Arial MT"/>
                <a:cs typeface="Arial MT"/>
              </a:rPr>
              <a:t> </a:t>
            </a:r>
            <a:r>
              <a:rPr sz="2400" spc="-10" dirty="0">
                <a:latin typeface="Arial MT"/>
                <a:cs typeface="Arial MT"/>
              </a:rPr>
              <a:t>an</a:t>
            </a:r>
            <a:r>
              <a:rPr sz="2400" spc="5" dirty="0">
                <a:latin typeface="Arial MT"/>
                <a:cs typeface="Arial MT"/>
              </a:rPr>
              <a:t> </a:t>
            </a:r>
            <a:r>
              <a:rPr sz="2400" spc="-5" dirty="0">
                <a:latin typeface="Arial MT"/>
                <a:cs typeface="Arial MT"/>
              </a:rPr>
              <a:t>employee, </a:t>
            </a:r>
            <a:r>
              <a:rPr sz="2400" spc="-650" dirty="0">
                <a:latin typeface="Arial MT"/>
                <a:cs typeface="Arial MT"/>
              </a:rPr>
              <a:t> </a:t>
            </a:r>
            <a:r>
              <a:rPr sz="2400" spc="-5" dirty="0">
                <a:latin typeface="Arial MT"/>
                <a:cs typeface="Arial MT"/>
              </a:rPr>
              <a:t>purchasing</a:t>
            </a:r>
            <a:r>
              <a:rPr sz="2400" spc="15" dirty="0">
                <a:latin typeface="Arial MT"/>
                <a:cs typeface="Arial MT"/>
              </a:rPr>
              <a:t> </a:t>
            </a:r>
            <a:r>
              <a:rPr sz="2400" spc="-10" dirty="0">
                <a:latin typeface="Arial MT"/>
                <a:cs typeface="Arial MT"/>
              </a:rPr>
              <a:t>office</a:t>
            </a:r>
            <a:r>
              <a:rPr sz="2400" dirty="0">
                <a:latin typeface="Arial MT"/>
                <a:cs typeface="Arial MT"/>
              </a:rPr>
              <a:t> </a:t>
            </a:r>
            <a:r>
              <a:rPr sz="2400" spc="-5" dirty="0">
                <a:latin typeface="Arial MT"/>
                <a:cs typeface="Arial MT"/>
              </a:rPr>
              <a:t>materials</a:t>
            </a:r>
            <a:r>
              <a:rPr sz="2400" spc="5" dirty="0">
                <a:latin typeface="Arial MT"/>
                <a:cs typeface="Arial MT"/>
              </a:rPr>
              <a:t> </a:t>
            </a:r>
            <a:r>
              <a:rPr sz="2400" dirty="0">
                <a:latin typeface="Arial MT"/>
                <a:cs typeface="Arial MT"/>
              </a:rPr>
              <a:t>etc.</a:t>
            </a:r>
          </a:p>
        </p:txBody>
      </p:sp>
    </p:spTree>
    <p:extLst>
      <p:ext uri="{BB962C8B-B14F-4D97-AF65-F5344CB8AC3E}">
        <p14:creationId xmlns:p14="http://schemas.microsoft.com/office/powerpoint/2010/main" val="963111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107125" y="0"/>
            <a:ext cx="9142730" cy="6858000"/>
            <a:chOff x="1780" y="0"/>
            <a:chExt cx="9142730"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sp>
          <p:nvSpPr>
            <p:cNvPr id="14" name="object 14"/>
            <p:cNvSpPr/>
            <p:nvPr/>
          </p:nvSpPr>
          <p:spPr>
            <a:xfrm>
              <a:off x="4280916" y="2816351"/>
              <a:ext cx="88900" cy="32384"/>
            </a:xfrm>
            <a:custGeom>
              <a:avLst/>
              <a:gdLst/>
              <a:ahLst/>
              <a:cxnLst/>
              <a:rect l="l" t="t" r="r" b="b"/>
              <a:pathLst>
                <a:path w="88900" h="32385">
                  <a:moveTo>
                    <a:pt x="88391" y="0"/>
                  </a:moveTo>
                  <a:lnTo>
                    <a:pt x="0" y="0"/>
                  </a:lnTo>
                  <a:lnTo>
                    <a:pt x="0" y="32003"/>
                  </a:lnTo>
                  <a:lnTo>
                    <a:pt x="88391" y="32003"/>
                  </a:lnTo>
                  <a:lnTo>
                    <a:pt x="88391" y="0"/>
                  </a:lnTo>
                  <a:close/>
                </a:path>
              </a:pathLst>
            </a:custGeom>
            <a:solidFill>
              <a:srgbClr val="000000"/>
            </a:solidFill>
          </p:spPr>
          <p:txBody>
            <a:bodyPr wrap="square" lIns="0" tIns="0" rIns="0" bIns="0" rtlCol="0"/>
            <a:lstStyle/>
            <a:p>
              <a:endParaRPr/>
            </a:p>
          </p:txBody>
        </p:sp>
      </p:grpSp>
      <p:sp>
        <p:nvSpPr>
          <p:cNvPr id="15" name="object 15"/>
          <p:cNvSpPr txBox="1"/>
          <p:nvPr/>
        </p:nvSpPr>
        <p:spPr>
          <a:xfrm>
            <a:off x="1309173" y="710649"/>
            <a:ext cx="8055357" cy="4276171"/>
          </a:xfrm>
          <a:prstGeom prst="rect">
            <a:avLst/>
          </a:prstGeom>
        </p:spPr>
        <p:txBody>
          <a:bodyPr vert="horz" wrap="square" lIns="0" tIns="13335" rIns="0" bIns="0" rtlCol="0">
            <a:spAutoFit/>
          </a:bodyPr>
          <a:lstStyle/>
          <a:p>
            <a:pPr>
              <a:lnSpc>
                <a:spcPct val="100000"/>
              </a:lnSpc>
              <a:spcBef>
                <a:spcPts val="15"/>
              </a:spcBef>
            </a:pPr>
            <a:endParaRPr sz="4100" dirty="0">
              <a:latin typeface="Arial"/>
              <a:cs typeface="Arial"/>
            </a:endParaRPr>
          </a:p>
          <a:p>
            <a:pPr marL="295910" marR="807085" indent="-283845">
              <a:buClr>
                <a:srgbClr val="3891A7"/>
              </a:buClr>
              <a:buSzPct val="79166"/>
              <a:buFont typeface="Wingdings"/>
              <a:buChar char=""/>
              <a:tabLst>
                <a:tab pos="296545" algn="l"/>
              </a:tabLst>
            </a:pPr>
            <a:r>
              <a:rPr sz="2400" spc="-5" dirty="0">
                <a:latin typeface="Arial MT"/>
                <a:cs typeface="Arial MT"/>
              </a:rPr>
              <a:t>Non-programmed</a:t>
            </a:r>
            <a:r>
              <a:rPr lang="en-US" sz="2400" spc="30" dirty="0">
                <a:latin typeface="Arial MT"/>
                <a:cs typeface="Arial MT"/>
              </a:rPr>
              <a:t> </a:t>
            </a:r>
            <a:r>
              <a:rPr sz="2400" spc="-5" dirty="0">
                <a:latin typeface="Arial MT"/>
                <a:cs typeface="Arial MT"/>
              </a:rPr>
              <a:t>decisions</a:t>
            </a:r>
            <a:r>
              <a:rPr sz="2400" spc="45" dirty="0">
                <a:latin typeface="Arial MT"/>
                <a:cs typeface="Arial MT"/>
              </a:rPr>
              <a:t> </a:t>
            </a:r>
            <a:r>
              <a:rPr sz="2400" spc="-5" dirty="0">
                <a:latin typeface="Arial MT"/>
                <a:cs typeface="Arial MT"/>
              </a:rPr>
              <a:t>relate</a:t>
            </a:r>
            <a:r>
              <a:rPr sz="2400" spc="10" dirty="0">
                <a:latin typeface="Arial MT"/>
                <a:cs typeface="Arial MT"/>
              </a:rPr>
              <a:t> </a:t>
            </a:r>
            <a:r>
              <a:rPr sz="2400" dirty="0">
                <a:latin typeface="Arial MT"/>
                <a:cs typeface="Arial MT"/>
              </a:rPr>
              <a:t>to</a:t>
            </a:r>
            <a:r>
              <a:rPr sz="2400" spc="-5" dirty="0">
                <a:latin typeface="Arial MT"/>
                <a:cs typeface="Arial MT"/>
              </a:rPr>
              <a:t> </a:t>
            </a:r>
            <a:r>
              <a:rPr sz="2400" spc="-10" dirty="0">
                <a:latin typeface="Arial MT"/>
                <a:cs typeface="Arial MT"/>
              </a:rPr>
              <a:t>difficult </a:t>
            </a:r>
            <a:r>
              <a:rPr sz="2400" spc="-5" dirty="0">
                <a:latin typeface="Arial MT"/>
                <a:cs typeface="Arial MT"/>
              </a:rPr>
              <a:t> situations</a:t>
            </a:r>
            <a:r>
              <a:rPr sz="2400" spc="20" dirty="0">
                <a:latin typeface="Arial MT"/>
                <a:cs typeface="Arial MT"/>
              </a:rPr>
              <a:t> </a:t>
            </a:r>
            <a:r>
              <a:rPr sz="2400" spc="-5" dirty="0">
                <a:latin typeface="Arial MT"/>
                <a:cs typeface="Arial MT"/>
              </a:rPr>
              <a:t>for</a:t>
            </a:r>
            <a:r>
              <a:rPr sz="2400" spc="15" dirty="0">
                <a:latin typeface="Arial MT"/>
                <a:cs typeface="Arial MT"/>
              </a:rPr>
              <a:t> </a:t>
            </a:r>
            <a:r>
              <a:rPr sz="2400" spc="-10" dirty="0">
                <a:latin typeface="Arial MT"/>
                <a:cs typeface="Arial MT"/>
              </a:rPr>
              <a:t>which</a:t>
            </a:r>
            <a:r>
              <a:rPr sz="2400" spc="20" dirty="0">
                <a:latin typeface="Arial MT"/>
                <a:cs typeface="Arial MT"/>
              </a:rPr>
              <a:t> </a:t>
            </a:r>
            <a:r>
              <a:rPr sz="2400" spc="-5" dirty="0">
                <a:latin typeface="Arial MT"/>
                <a:cs typeface="Arial MT"/>
              </a:rPr>
              <a:t>there</a:t>
            </a:r>
            <a:r>
              <a:rPr sz="2400" spc="15" dirty="0">
                <a:latin typeface="Arial MT"/>
                <a:cs typeface="Arial MT"/>
              </a:rPr>
              <a:t> </a:t>
            </a:r>
            <a:r>
              <a:rPr sz="2400" spc="-5" dirty="0">
                <a:latin typeface="Arial MT"/>
                <a:cs typeface="Arial MT"/>
              </a:rPr>
              <a:t>is</a:t>
            </a:r>
            <a:r>
              <a:rPr sz="2400" spc="10" dirty="0">
                <a:latin typeface="Arial MT"/>
                <a:cs typeface="Arial MT"/>
              </a:rPr>
              <a:t> </a:t>
            </a:r>
            <a:r>
              <a:rPr sz="2400" spc="-5" dirty="0">
                <a:latin typeface="Arial MT"/>
                <a:cs typeface="Arial MT"/>
              </a:rPr>
              <a:t>no</a:t>
            </a:r>
            <a:r>
              <a:rPr sz="2400" spc="10" dirty="0">
                <a:latin typeface="Arial MT"/>
                <a:cs typeface="Arial MT"/>
              </a:rPr>
              <a:t> </a:t>
            </a:r>
            <a:r>
              <a:rPr sz="2400" spc="-5" dirty="0">
                <a:latin typeface="Arial MT"/>
                <a:cs typeface="Arial MT"/>
              </a:rPr>
              <a:t>easy</a:t>
            </a:r>
            <a:r>
              <a:rPr sz="2400" spc="10" dirty="0">
                <a:latin typeface="Arial MT"/>
                <a:cs typeface="Arial MT"/>
              </a:rPr>
              <a:t> </a:t>
            </a:r>
            <a:r>
              <a:rPr sz="2400" spc="-5" dirty="0">
                <a:latin typeface="Arial MT"/>
                <a:cs typeface="Arial MT"/>
              </a:rPr>
              <a:t>solution.</a:t>
            </a:r>
            <a:endParaRPr sz="2400" dirty="0">
              <a:latin typeface="Arial MT"/>
              <a:cs typeface="Arial MT"/>
            </a:endParaRPr>
          </a:p>
          <a:p>
            <a:pPr marL="295910" marR="447675" indent="-283845">
              <a:spcBef>
                <a:spcPts val="605"/>
              </a:spcBef>
              <a:buClr>
                <a:srgbClr val="3891A7"/>
              </a:buClr>
              <a:buSzPct val="79166"/>
              <a:buFont typeface="Wingdings"/>
              <a:buChar char=""/>
              <a:tabLst>
                <a:tab pos="296545" algn="l"/>
              </a:tabLst>
            </a:pPr>
            <a:r>
              <a:rPr sz="2400" spc="-5" dirty="0">
                <a:latin typeface="Arial MT"/>
                <a:cs typeface="Arial MT"/>
              </a:rPr>
              <a:t>Non-programmed</a:t>
            </a:r>
            <a:r>
              <a:rPr sz="2400" spc="30" dirty="0">
                <a:latin typeface="Arial MT"/>
                <a:cs typeface="Arial MT"/>
              </a:rPr>
              <a:t> </a:t>
            </a:r>
            <a:r>
              <a:rPr sz="2400" spc="-5" dirty="0">
                <a:latin typeface="Arial MT"/>
                <a:cs typeface="Arial MT"/>
              </a:rPr>
              <a:t>decisions</a:t>
            </a:r>
            <a:r>
              <a:rPr sz="2400" spc="50" dirty="0">
                <a:latin typeface="Arial MT"/>
                <a:cs typeface="Arial MT"/>
              </a:rPr>
              <a:t> </a:t>
            </a:r>
            <a:r>
              <a:rPr sz="2400" spc="-5" dirty="0">
                <a:latin typeface="Arial MT"/>
                <a:cs typeface="Arial MT"/>
              </a:rPr>
              <a:t>are</a:t>
            </a:r>
            <a:r>
              <a:rPr sz="2400" spc="5" dirty="0">
                <a:latin typeface="Arial MT"/>
                <a:cs typeface="Arial MT"/>
              </a:rPr>
              <a:t> </a:t>
            </a:r>
            <a:r>
              <a:rPr sz="2400" spc="-5" dirty="0">
                <a:solidFill>
                  <a:srgbClr val="FF0000"/>
                </a:solidFill>
                <a:latin typeface="Arial MT"/>
                <a:cs typeface="Arial MT"/>
              </a:rPr>
              <a:t>non</a:t>
            </a:r>
            <a:r>
              <a:rPr sz="2400" spc="15" dirty="0">
                <a:solidFill>
                  <a:srgbClr val="FF0000"/>
                </a:solidFill>
                <a:latin typeface="Arial MT"/>
                <a:cs typeface="Arial MT"/>
              </a:rPr>
              <a:t> </a:t>
            </a:r>
            <a:r>
              <a:rPr sz="2400" spc="-5" dirty="0">
                <a:solidFill>
                  <a:srgbClr val="FF0000"/>
                </a:solidFill>
                <a:latin typeface="Arial MT"/>
                <a:cs typeface="Arial MT"/>
              </a:rPr>
              <a:t>repetitively </a:t>
            </a:r>
            <a:r>
              <a:rPr sz="2400" spc="-650" dirty="0">
                <a:solidFill>
                  <a:srgbClr val="FF0000"/>
                </a:solidFill>
                <a:latin typeface="Arial MT"/>
                <a:cs typeface="Arial MT"/>
              </a:rPr>
              <a:t> </a:t>
            </a:r>
            <a:r>
              <a:rPr sz="2400" spc="-5" dirty="0">
                <a:solidFill>
                  <a:srgbClr val="FF0000"/>
                </a:solidFill>
                <a:latin typeface="Arial MT"/>
                <a:cs typeface="Arial MT"/>
              </a:rPr>
              <a:t>taken </a:t>
            </a:r>
            <a:r>
              <a:rPr sz="2400" spc="-5" dirty="0">
                <a:latin typeface="Arial MT"/>
                <a:cs typeface="Arial MT"/>
              </a:rPr>
              <a:t>by</a:t>
            </a:r>
            <a:r>
              <a:rPr sz="2400" dirty="0">
                <a:latin typeface="Arial MT"/>
                <a:cs typeface="Arial MT"/>
              </a:rPr>
              <a:t> top </a:t>
            </a:r>
            <a:r>
              <a:rPr sz="2400" spc="-5" dirty="0">
                <a:latin typeface="Arial MT"/>
                <a:cs typeface="Arial MT"/>
              </a:rPr>
              <a:t>executives.</a:t>
            </a:r>
            <a:endParaRPr sz="2400" dirty="0">
              <a:latin typeface="Arial MT"/>
              <a:cs typeface="Arial MT"/>
            </a:endParaRPr>
          </a:p>
          <a:p>
            <a:pPr marL="295910" marR="448309" indent="-283845">
              <a:spcBef>
                <a:spcPts val="605"/>
              </a:spcBef>
              <a:buClr>
                <a:srgbClr val="3891A7"/>
              </a:buClr>
              <a:buSzPct val="79166"/>
              <a:buFont typeface="Wingdings"/>
              <a:buChar char=""/>
              <a:tabLst>
                <a:tab pos="296545" algn="l"/>
              </a:tabLst>
            </a:pPr>
            <a:r>
              <a:rPr sz="2400" spc="-5" dirty="0">
                <a:latin typeface="Arial MT"/>
                <a:cs typeface="Arial MT"/>
              </a:rPr>
              <a:t>They</a:t>
            </a:r>
            <a:r>
              <a:rPr sz="2400" dirty="0">
                <a:latin typeface="Arial MT"/>
                <a:cs typeface="Arial MT"/>
              </a:rPr>
              <a:t> </a:t>
            </a:r>
            <a:r>
              <a:rPr sz="2400" spc="-5" dirty="0">
                <a:latin typeface="Arial MT"/>
                <a:cs typeface="Arial MT"/>
              </a:rPr>
              <a:t>need</a:t>
            </a:r>
            <a:r>
              <a:rPr sz="2400" spc="15" dirty="0">
                <a:latin typeface="Arial MT"/>
                <a:cs typeface="Arial MT"/>
              </a:rPr>
              <a:t> </a:t>
            </a:r>
            <a:r>
              <a:rPr sz="2400" dirty="0">
                <a:latin typeface="Arial MT"/>
                <a:cs typeface="Arial MT"/>
              </a:rPr>
              <a:t>to</a:t>
            </a:r>
            <a:r>
              <a:rPr sz="2400" spc="5" dirty="0">
                <a:latin typeface="Arial MT"/>
                <a:cs typeface="Arial MT"/>
              </a:rPr>
              <a:t> </a:t>
            </a:r>
            <a:r>
              <a:rPr sz="2400" spc="-5" dirty="0">
                <a:latin typeface="Arial MT"/>
                <a:cs typeface="Arial MT"/>
              </a:rPr>
              <a:t>collect</a:t>
            </a:r>
            <a:r>
              <a:rPr sz="2400" spc="15" dirty="0">
                <a:latin typeface="Arial MT"/>
                <a:cs typeface="Arial MT"/>
              </a:rPr>
              <a:t> </a:t>
            </a:r>
            <a:r>
              <a:rPr sz="2400" spc="-5" dirty="0">
                <a:latin typeface="Arial MT"/>
                <a:cs typeface="Arial MT"/>
              </a:rPr>
              <a:t>data</a:t>
            </a:r>
            <a:r>
              <a:rPr sz="2400" spc="5" dirty="0">
                <a:latin typeface="Arial MT"/>
                <a:cs typeface="Arial MT"/>
              </a:rPr>
              <a:t> </a:t>
            </a:r>
            <a:r>
              <a:rPr sz="2400" spc="-5" dirty="0">
                <a:latin typeface="Arial MT"/>
                <a:cs typeface="Arial MT"/>
              </a:rPr>
              <a:t>and</a:t>
            </a:r>
            <a:r>
              <a:rPr sz="2400" spc="5" dirty="0">
                <a:latin typeface="Arial MT"/>
                <a:cs typeface="Arial MT"/>
              </a:rPr>
              <a:t> </a:t>
            </a:r>
            <a:r>
              <a:rPr sz="2400" spc="-5" dirty="0">
                <a:latin typeface="Arial MT"/>
                <a:cs typeface="Arial MT"/>
              </a:rPr>
              <a:t>analyze</a:t>
            </a:r>
            <a:r>
              <a:rPr sz="2400" spc="20" dirty="0">
                <a:latin typeface="Arial MT"/>
                <a:cs typeface="Arial MT"/>
              </a:rPr>
              <a:t> </a:t>
            </a:r>
            <a:r>
              <a:rPr sz="2400" spc="-5" dirty="0">
                <a:latin typeface="Arial MT"/>
                <a:cs typeface="Arial MT"/>
              </a:rPr>
              <a:t>then</a:t>
            </a:r>
            <a:r>
              <a:rPr sz="2400" spc="5" dirty="0">
                <a:latin typeface="Arial MT"/>
                <a:cs typeface="Arial MT"/>
              </a:rPr>
              <a:t> </a:t>
            </a:r>
            <a:r>
              <a:rPr sz="2400" spc="-5" dirty="0">
                <a:latin typeface="Arial MT"/>
                <a:cs typeface="Arial MT"/>
              </a:rPr>
              <a:t>and </a:t>
            </a:r>
            <a:r>
              <a:rPr sz="2400" spc="-650" dirty="0">
                <a:latin typeface="Arial MT"/>
                <a:cs typeface="Arial MT"/>
              </a:rPr>
              <a:t> </a:t>
            </a:r>
            <a:r>
              <a:rPr sz="2400" dirty="0">
                <a:latin typeface="Arial MT"/>
                <a:cs typeface="Arial MT"/>
              </a:rPr>
              <a:t>forecast</a:t>
            </a:r>
            <a:r>
              <a:rPr sz="2400" spc="-5" dirty="0">
                <a:latin typeface="Arial MT"/>
                <a:cs typeface="Arial MT"/>
              </a:rPr>
              <a:t> the</a:t>
            </a:r>
            <a:r>
              <a:rPr sz="2400" spc="-15" dirty="0">
                <a:latin typeface="Arial MT"/>
                <a:cs typeface="Arial MT"/>
              </a:rPr>
              <a:t> </a:t>
            </a:r>
            <a:r>
              <a:rPr sz="2400" dirty="0">
                <a:latin typeface="Arial MT"/>
                <a:cs typeface="Arial MT"/>
              </a:rPr>
              <a:t>strategic</a:t>
            </a:r>
            <a:r>
              <a:rPr sz="2400" spc="-20" dirty="0">
                <a:latin typeface="Arial MT"/>
                <a:cs typeface="Arial MT"/>
              </a:rPr>
              <a:t> </a:t>
            </a:r>
            <a:r>
              <a:rPr sz="2400" spc="-5" dirty="0">
                <a:latin typeface="Arial MT"/>
                <a:cs typeface="Arial MT"/>
              </a:rPr>
              <a:t>plans.</a:t>
            </a:r>
            <a:endParaRPr lang="en-US" sz="2400" spc="-5" dirty="0">
              <a:latin typeface="Arial MT"/>
              <a:cs typeface="Arial MT"/>
            </a:endParaRPr>
          </a:p>
          <a:p>
            <a:pPr marL="295910" marR="448309" indent="-283845">
              <a:spcBef>
                <a:spcPts val="605"/>
              </a:spcBef>
              <a:buClr>
                <a:srgbClr val="3891A7"/>
              </a:buClr>
              <a:buSzPct val="79166"/>
              <a:buFont typeface="Wingdings"/>
              <a:buChar char=""/>
              <a:tabLst>
                <a:tab pos="296545" algn="l"/>
              </a:tabLst>
            </a:pPr>
            <a:r>
              <a:rPr lang="en-US" sz="2400" spc="-5" dirty="0">
                <a:latin typeface="Arial MT"/>
                <a:cs typeface="Arial MT"/>
              </a:rPr>
              <a:t>There is no standard procedure for handling such problems.</a:t>
            </a:r>
            <a:endParaRPr sz="2400" dirty="0">
              <a:latin typeface="Arial MT"/>
              <a:cs typeface="Arial MT"/>
            </a:endParaRPr>
          </a:p>
          <a:p>
            <a:pPr marL="295910" marR="5080" indent="-283845">
              <a:spcBef>
                <a:spcPts val="565"/>
              </a:spcBef>
              <a:buClr>
                <a:srgbClr val="3891A7"/>
              </a:buClr>
              <a:buSzPct val="79166"/>
              <a:buFont typeface="Wingdings"/>
              <a:buChar char=""/>
              <a:tabLst>
                <a:tab pos="296545" algn="l"/>
              </a:tabLst>
            </a:pPr>
            <a:endParaRPr lang="en-IN" sz="2400" dirty="0">
              <a:latin typeface="Arial MT"/>
              <a:cs typeface="Arial MT"/>
            </a:endParaRPr>
          </a:p>
        </p:txBody>
      </p:sp>
      <p:sp>
        <p:nvSpPr>
          <p:cNvPr id="16" name="object 16">
            <a:extLst>
              <a:ext uri="{FF2B5EF4-FFF2-40B4-BE49-F238E27FC236}">
                <a16:creationId xmlns:a16="http://schemas.microsoft.com/office/drawing/2014/main" id="{186AADFD-495A-6852-69A9-BCE8E2942F67}"/>
              </a:ext>
            </a:extLst>
          </p:cNvPr>
          <p:cNvSpPr txBox="1">
            <a:spLocks/>
          </p:cNvSpPr>
          <p:nvPr/>
        </p:nvSpPr>
        <p:spPr>
          <a:xfrm>
            <a:off x="1571505" y="160751"/>
            <a:ext cx="6931025" cy="505267"/>
          </a:xfrm>
          <a:prstGeom prst="rect">
            <a:avLst/>
          </a:prstGeom>
        </p:spPr>
        <p:txBody>
          <a:bodyPr vert="horz" wrap="square" lIns="0" tIns="12700" rIns="0" bIns="0" rtlCol="0">
            <a:spAutoFit/>
          </a:bodyPr>
          <a:lstStyle>
            <a:lvl1pPr>
              <a:defRPr>
                <a:latin typeface="+mj-lt"/>
                <a:ea typeface="+mj-ea"/>
                <a:cs typeface="+mj-cs"/>
              </a:defRPr>
            </a:lvl1pPr>
          </a:lstStyle>
          <a:p>
            <a:pPr marL="12700" marR="5080" indent="112395" algn="ctr">
              <a:spcBef>
                <a:spcPts val="100"/>
              </a:spcBef>
            </a:pPr>
            <a:r>
              <a:rPr lang="en-US" sz="3200" b="1" kern="0" dirty="0">
                <a:solidFill>
                  <a:sysClr val="windowText" lastClr="000000"/>
                </a:solidFill>
                <a:latin typeface="Arial"/>
                <a:cs typeface="Arial"/>
              </a:rPr>
              <a:t>Non</a:t>
            </a:r>
            <a:r>
              <a:rPr lang="en-US" sz="3200" b="1" kern="0" spc="-45" dirty="0">
                <a:solidFill>
                  <a:sysClr val="windowText" lastClr="000000"/>
                </a:solidFill>
                <a:latin typeface="Arial"/>
                <a:cs typeface="Arial"/>
              </a:rPr>
              <a:t> </a:t>
            </a:r>
            <a:r>
              <a:rPr lang="en-US" sz="3200" b="1" kern="0" spc="-5" dirty="0">
                <a:solidFill>
                  <a:sysClr val="windowText" lastClr="000000"/>
                </a:solidFill>
                <a:latin typeface="Arial"/>
                <a:cs typeface="Arial"/>
              </a:rPr>
              <a:t>programmed </a:t>
            </a:r>
            <a:r>
              <a:rPr lang="en-US" sz="3200" b="1" kern="0" spc="-875" dirty="0">
                <a:solidFill>
                  <a:sysClr val="windowText" lastClr="000000"/>
                </a:solidFill>
                <a:latin typeface="Arial"/>
                <a:cs typeface="Arial"/>
              </a:rPr>
              <a:t> </a:t>
            </a:r>
            <a:r>
              <a:rPr lang="en-US" sz="3200" b="1" kern="0" spc="-5" dirty="0">
                <a:solidFill>
                  <a:sysClr val="windowText" lastClr="000000"/>
                </a:solidFill>
                <a:latin typeface="Arial"/>
                <a:cs typeface="Arial"/>
              </a:rPr>
              <a:t>decisions</a:t>
            </a:r>
            <a:endParaRPr lang="en-US" sz="3200" kern="0" dirty="0">
              <a:solidFill>
                <a:sysClr val="windowText" lastClr="000000"/>
              </a:solidFill>
              <a:latin typeface="Arial"/>
              <a:cs typeface="Arial"/>
            </a:endParaRPr>
          </a:p>
        </p:txBody>
      </p:sp>
    </p:spTree>
    <p:extLst>
      <p:ext uri="{BB962C8B-B14F-4D97-AF65-F5344CB8AC3E}">
        <p14:creationId xmlns:p14="http://schemas.microsoft.com/office/powerpoint/2010/main" val="2114754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107125" y="0"/>
            <a:ext cx="9142730" cy="6858000"/>
            <a:chOff x="1780" y="0"/>
            <a:chExt cx="9142730"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sp>
          <p:nvSpPr>
            <p:cNvPr id="14" name="object 14"/>
            <p:cNvSpPr/>
            <p:nvPr/>
          </p:nvSpPr>
          <p:spPr>
            <a:xfrm>
              <a:off x="4280916" y="2816351"/>
              <a:ext cx="88900" cy="32384"/>
            </a:xfrm>
            <a:custGeom>
              <a:avLst/>
              <a:gdLst/>
              <a:ahLst/>
              <a:cxnLst/>
              <a:rect l="l" t="t" r="r" b="b"/>
              <a:pathLst>
                <a:path w="88900" h="32385">
                  <a:moveTo>
                    <a:pt x="88391" y="0"/>
                  </a:moveTo>
                  <a:lnTo>
                    <a:pt x="0" y="0"/>
                  </a:lnTo>
                  <a:lnTo>
                    <a:pt x="0" y="32003"/>
                  </a:lnTo>
                  <a:lnTo>
                    <a:pt x="88391" y="32003"/>
                  </a:lnTo>
                  <a:lnTo>
                    <a:pt x="88391" y="0"/>
                  </a:lnTo>
                  <a:close/>
                </a:path>
              </a:pathLst>
            </a:custGeom>
            <a:solidFill>
              <a:srgbClr val="000000"/>
            </a:solidFill>
          </p:spPr>
          <p:txBody>
            <a:bodyPr wrap="square" lIns="0" tIns="0" rIns="0" bIns="0" rtlCol="0"/>
            <a:lstStyle/>
            <a:p>
              <a:endParaRPr/>
            </a:p>
          </p:txBody>
        </p:sp>
      </p:grpSp>
      <p:sp>
        <p:nvSpPr>
          <p:cNvPr id="15" name="object 15"/>
          <p:cNvSpPr txBox="1"/>
          <p:nvPr/>
        </p:nvSpPr>
        <p:spPr>
          <a:xfrm>
            <a:off x="1300354" y="113671"/>
            <a:ext cx="7610286" cy="6261329"/>
          </a:xfrm>
          <a:prstGeom prst="rect">
            <a:avLst/>
          </a:prstGeom>
        </p:spPr>
        <p:txBody>
          <a:bodyPr vert="horz" wrap="square" lIns="0" tIns="13335" rIns="0" bIns="0" rtlCol="0">
            <a:spAutoFit/>
          </a:bodyPr>
          <a:lstStyle/>
          <a:p>
            <a:pPr>
              <a:lnSpc>
                <a:spcPct val="100000"/>
              </a:lnSpc>
              <a:spcBef>
                <a:spcPts val="15"/>
              </a:spcBef>
            </a:pPr>
            <a:endParaRPr sz="4100" dirty="0">
              <a:latin typeface="Arial"/>
              <a:cs typeface="Arial"/>
            </a:endParaRPr>
          </a:p>
          <a:p>
            <a:pPr marL="295910" marR="5080" indent="-283845">
              <a:spcBef>
                <a:spcPts val="565"/>
              </a:spcBef>
              <a:buClr>
                <a:srgbClr val="3891A7"/>
              </a:buClr>
              <a:buSzPct val="79166"/>
              <a:buFont typeface="Wingdings"/>
              <a:buChar char=""/>
              <a:tabLst>
                <a:tab pos="296545" algn="l"/>
              </a:tabLst>
            </a:pPr>
            <a:r>
              <a:rPr lang="en-IN" sz="2400" dirty="0">
                <a:latin typeface="Arial MT"/>
                <a:cs typeface="Arial MT"/>
              </a:rPr>
              <a:t>For</a:t>
            </a:r>
            <a:r>
              <a:rPr lang="en-IN" sz="2400" spc="-15" dirty="0">
                <a:latin typeface="Arial MT"/>
                <a:cs typeface="Arial MT"/>
              </a:rPr>
              <a:t> </a:t>
            </a:r>
            <a:r>
              <a:rPr lang="en-IN" sz="2400" spc="-5" dirty="0">
                <a:latin typeface="Arial MT"/>
                <a:cs typeface="Arial MT"/>
              </a:rPr>
              <a:t>example:</a:t>
            </a:r>
            <a:r>
              <a:rPr lang="en-US" sz="2400" spc="-5" dirty="0">
                <a:latin typeface="Arial MT"/>
                <a:cs typeface="Arial MT"/>
              </a:rPr>
              <a:t>, if an employee absents himself from his work for a long time without any intimation, the supervisor need not refer this matter to the chief executive. He can deal with such an employee according to the standard procedure, which may include charge sheet, suspension, etc. But if a large number of employees absent themselves from work without any information such a problem cannot be dealt in a routine manner. It has to be dealt with as an unstructured problem and the chief executive should take the decision. Non-programmed decisions require thorough study of the problem and scientific analysis of the situational factors. There has to be adequate probing and analysis of various alternatives before taking such decisions</a:t>
            </a:r>
            <a:endParaRPr lang="en-IN" sz="2400" dirty="0">
              <a:latin typeface="Arial MT"/>
              <a:cs typeface="Arial MT"/>
            </a:endParaRPr>
          </a:p>
        </p:txBody>
      </p:sp>
      <p:sp>
        <p:nvSpPr>
          <p:cNvPr id="16" name="object 16">
            <a:extLst>
              <a:ext uri="{FF2B5EF4-FFF2-40B4-BE49-F238E27FC236}">
                <a16:creationId xmlns:a16="http://schemas.microsoft.com/office/drawing/2014/main" id="{186AADFD-495A-6852-69A9-BCE8E2942F67}"/>
              </a:ext>
            </a:extLst>
          </p:cNvPr>
          <p:cNvSpPr txBox="1">
            <a:spLocks/>
          </p:cNvSpPr>
          <p:nvPr/>
        </p:nvSpPr>
        <p:spPr>
          <a:xfrm>
            <a:off x="1571505" y="160751"/>
            <a:ext cx="6931025" cy="505267"/>
          </a:xfrm>
          <a:prstGeom prst="rect">
            <a:avLst/>
          </a:prstGeom>
        </p:spPr>
        <p:txBody>
          <a:bodyPr vert="horz" wrap="square" lIns="0" tIns="12700" rIns="0" bIns="0" rtlCol="0">
            <a:spAutoFit/>
          </a:bodyPr>
          <a:lstStyle>
            <a:lvl1pPr>
              <a:defRPr>
                <a:latin typeface="+mj-lt"/>
                <a:ea typeface="+mj-ea"/>
                <a:cs typeface="+mj-cs"/>
              </a:defRPr>
            </a:lvl1pPr>
          </a:lstStyle>
          <a:p>
            <a:pPr marL="12700" marR="5080" indent="112395" algn="ctr">
              <a:spcBef>
                <a:spcPts val="100"/>
              </a:spcBef>
            </a:pPr>
            <a:r>
              <a:rPr lang="en-US" sz="3200" b="1" kern="0" dirty="0">
                <a:solidFill>
                  <a:sysClr val="windowText" lastClr="000000"/>
                </a:solidFill>
                <a:latin typeface="Arial"/>
                <a:cs typeface="Arial"/>
              </a:rPr>
              <a:t>Non</a:t>
            </a:r>
            <a:r>
              <a:rPr lang="en-US" sz="3200" b="1" kern="0" spc="-45" dirty="0">
                <a:solidFill>
                  <a:sysClr val="windowText" lastClr="000000"/>
                </a:solidFill>
                <a:latin typeface="Arial"/>
                <a:cs typeface="Arial"/>
              </a:rPr>
              <a:t> </a:t>
            </a:r>
            <a:r>
              <a:rPr lang="en-US" sz="3200" b="1" kern="0" spc="-5" dirty="0">
                <a:solidFill>
                  <a:sysClr val="windowText" lastClr="000000"/>
                </a:solidFill>
                <a:latin typeface="Arial"/>
                <a:cs typeface="Arial"/>
              </a:rPr>
              <a:t>programmed </a:t>
            </a:r>
            <a:r>
              <a:rPr lang="en-US" sz="3200" b="1" kern="0" spc="-875" dirty="0">
                <a:solidFill>
                  <a:sysClr val="windowText" lastClr="000000"/>
                </a:solidFill>
                <a:latin typeface="Arial"/>
                <a:cs typeface="Arial"/>
              </a:rPr>
              <a:t> </a:t>
            </a:r>
            <a:r>
              <a:rPr lang="en-US" sz="3200" b="1" kern="0" spc="-5" dirty="0">
                <a:solidFill>
                  <a:sysClr val="windowText" lastClr="000000"/>
                </a:solidFill>
                <a:latin typeface="Arial"/>
                <a:cs typeface="Arial"/>
              </a:rPr>
              <a:t>decisions</a:t>
            </a:r>
            <a:endParaRPr lang="en-US" sz="3200" kern="0" dirty="0">
              <a:solidFill>
                <a:sysClr val="windowText" lastClr="000000"/>
              </a:solidFill>
              <a:latin typeface="Arial"/>
              <a:cs typeface="Arial"/>
            </a:endParaRPr>
          </a:p>
        </p:txBody>
      </p:sp>
    </p:spTree>
    <p:extLst>
      <p:ext uri="{BB962C8B-B14F-4D97-AF65-F5344CB8AC3E}">
        <p14:creationId xmlns:p14="http://schemas.microsoft.com/office/powerpoint/2010/main" val="384638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44684" y="34636"/>
            <a:ext cx="6913880" cy="680720"/>
          </a:xfrm>
          <a:prstGeom prst="rect">
            <a:avLst/>
          </a:prstGeom>
        </p:spPr>
        <p:txBody>
          <a:bodyPr vert="horz" wrap="square" lIns="0" tIns="12065" rIns="0" bIns="0" rtlCol="0">
            <a:spAutoFit/>
          </a:bodyPr>
          <a:lstStyle/>
          <a:p>
            <a:pPr marL="12700" algn="ctr">
              <a:lnSpc>
                <a:spcPct val="100000"/>
              </a:lnSpc>
              <a:spcBef>
                <a:spcPts val="95"/>
              </a:spcBef>
            </a:pPr>
            <a:r>
              <a:rPr b="1" spc="-5" dirty="0">
                <a:latin typeface="Arial"/>
                <a:cs typeface="Arial"/>
              </a:rPr>
              <a:t>Major</a:t>
            </a:r>
            <a:r>
              <a:rPr b="1" dirty="0">
                <a:latin typeface="Arial"/>
                <a:cs typeface="Arial"/>
              </a:rPr>
              <a:t> </a:t>
            </a:r>
            <a:r>
              <a:rPr b="1" spc="-5" dirty="0">
                <a:latin typeface="Arial"/>
                <a:cs typeface="Arial"/>
              </a:rPr>
              <a:t>decisions</a:t>
            </a:r>
          </a:p>
        </p:txBody>
      </p:sp>
      <p:sp>
        <p:nvSpPr>
          <p:cNvPr id="4" name="object 4"/>
          <p:cNvSpPr txBox="1"/>
          <p:nvPr/>
        </p:nvSpPr>
        <p:spPr>
          <a:xfrm>
            <a:off x="1246909" y="873647"/>
            <a:ext cx="7924800" cy="1858842"/>
          </a:xfrm>
          <a:prstGeom prst="rect">
            <a:avLst/>
          </a:prstGeom>
        </p:spPr>
        <p:txBody>
          <a:bodyPr vert="horz" wrap="square" lIns="0" tIns="12065" rIns="0" bIns="0" rtlCol="0">
            <a:spAutoFit/>
          </a:bodyPr>
          <a:lstStyle/>
          <a:p>
            <a:pPr marL="295910" marR="5080" indent="-283845">
              <a:lnSpc>
                <a:spcPct val="100000"/>
              </a:lnSpc>
              <a:spcBef>
                <a:spcPts val="95"/>
              </a:spcBef>
              <a:buClr>
                <a:srgbClr val="3891A7"/>
              </a:buClr>
              <a:buSzPct val="79545"/>
              <a:buFont typeface="Segoe UI Symbol"/>
              <a:buChar char="⚫"/>
              <a:tabLst>
                <a:tab pos="295910" algn="l"/>
                <a:tab pos="296545" algn="l"/>
              </a:tabLst>
            </a:pPr>
            <a:r>
              <a:rPr lang="en-US" sz="2200" spc="-5" dirty="0">
                <a:latin typeface="Arial MT"/>
                <a:cs typeface="Arial MT"/>
              </a:rPr>
              <a:t> Decisions</a:t>
            </a:r>
            <a:r>
              <a:rPr sz="2200" spc="-5" dirty="0">
                <a:latin typeface="Arial MT"/>
                <a:cs typeface="Arial MT"/>
              </a:rPr>
              <a:t> </a:t>
            </a:r>
            <a:r>
              <a:rPr lang="en-US" sz="2200" spc="-5" dirty="0">
                <a:latin typeface="Arial MT"/>
                <a:cs typeface="Arial MT"/>
              </a:rPr>
              <a:t>that </a:t>
            </a:r>
            <a:r>
              <a:rPr sz="2200" spc="-5" dirty="0">
                <a:latin typeface="Arial MT"/>
                <a:cs typeface="Arial MT"/>
              </a:rPr>
              <a:t>are</a:t>
            </a:r>
            <a:r>
              <a:rPr lang="en-US" sz="2200" spc="-5" dirty="0">
                <a:latin typeface="Arial MT"/>
                <a:cs typeface="Arial MT"/>
              </a:rPr>
              <a:t> </a:t>
            </a:r>
            <a:r>
              <a:rPr sz="2200" spc="-5" dirty="0">
                <a:latin typeface="Arial MT"/>
                <a:cs typeface="Arial MT"/>
              </a:rPr>
              <a:t>considerably more</a:t>
            </a:r>
            <a:r>
              <a:rPr lang="en-US" sz="2200" spc="-5" dirty="0">
                <a:latin typeface="Arial MT"/>
                <a:cs typeface="Arial MT"/>
              </a:rPr>
              <a:t> </a:t>
            </a:r>
            <a:r>
              <a:rPr sz="2200" spc="-5" dirty="0">
                <a:latin typeface="Arial MT"/>
                <a:cs typeface="Arial MT"/>
              </a:rPr>
              <a:t>important</a:t>
            </a:r>
            <a:r>
              <a:rPr sz="2200" spc="15" dirty="0">
                <a:latin typeface="Arial MT"/>
                <a:cs typeface="Arial MT"/>
              </a:rPr>
              <a:t> </a:t>
            </a:r>
            <a:r>
              <a:rPr sz="2200" spc="-5" dirty="0">
                <a:latin typeface="Arial MT"/>
                <a:cs typeface="Arial MT"/>
              </a:rPr>
              <a:t>than</a:t>
            </a:r>
            <a:r>
              <a:rPr sz="2200" spc="-10" dirty="0">
                <a:latin typeface="Arial MT"/>
                <a:cs typeface="Arial MT"/>
              </a:rPr>
              <a:t> </a:t>
            </a:r>
            <a:r>
              <a:rPr sz="2200" spc="-5" dirty="0">
                <a:latin typeface="Arial MT"/>
                <a:cs typeface="Arial MT"/>
              </a:rPr>
              <a:t>others </a:t>
            </a:r>
            <a:endParaRPr lang="en-US" sz="2200" spc="-5" dirty="0">
              <a:latin typeface="Arial MT"/>
              <a:cs typeface="Arial MT"/>
            </a:endParaRPr>
          </a:p>
          <a:p>
            <a:pPr marL="295910" marR="5080" indent="-283845">
              <a:lnSpc>
                <a:spcPct val="100000"/>
              </a:lnSpc>
              <a:spcBef>
                <a:spcPts val="95"/>
              </a:spcBef>
              <a:buClr>
                <a:srgbClr val="3891A7"/>
              </a:buClr>
              <a:buSzPct val="79545"/>
              <a:buFont typeface="Segoe UI Symbol"/>
              <a:buChar char="⚫"/>
              <a:tabLst>
                <a:tab pos="295910" algn="l"/>
                <a:tab pos="296545" algn="l"/>
              </a:tabLst>
            </a:pPr>
            <a:r>
              <a:rPr lang="en-IN" sz="2200" spc="-5" dirty="0">
                <a:latin typeface="Arial MT"/>
                <a:cs typeface="Arial MT"/>
              </a:rPr>
              <a:t>They </a:t>
            </a:r>
            <a:r>
              <a:rPr sz="2200" spc="-5" dirty="0">
                <a:latin typeface="Arial MT"/>
                <a:cs typeface="Arial MT"/>
              </a:rPr>
              <a:t>are prioritized. </a:t>
            </a:r>
            <a:endParaRPr sz="2200" dirty="0">
              <a:latin typeface="Arial MT"/>
              <a:cs typeface="Arial MT"/>
            </a:endParaRPr>
          </a:p>
          <a:p>
            <a:pPr marL="295910" marR="592455" indent="-283845">
              <a:lnSpc>
                <a:spcPct val="100000"/>
              </a:lnSpc>
              <a:spcBef>
                <a:spcPts val="605"/>
              </a:spcBef>
              <a:buClr>
                <a:srgbClr val="3891A7"/>
              </a:buClr>
              <a:buSzPct val="79545"/>
              <a:buFont typeface="Segoe UI Symbol"/>
              <a:buChar char="⚫"/>
              <a:tabLst>
                <a:tab pos="295910" algn="l"/>
                <a:tab pos="296545" algn="l"/>
              </a:tabLst>
            </a:pPr>
            <a:r>
              <a:rPr lang="en-US" sz="2200" spc="-5" dirty="0">
                <a:latin typeface="Arial MT"/>
                <a:cs typeface="Arial MT"/>
              </a:rPr>
              <a:t>T</a:t>
            </a:r>
            <a:r>
              <a:rPr sz="2200" spc="-5" dirty="0">
                <a:latin typeface="Arial MT"/>
                <a:cs typeface="Arial MT"/>
              </a:rPr>
              <a:t>aken by</a:t>
            </a:r>
            <a:r>
              <a:rPr sz="2200" dirty="0">
                <a:latin typeface="Arial MT"/>
                <a:cs typeface="Arial MT"/>
              </a:rPr>
              <a:t> </a:t>
            </a:r>
            <a:r>
              <a:rPr sz="2200" spc="-5" dirty="0">
                <a:latin typeface="Arial MT"/>
                <a:cs typeface="Arial MT"/>
              </a:rPr>
              <a:t>top</a:t>
            </a:r>
            <a:r>
              <a:rPr lang="en-US" sz="2200" spc="-5" dirty="0">
                <a:latin typeface="Arial MT"/>
                <a:cs typeface="Arial MT"/>
              </a:rPr>
              <a:t> </a:t>
            </a:r>
            <a:r>
              <a:rPr sz="2200" spc="-5" dirty="0">
                <a:latin typeface="Arial MT"/>
                <a:cs typeface="Arial MT"/>
              </a:rPr>
              <a:t>management.</a:t>
            </a:r>
            <a:endParaRPr sz="2200" dirty="0">
              <a:latin typeface="Arial MT"/>
              <a:cs typeface="Arial MT"/>
            </a:endParaRPr>
          </a:p>
          <a:p>
            <a:pPr marL="295910" marR="109855" indent="-283845">
              <a:lnSpc>
                <a:spcPct val="100000"/>
              </a:lnSpc>
              <a:spcBef>
                <a:spcPts val="600"/>
              </a:spcBef>
              <a:buClr>
                <a:srgbClr val="3891A7"/>
              </a:buClr>
              <a:buSzPct val="79545"/>
              <a:buFont typeface="Segoe UI Symbol"/>
              <a:buChar char="⚫"/>
              <a:tabLst>
                <a:tab pos="295910" algn="l"/>
                <a:tab pos="296545" algn="l"/>
              </a:tabLst>
            </a:pPr>
            <a:r>
              <a:rPr sz="2200" spc="-5" dirty="0">
                <a:latin typeface="Arial MT"/>
                <a:cs typeface="Arial MT"/>
              </a:rPr>
              <a:t>For</a:t>
            </a:r>
            <a:r>
              <a:rPr sz="2200" spc="10" dirty="0">
                <a:latin typeface="Arial MT"/>
                <a:cs typeface="Arial MT"/>
              </a:rPr>
              <a:t> </a:t>
            </a:r>
            <a:r>
              <a:rPr sz="2200" spc="-5" dirty="0">
                <a:latin typeface="Arial MT"/>
                <a:cs typeface="Arial MT"/>
              </a:rPr>
              <a:t>example, </a:t>
            </a:r>
            <a:r>
              <a:rPr sz="2200" dirty="0">
                <a:latin typeface="Arial MT"/>
                <a:cs typeface="Arial MT"/>
              </a:rPr>
              <a:t> </a:t>
            </a:r>
            <a:r>
              <a:rPr sz="2200" spc="-5" dirty="0">
                <a:latin typeface="Arial MT"/>
                <a:cs typeface="Arial MT"/>
              </a:rPr>
              <a:t>replacement of</a:t>
            </a:r>
            <a:r>
              <a:rPr sz="2200" dirty="0">
                <a:latin typeface="Arial MT"/>
                <a:cs typeface="Arial MT"/>
              </a:rPr>
              <a:t> </a:t>
            </a:r>
            <a:r>
              <a:rPr sz="2200" spc="-5" dirty="0">
                <a:latin typeface="Arial MT"/>
                <a:cs typeface="Arial MT"/>
              </a:rPr>
              <a:t>man by </a:t>
            </a:r>
            <a:r>
              <a:rPr sz="2200" spc="-595" dirty="0">
                <a:latin typeface="Arial MT"/>
                <a:cs typeface="Arial MT"/>
              </a:rPr>
              <a:t> </a:t>
            </a:r>
            <a:r>
              <a:rPr sz="2200" spc="-5" dirty="0">
                <a:latin typeface="Arial MT"/>
                <a:cs typeface="Arial MT"/>
              </a:rPr>
              <a:t>machine,</a:t>
            </a:r>
            <a:r>
              <a:rPr lang="en-US" sz="2200" spc="-5" dirty="0">
                <a:latin typeface="Arial MT"/>
                <a:cs typeface="Arial MT"/>
              </a:rPr>
              <a:t> purchase of land and building </a:t>
            </a:r>
            <a:r>
              <a:rPr sz="2200" spc="-5" dirty="0">
                <a:latin typeface="Arial MT"/>
                <a:cs typeface="Arial MT"/>
              </a:rPr>
              <a:t>diversification </a:t>
            </a:r>
            <a:r>
              <a:rPr sz="2200" spc="-595" dirty="0">
                <a:latin typeface="Arial MT"/>
                <a:cs typeface="Arial MT"/>
              </a:rPr>
              <a:t> </a:t>
            </a:r>
            <a:r>
              <a:rPr sz="2200" spc="-5" dirty="0">
                <a:latin typeface="Arial MT"/>
                <a:cs typeface="Arial MT"/>
              </a:rPr>
              <a:t>of</a:t>
            </a:r>
            <a:r>
              <a:rPr sz="2200" spc="-10" dirty="0">
                <a:latin typeface="Arial MT"/>
                <a:cs typeface="Arial MT"/>
              </a:rPr>
              <a:t> </a:t>
            </a:r>
            <a:r>
              <a:rPr sz="2200" spc="-5" dirty="0">
                <a:latin typeface="Arial MT"/>
                <a:cs typeface="Arial MT"/>
              </a:rPr>
              <a:t>product</a:t>
            </a:r>
            <a:r>
              <a:rPr sz="2200" spc="5" dirty="0">
                <a:latin typeface="Arial MT"/>
                <a:cs typeface="Arial MT"/>
              </a:rPr>
              <a:t> </a:t>
            </a:r>
            <a:r>
              <a:rPr sz="2200" spc="-5" dirty="0">
                <a:latin typeface="Arial MT"/>
                <a:cs typeface="Arial MT"/>
              </a:rPr>
              <a:t>etc</a:t>
            </a:r>
            <a:r>
              <a:rPr lang="en-US" sz="2200" spc="-5" dirty="0">
                <a:latin typeface="Arial MT"/>
                <a:cs typeface="Arial MT"/>
              </a:rPr>
              <a:t>.</a:t>
            </a:r>
            <a:endParaRPr sz="2200" dirty="0">
              <a:latin typeface="Arial MT"/>
              <a:cs typeface="Arial MT"/>
            </a:endParaRPr>
          </a:p>
        </p:txBody>
      </p:sp>
      <p:sp>
        <p:nvSpPr>
          <p:cNvPr id="5" name="object 5"/>
          <p:cNvSpPr txBox="1"/>
          <p:nvPr/>
        </p:nvSpPr>
        <p:spPr>
          <a:xfrm>
            <a:off x="1183806" y="4160148"/>
            <a:ext cx="7924800" cy="2210220"/>
          </a:xfrm>
          <a:prstGeom prst="rect">
            <a:avLst/>
          </a:prstGeom>
        </p:spPr>
        <p:txBody>
          <a:bodyPr vert="horz" wrap="square" lIns="0" tIns="12065" rIns="0" bIns="0" rtlCol="0">
            <a:spAutoFit/>
          </a:bodyPr>
          <a:lstStyle/>
          <a:p>
            <a:pPr marL="295910" marR="176530" indent="-283845">
              <a:lnSpc>
                <a:spcPct val="100000"/>
              </a:lnSpc>
              <a:spcBef>
                <a:spcPts val="95"/>
              </a:spcBef>
              <a:buClr>
                <a:srgbClr val="3891A7"/>
              </a:buClr>
              <a:buSzPct val="79545"/>
              <a:buFont typeface="Segoe UI Symbol"/>
              <a:buChar char="⚫"/>
              <a:tabLst>
                <a:tab pos="295910" algn="l"/>
                <a:tab pos="296545" algn="l"/>
              </a:tabLst>
            </a:pPr>
            <a:r>
              <a:rPr lang="en-US" sz="2200" dirty="0">
                <a:latin typeface="Arial MT"/>
                <a:cs typeface="Arial MT"/>
              </a:rPr>
              <a:t> Decisions</a:t>
            </a:r>
            <a:r>
              <a:rPr sz="2200" dirty="0">
                <a:latin typeface="Arial MT"/>
                <a:cs typeface="Arial MT"/>
              </a:rPr>
              <a:t> </a:t>
            </a:r>
            <a:r>
              <a:rPr lang="en-US" sz="2200" dirty="0">
                <a:latin typeface="Arial MT"/>
                <a:cs typeface="Arial MT"/>
              </a:rPr>
              <a:t>that </a:t>
            </a:r>
            <a:r>
              <a:rPr sz="2200" spc="-5" dirty="0">
                <a:latin typeface="Arial MT"/>
                <a:cs typeface="Arial MT"/>
              </a:rPr>
              <a:t>are </a:t>
            </a:r>
            <a:r>
              <a:rPr sz="2200" dirty="0">
                <a:latin typeface="Arial MT"/>
                <a:cs typeface="Arial MT"/>
              </a:rPr>
              <a:t> </a:t>
            </a:r>
            <a:r>
              <a:rPr sz="2200" spc="-5" dirty="0">
                <a:latin typeface="Arial MT"/>
                <a:cs typeface="Arial MT"/>
              </a:rPr>
              <a:t>considerably less</a:t>
            </a:r>
            <a:r>
              <a:rPr lang="en-US" sz="2200" spc="-5" dirty="0">
                <a:latin typeface="Arial MT"/>
                <a:cs typeface="Arial MT"/>
              </a:rPr>
              <a:t> </a:t>
            </a:r>
            <a:r>
              <a:rPr sz="2200" spc="-5" dirty="0">
                <a:latin typeface="Arial MT"/>
                <a:cs typeface="Arial MT"/>
              </a:rPr>
              <a:t>important</a:t>
            </a:r>
            <a:r>
              <a:rPr sz="2200" spc="10" dirty="0">
                <a:latin typeface="Arial MT"/>
                <a:cs typeface="Arial MT"/>
              </a:rPr>
              <a:t> </a:t>
            </a:r>
            <a:r>
              <a:rPr sz="2200" spc="-5" dirty="0">
                <a:latin typeface="Arial MT"/>
                <a:cs typeface="Arial MT"/>
              </a:rPr>
              <a:t>than</a:t>
            </a:r>
            <a:r>
              <a:rPr sz="2200" spc="-15" dirty="0">
                <a:latin typeface="Arial MT"/>
                <a:cs typeface="Arial MT"/>
              </a:rPr>
              <a:t> </a:t>
            </a:r>
            <a:r>
              <a:rPr sz="2200" spc="-5" dirty="0">
                <a:latin typeface="Arial MT"/>
                <a:cs typeface="Arial MT"/>
              </a:rPr>
              <a:t>others</a:t>
            </a:r>
            <a:r>
              <a:rPr lang="en-US" sz="2200" spc="-5" dirty="0">
                <a:latin typeface="Arial MT"/>
                <a:cs typeface="Arial MT"/>
              </a:rPr>
              <a:t> </a:t>
            </a:r>
            <a:endParaRPr lang="en-US" sz="2200" dirty="0">
              <a:latin typeface="Arial MT"/>
              <a:cs typeface="Arial MT"/>
            </a:endParaRPr>
          </a:p>
          <a:p>
            <a:pPr marL="295910" marR="176530" indent="-283845">
              <a:lnSpc>
                <a:spcPct val="100000"/>
              </a:lnSpc>
              <a:spcBef>
                <a:spcPts val="95"/>
              </a:spcBef>
              <a:buClr>
                <a:srgbClr val="3891A7"/>
              </a:buClr>
              <a:buSzPct val="79545"/>
              <a:buFont typeface="Segoe UI Symbol"/>
              <a:buChar char="⚫"/>
              <a:tabLst>
                <a:tab pos="295910" algn="l"/>
                <a:tab pos="296545" algn="l"/>
              </a:tabLst>
            </a:pPr>
            <a:r>
              <a:rPr lang="en-IN" sz="2200" spc="-5" dirty="0">
                <a:latin typeface="Arial MT"/>
                <a:cs typeface="Arial MT"/>
              </a:rPr>
              <a:t>They </a:t>
            </a:r>
            <a:r>
              <a:rPr sz="2200" spc="-5" dirty="0">
                <a:latin typeface="Arial MT"/>
                <a:cs typeface="Arial MT"/>
              </a:rPr>
              <a:t>are</a:t>
            </a:r>
            <a:r>
              <a:rPr sz="2200" spc="10" dirty="0">
                <a:latin typeface="Arial MT"/>
                <a:cs typeface="Arial MT"/>
              </a:rPr>
              <a:t> </a:t>
            </a:r>
            <a:r>
              <a:rPr sz="2200" spc="-5" dirty="0">
                <a:latin typeface="Arial MT"/>
                <a:cs typeface="Arial MT"/>
              </a:rPr>
              <a:t>not prioritized. </a:t>
            </a:r>
            <a:endParaRPr sz="2200" dirty="0">
              <a:latin typeface="Arial MT"/>
              <a:cs typeface="Arial MT"/>
            </a:endParaRPr>
          </a:p>
          <a:p>
            <a:pPr marL="295910" marR="5080" indent="-283845">
              <a:lnSpc>
                <a:spcPct val="100000"/>
              </a:lnSpc>
              <a:spcBef>
                <a:spcPts val="605"/>
              </a:spcBef>
              <a:buClr>
                <a:srgbClr val="3891A7"/>
              </a:buClr>
              <a:buSzPct val="79545"/>
              <a:buFont typeface="Segoe UI Symbol"/>
              <a:buChar char="⚫"/>
              <a:tabLst>
                <a:tab pos="295910" algn="l"/>
                <a:tab pos="296545" algn="l"/>
              </a:tabLst>
            </a:pPr>
            <a:r>
              <a:rPr sz="2200" spc="-5" dirty="0">
                <a:latin typeface="Arial MT"/>
                <a:cs typeface="Arial MT"/>
              </a:rPr>
              <a:t>Minor </a:t>
            </a:r>
            <a:r>
              <a:rPr lang="en-US" sz="2200" spc="-5" dirty="0">
                <a:latin typeface="Arial MT"/>
                <a:cs typeface="Arial MT"/>
              </a:rPr>
              <a:t>decisions</a:t>
            </a:r>
            <a:r>
              <a:rPr sz="2200" spc="-5" dirty="0">
                <a:latin typeface="Arial MT"/>
                <a:cs typeface="Arial MT"/>
              </a:rPr>
              <a:t> taken by </a:t>
            </a:r>
            <a:r>
              <a:rPr lang="en-US" sz="2200" spc="-5" dirty="0">
                <a:latin typeface="Arial MT"/>
                <a:cs typeface="Arial MT"/>
              </a:rPr>
              <a:t>lower level management people like </a:t>
            </a:r>
            <a:r>
              <a:rPr sz="2200" spc="-600" dirty="0">
                <a:latin typeface="Arial MT"/>
                <a:cs typeface="Arial MT"/>
              </a:rPr>
              <a:t> </a:t>
            </a:r>
            <a:r>
              <a:rPr sz="2200" spc="-10" dirty="0">
                <a:latin typeface="Arial MT"/>
                <a:cs typeface="Arial MT"/>
              </a:rPr>
              <a:t>o</a:t>
            </a:r>
            <a:r>
              <a:rPr lang="en-IN" sz="2200" spc="-10" dirty="0" err="1">
                <a:latin typeface="Arial MT"/>
                <a:cs typeface="Arial MT"/>
              </a:rPr>
              <a:t>ffice</a:t>
            </a:r>
            <a:r>
              <a:rPr lang="en-IN" sz="2200" spc="-20" dirty="0">
                <a:latin typeface="Arial MT"/>
                <a:cs typeface="Arial MT"/>
              </a:rPr>
              <a:t> </a:t>
            </a:r>
            <a:r>
              <a:rPr lang="en-IN" sz="2200" spc="-5" dirty="0">
                <a:latin typeface="Arial MT"/>
                <a:cs typeface="Arial MT"/>
              </a:rPr>
              <a:t>superintendent.</a:t>
            </a:r>
            <a:endParaRPr sz="2200" dirty="0">
              <a:latin typeface="Arial MT"/>
              <a:cs typeface="Arial MT"/>
            </a:endParaRPr>
          </a:p>
          <a:p>
            <a:pPr marL="295910" indent="-283845">
              <a:lnSpc>
                <a:spcPct val="100000"/>
              </a:lnSpc>
              <a:spcBef>
                <a:spcPts val="600"/>
              </a:spcBef>
              <a:buClr>
                <a:srgbClr val="3891A7"/>
              </a:buClr>
              <a:buSzPct val="79545"/>
              <a:buFont typeface="Segoe UI Symbol"/>
              <a:buChar char="⚫"/>
              <a:tabLst>
                <a:tab pos="295910" algn="l"/>
                <a:tab pos="296545" algn="l"/>
              </a:tabLst>
            </a:pPr>
            <a:r>
              <a:rPr sz="2200" spc="-5" dirty="0">
                <a:latin typeface="Arial MT"/>
                <a:cs typeface="Arial MT"/>
              </a:rPr>
              <a:t>For</a:t>
            </a:r>
            <a:r>
              <a:rPr sz="2200" dirty="0">
                <a:latin typeface="Arial MT"/>
                <a:cs typeface="Arial MT"/>
              </a:rPr>
              <a:t> </a:t>
            </a:r>
            <a:r>
              <a:rPr sz="2200" spc="-5" dirty="0">
                <a:latin typeface="Arial MT"/>
                <a:cs typeface="Arial MT"/>
              </a:rPr>
              <a:t>example,</a:t>
            </a:r>
            <a:r>
              <a:rPr sz="2200" spc="15" dirty="0">
                <a:latin typeface="Arial MT"/>
                <a:cs typeface="Arial MT"/>
              </a:rPr>
              <a:t> </a:t>
            </a:r>
            <a:r>
              <a:rPr sz="2200" spc="-5" dirty="0">
                <a:latin typeface="Arial MT"/>
                <a:cs typeface="Arial MT"/>
              </a:rPr>
              <a:t>store</a:t>
            </a:r>
            <a:r>
              <a:rPr sz="2200" spc="-10" dirty="0">
                <a:latin typeface="Arial MT"/>
                <a:cs typeface="Arial MT"/>
              </a:rPr>
              <a:t> </a:t>
            </a:r>
            <a:r>
              <a:rPr sz="2200" spc="-5" dirty="0">
                <a:latin typeface="Arial MT"/>
                <a:cs typeface="Arial MT"/>
              </a:rPr>
              <a:t>of</a:t>
            </a:r>
            <a:r>
              <a:rPr lang="en-US" sz="2200" dirty="0">
                <a:latin typeface="Arial MT"/>
                <a:cs typeface="Arial MT"/>
              </a:rPr>
              <a:t> </a:t>
            </a:r>
            <a:r>
              <a:rPr sz="2200" spc="-5" dirty="0">
                <a:latin typeface="Arial MT"/>
                <a:cs typeface="Arial MT"/>
              </a:rPr>
              <a:t>raw</a:t>
            </a:r>
            <a:r>
              <a:rPr sz="2200" spc="-10" dirty="0">
                <a:latin typeface="Arial MT"/>
                <a:cs typeface="Arial MT"/>
              </a:rPr>
              <a:t> </a:t>
            </a:r>
            <a:r>
              <a:rPr sz="2200" spc="-5" dirty="0">
                <a:latin typeface="Arial MT"/>
                <a:cs typeface="Arial MT"/>
              </a:rPr>
              <a:t>materials</a:t>
            </a:r>
            <a:r>
              <a:rPr lang="en-US" sz="2200" spc="5" dirty="0">
                <a:latin typeface="Arial MT"/>
                <a:cs typeface="Arial MT"/>
              </a:rPr>
              <a:t>, purchase of current assets with less value, </a:t>
            </a:r>
            <a:r>
              <a:rPr sz="2200" spc="-5" dirty="0">
                <a:latin typeface="Arial MT"/>
                <a:cs typeface="Arial MT"/>
              </a:rPr>
              <a:t>etc.</a:t>
            </a:r>
            <a:endParaRPr sz="2200" dirty="0">
              <a:latin typeface="Arial MT"/>
              <a:cs typeface="Arial MT"/>
            </a:endParaRPr>
          </a:p>
        </p:txBody>
      </p:sp>
      <p:sp>
        <p:nvSpPr>
          <p:cNvPr id="6" name="object 3">
            <a:extLst>
              <a:ext uri="{FF2B5EF4-FFF2-40B4-BE49-F238E27FC236}">
                <a16:creationId xmlns:a16="http://schemas.microsoft.com/office/drawing/2014/main" id="{E6D10866-F449-2EF1-3537-9D04A7B4F695}"/>
              </a:ext>
            </a:extLst>
          </p:cNvPr>
          <p:cNvSpPr txBox="1">
            <a:spLocks/>
          </p:cNvSpPr>
          <p:nvPr/>
        </p:nvSpPr>
        <p:spPr>
          <a:xfrm>
            <a:off x="1371600" y="3276600"/>
            <a:ext cx="6913880" cy="680720"/>
          </a:xfrm>
          <a:prstGeom prst="rect">
            <a:avLst/>
          </a:prstGeom>
        </p:spPr>
        <p:txBody>
          <a:bodyPr vert="horz" wrap="square" lIns="0" tIns="12065" rIns="0" bIns="0" rtlCol="0">
            <a:spAutoFit/>
          </a:bodyPr>
          <a:lstStyle>
            <a:lvl1pPr>
              <a:defRPr sz="4300" b="0" i="0">
                <a:solidFill>
                  <a:srgbClr val="562213"/>
                </a:solidFill>
                <a:latin typeface="Arial MT"/>
                <a:ea typeface="+mj-ea"/>
                <a:cs typeface="Arial MT"/>
              </a:defRPr>
            </a:lvl1pPr>
          </a:lstStyle>
          <a:p>
            <a:pPr marL="12700" algn="ctr">
              <a:spcBef>
                <a:spcPts val="95"/>
              </a:spcBef>
            </a:pPr>
            <a:r>
              <a:rPr lang="en-IN" b="1" kern="0" spc="-5" dirty="0">
                <a:latin typeface="Arial"/>
                <a:cs typeface="Arial"/>
              </a:rPr>
              <a:t>Minor</a:t>
            </a:r>
            <a:r>
              <a:rPr lang="en-IN" b="1" kern="0" spc="15" dirty="0">
                <a:latin typeface="Arial"/>
                <a:cs typeface="Arial"/>
              </a:rPr>
              <a:t> </a:t>
            </a:r>
            <a:r>
              <a:rPr lang="en-IN" b="1" kern="0" spc="-5" dirty="0">
                <a:latin typeface="Arial"/>
                <a:cs typeface="Arial"/>
              </a:rPr>
              <a:t>decisions</a:t>
            </a:r>
          </a:p>
        </p:txBody>
      </p:sp>
    </p:spTree>
    <p:extLst>
      <p:ext uri="{BB962C8B-B14F-4D97-AF65-F5344CB8AC3E}">
        <p14:creationId xmlns:p14="http://schemas.microsoft.com/office/powerpoint/2010/main" val="2613269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44684" y="34636"/>
            <a:ext cx="6913880" cy="673902"/>
          </a:xfrm>
          <a:prstGeom prst="rect">
            <a:avLst/>
          </a:prstGeom>
        </p:spPr>
        <p:txBody>
          <a:bodyPr vert="horz" wrap="square" lIns="0" tIns="12065" rIns="0" bIns="0" rtlCol="0">
            <a:spAutoFit/>
          </a:bodyPr>
          <a:lstStyle/>
          <a:p>
            <a:pPr marL="12700" algn="ctr">
              <a:lnSpc>
                <a:spcPct val="100000"/>
              </a:lnSpc>
              <a:spcBef>
                <a:spcPts val="95"/>
              </a:spcBef>
            </a:pPr>
            <a:r>
              <a:rPr lang="en-IN" b="1" spc="-5" dirty="0">
                <a:latin typeface="Arial"/>
                <a:cs typeface="Arial"/>
              </a:rPr>
              <a:t>Routine Decisions</a:t>
            </a:r>
          </a:p>
        </p:txBody>
      </p:sp>
      <p:sp>
        <p:nvSpPr>
          <p:cNvPr id="4" name="object 4"/>
          <p:cNvSpPr txBox="1"/>
          <p:nvPr/>
        </p:nvSpPr>
        <p:spPr>
          <a:xfrm>
            <a:off x="1198418" y="1066800"/>
            <a:ext cx="7924800" cy="3787575"/>
          </a:xfrm>
          <a:prstGeom prst="rect">
            <a:avLst/>
          </a:prstGeom>
        </p:spPr>
        <p:txBody>
          <a:bodyPr vert="horz" wrap="square" lIns="0" tIns="12065" rIns="0" bIns="0" rtlCol="0">
            <a:spAutoFit/>
          </a:bodyPr>
          <a:lstStyle/>
          <a:p>
            <a:pPr marL="295910" marR="5080" indent="-283845">
              <a:lnSpc>
                <a:spcPct val="100000"/>
              </a:lnSpc>
              <a:spcBef>
                <a:spcPts val="95"/>
              </a:spcBef>
              <a:buClr>
                <a:srgbClr val="3891A7"/>
              </a:buClr>
              <a:buSzPct val="79545"/>
              <a:buFont typeface="Segoe UI Symbol"/>
              <a:buChar char="⚫"/>
              <a:tabLst>
                <a:tab pos="295910" algn="l"/>
                <a:tab pos="296545" algn="l"/>
              </a:tabLst>
            </a:pPr>
            <a:r>
              <a:rPr lang="en-US" sz="2200" spc="-5" dirty="0">
                <a:latin typeface="Arial MT"/>
                <a:cs typeface="Arial MT"/>
              </a:rPr>
              <a:t>Tactical or routine decisions are made repetitively following certain established rules, procedures, and policies.</a:t>
            </a:r>
          </a:p>
          <a:p>
            <a:pPr marL="295910" marR="5080" indent="-283845">
              <a:lnSpc>
                <a:spcPct val="100000"/>
              </a:lnSpc>
              <a:spcBef>
                <a:spcPts val="95"/>
              </a:spcBef>
              <a:buClr>
                <a:srgbClr val="3891A7"/>
              </a:buClr>
              <a:buSzPct val="79545"/>
              <a:buFont typeface="Segoe UI Symbol"/>
              <a:buChar char="⚫"/>
              <a:tabLst>
                <a:tab pos="295910" algn="l"/>
                <a:tab pos="296545" algn="l"/>
              </a:tabLst>
            </a:pPr>
            <a:r>
              <a:rPr lang="en-US" sz="2200" spc="-5" dirty="0">
                <a:latin typeface="Arial MT"/>
                <a:cs typeface="Arial MT"/>
              </a:rPr>
              <a:t>These are everyday decisions that don't require much thought or analysis, as they involve familiar situations with predictable outcomes. </a:t>
            </a:r>
          </a:p>
          <a:p>
            <a:pPr marL="295910" marR="5080" indent="-283845">
              <a:lnSpc>
                <a:spcPct val="100000"/>
              </a:lnSpc>
              <a:spcBef>
                <a:spcPts val="95"/>
              </a:spcBef>
              <a:buClr>
                <a:srgbClr val="3891A7"/>
              </a:buClr>
              <a:buSzPct val="79545"/>
              <a:buFont typeface="Segoe UI Symbol"/>
              <a:buChar char="⚫"/>
              <a:tabLst>
                <a:tab pos="295910" algn="l"/>
                <a:tab pos="296545" algn="l"/>
              </a:tabLst>
            </a:pPr>
            <a:r>
              <a:rPr lang="en-US" sz="2200" spc="-5" dirty="0">
                <a:latin typeface="Arial MT"/>
                <a:cs typeface="Arial MT"/>
              </a:rPr>
              <a:t>They may be complicated but are always one-dimensional.</a:t>
            </a:r>
          </a:p>
          <a:p>
            <a:pPr marL="295910" marR="5080" indent="-283845">
              <a:lnSpc>
                <a:spcPct val="100000"/>
              </a:lnSpc>
              <a:spcBef>
                <a:spcPts val="95"/>
              </a:spcBef>
              <a:buClr>
                <a:srgbClr val="3891A7"/>
              </a:buClr>
              <a:buSzPct val="79545"/>
              <a:buFont typeface="Segoe UI Symbol"/>
              <a:buChar char="⚫"/>
              <a:tabLst>
                <a:tab pos="295910" algn="l"/>
                <a:tab pos="296545" algn="l"/>
              </a:tabLst>
            </a:pPr>
            <a:r>
              <a:rPr lang="en-US" sz="2200" spc="-5" dirty="0">
                <a:latin typeface="Arial MT"/>
                <a:cs typeface="Arial MT"/>
              </a:rPr>
              <a:t>They do not require any special effort by the manager. The managers at the middle and lower management level generally take such decisions.</a:t>
            </a:r>
          </a:p>
          <a:p>
            <a:pPr marL="295910" marR="5080" indent="-283845">
              <a:lnSpc>
                <a:spcPct val="100000"/>
              </a:lnSpc>
              <a:spcBef>
                <a:spcPts val="95"/>
              </a:spcBef>
              <a:buClr>
                <a:srgbClr val="3891A7"/>
              </a:buClr>
              <a:buSzPct val="79545"/>
              <a:buFont typeface="Segoe UI Symbol"/>
              <a:buChar char="⚫"/>
              <a:tabLst>
                <a:tab pos="295910" algn="l"/>
                <a:tab pos="296545" algn="l"/>
              </a:tabLst>
            </a:pPr>
            <a:r>
              <a:rPr lang="en-US" sz="2200" spc="-5" dirty="0">
                <a:latin typeface="Arial MT"/>
                <a:cs typeface="Arial MT"/>
              </a:rPr>
              <a:t>Examples include deciding what to wear, what to eat for breakfast, etc.</a:t>
            </a:r>
            <a:endParaRPr lang="en-US" sz="2200" dirty="0">
              <a:latin typeface="Arial MT"/>
              <a:cs typeface="Arial MT"/>
            </a:endParaRPr>
          </a:p>
        </p:txBody>
      </p:sp>
    </p:spTree>
    <p:extLst>
      <p:ext uri="{BB962C8B-B14F-4D97-AF65-F5344CB8AC3E}">
        <p14:creationId xmlns:p14="http://schemas.microsoft.com/office/powerpoint/2010/main" val="2817345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DC66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418</TotalTime>
  <Words>3483</Words>
  <Application>Microsoft Office PowerPoint</Application>
  <PresentationFormat>On-screen Show (4:3)</PresentationFormat>
  <Paragraphs>282</Paragraphs>
  <Slides>44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Arial MT</vt:lpstr>
      <vt:lpstr>Calibri</vt:lpstr>
      <vt:lpstr>Segoe UI Symbol</vt:lpstr>
      <vt:lpstr>Wingdings</vt:lpstr>
      <vt:lpstr>Office Theme</vt:lpstr>
      <vt:lpstr>PowerPoint Presentation</vt:lpstr>
      <vt:lpstr>PowerPoint Presentation</vt:lpstr>
      <vt:lpstr>PowerPoint Presentation</vt:lpstr>
      <vt:lpstr>Types of managerial  decisions</vt:lpstr>
      <vt:lpstr>Programmed decisions</vt:lpstr>
      <vt:lpstr>PowerPoint Presentation</vt:lpstr>
      <vt:lpstr>PowerPoint Presentation</vt:lpstr>
      <vt:lpstr>Major decisions</vt:lpstr>
      <vt:lpstr>Routine Decisions</vt:lpstr>
      <vt:lpstr>PowerPoint Presentation</vt:lpstr>
      <vt:lpstr>Individual and group  decisions</vt:lpstr>
      <vt:lpstr>Organizational decision </vt:lpstr>
      <vt:lpstr>Individual decisions</vt:lpstr>
      <vt:lpstr>Policy decisions</vt:lpstr>
      <vt:lpstr>PowerPoint Presentation</vt:lpstr>
      <vt:lpstr>Sequential and Bear-by-the-Tail decisions</vt:lpstr>
      <vt:lpstr>Decision-making process</vt:lpstr>
      <vt:lpstr>Identification and defining  the problem</vt:lpstr>
      <vt:lpstr>Analyzing the problem</vt:lpstr>
      <vt:lpstr>Search for alternatives</vt:lpstr>
      <vt:lpstr>Choice of alternative</vt:lpstr>
      <vt:lpstr>Choice of alternative</vt:lpstr>
      <vt:lpstr>Action</vt:lpstr>
      <vt:lpstr>Action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Theerthaana Panneerselvam</cp:lastModifiedBy>
  <cp:revision>53</cp:revision>
  <dcterms:created xsi:type="dcterms:W3CDTF">2022-10-11T04:32:32Z</dcterms:created>
  <dcterms:modified xsi:type="dcterms:W3CDTF">2023-09-26T08:12:01Z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2018-11-19T00:00:00Z</vt:filetime>
  </property>
  <property fmtid="{D5CDD505-2E9C-101B-9397-08002B2CF9AE}" pid="3" name="Creator">
    <vt:lpwstr>Microsoft® PowerPoint® 2013</vt:lpwstr>
  </property>
  <property fmtid="{D5CDD505-2E9C-101B-9397-08002B2CF9AE}" pid="4" name="LastSaved">
    <vt:filetime>2022-10-11T00:00:00Z</vt:filetime>
  </property>
</Properties>
</file>