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Tahom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b0e463e30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29b0e463e3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b7076c2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b7076c2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b7076c2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b7076c2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b7076c2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b7076c2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ba99804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ba99804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ba99804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ba99804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b7076c2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b7076c2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ba1bfc4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ba1bfc4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b0e463e3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b0e463e3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bbd7ce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bbd7ce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b0e463e3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b0e463e3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bea872b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bea872b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b0e463e3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b0e463e3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b0e463e3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b0e463e3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b0e463e3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b0e463e3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b0e463e3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b0e463e3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b0e463e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b0e463e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b0e463e3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b0e463e3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16bf4ab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16bf4ab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16bf4ab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16bf4ab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16bf4ab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16bf4ab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16bf4ab0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16bf4ab0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b0e463e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b0e463e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16bf4ab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16bf4ab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16bf4ab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16bf4ab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16bf4ab0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16bf4ab0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16bf4ab0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16bf4ab0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b0e463e3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b0e463e3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b0e463e3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b0e463e3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bea872ba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bea872ba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bea872ba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bea872ba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bea872ba6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bea872ba6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b623861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b623861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b7076c2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b7076c2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b7076c2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b7076c2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b7076c25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b7076c25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b7076c2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b7076c2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b7076c2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b7076c2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5" name="Shape 55"/>
        <p:cNvGrpSpPr/>
        <p:nvPr/>
      </p:nvGrpSpPr>
      <p:grpSpPr>
        <a:xfrm>
          <a:off x="0" y="0"/>
          <a:ext cx="0" cy="0"/>
          <a:chOff x="0" y="0"/>
          <a:chExt cx="0" cy="0"/>
        </a:xfrm>
      </p:grpSpPr>
      <p:pic>
        <p:nvPicPr>
          <p:cNvPr descr="band" id="56" name="Google Shape;56;p14"/>
          <p:cNvPicPr preferRelativeResize="0"/>
          <p:nvPr/>
        </p:nvPicPr>
        <p:blipFill rotWithShape="1">
          <a:blip r:embed="rId2">
            <a:alphaModFix/>
          </a:blip>
          <a:srcRect b="0" l="0" r="0" t="0"/>
          <a:stretch/>
        </p:blipFill>
        <p:spPr>
          <a:xfrm>
            <a:off x="1" y="4187426"/>
            <a:ext cx="9128125" cy="966790"/>
          </a:xfrm>
          <a:prstGeom prst="rect">
            <a:avLst/>
          </a:prstGeom>
          <a:noFill/>
          <a:ln>
            <a:noFill/>
          </a:ln>
        </p:spPr>
      </p:pic>
      <p:sp>
        <p:nvSpPr>
          <p:cNvPr id="57" name="Google Shape;57;p14"/>
          <p:cNvSpPr/>
          <p:nvPr/>
        </p:nvSpPr>
        <p:spPr>
          <a:xfrm>
            <a:off x="0" y="0"/>
            <a:ext cx="9144000" cy="1314600"/>
          </a:xfrm>
          <a:prstGeom prst="rect">
            <a:avLst/>
          </a:prstGeom>
          <a:solidFill>
            <a:srgbClr val="33529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 name="Google Shape;58;p14"/>
          <p:cNvSpPr txBox="1"/>
          <p:nvPr>
            <p:ph type="ctrTitle"/>
          </p:nvPr>
        </p:nvSpPr>
        <p:spPr>
          <a:xfrm>
            <a:off x="685800" y="1714500"/>
            <a:ext cx="7772400" cy="8574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rgbClr val="1B57B5"/>
                </a:solidFill>
                <a:latin typeface="Arial"/>
                <a:ea typeface="Arial"/>
                <a:cs typeface="Arial"/>
                <a:sym typeface="Arial"/>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1371600" y="2857500"/>
            <a:ext cx="6400800" cy="13146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400"/>
              </a:spcBef>
              <a:spcAft>
                <a:spcPts val="0"/>
              </a:spcAft>
              <a:buClr>
                <a:schemeClr val="lt2"/>
              </a:buClr>
              <a:buSzPts val="2100"/>
              <a:buFont typeface="Arial"/>
              <a:buNone/>
              <a:defRPr>
                <a:solidFill>
                  <a:schemeClr val="lt2"/>
                </a:solidFill>
                <a:latin typeface="Arial"/>
                <a:ea typeface="Arial"/>
                <a:cs typeface="Arial"/>
                <a:sym typeface="Arial"/>
              </a:defRPr>
            </a:lvl1pPr>
            <a:lvl2pPr lvl="1" rtl="0" algn="l">
              <a:lnSpc>
                <a:spcPct val="100000"/>
              </a:lnSpc>
              <a:spcBef>
                <a:spcPts val="300"/>
              </a:spcBef>
              <a:spcAft>
                <a:spcPts val="0"/>
              </a:spcAft>
              <a:buClr>
                <a:schemeClr val="dk1"/>
              </a:buClr>
              <a:buSzPts val="1400"/>
              <a:buChar char="–"/>
              <a:defRPr/>
            </a:lvl2pPr>
            <a:lvl3pPr lvl="2" rtl="0" algn="l">
              <a:lnSpc>
                <a:spcPct val="100000"/>
              </a:lnSpc>
              <a:spcBef>
                <a:spcPts val="300"/>
              </a:spcBef>
              <a:spcAft>
                <a:spcPts val="0"/>
              </a:spcAft>
              <a:buClr>
                <a:srgbClr val="1B57B5"/>
              </a:buClr>
              <a:buSzPts val="1400"/>
              <a:buChar char="•"/>
              <a:defRPr/>
            </a:lvl3pPr>
            <a:lvl4pPr lvl="3" rtl="0" algn="l">
              <a:lnSpc>
                <a:spcPct val="100000"/>
              </a:lnSpc>
              <a:spcBef>
                <a:spcPts val="300"/>
              </a:spcBef>
              <a:spcAft>
                <a:spcPts val="0"/>
              </a:spcAft>
              <a:buClr>
                <a:schemeClr val="dk1"/>
              </a:buClr>
              <a:buSzPts val="1400"/>
              <a:buChar char="–"/>
              <a:defRPr/>
            </a:lvl4pPr>
            <a:lvl5pPr lvl="4" rtl="0" algn="l">
              <a:lnSpc>
                <a:spcPct val="100000"/>
              </a:lnSpc>
              <a:spcBef>
                <a:spcPts val="300"/>
              </a:spcBef>
              <a:spcAft>
                <a:spcPts val="0"/>
              </a:spcAft>
              <a:buClr>
                <a:schemeClr val="dk1"/>
              </a:buClr>
              <a:buSzPts val="1400"/>
              <a:buChar char="»"/>
              <a:defRPr/>
            </a:lvl5pPr>
            <a:lvl6pPr lvl="5" rtl="0" algn="l">
              <a:lnSpc>
                <a:spcPct val="100000"/>
              </a:lnSpc>
              <a:spcBef>
                <a:spcPts val="300"/>
              </a:spcBef>
              <a:spcAft>
                <a:spcPts val="0"/>
              </a:spcAft>
              <a:buClr>
                <a:schemeClr val="dk1"/>
              </a:buClr>
              <a:buSzPts val="1400"/>
              <a:buChar char="»"/>
              <a:defRPr/>
            </a:lvl6pPr>
            <a:lvl7pPr lvl="6" rtl="0" algn="l">
              <a:lnSpc>
                <a:spcPct val="100000"/>
              </a:lnSpc>
              <a:spcBef>
                <a:spcPts val="300"/>
              </a:spcBef>
              <a:spcAft>
                <a:spcPts val="0"/>
              </a:spcAft>
              <a:buClr>
                <a:schemeClr val="dk1"/>
              </a:buClr>
              <a:buSzPts val="1400"/>
              <a:buChar char="»"/>
              <a:defRPr/>
            </a:lvl7pPr>
            <a:lvl8pPr lvl="7" rtl="0" algn="l">
              <a:lnSpc>
                <a:spcPct val="100000"/>
              </a:lnSpc>
              <a:spcBef>
                <a:spcPts val="300"/>
              </a:spcBef>
              <a:spcAft>
                <a:spcPts val="0"/>
              </a:spcAft>
              <a:buClr>
                <a:schemeClr val="dk1"/>
              </a:buClr>
              <a:buSzPts val="1400"/>
              <a:buChar char="»"/>
              <a:defRPr/>
            </a:lvl8pPr>
            <a:lvl9pPr lvl="8"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cxnSp>
        <p:nvCxnSpPr>
          <p:cNvPr id="61" name="Google Shape;61;p15"/>
          <p:cNvCxnSpPr/>
          <p:nvPr/>
        </p:nvCxnSpPr>
        <p:spPr>
          <a:xfrm>
            <a:off x="457200" y="800100"/>
            <a:ext cx="8229600" cy="1200"/>
          </a:xfrm>
          <a:prstGeom prst="straightConnector1">
            <a:avLst/>
          </a:prstGeom>
          <a:noFill/>
          <a:ln cap="flat" cmpd="sng" w="9525">
            <a:solidFill>
              <a:srgbClr val="B7E3E7"/>
            </a:solidFill>
            <a:prstDash val="solid"/>
            <a:round/>
            <a:headEnd len="sm" w="sm" type="none"/>
            <a:tailEnd len="sm" w="sm" type="none"/>
          </a:ln>
        </p:spPr>
      </p:cxnSp>
      <p:sp>
        <p:nvSpPr>
          <p:cNvPr id="62" name="Google Shape;62;p15"/>
          <p:cNvSpPr txBox="1"/>
          <p:nvPr>
            <p:ph type="title"/>
          </p:nvPr>
        </p:nvSpPr>
        <p:spPr>
          <a:xfrm>
            <a:off x="457200" y="205978"/>
            <a:ext cx="8229600" cy="5940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2400">
                <a:latin typeface="Arial"/>
                <a:ea typeface="Arial"/>
                <a:cs typeface="Arial"/>
                <a:sym typeface="Arial"/>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63" name="Google Shape;63;p15"/>
          <p:cNvSpPr txBox="1"/>
          <p:nvPr>
            <p:ph idx="1" type="body"/>
          </p:nvPr>
        </p:nvSpPr>
        <p:spPr>
          <a:xfrm>
            <a:off x="457200" y="914402"/>
            <a:ext cx="8229600" cy="3680100"/>
          </a:xfrm>
          <a:prstGeom prst="rect">
            <a:avLst/>
          </a:prstGeom>
          <a:noFill/>
          <a:ln>
            <a:noFill/>
          </a:ln>
        </p:spPr>
        <p:txBody>
          <a:bodyPr anchorCtr="0" anchor="t" bIns="34275" lIns="68575" spcFirstLastPara="1" rIns="68575" wrap="square" tIns="34275">
            <a:noAutofit/>
          </a:bodyPr>
          <a:lstStyle>
            <a:lvl1pPr indent="-342900" lvl="0" marL="457200" rtl="0" algn="l">
              <a:lnSpc>
                <a:spcPct val="100000"/>
              </a:lnSpc>
              <a:spcBef>
                <a:spcPts val="400"/>
              </a:spcBef>
              <a:spcAft>
                <a:spcPts val="0"/>
              </a:spcAft>
              <a:buClr>
                <a:srgbClr val="0000FF"/>
              </a:buClr>
              <a:buSzPts val="1800"/>
              <a:buFont typeface="Arial"/>
              <a:buChar char="•"/>
              <a:defRPr sz="1800">
                <a:latin typeface="Arial"/>
                <a:ea typeface="Arial"/>
                <a:cs typeface="Arial"/>
                <a:sym typeface="Arial"/>
              </a:defRPr>
            </a:lvl1pPr>
            <a:lvl2pPr indent="-323850" lvl="1" marL="914400" rtl="0" algn="l">
              <a:lnSpc>
                <a:spcPct val="100000"/>
              </a:lnSpc>
              <a:spcBef>
                <a:spcPts val="300"/>
              </a:spcBef>
              <a:spcAft>
                <a:spcPts val="0"/>
              </a:spcAft>
              <a:buClr>
                <a:schemeClr val="dk1"/>
              </a:buClr>
              <a:buSzPts val="1500"/>
              <a:buFont typeface="Arial"/>
              <a:buChar char="–"/>
              <a:defRPr sz="1500">
                <a:latin typeface="Arial"/>
                <a:ea typeface="Arial"/>
                <a:cs typeface="Arial"/>
                <a:sym typeface="Arial"/>
              </a:defRPr>
            </a:lvl2pPr>
            <a:lvl3pPr indent="-317500" lvl="2" marL="1371600" rtl="0" algn="l">
              <a:lnSpc>
                <a:spcPct val="100000"/>
              </a:lnSpc>
              <a:spcBef>
                <a:spcPts val="300"/>
              </a:spcBef>
              <a:spcAft>
                <a:spcPts val="0"/>
              </a:spcAft>
              <a:buClr>
                <a:srgbClr val="1B57B5"/>
              </a:buClr>
              <a:buSzPts val="1400"/>
              <a:buFont typeface="Arial"/>
              <a:buChar char="•"/>
              <a:defRPr sz="1400">
                <a:latin typeface="Arial"/>
                <a:ea typeface="Arial"/>
                <a:cs typeface="Arial"/>
                <a:sym typeface="Arial"/>
              </a:defRPr>
            </a:lvl3pPr>
            <a:lvl4pPr indent="-304800" lvl="3" marL="1828800" rtl="0" algn="l">
              <a:lnSpc>
                <a:spcPct val="100000"/>
              </a:lnSpc>
              <a:spcBef>
                <a:spcPts val="200"/>
              </a:spcBef>
              <a:spcAft>
                <a:spcPts val="0"/>
              </a:spcAft>
              <a:buClr>
                <a:schemeClr val="dk1"/>
              </a:buClr>
              <a:buSzPts val="1200"/>
              <a:buFont typeface="Arial"/>
              <a:buChar char="–"/>
              <a:defRPr sz="1200">
                <a:latin typeface="Arial"/>
                <a:ea typeface="Arial"/>
                <a:cs typeface="Arial"/>
                <a:sym typeface="Arial"/>
              </a:defRPr>
            </a:lvl4pPr>
            <a:lvl5pPr indent="-304800" lvl="4" marL="2286000" rtl="0" algn="l">
              <a:lnSpc>
                <a:spcPct val="100000"/>
              </a:lnSpc>
              <a:spcBef>
                <a:spcPts val="200"/>
              </a:spcBef>
              <a:spcAft>
                <a:spcPts val="0"/>
              </a:spcAft>
              <a:buClr>
                <a:schemeClr val="dk1"/>
              </a:buClr>
              <a:buSzPts val="1200"/>
              <a:buFont typeface="Arial"/>
              <a:buChar char="»"/>
              <a:defRPr sz="1200">
                <a:latin typeface="Arial"/>
                <a:ea typeface="Arial"/>
                <a:cs typeface="Arial"/>
                <a:sym typeface="Arial"/>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6"/>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66" name="Google Shape;66;p16"/>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6"/>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band" id="51" name="Google Shape;51;p13"/>
          <p:cNvPicPr preferRelativeResize="0"/>
          <p:nvPr/>
        </p:nvPicPr>
        <p:blipFill rotWithShape="1">
          <a:blip r:embed="rId1">
            <a:alphaModFix/>
          </a:blip>
          <a:srcRect b="0" l="0" r="0" t="0"/>
          <a:stretch/>
        </p:blipFill>
        <p:spPr>
          <a:xfrm>
            <a:off x="1" y="4176545"/>
            <a:ext cx="9142413" cy="966956"/>
          </a:xfrm>
          <a:prstGeom prst="rect">
            <a:avLst/>
          </a:prstGeom>
          <a:noFill/>
          <a:ln>
            <a:noFill/>
          </a:ln>
        </p:spPr>
      </p:pic>
      <p:sp>
        <p:nvSpPr>
          <p:cNvPr id="52" name="Google Shape;52;p1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2400" u="none" cap="none" strike="noStrike">
                <a:solidFill>
                  <a:srgbClr val="1B57B5"/>
                </a:solidFill>
                <a:latin typeface="Arial"/>
                <a:ea typeface="Arial"/>
                <a:cs typeface="Arial"/>
                <a:sym typeface="Arial"/>
              </a:defRPr>
            </a:lvl1pPr>
            <a:lvl2pPr lvl="1" marR="0" rtl="0" algn="ctr">
              <a:lnSpc>
                <a:spcPct val="100000"/>
              </a:lnSpc>
              <a:spcBef>
                <a:spcPts val="0"/>
              </a:spcBef>
              <a:spcAft>
                <a:spcPts val="0"/>
              </a:spcAft>
              <a:buClr>
                <a:srgbClr val="000000"/>
              </a:buClr>
              <a:buSzPts val="1100"/>
              <a:buFont typeface="Arial"/>
              <a:buNone/>
              <a:defRPr b="0" i="0" sz="2400" u="none" cap="none" strike="noStrike">
                <a:solidFill>
                  <a:srgbClr val="1B57B5"/>
                </a:solidFill>
                <a:latin typeface="Tahoma"/>
                <a:ea typeface="Tahoma"/>
                <a:cs typeface="Tahoma"/>
                <a:sym typeface="Tahoma"/>
              </a:defRPr>
            </a:lvl2pPr>
            <a:lvl3pPr lvl="2" marR="0" rtl="0" algn="ctr">
              <a:lnSpc>
                <a:spcPct val="100000"/>
              </a:lnSpc>
              <a:spcBef>
                <a:spcPts val="0"/>
              </a:spcBef>
              <a:spcAft>
                <a:spcPts val="0"/>
              </a:spcAft>
              <a:buClr>
                <a:srgbClr val="000000"/>
              </a:buClr>
              <a:buSzPts val="1100"/>
              <a:buFont typeface="Arial"/>
              <a:buNone/>
              <a:defRPr b="0" i="0" sz="2400" u="none" cap="none" strike="noStrike">
                <a:solidFill>
                  <a:srgbClr val="1B57B5"/>
                </a:solidFill>
                <a:latin typeface="Tahoma"/>
                <a:ea typeface="Tahoma"/>
                <a:cs typeface="Tahoma"/>
                <a:sym typeface="Tahoma"/>
              </a:defRPr>
            </a:lvl3pPr>
            <a:lvl4pPr lvl="3" marR="0" rtl="0" algn="ctr">
              <a:lnSpc>
                <a:spcPct val="100000"/>
              </a:lnSpc>
              <a:spcBef>
                <a:spcPts val="0"/>
              </a:spcBef>
              <a:spcAft>
                <a:spcPts val="0"/>
              </a:spcAft>
              <a:buClr>
                <a:srgbClr val="000000"/>
              </a:buClr>
              <a:buSzPts val="1100"/>
              <a:buFont typeface="Arial"/>
              <a:buNone/>
              <a:defRPr b="0" i="0" sz="2400" u="none" cap="none" strike="noStrike">
                <a:solidFill>
                  <a:srgbClr val="1B57B5"/>
                </a:solidFill>
                <a:latin typeface="Tahoma"/>
                <a:ea typeface="Tahoma"/>
                <a:cs typeface="Tahoma"/>
                <a:sym typeface="Tahoma"/>
              </a:defRPr>
            </a:lvl4pPr>
            <a:lvl5pPr lvl="4" marR="0" rtl="0" algn="ctr">
              <a:lnSpc>
                <a:spcPct val="100000"/>
              </a:lnSpc>
              <a:spcBef>
                <a:spcPts val="0"/>
              </a:spcBef>
              <a:spcAft>
                <a:spcPts val="0"/>
              </a:spcAft>
              <a:buClr>
                <a:srgbClr val="000000"/>
              </a:buClr>
              <a:buSzPts val="1100"/>
              <a:buFont typeface="Arial"/>
              <a:buNone/>
              <a:defRPr b="0" i="0" sz="2400" u="none" cap="none" strike="noStrike">
                <a:solidFill>
                  <a:srgbClr val="1B57B5"/>
                </a:solidFill>
                <a:latin typeface="Tahoma"/>
                <a:ea typeface="Tahoma"/>
                <a:cs typeface="Tahoma"/>
                <a:sym typeface="Tahoma"/>
              </a:defRPr>
            </a:lvl5pPr>
            <a:lvl6pPr lvl="5" marR="0" rtl="0" algn="ctr">
              <a:lnSpc>
                <a:spcPct val="100000"/>
              </a:lnSpc>
              <a:spcBef>
                <a:spcPts val="0"/>
              </a:spcBef>
              <a:spcAft>
                <a:spcPts val="0"/>
              </a:spcAft>
              <a:buClr>
                <a:srgbClr val="000000"/>
              </a:buClr>
              <a:buSzPts val="1100"/>
              <a:buFont typeface="Arial"/>
              <a:buNone/>
              <a:defRPr b="0" i="0" sz="3000" u="none" cap="none" strike="noStrike">
                <a:solidFill>
                  <a:schemeClr val="dk2"/>
                </a:solidFill>
                <a:latin typeface="Comic Sans MS"/>
                <a:ea typeface="Comic Sans MS"/>
                <a:cs typeface="Comic Sans MS"/>
                <a:sym typeface="Comic Sans MS"/>
              </a:defRPr>
            </a:lvl6pPr>
            <a:lvl7pPr lvl="6" marR="0" rtl="0" algn="ctr">
              <a:lnSpc>
                <a:spcPct val="100000"/>
              </a:lnSpc>
              <a:spcBef>
                <a:spcPts val="0"/>
              </a:spcBef>
              <a:spcAft>
                <a:spcPts val="0"/>
              </a:spcAft>
              <a:buClr>
                <a:srgbClr val="000000"/>
              </a:buClr>
              <a:buSzPts val="1100"/>
              <a:buFont typeface="Arial"/>
              <a:buNone/>
              <a:defRPr b="0" i="0" sz="3000" u="none" cap="none" strike="noStrike">
                <a:solidFill>
                  <a:schemeClr val="dk2"/>
                </a:solidFill>
                <a:latin typeface="Comic Sans MS"/>
                <a:ea typeface="Comic Sans MS"/>
                <a:cs typeface="Comic Sans MS"/>
                <a:sym typeface="Comic Sans MS"/>
              </a:defRPr>
            </a:lvl7pPr>
            <a:lvl8pPr lvl="7" marR="0" rtl="0" algn="ctr">
              <a:lnSpc>
                <a:spcPct val="100000"/>
              </a:lnSpc>
              <a:spcBef>
                <a:spcPts val="0"/>
              </a:spcBef>
              <a:spcAft>
                <a:spcPts val="0"/>
              </a:spcAft>
              <a:buClr>
                <a:srgbClr val="000000"/>
              </a:buClr>
              <a:buSzPts val="1100"/>
              <a:buFont typeface="Arial"/>
              <a:buNone/>
              <a:defRPr b="0" i="0" sz="3000" u="none" cap="none" strike="noStrike">
                <a:solidFill>
                  <a:schemeClr val="dk2"/>
                </a:solidFill>
                <a:latin typeface="Comic Sans MS"/>
                <a:ea typeface="Comic Sans MS"/>
                <a:cs typeface="Comic Sans MS"/>
                <a:sym typeface="Comic Sans MS"/>
              </a:defRPr>
            </a:lvl8pPr>
            <a:lvl9pPr lvl="8" marR="0" rtl="0" algn="ctr">
              <a:lnSpc>
                <a:spcPct val="100000"/>
              </a:lnSpc>
              <a:spcBef>
                <a:spcPts val="0"/>
              </a:spcBef>
              <a:spcAft>
                <a:spcPts val="0"/>
              </a:spcAft>
              <a:buClr>
                <a:srgbClr val="000000"/>
              </a:buClr>
              <a:buSzPts val="1100"/>
              <a:buFont typeface="Arial"/>
              <a:buNone/>
              <a:defRPr b="0" i="0" sz="3000" u="none" cap="none" strike="noStrike">
                <a:solidFill>
                  <a:schemeClr val="dk2"/>
                </a:solidFill>
                <a:latin typeface="Comic Sans MS"/>
                <a:ea typeface="Comic Sans MS"/>
                <a:cs typeface="Comic Sans MS"/>
                <a:sym typeface="Comic Sans MS"/>
              </a:defRPr>
            </a:lvl9pPr>
          </a:lstStyle>
          <a:p/>
        </p:txBody>
      </p:sp>
      <p:sp>
        <p:nvSpPr>
          <p:cNvPr id="53" name="Google Shape;53;p13"/>
          <p:cNvSpPr txBox="1"/>
          <p:nvPr>
            <p:ph idx="1" type="body"/>
          </p:nvPr>
        </p:nvSpPr>
        <p:spPr>
          <a:xfrm>
            <a:off x="457200" y="1085850"/>
            <a:ext cx="8229600" cy="35088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100000"/>
              </a:lnSpc>
              <a:spcBef>
                <a:spcPts val="400"/>
              </a:spcBef>
              <a:spcAft>
                <a:spcPts val="0"/>
              </a:spcAft>
              <a:buClr>
                <a:srgbClr val="0000FF"/>
              </a:buClr>
              <a:buSzPts val="2100"/>
              <a:buFont typeface="Arial"/>
              <a:buChar char="•"/>
              <a:defRPr b="0" i="0" sz="2100" u="none" cap="none" strike="noStrike">
                <a:solidFill>
                  <a:srgbClr val="0000FF"/>
                </a:solidFill>
                <a:latin typeface="Arial"/>
                <a:ea typeface="Arial"/>
                <a:cs typeface="Arial"/>
                <a:sym typeface="Arial"/>
              </a:defRPr>
            </a:lvl1pPr>
            <a:lvl2pPr indent="-342900" lvl="1" marL="9144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100000"/>
              </a:lnSpc>
              <a:spcBef>
                <a:spcPts val="300"/>
              </a:spcBef>
              <a:spcAft>
                <a:spcPts val="0"/>
              </a:spcAft>
              <a:buClr>
                <a:srgbClr val="1B57B5"/>
              </a:buClr>
              <a:buSzPts val="1500"/>
              <a:buFont typeface="Arial"/>
              <a:buChar char="•"/>
              <a:defRPr b="0" i="0" sz="1500" u="none" cap="none" strike="noStrike">
                <a:solidFill>
                  <a:srgbClr val="1B57B5"/>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6pPr>
            <a:lvl7pPr indent="-323850" lvl="6" marL="3200400" marR="0" rtl="0" algn="l">
              <a:lnSpc>
                <a:spcPct val="100000"/>
              </a:lnSpc>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7pPr>
            <a:lvl8pPr indent="-323850" lvl="7" marL="3657600" marR="0" rtl="0" algn="l">
              <a:lnSpc>
                <a:spcPct val="100000"/>
              </a:lnSpc>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8pPr>
            <a:lvl9pPr indent="-323850" lvl="8" marL="4114800" marR="0" rtl="0" algn="l">
              <a:lnSpc>
                <a:spcPct val="100000"/>
              </a:lnSpc>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9pPr>
          </a:lstStyle>
          <a:p/>
        </p:txBody>
      </p:sp>
      <p:sp>
        <p:nvSpPr>
          <p:cNvPr id="54" name="Google Shape;54;p13"/>
          <p:cNvSpPr/>
          <p:nvPr/>
        </p:nvSpPr>
        <p:spPr>
          <a:xfrm>
            <a:off x="0" y="4660023"/>
            <a:ext cx="685800" cy="2286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chemeClr val="accent2"/>
                </a:solidFill>
                <a:latin typeface="Calibri"/>
                <a:ea typeface="Calibri"/>
                <a:cs typeface="Calibri"/>
                <a:sym typeface="Calibri"/>
              </a:rPr>
              <a:t>‹#›</a:t>
            </a:fld>
            <a:endParaRPr b="1" i="0" sz="1400" u="none" cap="none" strike="noStrike">
              <a:solidFill>
                <a:schemeClr val="accent2"/>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catalog.data.gov/dataset/municipal-building-energy-usage" TargetMode="External"/><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7"/>
          <p:cNvSpPr txBox="1"/>
          <p:nvPr>
            <p:ph type="ctrTitle"/>
          </p:nvPr>
        </p:nvSpPr>
        <p:spPr>
          <a:xfrm>
            <a:off x="0" y="1367850"/>
            <a:ext cx="9057300" cy="120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t/>
            </a:r>
            <a:endParaRPr/>
          </a:p>
          <a:p>
            <a:pPr indent="0" lvl="0" marL="0" rtl="0" algn="ctr">
              <a:lnSpc>
                <a:spcPct val="120000"/>
              </a:lnSpc>
              <a:spcBef>
                <a:spcPts val="0"/>
              </a:spcBef>
              <a:spcAft>
                <a:spcPts val="0"/>
              </a:spcAft>
              <a:buClr>
                <a:schemeClr val="dk1"/>
              </a:buClr>
              <a:buSzPts val="1100"/>
              <a:buFont typeface="Arial"/>
              <a:buNone/>
            </a:pPr>
            <a:r>
              <a:rPr lang="en" sz="2300">
                <a:solidFill>
                  <a:srgbClr val="1B57B5"/>
                </a:solidFill>
                <a:highlight>
                  <a:srgbClr val="FFFFFF"/>
                </a:highlight>
              </a:rPr>
              <a:t>UIT2502 - Data Analytics and Visualization Lab</a:t>
            </a:r>
            <a:endParaRPr sz="2300">
              <a:solidFill>
                <a:srgbClr val="1B57B5"/>
              </a:solidFill>
              <a:highlight>
                <a:srgbClr val="FFFFFF"/>
              </a:highlight>
            </a:endParaRPr>
          </a:p>
          <a:p>
            <a:pPr indent="0" lvl="0" marL="0" rtl="0" algn="ctr">
              <a:lnSpc>
                <a:spcPct val="100000"/>
              </a:lnSpc>
              <a:spcBef>
                <a:spcPts val="600"/>
              </a:spcBef>
              <a:spcAft>
                <a:spcPts val="0"/>
              </a:spcAft>
              <a:buSzPts val="1100"/>
              <a:buNone/>
            </a:pPr>
            <a:r>
              <a:t/>
            </a:r>
            <a:endParaRPr sz="800"/>
          </a:p>
          <a:p>
            <a:pPr indent="0" lvl="0" marL="0" rtl="0" algn="ctr">
              <a:lnSpc>
                <a:spcPct val="100000"/>
              </a:lnSpc>
              <a:spcBef>
                <a:spcPts val="0"/>
              </a:spcBef>
              <a:spcAft>
                <a:spcPts val="0"/>
              </a:spcAft>
              <a:buSzPts val="1100"/>
              <a:buNone/>
            </a:pPr>
            <a:r>
              <a:rPr lang="en"/>
              <a:t>Energy Consumption and Optimization</a:t>
            </a:r>
            <a:endParaRPr/>
          </a:p>
        </p:txBody>
      </p:sp>
      <p:sp>
        <p:nvSpPr>
          <p:cNvPr id="73" name="Google Shape;73;p17"/>
          <p:cNvSpPr txBox="1"/>
          <p:nvPr>
            <p:ph idx="1" type="subTitle"/>
          </p:nvPr>
        </p:nvSpPr>
        <p:spPr>
          <a:xfrm>
            <a:off x="0" y="3090250"/>
            <a:ext cx="9144000" cy="11100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400"/>
              </a:spcBef>
              <a:spcAft>
                <a:spcPts val="0"/>
              </a:spcAft>
              <a:buClr>
                <a:schemeClr val="lt2"/>
              </a:buClr>
              <a:buSzPts val="2100"/>
              <a:buFont typeface="Arial"/>
              <a:buNone/>
            </a:pPr>
            <a:r>
              <a:rPr lang="en"/>
              <a:t>Sri Sai Ankit (3122215002118)</a:t>
            </a:r>
            <a:endParaRPr/>
          </a:p>
          <a:p>
            <a:pPr indent="0" lvl="0" marL="0" rtl="0" algn="ctr">
              <a:lnSpc>
                <a:spcPct val="100000"/>
              </a:lnSpc>
              <a:spcBef>
                <a:spcPts val="400"/>
              </a:spcBef>
              <a:spcAft>
                <a:spcPts val="0"/>
              </a:spcAft>
              <a:buClr>
                <a:schemeClr val="lt2"/>
              </a:buClr>
              <a:buSzPts val="2100"/>
              <a:buFont typeface="Arial"/>
              <a:buNone/>
            </a:pPr>
            <a:r>
              <a:rPr lang="en"/>
              <a:t>Vasundhara B (3122215002119)</a:t>
            </a:r>
            <a:endParaRPr/>
          </a:p>
          <a:p>
            <a:pPr indent="0" lvl="0" marL="0" rtl="0" algn="ctr">
              <a:lnSpc>
                <a:spcPct val="100000"/>
              </a:lnSpc>
              <a:spcBef>
                <a:spcPts val="400"/>
              </a:spcBef>
              <a:spcAft>
                <a:spcPts val="0"/>
              </a:spcAft>
              <a:buClr>
                <a:schemeClr val="lt2"/>
              </a:buClr>
              <a:buSzPts val="2100"/>
              <a:buFont typeface="Arial"/>
              <a:buNone/>
            </a:pPr>
            <a:r>
              <a:rPr lang="en"/>
              <a:t>Vemula Muni Karthik (3122215002120)</a:t>
            </a:r>
            <a:endParaRPr/>
          </a:p>
          <a:p>
            <a:pPr indent="0" lvl="0" marL="0" rtl="0" algn="l">
              <a:lnSpc>
                <a:spcPct val="100000"/>
              </a:lnSpc>
              <a:spcBef>
                <a:spcPts val="400"/>
              </a:spcBef>
              <a:spcAft>
                <a:spcPts val="0"/>
              </a:spcAft>
              <a:buClr>
                <a:schemeClr val="dk1"/>
              </a:buClr>
              <a:buSzPts val="1100"/>
              <a:buFont typeface="Arial"/>
              <a:buNone/>
            </a:pPr>
            <a:r>
              <a:t/>
            </a:r>
            <a:endParaRPr/>
          </a:p>
          <a:p>
            <a:pPr indent="0" lvl="0" marL="0" rtl="0" algn="l">
              <a:lnSpc>
                <a:spcPct val="100000"/>
              </a:lnSpc>
              <a:spcBef>
                <a:spcPts val="400"/>
              </a:spcBef>
              <a:spcAft>
                <a:spcPts val="0"/>
              </a:spcAft>
              <a:buClr>
                <a:schemeClr val="lt2"/>
              </a:buClr>
              <a:buSzPts val="2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Code snippet for Boxplot </a:t>
            </a:r>
            <a:endParaRPr/>
          </a:p>
        </p:txBody>
      </p:sp>
      <p:pic>
        <p:nvPicPr>
          <p:cNvPr id="132" name="Google Shape;132;p26"/>
          <p:cNvPicPr preferRelativeResize="0"/>
          <p:nvPr/>
        </p:nvPicPr>
        <p:blipFill>
          <a:blip r:embed="rId3">
            <a:alphaModFix/>
          </a:blip>
          <a:stretch>
            <a:fillRect/>
          </a:stretch>
        </p:blipFill>
        <p:spPr>
          <a:xfrm>
            <a:off x="391500" y="1101275"/>
            <a:ext cx="8132925" cy="294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Code </a:t>
            </a:r>
            <a:r>
              <a:rPr lang="en"/>
              <a:t>snippets</a:t>
            </a:r>
            <a:r>
              <a:rPr lang="en"/>
              <a:t> for handling </a:t>
            </a:r>
            <a:r>
              <a:rPr lang="en"/>
              <a:t>outliers</a:t>
            </a:r>
            <a:endParaRPr/>
          </a:p>
        </p:txBody>
      </p:sp>
      <p:pic>
        <p:nvPicPr>
          <p:cNvPr id="138" name="Google Shape;138;p27"/>
          <p:cNvPicPr preferRelativeResize="0"/>
          <p:nvPr/>
        </p:nvPicPr>
        <p:blipFill>
          <a:blip r:embed="rId3">
            <a:alphaModFix/>
          </a:blip>
          <a:stretch>
            <a:fillRect/>
          </a:stretch>
        </p:blipFill>
        <p:spPr>
          <a:xfrm>
            <a:off x="1477150" y="964750"/>
            <a:ext cx="6189699" cy="3214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457200" y="348325"/>
            <a:ext cx="8229600" cy="610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Mean, Median and Standard Deviation for data</a:t>
            </a:r>
            <a:endParaRPr/>
          </a:p>
          <a:p>
            <a:pPr indent="0" lvl="0" marL="0" rtl="0" algn="ctr">
              <a:spcBef>
                <a:spcPts val="0"/>
              </a:spcBef>
              <a:spcAft>
                <a:spcPts val="0"/>
              </a:spcAft>
              <a:buNone/>
            </a:pPr>
            <a:r>
              <a:t/>
            </a:r>
            <a:endParaRPr/>
          </a:p>
        </p:txBody>
      </p:sp>
      <p:sp>
        <p:nvSpPr>
          <p:cNvPr id="144" name="Google Shape;144;p28"/>
          <p:cNvSpPr txBox="1"/>
          <p:nvPr/>
        </p:nvSpPr>
        <p:spPr>
          <a:xfrm>
            <a:off x="807650" y="1040400"/>
            <a:ext cx="3153300" cy="408000"/>
          </a:xfrm>
          <a:prstGeom prst="rect">
            <a:avLst/>
          </a:prstGeom>
          <a:noFill/>
          <a:ln>
            <a:noFill/>
          </a:ln>
        </p:spPr>
        <p:txBody>
          <a:bodyPr anchorCtr="0" anchor="t" bIns="91425" lIns="91425" spcFirstLastPara="1" rIns="91425" wrap="square" tIns="91425">
            <a:spAutoFit/>
          </a:bodyPr>
          <a:lstStyle/>
          <a:p>
            <a:pPr indent="0" lvl="0" marL="0" rtl="0" algn="l">
              <a:lnSpc>
                <a:spcPct val="134482"/>
              </a:lnSpc>
              <a:spcBef>
                <a:spcPts val="0"/>
              </a:spcBef>
              <a:spcAft>
                <a:spcPts val="0"/>
              </a:spcAft>
              <a:buClr>
                <a:schemeClr val="dk1"/>
              </a:buClr>
              <a:buSzPts val="1100"/>
              <a:buFont typeface="Arial"/>
              <a:buNone/>
            </a:pPr>
            <a:r>
              <a:t/>
            </a:r>
            <a:endParaRPr sz="1450">
              <a:solidFill>
                <a:srgbClr val="CE9178"/>
              </a:solidFill>
              <a:highlight>
                <a:srgbClr val="1F1F1F"/>
              </a:highlight>
              <a:latin typeface="Courier New"/>
              <a:ea typeface="Courier New"/>
              <a:cs typeface="Courier New"/>
              <a:sym typeface="Courier New"/>
            </a:endParaRPr>
          </a:p>
        </p:txBody>
      </p:sp>
      <p:sp>
        <p:nvSpPr>
          <p:cNvPr id="145" name="Google Shape;145;p28"/>
          <p:cNvSpPr txBox="1"/>
          <p:nvPr/>
        </p:nvSpPr>
        <p:spPr>
          <a:xfrm>
            <a:off x="5158425" y="2672400"/>
            <a:ext cx="3153300" cy="708000"/>
          </a:xfrm>
          <a:prstGeom prst="rect">
            <a:avLst/>
          </a:prstGeom>
          <a:noFill/>
          <a:ln>
            <a:noFill/>
          </a:ln>
        </p:spPr>
        <p:txBody>
          <a:bodyPr anchorCtr="0" anchor="t" bIns="91425" lIns="91425" spcFirstLastPara="1" rIns="91425" wrap="square" tIns="91425">
            <a:spAutoFit/>
          </a:bodyPr>
          <a:lstStyle/>
          <a:p>
            <a:pPr indent="0" lvl="0" marL="0" rtl="0" algn="l">
              <a:lnSpc>
                <a:spcPct val="134482"/>
              </a:lnSpc>
              <a:spcBef>
                <a:spcPts val="0"/>
              </a:spcBef>
              <a:spcAft>
                <a:spcPts val="0"/>
              </a:spcAft>
              <a:buNone/>
            </a:pPr>
            <a:r>
              <a:t/>
            </a:r>
            <a:endParaRPr sz="1450">
              <a:solidFill>
                <a:srgbClr val="CE9178"/>
              </a:solidFill>
              <a:highlight>
                <a:srgbClr val="1F1F1F"/>
              </a:highlight>
              <a:latin typeface="Courier New"/>
              <a:ea typeface="Courier New"/>
              <a:cs typeface="Courier New"/>
              <a:sym typeface="Courier New"/>
            </a:endParaRPr>
          </a:p>
          <a:p>
            <a:pPr indent="0" lvl="0" marL="0" rtl="0" algn="l">
              <a:lnSpc>
                <a:spcPct val="134482"/>
              </a:lnSpc>
              <a:spcBef>
                <a:spcPts val="0"/>
              </a:spcBef>
              <a:spcAft>
                <a:spcPts val="0"/>
              </a:spcAft>
              <a:buNone/>
            </a:pPr>
            <a:r>
              <a:t/>
            </a:r>
            <a:endParaRPr sz="1450">
              <a:solidFill>
                <a:srgbClr val="CE9178"/>
              </a:solidFill>
              <a:highlight>
                <a:srgbClr val="1F1F1F"/>
              </a:highlight>
              <a:latin typeface="Courier New"/>
              <a:ea typeface="Courier New"/>
              <a:cs typeface="Courier New"/>
              <a:sym typeface="Courier New"/>
            </a:endParaRPr>
          </a:p>
        </p:txBody>
      </p:sp>
      <p:pic>
        <p:nvPicPr>
          <p:cNvPr id="146" name="Google Shape;146;p28"/>
          <p:cNvPicPr preferRelativeResize="0"/>
          <p:nvPr/>
        </p:nvPicPr>
        <p:blipFill>
          <a:blip r:embed="rId3">
            <a:alphaModFix/>
          </a:blip>
          <a:stretch>
            <a:fillRect/>
          </a:stretch>
        </p:blipFill>
        <p:spPr>
          <a:xfrm>
            <a:off x="595537" y="958837"/>
            <a:ext cx="7952926" cy="33721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Frequency</a:t>
            </a:r>
            <a:r>
              <a:rPr lang="en"/>
              <a:t> </a:t>
            </a:r>
            <a:r>
              <a:rPr lang="en"/>
              <a:t>distribution</a:t>
            </a:r>
            <a:r>
              <a:rPr lang="en"/>
              <a:t> </a:t>
            </a:r>
            <a:endParaRPr/>
          </a:p>
        </p:txBody>
      </p:sp>
      <p:sp>
        <p:nvSpPr>
          <p:cNvPr id="152" name="Google Shape;152;p29"/>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53" name="Google Shape;153;p29"/>
          <p:cNvPicPr preferRelativeResize="0"/>
          <p:nvPr/>
        </p:nvPicPr>
        <p:blipFill>
          <a:blip r:embed="rId3">
            <a:alphaModFix/>
          </a:blip>
          <a:stretch>
            <a:fillRect/>
          </a:stretch>
        </p:blipFill>
        <p:spPr>
          <a:xfrm>
            <a:off x="0" y="799975"/>
            <a:ext cx="8755950" cy="434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Code snippet </a:t>
            </a:r>
            <a:endParaRPr/>
          </a:p>
        </p:txBody>
      </p:sp>
      <p:sp>
        <p:nvSpPr>
          <p:cNvPr id="159" name="Google Shape;159;p30"/>
          <p:cNvSpPr txBox="1"/>
          <p:nvPr>
            <p:ph idx="1" type="body"/>
          </p:nvPr>
        </p:nvSpPr>
        <p:spPr>
          <a:xfrm>
            <a:off x="1122326" y="618075"/>
            <a:ext cx="66102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60" name="Google Shape;160;p30"/>
          <p:cNvPicPr preferRelativeResize="0"/>
          <p:nvPr/>
        </p:nvPicPr>
        <p:blipFill>
          <a:blip r:embed="rId3">
            <a:alphaModFix/>
          </a:blip>
          <a:stretch>
            <a:fillRect/>
          </a:stretch>
        </p:blipFill>
        <p:spPr>
          <a:xfrm>
            <a:off x="1122325" y="799975"/>
            <a:ext cx="7344823" cy="26899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Implications of central tendency and variability</a:t>
            </a:r>
            <a:endParaRPr/>
          </a:p>
        </p:txBody>
      </p:sp>
      <p:sp>
        <p:nvSpPr>
          <p:cNvPr id="166" name="Google Shape;166;p31"/>
          <p:cNvSpPr txBox="1"/>
          <p:nvPr/>
        </p:nvSpPr>
        <p:spPr>
          <a:xfrm>
            <a:off x="457200" y="988975"/>
            <a:ext cx="5030100" cy="408000"/>
          </a:xfrm>
          <a:prstGeom prst="rect">
            <a:avLst/>
          </a:prstGeom>
          <a:noFill/>
          <a:ln>
            <a:noFill/>
          </a:ln>
        </p:spPr>
        <p:txBody>
          <a:bodyPr anchorCtr="0" anchor="t" bIns="91425" lIns="91425" spcFirstLastPara="1" rIns="91425" wrap="square" tIns="91425">
            <a:spAutoFit/>
          </a:bodyPr>
          <a:lstStyle/>
          <a:p>
            <a:pPr indent="0" lvl="0" marL="0" rtl="0" algn="l">
              <a:lnSpc>
                <a:spcPct val="134482"/>
              </a:lnSpc>
              <a:spcBef>
                <a:spcPts val="0"/>
              </a:spcBef>
              <a:spcAft>
                <a:spcPts val="0"/>
              </a:spcAft>
              <a:buClr>
                <a:schemeClr val="dk1"/>
              </a:buClr>
              <a:buSzPts val="1100"/>
              <a:buFont typeface="Arial"/>
              <a:buNone/>
            </a:pPr>
            <a:r>
              <a:rPr lang="en" sz="1450">
                <a:solidFill>
                  <a:schemeClr val="dk1"/>
                </a:solidFill>
                <a:highlight>
                  <a:srgbClr val="1F1F1F"/>
                </a:highlight>
                <a:latin typeface="Courier New"/>
                <a:ea typeface="Courier New"/>
                <a:cs typeface="Courier New"/>
                <a:sym typeface="Courier New"/>
              </a:rPr>
              <a:t>T</a:t>
            </a:r>
            <a:endParaRPr sz="1450">
              <a:solidFill>
                <a:schemeClr val="dk1"/>
              </a:solidFill>
              <a:highlight>
                <a:srgbClr val="1F1F1F"/>
              </a:highlight>
              <a:latin typeface="Courier New"/>
              <a:ea typeface="Courier New"/>
              <a:cs typeface="Courier New"/>
              <a:sym typeface="Courier New"/>
            </a:endParaRPr>
          </a:p>
        </p:txBody>
      </p:sp>
      <p:sp>
        <p:nvSpPr>
          <p:cNvPr id="167" name="Google Shape;167;p31"/>
          <p:cNvSpPr txBox="1"/>
          <p:nvPr/>
        </p:nvSpPr>
        <p:spPr>
          <a:xfrm>
            <a:off x="457200" y="1396975"/>
            <a:ext cx="53133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FF"/>
              </a:solidFill>
            </a:endParaRPr>
          </a:p>
        </p:txBody>
      </p:sp>
      <p:sp>
        <p:nvSpPr>
          <p:cNvPr id="168" name="Google Shape;168;p31"/>
          <p:cNvSpPr txBox="1"/>
          <p:nvPr/>
        </p:nvSpPr>
        <p:spPr>
          <a:xfrm>
            <a:off x="511150" y="1396975"/>
            <a:ext cx="6108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rgbClr val="0000FF"/>
              </a:solidFill>
            </a:endParaRPr>
          </a:p>
        </p:txBody>
      </p:sp>
      <p:sp>
        <p:nvSpPr>
          <p:cNvPr id="169" name="Google Shape;169;p31"/>
          <p:cNvSpPr txBox="1"/>
          <p:nvPr/>
        </p:nvSpPr>
        <p:spPr>
          <a:xfrm>
            <a:off x="511150" y="988975"/>
            <a:ext cx="6108600" cy="47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a:t>
            </a:r>
            <a:r>
              <a:rPr lang="en" sz="1300">
                <a:solidFill>
                  <a:schemeClr val="dk1"/>
                </a:solidFill>
              </a:rPr>
              <a:t>he model is aimed at monitoring and optimizing energy consumption, thus the central tendency of Energy Consumption of the population was </a:t>
            </a:r>
            <a:r>
              <a:rPr lang="en" sz="1300">
                <a:solidFill>
                  <a:schemeClr val="dk1"/>
                </a:solidFill>
              </a:rPr>
              <a:t>taken</a:t>
            </a:r>
            <a:r>
              <a:rPr lang="en" sz="1300">
                <a:solidFill>
                  <a:schemeClr val="dk1"/>
                </a:solidFill>
              </a:rPr>
              <a:t> into consideration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Here are the implications:</a:t>
            </a:r>
            <a:endParaRPr sz="1300">
              <a:solidFill>
                <a:schemeClr val="dk1"/>
              </a:solidFill>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The mean being higher than the median suggests that the distribution of electricity consumption might be positively skewed, meaning there might be some extremely high values that are pulling the mean upwards.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The mode being significantly different from both the mean and median indicates that there's a specific value (174,048) that occurs most frequently in the dataset, while the majority of values might be lower.</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The </a:t>
            </a:r>
            <a:r>
              <a:rPr lang="en" sz="1200">
                <a:solidFill>
                  <a:schemeClr val="dk1"/>
                </a:solidFill>
                <a:latin typeface="Roboto"/>
                <a:ea typeface="Roboto"/>
                <a:cs typeface="Roboto"/>
                <a:sym typeface="Roboto"/>
              </a:rPr>
              <a:t>standard</a:t>
            </a:r>
            <a:r>
              <a:rPr lang="en" sz="1200">
                <a:solidFill>
                  <a:schemeClr val="dk1"/>
                </a:solidFill>
                <a:latin typeface="Roboto"/>
                <a:ea typeface="Roboto"/>
                <a:cs typeface="Roboto"/>
                <a:sym typeface="Roboto"/>
              </a:rPr>
              <a:t> deviation of 48965 indicates that the electricity consumption values are very largely varied or distributed from the mean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Normal Distribution</a:t>
            </a:r>
            <a:endParaRPr/>
          </a:p>
        </p:txBody>
      </p:sp>
      <p:sp>
        <p:nvSpPr>
          <p:cNvPr id="175" name="Google Shape;175;p32"/>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a:solidFill>
                  <a:schemeClr val="dk1"/>
                </a:solidFill>
              </a:rPr>
              <a:t>To check for normal distribution , seaborn module was used to draw the kernel </a:t>
            </a:r>
            <a:r>
              <a:rPr lang="en">
                <a:solidFill>
                  <a:schemeClr val="dk1"/>
                </a:solidFill>
              </a:rPr>
              <a:t>density plot, if the plot resembles a bell like structure ,then the distribution of our data set is said to be normal</a:t>
            </a:r>
            <a:endParaRPr>
              <a:solidFill>
                <a:schemeClr val="dk1"/>
              </a:solidFill>
            </a:endParaRPr>
          </a:p>
          <a:p>
            <a:pPr indent="0" lvl="0" marL="0" rtl="0" algn="l">
              <a:spcBef>
                <a:spcPts val="400"/>
              </a:spcBef>
              <a:spcAft>
                <a:spcPts val="0"/>
              </a:spcAft>
              <a:buNone/>
            </a:pPr>
            <a:r>
              <a:t/>
            </a:r>
            <a:endParaRPr>
              <a:solidFill>
                <a:schemeClr val="dk1"/>
              </a:solidFill>
            </a:endParaRPr>
          </a:p>
        </p:txBody>
      </p:sp>
      <p:pic>
        <p:nvPicPr>
          <p:cNvPr id="176" name="Google Shape;176;p32"/>
          <p:cNvPicPr preferRelativeResize="0"/>
          <p:nvPr/>
        </p:nvPicPr>
        <p:blipFill>
          <a:blip r:embed="rId3">
            <a:alphaModFix/>
          </a:blip>
          <a:stretch>
            <a:fillRect/>
          </a:stretch>
        </p:blipFill>
        <p:spPr>
          <a:xfrm>
            <a:off x="1592900" y="2051050"/>
            <a:ext cx="5112101" cy="2619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845400" y="258750"/>
            <a:ext cx="7453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1B57B5"/>
                </a:solidFill>
              </a:rPr>
              <a:t>                                       Correlation</a:t>
            </a:r>
            <a:endParaRPr sz="2100">
              <a:solidFill>
                <a:srgbClr val="1B57B5"/>
              </a:solidFill>
            </a:endParaRPr>
          </a:p>
        </p:txBody>
      </p:sp>
      <p:sp>
        <p:nvSpPr>
          <p:cNvPr id="182" name="Google Shape;182;p33"/>
          <p:cNvSpPr txBox="1"/>
          <p:nvPr/>
        </p:nvSpPr>
        <p:spPr>
          <a:xfrm>
            <a:off x="596025" y="1096575"/>
            <a:ext cx="7656900" cy="3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F0F0F"/>
                </a:solidFill>
                <a:latin typeface="Roboto"/>
                <a:ea typeface="Roboto"/>
                <a:cs typeface="Roboto"/>
                <a:sym typeface="Roboto"/>
              </a:rPr>
              <a:t>Correlation refers to the relationship or association between two variables. It measures how changes in one variable are related to changes in another variable.</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a:p>
            <a:pPr indent="0" lvl="0" marL="0" rtl="0" algn="l">
              <a:spcBef>
                <a:spcPts val="0"/>
              </a:spcBef>
              <a:spcAft>
                <a:spcPts val="0"/>
              </a:spcAft>
              <a:buNone/>
            </a:pPr>
            <a:r>
              <a:rPr lang="en">
                <a:solidFill>
                  <a:srgbClr val="0F0F0F"/>
                </a:solidFill>
                <a:latin typeface="Roboto"/>
                <a:ea typeface="Roboto"/>
                <a:cs typeface="Roboto"/>
                <a:sym typeface="Roboto"/>
              </a:rPr>
              <a:t>To analyze correlation, we require to compare </a:t>
            </a:r>
            <a:r>
              <a:rPr lang="en">
                <a:solidFill>
                  <a:srgbClr val="0F0F0F"/>
                </a:solidFill>
                <a:latin typeface="Roboto"/>
                <a:ea typeface="Roboto"/>
                <a:cs typeface="Roboto"/>
                <a:sym typeface="Roboto"/>
              </a:rPr>
              <a:t>independent</a:t>
            </a:r>
            <a:r>
              <a:rPr lang="en">
                <a:solidFill>
                  <a:srgbClr val="0F0F0F"/>
                </a:solidFill>
                <a:latin typeface="Roboto"/>
                <a:ea typeface="Roboto"/>
                <a:cs typeface="Roboto"/>
                <a:sym typeface="Roboto"/>
              </a:rPr>
              <a:t> variables and dependent variables, both being of numerical data type</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a:p>
            <a:pPr indent="0" lvl="0" marL="0" rtl="0" algn="l">
              <a:spcBef>
                <a:spcPts val="0"/>
              </a:spcBef>
              <a:spcAft>
                <a:spcPts val="0"/>
              </a:spcAft>
              <a:buNone/>
            </a:pPr>
            <a:r>
              <a:rPr lang="en">
                <a:solidFill>
                  <a:srgbClr val="0F0F0F"/>
                </a:solidFill>
                <a:latin typeface="Roboto"/>
                <a:ea typeface="Roboto"/>
                <a:cs typeface="Roboto"/>
                <a:sym typeface="Roboto"/>
              </a:rPr>
              <a:t>The </a:t>
            </a:r>
            <a:r>
              <a:rPr lang="en">
                <a:solidFill>
                  <a:srgbClr val="0F0F0F"/>
                </a:solidFill>
                <a:latin typeface="Roboto"/>
                <a:ea typeface="Roboto"/>
                <a:cs typeface="Roboto"/>
                <a:sym typeface="Roboto"/>
              </a:rPr>
              <a:t>independent</a:t>
            </a:r>
            <a:r>
              <a:rPr lang="en">
                <a:solidFill>
                  <a:srgbClr val="0F0F0F"/>
                </a:solidFill>
                <a:latin typeface="Roboto"/>
                <a:ea typeface="Roboto"/>
                <a:cs typeface="Roboto"/>
                <a:sym typeface="Roboto"/>
              </a:rPr>
              <a:t> variables taken for consideration were Property Area (ft²), Natural Gas Use (kBtu), Total GHG Emissions (Metric Tons CO2e),Energy Cost ($), Temperature, Humidity (%),No. of Occupants</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a:p>
            <a:pPr indent="0" lvl="0" marL="0" rtl="0" algn="l">
              <a:spcBef>
                <a:spcPts val="0"/>
              </a:spcBef>
              <a:spcAft>
                <a:spcPts val="0"/>
              </a:spcAft>
              <a:buNone/>
            </a:pPr>
            <a:r>
              <a:rPr lang="en">
                <a:solidFill>
                  <a:srgbClr val="0F0F0F"/>
                </a:solidFill>
                <a:latin typeface="Roboto"/>
                <a:ea typeface="Roboto"/>
                <a:cs typeface="Roboto"/>
                <a:sym typeface="Roboto"/>
              </a:rPr>
              <a:t>The dependant variable taken was Electricity use as our primary objective is to monitor the electricity consumption and optimize based on the factors that affect it</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a:solidFill>
                <a:srgbClr val="0F0F0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Correlation matrix</a:t>
            </a:r>
            <a:endParaRPr/>
          </a:p>
        </p:txBody>
      </p:sp>
      <p:sp>
        <p:nvSpPr>
          <p:cNvPr id="188" name="Google Shape;188;p34"/>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89" name="Google Shape;189;p34"/>
          <p:cNvPicPr preferRelativeResize="0"/>
          <p:nvPr/>
        </p:nvPicPr>
        <p:blipFill>
          <a:blip r:embed="rId3">
            <a:alphaModFix/>
          </a:blip>
          <a:stretch>
            <a:fillRect/>
          </a:stretch>
        </p:blipFill>
        <p:spPr>
          <a:xfrm>
            <a:off x="631600" y="981772"/>
            <a:ext cx="6422375" cy="3680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nvSpPr>
        <p:spPr>
          <a:xfrm>
            <a:off x="383900" y="930275"/>
            <a:ext cx="84405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correlation matrix was generated and the following are the calculated correlation coefficients: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pic>
        <p:nvPicPr>
          <p:cNvPr id="195" name="Google Shape;195;p35"/>
          <p:cNvPicPr preferRelativeResize="0"/>
          <p:nvPr/>
        </p:nvPicPr>
        <p:blipFill>
          <a:blip r:embed="rId3">
            <a:alphaModFix/>
          </a:blip>
          <a:stretch>
            <a:fillRect/>
          </a:stretch>
        </p:blipFill>
        <p:spPr>
          <a:xfrm>
            <a:off x="550825" y="1521875"/>
            <a:ext cx="7185360" cy="855400"/>
          </a:xfrm>
          <a:prstGeom prst="rect">
            <a:avLst/>
          </a:prstGeom>
          <a:noFill/>
          <a:ln>
            <a:noFill/>
          </a:ln>
        </p:spPr>
      </p:pic>
      <p:sp>
        <p:nvSpPr>
          <p:cNvPr id="196" name="Google Shape;196;p35"/>
          <p:cNvSpPr txBox="1"/>
          <p:nvPr/>
        </p:nvSpPr>
        <p:spPr>
          <a:xfrm>
            <a:off x="466025" y="2648300"/>
            <a:ext cx="8210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From the above we can infer that: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Property area and Electricity consumption share a INTERMEDIATE DIRECT RELATIONSHIP i.e as property area increases, electricity consumption also increases by moderate amount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Total GHG Emissions and Electricity consumption share a STRONG DIRECT RELATIONSHIP i.e increase in ghg emissions imply an increase in </a:t>
            </a:r>
            <a:r>
              <a:rPr lang="en">
                <a:solidFill>
                  <a:schemeClr val="dk1"/>
                </a:solidFill>
              </a:rPr>
              <a:t>electricity consumption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Humidity and Electricity consumption share a WEAK INDIRECT RELATIONSHIP i.e as humidity decreases, electricity consumption increases by a small amount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8"/>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Problem statement </a:t>
            </a:r>
            <a:endParaRPr/>
          </a:p>
        </p:txBody>
      </p:sp>
      <p:sp>
        <p:nvSpPr>
          <p:cNvPr id="79" name="Google Shape;79;p18"/>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a:t>Inefficient energy consumption in property area facilities poses a significant challenge. Leveraging data science techniques, our project aims to monitor and analyze energy usage patterns, providing actionable insights for optimizing consumption, reducing costs, and advancing sustainability efforts. The goal is to develop a comprehensive solution that enhances operational efficiency while aligning with environmental sustainability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nvSpPr>
        <p:spPr>
          <a:xfrm>
            <a:off x="1391375" y="226950"/>
            <a:ext cx="57798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                           Scatter plots</a:t>
            </a:r>
            <a:endParaRPr sz="2100">
              <a:solidFill>
                <a:srgbClr val="0000FF"/>
              </a:solidFill>
            </a:endParaRPr>
          </a:p>
        </p:txBody>
      </p:sp>
      <p:sp>
        <p:nvSpPr>
          <p:cNvPr id="202" name="Google Shape;202;p36"/>
          <p:cNvSpPr txBox="1"/>
          <p:nvPr/>
        </p:nvSpPr>
        <p:spPr>
          <a:xfrm>
            <a:off x="882350" y="1213225"/>
            <a:ext cx="7254000" cy="29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FF"/>
              </a:solidFill>
            </a:endParaRPr>
          </a:p>
        </p:txBody>
      </p:sp>
      <p:pic>
        <p:nvPicPr>
          <p:cNvPr id="203" name="Google Shape;203;p36"/>
          <p:cNvPicPr preferRelativeResize="0"/>
          <p:nvPr/>
        </p:nvPicPr>
        <p:blipFill>
          <a:blip r:embed="rId3">
            <a:alphaModFix/>
          </a:blip>
          <a:stretch>
            <a:fillRect/>
          </a:stretch>
        </p:blipFill>
        <p:spPr>
          <a:xfrm>
            <a:off x="336275" y="1064750"/>
            <a:ext cx="3409474" cy="1734925"/>
          </a:xfrm>
          <a:prstGeom prst="rect">
            <a:avLst/>
          </a:prstGeom>
          <a:noFill/>
          <a:ln>
            <a:noFill/>
          </a:ln>
        </p:spPr>
      </p:pic>
      <p:sp>
        <p:nvSpPr>
          <p:cNvPr id="204" name="Google Shape;204;p36"/>
          <p:cNvSpPr txBox="1"/>
          <p:nvPr/>
        </p:nvSpPr>
        <p:spPr>
          <a:xfrm>
            <a:off x="3771200" y="1717463"/>
            <a:ext cx="46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linear strong relationship between ghg emissions and electricity consumption</a:t>
            </a:r>
            <a:endParaRPr>
              <a:solidFill>
                <a:schemeClr val="dk1"/>
              </a:solidFill>
            </a:endParaRPr>
          </a:p>
        </p:txBody>
      </p:sp>
      <p:pic>
        <p:nvPicPr>
          <p:cNvPr id="205" name="Google Shape;205;p36"/>
          <p:cNvPicPr preferRelativeResize="0"/>
          <p:nvPr/>
        </p:nvPicPr>
        <p:blipFill>
          <a:blip r:embed="rId4">
            <a:alphaModFix/>
          </a:blip>
          <a:stretch>
            <a:fillRect/>
          </a:stretch>
        </p:blipFill>
        <p:spPr>
          <a:xfrm>
            <a:off x="415838" y="3014025"/>
            <a:ext cx="3250349" cy="1647189"/>
          </a:xfrm>
          <a:prstGeom prst="rect">
            <a:avLst/>
          </a:prstGeom>
          <a:noFill/>
          <a:ln>
            <a:noFill/>
          </a:ln>
        </p:spPr>
      </p:pic>
      <p:sp>
        <p:nvSpPr>
          <p:cNvPr id="206" name="Google Shape;206;p36"/>
          <p:cNvSpPr txBox="1"/>
          <p:nvPr/>
        </p:nvSpPr>
        <p:spPr>
          <a:xfrm>
            <a:off x="3771200" y="3529825"/>
            <a:ext cx="49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weak linear relationship between property area and electricity consumption</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522650" y="1647250"/>
            <a:ext cx="3361824" cy="1710676"/>
          </a:xfrm>
          <a:prstGeom prst="rect">
            <a:avLst/>
          </a:prstGeom>
          <a:noFill/>
          <a:ln>
            <a:noFill/>
          </a:ln>
        </p:spPr>
      </p:pic>
      <p:sp>
        <p:nvSpPr>
          <p:cNvPr id="212" name="Google Shape;212;p37"/>
          <p:cNvSpPr txBox="1"/>
          <p:nvPr/>
        </p:nvSpPr>
        <p:spPr>
          <a:xfrm>
            <a:off x="3966400" y="2091513"/>
            <a:ext cx="463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 significant relationship between temperature and Electricity consumption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nvSpPr>
        <p:spPr>
          <a:xfrm>
            <a:off x="1242925" y="258750"/>
            <a:ext cx="57480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FF"/>
                </a:solidFill>
              </a:rPr>
              <a:t>                                   Regression</a:t>
            </a:r>
            <a:endParaRPr sz="1700">
              <a:solidFill>
                <a:srgbClr val="0000FF"/>
              </a:solidFill>
            </a:endParaRPr>
          </a:p>
        </p:txBody>
      </p:sp>
      <p:sp>
        <p:nvSpPr>
          <p:cNvPr id="218" name="Google Shape;218;p38"/>
          <p:cNvSpPr txBox="1"/>
          <p:nvPr/>
        </p:nvSpPr>
        <p:spPr>
          <a:xfrm>
            <a:off x="649025" y="901500"/>
            <a:ext cx="7466100" cy="13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F0F0F"/>
                </a:solidFill>
                <a:latin typeface="Roboto"/>
                <a:ea typeface="Roboto"/>
                <a:cs typeface="Roboto"/>
                <a:sym typeface="Roboto"/>
              </a:rPr>
              <a:t>Regression  is a statistical method used to understand and quantify the relationship between two or more variables. It helps in predicting or estimating the value of one variable based on the values of other related variables.</a:t>
            </a:r>
            <a:endParaRPr>
              <a:solidFill>
                <a:srgbClr val="0F0F0F"/>
              </a:solidFill>
              <a:latin typeface="Roboto"/>
              <a:ea typeface="Roboto"/>
              <a:cs typeface="Roboto"/>
              <a:sym typeface="Roboto"/>
            </a:endParaRPr>
          </a:p>
          <a:p>
            <a:pPr indent="0" lvl="0" marL="0" rtl="0" algn="l">
              <a:spcBef>
                <a:spcPts val="0"/>
              </a:spcBef>
              <a:spcAft>
                <a:spcPts val="0"/>
              </a:spcAft>
              <a:buNone/>
            </a:pPr>
            <a:r>
              <a:t/>
            </a:r>
            <a:endParaRPr sz="7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b="1" lang="en">
                <a:solidFill>
                  <a:srgbClr val="0F0F0F"/>
                </a:solidFill>
                <a:latin typeface="Roboto"/>
                <a:ea typeface="Roboto"/>
                <a:cs typeface="Roboto"/>
                <a:sym typeface="Roboto"/>
              </a:rPr>
              <a:t>The process of fitting chosen regression model to data</a:t>
            </a:r>
            <a:endParaRPr b="1">
              <a:solidFill>
                <a:srgbClr val="0F0F0F"/>
              </a:solidFill>
              <a:latin typeface="Roboto"/>
              <a:ea typeface="Roboto"/>
              <a:cs typeface="Roboto"/>
              <a:sym typeface="Roboto"/>
            </a:endParaRPr>
          </a:p>
          <a:p>
            <a:pPr indent="0" lvl="0" marL="0" rtl="0" algn="l">
              <a:spcBef>
                <a:spcPts val="0"/>
              </a:spcBef>
              <a:spcAft>
                <a:spcPts val="0"/>
              </a:spcAft>
              <a:buNone/>
            </a:pPr>
            <a:r>
              <a:t/>
            </a:r>
            <a:endParaRPr b="1" sz="1200">
              <a:solidFill>
                <a:srgbClr val="0F0F0F"/>
              </a:solidFill>
              <a:latin typeface="Roboto"/>
              <a:ea typeface="Roboto"/>
              <a:cs typeface="Roboto"/>
              <a:sym typeface="Roboto"/>
            </a:endParaRPr>
          </a:p>
          <a:p>
            <a:pPr indent="0" lvl="0" marL="0" rtl="0" algn="l">
              <a:spcBef>
                <a:spcPts val="0"/>
              </a:spcBef>
              <a:spcAft>
                <a:spcPts val="0"/>
              </a:spcAft>
              <a:buNone/>
            </a:pPr>
            <a:r>
              <a:t/>
            </a:r>
            <a:endParaRPr b="1" sz="1200">
              <a:solidFill>
                <a:srgbClr val="0F0F0F"/>
              </a:solidFill>
              <a:latin typeface="Roboto"/>
              <a:ea typeface="Roboto"/>
              <a:cs typeface="Roboto"/>
              <a:sym typeface="Roboto"/>
            </a:endParaRPr>
          </a:p>
          <a:p>
            <a:pPr indent="0" lvl="0" marL="0" rtl="0" algn="l">
              <a:spcBef>
                <a:spcPts val="0"/>
              </a:spcBef>
              <a:spcAft>
                <a:spcPts val="0"/>
              </a:spcAft>
              <a:buNone/>
            </a:pPr>
            <a:r>
              <a:t/>
            </a:r>
            <a:endParaRPr b="1" sz="1200">
              <a:solidFill>
                <a:srgbClr val="0F0F0F"/>
              </a:solidFill>
              <a:latin typeface="Roboto"/>
              <a:ea typeface="Roboto"/>
              <a:cs typeface="Roboto"/>
              <a:sym typeface="Roboto"/>
            </a:endParaRPr>
          </a:p>
        </p:txBody>
      </p:sp>
      <p:pic>
        <p:nvPicPr>
          <p:cNvPr id="219" name="Google Shape;219;p38"/>
          <p:cNvPicPr preferRelativeResize="0"/>
          <p:nvPr/>
        </p:nvPicPr>
        <p:blipFill rotWithShape="1">
          <a:blip r:embed="rId3">
            <a:alphaModFix/>
          </a:blip>
          <a:srcRect b="0" l="0" r="0" t="0"/>
          <a:stretch/>
        </p:blipFill>
        <p:spPr>
          <a:xfrm>
            <a:off x="784850" y="2324575"/>
            <a:ext cx="2965000" cy="2294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9"/>
          <p:cNvPicPr preferRelativeResize="0"/>
          <p:nvPr/>
        </p:nvPicPr>
        <p:blipFill>
          <a:blip r:embed="rId3">
            <a:alphaModFix/>
          </a:blip>
          <a:stretch>
            <a:fillRect/>
          </a:stretch>
        </p:blipFill>
        <p:spPr>
          <a:xfrm>
            <a:off x="1008975" y="994338"/>
            <a:ext cx="4865949" cy="1854325"/>
          </a:xfrm>
          <a:prstGeom prst="rect">
            <a:avLst/>
          </a:prstGeom>
          <a:noFill/>
          <a:ln>
            <a:noFill/>
          </a:ln>
        </p:spPr>
      </p:pic>
      <p:sp>
        <p:nvSpPr>
          <p:cNvPr id="225" name="Google Shape;225;p39"/>
          <p:cNvSpPr txBox="1"/>
          <p:nvPr/>
        </p:nvSpPr>
        <p:spPr>
          <a:xfrm>
            <a:off x="752900" y="3010075"/>
            <a:ext cx="7422900" cy="1548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chemeClr val="dk1"/>
              </a:buClr>
              <a:buSzPts val="1400"/>
              <a:buFont typeface="Roboto"/>
              <a:buChar char="●"/>
            </a:pPr>
            <a:r>
              <a:rPr lang="en">
                <a:solidFill>
                  <a:schemeClr val="dk1"/>
                </a:solidFill>
                <a:latin typeface="Roboto"/>
                <a:ea typeface="Roboto"/>
                <a:cs typeface="Roboto"/>
                <a:sym typeface="Roboto"/>
              </a:rPr>
              <a:t>Total GHG Emissions: Significant positive impact on the Energy consumption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Property Area: Insignificant impact on the Energy consumption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Natural Gas Use: Significant negative impact on the Energy consumption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No. of Occupants: Significant positive impact on the Energy consumption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
        <p:nvSpPr>
          <p:cNvPr id="226" name="Google Shape;226;p39"/>
          <p:cNvSpPr txBox="1"/>
          <p:nvPr/>
        </p:nvSpPr>
        <p:spPr>
          <a:xfrm>
            <a:off x="1997000" y="237575"/>
            <a:ext cx="4934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Inference based on regression analysis</a:t>
            </a:r>
            <a:endParaRPr sz="210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nvSpPr>
        <p:spPr>
          <a:xfrm>
            <a:off x="2123150" y="343600"/>
            <a:ext cx="46662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Limitations of regression model</a:t>
            </a:r>
            <a:endParaRPr sz="2100">
              <a:solidFill>
                <a:srgbClr val="0000FF"/>
              </a:solidFill>
            </a:endParaRPr>
          </a:p>
        </p:txBody>
      </p:sp>
      <p:sp>
        <p:nvSpPr>
          <p:cNvPr id="232" name="Google Shape;232;p40"/>
          <p:cNvSpPr txBox="1"/>
          <p:nvPr/>
        </p:nvSpPr>
        <p:spPr>
          <a:xfrm>
            <a:off x="966300" y="1172875"/>
            <a:ext cx="72114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a:solidFill>
                  <a:schemeClr val="dk1"/>
                </a:solidFill>
                <a:latin typeface="Roboto"/>
                <a:ea typeface="Roboto"/>
                <a:cs typeface="Roboto"/>
                <a:sym typeface="Roboto"/>
              </a:rPr>
              <a:t>1.Assumptions Violation:</a:t>
            </a:r>
            <a:r>
              <a:rPr lang="en">
                <a:solidFill>
                  <a:schemeClr val="dk1"/>
                </a:solidFill>
                <a:latin typeface="Roboto"/>
                <a:ea typeface="Roboto"/>
                <a:cs typeface="Roboto"/>
                <a:sym typeface="Roboto"/>
              </a:rPr>
              <a:t> Regression assumes linearity, independence and normality of residuals. Violations of these assumptions might affect the accuracy of the model predictions.</a:t>
            </a:r>
            <a:endParaRPr>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a:solidFill>
                  <a:schemeClr val="dk1"/>
                </a:solidFill>
                <a:latin typeface="Roboto"/>
                <a:ea typeface="Roboto"/>
                <a:cs typeface="Roboto"/>
                <a:sym typeface="Roboto"/>
              </a:rPr>
              <a:t>2.Multicollinearity:</a:t>
            </a:r>
            <a:r>
              <a:rPr lang="en">
                <a:solidFill>
                  <a:schemeClr val="dk1"/>
                </a:solidFill>
                <a:latin typeface="Roboto"/>
                <a:ea typeface="Roboto"/>
                <a:cs typeface="Roboto"/>
                <a:sym typeface="Roboto"/>
              </a:rPr>
              <a:t> High correlation among independent variables can lead to multicollinearity issues, making it challenging to distinguish the individual effects of predictors.</a:t>
            </a:r>
            <a:endParaRPr>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a:solidFill>
                  <a:schemeClr val="dk1"/>
                </a:solidFill>
                <a:latin typeface="Roboto"/>
                <a:ea typeface="Roboto"/>
                <a:cs typeface="Roboto"/>
                <a:sym typeface="Roboto"/>
              </a:rPr>
              <a:t>3.Outliers and Influential Points:</a:t>
            </a:r>
            <a:r>
              <a:rPr lang="en">
                <a:solidFill>
                  <a:schemeClr val="dk1"/>
                </a:solidFill>
                <a:latin typeface="Roboto"/>
                <a:ea typeface="Roboto"/>
                <a:cs typeface="Roboto"/>
                <a:sym typeface="Roboto"/>
              </a:rPr>
              <a:t> Outliers or influential data points can disproportionately impact the regression model, affecting the coefficients and statistical significance.</a:t>
            </a:r>
            <a:endParaRPr>
              <a:solidFill>
                <a:schemeClr val="dk1"/>
              </a:solidFill>
              <a:latin typeface="Roboto"/>
              <a:ea typeface="Roboto"/>
              <a:cs typeface="Roboto"/>
              <a:sym typeface="Roboto"/>
            </a:endParaRPr>
          </a:p>
          <a:p>
            <a:pPr indent="0" lvl="0" marL="0" rtl="0" algn="l">
              <a:spcBef>
                <a:spcPts val="1500"/>
              </a:spcBef>
              <a:spcAft>
                <a:spcPts val="0"/>
              </a:spcAft>
              <a:buNone/>
            </a:pPr>
            <a:r>
              <a:t/>
            </a:r>
            <a:endParaRPr sz="21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1614100" y="258775"/>
            <a:ext cx="4719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                            Z TEST</a:t>
            </a:r>
            <a:endParaRPr sz="2100">
              <a:solidFill>
                <a:srgbClr val="0000FF"/>
              </a:solidFill>
            </a:endParaRPr>
          </a:p>
        </p:txBody>
      </p:sp>
      <p:sp>
        <p:nvSpPr>
          <p:cNvPr id="238" name="Google Shape;238;p41"/>
          <p:cNvSpPr txBox="1"/>
          <p:nvPr/>
        </p:nvSpPr>
        <p:spPr>
          <a:xfrm>
            <a:off x="733875" y="1055250"/>
            <a:ext cx="7597800" cy="335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F0F0F"/>
                </a:solidFill>
              </a:rPr>
              <a:t>A Z-test is a statistical method used to determine if there's a significant difference between a sample and a population or between two samples. It assesses whether the average of a sample differs significantly from the population mean or if two sample means are significantly different from each other.</a:t>
            </a:r>
            <a:endParaRPr>
              <a:solidFill>
                <a:srgbClr val="0F0F0F"/>
              </a:solidFill>
            </a:endParaRPr>
          </a:p>
          <a:p>
            <a:pPr indent="0" lvl="0" marL="0" rtl="0" algn="l">
              <a:lnSpc>
                <a:spcPct val="150000"/>
              </a:lnSpc>
              <a:spcBef>
                <a:spcPts val="0"/>
              </a:spcBef>
              <a:spcAft>
                <a:spcPts val="0"/>
              </a:spcAft>
              <a:buNone/>
            </a:pPr>
            <a:r>
              <a:t/>
            </a:r>
            <a:endParaRPr>
              <a:solidFill>
                <a:srgbClr val="0F0F0F"/>
              </a:solidFill>
            </a:endParaRPr>
          </a:p>
          <a:p>
            <a:pPr indent="0" lvl="0" marL="0" rtl="0" algn="l">
              <a:lnSpc>
                <a:spcPct val="150000"/>
              </a:lnSpc>
              <a:spcBef>
                <a:spcPts val="0"/>
              </a:spcBef>
              <a:spcAft>
                <a:spcPts val="0"/>
              </a:spcAft>
              <a:buClr>
                <a:schemeClr val="dk1"/>
              </a:buClr>
              <a:buSzPts val="1100"/>
              <a:buFont typeface="Arial"/>
              <a:buNone/>
            </a:pPr>
            <a:r>
              <a:rPr lang="en">
                <a:solidFill>
                  <a:srgbClr val="0F0F0F"/>
                </a:solidFill>
              </a:rPr>
              <a:t>Z test has been performed on the dataset to find if there is a </a:t>
            </a:r>
            <a:r>
              <a:rPr lang="en">
                <a:solidFill>
                  <a:srgbClr val="0F0F0F"/>
                </a:solidFill>
              </a:rPr>
              <a:t>significant difference in electricity consumption between residential and industrial buildings ,also to infer if there is any significant difference in energy consumption between buildings which uses electricity as energy source and solar as energy source. Z test has been considered because of larger sample size and the test has been performed at </a:t>
            </a:r>
            <a:r>
              <a:rPr b="1" lang="en">
                <a:solidFill>
                  <a:srgbClr val="0F0F0F"/>
                </a:solidFill>
              </a:rPr>
              <a:t>5 percent significance level.</a:t>
            </a:r>
            <a:endParaRPr b="1">
              <a:solidFill>
                <a:srgbClr val="0F0F0F"/>
              </a:solidFill>
            </a:endParaRPr>
          </a:p>
          <a:p>
            <a:pPr indent="0" lvl="0" marL="0" rtl="0" algn="l">
              <a:spcBef>
                <a:spcPts val="0"/>
              </a:spcBef>
              <a:spcAft>
                <a:spcPts val="0"/>
              </a:spcAft>
              <a:buNone/>
            </a:pPr>
            <a:r>
              <a:t/>
            </a:r>
            <a:endParaRPr sz="21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Application of Z test</a:t>
            </a:r>
            <a:endParaRPr/>
          </a:p>
        </p:txBody>
      </p:sp>
      <p:sp>
        <p:nvSpPr>
          <p:cNvPr id="244" name="Google Shape;244;p42"/>
          <p:cNvSpPr txBox="1"/>
          <p:nvPr>
            <p:ph idx="1" type="body"/>
          </p:nvPr>
        </p:nvSpPr>
        <p:spPr>
          <a:xfrm>
            <a:off x="457200" y="851925"/>
            <a:ext cx="2102400" cy="363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200">
                <a:solidFill>
                  <a:srgbClr val="1B57B5"/>
                </a:solidFill>
              </a:rPr>
              <a:t>Code Snippet:</a:t>
            </a:r>
            <a:endParaRPr sz="2200">
              <a:solidFill>
                <a:srgbClr val="1B57B5"/>
              </a:solidFill>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None/>
            </a:pPr>
            <a:r>
              <a:t/>
            </a:r>
            <a:endParaRPr b="1">
              <a:solidFill>
                <a:schemeClr val="dk1"/>
              </a:solidFill>
            </a:endParaRPr>
          </a:p>
          <a:p>
            <a:pPr indent="0" lvl="0" marL="0" rtl="0" algn="l">
              <a:spcBef>
                <a:spcPts val="400"/>
              </a:spcBef>
              <a:spcAft>
                <a:spcPts val="0"/>
              </a:spcAft>
              <a:buNone/>
            </a:pPr>
            <a:r>
              <a:t/>
            </a:r>
            <a:endParaRPr b="1">
              <a:solidFill>
                <a:schemeClr val="dk1"/>
              </a:solidFill>
            </a:endParaRPr>
          </a:p>
        </p:txBody>
      </p:sp>
      <p:pic>
        <p:nvPicPr>
          <p:cNvPr id="245" name="Google Shape;245;p42"/>
          <p:cNvPicPr preferRelativeResize="0"/>
          <p:nvPr/>
        </p:nvPicPr>
        <p:blipFill rotWithShape="1">
          <a:blip r:embed="rId3">
            <a:alphaModFix/>
          </a:blip>
          <a:srcRect b="0" l="0" r="29775" t="0"/>
          <a:stretch/>
        </p:blipFill>
        <p:spPr>
          <a:xfrm>
            <a:off x="457200" y="1267475"/>
            <a:ext cx="5736426" cy="3561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1800">
                <a:solidFill>
                  <a:srgbClr val="0000FF"/>
                </a:solidFill>
              </a:rPr>
              <a:t>Inference from Z test</a:t>
            </a:r>
            <a:endParaRPr/>
          </a:p>
        </p:txBody>
      </p:sp>
      <p:pic>
        <p:nvPicPr>
          <p:cNvPr id="251" name="Google Shape;251;p43"/>
          <p:cNvPicPr preferRelativeResize="0"/>
          <p:nvPr/>
        </p:nvPicPr>
        <p:blipFill rotWithShape="1">
          <a:blip r:embed="rId3">
            <a:alphaModFix/>
          </a:blip>
          <a:srcRect b="0" l="0" r="1999" t="0"/>
          <a:stretch/>
        </p:blipFill>
        <p:spPr>
          <a:xfrm>
            <a:off x="170613" y="909900"/>
            <a:ext cx="8802776" cy="1387675"/>
          </a:xfrm>
          <a:prstGeom prst="rect">
            <a:avLst/>
          </a:prstGeom>
          <a:noFill/>
          <a:ln>
            <a:noFill/>
          </a:ln>
        </p:spPr>
      </p:pic>
      <p:sp>
        <p:nvSpPr>
          <p:cNvPr id="252" name="Google Shape;252;p43"/>
          <p:cNvSpPr txBox="1"/>
          <p:nvPr/>
        </p:nvSpPr>
        <p:spPr>
          <a:xfrm>
            <a:off x="170625" y="2489625"/>
            <a:ext cx="8615100" cy="232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By performing the z test, we get the following results for the two </a:t>
            </a:r>
            <a:r>
              <a:rPr lang="en">
                <a:solidFill>
                  <a:schemeClr val="dk1"/>
                </a:solidFill>
              </a:rPr>
              <a:t>independent</a:t>
            </a:r>
            <a:r>
              <a:rPr lang="en">
                <a:solidFill>
                  <a:schemeClr val="dk1"/>
                </a:solidFill>
              </a:rPr>
              <a:t> groups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a:t>
            </a:r>
            <a:r>
              <a:rPr b="1" lang="en">
                <a:solidFill>
                  <a:schemeClr val="dk1"/>
                </a:solidFill>
              </a:rPr>
              <a:t>Industrial and Residential buildings: </a:t>
            </a:r>
            <a:r>
              <a:rPr lang="en">
                <a:solidFill>
                  <a:schemeClr val="dk1"/>
                </a:solidFill>
              </a:rPr>
              <a:t>Z score is  out of the 95 </a:t>
            </a:r>
            <a:r>
              <a:rPr lang="en">
                <a:solidFill>
                  <a:schemeClr val="dk1"/>
                </a:solidFill>
              </a:rPr>
              <a:t>percent</a:t>
            </a:r>
            <a:r>
              <a:rPr lang="en">
                <a:solidFill>
                  <a:schemeClr val="dk1"/>
                </a:solidFill>
              </a:rPr>
              <a:t> confidence interval, this implies that there is significant difference in Electricity consumption between both industrial and residential buildings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a:t>
            </a:r>
            <a:r>
              <a:rPr b="1" lang="en">
                <a:solidFill>
                  <a:schemeClr val="dk1"/>
                </a:solidFill>
              </a:rPr>
              <a:t>Electricity and Solar energy sources: </a:t>
            </a:r>
            <a:r>
              <a:rPr lang="en">
                <a:solidFill>
                  <a:schemeClr val="dk1"/>
                </a:solidFill>
              </a:rPr>
              <a:t>Z score is  out of the 95 percent confidence interval, this implies that there is significant difference in Electricity consumption between both Electricity and Solar energy sources</a:t>
            </a:r>
            <a:endParaRPr>
              <a:solidFill>
                <a:schemeClr val="dk1"/>
              </a:solidFill>
            </a:endParaRPr>
          </a:p>
          <a:p>
            <a:pPr indent="0" lvl="0" marL="0" rtl="0" algn="l">
              <a:spcBef>
                <a:spcPts val="0"/>
              </a:spcBef>
              <a:spcAft>
                <a:spcPts val="0"/>
              </a:spcAft>
              <a:buNone/>
            </a:pPr>
            <a:r>
              <a:t/>
            </a:r>
            <a:endParaRPr b="1" sz="13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 test</a:t>
            </a:r>
            <a:endParaRPr/>
          </a:p>
        </p:txBody>
      </p:sp>
      <p:sp>
        <p:nvSpPr>
          <p:cNvPr id="258" name="Google Shape;258;p44"/>
          <p:cNvSpPr txBox="1"/>
          <p:nvPr>
            <p:ph idx="1" type="body"/>
          </p:nvPr>
        </p:nvSpPr>
        <p:spPr>
          <a:xfrm>
            <a:off x="457200" y="1187650"/>
            <a:ext cx="8229600" cy="26826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400"/>
              </a:spcBef>
              <a:spcAft>
                <a:spcPts val="0"/>
              </a:spcAft>
              <a:buClr>
                <a:srgbClr val="0F0F0F"/>
              </a:buClr>
              <a:buSzPts val="1400"/>
              <a:buChar char="•"/>
            </a:pPr>
            <a:r>
              <a:rPr lang="en" sz="1400">
                <a:solidFill>
                  <a:srgbClr val="0F0F0F"/>
                </a:solidFill>
              </a:rPr>
              <a:t>A t-test is a statistical method used to compare the means of two groups and determine if they are significantly different from each other. It calculates the likelihood that the observed difference between the groups is due to chance or if it is a true difference. </a:t>
            </a:r>
            <a:endParaRPr sz="1400">
              <a:solidFill>
                <a:srgbClr val="0F0F0F"/>
              </a:solidFill>
            </a:endParaRPr>
          </a:p>
          <a:p>
            <a:pPr indent="0" lvl="0" marL="457200" rtl="0" algn="l">
              <a:lnSpc>
                <a:spcPct val="115000"/>
              </a:lnSpc>
              <a:spcBef>
                <a:spcPts val="400"/>
              </a:spcBef>
              <a:spcAft>
                <a:spcPts val="0"/>
              </a:spcAft>
              <a:buNone/>
            </a:pPr>
            <a:r>
              <a:t/>
            </a:r>
            <a:endParaRPr sz="1400">
              <a:solidFill>
                <a:srgbClr val="0F0F0F"/>
              </a:solidFill>
            </a:endParaRPr>
          </a:p>
          <a:p>
            <a:pPr indent="-317500" lvl="0" marL="457200" rtl="0" algn="l">
              <a:lnSpc>
                <a:spcPct val="115000"/>
              </a:lnSpc>
              <a:spcBef>
                <a:spcPts val="400"/>
              </a:spcBef>
              <a:spcAft>
                <a:spcPts val="0"/>
              </a:spcAft>
              <a:buClr>
                <a:srgbClr val="0F0F0F"/>
              </a:buClr>
              <a:buSzPts val="1400"/>
              <a:buFont typeface="Roboto"/>
              <a:buChar char="•"/>
            </a:pPr>
            <a:r>
              <a:rPr lang="en" sz="1400">
                <a:solidFill>
                  <a:srgbClr val="0F0F0F"/>
                </a:solidFill>
              </a:rPr>
              <a:t>A </a:t>
            </a:r>
            <a:r>
              <a:rPr b="1" lang="en" sz="1400">
                <a:solidFill>
                  <a:srgbClr val="0F0F0F"/>
                </a:solidFill>
              </a:rPr>
              <a:t>independent t test</a:t>
            </a:r>
            <a:r>
              <a:rPr lang="en" sz="1400">
                <a:solidFill>
                  <a:srgbClr val="0F0F0F"/>
                </a:solidFill>
              </a:rPr>
              <a:t> has been performed on the data set to infer if there is any difference in the energy consumption due to two different groups i.e different hvac system- Split or Central and different Seasons- Summer and Winter.</a:t>
            </a:r>
            <a:endParaRPr sz="1400">
              <a:solidFill>
                <a:srgbClr val="0F0F0F"/>
              </a:solidFill>
            </a:endParaRPr>
          </a:p>
          <a:p>
            <a:pPr indent="0" lvl="0" marL="457200" rtl="0" algn="l">
              <a:lnSpc>
                <a:spcPct val="115000"/>
              </a:lnSpc>
              <a:spcBef>
                <a:spcPts val="400"/>
              </a:spcBef>
              <a:spcAft>
                <a:spcPts val="0"/>
              </a:spcAft>
              <a:buNone/>
            </a:pPr>
            <a:r>
              <a:t/>
            </a:r>
            <a:endParaRPr sz="1400">
              <a:solidFill>
                <a:srgbClr val="0F0F0F"/>
              </a:solidFill>
            </a:endParaRPr>
          </a:p>
          <a:p>
            <a:pPr indent="-317500" lvl="0" marL="457200" rtl="0" algn="l">
              <a:lnSpc>
                <a:spcPct val="115000"/>
              </a:lnSpc>
              <a:spcBef>
                <a:spcPts val="400"/>
              </a:spcBef>
              <a:spcAft>
                <a:spcPts val="0"/>
              </a:spcAft>
              <a:buClr>
                <a:srgbClr val="0F0F0F"/>
              </a:buClr>
              <a:buSzPts val="1400"/>
              <a:buChar char="•"/>
            </a:pPr>
            <a:r>
              <a:rPr lang="en" sz="1400">
                <a:solidFill>
                  <a:srgbClr val="0F0F0F"/>
                </a:solidFill>
              </a:rPr>
              <a:t>A t test h</a:t>
            </a:r>
            <a:r>
              <a:rPr lang="en" sz="1400">
                <a:solidFill>
                  <a:srgbClr val="0F0F0F"/>
                </a:solidFill>
              </a:rPr>
              <a:t>a</a:t>
            </a:r>
            <a:r>
              <a:rPr lang="en" sz="1400">
                <a:solidFill>
                  <a:srgbClr val="0F0F0F"/>
                </a:solidFill>
              </a:rPr>
              <a:t>s been performed because the sample size is taken is small</a:t>
            </a:r>
            <a:endParaRPr sz="1400">
              <a:solidFill>
                <a:srgbClr val="0F0F0F"/>
              </a:solidFill>
            </a:endParaRPr>
          </a:p>
          <a:p>
            <a:pPr indent="-317500" lvl="0" marL="457200" rtl="0" algn="l">
              <a:lnSpc>
                <a:spcPct val="115000"/>
              </a:lnSpc>
              <a:spcBef>
                <a:spcPts val="0"/>
              </a:spcBef>
              <a:spcAft>
                <a:spcPts val="0"/>
              </a:spcAft>
              <a:buClr>
                <a:srgbClr val="0F0F0F"/>
              </a:buClr>
              <a:buSzPts val="1400"/>
              <a:buChar char="•"/>
            </a:pPr>
            <a:r>
              <a:rPr lang="en" sz="1400">
                <a:solidFill>
                  <a:srgbClr val="0F0F0F"/>
                </a:solidFill>
              </a:rPr>
              <a:t>Assumption of t test is that data should be a normal distribution</a:t>
            </a:r>
            <a:endParaRPr sz="1400">
              <a:solidFill>
                <a:srgbClr val="0F0F0F"/>
              </a:solidFill>
            </a:endParaRPr>
          </a:p>
          <a:p>
            <a:pPr indent="0" lvl="0" marL="0" rtl="0" algn="l">
              <a:spcBef>
                <a:spcPts val="400"/>
              </a:spcBef>
              <a:spcAft>
                <a:spcPts val="0"/>
              </a:spcAft>
              <a:buNone/>
            </a:pPr>
            <a:r>
              <a:t/>
            </a:r>
            <a:endParaRPr sz="1400">
              <a:solidFill>
                <a:srgbClr val="0F0F0F"/>
              </a:solidFill>
              <a:latin typeface="Roboto"/>
              <a:ea typeface="Roboto"/>
              <a:cs typeface="Roboto"/>
              <a:sym typeface="Roboto"/>
            </a:endParaRPr>
          </a:p>
          <a:p>
            <a:pPr indent="0" lvl="0" marL="0" rtl="0" algn="l">
              <a:spcBef>
                <a:spcPts val="400"/>
              </a:spcBef>
              <a:spcAft>
                <a:spcPts val="0"/>
              </a:spcAft>
              <a:buNone/>
            </a:pPr>
            <a:r>
              <a:t/>
            </a:r>
            <a:endParaRPr sz="1400">
              <a:solidFill>
                <a:srgbClr val="0F0F0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Application of t test</a:t>
            </a:r>
            <a:endParaRPr/>
          </a:p>
        </p:txBody>
      </p:sp>
      <p:sp>
        <p:nvSpPr>
          <p:cNvPr id="264" name="Google Shape;264;p45"/>
          <p:cNvSpPr txBox="1"/>
          <p:nvPr>
            <p:ph idx="1" type="body"/>
          </p:nvPr>
        </p:nvSpPr>
        <p:spPr>
          <a:xfrm>
            <a:off x="457200" y="914400"/>
            <a:ext cx="1911000" cy="36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200">
                <a:solidFill>
                  <a:srgbClr val="1B57B5"/>
                </a:solidFill>
              </a:rPr>
              <a:t>Code Snippet:</a:t>
            </a:r>
            <a:endParaRPr sz="2200">
              <a:solidFill>
                <a:srgbClr val="1B57B5"/>
              </a:solidFill>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None/>
            </a:pPr>
            <a:r>
              <a:t/>
            </a:r>
            <a:endParaRPr b="1">
              <a:solidFill>
                <a:schemeClr val="dk1"/>
              </a:solidFill>
            </a:endParaRPr>
          </a:p>
        </p:txBody>
      </p:sp>
      <p:pic>
        <p:nvPicPr>
          <p:cNvPr id="265" name="Google Shape;265;p45"/>
          <p:cNvPicPr preferRelativeResize="0"/>
          <p:nvPr/>
        </p:nvPicPr>
        <p:blipFill rotWithShape="1">
          <a:blip r:embed="rId3">
            <a:alphaModFix/>
          </a:blip>
          <a:srcRect b="0" l="0" r="19406" t="0"/>
          <a:stretch/>
        </p:blipFill>
        <p:spPr>
          <a:xfrm>
            <a:off x="537575" y="1388250"/>
            <a:ext cx="6325799" cy="3235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9"/>
          <p:cNvPicPr preferRelativeResize="0"/>
          <p:nvPr/>
        </p:nvPicPr>
        <p:blipFill rotWithShape="1">
          <a:blip r:embed="rId3">
            <a:alphaModFix/>
          </a:blip>
          <a:srcRect b="68362" l="1165" r="16162" t="0"/>
          <a:stretch/>
        </p:blipFill>
        <p:spPr>
          <a:xfrm>
            <a:off x="386900" y="1507750"/>
            <a:ext cx="4808701" cy="1189050"/>
          </a:xfrm>
          <a:prstGeom prst="rect">
            <a:avLst/>
          </a:prstGeom>
          <a:noFill/>
          <a:ln>
            <a:noFill/>
          </a:ln>
        </p:spPr>
      </p:pic>
      <p:sp>
        <p:nvSpPr>
          <p:cNvPr id="85" name="Google Shape;85;p19"/>
          <p:cNvSpPr txBox="1"/>
          <p:nvPr/>
        </p:nvSpPr>
        <p:spPr>
          <a:xfrm>
            <a:off x="578450" y="171950"/>
            <a:ext cx="785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1B57B5"/>
                </a:solidFill>
              </a:rPr>
              <a:t>Data Collection</a:t>
            </a:r>
            <a:endParaRPr sz="2400">
              <a:solidFill>
                <a:srgbClr val="1B57B5"/>
              </a:solidFill>
            </a:endParaRPr>
          </a:p>
        </p:txBody>
      </p:sp>
      <p:sp>
        <p:nvSpPr>
          <p:cNvPr id="86" name="Google Shape;86;p19"/>
          <p:cNvSpPr txBox="1"/>
          <p:nvPr/>
        </p:nvSpPr>
        <p:spPr>
          <a:xfrm>
            <a:off x="5440575" y="1123300"/>
            <a:ext cx="3147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Objective:</a:t>
            </a:r>
            <a:r>
              <a:rPr b="1" lang="en">
                <a:latin typeface="Roboto"/>
                <a:ea typeface="Roboto"/>
                <a:cs typeface="Roboto"/>
                <a:sym typeface="Roboto"/>
              </a:rPr>
              <a:t> </a:t>
            </a:r>
            <a:r>
              <a:rPr lang="en">
                <a:latin typeface="Roboto"/>
                <a:ea typeface="Roboto"/>
                <a:cs typeface="Roboto"/>
                <a:sym typeface="Roboto"/>
              </a:rPr>
              <a:t>To retrieve building energy usage data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Method Used:</a:t>
            </a:r>
            <a:r>
              <a:rPr lang="en">
                <a:latin typeface="Roboto"/>
                <a:ea typeface="Roboto"/>
                <a:cs typeface="Roboto"/>
                <a:sym typeface="Roboto"/>
              </a:rPr>
              <a:t> Employed Selenium for automated web scraping.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Website:</a:t>
            </a:r>
            <a:r>
              <a:rPr lang="en">
                <a:solidFill>
                  <a:schemeClr val="dk1"/>
                </a:solidFill>
                <a:latin typeface="Roboto"/>
                <a:ea typeface="Roboto"/>
                <a:cs typeface="Roboto"/>
                <a:sym typeface="Roboto"/>
              </a:rPr>
              <a:t> </a:t>
            </a:r>
            <a:r>
              <a:rPr lang="en" u="sng">
                <a:solidFill>
                  <a:schemeClr val="hlink"/>
                </a:solidFill>
                <a:latin typeface="Roboto"/>
                <a:ea typeface="Roboto"/>
                <a:cs typeface="Roboto"/>
                <a:sym typeface="Roboto"/>
                <a:hlinkClick r:id="rId4"/>
              </a:rPr>
              <a:t>https://catalog.data.gov/dataset/municipal-building-energy-usage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Regular updates to the code and monitoring of website changes necessary for maintaining accuracy and reliability.</a:t>
            </a:r>
            <a:endParaRPr>
              <a:solidFill>
                <a:schemeClr val="dk1"/>
              </a:solidFill>
              <a:latin typeface="Roboto"/>
              <a:ea typeface="Roboto"/>
              <a:cs typeface="Roboto"/>
              <a:sym typeface="Roboto"/>
            </a:endParaRPr>
          </a:p>
        </p:txBody>
      </p:sp>
      <p:sp>
        <p:nvSpPr>
          <p:cNvPr id="87" name="Google Shape;87;p19"/>
          <p:cNvSpPr txBox="1"/>
          <p:nvPr/>
        </p:nvSpPr>
        <p:spPr>
          <a:xfrm>
            <a:off x="386900" y="937117"/>
            <a:ext cx="3000000" cy="139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solidFill>
                  <a:srgbClr val="1B57B5"/>
                </a:solidFill>
              </a:rPr>
              <a:t>Code Snippets:</a:t>
            </a:r>
            <a:endParaRPr sz="2200">
              <a:solidFill>
                <a:srgbClr val="1B57B5"/>
              </a:solidFill>
            </a:endParaRPr>
          </a:p>
          <a:p>
            <a:pPr indent="0" lvl="0" marL="0" rtl="0" algn="l">
              <a:spcBef>
                <a:spcPts val="400"/>
              </a:spcBef>
              <a:spcAft>
                <a:spcPts val="0"/>
              </a:spcAft>
              <a:buClr>
                <a:schemeClr val="dk1"/>
              </a:buClr>
              <a:buSzPts val="1100"/>
              <a:buFont typeface="Arial"/>
              <a:buNone/>
            </a:pPr>
            <a:r>
              <a:t/>
            </a:r>
            <a:endParaRPr sz="1800">
              <a:solidFill>
                <a:srgbClr val="0000FF"/>
              </a:solidFill>
            </a:endParaRPr>
          </a:p>
          <a:p>
            <a:pPr indent="0" lvl="0" marL="0" rtl="0" algn="l">
              <a:spcBef>
                <a:spcPts val="400"/>
              </a:spcBef>
              <a:spcAft>
                <a:spcPts val="0"/>
              </a:spcAft>
              <a:buClr>
                <a:schemeClr val="dk1"/>
              </a:buClr>
              <a:buSzPts val="1100"/>
              <a:buFont typeface="Arial"/>
              <a:buNone/>
            </a:pPr>
            <a:r>
              <a:t/>
            </a:r>
            <a:endParaRPr sz="1800">
              <a:solidFill>
                <a:srgbClr val="0000FF"/>
              </a:solidFill>
            </a:endParaRPr>
          </a:p>
          <a:p>
            <a:pPr indent="0" lvl="0" marL="0" rtl="0" algn="l">
              <a:spcBef>
                <a:spcPts val="0"/>
              </a:spcBef>
              <a:spcAft>
                <a:spcPts val="0"/>
              </a:spcAft>
              <a:buNone/>
            </a:pPr>
            <a:r>
              <a:t/>
            </a:r>
            <a:endParaRPr b="1"/>
          </a:p>
        </p:txBody>
      </p:sp>
      <p:pic>
        <p:nvPicPr>
          <p:cNvPr id="88" name="Google Shape;88;p19"/>
          <p:cNvPicPr preferRelativeResize="0"/>
          <p:nvPr/>
        </p:nvPicPr>
        <p:blipFill>
          <a:blip r:embed="rId5">
            <a:alphaModFix/>
          </a:blip>
          <a:stretch>
            <a:fillRect/>
          </a:stretch>
        </p:blipFill>
        <p:spPr>
          <a:xfrm>
            <a:off x="386900" y="2769574"/>
            <a:ext cx="4808699" cy="141271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                              Inference from T test</a:t>
            </a:r>
            <a:endParaRPr/>
          </a:p>
        </p:txBody>
      </p:sp>
      <p:sp>
        <p:nvSpPr>
          <p:cNvPr id="271" name="Google Shape;271;p46"/>
          <p:cNvSpPr txBox="1"/>
          <p:nvPr/>
        </p:nvSpPr>
        <p:spPr>
          <a:xfrm>
            <a:off x="233325" y="2393900"/>
            <a:ext cx="59070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FF"/>
              </a:solidFill>
            </a:endParaRPr>
          </a:p>
        </p:txBody>
      </p:sp>
      <p:pic>
        <p:nvPicPr>
          <p:cNvPr id="272" name="Google Shape;272;p46"/>
          <p:cNvPicPr preferRelativeResize="0"/>
          <p:nvPr/>
        </p:nvPicPr>
        <p:blipFill>
          <a:blip r:embed="rId3">
            <a:alphaModFix/>
          </a:blip>
          <a:stretch>
            <a:fillRect/>
          </a:stretch>
        </p:blipFill>
        <p:spPr>
          <a:xfrm>
            <a:off x="328775" y="871975"/>
            <a:ext cx="8815227" cy="1375812"/>
          </a:xfrm>
          <a:prstGeom prst="rect">
            <a:avLst/>
          </a:prstGeom>
          <a:noFill/>
          <a:ln>
            <a:noFill/>
          </a:ln>
        </p:spPr>
      </p:pic>
      <p:sp>
        <p:nvSpPr>
          <p:cNvPr id="273" name="Google Shape;273;p46"/>
          <p:cNvSpPr txBox="1"/>
          <p:nvPr/>
        </p:nvSpPr>
        <p:spPr>
          <a:xfrm>
            <a:off x="328775" y="2393900"/>
            <a:ext cx="8815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By performing the t test we get the following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a:t>
            </a:r>
            <a:r>
              <a:rPr b="1" lang="en">
                <a:solidFill>
                  <a:schemeClr val="dk1"/>
                </a:solidFill>
              </a:rPr>
              <a:t>)HVAC-Split System and Central Hvac: </a:t>
            </a:r>
            <a:r>
              <a:rPr lang="en">
                <a:solidFill>
                  <a:schemeClr val="dk1"/>
                </a:solidFill>
              </a:rPr>
              <a:t>The t score is less than the p value, this implies that the null hypothesis of there </a:t>
            </a:r>
            <a:r>
              <a:rPr b="1" lang="en">
                <a:solidFill>
                  <a:schemeClr val="dk1"/>
                </a:solidFill>
              </a:rPr>
              <a:t>being no significant difference</a:t>
            </a:r>
            <a:r>
              <a:rPr lang="en">
                <a:solidFill>
                  <a:schemeClr val="dk1"/>
                </a:solidFill>
              </a:rPr>
              <a:t> in electricity consumption for both split system and hvac is </a:t>
            </a:r>
            <a:r>
              <a:rPr b="1" lang="en">
                <a:solidFill>
                  <a:schemeClr val="dk1"/>
                </a:solidFill>
              </a:rPr>
              <a:t>accepted</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2) Season- </a:t>
            </a:r>
            <a:r>
              <a:rPr lang="en">
                <a:solidFill>
                  <a:schemeClr val="dk1"/>
                </a:solidFill>
              </a:rPr>
              <a:t>The t score is less than the p value, this again implies that the null</a:t>
            </a:r>
            <a:r>
              <a:rPr lang="en">
                <a:solidFill>
                  <a:schemeClr val="dk1"/>
                </a:solidFill>
              </a:rPr>
              <a:t> hypothesis of there </a:t>
            </a:r>
            <a:r>
              <a:rPr b="1" lang="en">
                <a:solidFill>
                  <a:schemeClr val="dk1"/>
                </a:solidFill>
              </a:rPr>
              <a:t>being no significant difference</a:t>
            </a:r>
            <a:r>
              <a:rPr lang="en">
                <a:solidFill>
                  <a:schemeClr val="dk1"/>
                </a:solidFill>
              </a:rPr>
              <a:t> in electricity consumption for both summer and winter is </a:t>
            </a:r>
            <a:r>
              <a:rPr b="1" lang="en">
                <a:solidFill>
                  <a:schemeClr val="dk1"/>
                </a:solidFill>
              </a:rPr>
              <a:t>accepted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ANOVA</a:t>
            </a:r>
            <a:endParaRPr/>
          </a:p>
        </p:txBody>
      </p:sp>
      <p:sp>
        <p:nvSpPr>
          <p:cNvPr id="279" name="Google Shape;279;p47"/>
          <p:cNvSpPr txBox="1"/>
          <p:nvPr>
            <p:ph idx="1" type="body"/>
          </p:nvPr>
        </p:nvSpPr>
        <p:spPr>
          <a:xfrm>
            <a:off x="457200" y="1216725"/>
            <a:ext cx="8229600" cy="30534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sz="1400">
                <a:solidFill>
                  <a:srgbClr val="0F0F0F"/>
                </a:solidFill>
                <a:latin typeface="Roboto"/>
                <a:ea typeface="Roboto"/>
                <a:cs typeface="Roboto"/>
                <a:sym typeface="Roboto"/>
              </a:rPr>
              <a:t>ANOVA (Analysis of Variance) is a statistical test used to compare the means of three or more groups to determine if there are statistically significant differences among them. It helps to check whether the variations observed among the group means are likely due to actual differences in the groups or just due to random chance</a:t>
            </a:r>
            <a:r>
              <a:rPr lang="en" sz="1200">
                <a:solidFill>
                  <a:srgbClr val="0F0F0F"/>
                </a:solidFill>
                <a:latin typeface="Roboto"/>
                <a:ea typeface="Roboto"/>
                <a:cs typeface="Roboto"/>
                <a:sym typeface="Roboto"/>
              </a:rPr>
              <a:t>.</a:t>
            </a:r>
            <a:endParaRPr sz="1200">
              <a:solidFill>
                <a:srgbClr val="0F0F0F"/>
              </a:solidFill>
              <a:latin typeface="Roboto"/>
              <a:ea typeface="Roboto"/>
              <a:cs typeface="Roboto"/>
              <a:sym typeface="Roboto"/>
            </a:endParaRPr>
          </a:p>
          <a:p>
            <a:pPr indent="0" lvl="0" marL="0" rtl="0" algn="l">
              <a:spcBef>
                <a:spcPts val="400"/>
              </a:spcBef>
              <a:spcAft>
                <a:spcPts val="0"/>
              </a:spcAft>
              <a:buNone/>
            </a:pPr>
            <a:r>
              <a:t/>
            </a:r>
            <a:endParaRPr sz="1200">
              <a:solidFill>
                <a:srgbClr val="0F0F0F"/>
              </a:solidFill>
              <a:latin typeface="Roboto"/>
              <a:ea typeface="Roboto"/>
              <a:cs typeface="Roboto"/>
              <a:sym typeface="Roboto"/>
            </a:endParaRPr>
          </a:p>
          <a:p>
            <a:pPr indent="0" lvl="0" marL="0" rtl="0" algn="l">
              <a:spcBef>
                <a:spcPts val="400"/>
              </a:spcBef>
              <a:spcAft>
                <a:spcPts val="0"/>
              </a:spcAft>
              <a:buNone/>
            </a:pPr>
            <a:r>
              <a:rPr lang="en" sz="1400">
                <a:solidFill>
                  <a:srgbClr val="0F0F0F"/>
                </a:solidFill>
                <a:latin typeface="Roboto"/>
                <a:ea typeface="Roboto"/>
                <a:cs typeface="Roboto"/>
                <a:sym typeface="Roboto"/>
              </a:rPr>
              <a:t>Assumption</a:t>
            </a:r>
            <a:r>
              <a:rPr lang="en" sz="1400">
                <a:solidFill>
                  <a:srgbClr val="0F0F0F"/>
                </a:solidFill>
                <a:latin typeface="Roboto"/>
                <a:ea typeface="Roboto"/>
                <a:cs typeface="Roboto"/>
                <a:sym typeface="Roboto"/>
              </a:rPr>
              <a:t> of ANOVA is that data should be a normal distribution</a:t>
            </a:r>
            <a:endParaRPr sz="1400">
              <a:solidFill>
                <a:srgbClr val="0F0F0F"/>
              </a:solidFill>
              <a:latin typeface="Roboto"/>
              <a:ea typeface="Roboto"/>
              <a:cs typeface="Roboto"/>
              <a:sym typeface="Roboto"/>
            </a:endParaRPr>
          </a:p>
          <a:p>
            <a:pPr indent="0" lvl="0" marL="0" rtl="0" algn="l">
              <a:spcBef>
                <a:spcPts val="400"/>
              </a:spcBef>
              <a:spcAft>
                <a:spcPts val="0"/>
              </a:spcAft>
              <a:buNone/>
            </a:pPr>
            <a:r>
              <a:t/>
            </a:r>
            <a:endParaRPr sz="1300">
              <a:solidFill>
                <a:srgbClr val="0F0F0F"/>
              </a:solidFill>
              <a:latin typeface="Roboto"/>
              <a:ea typeface="Roboto"/>
              <a:cs typeface="Roboto"/>
              <a:sym typeface="Roboto"/>
            </a:endParaRPr>
          </a:p>
          <a:p>
            <a:pPr indent="0" lvl="0" marL="0" rtl="0" algn="l">
              <a:spcBef>
                <a:spcPts val="400"/>
              </a:spcBef>
              <a:spcAft>
                <a:spcPts val="0"/>
              </a:spcAft>
              <a:buNone/>
            </a:pPr>
            <a:r>
              <a:rPr lang="en" sz="1400">
                <a:solidFill>
                  <a:srgbClr val="0F0F0F"/>
                </a:solidFill>
                <a:latin typeface="Roboto"/>
                <a:ea typeface="Roboto"/>
                <a:cs typeface="Roboto"/>
                <a:sym typeface="Roboto"/>
              </a:rPr>
              <a:t>ANOVA is performed on the dataset to measure or infer the impact of </a:t>
            </a:r>
            <a:r>
              <a:rPr b="1" lang="en" sz="1400">
                <a:solidFill>
                  <a:srgbClr val="0F0F0F"/>
                </a:solidFill>
                <a:latin typeface="Roboto"/>
                <a:ea typeface="Roboto"/>
                <a:cs typeface="Roboto"/>
                <a:sym typeface="Roboto"/>
              </a:rPr>
              <a:t>CATEGORICAL INDEPENDENT VARIABLES </a:t>
            </a:r>
            <a:r>
              <a:rPr lang="en" sz="1400">
                <a:solidFill>
                  <a:srgbClr val="0F0F0F"/>
                </a:solidFill>
                <a:latin typeface="Roboto"/>
                <a:ea typeface="Roboto"/>
                <a:cs typeface="Roboto"/>
                <a:sym typeface="Roboto"/>
              </a:rPr>
              <a:t>on the dependant variable- Electricity Consumption</a:t>
            </a:r>
            <a:endParaRPr sz="1400">
              <a:solidFill>
                <a:srgbClr val="0F0F0F"/>
              </a:solidFill>
              <a:latin typeface="Roboto"/>
              <a:ea typeface="Roboto"/>
              <a:cs typeface="Roboto"/>
              <a:sym typeface="Roboto"/>
            </a:endParaRPr>
          </a:p>
          <a:p>
            <a:pPr indent="0" lvl="0" marL="0" rtl="0" algn="l">
              <a:spcBef>
                <a:spcPts val="400"/>
              </a:spcBef>
              <a:spcAft>
                <a:spcPts val="0"/>
              </a:spcAft>
              <a:buNone/>
            </a:pPr>
            <a:r>
              <a:t/>
            </a:r>
            <a:endParaRPr sz="1400">
              <a:solidFill>
                <a:srgbClr val="0F0F0F"/>
              </a:solidFill>
              <a:latin typeface="Roboto"/>
              <a:ea typeface="Roboto"/>
              <a:cs typeface="Roboto"/>
              <a:sym typeface="Roboto"/>
            </a:endParaRPr>
          </a:p>
          <a:p>
            <a:pPr indent="0" lvl="0" marL="0" rtl="0" algn="l">
              <a:spcBef>
                <a:spcPts val="400"/>
              </a:spcBef>
              <a:spcAft>
                <a:spcPts val="0"/>
              </a:spcAft>
              <a:buNone/>
            </a:pPr>
            <a:r>
              <a:rPr lang="en" sz="1400">
                <a:solidFill>
                  <a:srgbClr val="0F0F0F"/>
                </a:solidFill>
                <a:latin typeface="Roboto"/>
                <a:ea typeface="Roboto"/>
                <a:cs typeface="Roboto"/>
                <a:sym typeface="Roboto"/>
              </a:rPr>
              <a:t>The </a:t>
            </a:r>
            <a:r>
              <a:rPr lang="en" sz="1400">
                <a:solidFill>
                  <a:srgbClr val="0F0F0F"/>
                </a:solidFill>
                <a:latin typeface="Roboto"/>
                <a:ea typeface="Roboto"/>
                <a:cs typeface="Roboto"/>
                <a:sym typeface="Roboto"/>
              </a:rPr>
              <a:t>independent categorical variables taken for consideration are: Season, Occupancy type, Energy Source and Day of Week.</a:t>
            </a:r>
            <a:endParaRPr sz="1400">
              <a:solidFill>
                <a:srgbClr val="0F0F0F"/>
              </a:solidFill>
              <a:latin typeface="Roboto"/>
              <a:ea typeface="Roboto"/>
              <a:cs typeface="Roboto"/>
              <a:sym typeface="Roboto"/>
            </a:endParaRPr>
          </a:p>
          <a:p>
            <a:pPr indent="0" lvl="0" marL="0" rtl="0" algn="l">
              <a:spcBef>
                <a:spcPts val="400"/>
              </a:spcBef>
              <a:spcAft>
                <a:spcPts val="0"/>
              </a:spcAft>
              <a:buNone/>
            </a:pPr>
            <a:r>
              <a:t/>
            </a:r>
            <a:endParaRPr sz="1400">
              <a:solidFill>
                <a:srgbClr val="0F0F0F"/>
              </a:solidFill>
              <a:latin typeface="Roboto"/>
              <a:ea typeface="Roboto"/>
              <a:cs typeface="Roboto"/>
              <a:sym typeface="Roboto"/>
            </a:endParaRPr>
          </a:p>
          <a:p>
            <a:pPr indent="0" lvl="0" marL="0" rtl="0" algn="l">
              <a:spcBef>
                <a:spcPts val="400"/>
              </a:spcBef>
              <a:spcAft>
                <a:spcPts val="0"/>
              </a:spcAft>
              <a:buNone/>
            </a:pPr>
            <a:r>
              <a:rPr lang="en" sz="1400">
                <a:solidFill>
                  <a:srgbClr val="0F0F0F"/>
                </a:solidFill>
                <a:latin typeface="Roboto"/>
                <a:ea typeface="Roboto"/>
                <a:cs typeface="Roboto"/>
                <a:sym typeface="Roboto"/>
              </a:rPr>
              <a:t>Since there are more than 3 categorical variables ,we performed N way ANOVA</a:t>
            </a:r>
            <a:endParaRPr sz="1400">
              <a:solidFill>
                <a:srgbClr val="0F0F0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Application of ANOVA</a:t>
            </a:r>
            <a:endParaRPr/>
          </a:p>
        </p:txBody>
      </p:sp>
      <p:sp>
        <p:nvSpPr>
          <p:cNvPr id="285" name="Google Shape;285;p48"/>
          <p:cNvSpPr txBox="1"/>
          <p:nvPr>
            <p:ph idx="1" type="body"/>
          </p:nvPr>
        </p:nvSpPr>
        <p:spPr>
          <a:xfrm>
            <a:off x="457200" y="1091200"/>
            <a:ext cx="2521800" cy="495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200">
                <a:solidFill>
                  <a:srgbClr val="1B57B5"/>
                </a:solidFill>
              </a:rPr>
              <a:t>Code Snippet:</a:t>
            </a:r>
            <a:endParaRPr sz="2200">
              <a:solidFill>
                <a:srgbClr val="1B57B5"/>
              </a:solidFill>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pic>
        <p:nvPicPr>
          <p:cNvPr id="286" name="Google Shape;286;p48"/>
          <p:cNvPicPr preferRelativeResize="0"/>
          <p:nvPr/>
        </p:nvPicPr>
        <p:blipFill rotWithShape="1">
          <a:blip r:embed="rId3">
            <a:alphaModFix/>
          </a:blip>
          <a:srcRect b="0" l="0" r="25545" t="0"/>
          <a:stretch/>
        </p:blipFill>
        <p:spPr>
          <a:xfrm>
            <a:off x="571525" y="1667075"/>
            <a:ext cx="8229600" cy="23449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Inference from ANOVA TABLE</a:t>
            </a:r>
            <a:endParaRPr/>
          </a:p>
        </p:txBody>
      </p:sp>
      <p:pic>
        <p:nvPicPr>
          <p:cNvPr id="292" name="Google Shape;292;p49"/>
          <p:cNvPicPr preferRelativeResize="0"/>
          <p:nvPr/>
        </p:nvPicPr>
        <p:blipFill rotWithShape="1">
          <a:blip r:embed="rId3">
            <a:alphaModFix/>
          </a:blip>
          <a:srcRect b="0" l="0" r="18626" t="0"/>
          <a:stretch/>
        </p:blipFill>
        <p:spPr>
          <a:xfrm>
            <a:off x="1846612" y="905563"/>
            <a:ext cx="5450773" cy="1220175"/>
          </a:xfrm>
          <a:prstGeom prst="rect">
            <a:avLst/>
          </a:prstGeom>
          <a:noFill/>
          <a:ln>
            <a:noFill/>
          </a:ln>
        </p:spPr>
      </p:pic>
      <p:sp>
        <p:nvSpPr>
          <p:cNvPr id="293" name="Google Shape;293;p49"/>
          <p:cNvSpPr txBox="1"/>
          <p:nvPr/>
        </p:nvSpPr>
        <p:spPr>
          <a:xfrm>
            <a:off x="478950" y="2125725"/>
            <a:ext cx="8665200" cy="27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By performing Analysis of Variance we get the following results: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1)Season: </a:t>
            </a:r>
            <a:r>
              <a:rPr lang="en" sz="1300">
                <a:solidFill>
                  <a:schemeClr val="dk1"/>
                </a:solidFill>
              </a:rPr>
              <a:t>The f statistic is less than the table f value, this implies that there is no significant impact of season on electricity consumption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2) Occupancy Type:</a:t>
            </a:r>
            <a:r>
              <a:rPr lang="en" sz="1300">
                <a:solidFill>
                  <a:schemeClr val="dk1"/>
                </a:solidFill>
              </a:rPr>
              <a:t> The f statistic is greater than table f value, this implies that there is a significant impact of Occupancy type on electricity consumption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3)</a:t>
            </a:r>
            <a:r>
              <a:rPr lang="en" sz="1300">
                <a:solidFill>
                  <a:schemeClr val="dk1"/>
                </a:solidFill>
              </a:rPr>
              <a:t> </a:t>
            </a:r>
            <a:r>
              <a:rPr b="1" lang="en" sz="1300">
                <a:solidFill>
                  <a:schemeClr val="dk1"/>
                </a:solidFill>
              </a:rPr>
              <a:t>Day of Week: </a:t>
            </a:r>
            <a:r>
              <a:rPr lang="en" sz="1300">
                <a:solidFill>
                  <a:schemeClr val="dk1"/>
                </a:solidFill>
              </a:rPr>
              <a:t>The f statistic is lesser than table f value, this implies that there is no significant impact of the day on which the recording was taken on the Electricity consumption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4)Energy Source</a:t>
            </a:r>
            <a:r>
              <a:rPr lang="en" sz="1300">
                <a:solidFill>
                  <a:schemeClr val="dk1"/>
                </a:solidFill>
              </a:rPr>
              <a:t>: F statistic&gt; Table f value. Thus there is impact of Energy source used on the electricity consumption</a:t>
            </a:r>
            <a:endParaRPr sz="13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nvSpPr>
        <p:spPr>
          <a:xfrm>
            <a:off x="837550" y="2069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9" name="Google Shape;299;p50"/>
          <p:cNvSpPr txBox="1"/>
          <p:nvPr/>
        </p:nvSpPr>
        <p:spPr>
          <a:xfrm>
            <a:off x="713475" y="1301725"/>
            <a:ext cx="78627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t>Model Construction Process:</a:t>
            </a:r>
            <a:endParaRPr b="1"/>
          </a:p>
          <a:p>
            <a:pPr indent="0" lvl="0" marL="0" rtl="0" algn="l">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en"/>
              <a:t>Data Preparation: Cleaned, preprocessed, and organized the dataset.</a:t>
            </a:r>
            <a:endParaRPr/>
          </a:p>
          <a:p>
            <a:pPr indent="-317500" lvl="0" marL="457200" rtl="0" algn="l">
              <a:lnSpc>
                <a:spcPct val="115000"/>
              </a:lnSpc>
              <a:spcBef>
                <a:spcPts val="0"/>
              </a:spcBef>
              <a:spcAft>
                <a:spcPts val="0"/>
              </a:spcAft>
              <a:buSzPts val="1400"/>
              <a:buChar char="●"/>
            </a:pPr>
            <a:r>
              <a:rPr lang="en"/>
              <a:t>Feature Selection: Identified significant predictors for the model.</a:t>
            </a:r>
            <a:endParaRPr/>
          </a:p>
          <a:p>
            <a:pPr indent="0" lvl="0" marL="457200" rtl="0" algn="l">
              <a:lnSpc>
                <a:spcPct val="115000"/>
              </a:lnSpc>
              <a:spcBef>
                <a:spcPts val="0"/>
              </a:spcBef>
              <a:spcAft>
                <a:spcPts val="0"/>
              </a:spcAft>
              <a:buNone/>
            </a:pPr>
            <a:r>
              <a:rPr lang="en">
                <a:solidFill>
                  <a:schemeClr val="dk1"/>
                </a:solidFill>
              </a:rPr>
              <a:t>(Independent variables - </a:t>
            </a:r>
            <a:r>
              <a:rPr lang="en">
                <a:solidFill>
                  <a:srgbClr val="0F0F0F"/>
                </a:solidFill>
                <a:latin typeface="Roboto"/>
                <a:ea typeface="Roboto"/>
                <a:cs typeface="Roboto"/>
                <a:sym typeface="Roboto"/>
              </a:rPr>
              <a:t>Property Area (ft²), Natural Gas Use (kBtu), Total GHG Emissions (Metric Tons CO2e),Energy Cost ($), Temperature, Humidity (%),No. of Occupants</a:t>
            </a:r>
            <a:endParaRPr>
              <a:solidFill>
                <a:srgbClr val="0F0F0F"/>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chemeClr val="dk1"/>
                </a:solidFill>
              </a:rPr>
              <a:t>Dependent variable - Electricity Use - (kWh))</a:t>
            </a:r>
            <a:endParaRPr/>
          </a:p>
          <a:p>
            <a:pPr indent="-317500" lvl="0" marL="457200" rtl="0" algn="l">
              <a:lnSpc>
                <a:spcPct val="115000"/>
              </a:lnSpc>
              <a:spcBef>
                <a:spcPts val="0"/>
              </a:spcBef>
              <a:spcAft>
                <a:spcPts val="0"/>
              </a:spcAft>
              <a:buSzPts val="1400"/>
              <a:buChar char="●"/>
            </a:pPr>
            <a:r>
              <a:rPr lang="en"/>
              <a:t>Employed a linear regression algorithm to build the model.</a:t>
            </a:r>
            <a:endParaRPr/>
          </a:p>
          <a:p>
            <a:pPr indent="-317500" lvl="0" marL="457200" rtl="0" algn="l">
              <a:lnSpc>
                <a:spcPct val="115000"/>
              </a:lnSpc>
              <a:spcBef>
                <a:spcPts val="0"/>
              </a:spcBef>
              <a:spcAft>
                <a:spcPts val="0"/>
              </a:spcAft>
              <a:buSzPts val="1400"/>
              <a:buChar char="●"/>
            </a:pPr>
            <a:r>
              <a:rPr lang="en"/>
              <a:t>Fitted the model to the data using technique Ordinary Least Squares (OLS).</a:t>
            </a:r>
            <a:endParaRPr/>
          </a:p>
          <a:p>
            <a:pPr indent="-317500" lvl="0" marL="457200" rtl="0" algn="l">
              <a:lnSpc>
                <a:spcPct val="115000"/>
              </a:lnSpc>
              <a:spcBef>
                <a:spcPts val="0"/>
              </a:spcBef>
              <a:spcAft>
                <a:spcPts val="0"/>
              </a:spcAft>
              <a:buSzPts val="1400"/>
              <a:buChar char="●"/>
            </a:pPr>
            <a:r>
              <a:rPr lang="en"/>
              <a:t>Divided the dataset into training and testing sets to assess model performance.</a:t>
            </a:r>
            <a:endParaRPr/>
          </a:p>
          <a:p>
            <a:pPr indent="-317500" lvl="0" marL="457200" rtl="0" algn="l">
              <a:lnSpc>
                <a:spcPct val="115000"/>
              </a:lnSpc>
              <a:spcBef>
                <a:spcPts val="0"/>
              </a:spcBef>
              <a:spcAft>
                <a:spcPts val="0"/>
              </a:spcAft>
              <a:buSzPts val="1400"/>
              <a:buChar char="●"/>
            </a:pPr>
            <a:r>
              <a:rPr lang="en"/>
              <a:t>Utilized metrics like R-squared, RMSE to gauge model accuracy.</a:t>
            </a:r>
            <a:endParaRPr/>
          </a:p>
          <a:p>
            <a:pPr indent="-317500" lvl="0" marL="457200" rtl="0" algn="l">
              <a:lnSpc>
                <a:spcPct val="115000"/>
              </a:lnSpc>
              <a:spcBef>
                <a:spcPts val="0"/>
              </a:spcBef>
              <a:spcAft>
                <a:spcPts val="0"/>
              </a:spcAft>
              <a:buSzPts val="1400"/>
              <a:buChar char="●"/>
            </a:pPr>
            <a:r>
              <a:rPr lang="en"/>
              <a:t>Robustness Testing: Evaluated model performance on diverse datasets to check stability.</a:t>
            </a:r>
            <a:endParaRPr/>
          </a:p>
          <a:p>
            <a:pPr indent="0" lvl="0" marL="457200" rtl="0" algn="l">
              <a:spcBef>
                <a:spcPts val="0"/>
              </a:spcBef>
              <a:spcAft>
                <a:spcPts val="0"/>
              </a:spcAft>
              <a:buNone/>
            </a:pPr>
            <a:r>
              <a:t/>
            </a:r>
            <a:endParaRPr/>
          </a:p>
        </p:txBody>
      </p:sp>
      <p:sp>
        <p:nvSpPr>
          <p:cNvPr id="300" name="Google Shape;300;p50"/>
          <p:cNvSpPr txBox="1"/>
          <p:nvPr/>
        </p:nvSpPr>
        <p:spPr>
          <a:xfrm>
            <a:off x="267775" y="171950"/>
            <a:ext cx="8652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1B57B5"/>
                </a:solidFill>
              </a:rPr>
              <a:t>Building Linear Models</a:t>
            </a:r>
            <a:endParaRPr sz="2400">
              <a:solidFill>
                <a:srgbClr val="1B57B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nvSpPr>
        <p:spPr>
          <a:xfrm>
            <a:off x="447550" y="1038050"/>
            <a:ext cx="1782600" cy="139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rgbClr val="1B57B5"/>
              </a:solidFill>
            </a:endParaRPr>
          </a:p>
          <a:p>
            <a:pPr indent="0" lvl="0" marL="0" rtl="0" algn="l">
              <a:spcBef>
                <a:spcPts val="400"/>
              </a:spcBef>
              <a:spcAft>
                <a:spcPts val="0"/>
              </a:spcAft>
              <a:buNone/>
            </a:pPr>
            <a:r>
              <a:t/>
            </a:r>
            <a:endParaRPr sz="1800">
              <a:solidFill>
                <a:srgbClr val="0000FF"/>
              </a:solidFill>
            </a:endParaRPr>
          </a:p>
          <a:p>
            <a:pPr indent="0" lvl="0" marL="0" rtl="0" algn="l">
              <a:spcBef>
                <a:spcPts val="400"/>
              </a:spcBef>
              <a:spcAft>
                <a:spcPts val="0"/>
              </a:spcAft>
              <a:buNone/>
            </a:pPr>
            <a:r>
              <a:t/>
            </a:r>
            <a:endParaRPr sz="1800">
              <a:solidFill>
                <a:srgbClr val="0000FF"/>
              </a:solidFill>
            </a:endParaRPr>
          </a:p>
          <a:p>
            <a:pPr indent="0" lvl="0" marL="0" rtl="0" algn="l">
              <a:spcBef>
                <a:spcPts val="0"/>
              </a:spcBef>
              <a:spcAft>
                <a:spcPts val="0"/>
              </a:spcAft>
              <a:buNone/>
            </a:pPr>
            <a:r>
              <a:t/>
            </a:r>
            <a:endParaRPr b="1">
              <a:solidFill>
                <a:schemeClr val="dk1"/>
              </a:solidFill>
            </a:endParaRPr>
          </a:p>
        </p:txBody>
      </p:sp>
      <p:sp>
        <p:nvSpPr>
          <p:cNvPr id="306" name="Google Shape;306;p51"/>
          <p:cNvSpPr txBox="1"/>
          <p:nvPr/>
        </p:nvSpPr>
        <p:spPr>
          <a:xfrm>
            <a:off x="5014975" y="1038050"/>
            <a:ext cx="4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7" name="Google Shape;307;p51"/>
          <p:cNvSpPr txBox="1"/>
          <p:nvPr/>
        </p:nvSpPr>
        <p:spPr>
          <a:xfrm>
            <a:off x="267775" y="171950"/>
            <a:ext cx="8652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1B57B5"/>
                </a:solidFill>
              </a:rPr>
              <a:t>Validating</a:t>
            </a:r>
            <a:r>
              <a:rPr lang="en" sz="2400">
                <a:solidFill>
                  <a:srgbClr val="1B57B5"/>
                </a:solidFill>
              </a:rPr>
              <a:t> Linear Models</a:t>
            </a:r>
            <a:endParaRPr sz="2400">
              <a:solidFill>
                <a:srgbClr val="1B57B5"/>
              </a:solidFill>
            </a:endParaRPr>
          </a:p>
        </p:txBody>
      </p:sp>
      <p:pic>
        <p:nvPicPr>
          <p:cNvPr id="308" name="Google Shape;308;p51"/>
          <p:cNvPicPr preferRelativeResize="0"/>
          <p:nvPr/>
        </p:nvPicPr>
        <p:blipFill>
          <a:blip r:embed="rId3">
            <a:alphaModFix/>
          </a:blip>
          <a:stretch>
            <a:fillRect/>
          </a:stretch>
        </p:blipFill>
        <p:spPr>
          <a:xfrm>
            <a:off x="208475" y="837675"/>
            <a:ext cx="5021076" cy="2464775"/>
          </a:xfrm>
          <a:prstGeom prst="rect">
            <a:avLst/>
          </a:prstGeom>
          <a:noFill/>
          <a:ln>
            <a:noFill/>
          </a:ln>
        </p:spPr>
      </p:pic>
      <p:sp>
        <p:nvSpPr>
          <p:cNvPr id="309" name="Google Shape;309;p51"/>
          <p:cNvSpPr txBox="1"/>
          <p:nvPr/>
        </p:nvSpPr>
        <p:spPr>
          <a:xfrm>
            <a:off x="5431950" y="1038050"/>
            <a:ext cx="2884500" cy="19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Mean Squared Error (MSE): 1172100821.658663</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R-squared: 0.5572870129373801</a:t>
            </a:r>
            <a:endParaRPr sz="1700">
              <a:solidFill>
                <a:schemeClr val="dk1"/>
              </a:solidFill>
            </a:endParaRPr>
          </a:p>
        </p:txBody>
      </p:sp>
      <p:sp>
        <p:nvSpPr>
          <p:cNvPr id="310" name="Google Shape;310;p51"/>
          <p:cNvSpPr txBox="1"/>
          <p:nvPr/>
        </p:nvSpPr>
        <p:spPr>
          <a:xfrm>
            <a:off x="903550" y="3610000"/>
            <a:ext cx="39759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Linear Regression</a:t>
            </a:r>
            <a:endParaRPr sz="15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a:t>Validating Linear Models (cont)</a:t>
            </a:r>
            <a:endParaRPr/>
          </a:p>
          <a:p>
            <a:pPr indent="0" lvl="0" marL="0" rtl="0" algn="ctr">
              <a:spcBef>
                <a:spcPts val="0"/>
              </a:spcBef>
              <a:spcAft>
                <a:spcPts val="0"/>
              </a:spcAft>
              <a:buNone/>
            </a:pPr>
            <a:r>
              <a:t/>
            </a:r>
            <a:endParaRPr/>
          </a:p>
        </p:txBody>
      </p:sp>
      <p:sp>
        <p:nvSpPr>
          <p:cNvPr id="316" name="Google Shape;316;p52"/>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317" name="Google Shape;317;p52"/>
          <p:cNvPicPr preferRelativeResize="0"/>
          <p:nvPr/>
        </p:nvPicPr>
        <p:blipFill>
          <a:blip r:embed="rId3">
            <a:alphaModFix/>
          </a:blip>
          <a:stretch>
            <a:fillRect/>
          </a:stretch>
        </p:blipFill>
        <p:spPr>
          <a:xfrm>
            <a:off x="457203" y="959050"/>
            <a:ext cx="4239802" cy="2093400"/>
          </a:xfrm>
          <a:prstGeom prst="rect">
            <a:avLst/>
          </a:prstGeom>
          <a:noFill/>
          <a:ln>
            <a:noFill/>
          </a:ln>
        </p:spPr>
      </p:pic>
      <p:sp>
        <p:nvSpPr>
          <p:cNvPr id="318" name="Google Shape;318;p52"/>
          <p:cNvSpPr txBox="1"/>
          <p:nvPr/>
        </p:nvSpPr>
        <p:spPr>
          <a:xfrm>
            <a:off x="5018375" y="1319275"/>
            <a:ext cx="32112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Mean Squared Error (MSE): 3592118946.7179413</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en" sz="1900">
                <a:solidFill>
                  <a:schemeClr val="dk1"/>
                </a:solidFill>
              </a:rPr>
              <a:t>R-squared: -0.3567755259614087</a:t>
            </a:r>
            <a:endParaRPr sz="1900">
              <a:solidFill>
                <a:schemeClr val="dk1"/>
              </a:solidFill>
            </a:endParaRPr>
          </a:p>
        </p:txBody>
      </p:sp>
      <p:sp>
        <p:nvSpPr>
          <p:cNvPr id="319" name="Google Shape;319;p52"/>
          <p:cNvSpPr txBox="1"/>
          <p:nvPr/>
        </p:nvSpPr>
        <p:spPr>
          <a:xfrm>
            <a:off x="874900" y="3832700"/>
            <a:ext cx="34044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Polynomial regression</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a:t>Validating Linear Models (Cont..)</a:t>
            </a:r>
            <a:endParaRPr/>
          </a:p>
          <a:p>
            <a:pPr indent="0" lvl="0" marL="0" rtl="0" algn="ctr">
              <a:spcBef>
                <a:spcPts val="0"/>
              </a:spcBef>
              <a:spcAft>
                <a:spcPts val="0"/>
              </a:spcAft>
              <a:buNone/>
            </a:pPr>
            <a:r>
              <a:t/>
            </a:r>
            <a:endParaRPr/>
          </a:p>
        </p:txBody>
      </p:sp>
      <p:sp>
        <p:nvSpPr>
          <p:cNvPr id="325" name="Google Shape;325;p53"/>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326" name="Google Shape;326;p53"/>
          <p:cNvPicPr preferRelativeResize="0"/>
          <p:nvPr/>
        </p:nvPicPr>
        <p:blipFill>
          <a:blip r:embed="rId3">
            <a:alphaModFix/>
          </a:blip>
          <a:stretch>
            <a:fillRect/>
          </a:stretch>
        </p:blipFill>
        <p:spPr>
          <a:xfrm>
            <a:off x="501776" y="914400"/>
            <a:ext cx="4643850" cy="2279600"/>
          </a:xfrm>
          <a:prstGeom prst="rect">
            <a:avLst/>
          </a:prstGeom>
          <a:noFill/>
          <a:ln>
            <a:noFill/>
          </a:ln>
        </p:spPr>
      </p:pic>
      <p:sp>
        <p:nvSpPr>
          <p:cNvPr id="327" name="Google Shape;327;p53"/>
          <p:cNvSpPr txBox="1"/>
          <p:nvPr/>
        </p:nvSpPr>
        <p:spPr>
          <a:xfrm>
            <a:off x="1179300" y="3556975"/>
            <a:ext cx="27150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FF"/>
              </a:solidFill>
            </a:endParaRPr>
          </a:p>
        </p:txBody>
      </p:sp>
      <p:sp>
        <p:nvSpPr>
          <p:cNvPr id="328" name="Google Shape;328;p53"/>
          <p:cNvSpPr txBox="1"/>
          <p:nvPr/>
        </p:nvSpPr>
        <p:spPr>
          <a:xfrm>
            <a:off x="5262275" y="1351100"/>
            <a:ext cx="2787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Mean Squared Error (MSE): 1656270092.790547</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R-squared: 0.37441193913323445</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Inference from the regression models</a:t>
            </a:r>
            <a:endParaRPr/>
          </a:p>
        </p:txBody>
      </p:sp>
      <p:sp>
        <p:nvSpPr>
          <p:cNvPr id="334" name="Google Shape;334;p54"/>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sz="1600">
                <a:solidFill>
                  <a:schemeClr val="dk1"/>
                </a:solidFill>
              </a:rPr>
              <a:t>The linear regression model gives a higher R square value, this implies that the linear  regression model is better at </a:t>
            </a:r>
            <a:r>
              <a:rPr lang="en" sz="1600">
                <a:solidFill>
                  <a:schemeClr val="dk1"/>
                </a:solidFill>
              </a:rPr>
              <a:t>explaining</a:t>
            </a:r>
            <a:r>
              <a:rPr lang="en" sz="1600">
                <a:solidFill>
                  <a:schemeClr val="dk1"/>
                </a:solidFill>
              </a:rPr>
              <a:t> the variability of the target variable.</a:t>
            </a:r>
            <a:endParaRPr sz="1600">
              <a:solidFill>
                <a:schemeClr val="dk1"/>
              </a:solidFill>
            </a:endParaRPr>
          </a:p>
          <a:p>
            <a:pPr indent="0" lvl="0" marL="0" rtl="0" algn="l">
              <a:spcBef>
                <a:spcPts val="400"/>
              </a:spcBef>
              <a:spcAft>
                <a:spcPts val="0"/>
              </a:spcAft>
              <a:buNone/>
            </a:pPr>
            <a:r>
              <a:t/>
            </a:r>
            <a:endParaRPr sz="1600">
              <a:solidFill>
                <a:schemeClr val="dk1"/>
              </a:solidFill>
            </a:endParaRPr>
          </a:p>
          <a:p>
            <a:pPr indent="0" lvl="0" marL="0" rtl="0" algn="l">
              <a:spcBef>
                <a:spcPts val="400"/>
              </a:spcBef>
              <a:spcAft>
                <a:spcPts val="0"/>
              </a:spcAft>
              <a:buNone/>
            </a:pPr>
            <a:r>
              <a:t/>
            </a:r>
            <a:endParaRPr sz="1600">
              <a:solidFill>
                <a:schemeClr val="dk1"/>
              </a:solidFill>
            </a:endParaRPr>
          </a:p>
          <a:p>
            <a:pPr indent="0" lvl="0" marL="0" rtl="0" algn="l">
              <a:spcBef>
                <a:spcPts val="400"/>
              </a:spcBef>
              <a:spcAft>
                <a:spcPts val="0"/>
              </a:spcAft>
              <a:buNone/>
            </a:pPr>
            <a:r>
              <a:rPr lang="en" sz="1600">
                <a:solidFill>
                  <a:schemeClr val="dk1"/>
                </a:solidFill>
              </a:rPr>
              <a:t>Also the mean square error is the sum of the squares of the difference of the predicted outputs with the mean. The smaller the difference ,the better is the regression model in predicting the values. Here linear regression model ha slowest mean square error, thus it can be said that it is the best fit model for the dataset.</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0" y="258750"/>
            <a:ext cx="9144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1B57B5"/>
                </a:solidFill>
              </a:rPr>
              <a:t>        Data Preprocessing</a:t>
            </a:r>
            <a:endParaRPr sz="2100">
              <a:solidFill>
                <a:srgbClr val="1B57B5"/>
              </a:solidFill>
            </a:endParaRPr>
          </a:p>
        </p:txBody>
      </p:sp>
      <p:sp>
        <p:nvSpPr>
          <p:cNvPr id="94" name="Google Shape;94;p20"/>
          <p:cNvSpPr txBox="1"/>
          <p:nvPr/>
        </p:nvSpPr>
        <p:spPr>
          <a:xfrm>
            <a:off x="934400" y="1257500"/>
            <a:ext cx="7600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Identifying </a:t>
            </a:r>
            <a:r>
              <a:rPr lang="en"/>
              <a:t> and take care of missing information by way of both removing or imputing missing values the usage of appropriate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Cleaning  the data to address inconsistencies, mistakes, and duplicates that could have an effect on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Identifying and address outliers that skew analysis and negatively affect model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statistical methods or domain knowledge such as pruning or transforming data, to determine how to best handle outliers.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Data before </a:t>
            </a:r>
            <a:r>
              <a:rPr lang="en"/>
              <a:t>preprocessing</a:t>
            </a:r>
            <a:r>
              <a:rPr lang="en"/>
              <a:t> </a:t>
            </a:r>
            <a:endParaRPr/>
          </a:p>
        </p:txBody>
      </p:sp>
      <p:sp>
        <p:nvSpPr>
          <p:cNvPr id="100" name="Google Shape;100;p21"/>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01" name="Google Shape;101;p21"/>
          <p:cNvPicPr preferRelativeResize="0"/>
          <p:nvPr/>
        </p:nvPicPr>
        <p:blipFill>
          <a:blip r:embed="rId3">
            <a:alphaModFix/>
          </a:blip>
          <a:stretch>
            <a:fillRect/>
          </a:stretch>
        </p:blipFill>
        <p:spPr>
          <a:xfrm>
            <a:off x="457200" y="799975"/>
            <a:ext cx="8229601" cy="4110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Data after </a:t>
            </a:r>
            <a:r>
              <a:rPr lang="en"/>
              <a:t>Preprocessing</a:t>
            </a:r>
            <a:r>
              <a:rPr lang="en"/>
              <a:t> </a:t>
            </a:r>
            <a:endParaRPr/>
          </a:p>
        </p:txBody>
      </p:sp>
      <p:sp>
        <p:nvSpPr>
          <p:cNvPr id="107" name="Google Shape;107;p22"/>
          <p:cNvSpPr txBox="1"/>
          <p:nvPr>
            <p:ph idx="1" type="body"/>
          </p:nvPr>
        </p:nvSpPr>
        <p:spPr>
          <a:xfrm>
            <a:off x="457200" y="914402"/>
            <a:ext cx="8229600" cy="36801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08" name="Google Shape;108;p22"/>
          <p:cNvPicPr preferRelativeResize="0"/>
          <p:nvPr/>
        </p:nvPicPr>
        <p:blipFill>
          <a:blip r:embed="rId3">
            <a:alphaModFix/>
          </a:blip>
          <a:stretch>
            <a:fillRect/>
          </a:stretch>
        </p:blipFill>
        <p:spPr>
          <a:xfrm>
            <a:off x="457200" y="692050"/>
            <a:ext cx="8321823" cy="3759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Code snippet for handling missing values </a:t>
            </a:r>
            <a:endParaRPr/>
          </a:p>
        </p:txBody>
      </p:sp>
      <p:pic>
        <p:nvPicPr>
          <p:cNvPr id="114" name="Google Shape;114;p23"/>
          <p:cNvPicPr preferRelativeResize="0"/>
          <p:nvPr/>
        </p:nvPicPr>
        <p:blipFill>
          <a:blip r:embed="rId3">
            <a:alphaModFix/>
          </a:blip>
          <a:stretch>
            <a:fillRect/>
          </a:stretch>
        </p:blipFill>
        <p:spPr>
          <a:xfrm>
            <a:off x="1365825" y="954100"/>
            <a:ext cx="6237375" cy="386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Outlier’s</a:t>
            </a:r>
            <a:endParaRPr/>
          </a:p>
        </p:txBody>
      </p:sp>
      <p:pic>
        <p:nvPicPr>
          <p:cNvPr id="120" name="Google Shape;120;p24"/>
          <p:cNvPicPr preferRelativeResize="0"/>
          <p:nvPr/>
        </p:nvPicPr>
        <p:blipFill>
          <a:blip r:embed="rId3">
            <a:alphaModFix/>
          </a:blip>
          <a:stretch>
            <a:fillRect/>
          </a:stretch>
        </p:blipFill>
        <p:spPr>
          <a:xfrm>
            <a:off x="1552650" y="916600"/>
            <a:ext cx="5241301" cy="36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457200" y="205978"/>
            <a:ext cx="8229600" cy="594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Outliers </a:t>
            </a:r>
            <a:endParaRPr/>
          </a:p>
        </p:txBody>
      </p:sp>
      <p:pic>
        <p:nvPicPr>
          <p:cNvPr id="126" name="Google Shape;126;p25"/>
          <p:cNvPicPr preferRelativeResize="0"/>
          <p:nvPr/>
        </p:nvPicPr>
        <p:blipFill>
          <a:blip r:embed="rId3">
            <a:alphaModFix/>
          </a:blip>
          <a:stretch>
            <a:fillRect/>
          </a:stretch>
        </p:blipFill>
        <p:spPr>
          <a:xfrm>
            <a:off x="1207924" y="1097025"/>
            <a:ext cx="5707401" cy="353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