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49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8" r:id="rId20"/>
    <p:sldId id="409" r:id="rId21"/>
    <p:sldId id="410" r:id="rId22"/>
    <p:sldId id="411" r:id="rId23"/>
    <p:sldId id="405" r:id="rId24"/>
    <p:sldId id="406" r:id="rId25"/>
    <p:sldId id="412" r:id="rId26"/>
    <p:sldId id="413" r:id="rId27"/>
    <p:sldId id="414" r:id="rId28"/>
    <p:sldId id="387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30-08-2023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202097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UIT2502 – Data Analytics &amp; 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70" y="5072188"/>
            <a:ext cx="11426618" cy="14171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Frequency Distribution</a:t>
            </a:r>
            <a:endParaRPr lang="en-US" sz="2400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pic>
        <p:nvPicPr>
          <p:cNvPr id="1028" name="Picture 4" descr="Answering questions with data - 13 GIFs">
            <a:extLst>
              <a:ext uri="{FF2B5EF4-FFF2-40B4-BE49-F238E27FC236}">
                <a16:creationId xmlns:a16="http://schemas.microsoft.com/office/drawing/2014/main" id="{02A5FA49-C3DA-D8FE-B582-03E322E2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882"/>
            <a:ext cx="3662306" cy="36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al Tableau: How to Analyze Distribution with Histograms | Playfair+">
            <a:extLst>
              <a:ext uri="{FF2B5EF4-FFF2-40B4-BE49-F238E27FC236}">
                <a16:creationId xmlns:a16="http://schemas.microsoft.com/office/drawing/2014/main" id="{58A88EBC-9E45-BAB8-0261-A729D749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307" y="1541722"/>
            <a:ext cx="3717320" cy="33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quency Distribution: Graph, Distribution Table, Example &amp; FAQs">
            <a:extLst>
              <a:ext uri="{FF2B5EF4-FFF2-40B4-BE49-F238E27FC236}">
                <a16:creationId xmlns:a16="http://schemas.microsoft.com/office/drawing/2014/main" id="{C1CFFED6-69EF-762B-9B90-B9AED6EE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34" y="1409882"/>
            <a:ext cx="3907932" cy="33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C7B8-85B8-8EFD-123A-FFA22CA1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Relative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CA13-BBD5-9419-F473-24C312A4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1" y="1182623"/>
            <a:ext cx="7928402" cy="14967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90F5F-80C8-000C-2BF0-3F8A992C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71177"/>
            <a:ext cx="10972800" cy="13798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Relative Frequency Distribution Table for the following data: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EDD48-BADE-AF96-D905-8A074C23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88" y="4167958"/>
            <a:ext cx="6673823" cy="18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7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935-B99F-42F2-FCA7-6A21C6B9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Relative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B697-6161-F3AF-B1E6-BB967EC4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09" y="1165108"/>
            <a:ext cx="5160076" cy="54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705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D22-1DB9-AAAB-ED47-AF06D91F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frequency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63D1-A9EF-5617-9D7F-C508AE0E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Sum of all the frequencies in the previous values or intervals up to the current one</a:t>
            </a:r>
          </a:p>
          <a:p>
            <a:r>
              <a:rPr lang="en-US" sz="2800" dirty="0"/>
              <a:t>Types:</a:t>
            </a:r>
          </a:p>
          <a:p>
            <a:pPr lvl="1"/>
            <a:r>
              <a:rPr lang="en-US" sz="2300" dirty="0"/>
              <a:t>Less than type: Sum all the frequencies before the current interval.</a:t>
            </a:r>
          </a:p>
          <a:p>
            <a:pPr lvl="1"/>
            <a:r>
              <a:rPr lang="en-US" sz="2300" dirty="0"/>
              <a:t>More than type: Sum all the frequencies after the current interval.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235118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59B-3918-AF82-8E70-192A4818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FFE9-B008-61BF-A4C8-AE395B30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139456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table below gives the values of runs scored by Virat Kohli in the last 25 T-20 matches. Represent the data in the form of less-than-type cumulative frequency distribution: 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FA428-509C-D50C-2B07-E796637B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4" y="2384326"/>
            <a:ext cx="3099004" cy="40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52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71D-5452-6FAE-EA55-A8CDA1A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2230-9E9F-777F-E231-D7ABDA53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9" y="996909"/>
            <a:ext cx="2424347" cy="5519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48610-049E-561D-ED37-F153D1C2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70" y="2000845"/>
            <a:ext cx="2554847" cy="34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71D-5452-6FAE-EA55-A8CDA1A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  <a:br>
              <a:rPr lang="en-IN" dirty="0"/>
            </a:br>
            <a:r>
              <a:rPr lang="en-IN" i="1" dirty="0"/>
              <a:t>Less than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A9F4-7BD9-E95B-E9D0-4945DD8D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54887"/>
            <a:ext cx="5296315" cy="433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945DF-0D10-F1D3-3B6D-C2A9F1AE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32" y="1822367"/>
            <a:ext cx="5501568" cy="38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93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630-404C-2472-064E-DA7085C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  <a:br>
              <a:rPr lang="en-IN" dirty="0"/>
            </a:br>
            <a:r>
              <a:rPr lang="en-IN" i="1" dirty="0"/>
              <a:t>More than 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8AF4B-2ACB-2D73-097E-23A5BBCF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2" y="1394828"/>
            <a:ext cx="4962631" cy="4909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453B9-F4BD-5E94-2FC4-55B0AD7E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96" y="2245770"/>
            <a:ext cx="4884202" cy="28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2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A94C-6636-1F5A-565B-CE76B45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Variability in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E0E1-E8EC-C03E-F651-01CF69F4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6420"/>
            <a:ext cx="10972800" cy="5009744"/>
          </a:xfrm>
        </p:spPr>
        <p:txBody>
          <a:bodyPr/>
          <a:lstStyle/>
          <a:p>
            <a:r>
              <a:rPr lang="en-US" sz="2800" dirty="0"/>
              <a:t>Spread or dispersion of data</a:t>
            </a:r>
          </a:p>
          <a:p>
            <a:r>
              <a:rPr lang="en-US" sz="2800" dirty="0"/>
              <a:t>Refers to how spread out a set of data is</a:t>
            </a:r>
          </a:p>
          <a:p>
            <a:r>
              <a:rPr lang="en-US" sz="2800" dirty="0"/>
              <a:t>Describing variability</a:t>
            </a:r>
          </a:p>
          <a:p>
            <a:pPr lvl="1"/>
            <a:r>
              <a:rPr lang="fr-FR" sz="2800" dirty="0"/>
              <a:t>Range</a:t>
            </a:r>
          </a:p>
          <a:p>
            <a:pPr lvl="1"/>
            <a:r>
              <a:rPr lang="fr-FR" sz="2800" dirty="0"/>
              <a:t>Interquartile range</a:t>
            </a:r>
          </a:p>
          <a:p>
            <a:pPr lvl="1"/>
            <a:r>
              <a:rPr lang="fr-FR" sz="2800" dirty="0"/>
              <a:t>Variance</a:t>
            </a:r>
          </a:p>
          <a:p>
            <a:pPr lvl="1"/>
            <a:r>
              <a:rPr lang="fr-FR" sz="2800" dirty="0"/>
              <a:t>Standard </a:t>
            </a:r>
            <a:r>
              <a:rPr lang="fr-FR" sz="2800" dirty="0" err="1"/>
              <a:t>deviation</a:t>
            </a:r>
            <a:endParaRPr lang="en-IN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3550-93B4-F204-2135-0A71554B1A33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90751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4011"/>
            <a:ext cx="109728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Range</a:t>
            </a:r>
            <a:r>
              <a:rPr lang="en-US" dirty="0"/>
              <a:t> – Amount between the smallest and largest item in the set.</a:t>
            </a:r>
          </a:p>
          <a:p>
            <a:r>
              <a:rPr lang="en-US" b="1" dirty="0"/>
              <a:t>Interquartile range </a:t>
            </a:r>
            <a:r>
              <a:rPr lang="en-US" dirty="0"/>
              <a:t>– A number that indicates how </a:t>
            </a:r>
            <a:r>
              <a:rPr lang="en-US" dirty="0" err="1"/>
              <a:t>spreadout</a:t>
            </a:r>
            <a:r>
              <a:rPr lang="en-US" dirty="0"/>
              <a:t> scores are and tells users what the range is in the middle of a set of scores.</a:t>
            </a:r>
          </a:p>
          <a:p>
            <a:r>
              <a:rPr lang="en-US" b="1" dirty="0"/>
              <a:t>Variance</a:t>
            </a:r>
            <a:r>
              <a:rPr lang="en-US" dirty="0"/>
              <a:t> – Gives users a rough idea of how spread out the data is</a:t>
            </a:r>
          </a:p>
          <a:p>
            <a:r>
              <a:rPr lang="en-US" b="1" dirty="0"/>
              <a:t>Standard deviation </a:t>
            </a:r>
            <a:r>
              <a:rPr lang="en-US" dirty="0"/>
              <a:t>– Tells a user how tightly their data is clustered around the mean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2E87-826D-2B81-FC7E-D672AF291705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65736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95" y="1135913"/>
            <a:ext cx="11366205" cy="5222358"/>
          </a:xfrm>
        </p:spPr>
        <p:txBody>
          <a:bodyPr>
            <a:normAutofit/>
          </a:bodyPr>
          <a:lstStyle/>
          <a:p>
            <a:r>
              <a:rPr lang="en-US" sz="2800" b="1" dirty="0"/>
              <a:t>Variance</a:t>
            </a:r>
            <a:r>
              <a:rPr lang="en-US" sz="2800" dirty="0"/>
              <a:t> – Gives users a rough idea of how spread out the data is</a:t>
            </a:r>
          </a:p>
          <a:p>
            <a:pPr lvl="1"/>
            <a:r>
              <a:rPr lang="en-US" sz="2400" dirty="0"/>
              <a:t>A small number for the variance means your data set is tightly clustered together and a large number means the values are more spread apart.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5773A-1FE1-32CB-8DEF-C26C9250151B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007946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DD8-7FB0-89DD-9070-1A5216E7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2A32-B94D-1243-642E-E72D245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830763"/>
          </a:xfrm>
        </p:spPr>
        <p:txBody>
          <a:bodyPr/>
          <a:lstStyle/>
          <a:p>
            <a:r>
              <a:rPr lang="en-US" sz="2400" b="1" dirty="0"/>
              <a:t>Overview:</a:t>
            </a:r>
            <a:r>
              <a:rPr lang="en-US" sz="2400" dirty="0"/>
              <a:t> Gives an idea of all values of some variable and the number of times they occur.</a:t>
            </a:r>
          </a:p>
          <a:p>
            <a:r>
              <a:rPr lang="en-US" sz="2400" b="1" dirty="0"/>
              <a:t>Definition:</a:t>
            </a:r>
            <a:r>
              <a:rPr lang="en-US" sz="2400" dirty="0"/>
              <a:t> It is a table or graph that displays the frequency of various outcomes or values in a sample or population. It shows the number of times each value occurs in the data set.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To organize and summarize the data by showing the frequency of the observations. This helps us identify the patterns in any given set of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00630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4" y="1114647"/>
            <a:ext cx="11506791" cy="5222358"/>
          </a:xfrm>
        </p:spPr>
        <p:txBody>
          <a:bodyPr>
            <a:normAutofit/>
          </a:bodyPr>
          <a:lstStyle/>
          <a:p>
            <a:r>
              <a:rPr lang="en-US" sz="2400" b="1" dirty="0"/>
              <a:t>Standard deviation </a:t>
            </a:r>
            <a:r>
              <a:rPr lang="en-US" sz="2400" dirty="0"/>
              <a:t>– Tells a user how tightly their data is clustered around the mean</a:t>
            </a:r>
          </a:p>
          <a:p>
            <a:pPr lvl="1"/>
            <a:r>
              <a:rPr lang="en-US" sz="2000" dirty="0"/>
              <a:t>A small SD indicates that your data is tightly clustered — you’ll also have a taller bell curve; a large SD tells you that your data is more spread apart.</a:t>
            </a:r>
          </a:p>
          <a:p>
            <a:endParaRPr lang="en-IN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BB4F6E-883B-B41E-0695-51855213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49" y="3242930"/>
            <a:ext cx="6153332" cy="3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C6D56-10CD-4A6B-8426-6B1CDE9552E8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648076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6BD7-9746-2F80-A190-BD138258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EBA34-22FB-B587-A7AA-0F53A757D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000" y="1095153"/>
            <a:ext cx="6924628" cy="2642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FA705-05BF-3D47-6DD5-63BAA429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998" y="3631019"/>
            <a:ext cx="7593407" cy="28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872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88B4-1AAF-7EE5-4512-5DBA73ED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0B1D0-6168-FCBA-A74D-B6525756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5" y="832540"/>
            <a:ext cx="6829047" cy="2596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AC423-7BFE-C93B-B088-9CC2E87D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6" y="3643818"/>
            <a:ext cx="7570514" cy="2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55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670C-63C9-BAB5-7401-583B1579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Variability in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A3E6-0A04-2279-8202-F39A5FB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Refers to the number of inconsistencies in the data.  </a:t>
            </a:r>
          </a:p>
          <a:p>
            <a:r>
              <a:rPr lang="en-US" sz="2800" dirty="0"/>
              <a:t>Refers the multitude of data dimensions which result from the multiple disparate data types and sources available.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9829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9F8-B168-85CE-3AA3-CF7E4159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States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4A7C-1F9F-5C68-4FDA-6554104B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564219"/>
          </a:xfrm>
        </p:spPr>
        <p:txBody>
          <a:bodyPr/>
          <a:lstStyle/>
          <a:p>
            <a:r>
              <a:rPr lang="en-US" sz="2800" dirty="0"/>
              <a:t>Low variability - Better prediction of information about the population based on sample data</a:t>
            </a:r>
          </a:p>
          <a:p>
            <a:r>
              <a:rPr lang="en-US" sz="2800" dirty="0"/>
              <a:t>High variability - Values are less consistent, so it’s harder to make predictions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38907-F101-EE88-8383-21C14196CC2D}"/>
              </a:ext>
            </a:extLst>
          </p:cNvPr>
          <p:cNvSpPr txBox="1"/>
          <p:nvPr/>
        </p:nvSpPr>
        <p:spPr>
          <a:xfrm>
            <a:off x="1183758" y="4430233"/>
            <a:ext cx="9824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Data sets can have the same central tendency but different levels of variability or vice versa.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If you know only the central tendency or the variability, you can’t say anything about the other aspect.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Both of them together give you a complete picture of your data.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404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47F8-9955-97C9-72B7-501366C8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measure of variability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BB7B2E-6452-E78C-378A-0BAFB566E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229302"/>
              </p:ext>
            </p:extLst>
          </p:nvPr>
        </p:nvGraphicFramePr>
        <p:xfrm>
          <a:off x="609600" y="1295400"/>
          <a:ext cx="10972800" cy="4149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39292553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9920128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8613742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665321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52701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Interquartile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6071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marR="0" lvl="0" indent="0" algn="ctr" defTabSz="94642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Level of measurement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Ordinal/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5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2556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/>
                        <a:t>Distribution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8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4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566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4E8-0ACD-93F0-65F8-544DC5C0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Co-efficient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DB1B-FCA9-3BDB-189C-07490903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713614"/>
          </a:xfrm>
        </p:spPr>
        <p:txBody>
          <a:bodyPr/>
          <a:lstStyle/>
          <a:p>
            <a:r>
              <a:rPr lang="en-IN" sz="2400" dirty="0"/>
              <a:t>Describes the dispersion in data</a:t>
            </a:r>
          </a:p>
          <a:p>
            <a:r>
              <a:rPr lang="en-IN" sz="2400" dirty="0"/>
              <a:t>Uses mean and standard deviation</a:t>
            </a:r>
          </a:p>
          <a:p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095B-0A05-DA99-E571-9A768F2CE8B5}"/>
              </a:ext>
            </a:extLst>
          </p:cNvPr>
          <p:cNvSpPr txBox="1"/>
          <p:nvPr/>
        </p:nvSpPr>
        <p:spPr>
          <a:xfrm>
            <a:off x="450109" y="3244334"/>
            <a:ext cx="1127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0000FF"/>
                </a:solidFill>
              </a:rPr>
              <a:t>Co-efficient of variation (C.V) = (SD/Mean of observations)*100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94610-504D-4D21-3D58-2DB9DF8FBB1E}"/>
              </a:ext>
            </a:extLst>
          </p:cNvPr>
          <p:cNvSpPr txBox="1"/>
          <p:nvPr/>
        </p:nvSpPr>
        <p:spPr>
          <a:xfrm>
            <a:off x="609600" y="4498424"/>
            <a:ext cx="10611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Observation: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data with greater C.V. is said to be more variable than the other. 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series having lesser C.V. is said to be more consistent than the other.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24299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2189-4D2C-DD86-0423-8BB7CFF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C.V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563D-BC78-3C4C-A9E7-CB21F3F6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7051"/>
            <a:ext cx="10972800" cy="4830763"/>
          </a:xfrm>
        </p:spPr>
        <p:txBody>
          <a:bodyPr/>
          <a:lstStyle/>
          <a:p>
            <a:r>
              <a:rPr lang="en-US" sz="2400" dirty="0"/>
              <a:t>Let’s say we have two series, about the heights of students in a class. </a:t>
            </a:r>
          </a:p>
          <a:p>
            <a:r>
              <a:rPr lang="en-US" sz="2400" dirty="0"/>
              <a:t>Now one series measures </a:t>
            </a:r>
            <a:r>
              <a:rPr lang="en-US" sz="2400" dirty="0">
                <a:solidFill>
                  <a:srgbClr val="0000FF"/>
                </a:solidFill>
              </a:rPr>
              <a:t>height in cm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0000FF"/>
                </a:solidFill>
              </a:rPr>
              <a:t>other one in meters</a:t>
            </a:r>
            <a:r>
              <a:rPr lang="en-US" sz="2400" dirty="0"/>
              <a:t>. </a:t>
            </a:r>
          </a:p>
          <a:p>
            <a:r>
              <a:rPr lang="en-US" sz="2400" dirty="0"/>
              <a:t>Ideally, both should have the same dispersion but the methods of measuring the dispersion are dependent on the units in which we are measuring. </a:t>
            </a:r>
          </a:p>
          <a:p>
            <a:r>
              <a:rPr lang="en-US" sz="2400" dirty="0"/>
              <a:t>This makes such comparisons hard. </a:t>
            </a:r>
          </a:p>
          <a:p>
            <a:r>
              <a:rPr lang="en-US" sz="2400" dirty="0"/>
              <a:t>For dealing with such problems, we define the Coefficient of Variation.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15588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David </a:t>
            </a:r>
            <a:r>
              <a:rPr lang="en-IN" sz="1600" dirty="0" err="1"/>
              <a:t>Cielen</a:t>
            </a:r>
            <a:r>
              <a:rPr lang="en-IN" sz="1600" dirty="0"/>
              <a:t>, Arno D. B. </a:t>
            </a:r>
            <a:r>
              <a:rPr lang="en-IN" sz="1600" dirty="0" err="1"/>
              <a:t>Meysman</a:t>
            </a:r>
            <a:r>
              <a:rPr lang="en-IN" sz="1600" dirty="0"/>
              <a:t>, and Mohamed Ali, “Introducing Data Science”, Manning Publications, 2016. (first two chapters for Unit I).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Robert S. Witte and John S. Witte, “Statistics”, Eleventh Edition, Wiley Publications,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Jake </a:t>
            </a:r>
            <a:r>
              <a:rPr lang="en-IN" sz="1600" dirty="0" err="1"/>
              <a:t>VanderPlas</a:t>
            </a:r>
            <a:r>
              <a:rPr lang="en-IN" sz="1600" dirty="0"/>
              <a:t>, “Python Data Science Handbook”, O’Reilly, 2016.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Allen B. Downey, “Think Stats: Exploratory Data Analysis in Python”, Green Tea Press, 2014.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1D2F-DD10-9E4E-31AF-C4CE9637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distribution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1AE-0A44-FCE2-0D66-F5EF91BC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417"/>
            <a:ext cx="10972800" cy="969335"/>
          </a:xfrm>
        </p:spPr>
        <p:txBody>
          <a:bodyPr/>
          <a:lstStyle/>
          <a:p>
            <a:r>
              <a:rPr lang="en-US" sz="2000" dirty="0"/>
              <a:t>A frequency distribution table is a way to organize and present data in a tabular form which helps us summarize the large dataset into a concise table.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8E19-2E74-B293-262E-7AB8F53A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8" y="2007769"/>
            <a:ext cx="2222614" cy="398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59D1-57E4-FD42-1B7D-944797A9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46" y="1995068"/>
            <a:ext cx="1847945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59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1D2F-DD10-9E4E-31AF-C4CE9637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distribution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1AE-0A44-FCE2-0D66-F5EF91BC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417"/>
            <a:ext cx="10972800" cy="969335"/>
          </a:xfrm>
        </p:spPr>
        <p:txBody>
          <a:bodyPr/>
          <a:lstStyle/>
          <a:p>
            <a:r>
              <a:rPr lang="en-US" sz="2000" dirty="0"/>
              <a:t>A frequency distribution table is a way to organize and present data in a tabular form which helps us summarize the large dataset into a concise table.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8E19-2E74-B293-262E-7AB8F53A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59" y="2007769"/>
            <a:ext cx="2222614" cy="398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59D1-57E4-FD42-1B7D-944797A9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7" y="1995068"/>
            <a:ext cx="1847945" cy="4000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D41DC-DB29-F678-BE9B-AEF4A225A644}"/>
              </a:ext>
            </a:extLst>
          </p:cNvPr>
          <p:cNvSpPr txBox="1"/>
          <p:nvPr/>
        </p:nvSpPr>
        <p:spPr>
          <a:xfrm>
            <a:off x="664832" y="6136390"/>
            <a:ext cx="412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Grouped Frequency Distribution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F0C0-218F-FBB8-8532-9F9ED9DEBEB8}"/>
              </a:ext>
            </a:extLst>
          </p:cNvPr>
          <p:cNvSpPr txBox="1"/>
          <p:nvPr/>
        </p:nvSpPr>
        <p:spPr>
          <a:xfrm>
            <a:off x="5155611" y="6136390"/>
            <a:ext cx="440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Ungrouped Frequency Distribution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C5373-6056-1264-1C51-070D67541033}"/>
              </a:ext>
            </a:extLst>
          </p:cNvPr>
          <p:cNvSpPr txBox="1"/>
          <p:nvPr/>
        </p:nvSpPr>
        <p:spPr>
          <a:xfrm>
            <a:off x="178096" y="3298901"/>
            <a:ext cx="174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class intervals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EF7F6-E4E4-72A3-6F4A-236E0804A435}"/>
              </a:ext>
            </a:extLst>
          </p:cNvPr>
          <p:cNvSpPr txBox="1"/>
          <p:nvPr/>
        </p:nvSpPr>
        <p:spPr>
          <a:xfrm>
            <a:off x="8253352" y="3488476"/>
            <a:ext cx="273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individual data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563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229B-9227-37A6-2DDB-AF348E92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C254-4527-726C-08D6-CBEBFD9C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Grouped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Ungrouped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Relative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Cumulative Frequency Distribution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628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368-2827-A53E-59F8-C19292E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to understand 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CC7B-5E7F-9D53-539C-4DB54C68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Frequency Distribution Table for the ungrouped data given as follows: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23, 27, 21, 14, 43, 37, 38, 41, 55, 11, 35, 15, 21, 24, 57, 35, 29, 10, 39, 42, 27, 17, 45, 52, 31, 36, 39, 38, 43, 46, 32, 37, 25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597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A98-4AA5-12EE-A140-8DD75E1B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Grouped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9B17-788E-8FC3-29C6-4030744F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27" y="1284742"/>
            <a:ext cx="3047050" cy="47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752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368-2827-A53E-59F8-C19292E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to understand 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CC7B-5E7F-9D53-539C-4DB54C68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Frequency Distribution Table for the ungrouped data given as follows: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10, 20, 15, 25, 30, 10, 15, 10, 25, 20, 15, 10, 30, 25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5595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A98-4AA5-12EE-A140-8DD75E1B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Ungrouped frequency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09791-5802-FE89-3A4D-86092A6D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999457"/>
            <a:ext cx="2321314" cy="50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108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</TotalTime>
  <Words>1171</Words>
  <Application>Microsoft Office PowerPoint</Application>
  <PresentationFormat>Widescreen</PresentationFormat>
  <Paragraphs>119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Nunito</vt:lpstr>
      <vt:lpstr>Verdana</vt:lpstr>
      <vt:lpstr>Wingdings</vt:lpstr>
      <vt:lpstr>IT6006U3LS02Filtering_Streams</vt:lpstr>
      <vt:lpstr>UIT2502 – Data Analytics &amp; Visualization</vt:lpstr>
      <vt:lpstr>Introduction</vt:lpstr>
      <vt:lpstr>Frequency distribution table</vt:lpstr>
      <vt:lpstr>Frequency distribution table</vt:lpstr>
      <vt:lpstr>Types of frequency distribution</vt:lpstr>
      <vt:lpstr>Example to understand types of frequency distribution</vt:lpstr>
      <vt:lpstr>Grouped frequency distribution</vt:lpstr>
      <vt:lpstr>Example to understand types of frequency distribution</vt:lpstr>
      <vt:lpstr>Ungrouped frequency distribution</vt:lpstr>
      <vt:lpstr>Relative frequency distribution</vt:lpstr>
      <vt:lpstr>Relative frequency distribution</vt:lpstr>
      <vt:lpstr>Cumulative frequency distribution </vt:lpstr>
      <vt:lpstr>Example for cumulative frequency distribution </vt:lpstr>
      <vt:lpstr>Example for cumulative frequency distribution </vt:lpstr>
      <vt:lpstr>Example for cumulative frequency distribution  Less than type</vt:lpstr>
      <vt:lpstr>Example for cumulative frequency distribution  More than type</vt:lpstr>
      <vt:lpstr>Variability in Statistics</vt:lpstr>
      <vt:lpstr>Describing variability</vt:lpstr>
      <vt:lpstr>Describing variability</vt:lpstr>
      <vt:lpstr>Describing variability</vt:lpstr>
      <vt:lpstr>Standard deviation</vt:lpstr>
      <vt:lpstr>Variance</vt:lpstr>
      <vt:lpstr>Variability in big data</vt:lpstr>
      <vt:lpstr>States of variability</vt:lpstr>
      <vt:lpstr>Best measure of variability</vt:lpstr>
      <vt:lpstr>Co-efficient of variation</vt:lpstr>
      <vt:lpstr>When to use C.V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432</cp:revision>
  <dcterms:created xsi:type="dcterms:W3CDTF">2020-08-02T17:30:45Z</dcterms:created>
  <dcterms:modified xsi:type="dcterms:W3CDTF">2023-08-30T15:19:26Z</dcterms:modified>
</cp:coreProperties>
</file>