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388" r:id="rId3"/>
    <p:sldId id="415" r:id="rId4"/>
    <p:sldId id="416" r:id="rId5"/>
    <p:sldId id="418" r:id="rId6"/>
    <p:sldId id="419" r:id="rId7"/>
    <p:sldId id="420" r:id="rId8"/>
    <p:sldId id="421" r:id="rId9"/>
    <p:sldId id="422" r:id="rId10"/>
    <p:sldId id="423" r:id="rId11"/>
    <p:sldId id="424" r:id="rId12"/>
    <p:sldId id="425" r:id="rId13"/>
    <p:sldId id="427" r:id="rId14"/>
    <p:sldId id="428" r:id="rId15"/>
    <p:sldId id="429" r:id="rId16"/>
    <p:sldId id="432" r:id="rId17"/>
    <p:sldId id="426" r:id="rId18"/>
    <p:sldId id="430" r:id="rId19"/>
    <p:sldId id="431" r:id="rId20"/>
    <p:sldId id="38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659" autoAdjust="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13-09-2023</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tisticsbyjim.com/basics/normal-distribu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isticsbyjim.com/basics/normal-distribu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347870" y="5072188"/>
            <a:ext cx="11426618" cy="1417136"/>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Normal Distribution</a:t>
            </a:r>
            <a:endParaRPr lang="en-US" sz="2400" b="1" kern="0" dirty="0">
              <a:solidFill>
                <a:srgbClr val="000000"/>
              </a:solidFill>
              <a:latin typeface="Verdana"/>
              <a:ea typeface="MS PGothic"/>
              <a:cs typeface="Arial" charset="0"/>
            </a:endParaRPr>
          </a:p>
        </p:txBody>
      </p:sp>
      <p:pic>
        <p:nvPicPr>
          <p:cNvPr id="1030" name="Picture 6" descr="Statistical Tableau: How to Analyze Distribution with Histograms | Playfair+">
            <a:extLst>
              <a:ext uri="{FF2B5EF4-FFF2-40B4-BE49-F238E27FC236}">
                <a16:creationId xmlns:a16="http://schemas.microsoft.com/office/drawing/2014/main" id="{58A88EBC-9E45-BAB8-0261-A729D749C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519" y="1414900"/>
            <a:ext cx="3717320" cy="3358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72AA-43D3-1423-3A7F-9309068A7A4A}"/>
              </a:ext>
            </a:extLst>
          </p:cNvPr>
          <p:cNvSpPr>
            <a:spLocks noGrp="1"/>
          </p:cNvSpPr>
          <p:nvPr>
            <p:ph type="title"/>
          </p:nvPr>
        </p:nvSpPr>
        <p:spPr/>
        <p:txBody>
          <a:bodyPr/>
          <a:lstStyle/>
          <a:p>
            <a:r>
              <a:rPr lang="en-US" dirty="0"/>
              <a:t>Empirical Rule for the Normal Distribution</a:t>
            </a:r>
            <a:endParaRPr lang="en-IN" dirty="0"/>
          </a:p>
        </p:txBody>
      </p:sp>
      <p:sp>
        <p:nvSpPr>
          <p:cNvPr id="3" name="Content Placeholder 2">
            <a:extLst>
              <a:ext uri="{FF2B5EF4-FFF2-40B4-BE49-F238E27FC236}">
                <a16:creationId xmlns:a16="http://schemas.microsoft.com/office/drawing/2014/main" id="{3905E2D4-7681-1BEB-1D26-DF5FA50165F5}"/>
              </a:ext>
            </a:extLst>
          </p:cNvPr>
          <p:cNvSpPr>
            <a:spLocks noGrp="1"/>
          </p:cNvSpPr>
          <p:nvPr>
            <p:ph idx="1"/>
          </p:nvPr>
        </p:nvSpPr>
        <p:spPr/>
        <p:txBody>
          <a:bodyPr/>
          <a:lstStyle/>
          <a:p>
            <a:r>
              <a:rPr lang="en-US" sz="2800" dirty="0"/>
              <a:t>The area under the curve of the normal distribution represents probabilities for the data.</a:t>
            </a:r>
          </a:p>
          <a:p>
            <a:r>
              <a:rPr lang="en-US" sz="2800" dirty="0"/>
              <a:t>The area under the whole curve is equal to 1, or 100%</a:t>
            </a:r>
            <a:endParaRPr lang="en-IN" sz="2800" dirty="0"/>
          </a:p>
        </p:txBody>
      </p:sp>
    </p:spTree>
    <p:extLst>
      <p:ext uri="{BB962C8B-B14F-4D97-AF65-F5344CB8AC3E}">
        <p14:creationId xmlns:p14="http://schemas.microsoft.com/office/powerpoint/2010/main" val="19266833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0A55-0829-C9A2-F9B2-513387A89BCC}"/>
              </a:ext>
            </a:extLst>
          </p:cNvPr>
          <p:cNvSpPr>
            <a:spLocks noGrp="1"/>
          </p:cNvSpPr>
          <p:nvPr>
            <p:ph type="title"/>
          </p:nvPr>
        </p:nvSpPr>
        <p:spPr>
          <a:xfrm>
            <a:off x="508000" y="122268"/>
            <a:ext cx="10972800" cy="685800"/>
          </a:xfrm>
        </p:spPr>
        <p:txBody>
          <a:bodyPr/>
          <a:lstStyle/>
          <a:p>
            <a:r>
              <a:rPr lang="en-US" dirty="0"/>
              <a:t>Empirical Rule for the Normal Distribution</a:t>
            </a:r>
            <a:endParaRPr lang="en-IN" dirty="0"/>
          </a:p>
        </p:txBody>
      </p:sp>
      <p:pic>
        <p:nvPicPr>
          <p:cNvPr id="5" name="Picture 4">
            <a:extLst>
              <a:ext uri="{FF2B5EF4-FFF2-40B4-BE49-F238E27FC236}">
                <a16:creationId xmlns:a16="http://schemas.microsoft.com/office/drawing/2014/main" id="{CF0D8CAD-AB91-C658-768F-37E70F9C26B8}"/>
              </a:ext>
            </a:extLst>
          </p:cNvPr>
          <p:cNvPicPr>
            <a:picLocks noChangeAspect="1"/>
          </p:cNvPicPr>
          <p:nvPr/>
        </p:nvPicPr>
        <p:blipFill>
          <a:blip r:embed="rId2"/>
          <a:stretch>
            <a:fillRect/>
          </a:stretch>
        </p:blipFill>
        <p:spPr>
          <a:xfrm>
            <a:off x="1333873" y="945702"/>
            <a:ext cx="9330583" cy="5093595"/>
          </a:xfrm>
          <a:prstGeom prst="rect">
            <a:avLst/>
          </a:prstGeom>
        </p:spPr>
      </p:pic>
    </p:spTree>
    <p:extLst>
      <p:ext uri="{BB962C8B-B14F-4D97-AF65-F5344CB8AC3E}">
        <p14:creationId xmlns:p14="http://schemas.microsoft.com/office/powerpoint/2010/main" val="31965129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D8CAD-AB91-C658-768F-37E70F9C26B8}"/>
              </a:ext>
            </a:extLst>
          </p:cNvPr>
          <p:cNvPicPr>
            <a:picLocks noChangeAspect="1"/>
          </p:cNvPicPr>
          <p:nvPr/>
        </p:nvPicPr>
        <p:blipFill>
          <a:blip r:embed="rId2"/>
          <a:stretch>
            <a:fillRect/>
          </a:stretch>
        </p:blipFill>
        <p:spPr>
          <a:xfrm>
            <a:off x="1503997" y="155299"/>
            <a:ext cx="8713894" cy="4756943"/>
          </a:xfrm>
          <a:prstGeom prst="rect">
            <a:avLst/>
          </a:prstGeom>
        </p:spPr>
      </p:pic>
      <p:sp>
        <p:nvSpPr>
          <p:cNvPr id="6" name="TextBox 5">
            <a:extLst>
              <a:ext uri="{FF2B5EF4-FFF2-40B4-BE49-F238E27FC236}">
                <a16:creationId xmlns:a16="http://schemas.microsoft.com/office/drawing/2014/main" id="{7171ADE4-1788-3CED-D47E-37A9329AA09F}"/>
              </a:ext>
            </a:extLst>
          </p:cNvPr>
          <p:cNvSpPr txBox="1"/>
          <p:nvPr/>
        </p:nvSpPr>
        <p:spPr>
          <a:xfrm>
            <a:off x="574158" y="5140865"/>
            <a:ext cx="11536326"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Roughly 68.3% of the data is within 1 standard deviation of the average (from μ-1σ to μ+1σ)</a:t>
            </a:r>
          </a:p>
          <a:p>
            <a:pPr algn="l"/>
            <a:r>
              <a:rPr lang="en-US" b="0" i="0" dirty="0">
                <a:solidFill>
                  <a:srgbClr val="000000"/>
                </a:solidFill>
                <a:effectLst/>
                <a:latin typeface="Verdana" panose="020B0604030504040204" pitchFamily="34" charset="0"/>
              </a:rPr>
              <a:t>Roughly 95.5% of the data is within 2 standard deviations of the average (from μ-2σ to μ+2σ)</a:t>
            </a:r>
          </a:p>
          <a:p>
            <a:pPr algn="l"/>
            <a:r>
              <a:rPr lang="en-US" b="0" i="0" dirty="0">
                <a:solidFill>
                  <a:srgbClr val="000000"/>
                </a:solidFill>
                <a:effectLst/>
                <a:latin typeface="Verdana" panose="020B0604030504040204" pitchFamily="34" charset="0"/>
              </a:rPr>
              <a:t>Roughly 99.7% of the data is within 3 standard deviations of the average (from μ-3σ to μ+3σ)</a:t>
            </a:r>
          </a:p>
        </p:txBody>
      </p:sp>
    </p:spTree>
    <p:extLst>
      <p:ext uri="{BB962C8B-B14F-4D97-AF65-F5344CB8AC3E}">
        <p14:creationId xmlns:p14="http://schemas.microsoft.com/office/powerpoint/2010/main" val="6605437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5F93-7785-D79A-7B34-560365C21C16}"/>
              </a:ext>
            </a:extLst>
          </p:cNvPr>
          <p:cNvSpPr>
            <a:spLocks noGrp="1"/>
          </p:cNvSpPr>
          <p:nvPr>
            <p:ph type="title"/>
          </p:nvPr>
        </p:nvSpPr>
        <p:spPr/>
        <p:txBody>
          <a:bodyPr/>
          <a:lstStyle/>
          <a:p>
            <a:r>
              <a:rPr lang="en-US" dirty="0"/>
              <a:t>Standard Normal Distribution and Standard Scores</a:t>
            </a:r>
            <a:endParaRPr lang="en-IN" dirty="0"/>
          </a:p>
        </p:txBody>
      </p:sp>
      <p:sp>
        <p:nvSpPr>
          <p:cNvPr id="3" name="Content Placeholder 2">
            <a:extLst>
              <a:ext uri="{FF2B5EF4-FFF2-40B4-BE49-F238E27FC236}">
                <a16:creationId xmlns:a16="http://schemas.microsoft.com/office/drawing/2014/main" id="{D7353782-3272-1F9C-E204-1CC223731E6C}"/>
              </a:ext>
            </a:extLst>
          </p:cNvPr>
          <p:cNvSpPr>
            <a:spLocks noGrp="1"/>
          </p:cNvSpPr>
          <p:nvPr>
            <p:ph idx="1"/>
          </p:nvPr>
        </p:nvSpPr>
        <p:spPr/>
        <p:txBody>
          <a:bodyPr/>
          <a:lstStyle/>
          <a:p>
            <a:r>
              <a:rPr lang="en-US" sz="2400" dirty="0"/>
              <a:t>A </a:t>
            </a:r>
            <a:r>
              <a:rPr lang="en-US" sz="2400" dirty="0">
                <a:solidFill>
                  <a:srgbClr val="FF0000"/>
                </a:solidFill>
              </a:rPr>
              <a:t>special case of the normal distribution </a:t>
            </a:r>
            <a:r>
              <a:rPr lang="en-US" sz="2400" dirty="0"/>
              <a:t>where the mean is zero and the standard deviation is 1. </a:t>
            </a:r>
          </a:p>
          <a:p>
            <a:r>
              <a:rPr lang="en-US" sz="2400" dirty="0"/>
              <a:t>This distribution is also known as the Z-distribution.</a:t>
            </a:r>
          </a:p>
          <a:p>
            <a:r>
              <a:rPr lang="en-US" sz="2400" dirty="0"/>
              <a:t>A value on the standard normal distribution is known as a standard score or a Z-score. A standard score represents the number of standard deviations above or below the mean that a specific observation falls.</a:t>
            </a:r>
          </a:p>
          <a:p>
            <a:r>
              <a:rPr lang="en-US" sz="2400" dirty="0"/>
              <a:t>The mean has a Z-score of 0.</a:t>
            </a:r>
            <a:endParaRPr lang="en-IN" sz="2400" dirty="0"/>
          </a:p>
        </p:txBody>
      </p:sp>
    </p:spTree>
    <p:extLst>
      <p:ext uri="{BB962C8B-B14F-4D97-AF65-F5344CB8AC3E}">
        <p14:creationId xmlns:p14="http://schemas.microsoft.com/office/powerpoint/2010/main" val="19631351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5F93-7785-D79A-7B34-560365C21C16}"/>
              </a:ext>
            </a:extLst>
          </p:cNvPr>
          <p:cNvSpPr>
            <a:spLocks noGrp="1"/>
          </p:cNvSpPr>
          <p:nvPr>
            <p:ph type="title"/>
          </p:nvPr>
        </p:nvSpPr>
        <p:spPr/>
        <p:txBody>
          <a:bodyPr/>
          <a:lstStyle/>
          <a:p>
            <a:r>
              <a:rPr lang="en-US" dirty="0"/>
              <a:t>Standard Normal Distribution and Standard Scores</a:t>
            </a:r>
            <a:endParaRPr lang="en-IN" dirty="0"/>
          </a:p>
        </p:txBody>
      </p:sp>
      <p:sp>
        <p:nvSpPr>
          <p:cNvPr id="3" name="Content Placeholder 2">
            <a:extLst>
              <a:ext uri="{FF2B5EF4-FFF2-40B4-BE49-F238E27FC236}">
                <a16:creationId xmlns:a16="http://schemas.microsoft.com/office/drawing/2014/main" id="{D7353782-3272-1F9C-E204-1CC223731E6C}"/>
              </a:ext>
            </a:extLst>
          </p:cNvPr>
          <p:cNvSpPr>
            <a:spLocks noGrp="1"/>
          </p:cNvSpPr>
          <p:nvPr>
            <p:ph idx="1"/>
          </p:nvPr>
        </p:nvSpPr>
        <p:spPr/>
        <p:txBody>
          <a:bodyPr/>
          <a:lstStyle/>
          <a:p>
            <a:r>
              <a:rPr lang="en-US" sz="2400" dirty="0"/>
              <a:t>A standard score represents the number of standard deviations above or below the mean that a specific observation falls.</a:t>
            </a:r>
          </a:p>
          <a:p>
            <a:pPr marL="0" indent="0">
              <a:buNone/>
            </a:pPr>
            <a:r>
              <a:rPr lang="en-US" sz="2400" dirty="0"/>
              <a:t>Example: </a:t>
            </a:r>
          </a:p>
          <a:p>
            <a:pPr marL="0" indent="0">
              <a:buNone/>
            </a:pPr>
            <a:r>
              <a:rPr lang="en-US" sz="2400" dirty="0"/>
              <a:t>A standard score of 1.5 indicates that the observation is 1.5 standard deviations above the mean. </a:t>
            </a:r>
          </a:p>
          <a:p>
            <a:pPr marL="0" indent="0">
              <a:buNone/>
            </a:pPr>
            <a:r>
              <a:rPr lang="en-US" sz="2400" dirty="0"/>
              <a:t>On the other hand, a negative score represents a value below the average.</a:t>
            </a:r>
          </a:p>
          <a:p>
            <a:pPr marL="471488" lvl="1" indent="0">
              <a:buNone/>
            </a:pPr>
            <a:endParaRPr lang="en-US" sz="1700" dirty="0"/>
          </a:p>
        </p:txBody>
      </p:sp>
    </p:spTree>
    <p:extLst>
      <p:ext uri="{BB962C8B-B14F-4D97-AF65-F5344CB8AC3E}">
        <p14:creationId xmlns:p14="http://schemas.microsoft.com/office/powerpoint/2010/main" val="4063627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AE85-01C1-B850-CAD1-8BABD9195FFA}"/>
              </a:ext>
            </a:extLst>
          </p:cNvPr>
          <p:cNvSpPr>
            <a:spLocks noGrp="1"/>
          </p:cNvSpPr>
          <p:nvPr>
            <p:ph type="title"/>
          </p:nvPr>
        </p:nvSpPr>
        <p:spPr/>
        <p:txBody>
          <a:bodyPr/>
          <a:lstStyle/>
          <a:p>
            <a:r>
              <a:rPr lang="en-US" dirty="0"/>
              <a:t>Standard Normal Distribution</a:t>
            </a:r>
            <a:endParaRPr lang="en-IN" dirty="0"/>
          </a:p>
        </p:txBody>
      </p:sp>
      <p:pic>
        <p:nvPicPr>
          <p:cNvPr id="4098" name="Picture 2" descr="Graph that display a standard normal distribution.">
            <a:extLst>
              <a:ext uri="{FF2B5EF4-FFF2-40B4-BE49-F238E27FC236}">
                <a16:creationId xmlns:a16="http://schemas.microsoft.com/office/drawing/2014/main" id="{7AB66FCE-613B-4F88-112E-AE84DFB69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225" y="1134730"/>
            <a:ext cx="7564179" cy="504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160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823C-AF8D-C16B-3B08-E00A9C5C0A74}"/>
              </a:ext>
            </a:extLst>
          </p:cNvPr>
          <p:cNvSpPr>
            <a:spLocks noGrp="1"/>
          </p:cNvSpPr>
          <p:nvPr>
            <p:ph type="title"/>
          </p:nvPr>
        </p:nvSpPr>
        <p:spPr/>
        <p:txBody>
          <a:bodyPr/>
          <a:lstStyle/>
          <a:p>
            <a:pPr algn="l"/>
            <a:r>
              <a:rPr lang="en-IN" dirty="0"/>
              <a:t>Density</a:t>
            </a:r>
          </a:p>
        </p:txBody>
      </p:sp>
      <p:pic>
        <p:nvPicPr>
          <p:cNvPr id="5" name="Picture 4">
            <a:extLst>
              <a:ext uri="{FF2B5EF4-FFF2-40B4-BE49-F238E27FC236}">
                <a16:creationId xmlns:a16="http://schemas.microsoft.com/office/drawing/2014/main" id="{036E9F48-CF29-4C79-B35A-18B1D319AEA8}"/>
              </a:ext>
            </a:extLst>
          </p:cNvPr>
          <p:cNvPicPr>
            <a:picLocks noChangeAspect="1"/>
          </p:cNvPicPr>
          <p:nvPr/>
        </p:nvPicPr>
        <p:blipFill>
          <a:blip r:embed="rId2"/>
          <a:stretch>
            <a:fillRect/>
          </a:stretch>
        </p:blipFill>
        <p:spPr>
          <a:xfrm>
            <a:off x="4229721" y="233916"/>
            <a:ext cx="7356981" cy="3195084"/>
          </a:xfrm>
          <a:prstGeom prst="rect">
            <a:avLst/>
          </a:prstGeom>
        </p:spPr>
      </p:pic>
      <p:pic>
        <p:nvPicPr>
          <p:cNvPr id="7" name="Picture 6">
            <a:extLst>
              <a:ext uri="{FF2B5EF4-FFF2-40B4-BE49-F238E27FC236}">
                <a16:creationId xmlns:a16="http://schemas.microsoft.com/office/drawing/2014/main" id="{57445F68-77CC-0FB4-7110-C46E910FA8E2}"/>
              </a:ext>
            </a:extLst>
          </p:cNvPr>
          <p:cNvPicPr>
            <a:picLocks noChangeAspect="1"/>
          </p:cNvPicPr>
          <p:nvPr/>
        </p:nvPicPr>
        <p:blipFill>
          <a:blip r:embed="rId3"/>
          <a:stretch>
            <a:fillRect/>
          </a:stretch>
        </p:blipFill>
        <p:spPr>
          <a:xfrm>
            <a:off x="189022" y="3296093"/>
            <a:ext cx="7214677" cy="3333307"/>
          </a:xfrm>
          <a:prstGeom prst="rect">
            <a:avLst/>
          </a:prstGeom>
        </p:spPr>
      </p:pic>
    </p:spTree>
    <p:extLst>
      <p:ext uri="{BB962C8B-B14F-4D97-AF65-F5344CB8AC3E}">
        <p14:creationId xmlns:p14="http://schemas.microsoft.com/office/powerpoint/2010/main" val="21215894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BF70-0650-B7DA-156E-4430D2CFCC50}"/>
              </a:ext>
            </a:extLst>
          </p:cNvPr>
          <p:cNvSpPr>
            <a:spLocks noGrp="1"/>
          </p:cNvSpPr>
          <p:nvPr>
            <p:ph type="title"/>
          </p:nvPr>
        </p:nvSpPr>
        <p:spPr/>
        <p:txBody>
          <a:bodyPr/>
          <a:lstStyle/>
          <a:p>
            <a:r>
              <a:rPr lang="en-IN" dirty="0"/>
              <a:t>Standardization – Calculating Z-Score</a:t>
            </a:r>
          </a:p>
        </p:txBody>
      </p:sp>
      <p:sp>
        <p:nvSpPr>
          <p:cNvPr id="3" name="Content Placeholder 2">
            <a:extLst>
              <a:ext uri="{FF2B5EF4-FFF2-40B4-BE49-F238E27FC236}">
                <a16:creationId xmlns:a16="http://schemas.microsoft.com/office/drawing/2014/main" id="{11F247A7-036D-C1F0-D373-A9BB7A43B33C}"/>
              </a:ext>
            </a:extLst>
          </p:cNvPr>
          <p:cNvSpPr>
            <a:spLocks noGrp="1"/>
          </p:cNvSpPr>
          <p:nvPr>
            <p:ph idx="1"/>
          </p:nvPr>
        </p:nvSpPr>
        <p:spPr>
          <a:xfrm>
            <a:off x="609600" y="1093379"/>
            <a:ext cx="10972800" cy="4830763"/>
          </a:xfrm>
        </p:spPr>
        <p:txBody>
          <a:bodyPr/>
          <a:lstStyle/>
          <a:p>
            <a:r>
              <a:rPr lang="en-US" sz="2400" dirty="0"/>
              <a:t>Standard scores are a great way to understand where a specific observation falls relative to the entire normal distribution. </a:t>
            </a:r>
          </a:p>
          <a:p>
            <a:r>
              <a:rPr lang="en-US" sz="2400" dirty="0"/>
              <a:t>They also allow to take observations drawn from normally distributed populations that have different means and standard deviations and place them on a standard scale. </a:t>
            </a:r>
          </a:p>
          <a:p>
            <a:r>
              <a:rPr lang="en-US" sz="2400" dirty="0"/>
              <a:t>This standard scale enables to compare observations that would otherwise be difficult.</a:t>
            </a:r>
            <a:endParaRPr lang="en-IN" sz="2400" dirty="0"/>
          </a:p>
        </p:txBody>
      </p:sp>
      <p:pic>
        <p:nvPicPr>
          <p:cNvPr id="5" name="Picture 4">
            <a:extLst>
              <a:ext uri="{FF2B5EF4-FFF2-40B4-BE49-F238E27FC236}">
                <a16:creationId xmlns:a16="http://schemas.microsoft.com/office/drawing/2014/main" id="{A248F4EA-5652-D8D1-DDAE-14541B4E02EE}"/>
              </a:ext>
            </a:extLst>
          </p:cNvPr>
          <p:cNvPicPr>
            <a:picLocks noChangeAspect="1"/>
          </p:cNvPicPr>
          <p:nvPr/>
        </p:nvPicPr>
        <p:blipFill>
          <a:blip r:embed="rId2"/>
          <a:stretch>
            <a:fillRect/>
          </a:stretch>
        </p:blipFill>
        <p:spPr>
          <a:xfrm>
            <a:off x="4872932" y="4808120"/>
            <a:ext cx="1737590" cy="1508959"/>
          </a:xfrm>
          <a:prstGeom prst="rect">
            <a:avLst/>
          </a:prstGeom>
          <a:ln w="28575">
            <a:solidFill>
              <a:schemeClr val="tx1"/>
            </a:solidFill>
          </a:ln>
        </p:spPr>
      </p:pic>
    </p:spTree>
    <p:extLst>
      <p:ext uri="{BB962C8B-B14F-4D97-AF65-F5344CB8AC3E}">
        <p14:creationId xmlns:p14="http://schemas.microsoft.com/office/powerpoint/2010/main" val="15595052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D0C1-6417-793A-B6C9-8976239F524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C000D6E-5159-48F3-FF64-E7CCCDE867EB}"/>
              </a:ext>
            </a:extLst>
          </p:cNvPr>
          <p:cNvSpPr>
            <a:spLocks noGrp="1"/>
          </p:cNvSpPr>
          <p:nvPr>
            <p:ph idx="1"/>
          </p:nvPr>
        </p:nvSpPr>
        <p:spPr>
          <a:xfrm>
            <a:off x="609600" y="901997"/>
            <a:ext cx="10972800" cy="1309577"/>
          </a:xfrm>
        </p:spPr>
        <p:txBody>
          <a:bodyPr/>
          <a:lstStyle/>
          <a:p>
            <a:pPr marL="0" indent="0">
              <a:buNone/>
            </a:pPr>
            <a:r>
              <a:rPr lang="en-US" sz="2000" dirty="0"/>
              <a:t>Suppose we literally want to compare apples to oranges. Specifically, let’s compare their weights. Imagine that we have an apple that weighs 110 grams and an orange that weighs 100 grams.</a:t>
            </a:r>
            <a:endParaRPr lang="en-IN" sz="2000" dirty="0"/>
          </a:p>
        </p:txBody>
      </p:sp>
      <p:pic>
        <p:nvPicPr>
          <p:cNvPr id="5" name="Picture 4">
            <a:extLst>
              <a:ext uri="{FF2B5EF4-FFF2-40B4-BE49-F238E27FC236}">
                <a16:creationId xmlns:a16="http://schemas.microsoft.com/office/drawing/2014/main" id="{2AC524E5-91E8-5E4C-034A-EE4C7986EE65}"/>
              </a:ext>
            </a:extLst>
          </p:cNvPr>
          <p:cNvPicPr>
            <a:picLocks noChangeAspect="1"/>
          </p:cNvPicPr>
          <p:nvPr/>
        </p:nvPicPr>
        <p:blipFill rotWithShape="1">
          <a:blip r:embed="rId2"/>
          <a:srcRect t="16597" b="16190"/>
          <a:stretch/>
        </p:blipFill>
        <p:spPr>
          <a:xfrm>
            <a:off x="322640" y="2472164"/>
            <a:ext cx="7686047" cy="1456662"/>
          </a:xfrm>
          <a:prstGeom prst="rect">
            <a:avLst/>
          </a:prstGeom>
        </p:spPr>
      </p:pic>
      <p:pic>
        <p:nvPicPr>
          <p:cNvPr id="7" name="Picture 6">
            <a:extLst>
              <a:ext uri="{FF2B5EF4-FFF2-40B4-BE49-F238E27FC236}">
                <a16:creationId xmlns:a16="http://schemas.microsoft.com/office/drawing/2014/main" id="{01486C9F-C617-A630-D529-E8B1E2C56663}"/>
              </a:ext>
            </a:extLst>
          </p:cNvPr>
          <p:cNvPicPr>
            <a:picLocks noChangeAspect="1"/>
          </p:cNvPicPr>
          <p:nvPr/>
        </p:nvPicPr>
        <p:blipFill>
          <a:blip r:embed="rId3"/>
          <a:stretch>
            <a:fillRect/>
          </a:stretch>
        </p:blipFill>
        <p:spPr>
          <a:xfrm>
            <a:off x="8251031" y="2554805"/>
            <a:ext cx="3331369" cy="1110456"/>
          </a:xfrm>
          <a:prstGeom prst="rect">
            <a:avLst/>
          </a:prstGeom>
        </p:spPr>
      </p:pic>
      <p:sp>
        <p:nvSpPr>
          <p:cNvPr id="11" name="TextBox 10">
            <a:extLst>
              <a:ext uri="{FF2B5EF4-FFF2-40B4-BE49-F238E27FC236}">
                <a16:creationId xmlns:a16="http://schemas.microsoft.com/office/drawing/2014/main" id="{D48317C8-961E-6AD4-066A-F52891AEDA21}"/>
              </a:ext>
            </a:extLst>
          </p:cNvPr>
          <p:cNvSpPr txBox="1"/>
          <p:nvPr/>
        </p:nvSpPr>
        <p:spPr>
          <a:xfrm>
            <a:off x="322640" y="4494603"/>
            <a:ext cx="11862272" cy="1200329"/>
          </a:xfrm>
          <a:prstGeom prst="rect">
            <a:avLst/>
          </a:prstGeom>
          <a:noFill/>
        </p:spPr>
        <p:txBody>
          <a:bodyPr wrap="square">
            <a:spAutoFit/>
          </a:bodyPr>
          <a:lstStyle/>
          <a:p>
            <a:r>
              <a:rPr lang="en-US" dirty="0"/>
              <a:t>The Z-score for the apple (0.667) is positive, which means that our apple weighs more than the average apple.</a:t>
            </a:r>
          </a:p>
          <a:p>
            <a:endParaRPr lang="en-US" dirty="0"/>
          </a:p>
          <a:p>
            <a:r>
              <a:rPr lang="en-US" dirty="0"/>
              <a:t>The orange has fairly negative Z-score (-1.6). It’s pretty far below the mean weight for oranges</a:t>
            </a:r>
            <a:endParaRPr lang="en-IN" dirty="0"/>
          </a:p>
        </p:txBody>
      </p:sp>
    </p:spTree>
    <p:extLst>
      <p:ext uri="{BB962C8B-B14F-4D97-AF65-F5344CB8AC3E}">
        <p14:creationId xmlns:p14="http://schemas.microsoft.com/office/powerpoint/2010/main" val="41447347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B55B-C3C4-89CD-3BFD-47CCC8B0F8DB}"/>
              </a:ext>
            </a:extLst>
          </p:cNvPr>
          <p:cNvSpPr>
            <a:spLocks noGrp="1"/>
          </p:cNvSpPr>
          <p:nvPr>
            <p:ph type="title"/>
          </p:nvPr>
        </p:nvSpPr>
        <p:spPr/>
        <p:txBody>
          <a:bodyPr/>
          <a:lstStyle/>
          <a:p>
            <a:r>
              <a:rPr lang="en-IN" dirty="0"/>
              <a:t>Example</a:t>
            </a:r>
          </a:p>
        </p:txBody>
      </p:sp>
      <p:pic>
        <p:nvPicPr>
          <p:cNvPr id="5122" name="Picture 2" descr="Graph of a standard normal distribution that compares apples to oranges using a Z-score.">
            <a:extLst>
              <a:ext uri="{FF2B5EF4-FFF2-40B4-BE49-F238E27FC236}">
                <a16:creationId xmlns:a16="http://schemas.microsoft.com/office/drawing/2014/main" id="{E9896AE1-D706-E03B-DC48-E28592EAC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765" y="1180215"/>
            <a:ext cx="7352413" cy="490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670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8DD8-7FB0-89DD-9070-1A5216E798B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9F2A32-B94D-1243-642E-E72D2455338C}"/>
              </a:ext>
            </a:extLst>
          </p:cNvPr>
          <p:cNvSpPr>
            <a:spLocks noGrp="1"/>
          </p:cNvSpPr>
          <p:nvPr>
            <p:ph idx="1"/>
          </p:nvPr>
        </p:nvSpPr>
        <p:spPr>
          <a:xfrm>
            <a:off x="508000" y="1295400"/>
            <a:ext cx="10972800" cy="4830763"/>
          </a:xfrm>
        </p:spPr>
        <p:txBody>
          <a:bodyPr/>
          <a:lstStyle/>
          <a:p>
            <a:r>
              <a:rPr lang="en-US" sz="2400" b="1" dirty="0"/>
              <a:t>Overview:</a:t>
            </a:r>
            <a:r>
              <a:rPr lang="en-US" sz="2400" dirty="0"/>
              <a:t> Gaussian distribution with bell-shaped curve accurately describes the distribution of values</a:t>
            </a:r>
          </a:p>
          <a:p>
            <a:r>
              <a:rPr lang="en-US" sz="2400" b="1" dirty="0"/>
              <a:t>Purpose:</a:t>
            </a:r>
            <a:r>
              <a:rPr lang="en-US" sz="2400" dirty="0"/>
              <a:t> Presents the probability distribution in statistics for independent, random variables</a:t>
            </a:r>
            <a:endParaRPr lang="en-IN" sz="2400" dirty="0"/>
          </a:p>
        </p:txBody>
      </p:sp>
    </p:spTree>
    <p:extLst>
      <p:ext uri="{BB962C8B-B14F-4D97-AF65-F5344CB8AC3E}">
        <p14:creationId xmlns:p14="http://schemas.microsoft.com/office/powerpoint/2010/main" val="3340063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793C-37D1-9827-1F67-5C259B5704B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7B14658-380C-A28B-891B-21E58C948FDD}"/>
              </a:ext>
            </a:extLst>
          </p:cNvPr>
          <p:cNvSpPr>
            <a:spLocks noGrp="1"/>
          </p:cNvSpPr>
          <p:nvPr>
            <p:ph idx="1"/>
          </p:nvPr>
        </p:nvSpPr>
        <p:spPr/>
        <p:txBody>
          <a:bodyPr/>
          <a:lstStyle/>
          <a:p>
            <a:r>
              <a:rPr lang="en-US" sz="2200" dirty="0"/>
              <a:t>The normal distribution is a continuous probability distribution that is symmetrical around its mean</a:t>
            </a:r>
          </a:p>
          <a:p>
            <a:r>
              <a:rPr lang="en-US" sz="2200" dirty="0"/>
              <a:t>Most of the observations cluster around the central peak</a:t>
            </a:r>
          </a:p>
          <a:p>
            <a:r>
              <a:rPr lang="en-US" sz="2200" dirty="0"/>
              <a:t>The probabilities for values further away from the mean taper off equally in both directions. </a:t>
            </a:r>
          </a:p>
          <a:p>
            <a:r>
              <a:rPr lang="en-US" sz="2200" dirty="0"/>
              <a:t>Extreme values in both tails of the distribution are similarly unlikely.</a:t>
            </a:r>
          </a:p>
          <a:p>
            <a:r>
              <a:rPr lang="en-US" sz="2200" dirty="0"/>
              <a:t>While the normal distribution is symmetrical, not all symmetrical distributions are normal. </a:t>
            </a:r>
            <a:endParaRPr lang="en-IN" sz="2200" dirty="0"/>
          </a:p>
        </p:txBody>
      </p:sp>
    </p:spTree>
    <p:extLst>
      <p:ext uri="{BB962C8B-B14F-4D97-AF65-F5344CB8AC3E}">
        <p14:creationId xmlns:p14="http://schemas.microsoft.com/office/powerpoint/2010/main" val="30364896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DDD1-44A6-E388-22F7-1870205391A9}"/>
              </a:ext>
            </a:extLst>
          </p:cNvPr>
          <p:cNvSpPr>
            <a:spLocks noGrp="1"/>
          </p:cNvSpPr>
          <p:nvPr>
            <p:ph type="title"/>
          </p:nvPr>
        </p:nvSpPr>
        <p:spPr/>
        <p:txBody>
          <a:bodyPr/>
          <a:lstStyle/>
          <a:p>
            <a:r>
              <a:rPr lang="en-IN" dirty="0"/>
              <a:t>Normally Distributed Data: Heights</a:t>
            </a:r>
          </a:p>
        </p:txBody>
      </p:sp>
      <p:pic>
        <p:nvPicPr>
          <p:cNvPr id="1026" name="Picture 2" descr="Normal distribution of heights.">
            <a:extLst>
              <a:ext uri="{FF2B5EF4-FFF2-40B4-BE49-F238E27FC236}">
                <a16:creationId xmlns:a16="http://schemas.microsoft.com/office/drawing/2014/main" id="{E8BE22E3-089C-FC7C-6223-591A141E0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023" y="1099289"/>
            <a:ext cx="7623544" cy="5082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64DE6E-15AE-24D5-E033-C25F060B6702}"/>
              </a:ext>
            </a:extLst>
          </p:cNvPr>
          <p:cNvSpPr txBox="1"/>
          <p:nvPr/>
        </p:nvSpPr>
        <p:spPr>
          <a:xfrm>
            <a:off x="0" y="6260068"/>
            <a:ext cx="6097772" cy="307777"/>
          </a:xfrm>
          <a:prstGeom prst="rect">
            <a:avLst/>
          </a:prstGeom>
          <a:noFill/>
        </p:spPr>
        <p:txBody>
          <a:bodyPr wrap="square">
            <a:spAutoFit/>
          </a:bodyPr>
          <a:lstStyle/>
          <a:p>
            <a:r>
              <a:rPr lang="en-US" sz="1400" dirty="0">
                <a:hlinkClick r:id="rId3"/>
              </a:rPr>
              <a:t>Normal Distribution in Statistics - Statistics By Jim</a:t>
            </a:r>
            <a:endParaRPr lang="en-IN" sz="1400" dirty="0"/>
          </a:p>
        </p:txBody>
      </p:sp>
    </p:spTree>
    <p:extLst>
      <p:ext uri="{BB962C8B-B14F-4D97-AF65-F5344CB8AC3E}">
        <p14:creationId xmlns:p14="http://schemas.microsoft.com/office/powerpoint/2010/main" val="2650302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DDD1-44A6-E388-22F7-1870205391A9}"/>
              </a:ext>
            </a:extLst>
          </p:cNvPr>
          <p:cNvSpPr>
            <a:spLocks noGrp="1"/>
          </p:cNvSpPr>
          <p:nvPr>
            <p:ph type="title"/>
          </p:nvPr>
        </p:nvSpPr>
        <p:spPr/>
        <p:txBody>
          <a:bodyPr/>
          <a:lstStyle/>
          <a:p>
            <a:r>
              <a:rPr lang="en-IN" dirty="0"/>
              <a:t>Normally Distributed Data: Heights</a:t>
            </a:r>
          </a:p>
        </p:txBody>
      </p:sp>
      <p:pic>
        <p:nvPicPr>
          <p:cNvPr id="1026" name="Picture 2" descr="Normal distribution of heights.">
            <a:extLst>
              <a:ext uri="{FF2B5EF4-FFF2-40B4-BE49-F238E27FC236}">
                <a16:creationId xmlns:a16="http://schemas.microsoft.com/office/drawing/2014/main" id="{E8BE22E3-089C-FC7C-6223-591A141E0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18" y="1046053"/>
            <a:ext cx="7623544" cy="5082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64DE6E-15AE-24D5-E033-C25F060B6702}"/>
              </a:ext>
            </a:extLst>
          </p:cNvPr>
          <p:cNvSpPr txBox="1"/>
          <p:nvPr/>
        </p:nvSpPr>
        <p:spPr>
          <a:xfrm>
            <a:off x="0" y="6260068"/>
            <a:ext cx="6097772" cy="307777"/>
          </a:xfrm>
          <a:prstGeom prst="rect">
            <a:avLst/>
          </a:prstGeom>
          <a:noFill/>
        </p:spPr>
        <p:txBody>
          <a:bodyPr wrap="square">
            <a:spAutoFit/>
          </a:bodyPr>
          <a:lstStyle/>
          <a:p>
            <a:r>
              <a:rPr lang="en-US" sz="1400" dirty="0">
                <a:hlinkClick r:id="rId3"/>
              </a:rPr>
              <a:t>Normal Distribution in Statistics - Statistics By Jim</a:t>
            </a:r>
            <a:endParaRPr lang="en-IN" sz="1400" dirty="0"/>
          </a:p>
        </p:txBody>
      </p:sp>
      <p:sp>
        <p:nvSpPr>
          <p:cNvPr id="4" name="TextBox 3">
            <a:extLst>
              <a:ext uri="{FF2B5EF4-FFF2-40B4-BE49-F238E27FC236}">
                <a16:creationId xmlns:a16="http://schemas.microsoft.com/office/drawing/2014/main" id="{EF7FB9ED-24C7-716D-0E5A-05C0AB474558}"/>
              </a:ext>
            </a:extLst>
          </p:cNvPr>
          <p:cNvSpPr txBox="1"/>
          <p:nvPr/>
        </p:nvSpPr>
        <p:spPr>
          <a:xfrm>
            <a:off x="8157830" y="2392624"/>
            <a:ext cx="3697472" cy="2308324"/>
          </a:xfrm>
          <a:prstGeom prst="rect">
            <a:avLst/>
          </a:prstGeom>
          <a:noFill/>
        </p:spPr>
        <p:txBody>
          <a:bodyPr wrap="square">
            <a:spAutoFit/>
          </a:bodyPr>
          <a:lstStyle/>
          <a:p>
            <a:r>
              <a:rPr lang="en-US" dirty="0"/>
              <a:t>The distribution is symmetric. The number of girls shorter than average equals the number of girls taller than average. </a:t>
            </a:r>
            <a:r>
              <a:rPr lang="en-US" dirty="0">
                <a:solidFill>
                  <a:srgbClr val="FF0000"/>
                </a:solidFill>
              </a:rPr>
              <a:t>In both tails of the distribution, extremely short girls occur as infrequently as extremely tall girls.</a:t>
            </a:r>
            <a:endParaRPr lang="en-IN" dirty="0">
              <a:solidFill>
                <a:srgbClr val="FF0000"/>
              </a:solidFill>
            </a:endParaRPr>
          </a:p>
        </p:txBody>
      </p:sp>
    </p:spTree>
    <p:extLst>
      <p:ext uri="{BB962C8B-B14F-4D97-AF65-F5344CB8AC3E}">
        <p14:creationId xmlns:p14="http://schemas.microsoft.com/office/powerpoint/2010/main" val="40714653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9E5-A4FE-FF40-831B-274CA23E841F}"/>
              </a:ext>
            </a:extLst>
          </p:cNvPr>
          <p:cNvSpPr>
            <a:spLocks noGrp="1"/>
          </p:cNvSpPr>
          <p:nvPr>
            <p:ph type="title"/>
          </p:nvPr>
        </p:nvSpPr>
        <p:spPr/>
        <p:txBody>
          <a:bodyPr/>
          <a:lstStyle/>
          <a:p>
            <a:r>
              <a:rPr lang="en-IN" dirty="0"/>
              <a:t>Parameters of normal distribution</a:t>
            </a:r>
          </a:p>
        </p:txBody>
      </p:sp>
      <p:sp>
        <p:nvSpPr>
          <p:cNvPr id="3" name="Content Placeholder 2">
            <a:extLst>
              <a:ext uri="{FF2B5EF4-FFF2-40B4-BE49-F238E27FC236}">
                <a16:creationId xmlns:a16="http://schemas.microsoft.com/office/drawing/2014/main" id="{71A82C42-7AF5-2C0B-ACA8-1775CF65A549}"/>
              </a:ext>
            </a:extLst>
          </p:cNvPr>
          <p:cNvSpPr>
            <a:spLocks noGrp="1"/>
          </p:cNvSpPr>
          <p:nvPr>
            <p:ph idx="1"/>
          </p:nvPr>
        </p:nvSpPr>
        <p:spPr/>
        <p:txBody>
          <a:bodyPr/>
          <a:lstStyle/>
          <a:p>
            <a:r>
              <a:rPr lang="en-IN" dirty="0"/>
              <a:t>Mean and Standard deviation</a:t>
            </a:r>
          </a:p>
          <a:p>
            <a:pPr lvl="1"/>
            <a:r>
              <a:rPr lang="en-US" sz="3200" dirty="0"/>
              <a:t>define its shape and probabilities entirely</a:t>
            </a:r>
          </a:p>
          <a:p>
            <a:r>
              <a:rPr lang="en-US" dirty="0"/>
              <a:t>The Gaussian distribution does not have just one form</a:t>
            </a:r>
            <a:endParaRPr lang="en-IN" dirty="0"/>
          </a:p>
        </p:txBody>
      </p:sp>
    </p:spTree>
    <p:extLst>
      <p:ext uri="{BB962C8B-B14F-4D97-AF65-F5344CB8AC3E}">
        <p14:creationId xmlns:p14="http://schemas.microsoft.com/office/powerpoint/2010/main" val="21877880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36BC-BF06-1957-A783-2A45A2EC3D8C}"/>
              </a:ext>
            </a:extLst>
          </p:cNvPr>
          <p:cNvSpPr>
            <a:spLocks noGrp="1"/>
          </p:cNvSpPr>
          <p:nvPr>
            <p:ph type="title"/>
          </p:nvPr>
        </p:nvSpPr>
        <p:spPr/>
        <p:txBody>
          <a:bodyPr/>
          <a:lstStyle/>
          <a:p>
            <a:r>
              <a:rPr lang="en-IN" dirty="0"/>
              <a:t>Parameters of normal distribution</a:t>
            </a:r>
          </a:p>
        </p:txBody>
      </p:sp>
      <p:pic>
        <p:nvPicPr>
          <p:cNvPr id="2050" name="Picture 2" descr="Graph that display normal distributions with different means.">
            <a:extLst>
              <a:ext uri="{FF2B5EF4-FFF2-40B4-BE49-F238E27FC236}">
                <a16:creationId xmlns:a16="http://schemas.microsoft.com/office/drawing/2014/main" id="{F01AF53D-0F18-87E3-9470-29C909E5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63" y="1488558"/>
            <a:ext cx="6004737" cy="40031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that displays normal distributions with different standard deviations.">
            <a:extLst>
              <a:ext uri="{FF2B5EF4-FFF2-40B4-BE49-F238E27FC236}">
                <a16:creationId xmlns:a16="http://schemas.microsoft.com/office/drawing/2014/main" id="{477A82ED-C61C-0ADA-7D13-7527B345D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892" y="1499191"/>
            <a:ext cx="6004737" cy="400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557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B033-FACF-F1B1-DA6C-C6922847494A}"/>
              </a:ext>
            </a:extLst>
          </p:cNvPr>
          <p:cNvSpPr>
            <a:spLocks noGrp="1"/>
          </p:cNvSpPr>
          <p:nvPr>
            <p:ph type="title"/>
          </p:nvPr>
        </p:nvSpPr>
        <p:spPr/>
        <p:txBody>
          <a:bodyPr/>
          <a:lstStyle/>
          <a:p>
            <a:r>
              <a:rPr lang="en-IN" dirty="0"/>
              <a:t>Common Properties for </a:t>
            </a:r>
            <a:r>
              <a:rPr lang="en-US" dirty="0"/>
              <a:t>Normal Distribution</a:t>
            </a:r>
            <a:endParaRPr lang="en-IN" dirty="0"/>
          </a:p>
        </p:txBody>
      </p:sp>
      <p:sp>
        <p:nvSpPr>
          <p:cNvPr id="3" name="Content Placeholder 2">
            <a:extLst>
              <a:ext uri="{FF2B5EF4-FFF2-40B4-BE49-F238E27FC236}">
                <a16:creationId xmlns:a16="http://schemas.microsoft.com/office/drawing/2014/main" id="{16764221-96DA-F911-229A-6CCB27DD4246}"/>
              </a:ext>
            </a:extLst>
          </p:cNvPr>
          <p:cNvSpPr>
            <a:spLocks noGrp="1"/>
          </p:cNvSpPr>
          <p:nvPr>
            <p:ph idx="1"/>
          </p:nvPr>
        </p:nvSpPr>
        <p:spPr/>
        <p:txBody>
          <a:bodyPr/>
          <a:lstStyle/>
          <a:p>
            <a:r>
              <a:rPr lang="en-US" sz="2400" dirty="0"/>
              <a:t>They’re all unimodal, symmetric bell curves. </a:t>
            </a:r>
            <a:r>
              <a:rPr lang="en-US" sz="2400" dirty="0">
                <a:solidFill>
                  <a:srgbClr val="FF0000"/>
                </a:solidFill>
              </a:rPr>
              <a:t>The Gaussian distribution cannot model skewed distributions.</a:t>
            </a:r>
          </a:p>
          <a:p>
            <a:r>
              <a:rPr lang="en-US" sz="2400" dirty="0"/>
              <a:t>The mean, median, and mode are all equal.</a:t>
            </a:r>
          </a:p>
          <a:p>
            <a:r>
              <a:rPr lang="en-US" sz="2400" dirty="0"/>
              <a:t>Half of the population is less than the mean and half is greater than the mean.</a:t>
            </a:r>
          </a:p>
          <a:p>
            <a:r>
              <a:rPr lang="en-US" sz="2400" dirty="0"/>
              <a:t>The Empirical Rule allows to determine the proportion of values that fall within certain distances from the mean. </a:t>
            </a:r>
            <a:endParaRPr lang="en-IN" sz="2400" dirty="0"/>
          </a:p>
        </p:txBody>
      </p:sp>
    </p:spTree>
    <p:extLst>
      <p:ext uri="{BB962C8B-B14F-4D97-AF65-F5344CB8AC3E}">
        <p14:creationId xmlns:p14="http://schemas.microsoft.com/office/powerpoint/2010/main" val="20553540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10AF-9178-17F1-113F-872BBAC3804F}"/>
              </a:ext>
            </a:extLst>
          </p:cNvPr>
          <p:cNvSpPr>
            <a:spLocks noGrp="1"/>
          </p:cNvSpPr>
          <p:nvPr>
            <p:ph type="title"/>
          </p:nvPr>
        </p:nvSpPr>
        <p:spPr/>
        <p:txBody>
          <a:bodyPr/>
          <a:lstStyle/>
          <a:p>
            <a:r>
              <a:rPr lang="en-IN" dirty="0"/>
              <a:t>Alert</a:t>
            </a:r>
          </a:p>
        </p:txBody>
      </p:sp>
      <p:sp>
        <p:nvSpPr>
          <p:cNvPr id="3" name="Content Placeholder 2">
            <a:extLst>
              <a:ext uri="{FF2B5EF4-FFF2-40B4-BE49-F238E27FC236}">
                <a16:creationId xmlns:a16="http://schemas.microsoft.com/office/drawing/2014/main" id="{875FC13B-B47B-F17E-2A2F-49FE18CDCEB4}"/>
              </a:ext>
            </a:extLst>
          </p:cNvPr>
          <p:cNvSpPr>
            <a:spLocks noGrp="1"/>
          </p:cNvSpPr>
          <p:nvPr>
            <p:ph idx="1"/>
          </p:nvPr>
        </p:nvSpPr>
        <p:spPr/>
        <p:txBody>
          <a:bodyPr/>
          <a:lstStyle/>
          <a:p>
            <a:r>
              <a:rPr lang="en-US" sz="2400" dirty="0"/>
              <a:t>The uniform distribution also models symmetric, continuous data, but all equal-sized ranges in this distribution </a:t>
            </a:r>
            <a:r>
              <a:rPr lang="en-US" sz="2400" dirty="0">
                <a:solidFill>
                  <a:srgbClr val="FF0000"/>
                </a:solidFill>
              </a:rPr>
              <a:t>have the same probability</a:t>
            </a:r>
            <a:r>
              <a:rPr lang="en-US" sz="2400" dirty="0"/>
              <a:t>, which differs from the normal distribution.</a:t>
            </a:r>
          </a:p>
          <a:p>
            <a:r>
              <a:rPr lang="en-US" sz="2400" dirty="0"/>
              <a:t>If </a:t>
            </a:r>
            <a:r>
              <a:rPr lang="en-US" sz="2400" dirty="0">
                <a:solidFill>
                  <a:srgbClr val="FF0000"/>
                </a:solidFill>
              </a:rPr>
              <a:t>continuous data are skewed </a:t>
            </a:r>
            <a:r>
              <a:rPr lang="en-US" sz="2400" dirty="0"/>
              <a:t>use Weibull, lognormal, exponential, or gamma distribution.</a:t>
            </a:r>
            <a:endParaRPr lang="en-IN" sz="2400" dirty="0"/>
          </a:p>
        </p:txBody>
      </p:sp>
    </p:spTree>
    <p:extLst>
      <p:ext uri="{BB962C8B-B14F-4D97-AF65-F5344CB8AC3E}">
        <p14:creationId xmlns:p14="http://schemas.microsoft.com/office/powerpoint/2010/main" val="4155431602"/>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8538</TotalTime>
  <Words>791</Words>
  <Application>Microsoft Office PowerPoint</Application>
  <PresentationFormat>Widescreen</PresentationFormat>
  <Paragraphs>66</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Verdana</vt:lpstr>
      <vt:lpstr>Wingdings</vt:lpstr>
      <vt:lpstr>IT6006U3LS02Filtering_Streams</vt:lpstr>
      <vt:lpstr>UIT2502 – Data Analytics &amp; Visualization</vt:lpstr>
      <vt:lpstr>Introduction</vt:lpstr>
      <vt:lpstr>Introduction</vt:lpstr>
      <vt:lpstr>Normally Distributed Data: Heights</vt:lpstr>
      <vt:lpstr>Normally Distributed Data: Heights</vt:lpstr>
      <vt:lpstr>Parameters of normal distribution</vt:lpstr>
      <vt:lpstr>Parameters of normal distribution</vt:lpstr>
      <vt:lpstr>Common Properties for Normal Distribution</vt:lpstr>
      <vt:lpstr>Alert</vt:lpstr>
      <vt:lpstr>Empirical Rule for the Normal Distribution</vt:lpstr>
      <vt:lpstr>Empirical Rule for the Normal Distribution</vt:lpstr>
      <vt:lpstr>PowerPoint Presentation</vt:lpstr>
      <vt:lpstr>Standard Normal Distribution and Standard Scores</vt:lpstr>
      <vt:lpstr>Standard Normal Distribution and Standard Scores</vt:lpstr>
      <vt:lpstr>Standard Normal Distribution</vt:lpstr>
      <vt:lpstr>Density</vt:lpstr>
      <vt:lpstr>Standardization – Calculating Z-Score</vt:lpstr>
      <vt:lpstr>Example</vt:lpstr>
      <vt:lpstr>Example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453</cp:revision>
  <dcterms:created xsi:type="dcterms:W3CDTF">2020-08-02T17:30:45Z</dcterms:created>
  <dcterms:modified xsi:type="dcterms:W3CDTF">2023-09-13T09:14:52Z</dcterms:modified>
</cp:coreProperties>
</file>