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49" r:id="rId2"/>
    <p:sldId id="512" r:id="rId3"/>
    <p:sldId id="518" r:id="rId4"/>
    <p:sldId id="519" r:id="rId5"/>
    <p:sldId id="520" r:id="rId6"/>
    <p:sldId id="521" r:id="rId7"/>
    <p:sldId id="517" r:id="rId8"/>
    <p:sldId id="564" r:id="rId9"/>
    <p:sldId id="523" r:id="rId10"/>
    <p:sldId id="524" r:id="rId11"/>
    <p:sldId id="516" r:id="rId12"/>
    <p:sldId id="525" r:id="rId13"/>
    <p:sldId id="529" r:id="rId14"/>
    <p:sldId id="526" r:id="rId15"/>
    <p:sldId id="528" r:id="rId16"/>
    <p:sldId id="530" r:id="rId17"/>
    <p:sldId id="531" r:id="rId18"/>
    <p:sldId id="532" r:id="rId19"/>
    <p:sldId id="533" r:id="rId20"/>
    <p:sldId id="509" r:id="rId21"/>
    <p:sldId id="534" r:id="rId22"/>
    <p:sldId id="536" r:id="rId23"/>
    <p:sldId id="537" r:id="rId24"/>
    <p:sldId id="538" r:id="rId25"/>
    <p:sldId id="540" r:id="rId26"/>
    <p:sldId id="545" r:id="rId27"/>
    <p:sldId id="546" r:id="rId28"/>
    <p:sldId id="549" r:id="rId29"/>
    <p:sldId id="552" r:id="rId30"/>
    <p:sldId id="550" r:id="rId31"/>
    <p:sldId id="551" r:id="rId32"/>
    <p:sldId id="553" r:id="rId33"/>
    <p:sldId id="554" r:id="rId34"/>
    <p:sldId id="547" r:id="rId35"/>
    <p:sldId id="548" r:id="rId36"/>
    <p:sldId id="542" r:id="rId37"/>
    <p:sldId id="559" r:id="rId38"/>
    <p:sldId id="543" r:id="rId39"/>
    <p:sldId id="560" r:id="rId40"/>
    <p:sldId id="555" r:id="rId41"/>
    <p:sldId id="556" r:id="rId42"/>
    <p:sldId id="557" r:id="rId43"/>
    <p:sldId id="558" r:id="rId44"/>
    <p:sldId id="561" r:id="rId45"/>
    <p:sldId id="562" r:id="rId46"/>
    <p:sldId id="563" r:id="rId47"/>
    <p:sldId id="387"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659" autoAdjust="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about:blank"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tx1"/>
              </a:solidFill>
              <a:round/>
            </a:ln>
            <a:effectLst/>
          </c:spPr>
          <c:marker>
            <c:symbol val="none"/>
          </c:marker>
          <c:val>
            <c:numRef>
              <c:f>Sheet1!$B$1:$B$21</c:f>
              <c:numCache>
                <c:formatCode>General</c:formatCode>
                <c:ptCount val="21"/>
                <c:pt idx="0">
                  <c:v>5.140929987637031E-4</c:v>
                </c:pt>
                <c:pt idx="1">
                  <c:v>1.477282803979339E-3</c:v>
                </c:pt>
                <c:pt idx="2">
                  <c:v>3.7986620079324958E-3</c:v>
                </c:pt>
                <c:pt idx="3">
                  <c:v>8.7406296979031708E-3</c:v>
                </c:pt>
                <c:pt idx="4">
                  <c:v>1.7996988837729384E-2</c:v>
                </c:pt>
                <c:pt idx="5">
                  <c:v>3.3159046264249592E-2</c:v>
                </c:pt>
                <c:pt idx="6">
                  <c:v>5.4670024891997987E-2</c:v>
                </c:pt>
                <c:pt idx="7">
                  <c:v>8.0656908173048464E-2</c:v>
                </c:pt>
                <c:pt idx="8">
                  <c:v>0.10648266850745074</c:v>
                </c:pt>
                <c:pt idx="9">
                  <c:v>0.12579440923099774</c:v>
                </c:pt>
                <c:pt idx="10">
                  <c:v>0.13298076013381088</c:v>
                </c:pt>
                <c:pt idx="11">
                  <c:v>0.12579440923099774</c:v>
                </c:pt>
                <c:pt idx="12">
                  <c:v>0.10648266850745074</c:v>
                </c:pt>
                <c:pt idx="13">
                  <c:v>8.0656908173048464E-2</c:v>
                </c:pt>
                <c:pt idx="14">
                  <c:v>5.4670024891997987E-2</c:v>
                </c:pt>
                <c:pt idx="15">
                  <c:v>3.3159046264249592E-2</c:v>
                </c:pt>
                <c:pt idx="16">
                  <c:v>1.7996988837729384E-2</c:v>
                </c:pt>
                <c:pt idx="17">
                  <c:v>8.7406296979031708E-3</c:v>
                </c:pt>
                <c:pt idx="18">
                  <c:v>3.7986620079324958E-3</c:v>
                </c:pt>
                <c:pt idx="19">
                  <c:v>1.477282803979339E-3</c:v>
                </c:pt>
                <c:pt idx="20">
                  <c:v>5.140929987637031E-4</c:v>
                </c:pt>
              </c:numCache>
            </c:numRef>
          </c:val>
          <c:smooth val="1"/>
          <c:extLst>
            <c:ext xmlns:c16="http://schemas.microsoft.com/office/drawing/2014/chart" uri="{C3380CC4-5D6E-409C-BE32-E72D297353CC}">
              <c16:uniqueId val="{00000000-F776-4AED-8AC4-65AF1E3D1400}"/>
            </c:ext>
          </c:extLst>
        </c:ser>
        <c:dLbls>
          <c:showLegendKey val="0"/>
          <c:showVal val="0"/>
          <c:showCatName val="0"/>
          <c:showSerName val="0"/>
          <c:showPercent val="0"/>
          <c:showBubbleSize val="0"/>
        </c:dLbls>
        <c:smooth val="0"/>
        <c:axId val="392105080"/>
        <c:axId val="392103904"/>
      </c:lineChart>
      <c:catAx>
        <c:axId val="392105080"/>
        <c:scaling>
          <c:orientation val="minMax"/>
        </c:scaling>
        <c:delete val="1"/>
        <c:axPos val="b"/>
        <c:majorTickMark val="none"/>
        <c:minorTickMark val="none"/>
        <c:tickLblPos val="nextTo"/>
        <c:crossAx val="392103904"/>
        <c:crosses val="autoZero"/>
        <c:auto val="1"/>
        <c:lblAlgn val="ctr"/>
        <c:lblOffset val="100"/>
        <c:noMultiLvlLbl val="0"/>
      </c:catAx>
      <c:valAx>
        <c:axId val="392103904"/>
        <c:scaling>
          <c:orientation val="minMax"/>
        </c:scaling>
        <c:delete val="1"/>
        <c:axPos val="l"/>
        <c:numFmt formatCode="General" sourceLinked="1"/>
        <c:majorTickMark val="none"/>
        <c:minorTickMark val="none"/>
        <c:tickLblPos val="nextTo"/>
        <c:crossAx val="392105080"/>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04-10-2023</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183AE3-EE47-4AD7-83F8-C7A8B21A3B90}" type="slidenum">
              <a:rPr lang="en-US" smtClean="0"/>
              <a:pPr>
                <a:defRPr/>
              </a:pPr>
              <a:t>2</a:t>
            </a:fld>
            <a:endParaRPr lang="en-US"/>
          </a:p>
        </p:txBody>
      </p:sp>
    </p:spTree>
    <p:extLst>
      <p:ext uri="{BB962C8B-B14F-4D97-AF65-F5344CB8AC3E}">
        <p14:creationId xmlns:p14="http://schemas.microsoft.com/office/powerpoint/2010/main" val="118143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183AE3-EE47-4AD7-83F8-C7A8B21A3B90}" type="slidenum">
              <a:rPr lang="en-US" smtClean="0"/>
              <a:pPr>
                <a:defRPr/>
              </a:pPr>
              <a:t>3</a:t>
            </a:fld>
            <a:endParaRPr lang="en-US"/>
          </a:p>
        </p:txBody>
      </p:sp>
    </p:spTree>
    <p:extLst>
      <p:ext uri="{BB962C8B-B14F-4D97-AF65-F5344CB8AC3E}">
        <p14:creationId xmlns:p14="http://schemas.microsoft.com/office/powerpoint/2010/main" val="63587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235330" y="1386453"/>
            <a:ext cx="11426618" cy="914400"/>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Hypothesis Testing</a:t>
            </a:r>
            <a:endParaRPr lang="en-US" sz="2400" b="1" kern="0" dirty="0">
              <a:solidFill>
                <a:srgbClr val="000000"/>
              </a:solidFill>
              <a:latin typeface="Verdana"/>
              <a:ea typeface="MS PGothic"/>
              <a:cs typeface="Arial" charset="0"/>
            </a:endParaRPr>
          </a:p>
        </p:txBody>
      </p:sp>
      <p:pic>
        <p:nvPicPr>
          <p:cNvPr id="3" name="Picture 4" descr="10.5 - Have Fun With It! | STAT 100">
            <a:extLst>
              <a:ext uri="{FF2B5EF4-FFF2-40B4-BE49-F238E27FC236}">
                <a16:creationId xmlns:a16="http://schemas.microsoft.com/office/drawing/2014/main" id="{4BE60D30-4EB5-3297-D52E-FD255C02C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950" y="2504541"/>
            <a:ext cx="2602358" cy="37702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 ways to Increase Statistical Power | by Alison Yuhan Yao ...">
            <a:extLst>
              <a:ext uri="{FF2B5EF4-FFF2-40B4-BE49-F238E27FC236}">
                <a16:creationId xmlns:a16="http://schemas.microsoft.com/office/drawing/2014/main" id="{91FEF072-A6F4-3235-5B75-B5BFFF349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052" y="2737171"/>
            <a:ext cx="4619000" cy="3537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3708802328"/>
              </p:ext>
            </p:extLst>
          </p:nvPr>
        </p:nvGraphicFramePr>
        <p:xfrm>
          <a:off x="609600" y="1125277"/>
          <a:ext cx="10972800" cy="5054030"/>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gn="l">
                        <a:lnSpc>
                          <a:spcPct val="150000"/>
                        </a:lnSpc>
                      </a:pPr>
                      <a:r>
                        <a:rPr lang="en-IN" dirty="0"/>
                        <a:t>Type of hypothesis</a:t>
                      </a:r>
                    </a:p>
                  </a:txBody>
                  <a:tcPr anchor="ctr"/>
                </a:tc>
                <a:tc>
                  <a:txBody>
                    <a:bodyPr/>
                    <a:lstStyle/>
                    <a:p>
                      <a:pPr algn="l">
                        <a:lnSpc>
                          <a:spcPct val="150000"/>
                        </a:lnSpc>
                      </a:pPr>
                      <a:r>
                        <a:rPr lang="en-IN" dirty="0"/>
                        <a:t>Example</a:t>
                      </a:r>
                    </a:p>
                  </a:txBody>
                  <a:tcPr anchor="ctr"/>
                </a:tc>
                <a:extLst>
                  <a:ext uri="{0D108BD9-81ED-4DB2-BD59-A6C34878D82A}">
                    <a16:rowId xmlns:a16="http://schemas.microsoft.com/office/drawing/2014/main" val="932513995"/>
                  </a:ext>
                </a:extLst>
              </a:tr>
              <a:tr h="370840">
                <a:tc>
                  <a:txBody>
                    <a:bodyPr/>
                    <a:lstStyle/>
                    <a:p>
                      <a:pPr algn="ctr">
                        <a:lnSpc>
                          <a:spcPct val="150000"/>
                        </a:lnSpc>
                      </a:pPr>
                      <a:r>
                        <a:rPr lang="en-IN" dirty="0"/>
                        <a:t>Null</a:t>
                      </a:r>
                    </a:p>
                  </a:txBody>
                  <a:tcPr anchor="ctr"/>
                </a:tc>
                <a:tc>
                  <a:txBody>
                    <a:bodyPr/>
                    <a:lstStyle/>
                    <a:p>
                      <a:pPr algn="l">
                        <a:lnSpc>
                          <a:spcPct val="150000"/>
                        </a:lnSpc>
                      </a:pPr>
                      <a:r>
                        <a:rPr lang="en-US" dirty="0"/>
                        <a:t>Light color does not affect plant growth.</a:t>
                      </a:r>
                      <a:endParaRPr lang="en-IN" dirty="0"/>
                    </a:p>
                  </a:txBody>
                  <a:tcPr anchor="ctr"/>
                </a:tc>
                <a:extLst>
                  <a:ext uri="{0D108BD9-81ED-4DB2-BD59-A6C34878D82A}">
                    <a16:rowId xmlns:a16="http://schemas.microsoft.com/office/drawing/2014/main" val="911617500"/>
                  </a:ext>
                </a:extLst>
              </a:tr>
              <a:tr h="370840">
                <a:tc>
                  <a:txBody>
                    <a:bodyPr/>
                    <a:lstStyle/>
                    <a:p>
                      <a:pPr algn="ctr">
                        <a:lnSpc>
                          <a:spcPct val="150000"/>
                        </a:lnSpc>
                      </a:pPr>
                      <a:r>
                        <a:rPr lang="en-IN" dirty="0"/>
                        <a:t>Alternative</a:t>
                      </a:r>
                    </a:p>
                  </a:txBody>
                  <a:tcPr anchor="ctr"/>
                </a:tc>
                <a:tc>
                  <a:txBody>
                    <a:bodyPr/>
                    <a:lstStyle/>
                    <a:p>
                      <a:pPr algn="l">
                        <a:lnSpc>
                          <a:spcPct val="150000"/>
                        </a:lnSpc>
                      </a:pPr>
                      <a:r>
                        <a:rPr lang="en-US" dirty="0"/>
                        <a:t>Light color affects plant growth.</a:t>
                      </a:r>
                      <a:endParaRPr lang="en-IN" dirty="0"/>
                    </a:p>
                  </a:txBody>
                  <a:tcPr anchor="ctr"/>
                </a:tc>
                <a:extLst>
                  <a:ext uri="{0D108BD9-81ED-4DB2-BD59-A6C34878D82A}">
                    <a16:rowId xmlns:a16="http://schemas.microsoft.com/office/drawing/2014/main" val="3702714630"/>
                  </a:ext>
                </a:extLst>
              </a:tr>
              <a:tr h="370840">
                <a:tc>
                  <a:txBody>
                    <a:bodyPr/>
                    <a:lstStyle/>
                    <a:p>
                      <a:pPr algn="ctr">
                        <a:lnSpc>
                          <a:spcPct val="150000"/>
                        </a:lnSpc>
                      </a:pPr>
                      <a:r>
                        <a:rPr lang="en-IN" dirty="0"/>
                        <a:t>Statistical</a:t>
                      </a:r>
                    </a:p>
                  </a:txBody>
                  <a:tcPr anchor="ctr"/>
                </a:tc>
                <a:tc>
                  <a:txBody>
                    <a:bodyPr/>
                    <a:lstStyle/>
                    <a:p>
                      <a:pPr algn="l">
                        <a:lnSpc>
                          <a:spcPct val="150000"/>
                        </a:lnSpc>
                      </a:pPr>
                      <a:r>
                        <a:rPr lang="en-US" dirty="0"/>
                        <a:t>60% of people talking on the phone while driving have been in at least one car accident.</a:t>
                      </a:r>
                      <a:endParaRPr lang="en-IN" dirty="0"/>
                    </a:p>
                  </a:txBody>
                  <a:tcPr anchor="ctr"/>
                </a:tc>
                <a:extLst>
                  <a:ext uri="{0D108BD9-81ED-4DB2-BD59-A6C34878D82A}">
                    <a16:rowId xmlns:a16="http://schemas.microsoft.com/office/drawing/2014/main" val="957359172"/>
                  </a:ext>
                </a:extLst>
              </a:tr>
              <a:tr h="370840">
                <a:tc>
                  <a:txBody>
                    <a:bodyPr/>
                    <a:lstStyle/>
                    <a:p>
                      <a:pPr algn="ctr">
                        <a:lnSpc>
                          <a:spcPct val="150000"/>
                        </a:lnSpc>
                      </a:pPr>
                      <a:r>
                        <a:rPr lang="en-IN" dirty="0"/>
                        <a:t>Complex</a:t>
                      </a:r>
                    </a:p>
                  </a:txBody>
                  <a:tcPr anchor="ctr"/>
                </a:tc>
                <a:tc>
                  <a:txBody>
                    <a:bodyPr/>
                    <a:lstStyle/>
                    <a:p>
                      <a:pPr algn="l">
                        <a:lnSpc>
                          <a:spcPct val="150000"/>
                        </a:lnSpc>
                      </a:pPr>
                      <a:r>
                        <a:rPr lang="en-US" dirty="0"/>
                        <a:t>Overweight people who eat junk food have higher chances of getting excessive cholesterol and heart disease. </a:t>
                      </a:r>
                      <a:endParaRPr lang="en-IN" dirty="0"/>
                    </a:p>
                  </a:txBody>
                  <a:tcPr anchor="ctr"/>
                </a:tc>
                <a:extLst>
                  <a:ext uri="{0D108BD9-81ED-4DB2-BD59-A6C34878D82A}">
                    <a16:rowId xmlns:a16="http://schemas.microsoft.com/office/drawing/2014/main" val="401096083"/>
                  </a:ext>
                </a:extLst>
              </a:tr>
              <a:tr h="370840">
                <a:tc>
                  <a:txBody>
                    <a:bodyPr/>
                    <a:lstStyle/>
                    <a:p>
                      <a:pPr algn="ctr">
                        <a:lnSpc>
                          <a:spcPct val="150000"/>
                        </a:lnSpc>
                      </a:pPr>
                      <a:r>
                        <a:rPr lang="en-IN" dirty="0"/>
                        <a:t>Simple</a:t>
                      </a:r>
                    </a:p>
                  </a:txBody>
                  <a:tcPr anchor="ctr"/>
                </a:tc>
                <a:tc>
                  <a:txBody>
                    <a:bodyPr/>
                    <a:lstStyle/>
                    <a:p>
                      <a:pPr algn="l">
                        <a:lnSpc>
                          <a:spcPct val="150000"/>
                        </a:lnSpc>
                      </a:pPr>
                      <a:r>
                        <a:rPr lang="en-US" dirty="0"/>
                        <a:t>Everyday smoking leads to lung cancer.</a:t>
                      </a:r>
                      <a:endParaRPr lang="en-IN" dirty="0"/>
                    </a:p>
                  </a:txBody>
                  <a:tcPr anchor="ctr"/>
                </a:tc>
                <a:extLst>
                  <a:ext uri="{0D108BD9-81ED-4DB2-BD59-A6C34878D82A}">
                    <a16:rowId xmlns:a16="http://schemas.microsoft.com/office/drawing/2014/main" val="1152218301"/>
                  </a:ext>
                </a:extLst>
              </a:tr>
              <a:tr h="370840">
                <a:tc>
                  <a:txBody>
                    <a:bodyPr/>
                    <a:lstStyle/>
                    <a:p>
                      <a:pPr algn="ctr">
                        <a:lnSpc>
                          <a:spcPct val="150000"/>
                        </a:lnSpc>
                      </a:pPr>
                      <a:r>
                        <a:rPr lang="en-IN" dirty="0"/>
                        <a:t>Empirical</a:t>
                      </a:r>
                    </a:p>
                  </a:txBody>
                  <a:tcPr anchor="ctr"/>
                </a:tc>
                <a:tc>
                  <a:txBody>
                    <a:bodyPr/>
                    <a:lstStyle/>
                    <a:p>
                      <a:pPr algn="l">
                        <a:lnSpc>
                          <a:spcPct val="150000"/>
                        </a:lnSpc>
                      </a:pPr>
                      <a:r>
                        <a:rPr lang="en-US" dirty="0"/>
                        <a:t>Women taking vitamin E grow hair faster than those taking vitamin K</a:t>
                      </a:r>
                      <a:endParaRPr lang="en-IN" dirty="0"/>
                    </a:p>
                  </a:txBody>
                  <a:tcPr anchor="ctr"/>
                </a:tc>
                <a:extLst>
                  <a:ext uri="{0D108BD9-81ED-4DB2-BD59-A6C34878D82A}">
                    <a16:rowId xmlns:a16="http://schemas.microsoft.com/office/drawing/2014/main" val="1258506203"/>
                  </a:ext>
                </a:extLst>
              </a:tr>
              <a:tr h="370840">
                <a:tc>
                  <a:txBody>
                    <a:bodyPr/>
                    <a:lstStyle/>
                    <a:p>
                      <a:pPr algn="ctr">
                        <a:lnSpc>
                          <a:spcPct val="150000"/>
                        </a:lnSpc>
                      </a:pPr>
                      <a:r>
                        <a:rPr lang="en-IN" dirty="0"/>
                        <a:t>Logical</a:t>
                      </a:r>
                    </a:p>
                  </a:txBody>
                  <a:tcPr anchor="ctr"/>
                </a:tc>
                <a:tc>
                  <a:txBody>
                    <a:bodyPr/>
                    <a:lstStyle/>
                    <a:p>
                      <a:pPr algn="l">
                        <a:lnSpc>
                          <a:spcPct val="150000"/>
                        </a:lnSpc>
                      </a:pPr>
                      <a:r>
                        <a:rPr lang="en-US" dirty="0"/>
                        <a:t>Dogs won’t survive without water.</a:t>
                      </a:r>
                      <a:endParaRPr lang="en-IN" dirty="0"/>
                    </a:p>
                  </a:txBody>
                  <a:tcPr anchor="ct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3683527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1D6-AE54-6974-AC02-4479612311F7}"/>
              </a:ext>
            </a:extLst>
          </p:cNvPr>
          <p:cNvSpPr>
            <a:spLocks noGrp="1"/>
          </p:cNvSpPr>
          <p:nvPr>
            <p:ph type="title"/>
          </p:nvPr>
        </p:nvSpPr>
        <p:spPr>
          <a:xfrm>
            <a:off x="6007394" y="228600"/>
            <a:ext cx="5473405" cy="685800"/>
          </a:xfrm>
        </p:spPr>
        <p:txBody>
          <a:bodyPr/>
          <a:lstStyle/>
          <a:p>
            <a:r>
              <a:rPr lang="en-IN" dirty="0"/>
              <a:t>Hypothesis Testing</a:t>
            </a:r>
          </a:p>
        </p:txBody>
      </p:sp>
      <p:sp>
        <p:nvSpPr>
          <p:cNvPr id="3" name="Content Placeholder 2">
            <a:extLst>
              <a:ext uri="{FF2B5EF4-FFF2-40B4-BE49-F238E27FC236}">
                <a16:creationId xmlns:a16="http://schemas.microsoft.com/office/drawing/2014/main" id="{F8678F17-16D3-C286-3335-66E56CF3F485}"/>
              </a:ext>
            </a:extLst>
          </p:cNvPr>
          <p:cNvSpPr>
            <a:spLocks noGrp="1"/>
          </p:cNvSpPr>
          <p:nvPr>
            <p:ph idx="1"/>
          </p:nvPr>
        </p:nvSpPr>
        <p:spPr>
          <a:xfrm>
            <a:off x="5794744" y="1125279"/>
            <a:ext cx="6218865" cy="4830763"/>
          </a:xfrm>
        </p:spPr>
        <p:txBody>
          <a:bodyPr/>
          <a:lstStyle/>
          <a:p>
            <a:r>
              <a:rPr lang="en-US" sz="2200" dirty="0"/>
              <a:t>A statistical mechanism for decision making</a:t>
            </a:r>
          </a:p>
          <a:p>
            <a:r>
              <a:rPr lang="en-US" sz="2200" dirty="0"/>
              <a:t>Checks validity of a claim</a:t>
            </a:r>
          </a:p>
          <a:p>
            <a:r>
              <a:rPr lang="en-US" sz="2200" dirty="0"/>
              <a:t>Initially null hypothesis is assumed to be TRUE </a:t>
            </a:r>
          </a:p>
          <a:p>
            <a:r>
              <a:rPr lang="en-GB" sz="2200" dirty="0"/>
              <a:t>It certain cases, it begins by making a tentative assumption about a population parameter based on r</a:t>
            </a:r>
            <a:r>
              <a:rPr lang="en-US" sz="2200" dirty="0">
                <a:sym typeface="Wingdings" pitchFamily="2" charset="2"/>
              </a:rPr>
              <a:t>ejecting the null hypothesis or accepting the alternate hypothesis</a:t>
            </a:r>
            <a:endParaRPr lang="en-US" sz="2200" dirty="0"/>
          </a:p>
          <a:p>
            <a:endParaRPr lang="en-US" sz="2200" dirty="0"/>
          </a:p>
          <a:p>
            <a:endParaRPr lang="en-IN" sz="2200" dirty="0"/>
          </a:p>
        </p:txBody>
      </p:sp>
      <p:pic>
        <p:nvPicPr>
          <p:cNvPr id="4" name="Content Placeholder 4">
            <a:extLst>
              <a:ext uri="{FF2B5EF4-FFF2-40B4-BE49-F238E27FC236}">
                <a16:creationId xmlns:a16="http://schemas.microsoft.com/office/drawing/2014/main" id="{01240921-658B-5285-DC9A-28B4DC4EC53E}"/>
              </a:ext>
            </a:extLst>
          </p:cNvPr>
          <p:cNvPicPr>
            <a:picLocks noChangeAspect="1"/>
          </p:cNvPicPr>
          <p:nvPr/>
        </p:nvPicPr>
        <p:blipFill>
          <a:blip r:embed="rId2"/>
          <a:stretch>
            <a:fillRect/>
          </a:stretch>
        </p:blipFill>
        <p:spPr bwMode="auto">
          <a:xfrm>
            <a:off x="178390" y="228600"/>
            <a:ext cx="5169786" cy="59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930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buNone/>
            </a:pPr>
            <a:r>
              <a:rPr lang="en-US" sz="2400" dirty="0"/>
              <a:t>Null hypothesis: ??????</a:t>
            </a:r>
          </a:p>
          <a:p>
            <a:pPr marL="0" indent="0">
              <a:buNone/>
            </a:pPr>
            <a:r>
              <a:rPr lang="en-US" sz="2400" dirty="0"/>
              <a:t>Alternative hypothesis : ?????????</a:t>
            </a:r>
          </a:p>
        </p:txBody>
      </p:sp>
    </p:spTree>
    <p:extLst>
      <p:ext uri="{BB962C8B-B14F-4D97-AF65-F5344CB8AC3E}">
        <p14:creationId xmlns:p14="http://schemas.microsoft.com/office/powerpoint/2010/main" val="23741542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lgn="ctr">
              <a:buNone/>
              <a:defRPr/>
            </a:pPr>
            <a:r>
              <a:rPr lang="en-US" sz="2000" dirty="0"/>
              <a:t>The </a:t>
            </a:r>
            <a:r>
              <a:rPr lang="en-US" sz="2000" b="1" dirty="0"/>
              <a:t>equality point </a:t>
            </a:r>
            <a:r>
              <a:rPr lang="en-US" sz="2000" dirty="0"/>
              <a:t>is by default assigned to the </a:t>
            </a:r>
            <a:r>
              <a:rPr lang="en-US" sz="2000" b="1" dirty="0"/>
              <a:t>null hypotheses</a:t>
            </a:r>
            <a:r>
              <a:rPr lang="en-US" sz="2000" dirty="0"/>
              <a:t>.</a:t>
            </a:r>
          </a:p>
          <a:p>
            <a:pPr marL="0" indent="0" algn="ctr">
              <a:buNone/>
              <a:defRPr/>
            </a:pPr>
            <a:r>
              <a:rPr lang="en-US" sz="2000" dirty="0"/>
              <a:t>One of the two hypotheses must exactly match the research question.</a:t>
            </a:r>
          </a:p>
          <a:p>
            <a:endParaRPr lang="en-IN" sz="2000" dirty="0"/>
          </a:p>
        </p:txBody>
      </p:sp>
    </p:spTree>
    <p:extLst>
      <p:ext uri="{BB962C8B-B14F-4D97-AF65-F5344CB8AC3E}">
        <p14:creationId xmlns:p14="http://schemas.microsoft.com/office/powerpoint/2010/main" val="9579379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a:xfrm>
            <a:off x="609600" y="1116420"/>
            <a:ext cx="10972800" cy="5009744"/>
          </a:xfrm>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1800" b="1" dirty="0"/>
          </a:p>
          <a:p>
            <a:pPr marL="0" indent="0">
              <a:buNone/>
            </a:pPr>
            <a:r>
              <a:rPr lang="en-US" sz="1800" b="1" dirty="0"/>
              <a:t>Null hypothesis (H</a:t>
            </a:r>
            <a:r>
              <a:rPr lang="en-US" sz="1200" b="1" dirty="0"/>
              <a:t>0</a:t>
            </a:r>
            <a:r>
              <a:rPr lang="en-US" sz="1800" b="1" dirty="0"/>
              <a:t>)</a:t>
            </a:r>
            <a:r>
              <a:rPr lang="en-US" sz="1800" dirty="0"/>
              <a:t>: </a:t>
            </a:r>
          </a:p>
          <a:p>
            <a:pPr marL="0" indent="0">
              <a:buNone/>
            </a:pPr>
            <a:r>
              <a:rPr lang="en-US" sz="1800" dirty="0">
                <a:sym typeface="Wingdings" pitchFamily="2" charset="2"/>
              </a:rPr>
              <a:t>There is no problem in the machine and the mean value of the filled drink is 200 ml</a:t>
            </a:r>
            <a:endParaRPr lang="en-US" sz="1800" dirty="0"/>
          </a:p>
          <a:p>
            <a:pPr marL="0" indent="0">
              <a:buNone/>
            </a:pPr>
            <a:r>
              <a:rPr lang="en-US" sz="1800" b="1" dirty="0"/>
              <a:t>Alternative hypothesis (H</a:t>
            </a:r>
            <a:r>
              <a:rPr lang="en-US" sz="1200" b="1" dirty="0"/>
              <a:t>1</a:t>
            </a:r>
            <a:r>
              <a:rPr lang="en-US" sz="1800" b="1" dirty="0"/>
              <a:t>) </a:t>
            </a:r>
            <a:r>
              <a:rPr lang="en-US" sz="1800" dirty="0"/>
              <a:t>: </a:t>
            </a:r>
          </a:p>
          <a:p>
            <a:pPr marL="0" indent="0">
              <a:buNone/>
            </a:pPr>
            <a:r>
              <a:rPr lang="en-US" sz="1800" dirty="0">
                <a:sym typeface="Wingdings" pitchFamily="2" charset="2"/>
              </a:rPr>
              <a:t>There is a problem in the machine and the mean value of the filled drink is not 200 ml</a:t>
            </a:r>
            <a:endParaRPr lang="en-US" sz="1800" dirty="0"/>
          </a:p>
          <a:p>
            <a:endParaRPr lang="en-IN" sz="2000" dirty="0"/>
          </a:p>
        </p:txBody>
      </p:sp>
    </p:spTree>
    <p:extLst>
      <p:ext uri="{BB962C8B-B14F-4D97-AF65-F5344CB8AC3E}">
        <p14:creationId xmlns:p14="http://schemas.microsoft.com/office/powerpoint/2010/main" val="33412995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200 ml</a:t>
            </a:r>
          </a:p>
          <a:p>
            <a:pPr marL="0" indent="0">
              <a:buNone/>
            </a:pPr>
            <a:r>
              <a:rPr lang="en-US" sz="2000" b="1" dirty="0"/>
              <a:t>Alternative hypothesis</a:t>
            </a:r>
            <a:r>
              <a:rPr lang="en-US" sz="2000" dirty="0"/>
              <a:t> : </a:t>
            </a:r>
            <a:r>
              <a:rPr lang="el-GR" sz="2000" dirty="0"/>
              <a:t>μ</a:t>
            </a:r>
            <a:r>
              <a:rPr lang="en-US" sz="2000" dirty="0"/>
              <a:t> ≠ 200ml</a:t>
            </a:r>
          </a:p>
          <a:p>
            <a:endParaRPr lang="en-US" sz="2000" dirty="0"/>
          </a:p>
          <a:p>
            <a:endParaRPr lang="en-IN" sz="2000" dirty="0"/>
          </a:p>
        </p:txBody>
      </p:sp>
    </p:spTree>
    <p:extLst>
      <p:ext uri="{BB962C8B-B14F-4D97-AF65-F5344CB8AC3E}">
        <p14:creationId xmlns:p14="http://schemas.microsoft.com/office/powerpoint/2010/main" val="2460832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is result in filling more capacity in bottles.</a:t>
            </a:r>
          </a:p>
          <a:p>
            <a:pPr marL="0" indent="0">
              <a:buNone/>
            </a:pPr>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200 ml</a:t>
            </a:r>
          </a:p>
          <a:p>
            <a:pPr marL="0" indent="0">
              <a:buNone/>
            </a:pPr>
            <a:r>
              <a:rPr lang="en-US" sz="2000" b="1" dirty="0"/>
              <a:t>Alternative hypothesis</a:t>
            </a:r>
            <a:r>
              <a:rPr lang="en-US" sz="2000" dirty="0"/>
              <a:t> : </a:t>
            </a:r>
            <a:r>
              <a:rPr lang="el-GR" sz="2000" dirty="0"/>
              <a:t>μ</a:t>
            </a:r>
            <a:r>
              <a:rPr lang="en-US" sz="2000" dirty="0"/>
              <a:t> </a:t>
            </a:r>
            <a:r>
              <a:rPr lang="en-US" sz="2000" dirty="0">
                <a:highlight>
                  <a:srgbClr val="FFFF00"/>
                </a:highlight>
              </a:rPr>
              <a:t>&gt;</a:t>
            </a:r>
            <a:r>
              <a:rPr lang="en-US" sz="2000" dirty="0"/>
              <a:t> 200ml</a:t>
            </a:r>
          </a:p>
          <a:p>
            <a:endParaRPr lang="en-US" sz="2000" dirty="0"/>
          </a:p>
          <a:p>
            <a:endParaRPr lang="en-IN" sz="2000" dirty="0"/>
          </a:p>
        </p:txBody>
      </p:sp>
    </p:spTree>
    <p:extLst>
      <p:ext uri="{BB962C8B-B14F-4D97-AF65-F5344CB8AC3E}">
        <p14:creationId xmlns:p14="http://schemas.microsoft.com/office/powerpoint/2010/main" val="11974062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pPr algn="just"/>
            <a:r>
              <a:rPr lang="en-US" sz="2000" dirty="0">
                <a:solidFill>
                  <a:srgbClr val="0000FF"/>
                </a:solidFill>
              </a:rPr>
              <a:t>International business researcher who wants to test the hypothesis that manufacturing workers in Germany no longer receive an average of 30 vacation days per year.</a:t>
            </a:r>
          </a:p>
          <a:p>
            <a:endParaRPr lang="en-US" sz="2000" dirty="0">
              <a:solidFill>
                <a:srgbClr val="0000FF"/>
              </a:solidFill>
            </a:endParaRPr>
          </a:p>
          <a:p>
            <a:pPr marL="0" indent="0">
              <a:buNone/>
            </a:pPr>
            <a:endParaRPr lang="en-US" sz="2000" dirty="0">
              <a:solidFill>
                <a:srgbClr val="0000FF"/>
              </a:solidFill>
            </a:endParaRPr>
          </a:p>
          <a:p>
            <a:pPr marL="0" indent="0">
              <a:buNone/>
            </a:pPr>
            <a:r>
              <a:rPr lang="en-US" sz="2000" b="1" dirty="0"/>
              <a:t>Null hypothesis</a:t>
            </a:r>
            <a:r>
              <a:rPr lang="en-US" sz="2000" dirty="0"/>
              <a:t>:</a:t>
            </a:r>
          </a:p>
          <a:p>
            <a:pPr marL="0" indent="0">
              <a:buNone/>
            </a:pPr>
            <a:r>
              <a:rPr lang="en-US" sz="2000" b="1" dirty="0"/>
              <a:t>Alternative hypothesis</a:t>
            </a:r>
            <a:r>
              <a:rPr lang="en-US" sz="2000" dirty="0"/>
              <a:t> :</a:t>
            </a:r>
          </a:p>
          <a:p>
            <a:endParaRPr lang="en-US" sz="2000" dirty="0"/>
          </a:p>
          <a:p>
            <a:endParaRPr lang="en-IN" sz="2000" dirty="0"/>
          </a:p>
        </p:txBody>
      </p:sp>
    </p:spTree>
    <p:extLst>
      <p:ext uri="{BB962C8B-B14F-4D97-AF65-F5344CB8AC3E}">
        <p14:creationId xmlns:p14="http://schemas.microsoft.com/office/powerpoint/2010/main" val="25860923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pPr algn="just"/>
            <a:r>
              <a:rPr lang="en-US" sz="2000" dirty="0">
                <a:solidFill>
                  <a:srgbClr val="0000FF"/>
                </a:solidFill>
              </a:rPr>
              <a:t>A recent survey of college campuses across Ontario claims that students spend an average of 2.7 hours a day using their cell phones.  A random sample of 35 Durham college students showed an average use of 2.9 hours a day, with a standard deviation of 0.4 hours.  Do Durham College students use their cell phones more than the typical Ontario college student?</a:t>
            </a:r>
          </a:p>
          <a:p>
            <a:pPr algn="just"/>
            <a:endParaRPr lang="en-US" sz="2000" dirty="0">
              <a:solidFill>
                <a:srgbClr val="0000FF"/>
              </a:solidFill>
            </a:endParaRPr>
          </a:p>
          <a:p>
            <a:pPr marL="0" indent="0">
              <a:buNone/>
            </a:pPr>
            <a:r>
              <a:rPr lang="en-US" sz="2000" b="1" dirty="0"/>
              <a:t>Null hypothesis</a:t>
            </a:r>
            <a:r>
              <a:rPr lang="en-US" sz="2000" dirty="0"/>
              <a:t>:</a:t>
            </a:r>
          </a:p>
          <a:p>
            <a:pPr marL="0" indent="0">
              <a:buNone/>
            </a:pPr>
            <a:r>
              <a:rPr lang="en-US" sz="2000" b="1" dirty="0"/>
              <a:t>Alternative hypothesis</a:t>
            </a:r>
            <a:r>
              <a:rPr lang="en-US" sz="2000" dirty="0"/>
              <a:t> :</a:t>
            </a:r>
          </a:p>
          <a:p>
            <a:endParaRPr lang="en-US" sz="2000" dirty="0"/>
          </a:p>
          <a:p>
            <a:endParaRPr lang="en-IN" sz="2000" dirty="0"/>
          </a:p>
        </p:txBody>
      </p:sp>
    </p:spTree>
    <p:extLst>
      <p:ext uri="{BB962C8B-B14F-4D97-AF65-F5344CB8AC3E}">
        <p14:creationId xmlns:p14="http://schemas.microsoft.com/office/powerpoint/2010/main" val="11911021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pPr algn="just"/>
            <a:r>
              <a:rPr lang="en-US" sz="2000" dirty="0">
                <a:solidFill>
                  <a:srgbClr val="0000FF"/>
                </a:solidFill>
              </a:rPr>
              <a:t>A recent survey of college campuses across India claims that students spend an average of 2.7 hours a day using their cell phones.  A random sample of 35 SSN college students showed an average use of 2.9 hours a day, with a standard deviation of 0.4 hours.  Do SSN College students use their cell phones more than the typical Indian college student?</a:t>
            </a:r>
          </a:p>
          <a:p>
            <a:pPr algn="just"/>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2.7</a:t>
            </a:r>
          </a:p>
          <a:p>
            <a:pPr marL="0" indent="0">
              <a:buNone/>
            </a:pPr>
            <a:r>
              <a:rPr lang="en-US" sz="2000" b="1" dirty="0"/>
              <a:t>Alternative hypothesis</a:t>
            </a:r>
            <a:r>
              <a:rPr lang="en-US" sz="2000" dirty="0"/>
              <a:t> : </a:t>
            </a:r>
            <a:r>
              <a:rPr lang="el-GR" sz="2000" dirty="0"/>
              <a:t>μ</a:t>
            </a:r>
            <a:r>
              <a:rPr lang="en-GB" sz="2000" dirty="0"/>
              <a:t>&gt;2.7</a:t>
            </a:r>
            <a:endParaRPr lang="en-US" sz="2000" dirty="0"/>
          </a:p>
          <a:p>
            <a:endParaRPr lang="en-US" sz="2000" dirty="0"/>
          </a:p>
          <a:p>
            <a:endParaRPr lang="en-IN" sz="2000" dirty="0"/>
          </a:p>
        </p:txBody>
      </p:sp>
    </p:spTree>
    <p:extLst>
      <p:ext uri="{BB962C8B-B14F-4D97-AF65-F5344CB8AC3E}">
        <p14:creationId xmlns:p14="http://schemas.microsoft.com/office/powerpoint/2010/main" val="759012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p>
        </p:txBody>
      </p:sp>
      <p:sp>
        <p:nvSpPr>
          <p:cNvPr id="3" name="Content Placeholder 2"/>
          <p:cNvSpPr>
            <a:spLocks noGrp="1"/>
          </p:cNvSpPr>
          <p:nvPr>
            <p:ph idx="1"/>
          </p:nvPr>
        </p:nvSpPr>
        <p:spPr/>
        <p:txBody>
          <a:bodyPr/>
          <a:lstStyle/>
          <a:p>
            <a:r>
              <a:rPr lang="en-US" sz="2600" dirty="0"/>
              <a:t>Formal definition:</a:t>
            </a:r>
          </a:p>
          <a:p>
            <a:pPr marL="0" indent="0" algn="just">
              <a:buNone/>
            </a:pPr>
            <a:r>
              <a:rPr lang="en-US" sz="2000" i="1" dirty="0"/>
              <a:t>A hypothesis is a research statement based on predictions you can test to support or refuse through scientific methods like experiments, statistical data analysis, observations, etc.</a:t>
            </a:r>
          </a:p>
          <a:p>
            <a:r>
              <a:rPr lang="en-US" sz="2600" dirty="0"/>
              <a:t>Hypothesis is a tentative claim made by person or organization.</a:t>
            </a:r>
          </a:p>
          <a:p>
            <a:r>
              <a:rPr lang="en-US" sz="2600" dirty="0"/>
              <a:t>It needs to be testable so you could later support or refuse it through further experiments, observations, and any other scientific research methods.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745893612"/>
              </p:ext>
            </p:extLst>
          </p:nvPr>
        </p:nvGraphicFramePr>
        <p:xfrm>
          <a:off x="914401" y="1398185"/>
          <a:ext cx="10069033" cy="4352355"/>
        </p:xfrm>
        <a:graphic>
          <a:graphicData uri="http://schemas.openxmlformats.org/drawingml/2006/table">
            <a:tbl>
              <a:tblPr firstRow="1" bandRow="1">
                <a:tableStyleId>{21E4AEA4-8DFA-4A89-87EB-49C32662AFE0}</a:tableStyleId>
              </a:tblPr>
              <a:tblGrid>
                <a:gridCol w="1987533">
                  <a:extLst>
                    <a:ext uri="{9D8B030D-6E8A-4147-A177-3AD203B41FA5}">
                      <a16:colId xmlns:a16="http://schemas.microsoft.com/office/drawing/2014/main" val="20000"/>
                    </a:ext>
                  </a:extLst>
                </a:gridCol>
                <a:gridCol w="2947033">
                  <a:extLst>
                    <a:ext uri="{9D8B030D-6E8A-4147-A177-3AD203B41FA5}">
                      <a16:colId xmlns:a16="http://schemas.microsoft.com/office/drawing/2014/main" val="20001"/>
                    </a:ext>
                  </a:extLst>
                </a:gridCol>
                <a:gridCol w="2775694">
                  <a:extLst>
                    <a:ext uri="{9D8B030D-6E8A-4147-A177-3AD203B41FA5}">
                      <a16:colId xmlns:a16="http://schemas.microsoft.com/office/drawing/2014/main" val="20002"/>
                    </a:ext>
                  </a:extLst>
                </a:gridCol>
                <a:gridCol w="2358773">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endParaRPr lang="en-IN" sz="1800" dirty="0"/>
                    </a:p>
                  </a:txBody>
                  <a:tcPr marT="45727" marB="45727" anchor="ctr"/>
                </a:tc>
                <a:tc>
                  <a:txBody>
                    <a:bodyPr/>
                    <a:lstStyle/>
                    <a:p>
                      <a:pPr marL="285750" indent="-285750">
                        <a:buFont typeface="Arial" pitchFamily="34" charset="0"/>
                        <a:buNone/>
                      </a:pPr>
                      <a:endParaRPr lang="en-US" sz="1800"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endParaRPr lang="en-IN" sz="1800" dirty="0"/>
                    </a:p>
                  </a:txBody>
                  <a:tcPr marT="45727" marB="45727" anchor="ctr"/>
                </a:tc>
                <a:tc>
                  <a:txBody>
                    <a:bodyPr/>
                    <a:lstStyle/>
                    <a:p>
                      <a:endParaRPr lang="en-IN" sz="1800" dirty="0"/>
                    </a:p>
                  </a:txBody>
                  <a:tcPr marT="45727" marB="45727" anchor="ct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02139415"/>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buFont typeface="Arial" pitchFamily="34" charset="0"/>
                        <a:buNone/>
                      </a:pPr>
                      <a:endParaRPr lang="en-US" sz="1800"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endParaRPr lang="en-IN" sz="1800"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66711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554489254"/>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lgn="ctr">
                        <a:buFont typeface="Arial" pitchFamily="34" charset="0"/>
                        <a:buNone/>
                      </a:pPr>
                      <a:r>
                        <a:rPr lang="en-US" sz="1800" b="1" u="none" dirty="0"/>
                        <a:t>ERROR</a:t>
                      </a:r>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ERROR</a:t>
                      </a:r>
                      <a:endParaRPr lang="en-IN" sz="1800"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57788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159734858"/>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lgn="ctr">
                        <a:buFont typeface="Arial" pitchFamily="34" charset="0"/>
                        <a:buNone/>
                      </a:pPr>
                      <a:r>
                        <a:rPr lang="en-US" sz="1800" b="1" u="none" dirty="0"/>
                        <a:t>TYPE I</a:t>
                      </a:r>
                    </a:p>
                    <a:p>
                      <a:pPr marL="285750" indent="-285750" algn="ctr">
                        <a:buFont typeface="Arial" pitchFamily="34" charset="0"/>
                        <a:buNone/>
                      </a:pPr>
                      <a:r>
                        <a:rPr lang="en-US" sz="1800" b="1" u="none" dirty="0"/>
                        <a:t>ERROR</a:t>
                      </a:r>
                    </a:p>
                    <a:p>
                      <a:pPr marL="285750" indent="-285750" algn="ctr">
                        <a:buFont typeface="Arial" pitchFamily="34" charset="0"/>
                        <a:buNone/>
                      </a:pPr>
                      <a:r>
                        <a:rPr lang="en-US" sz="1800" b="1" u="none" dirty="0"/>
                        <a:t>(</a:t>
                      </a:r>
                      <a:r>
                        <a:rPr lang="el-GR" sz="1800" b="1" dirty="0">
                          <a:cs typeface="Times New Roman" pitchFamily="18" charset="0"/>
                        </a:rPr>
                        <a:t>α</a:t>
                      </a:r>
                      <a:r>
                        <a:rPr lang="en-IN" sz="1800" b="1" dirty="0">
                          <a:cs typeface="Times New Roman" pitchFamily="18" charset="0"/>
                        </a:rPr>
                        <a:t>)</a:t>
                      </a:r>
                      <a:endParaRPr lang="en-US" sz="1800" b="1"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TYPE II </a:t>
                      </a:r>
                    </a:p>
                    <a:p>
                      <a:pPr algn="ctr"/>
                      <a:r>
                        <a:rPr lang="en-US" sz="1800" b="1" u="none" dirty="0"/>
                        <a:t>ERROR</a:t>
                      </a:r>
                    </a:p>
                    <a:p>
                      <a:pPr algn="ctr"/>
                      <a:r>
                        <a:rPr lang="en-US" sz="1800" b="1" u="none" dirty="0"/>
                        <a:t>(</a:t>
                      </a:r>
                      <a:r>
                        <a:rPr lang="en-US" sz="1800" b="1" baseline="0" dirty="0"/>
                        <a:t>β)</a:t>
                      </a:r>
                      <a:endParaRPr lang="en-IN" sz="1800" b="1"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15800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Choosing a better hypothesis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977543539"/>
              </p:ext>
            </p:extLst>
          </p:nvPr>
        </p:nvGraphicFramePr>
        <p:xfrm>
          <a:off x="829340" y="1360670"/>
          <a:ext cx="10526232" cy="4136659"/>
        </p:xfrm>
        <a:graphic>
          <a:graphicData uri="http://schemas.openxmlformats.org/drawingml/2006/table">
            <a:tbl>
              <a:tblPr firstRow="1" bandRow="1">
                <a:tableStyleId>{21E4AEA4-8DFA-4A89-87EB-49C32662AFE0}</a:tableStyleId>
              </a:tblPr>
              <a:tblGrid>
                <a:gridCol w="1084520">
                  <a:extLst>
                    <a:ext uri="{9D8B030D-6E8A-4147-A177-3AD203B41FA5}">
                      <a16:colId xmlns:a16="http://schemas.microsoft.com/office/drawing/2014/main" val="20000"/>
                    </a:ext>
                  </a:extLst>
                </a:gridCol>
                <a:gridCol w="1796902">
                  <a:extLst>
                    <a:ext uri="{9D8B030D-6E8A-4147-A177-3AD203B41FA5}">
                      <a16:colId xmlns:a16="http://schemas.microsoft.com/office/drawing/2014/main" val="20001"/>
                    </a:ext>
                  </a:extLst>
                </a:gridCol>
                <a:gridCol w="3189768">
                  <a:extLst>
                    <a:ext uri="{9D8B030D-6E8A-4147-A177-3AD203B41FA5}">
                      <a16:colId xmlns:a16="http://schemas.microsoft.com/office/drawing/2014/main" val="20002"/>
                    </a:ext>
                  </a:extLst>
                </a:gridCol>
                <a:gridCol w="445504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467277">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p>
                      <a:pPr algn="ctr"/>
                      <a:r>
                        <a:rPr lang="el-GR" sz="1800" b="1" dirty="0"/>
                        <a:t>(1-α)</a:t>
                      </a:r>
                    </a:p>
                    <a:p>
                      <a:pPr algn="ctr"/>
                      <a:endParaRPr lang="en-IN" sz="1800" b="1" dirty="0"/>
                    </a:p>
                  </a:txBody>
                  <a:tcPr marT="45727" marB="45727" anchor="ctr"/>
                </a:tc>
                <a:tc>
                  <a:txBody>
                    <a:bodyPr/>
                    <a:lstStyle/>
                    <a:p>
                      <a:pPr marL="285750" indent="-285750" algn="ctr">
                        <a:buFont typeface="Arial" pitchFamily="34" charset="0"/>
                        <a:buNone/>
                      </a:pPr>
                      <a:r>
                        <a:rPr lang="en-US" sz="1800" b="1" u="none" dirty="0"/>
                        <a:t>TYPE I</a:t>
                      </a:r>
                    </a:p>
                    <a:p>
                      <a:pPr marL="285750" indent="-285750" algn="ctr">
                        <a:buFont typeface="Arial" pitchFamily="34" charset="0"/>
                        <a:buNone/>
                      </a:pPr>
                      <a:r>
                        <a:rPr lang="en-US" sz="1800" b="1" u="none" dirty="0"/>
                        <a:t>ERROR</a:t>
                      </a:r>
                    </a:p>
                    <a:p>
                      <a:pPr marL="285750" indent="-285750" algn="ctr">
                        <a:buFont typeface="Arial" pitchFamily="34" charset="0"/>
                        <a:buNone/>
                      </a:pPr>
                      <a:r>
                        <a:rPr lang="en-US" sz="1800" b="1" u="none" dirty="0"/>
                        <a:t>(</a:t>
                      </a:r>
                      <a:r>
                        <a:rPr lang="el-GR" sz="1800" b="1" dirty="0">
                          <a:cs typeface="Times New Roman" pitchFamily="18" charset="0"/>
                        </a:rPr>
                        <a:t>α</a:t>
                      </a:r>
                      <a:r>
                        <a:rPr lang="en-IN" sz="1800" b="1" dirty="0">
                          <a:cs typeface="Times New Roman" pitchFamily="18" charset="0"/>
                        </a:rPr>
                        <a:t>)</a:t>
                      </a:r>
                    </a:p>
                    <a:p>
                      <a:pPr marL="285750" indent="-285750" algn="ctr">
                        <a:buFont typeface="Arial" pitchFamily="34" charset="0"/>
                        <a:buNone/>
                      </a:pPr>
                      <a:r>
                        <a:rPr lang="en-IN" sz="1800" b="1" i="1" u="none" dirty="0">
                          <a:cs typeface="Times New Roman" pitchFamily="18" charset="0"/>
                        </a:rPr>
                        <a:t>Level of Significance</a:t>
                      </a:r>
                      <a:endParaRPr lang="en-US" sz="1800" b="1" i="1"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TYPE II </a:t>
                      </a:r>
                    </a:p>
                    <a:p>
                      <a:pPr algn="ctr"/>
                      <a:r>
                        <a:rPr lang="en-US" sz="1800" b="1" u="none" dirty="0"/>
                        <a:t>ERROR</a:t>
                      </a:r>
                    </a:p>
                    <a:p>
                      <a:pPr algn="ctr"/>
                      <a:r>
                        <a:rPr lang="en-US" sz="1800" b="1" u="none" dirty="0"/>
                        <a:t>(</a:t>
                      </a:r>
                      <a:r>
                        <a:rPr lang="en-US" sz="1800" b="1" baseline="0" dirty="0"/>
                        <a:t>β)</a:t>
                      </a:r>
                    </a:p>
                  </a:txBody>
                  <a:tcPr marT="45727" marB="45727" anchor="ctr"/>
                </a:tc>
                <a:tc>
                  <a:txBody>
                    <a:bodyPr/>
                    <a:lstStyle/>
                    <a:p>
                      <a:pPr algn="ctr"/>
                      <a:r>
                        <a:rPr lang="en-IN" sz="1800" b="1" dirty="0"/>
                        <a:t>CORRECT DECISION</a:t>
                      </a:r>
                    </a:p>
                    <a:p>
                      <a:pPr algn="ctr"/>
                      <a:endParaRPr lang="en-IN" sz="1800" b="1" dirty="0"/>
                    </a:p>
                    <a:p>
                      <a:pPr marL="0" marR="0" lvl="0" indent="0" algn="ctr" defTabSz="946429" rtl="0" eaLnBrk="1" fontAlgn="auto" latinLnBrk="0" hangingPunct="1">
                        <a:lnSpc>
                          <a:spcPct val="100000"/>
                        </a:lnSpc>
                        <a:spcBef>
                          <a:spcPts val="0"/>
                        </a:spcBef>
                        <a:spcAft>
                          <a:spcPts val="0"/>
                        </a:spcAft>
                        <a:buClrTx/>
                        <a:buSzTx/>
                        <a:buFontTx/>
                        <a:buNone/>
                        <a:tabLst/>
                        <a:defRPr/>
                      </a:pPr>
                      <a:r>
                        <a:rPr lang="el-GR" sz="1800" b="1" i="1" baseline="0" dirty="0"/>
                        <a:t>(1- β)</a:t>
                      </a:r>
                      <a:r>
                        <a:rPr lang="en-IN" sz="1800" b="1" i="1" baseline="0" dirty="0"/>
                        <a:t> - </a:t>
                      </a:r>
                      <a:r>
                        <a:rPr lang="en-US" sz="1800" b="1" i="1" baseline="0" dirty="0"/>
                        <a:t>Power of a Test</a:t>
                      </a:r>
                      <a:endParaRPr lang="en-IN" sz="1800" b="1" i="1"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29802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30E1-D7C7-7405-EAB4-13319FDF1F62}"/>
              </a:ext>
            </a:extLst>
          </p:cNvPr>
          <p:cNvSpPr>
            <a:spLocks noGrp="1"/>
          </p:cNvSpPr>
          <p:nvPr>
            <p:ph type="title"/>
          </p:nvPr>
        </p:nvSpPr>
        <p:spPr/>
        <p:txBody>
          <a:bodyPr/>
          <a:lstStyle/>
          <a:p>
            <a:r>
              <a:rPr lang="en-US" sz="2800" dirty="0"/>
              <a:t>Choosing a better hypothesis</a:t>
            </a:r>
            <a:endParaRPr lang="en-IN" dirty="0"/>
          </a:p>
        </p:txBody>
      </p:sp>
      <p:sp>
        <p:nvSpPr>
          <p:cNvPr id="3" name="Content Placeholder 2">
            <a:extLst>
              <a:ext uri="{FF2B5EF4-FFF2-40B4-BE49-F238E27FC236}">
                <a16:creationId xmlns:a16="http://schemas.microsoft.com/office/drawing/2014/main" id="{D8D877CD-8E70-C88B-89DF-B52890A36472}"/>
              </a:ext>
            </a:extLst>
          </p:cNvPr>
          <p:cNvSpPr>
            <a:spLocks noGrp="1"/>
          </p:cNvSpPr>
          <p:nvPr>
            <p:ph sz="half" idx="1"/>
          </p:nvPr>
        </p:nvSpPr>
        <p:spPr>
          <a:xfrm>
            <a:off x="609599" y="1295401"/>
            <a:ext cx="11150009" cy="4830763"/>
          </a:xfrm>
        </p:spPr>
        <p:txBody>
          <a:bodyPr/>
          <a:lstStyle/>
          <a:p>
            <a:r>
              <a:rPr lang="en-US" sz="2800" b="1" dirty="0"/>
              <a:t>Level of significance </a:t>
            </a:r>
            <a:r>
              <a:rPr lang="en-US" sz="2800" dirty="0"/>
              <a:t>is the probability of making a Type I error when the null hypothesis is true as an equality</a:t>
            </a:r>
          </a:p>
          <a:p>
            <a:r>
              <a:rPr lang="en-US" sz="2800" b="1" dirty="0"/>
              <a:t>Power of a test</a:t>
            </a:r>
            <a:r>
              <a:rPr lang="en-US" sz="2800" dirty="0"/>
              <a:t>: Good test should reject null hypothesis when it is false </a:t>
            </a:r>
          </a:p>
          <a:p>
            <a:pPr marL="0" indent="0" algn="ctr">
              <a:buNone/>
            </a:pPr>
            <a:r>
              <a:rPr lang="en-US" sz="2800" dirty="0">
                <a:solidFill>
                  <a:srgbClr val="0000FF"/>
                </a:solidFill>
              </a:rPr>
              <a:t>Good hypothesis test should reduce α and β </a:t>
            </a:r>
          </a:p>
          <a:p>
            <a:pPr marL="0" indent="0" algn="ctr">
              <a:buNone/>
            </a:pPr>
            <a:r>
              <a:rPr lang="en-US" sz="2800" dirty="0">
                <a:solidFill>
                  <a:srgbClr val="0000FF"/>
                </a:solidFill>
              </a:rPr>
              <a:t>or </a:t>
            </a:r>
          </a:p>
          <a:p>
            <a:pPr marL="0" indent="0" algn="ctr">
              <a:buNone/>
            </a:pPr>
            <a:r>
              <a:rPr lang="en-US" sz="2800" dirty="0">
                <a:solidFill>
                  <a:srgbClr val="0000FF"/>
                </a:solidFill>
              </a:rPr>
              <a:t>should have a high value of </a:t>
            </a:r>
            <a:r>
              <a:rPr lang="en-US" sz="2800" dirty="0">
                <a:solidFill>
                  <a:srgbClr val="0000FF"/>
                </a:solidFill>
                <a:cs typeface="Times New Roman" pitchFamily="18" charset="0"/>
              </a:rPr>
              <a:t>(1-</a:t>
            </a:r>
            <a:r>
              <a:rPr lang="el-GR" sz="2800" dirty="0">
                <a:solidFill>
                  <a:srgbClr val="0000FF"/>
                </a:solidFill>
                <a:cs typeface="Times New Roman" pitchFamily="18" charset="0"/>
              </a:rPr>
              <a:t>β</a:t>
            </a:r>
            <a:r>
              <a:rPr lang="en-US" sz="2800" dirty="0">
                <a:solidFill>
                  <a:srgbClr val="0000FF"/>
                </a:solidFill>
                <a:cs typeface="Times New Roman" pitchFamily="18" charset="0"/>
              </a:rPr>
              <a:t>) or </a:t>
            </a:r>
            <a:r>
              <a:rPr lang="el-GR" sz="2800" dirty="0">
                <a:solidFill>
                  <a:srgbClr val="0000FF"/>
                </a:solidFill>
                <a:cs typeface="Times New Roman" pitchFamily="18" charset="0"/>
              </a:rPr>
              <a:t>(1-α)</a:t>
            </a:r>
            <a:endParaRPr lang="en-US" sz="2800" dirty="0">
              <a:solidFill>
                <a:srgbClr val="0000FF"/>
              </a:solidFill>
            </a:endParaRPr>
          </a:p>
          <a:p>
            <a:endParaRPr lang="en-US" sz="2800" dirty="0"/>
          </a:p>
          <a:p>
            <a:endParaRPr lang="en-IN" sz="2800" dirty="0"/>
          </a:p>
        </p:txBody>
      </p:sp>
    </p:spTree>
    <p:extLst>
      <p:ext uri="{BB962C8B-B14F-4D97-AF65-F5344CB8AC3E}">
        <p14:creationId xmlns:p14="http://schemas.microsoft.com/office/powerpoint/2010/main" val="39938608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1513-27F7-6A77-346A-15A6D0D9F831}"/>
              </a:ext>
            </a:extLst>
          </p:cNvPr>
          <p:cNvSpPr>
            <a:spLocks noGrp="1"/>
          </p:cNvSpPr>
          <p:nvPr>
            <p:ph type="title"/>
          </p:nvPr>
        </p:nvSpPr>
        <p:spPr/>
        <p:txBody>
          <a:bodyPr/>
          <a:lstStyle/>
          <a:p>
            <a:r>
              <a:rPr lang="en-IN" dirty="0"/>
              <a:t>Decision Tests – Dependent on H</a:t>
            </a:r>
            <a:r>
              <a:rPr lang="en-IN" sz="1800" dirty="0"/>
              <a:t>1</a:t>
            </a:r>
            <a:endParaRPr lang="en-IN" dirty="0"/>
          </a:p>
        </p:txBody>
      </p:sp>
      <p:sp>
        <p:nvSpPr>
          <p:cNvPr id="3" name="Content Placeholder 2">
            <a:extLst>
              <a:ext uri="{FF2B5EF4-FFF2-40B4-BE49-F238E27FC236}">
                <a16:creationId xmlns:a16="http://schemas.microsoft.com/office/drawing/2014/main" id="{5B43C103-A066-3EC1-2F20-F739581FE2A8}"/>
              </a:ext>
            </a:extLst>
          </p:cNvPr>
          <p:cNvSpPr>
            <a:spLocks noGrp="1"/>
          </p:cNvSpPr>
          <p:nvPr>
            <p:ph idx="1"/>
          </p:nvPr>
        </p:nvSpPr>
        <p:spPr>
          <a:xfrm>
            <a:off x="609600" y="1104010"/>
            <a:ext cx="10972800" cy="4830763"/>
          </a:xfrm>
        </p:spPr>
        <p:txBody>
          <a:bodyPr/>
          <a:lstStyle/>
          <a:p>
            <a:r>
              <a:rPr lang="en-US" sz="2400" dirty="0"/>
              <a:t>A </a:t>
            </a:r>
            <a:r>
              <a:rPr lang="en-US" sz="2400" b="1" dirty="0"/>
              <a:t>one-tailed test </a:t>
            </a:r>
            <a:r>
              <a:rPr lang="en-US" sz="2400" dirty="0"/>
              <a:t>results from an alternative hypothesis which specifies a direction. </a:t>
            </a:r>
          </a:p>
          <a:p>
            <a:pPr lvl="1"/>
            <a:r>
              <a:rPr lang="en-US" sz="2400" dirty="0"/>
              <a:t>i.e. when the alternative hypothesis states that the parameter is in fact either bigger or smaller than the value specified in the null hypothesis.</a:t>
            </a:r>
            <a:endParaRPr lang="en-US" sz="1700" dirty="0"/>
          </a:p>
          <a:p>
            <a:r>
              <a:rPr lang="en-US" sz="2400" dirty="0"/>
              <a:t>A </a:t>
            </a:r>
            <a:r>
              <a:rPr lang="en-US" sz="2400" b="1" dirty="0"/>
              <a:t>two-tailed test </a:t>
            </a:r>
            <a:r>
              <a:rPr lang="en-US" sz="2400" dirty="0"/>
              <a:t>results from an alternative hypothesis which does not specify a direction. </a:t>
            </a:r>
          </a:p>
          <a:p>
            <a:pPr lvl="1"/>
            <a:r>
              <a:rPr lang="en-US" sz="2400" dirty="0"/>
              <a:t>i.e. when the alternative hypothesis states that the null hypothesis is wrong.</a:t>
            </a:r>
            <a:endParaRPr lang="en-IN" sz="2400" dirty="0"/>
          </a:p>
        </p:txBody>
      </p:sp>
    </p:spTree>
    <p:extLst>
      <p:ext uri="{BB962C8B-B14F-4D97-AF65-F5344CB8AC3E}">
        <p14:creationId xmlns:p14="http://schemas.microsoft.com/office/powerpoint/2010/main" val="37473058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DF5C-476A-AE3B-C3CC-76DD796C6315}"/>
              </a:ext>
            </a:extLst>
          </p:cNvPr>
          <p:cNvSpPr>
            <a:spLocks noGrp="1"/>
          </p:cNvSpPr>
          <p:nvPr>
            <p:ph type="title"/>
          </p:nvPr>
        </p:nvSpPr>
        <p:spPr/>
        <p:txBody>
          <a:bodyPr/>
          <a:lstStyle/>
          <a:p>
            <a:r>
              <a:rPr lang="en-IN" dirty="0"/>
              <a:t>One-tailed test</a:t>
            </a:r>
          </a:p>
        </p:txBody>
      </p:sp>
      <p:sp>
        <p:nvSpPr>
          <p:cNvPr id="3" name="Content Placeholder 2">
            <a:extLst>
              <a:ext uri="{FF2B5EF4-FFF2-40B4-BE49-F238E27FC236}">
                <a16:creationId xmlns:a16="http://schemas.microsoft.com/office/drawing/2014/main" id="{B748D9C2-1713-A15D-FB59-EBBA23309BB9}"/>
              </a:ext>
            </a:extLst>
          </p:cNvPr>
          <p:cNvSpPr>
            <a:spLocks noGrp="1"/>
          </p:cNvSpPr>
          <p:nvPr>
            <p:ph idx="1"/>
          </p:nvPr>
        </p:nvSpPr>
        <p:spPr/>
        <p:txBody>
          <a:bodyPr/>
          <a:lstStyle/>
          <a:p>
            <a:pPr>
              <a:lnSpc>
                <a:spcPct val="150000"/>
              </a:lnSpc>
            </a:pPr>
            <a:r>
              <a:rPr lang="en-US" sz="2500" dirty="0"/>
              <a:t>A one-tailed test may be either </a:t>
            </a:r>
            <a:r>
              <a:rPr lang="en-US" sz="2500" b="1" dirty="0"/>
              <a:t>left-tailed or right-tailed</a:t>
            </a:r>
            <a:r>
              <a:rPr lang="en-US" sz="2500" dirty="0"/>
              <a:t>.</a:t>
            </a:r>
          </a:p>
          <a:p>
            <a:pPr>
              <a:lnSpc>
                <a:spcPct val="150000"/>
              </a:lnSpc>
            </a:pPr>
            <a:r>
              <a:rPr lang="en-US" sz="2500" dirty="0"/>
              <a:t>A left-tailed test is used when the alternative hypothesis states that the </a:t>
            </a:r>
            <a:r>
              <a:rPr lang="en-US" sz="2500" u="sng" dirty="0"/>
              <a:t>true value of the parameter specified in the null hypothesis is </a:t>
            </a:r>
            <a:r>
              <a:rPr lang="en-US" sz="2500" u="sng" dirty="0">
                <a:highlight>
                  <a:srgbClr val="FFFF00"/>
                </a:highlight>
              </a:rPr>
              <a:t>less</a:t>
            </a:r>
            <a:r>
              <a:rPr lang="en-US" sz="2500" u="sng" dirty="0"/>
              <a:t> than the null hypothesis claims</a:t>
            </a:r>
            <a:r>
              <a:rPr lang="en-US" sz="2500" dirty="0"/>
              <a:t>.</a:t>
            </a:r>
          </a:p>
          <a:p>
            <a:pPr>
              <a:lnSpc>
                <a:spcPct val="150000"/>
              </a:lnSpc>
            </a:pPr>
            <a:r>
              <a:rPr lang="en-US" sz="2500" dirty="0"/>
              <a:t>A right-tailed test is used when the alternative hypothesis states that the </a:t>
            </a:r>
            <a:r>
              <a:rPr lang="en-US" sz="2500" u="sng" dirty="0"/>
              <a:t>true value of the parameter specified in the null hypothesis is </a:t>
            </a:r>
            <a:r>
              <a:rPr lang="en-US" sz="2500" u="sng" dirty="0">
                <a:highlight>
                  <a:srgbClr val="FFFF00"/>
                </a:highlight>
              </a:rPr>
              <a:t>greater</a:t>
            </a:r>
            <a:r>
              <a:rPr lang="en-US" sz="2500" u="sng" dirty="0"/>
              <a:t> than the null hypothesis claims</a:t>
            </a:r>
            <a:endParaRPr lang="en-IN" sz="2500" u="sng" dirty="0"/>
          </a:p>
        </p:txBody>
      </p:sp>
    </p:spTree>
    <p:extLst>
      <p:ext uri="{BB962C8B-B14F-4D97-AF65-F5344CB8AC3E}">
        <p14:creationId xmlns:p14="http://schemas.microsoft.com/office/powerpoint/2010/main" val="8045687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F5ED-1A42-7478-FF3A-61A65D60970F}"/>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A9C0200D-8E43-D55D-2F0B-67CCB97B218C}"/>
              </a:ext>
            </a:extLst>
          </p:cNvPr>
          <p:cNvSpPr>
            <a:spLocks noGrp="1"/>
          </p:cNvSpPr>
          <p:nvPr>
            <p:ph idx="1"/>
          </p:nvPr>
        </p:nvSpPr>
        <p:spPr/>
        <p:txBody>
          <a:bodyPr/>
          <a:lstStyle/>
          <a:p>
            <a:pPr marL="0" indent="0">
              <a:buNone/>
            </a:pPr>
            <a:r>
              <a:rPr lang="en-US" sz="2400" b="1" dirty="0"/>
              <a:t>Confidence interval:</a:t>
            </a:r>
          </a:p>
          <a:p>
            <a:r>
              <a:rPr lang="en-US" sz="2400" dirty="0"/>
              <a:t>also known as the acceptance region, </a:t>
            </a:r>
          </a:p>
          <a:p>
            <a:r>
              <a:rPr lang="en-US" sz="2400" dirty="0"/>
              <a:t>It is a set of values for the test statistic for which the null hypothesis is accepted. </a:t>
            </a:r>
          </a:p>
          <a:p>
            <a:r>
              <a:rPr lang="en-US" sz="2400" dirty="0"/>
              <a:t>i.e. if the observed test statistic is in the confidence interval then we accept the null hypothesis and reject the alternative hypothesis.</a:t>
            </a:r>
          </a:p>
          <a:p>
            <a:endParaRPr lang="en-IN" sz="2400" dirty="0"/>
          </a:p>
        </p:txBody>
      </p:sp>
    </p:spTree>
    <p:extLst>
      <p:ext uri="{BB962C8B-B14F-4D97-AF65-F5344CB8AC3E}">
        <p14:creationId xmlns:p14="http://schemas.microsoft.com/office/powerpoint/2010/main" val="15299679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008C-0009-661F-AE33-B0418CDBF8AE}"/>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A15BAE58-3CF8-C591-4369-57DAC2CCBAE6}"/>
              </a:ext>
            </a:extLst>
          </p:cNvPr>
          <p:cNvSpPr>
            <a:spLocks noGrp="1"/>
          </p:cNvSpPr>
          <p:nvPr>
            <p:ph idx="1"/>
          </p:nvPr>
        </p:nvSpPr>
        <p:spPr/>
        <p:txBody>
          <a:bodyPr/>
          <a:lstStyle/>
          <a:p>
            <a:pPr marL="0" indent="0">
              <a:buNone/>
            </a:pPr>
            <a:r>
              <a:rPr lang="en-US" sz="2400" b="1" dirty="0"/>
              <a:t>Critical Region</a:t>
            </a:r>
          </a:p>
          <a:p>
            <a:r>
              <a:rPr lang="en-US" sz="2400" dirty="0"/>
              <a:t>Also known as the rejection region</a:t>
            </a:r>
          </a:p>
          <a:p>
            <a:r>
              <a:rPr lang="en-US" sz="2400" dirty="0"/>
              <a:t>It is a set of values for the test statistic for which the null hypothesis is rejected. </a:t>
            </a:r>
          </a:p>
          <a:p>
            <a:r>
              <a:rPr lang="en-US" sz="2400" dirty="0"/>
              <a:t>i.e. if the observed test statistic is in the critical region then we reject the null hypothesis and accept the alternative hypothesis.</a:t>
            </a:r>
            <a:endParaRPr lang="en-IN" sz="2400" dirty="0"/>
          </a:p>
        </p:txBody>
      </p:sp>
    </p:spTree>
    <p:extLst>
      <p:ext uri="{BB962C8B-B14F-4D97-AF65-F5344CB8AC3E}">
        <p14:creationId xmlns:p14="http://schemas.microsoft.com/office/powerpoint/2010/main" val="18739166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p>
        </p:txBody>
      </p:sp>
      <p:sp>
        <p:nvSpPr>
          <p:cNvPr id="3" name="Content Placeholder 2"/>
          <p:cNvSpPr>
            <a:spLocks noGrp="1"/>
          </p:cNvSpPr>
          <p:nvPr>
            <p:ph idx="1"/>
          </p:nvPr>
        </p:nvSpPr>
        <p:spPr>
          <a:xfrm>
            <a:off x="609600" y="965780"/>
            <a:ext cx="10972800" cy="4830763"/>
          </a:xfrm>
        </p:spPr>
        <p:txBody>
          <a:bodyPr/>
          <a:lstStyle/>
          <a:p>
            <a:r>
              <a:rPr lang="en-US" sz="2600" dirty="0"/>
              <a:t>The claim is about population parameter,  and we seek evidence from sample. </a:t>
            </a:r>
          </a:p>
          <a:p>
            <a:r>
              <a:rPr lang="en-US" sz="2600" dirty="0"/>
              <a:t>A hypothesis always proposes a relationship between several variables – Independent and dependent variables</a:t>
            </a:r>
          </a:p>
          <a:p>
            <a:pPr marL="0" indent="0">
              <a:buNone/>
            </a:pPr>
            <a:r>
              <a:rPr lang="en-US" sz="2600" b="1" dirty="0"/>
              <a:t>Examples:</a:t>
            </a:r>
          </a:p>
          <a:p>
            <a:pPr>
              <a:lnSpc>
                <a:spcPct val="150000"/>
              </a:lnSpc>
            </a:pPr>
            <a:r>
              <a:rPr lang="en-US" sz="2600" dirty="0"/>
              <a:t>Average time spent by women using social media is more than men</a:t>
            </a:r>
          </a:p>
          <a:p>
            <a:pPr>
              <a:lnSpc>
                <a:spcPct val="150000"/>
              </a:lnSpc>
            </a:pPr>
            <a:r>
              <a:rPr lang="en-US" sz="2600" dirty="0"/>
              <a:t>On average women upload more photos in social media than men</a:t>
            </a:r>
          </a:p>
          <a:p>
            <a:endParaRPr lang="en-US" sz="2600" dirty="0"/>
          </a:p>
        </p:txBody>
      </p:sp>
    </p:spTree>
    <p:extLst>
      <p:ext uri="{BB962C8B-B14F-4D97-AF65-F5344CB8AC3E}">
        <p14:creationId xmlns:p14="http://schemas.microsoft.com/office/powerpoint/2010/main" val="19301375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E3D9-0D8C-12BB-D0ED-7EA4AC44B627}"/>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098E6236-D42E-18FD-A60B-5BB421C87D7B}"/>
              </a:ext>
            </a:extLst>
          </p:cNvPr>
          <p:cNvSpPr>
            <a:spLocks noGrp="1"/>
          </p:cNvSpPr>
          <p:nvPr>
            <p:ph idx="1"/>
          </p:nvPr>
        </p:nvSpPr>
        <p:spPr/>
        <p:txBody>
          <a:bodyPr/>
          <a:lstStyle/>
          <a:p>
            <a:pPr marL="0" indent="0" algn="l">
              <a:buNone/>
            </a:pPr>
            <a:r>
              <a:rPr lang="en-US" sz="2400" b="1" dirty="0"/>
              <a:t>Significance Levels:</a:t>
            </a:r>
          </a:p>
          <a:p>
            <a:pPr algn="l"/>
            <a:r>
              <a:rPr lang="en-US" sz="2400" dirty="0"/>
              <a:t>Confidence intervals can be calculated at different significance levels. </a:t>
            </a:r>
          </a:p>
          <a:p>
            <a:pPr algn="l"/>
            <a:r>
              <a:rPr lang="en-US" sz="2400" dirty="0"/>
              <a:t>We use α to denote the level of significance and perform a hypothesis test with a [100(1−α)]% confidence interval.</a:t>
            </a:r>
          </a:p>
          <a:p>
            <a:pPr algn="l"/>
            <a:r>
              <a:rPr lang="en-US" sz="2400" dirty="0"/>
              <a:t>Confidence intervals are usually calculated at 5% or 1% significance levels, where  α=0.05 and α=0.01 respectively. </a:t>
            </a:r>
          </a:p>
          <a:p>
            <a:pPr marL="0" indent="0">
              <a:buNone/>
            </a:pPr>
            <a:endParaRPr lang="en-IN" dirty="0"/>
          </a:p>
        </p:txBody>
      </p:sp>
    </p:spTree>
    <p:extLst>
      <p:ext uri="{BB962C8B-B14F-4D97-AF65-F5344CB8AC3E}">
        <p14:creationId xmlns:p14="http://schemas.microsoft.com/office/powerpoint/2010/main" val="10290995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E3D9-0D8C-12BB-D0ED-7EA4AC44B627}"/>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098E6236-D42E-18FD-A60B-5BB421C87D7B}"/>
              </a:ext>
            </a:extLst>
          </p:cNvPr>
          <p:cNvSpPr>
            <a:spLocks noGrp="1"/>
          </p:cNvSpPr>
          <p:nvPr>
            <p:ph idx="1"/>
          </p:nvPr>
        </p:nvSpPr>
        <p:spPr/>
        <p:txBody>
          <a:bodyPr/>
          <a:lstStyle/>
          <a:p>
            <a:pPr marL="0" indent="0" algn="l">
              <a:buNone/>
            </a:pPr>
            <a:r>
              <a:rPr lang="en-US" sz="2400" b="1" dirty="0"/>
              <a:t>Significance Levels:</a:t>
            </a:r>
          </a:p>
          <a:p>
            <a:pPr algn="l"/>
            <a:r>
              <a:rPr lang="en-US" sz="2400" dirty="0"/>
              <a:t>Note that a 95% confidence interval does not mean there is a 95% chance that the true value being estimated is in the calculated interval. </a:t>
            </a:r>
            <a:r>
              <a:rPr lang="en-US" sz="2400" dirty="0">
                <a:solidFill>
                  <a:srgbClr val="FF0000"/>
                </a:solidFill>
              </a:rPr>
              <a:t>(It is not </a:t>
            </a:r>
            <a:r>
              <a:rPr lang="en-US" sz="2400" dirty="0" err="1">
                <a:solidFill>
                  <a:srgbClr val="FF0000"/>
                </a:solidFill>
              </a:rPr>
              <a:t>wrt</a:t>
            </a:r>
            <a:r>
              <a:rPr lang="en-US" sz="2400" dirty="0">
                <a:solidFill>
                  <a:srgbClr val="FF0000"/>
                </a:solidFill>
              </a:rPr>
              <a:t> the value)</a:t>
            </a:r>
          </a:p>
          <a:p>
            <a:pPr algn="l"/>
            <a:r>
              <a:rPr lang="en-US" sz="2400" b="1" dirty="0"/>
              <a:t>Rather</a:t>
            </a:r>
            <a:r>
              <a:rPr lang="en-US" sz="2400" dirty="0"/>
              <a:t>, given a population, there is a 95% chance that choosing a random sample from this population results in a confidence interval which contains the true value being estimated. </a:t>
            </a:r>
            <a:r>
              <a:rPr lang="en-US" sz="2400" dirty="0">
                <a:solidFill>
                  <a:srgbClr val="FF0000"/>
                </a:solidFill>
              </a:rPr>
              <a:t>(But, </a:t>
            </a:r>
            <a:r>
              <a:rPr lang="en-US" sz="2400" dirty="0" err="1">
                <a:solidFill>
                  <a:srgbClr val="FF0000"/>
                </a:solidFill>
              </a:rPr>
              <a:t>wrt</a:t>
            </a:r>
            <a:r>
              <a:rPr lang="en-US" sz="2400" dirty="0">
                <a:solidFill>
                  <a:srgbClr val="FF0000"/>
                </a:solidFill>
              </a:rPr>
              <a:t> the sample chosen)</a:t>
            </a:r>
          </a:p>
          <a:p>
            <a:endParaRPr lang="en-IN" dirty="0"/>
          </a:p>
        </p:txBody>
      </p:sp>
    </p:spTree>
    <p:extLst>
      <p:ext uri="{BB962C8B-B14F-4D97-AF65-F5344CB8AC3E}">
        <p14:creationId xmlns:p14="http://schemas.microsoft.com/office/powerpoint/2010/main" val="23241195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65E0-7DE4-300B-B5A9-9330368FA093}"/>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996D5A26-7A85-E109-78FF-1D9A274F7FFF}"/>
              </a:ext>
            </a:extLst>
          </p:cNvPr>
          <p:cNvSpPr>
            <a:spLocks noGrp="1"/>
          </p:cNvSpPr>
          <p:nvPr>
            <p:ph idx="1"/>
          </p:nvPr>
        </p:nvSpPr>
        <p:spPr/>
        <p:txBody>
          <a:bodyPr/>
          <a:lstStyle/>
          <a:p>
            <a:pPr marL="0" indent="0">
              <a:buNone/>
            </a:pPr>
            <a:r>
              <a:rPr lang="en-US" sz="2400" b="1" dirty="0"/>
              <a:t>Critical Values</a:t>
            </a:r>
          </a:p>
          <a:p>
            <a:r>
              <a:rPr lang="en-US" sz="2400" dirty="0"/>
              <a:t>It is a cut-off point</a:t>
            </a:r>
          </a:p>
          <a:p>
            <a:r>
              <a:rPr lang="en-US" sz="2400" dirty="0"/>
              <a:t>If a test statistic on one side of the critical value results in accepting the null hypothesis, a test statistic on the other side will result in rejecting the null hypothesis.</a:t>
            </a:r>
            <a:endParaRPr lang="en-IN" sz="2400" dirty="0"/>
          </a:p>
        </p:txBody>
      </p:sp>
    </p:spTree>
    <p:extLst>
      <p:ext uri="{BB962C8B-B14F-4D97-AF65-F5344CB8AC3E}">
        <p14:creationId xmlns:p14="http://schemas.microsoft.com/office/powerpoint/2010/main" val="25692627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1364-F87B-5239-A321-F7738192DE0E}"/>
              </a:ext>
            </a:extLst>
          </p:cNvPr>
          <p:cNvSpPr>
            <a:spLocks noGrp="1"/>
          </p:cNvSpPr>
          <p:nvPr>
            <p:ph type="title"/>
          </p:nvPr>
        </p:nvSpPr>
        <p:spPr/>
        <p:txBody>
          <a:bodyPr/>
          <a:lstStyle/>
          <a:p>
            <a:r>
              <a:rPr lang="en-IN" dirty="0"/>
              <a:t>Keywords</a:t>
            </a:r>
          </a:p>
        </p:txBody>
      </p:sp>
      <p:graphicFrame>
        <p:nvGraphicFramePr>
          <p:cNvPr id="5" name="Chart 4">
            <a:extLst>
              <a:ext uri="{FF2B5EF4-FFF2-40B4-BE49-F238E27FC236}">
                <a16:creationId xmlns:a16="http://schemas.microsoft.com/office/drawing/2014/main" id="{875334C2-8BB9-E525-7A2C-7B36BB2C680A}"/>
              </a:ext>
            </a:extLst>
          </p:cNvPr>
          <p:cNvGraphicFramePr>
            <a:graphicFrameLocks/>
          </p:cNvGraphicFramePr>
          <p:nvPr>
            <p:extLst>
              <p:ext uri="{D42A27DB-BD31-4B8C-83A1-F6EECF244321}">
                <p14:modId xmlns:p14="http://schemas.microsoft.com/office/powerpoint/2010/main" val="2992588565"/>
              </p:ext>
            </p:extLst>
          </p:nvPr>
        </p:nvGraphicFramePr>
        <p:xfrm>
          <a:off x="2209800" y="1106717"/>
          <a:ext cx="6963230" cy="440871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B909A05D-EB77-D446-94CA-C9164A563BC4}"/>
              </a:ext>
            </a:extLst>
          </p:cNvPr>
          <p:cNvCxnSpPr>
            <a:stCxn id="11" idx="4"/>
          </p:cNvCxnSpPr>
          <p:nvPr/>
        </p:nvCxnSpPr>
        <p:spPr>
          <a:xfrm flipH="1" flipV="1">
            <a:off x="3330575" y="4657726"/>
            <a:ext cx="69850" cy="67151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28">
            <a:extLst>
              <a:ext uri="{FF2B5EF4-FFF2-40B4-BE49-F238E27FC236}">
                <a16:creationId xmlns:a16="http://schemas.microsoft.com/office/drawing/2014/main" id="{CD36C40C-5944-7A08-8826-0E66591C5024}"/>
              </a:ext>
            </a:extLst>
          </p:cNvPr>
          <p:cNvSpPr txBox="1">
            <a:spLocks noChangeArrowheads="1"/>
          </p:cNvSpPr>
          <p:nvPr/>
        </p:nvSpPr>
        <p:spPr bwMode="auto">
          <a:xfrm>
            <a:off x="3546476" y="4862514"/>
            <a:ext cx="417513" cy="369887"/>
          </a:xfrm>
          <a:prstGeom prst="rect">
            <a:avLst/>
          </a:prstGeom>
          <a:noFill/>
          <a:ln w="9525">
            <a:noFill/>
            <a:miter lim="800000"/>
            <a:headEnd/>
            <a:tailEnd/>
          </a:ln>
        </p:spPr>
        <p:txBody>
          <a:bodyPr>
            <a:spAutoFit/>
          </a:bodyPr>
          <a:lstStyle/>
          <a:p>
            <a:r>
              <a:rPr lang="en-IN">
                <a:sym typeface="Symbol" pitchFamily="18" charset="2"/>
              </a:rPr>
              <a:t></a:t>
            </a:r>
            <a:endParaRPr lang="en-IN"/>
          </a:p>
        </p:txBody>
      </p:sp>
      <p:sp>
        <p:nvSpPr>
          <p:cNvPr id="8" name="Rectangle 2">
            <a:extLst>
              <a:ext uri="{FF2B5EF4-FFF2-40B4-BE49-F238E27FC236}">
                <a16:creationId xmlns:a16="http://schemas.microsoft.com/office/drawing/2014/main" id="{99D1FDB3-5D93-1F31-4371-C191F99E8E88}"/>
              </a:ext>
            </a:extLst>
          </p:cNvPr>
          <p:cNvSpPr>
            <a:spLocks noChangeArrowheads="1"/>
          </p:cNvSpPr>
          <p:nvPr/>
        </p:nvSpPr>
        <p:spPr bwMode="auto">
          <a:xfrm>
            <a:off x="5562601" y="5543551"/>
            <a:ext cx="779463" cy="461963"/>
          </a:xfrm>
          <a:prstGeom prst="rect">
            <a:avLst/>
          </a:prstGeom>
          <a:noFill/>
          <a:ln w="9525">
            <a:noFill/>
            <a:miter lim="800000"/>
            <a:headEnd/>
            <a:tailEnd/>
          </a:ln>
        </p:spPr>
        <p:txBody>
          <a:bodyPr>
            <a:spAutoFit/>
          </a:bodyPr>
          <a:lstStyle/>
          <a:p>
            <a:pPr algn="ctr"/>
            <a:r>
              <a:rPr lang="en-US" sz="2400">
                <a:sym typeface="Symbol" pitchFamily="18" charset="2"/>
              </a:rPr>
              <a:t></a:t>
            </a:r>
            <a:r>
              <a:rPr lang="en-US" sz="2400" baseline="-25000">
                <a:sym typeface="Symbol" pitchFamily="18" charset="2"/>
              </a:rPr>
              <a:t>0</a:t>
            </a:r>
            <a:endParaRPr lang="en-US" sz="2400"/>
          </a:p>
        </p:txBody>
      </p:sp>
      <p:cxnSp>
        <p:nvCxnSpPr>
          <p:cNvPr id="9" name="Straight Connector 8">
            <a:extLst>
              <a:ext uri="{FF2B5EF4-FFF2-40B4-BE49-F238E27FC236}">
                <a16:creationId xmlns:a16="http://schemas.microsoft.com/office/drawing/2014/main" id="{DC8A54A2-6229-7A62-F9BF-460811CE7AB3}"/>
              </a:ext>
            </a:extLst>
          </p:cNvPr>
          <p:cNvCxnSpPr/>
          <p:nvPr/>
        </p:nvCxnSpPr>
        <p:spPr>
          <a:xfrm>
            <a:off x="5940425" y="1106489"/>
            <a:ext cx="0" cy="4452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5">
            <a:extLst>
              <a:ext uri="{FF2B5EF4-FFF2-40B4-BE49-F238E27FC236}">
                <a16:creationId xmlns:a16="http://schemas.microsoft.com/office/drawing/2014/main" id="{316BA0FE-6124-2EDD-DE71-0011B5DEC5C8}"/>
              </a:ext>
            </a:extLst>
          </p:cNvPr>
          <p:cNvSpPr txBox="1">
            <a:spLocks noChangeArrowheads="1"/>
          </p:cNvSpPr>
          <p:nvPr/>
        </p:nvSpPr>
        <p:spPr bwMode="auto">
          <a:xfrm>
            <a:off x="2438400" y="3294063"/>
            <a:ext cx="1382713" cy="646331"/>
          </a:xfrm>
          <a:prstGeom prst="rect">
            <a:avLst/>
          </a:prstGeom>
          <a:noFill/>
          <a:ln w="9525">
            <a:noFill/>
            <a:miter lim="800000"/>
            <a:headEnd/>
            <a:tailEnd/>
          </a:ln>
        </p:spPr>
        <p:txBody>
          <a:bodyPr wrap="square">
            <a:spAutoFit/>
          </a:bodyPr>
          <a:lstStyle/>
          <a:p>
            <a:r>
              <a:rPr lang="en-IN" dirty="0"/>
              <a:t>Rejection Region</a:t>
            </a:r>
          </a:p>
        </p:txBody>
      </p:sp>
      <p:sp>
        <p:nvSpPr>
          <p:cNvPr id="11" name="Freeform 9">
            <a:extLst>
              <a:ext uri="{FF2B5EF4-FFF2-40B4-BE49-F238E27FC236}">
                <a16:creationId xmlns:a16="http://schemas.microsoft.com/office/drawing/2014/main" id="{53BBB42C-9F0C-16F8-F17A-8C9A4CE8A76C}"/>
              </a:ext>
            </a:extLst>
          </p:cNvPr>
          <p:cNvSpPr/>
          <p:nvPr/>
        </p:nvSpPr>
        <p:spPr>
          <a:xfrm>
            <a:off x="3048001" y="5048251"/>
            <a:ext cx="976313" cy="466725"/>
          </a:xfrm>
          <a:custGeom>
            <a:avLst/>
            <a:gdLst>
              <a:gd name="connsiteX0" fmla="*/ 4763 w 976313"/>
              <a:gd name="connsiteY0" fmla="*/ 466725 h 466725"/>
              <a:gd name="connsiteX1" fmla="*/ 0 w 976313"/>
              <a:gd name="connsiteY1" fmla="*/ 314325 h 466725"/>
              <a:gd name="connsiteX2" fmla="*/ 85725 w 976313"/>
              <a:gd name="connsiteY2" fmla="*/ 309563 h 466725"/>
              <a:gd name="connsiteX3" fmla="*/ 185738 w 976313"/>
              <a:gd name="connsiteY3" fmla="*/ 295275 h 466725"/>
              <a:gd name="connsiteX4" fmla="*/ 352425 w 976313"/>
              <a:gd name="connsiteY4" fmla="*/ 280988 h 466725"/>
              <a:gd name="connsiteX5" fmla="*/ 461963 w 976313"/>
              <a:gd name="connsiteY5" fmla="*/ 257175 h 466725"/>
              <a:gd name="connsiteX6" fmla="*/ 552450 w 976313"/>
              <a:gd name="connsiteY6" fmla="*/ 228600 h 466725"/>
              <a:gd name="connsiteX7" fmla="*/ 661988 w 976313"/>
              <a:gd name="connsiteY7" fmla="*/ 190500 h 466725"/>
              <a:gd name="connsiteX8" fmla="*/ 762000 w 976313"/>
              <a:gd name="connsiteY8" fmla="*/ 147638 h 466725"/>
              <a:gd name="connsiteX9" fmla="*/ 862013 w 976313"/>
              <a:gd name="connsiteY9" fmla="*/ 90488 h 466725"/>
              <a:gd name="connsiteX10" fmla="*/ 976313 w 976313"/>
              <a:gd name="connsiteY10" fmla="*/ 0 h 466725"/>
              <a:gd name="connsiteX11" fmla="*/ 976313 w 976313"/>
              <a:gd name="connsiteY11" fmla="*/ 461963 h 466725"/>
              <a:gd name="connsiteX12" fmla="*/ 4763 w 976313"/>
              <a:gd name="connsiteY12"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13" h="466725">
                <a:moveTo>
                  <a:pt x="4763" y="466725"/>
                </a:moveTo>
                <a:lnTo>
                  <a:pt x="0" y="314325"/>
                </a:lnTo>
                <a:lnTo>
                  <a:pt x="85725" y="309563"/>
                </a:lnTo>
                <a:lnTo>
                  <a:pt x="185738" y="295275"/>
                </a:lnTo>
                <a:lnTo>
                  <a:pt x="352425" y="280988"/>
                </a:lnTo>
                <a:lnTo>
                  <a:pt x="461963" y="257175"/>
                </a:lnTo>
                <a:lnTo>
                  <a:pt x="552450" y="228600"/>
                </a:lnTo>
                <a:lnTo>
                  <a:pt x="661988" y="190500"/>
                </a:lnTo>
                <a:lnTo>
                  <a:pt x="762000" y="147638"/>
                </a:lnTo>
                <a:lnTo>
                  <a:pt x="862013" y="90488"/>
                </a:lnTo>
                <a:lnTo>
                  <a:pt x="976313" y="0"/>
                </a:lnTo>
                <a:lnTo>
                  <a:pt x="976313" y="461963"/>
                </a:lnTo>
                <a:lnTo>
                  <a:pt x="4763" y="466725"/>
                </a:lnTo>
                <a:close/>
              </a:path>
            </a:pathLst>
          </a:custGeom>
          <a:pattFill prst="wd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2" name="Straight Connector 11">
            <a:extLst>
              <a:ext uri="{FF2B5EF4-FFF2-40B4-BE49-F238E27FC236}">
                <a16:creationId xmlns:a16="http://schemas.microsoft.com/office/drawing/2014/main" id="{35C4D6C2-8F65-C9D3-89D8-EDEA5AFE49DE}"/>
              </a:ext>
            </a:extLst>
          </p:cNvPr>
          <p:cNvCxnSpPr/>
          <p:nvPr/>
        </p:nvCxnSpPr>
        <p:spPr>
          <a:xfrm>
            <a:off x="4024313" y="1084264"/>
            <a:ext cx="0" cy="4452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9D4C60-2133-F9E7-B889-1C4729067C10}"/>
              </a:ext>
            </a:extLst>
          </p:cNvPr>
          <p:cNvCxnSpPr/>
          <p:nvPr/>
        </p:nvCxnSpPr>
        <p:spPr>
          <a:xfrm flipH="1">
            <a:off x="3330576" y="3192463"/>
            <a:ext cx="67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47BF5B-84FD-7772-3ABD-91E4E7D38F59}"/>
              </a:ext>
            </a:extLst>
          </p:cNvPr>
          <p:cNvCxnSpPr/>
          <p:nvPr/>
        </p:nvCxnSpPr>
        <p:spPr>
          <a:xfrm flipV="1">
            <a:off x="5153025" y="5343525"/>
            <a:ext cx="0" cy="331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30">
            <a:extLst>
              <a:ext uri="{FF2B5EF4-FFF2-40B4-BE49-F238E27FC236}">
                <a16:creationId xmlns:a16="http://schemas.microsoft.com/office/drawing/2014/main" id="{F360B929-1C95-45FB-E0EC-2046A807DDDF}"/>
              </a:ext>
            </a:extLst>
          </p:cNvPr>
          <p:cNvSpPr>
            <a:spLocks noChangeArrowheads="1"/>
          </p:cNvSpPr>
          <p:nvPr/>
        </p:nvSpPr>
        <p:spPr bwMode="auto">
          <a:xfrm>
            <a:off x="4783138" y="5572126"/>
            <a:ext cx="779462" cy="461963"/>
          </a:xfrm>
          <a:prstGeom prst="rect">
            <a:avLst/>
          </a:prstGeom>
          <a:noFill/>
          <a:ln w="9525">
            <a:noFill/>
            <a:miter lim="800000"/>
            <a:headEnd/>
            <a:tailEnd/>
          </a:ln>
        </p:spPr>
        <p:txBody>
          <a:bodyPr>
            <a:spAutoFit/>
          </a:bodyPr>
          <a:lstStyle/>
          <a:p>
            <a:pPr algn="ctr"/>
            <a:r>
              <a:rPr lang="en-US" sz="2400">
                <a:sym typeface="Symbol" pitchFamily="18" charset="2"/>
              </a:rPr>
              <a:t>z</a:t>
            </a:r>
            <a:r>
              <a:rPr lang="en-US" sz="2400" baseline="-25000">
                <a:sym typeface="Symbol" pitchFamily="18" charset="2"/>
              </a:rPr>
              <a:t>1</a:t>
            </a:r>
            <a:endParaRPr lang="en-US" sz="2400" baseline="-25000"/>
          </a:p>
        </p:txBody>
      </p:sp>
      <p:sp>
        <p:nvSpPr>
          <p:cNvPr id="16" name="Rectangle 31">
            <a:extLst>
              <a:ext uri="{FF2B5EF4-FFF2-40B4-BE49-F238E27FC236}">
                <a16:creationId xmlns:a16="http://schemas.microsoft.com/office/drawing/2014/main" id="{55C467F6-1AD4-A290-6664-279AC324E707}"/>
              </a:ext>
            </a:extLst>
          </p:cNvPr>
          <p:cNvSpPr>
            <a:spLocks noChangeArrowheads="1"/>
          </p:cNvSpPr>
          <p:nvPr/>
        </p:nvSpPr>
        <p:spPr bwMode="auto">
          <a:xfrm>
            <a:off x="3106738" y="5570538"/>
            <a:ext cx="779462" cy="461962"/>
          </a:xfrm>
          <a:prstGeom prst="rect">
            <a:avLst/>
          </a:prstGeom>
          <a:noFill/>
          <a:ln w="9525">
            <a:noFill/>
            <a:miter lim="800000"/>
            <a:headEnd/>
            <a:tailEnd/>
          </a:ln>
        </p:spPr>
        <p:txBody>
          <a:bodyPr>
            <a:spAutoFit/>
          </a:bodyPr>
          <a:lstStyle/>
          <a:p>
            <a:pPr algn="ctr"/>
            <a:r>
              <a:rPr lang="en-US" sz="2400">
                <a:sym typeface="Symbol" pitchFamily="18" charset="2"/>
              </a:rPr>
              <a:t>z</a:t>
            </a:r>
            <a:r>
              <a:rPr lang="en-US" sz="2400" baseline="-25000">
                <a:sym typeface="Symbol" pitchFamily="18" charset="2"/>
              </a:rPr>
              <a:t>2</a:t>
            </a:r>
            <a:endParaRPr lang="en-US" sz="2400" baseline="-25000"/>
          </a:p>
        </p:txBody>
      </p:sp>
      <p:cxnSp>
        <p:nvCxnSpPr>
          <p:cNvPr id="17" name="Straight Connector 16">
            <a:extLst>
              <a:ext uri="{FF2B5EF4-FFF2-40B4-BE49-F238E27FC236}">
                <a16:creationId xmlns:a16="http://schemas.microsoft.com/office/drawing/2014/main" id="{144A9545-4EE9-035E-7D6C-28C11666EB1A}"/>
              </a:ext>
            </a:extLst>
          </p:cNvPr>
          <p:cNvCxnSpPr/>
          <p:nvPr/>
        </p:nvCxnSpPr>
        <p:spPr>
          <a:xfrm flipV="1">
            <a:off x="3463925" y="5354638"/>
            <a:ext cx="0" cy="33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37">
            <a:extLst>
              <a:ext uri="{FF2B5EF4-FFF2-40B4-BE49-F238E27FC236}">
                <a16:creationId xmlns:a16="http://schemas.microsoft.com/office/drawing/2014/main" id="{632B62D1-95D3-CFDC-FBEF-6C9F194B6104}"/>
              </a:ext>
            </a:extLst>
          </p:cNvPr>
          <p:cNvSpPr txBox="1">
            <a:spLocks noChangeArrowheads="1"/>
          </p:cNvSpPr>
          <p:nvPr/>
        </p:nvSpPr>
        <p:spPr bwMode="auto">
          <a:xfrm>
            <a:off x="2438400" y="5927726"/>
            <a:ext cx="1843088" cy="461963"/>
          </a:xfrm>
          <a:prstGeom prst="rect">
            <a:avLst/>
          </a:prstGeom>
          <a:noFill/>
          <a:ln w="9525">
            <a:noFill/>
            <a:miter lim="800000"/>
            <a:headEnd/>
            <a:tailEnd/>
          </a:ln>
        </p:spPr>
        <p:txBody>
          <a:bodyPr>
            <a:spAutoFit/>
          </a:bodyPr>
          <a:lstStyle/>
          <a:p>
            <a:r>
              <a:rPr lang="en-IN" sz="2400" dirty="0"/>
              <a:t>Reject H</a:t>
            </a:r>
            <a:r>
              <a:rPr lang="en-IN" sz="2400" baseline="-25000" dirty="0"/>
              <a:t>0</a:t>
            </a:r>
          </a:p>
        </p:txBody>
      </p:sp>
      <p:sp>
        <p:nvSpPr>
          <p:cNvPr id="19" name="TextBox 38">
            <a:extLst>
              <a:ext uri="{FF2B5EF4-FFF2-40B4-BE49-F238E27FC236}">
                <a16:creationId xmlns:a16="http://schemas.microsoft.com/office/drawing/2014/main" id="{581B57A3-118C-D969-3D0A-8CFA64D0EB58}"/>
              </a:ext>
            </a:extLst>
          </p:cNvPr>
          <p:cNvSpPr txBox="1">
            <a:spLocks noChangeArrowheads="1"/>
          </p:cNvSpPr>
          <p:nvPr/>
        </p:nvSpPr>
        <p:spPr bwMode="auto">
          <a:xfrm>
            <a:off x="4743449" y="5927726"/>
            <a:ext cx="2938461" cy="461665"/>
          </a:xfrm>
          <a:prstGeom prst="rect">
            <a:avLst/>
          </a:prstGeom>
          <a:noFill/>
          <a:ln w="9525">
            <a:noFill/>
            <a:miter lim="800000"/>
            <a:headEnd/>
            <a:tailEnd/>
          </a:ln>
        </p:spPr>
        <p:txBody>
          <a:bodyPr wrap="square">
            <a:spAutoFit/>
          </a:bodyPr>
          <a:lstStyle/>
          <a:p>
            <a:r>
              <a:rPr lang="en-IN" sz="2400" dirty="0"/>
              <a:t>Cannot Reject H</a:t>
            </a:r>
            <a:r>
              <a:rPr lang="en-IN" sz="2400" baseline="-25000" dirty="0"/>
              <a:t>0</a:t>
            </a:r>
          </a:p>
        </p:txBody>
      </p:sp>
      <p:sp>
        <p:nvSpPr>
          <p:cNvPr id="20" name="Rectangle 39">
            <a:extLst>
              <a:ext uri="{FF2B5EF4-FFF2-40B4-BE49-F238E27FC236}">
                <a16:creationId xmlns:a16="http://schemas.microsoft.com/office/drawing/2014/main" id="{044499FE-788C-D11D-8307-90112A94E4F1}"/>
              </a:ext>
            </a:extLst>
          </p:cNvPr>
          <p:cNvSpPr>
            <a:spLocks noChangeArrowheads="1"/>
          </p:cNvSpPr>
          <p:nvPr/>
        </p:nvSpPr>
        <p:spPr bwMode="auto">
          <a:xfrm>
            <a:off x="4203700" y="1333500"/>
            <a:ext cx="1112838" cy="461665"/>
          </a:xfrm>
          <a:prstGeom prst="rect">
            <a:avLst/>
          </a:prstGeom>
          <a:noFill/>
          <a:ln w="9525">
            <a:noFill/>
            <a:miter lim="800000"/>
            <a:headEnd/>
            <a:tailEnd/>
          </a:ln>
        </p:spPr>
        <p:txBody>
          <a:bodyPr wrap="square">
            <a:spAutoFit/>
          </a:bodyPr>
          <a:lstStyle/>
          <a:p>
            <a:pPr algn="ctr"/>
            <a:r>
              <a:rPr lang="en-US" sz="2400" dirty="0" err="1">
                <a:sym typeface="Symbol" pitchFamily="18" charset="2"/>
              </a:rPr>
              <a:t>z</a:t>
            </a:r>
            <a:r>
              <a:rPr lang="en-US" sz="2400" baseline="-25000" dirty="0" err="1">
                <a:sym typeface="Symbol" pitchFamily="18" charset="2"/>
              </a:rPr>
              <a:t>critical</a:t>
            </a:r>
            <a:endParaRPr lang="en-US" sz="2400" baseline="-25000" dirty="0"/>
          </a:p>
        </p:txBody>
      </p:sp>
      <p:cxnSp>
        <p:nvCxnSpPr>
          <p:cNvPr id="21" name="Straight Arrow Connector 20">
            <a:extLst>
              <a:ext uri="{FF2B5EF4-FFF2-40B4-BE49-F238E27FC236}">
                <a16:creationId xmlns:a16="http://schemas.microsoft.com/office/drawing/2014/main" id="{DC484F77-306B-F2B7-E5A6-563A42DCC98C}"/>
              </a:ext>
            </a:extLst>
          </p:cNvPr>
          <p:cNvCxnSpPr/>
          <p:nvPr/>
        </p:nvCxnSpPr>
        <p:spPr>
          <a:xfrm flipH="1">
            <a:off x="4024314" y="1828801"/>
            <a:ext cx="623887" cy="63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42">
            <a:extLst>
              <a:ext uri="{FF2B5EF4-FFF2-40B4-BE49-F238E27FC236}">
                <a16:creationId xmlns:a16="http://schemas.microsoft.com/office/drawing/2014/main" id="{DBCAAE31-F688-D48D-F9EA-E105597782F7}"/>
              </a:ext>
            </a:extLst>
          </p:cNvPr>
          <p:cNvSpPr txBox="1">
            <a:spLocks noChangeArrowheads="1"/>
          </p:cNvSpPr>
          <p:nvPr/>
        </p:nvSpPr>
        <p:spPr bwMode="auto">
          <a:xfrm>
            <a:off x="4563435" y="3605767"/>
            <a:ext cx="2400888" cy="369332"/>
          </a:xfrm>
          <a:prstGeom prst="rect">
            <a:avLst/>
          </a:prstGeom>
          <a:noFill/>
          <a:ln w="9525">
            <a:noFill/>
            <a:miter lim="800000"/>
            <a:headEnd/>
            <a:tailEnd/>
          </a:ln>
        </p:spPr>
        <p:txBody>
          <a:bodyPr wrap="square">
            <a:spAutoFit/>
          </a:bodyPr>
          <a:lstStyle/>
          <a:p>
            <a:r>
              <a:rPr lang="en-IN" dirty="0"/>
              <a:t>Acceptance Region</a:t>
            </a:r>
          </a:p>
        </p:txBody>
      </p:sp>
      <p:cxnSp>
        <p:nvCxnSpPr>
          <p:cNvPr id="23" name="Straight Arrow Connector 22">
            <a:extLst>
              <a:ext uri="{FF2B5EF4-FFF2-40B4-BE49-F238E27FC236}">
                <a16:creationId xmlns:a16="http://schemas.microsoft.com/office/drawing/2014/main" id="{913741EA-BA53-B414-34DF-E911BB9A18DD}"/>
              </a:ext>
            </a:extLst>
          </p:cNvPr>
          <p:cNvCxnSpPr/>
          <p:nvPr/>
        </p:nvCxnSpPr>
        <p:spPr>
          <a:xfrm>
            <a:off x="4019550" y="3186113"/>
            <a:ext cx="673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813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EFD4-C367-4055-222B-EE6B056A0894}"/>
              </a:ext>
            </a:extLst>
          </p:cNvPr>
          <p:cNvSpPr>
            <a:spLocks noGrp="1"/>
          </p:cNvSpPr>
          <p:nvPr>
            <p:ph type="title"/>
          </p:nvPr>
        </p:nvSpPr>
        <p:spPr/>
        <p:txBody>
          <a:bodyPr/>
          <a:lstStyle/>
          <a:p>
            <a:r>
              <a:rPr lang="en-IN" dirty="0"/>
              <a:t>Two-tailed test</a:t>
            </a:r>
          </a:p>
        </p:txBody>
      </p:sp>
      <p:sp>
        <p:nvSpPr>
          <p:cNvPr id="3" name="Content Placeholder 2">
            <a:extLst>
              <a:ext uri="{FF2B5EF4-FFF2-40B4-BE49-F238E27FC236}">
                <a16:creationId xmlns:a16="http://schemas.microsoft.com/office/drawing/2014/main" id="{7057C297-34D9-5FA1-561D-F467B5C3133B}"/>
              </a:ext>
            </a:extLst>
          </p:cNvPr>
          <p:cNvSpPr>
            <a:spLocks noGrp="1"/>
          </p:cNvSpPr>
          <p:nvPr>
            <p:ph idx="1"/>
          </p:nvPr>
        </p:nvSpPr>
        <p:spPr/>
        <p:txBody>
          <a:bodyPr/>
          <a:lstStyle/>
          <a:p>
            <a:pPr algn="l"/>
            <a:r>
              <a:rPr lang="en-US" sz="2500" dirty="0"/>
              <a:t>The main difference between one-tailed and two-tailed tests is that one-tailed tests will only have </a:t>
            </a:r>
            <a:r>
              <a:rPr lang="en-US" sz="2500" b="1" dirty="0"/>
              <a:t>one critical region whereas two-tailed tests will have two critical regions</a:t>
            </a:r>
            <a:r>
              <a:rPr lang="en-US" sz="2500" dirty="0"/>
              <a:t>. </a:t>
            </a:r>
          </a:p>
          <a:p>
            <a:pPr algn="l"/>
            <a:r>
              <a:rPr lang="en-US" sz="2500" dirty="0"/>
              <a:t>If we require a 100(1−α)% confidence interval we have to make some adjustments when using a two-tailed test.</a:t>
            </a:r>
          </a:p>
          <a:p>
            <a:pPr marL="0" indent="0">
              <a:buNone/>
            </a:pPr>
            <a:endParaRPr lang="en-IN" dirty="0"/>
          </a:p>
        </p:txBody>
      </p:sp>
    </p:spTree>
    <p:extLst>
      <p:ext uri="{BB962C8B-B14F-4D97-AF65-F5344CB8AC3E}">
        <p14:creationId xmlns:p14="http://schemas.microsoft.com/office/powerpoint/2010/main" val="38951156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EFD4-C367-4055-222B-EE6B056A0894}"/>
              </a:ext>
            </a:extLst>
          </p:cNvPr>
          <p:cNvSpPr>
            <a:spLocks noGrp="1"/>
          </p:cNvSpPr>
          <p:nvPr>
            <p:ph type="title"/>
          </p:nvPr>
        </p:nvSpPr>
        <p:spPr/>
        <p:txBody>
          <a:bodyPr/>
          <a:lstStyle/>
          <a:p>
            <a:r>
              <a:rPr lang="en-IN" dirty="0"/>
              <a:t>Two-tailed test</a:t>
            </a:r>
          </a:p>
        </p:txBody>
      </p:sp>
      <p:sp>
        <p:nvSpPr>
          <p:cNvPr id="3" name="Content Placeholder 2">
            <a:extLst>
              <a:ext uri="{FF2B5EF4-FFF2-40B4-BE49-F238E27FC236}">
                <a16:creationId xmlns:a16="http://schemas.microsoft.com/office/drawing/2014/main" id="{7057C297-34D9-5FA1-561D-F467B5C3133B}"/>
              </a:ext>
            </a:extLst>
          </p:cNvPr>
          <p:cNvSpPr>
            <a:spLocks noGrp="1"/>
          </p:cNvSpPr>
          <p:nvPr>
            <p:ph idx="1"/>
          </p:nvPr>
        </p:nvSpPr>
        <p:spPr/>
        <p:txBody>
          <a:bodyPr/>
          <a:lstStyle/>
          <a:p>
            <a:pPr algn="l"/>
            <a:r>
              <a:rPr lang="en-US" sz="2500" dirty="0"/>
              <a:t>The confidence interval must remain a constant size, so if we are performing a two-tailed test, as there are </a:t>
            </a:r>
            <a:r>
              <a:rPr lang="en-US" sz="2500" u="sng" dirty="0"/>
              <a:t>twice as many critical regions then these critical regions must be half the size</a:t>
            </a:r>
            <a:r>
              <a:rPr lang="en-US" sz="2500" dirty="0"/>
              <a:t>. </a:t>
            </a:r>
          </a:p>
          <a:p>
            <a:pPr algn="l"/>
            <a:r>
              <a:rPr lang="en-US" sz="2500" dirty="0"/>
              <a:t>This means that when we read the tables, when performing a two-tailed test, we need to consider α/2 rather than α.</a:t>
            </a:r>
          </a:p>
          <a:p>
            <a:endParaRPr lang="en-IN" dirty="0"/>
          </a:p>
        </p:txBody>
      </p:sp>
    </p:spTree>
    <p:extLst>
      <p:ext uri="{BB962C8B-B14F-4D97-AF65-F5344CB8AC3E}">
        <p14:creationId xmlns:p14="http://schemas.microsoft.com/office/powerpoint/2010/main" val="22034253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968-4447-8891-EB8B-A4588ED493B4}"/>
              </a:ext>
            </a:extLst>
          </p:cNvPr>
          <p:cNvSpPr>
            <a:spLocks noGrp="1"/>
          </p:cNvSpPr>
          <p:nvPr>
            <p:ph type="title"/>
          </p:nvPr>
        </p:nvSpPr>
        <p:spPr/>
        <p:txBody>
          <a:bodyPr/>
          <a:lstStyle/>
          <a:p>
            <a:r>
              <a:rPr lang="en-IN" dirty="0"/>
              <a:t>Decision rule – Depends on alternative hypothesis</a:t>
            </a:r>
          </a:p>
        </p:txBody>
      </p:sp>
      <p:pic>
        <p:nvPicPr>
          <p:cNvPr id="5" name="Picture 4">
            <a:extLst>
              <a:ext uri="{FF2B5EF4-FFF2-40B4-BE49-F238E27FC236}">
                <a16:creationId xmlns:a16="http://schemas.microsoft.com/office/drawing/2014/main" id="{AA4004F6-48E8-9492-6D14-6679337A145B}"/>
              </a:ext>
            </a:extLst>
          </p:cNvPr>
          <p:cNvPicPr>
            <a:picLocks noChangeAspect="1"/>
          </p:cNvPicPr>
          <p:nvPr/>
        </p:nvPicPr>
        <p:blipFill>
          <a:blip r:embed="rId2"/>
          <a:stretch>
            <a:fillRect/>
          </a:stretch>
        </p:blipFill>
        <p:spPr>
          <a:xfrm>
            <a:off x="1588077" y="2007784"/>
            <a:ext cx="9015846" cy="3498110"/>
          </a:xfrm>
          <a:prstGeom prst="rect">
            <a:avLst/>
          </a:prstGeom>
        </p:spPr>
      </p:pic>
      <p:sp>
        <p:nvSpPr>
          <p:cNvPr id="8" name="Content Placeholder 2">
            <a:extLst>
              <a:ext uri="{FF2B5EF4-FFF2-40B4-BE49-F238E27FC236}">
                <a16:creationId xmlns:a16="http://schemas.microsoft.com/office/drawing/2014/main" id="{0FBBF457-A42B-B28C-4D19-8A4B3108FC83}"/>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directional then it is _______ test.</a:t>
            </a:r>
          </a:p>
        </p:txBody>
      </p:sp>
    </p:spTree>
    <p:extLst>
      <p:ext uri="{BB962C8B-B14F-4D97-AF65-F5344CB8AC3E}">
        <p14:creationId xmlns:p14="http://schemas.microsoft.com/office/powerpoint/2010/main" val="23046409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968-4447-8891-EB8B-A4588ED493B4}"/>
              </a:ext>
            </a:extLst>
          </p:cNvPr>
          <p:cNvSpPr>
            <a:spLocks noGrp="1"/>
          </p:cNvSpPr>
          <p:nvPr>
            <p:ph type="title"/>
          </p:nvPr>
        </p:nvSpPr>
        <p:spPr/>
        <p:txBody>
          <a:bodyPr/>
          <a:lstStyle/>
          <a:p>
            <a:r>
              <a:rPr lang="en-IN" dirty="0"/>
              <a:t>Decision rule – Depends on alternative hypothesis</a:t>
            </a:r>
          </a:p>
        </p:txBody>
      </p:sp>
      <p:pic>
        <p:nvPicPr>
          <p:cNvPr id="5" name="Picture 4">
            <a:extLst>
              <a:ext uri="{FF2B5EF4-FFF2-40B4-BE49-F238E27FC236}">
                <a16:creationId xmlns:a16="http://schemas.microsoft.com/office/drawing/2014/main" id="{AA4004F6-48E8-9492-6D14-6679337A145B}"/>
              </a:ext>
            </a:extLst>
          </p:cNvPr>
          <p:cNvPicPr>
            <a:picLocks noChangeAspect="1"/>
          </p:cNvPicPr>
          <p:nvPr/>
        </p:nvPicPr>
        <p:blipFill>
          <a:blip r:embed="rId2"/>
          <a:stretch>
            <a:fillRect/>
          </a:stretch>
        </p:blipFill>
        <p:spPr>
          <a:xfrm>
            <a:off x="1588077" y="2007784"/>
            <a:ext cx="9015846" cy="3498110"/>
          </a:xfrm>
          <a:prstGeom prst="rect">
            <a:avLst/>
          </a:prstGeom>
        </p:spPr>
      </p:pic>
      <p:sp>
        <p:nvSpPr>
          <p:cNvPr id="8" name="Content Placeholder 2">
            <a:extLst>
              <a:ext uri="{FF2B5EF4-FFF2-40B4-BE49-F238E27FC236}">
                <a16:creationId xmlns:a16="http://schemas.microsoft.com/office/drawing/2014/main" id="{0FBBF457-A42B-B28C-4D19-8A4B3108FC83}"/>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directional then it is one tailed test</a:t>
            </a:r>
          </a:p>
        </p:txBody>
      </p:sp>
    </p:spTree>
    <p:extLst>
      <p:ext uri="{BB962C8B-B14F-4D97-AF65-F5344CB8AC3E}">
        <p14:creationId xmlns:p14="http://schemas.microsoft.com/office/powerpoint/2010/main" val="281778694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0C3-7664-CCCC-E94B-66DCDA1EACD4}"/>
              </a:ext>
            </a:extLst>
          </p:cNvPr>
          <p:cNvSpPr>
            <a:spLocks noGrp="1"/>
          </p:cNvSpPr>
          <p:nvPr>
            <p:ph type="title"/>
          </p:nvPr>
        </p:nvSpPr>
        <p:spPr/>
        <p:txBody>
          <a:bodyPr/>
          <a:lstStyle/>
          <a:p>
            <a:r>
              <a:rPr lang="en-IN" dirty="0"/>
              <a:t>Decision rule – Depends on alternative hypothesis</a:t>
            </a:r>
          </a:p>
        </p:txBody>
      </p:sp>
      <p:sp>
        <p:nvSpPr>
          <p:cNvPr id="4" name="Content Placeholder 2">
            <a:extLst>
              <a:ext uri="{FF2B5EF4-FFF2-40B4-BE49-F238E27FC236}">
                <a16:creationId xmlns:a16="http://schemas.microsoft.com/office/drawing/2014/main" id="{6AFEA722-8A09-F888-CC4B-F15981227414}"/>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non-directional then it is ________ test.</a:t>
            </a:r>
          </a:p>
        </p:txBody>
      </p:sp>
      <p:pic>
        <p:nvPicPr>
          <p:cNvPr id="6" name="Picture 5">
            <a:extLst>
              <a:ext uri="{FF2B5EF4-FFF2-40B4-BE49-F238E27FC236}">
                <a16:creationId xmlns:a16="http://schemas.microsoft.com/office/drawing/2014/main" id="{67B44043-E0E0-5C23-71D7-3FA944AD6BE8}"/>
              </a:ext>
            </a:extLst>
          </p:cNvPr>
          <p:cNvPicPr>
            <a:picLocks noChangeAspect="1"/>
          </p:cNvPicPr>
          <p:nvPr/>
        </p:nvPicPr>
        <p:blipFill>
          <a:blip r:embed="rId2"/>
          <a:stretch>
            <a:fillRect/>
          </a:stretch>
        </p:blipFill>
        <p:spPr>
          <a:xfrm>
            <a:off x="3317357" y="1752039"/>
            <a:ext cx="4401879" cy="4547568"/>
          </a:xfrm>
          <a:prstGeom prst="rect">
            <a:avLst/>
          </a:prstGeom>
        </p:spPr>
      </p:pic>
    </p:spTree>
    <p:extLst>
      <p:ext uri="{BB962C8B-B14F-4D97-AF65-F5344CB8AC3E}">
        <p14:creationId xmlns:p14="http://schemas.microsoft.com/office/powerpoint/2010/main" val="46885139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0C3-7664-CCCC-E94B-66DCDA1EACD4}"/>
              </a:ext>
            </a:extLst>
          </p:cNvPr>
          <p:cNvSpPr>
            <a:spLocks noGrp="1"/>
          </p:cNvSpPr>
          <p:nvPr>
            <p:ph type="title"/>
          </p:nvPr>
        </p:nvSpPr>
        <p:spPr/>
        <p:txBody>
          <a:bodyPr/>
          <a:lstStyle/>
          <a:p>
            <a:r>
              <a:rPr lang="en-IN" dirty="0"/>
              <a:t>Decision rule – Depends on alternative hypothesis</a:t>
            </a:r>
          </a:p>
        </p:txBody>
      </p:sp>
      <p:sp>
        <p:nvSpPr>
          <p:cNvPr id="4" name="Content Placeholder 2">
            <a:extLst>
              <a:ext uri="{FF2B5EF4-FFF2-40B4-BE49-F238E27FC236}">
                <a16:creationId xmlns:a16="http://schemas.microsoft.com/office/drawing/2014/main" id="{6AFEA722-8A09-F888-CC4B-F15981227414}"/>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non-directional then it is two tailed test</a:t>
            </a:r>
          </a:p>
        </p:txBody>
      </p:sp>
      <p:pic>
        <p:nvPicPr>
          <p:cNvPr id="6" name="Picture 5">
            <a:extLst>
              <a:ext uri="{FF2B5EF4-FFF2-40B4-BE49-F238E27FC236}">
                <a16:creationId xmlns:a16="http://schemas.microsoft.com/office/drawing/2014/main" id="{67B44043-E0E0-5C23-71D7-3FA944AD6BE8}"/>
              </a:ext>
            </a:extLst>
          </p:cNvPr>
          <p:cNvPicPr>
            <a:picLocks noChangeAspect="1"/>
          </p:cNvPicPr>
          <p:nvPr/>
        </p:nvPicPr>
        <p:blipFill>
          <a:blip r:embed="rId2"/>
          <a:stretch>
            <a:fillRect/>
          </a:stretch>
        </p:blipFill>
        <p:spPr>
          <a:xfrm>
            <a:off x="3317357" y="1752039"/>
            <a:ext cx="4401879" cy="4547568"/>
          </a:xfrm>
          <a:prstGeom prst="rect">
            <a:avLst/>
          </a:prstGeom>
        </p:spPr>
      </p:pic>
    </p:spTree>
    <p:extLst>
      <p:ext uri="{BB962C8B-B14F-4D97-AF65-F5344CB8AC3E}">
        <p14:creationId xmlns:p14="http://schemas.microsoft.com/office/powerpoint/2010/main" val="14719883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C008-4708-8B67-BBDA-DFC2CDD464EB}"/>
              </a:ext>
            </a:extLst>
          </p:cNvPr>
          <p:cNvSpPr>
            <a:spLocks noGrp="1"/>
          </p:cNvSpPr>
          <p:nvPr>
            <p:ph type="title"/>
          </p:nvPr>
        </p:nvSpPr>
        <p:spPr/>
        <p:txBody>
          <a:bodyPr/>
          <a:lstStyle/>
          <a:p>
            <a:r>
              <a:rPr lang="en-IN" dirty="0"/>
              <a:t>Hypothesis based contradictions</a:t>
            </a:r>
          </a:p>
        </p:txBody>
      </p:sp>
      <p:sp>
        <p:nvSpPr>
          <p:cNvPr id="3" name="Content Placeholder 2">
            <a:extLst>
              <a:ext uri="{FF2B5EF4-FFF2-40B4-BE49-F238E27FC236}">
                <a16:creationId xmlns:a16="http://schemas.microsoft.com/office/drawing/2014/main" id="{BEFDBA87-E37F-F2F8-3FA7-4C0F5F0F6D4D}"/>
              </a:ext>
            </a:extLst>
          </p:cNvPr>
          <p:cNvSpPr>
            <a:spLocks noGrp="1"/>
          </p:cNvSpPr>
          <p:nvPr>
            <p:ph idx="1"/>
          </p:nvPr>
        </p:nvSpPr>
        <p:spPr/>
        <p:txBody>
          <a:bodyPr/>
          <a:lstStyle/>
          <a:p>
            <a:pPr marL="0" indent="0">
              <a:buNone/>
            </a:pPr>
            <a:r>
              <a:rPr lang="en-IN" sz="2400" b="1" dirty="0"/>
              <a:t>Hypothesis vs. Prediction</a:t>
            </a:r>
          </a:p>
          <a:p>
            <a:r>
              <a:rPr lang="en-US" sz="2400" dirty="0"/>
              <a:t>A hypothesis explains </a:t>
            </a:r>
            <a:r>
              <a:rPr lang="en-US" sz="2400" u="sng" dirty="0"/>
              <a:t>why something happens </a:t>
            </a:r>
            <a:r>
              <a:rPr lang="en-US" sz="2400" dirty="0"/>
              <a:t>based on scientific methods (testing, experiments, data analysis, etc.). </a:t>
            </a:r>
          </a:p>
          <a:p>
            <a:r>
              <a:rPr lang="en-US" sz="2400" b="1" dirty="0"/>
              <a:t>Example</a:t>
            </a:r>
            <a:r>
              <a:rPr lang="en-US" sz="2400" dirty="0"/>
              <a:t>: Fewer than eight hours of sleep causes lower productivity.</a:t>
            </a:r>
          </a:p>
          <a:p>
            <a:r>
              <a:rPr lang="en-US" sz="2400" dirty="0"/>
              <a:t>A prediction suggests that </a:t>
            </a:r>
            <a:r>
              <a:rPr lang="en-US" sz="2400" u="sng" dirty="0"/>
              <a:t>something will happen based on observations. </a:t>
            </a:r>
          </a:p>
          <a:p>
            <a:r>
              <a:rPr lang="en-US" sz="2400" b="1" dirty="0"/>
              <a:t>Example</a:t>
            </a:r>
            <a:r>
              <a:rPr lang="en-US" sz="2400" dirty="0"/>
              <a:t>: If a student sleeps less than eight hours, then he’ll be less productive in classes.</a:t>
            </a:r>
          </a:p>
          <a:p>
            <a:endParaRPr lang="en-IN" sz="2400" dirty="0"/>
          </a:p>
        </p:txBody>
      </p:sp>
    </p:spTree>
    <p:extLst>
      <p:ext uri="{BB962C8B-B14F-4D97-AF65-F5344CB8AC3E}">
        <p14:creationId xmlns:p14="http://schemas.microsoft.com/office/powerpoint/2010/main" val="7432654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8246-D6A4-EC97-E7C7-0AFD5B2407CA}"/>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B1BC5D2B-4278-B11F-C885-1A2127A2B857}"/>
              </a:ext>
            </a:extLst>
          </p:cNvPr>
          <p:cNvPicPr>
            <a:picLocks noGrp="1" noChangeAspect="1"/>
          </p:cNvPicPr>
          <p:nvPr>
            <p:ph idx="1"/>
          </p:nvPr>
        </p:nvPicPr>
        <p:blipFill>
          <a:blip r:embed="rId2"/>
          <a:stretch>
            <a:fillRect/>
          </a:stretch>
        </p:blipFill>
        <p:spPr>
          <a:xfrm>
            <a:off x="58441" y="1701210"/>
            <a:ext cx="12075118" cy="3137322"/>
          </a:xfrm>
        </p:spPr>
      </p:pic>
    </p:spTree>
    <p:extLst>
      <p:ext uri="{BB962C8B-B14F-4D97-AF65-F5344CB8AC3E}">
        <p14:creationId xmlns:p14="http://schemas.microsoft.com/office/powerpoint/2010/main" val="6004163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622D-C4C9-447F-0886-E24E0BB68C65}"/>
              </a:ext>
            </a:extLst>
          </p:cNvPr>
          <p:cNvSpPr>
            <a:spLocks noGrp="1"/>
          </p:cNvSpPr>
          <p:nvPr>
            <p:ph type="title"/>
          </p:nvPr>
        </p:nvSpPr>
        <p:spPr/>
        <p:txBody>
          <a:bodyPr/>
          <a:lstStyle/>
          <a:p>
            <a:r>
              <a:rPr lang="en-IN" dirty="0"/>
              <a:t>Example</a:t>
            </a:r>
          </a:p>
        </p:txBody>
      </p:sp>
      <p:pic>
        <p:nvPicPr>
          <p:cNvPr id="5" name="Picture 4">
            <a:extLst>
              <a:ext uri="{FF2B5EF4-FFF2-40B4-BE49-F238E27FC236}">
                <a16:creationId xmlns:a16="http://schemas.microsoft.com/office/drawing/2014/main" id="{4E7EFA7A-366A-CFFE-3AA7-603775CB0CAC}"/>
              </a:ext>
            </a:extLst>
          </p:cNvPr>
          <p:cNvPicPr>
            <a:picLocks noChangeAspect="1"/>
          </p:cNvPicPr>
          <p:nvPr/>
        </p:nvPicPr>
        <p:blipFill>
          <a:blip r:embed="rId2"/>
          <a:stretch>
            <a:fillRect/>
          </a:stretch>
        </p:blipFill>
        <p:spPr>
          <a:xfrm>
            <a:off x="1" y="1924493"/>
            <a:ext cx="12217440" cy="3002760"/>
          </a:xfrm>
          <a:prstGeom prst="rect">
            <a:avLst/>
          </a:prstGeom>
        </p:spPr>
      </p:pic>
    </p:spTree>
    <p:extLst>
      <p:ext uri="{BB962C8B-B14F-4D97-AF65-F5344CB8AC3E}">
        <p14:creationId xmlns:p14="http://schemas.microsoft.com/office/powerpoint/2010/main" val="187211147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1363-571F-790A-1A6A-D12DD9C7E47F}"/>
              </a:ext>
            </a:extLst>
          </p:cNvPr>
          <p:cNvSpPr>
            <a:spLocks noGrp="1"/>
          </p:cNvSpPr>
          <p:nvPr>
            <p:ph type="title"/>
          </p:nvPr>
        </p:nvSpPr>
        <p:spPr>
          <a:xfrm>
            <a:off x="508000" y="-122278"/>
            <a:ext cx="10972800" cy="685800"/>
          </a:xfrm>
        </p:spPr>
        <p:txBody>
          <a:bodyPr/>
          <a:lstStyle/>
          <a:p>
            <a:r>
              <a:rPr lang="en-IN" dirty="0"/>
              <a:t>Example</a:t>
            </a:r>
          </a:p>
        </p:txBody>
      </p:sp>
      <p:sp>
        <p:nvSpPr>
          <p:cNvPr id="3" name="Content Placeholder 2">
            <a:extLst>
              <a:ext uri="{FF2B5EF4-FFF2-40B4-BE49-F238E27FC236}">
                <a16:creationId xmlns:a16="http://schemas.microsoft.com/office/drawing/2014/main" id="{14831A88-E56D-793A-A2FC-649FD3DEE6F6}"/>
              </a:ext>
            </a:extLst>
          </p:cNvPr>
          <p:cNvSpPr>
            <a:spLocks noGrp="1"/>
          </p:cNvSpPr>
          <p:nvPr>
            <p:ph idx="1"/>
          </p:nvPr>
        </p:nvSpPr>
        <p:spPr>
          <a:xfrm>
            <a:off x="205562" y="514790"/>
            <a:ext cx="11986437" cy="1171353"/>
          </a:xfrm>
        </p:spPr>
        <p:txBody>
          <a:bodyPr/>
          <a:lstStyle/>
          <a:p>
            <a:pPr marL="0" indent="0">
              <a:buNone/>
            </a:pPr>
            <a:r>
              <a:rPr lang="en-US" sz="2400" dirty="0"/>
              <a:t>Find the critical values of the normal distribution using a  5% significance level for both a one-tailed and a two-tailed test.</a:t>
            </a:r>
            <a:endParaRPr lang="en-IN" sz="2400" dirty="0"/>
          </a:p>
        </p:txBody>
      </p:sp>
      <p:pic>
        <p:nvPicPr>
          <p:cNvPr id="2052" name="Picture 4">
            <a:extLst>
              <a:ext uri="{FF2B5EF4-FFF2-40B4-BE49-F238E27FC236}">
                <a16:creationId xmlns:a16="http://schemas.microsoft.com/office/drawing/2014/main" id="{129D0002-5AC1-C689-A9E9-9ACDEA615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258" y="1476083"/>
            <a:ext cx="6529941" cy="50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9554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18CF-8BA7-C011-9B66-1E6CF6DDCE2C}"/>
              </a:ext>
            </a:extLst>
          </p:cNvPr>
          <p:cNvSpPr>
            <a:spLocks noGrp="1"/>
          </p:cNvSpPr>
          <p:nvPr>
            <p:ph type="title"/>
          </p:nvPr>
        </p:nvSpPr>
        <p:spPr/>
        <p:txBody>
          <a:bodyPr/>
          <a:lstStyle/>
          <a:p>
            <a:r>
              <a:rPr lang="en-US" sz="2800" dirty="0"/>
              <a:t>Steps in Hypothesis Testing</a:t>
            </a:r>
            <a:endParaRPr lang="en-IN" dirty="0"/>
          </a:p>
        </p:txBody>
      </p:sp>
      <p:sp>
        <p:nvSpPr>
          <p:cNvPr id="3" name="Content Placeholder 2">
            <a:extLst>
              <a:ext uri="{FF2B5EF4-FFF2-40B4-BE49-F238E27FC236}">
                <a16:creationId xmlns:a16="http://schemas.microsoft.com/office/drawing/2014/main" id="{6FE6BDE3-699F-E7C5-C09D-734E936145CB}"/>
              </a:ext>
            </a:extLst>
          </p:cNvPr>
          <p:cNvSpPr>
            <a:spLocks noGrp="1"/>
          </p:cNvSpPr>
          <p:nvPr>
            <p:ph idx="1"/>
          </p:nvPr>
        </p:nvSpPr>
        <p:spPr/>
        <p:txBody>
          <a:bodyPr/>
          <a:lstStyle/>
          <a:p>
            <a:pPr marL="457200" indent="-457200">
              <a:buFont typeface="+mj-lt"/>
              <a:buAutoNum type="arabicPeriod"/>
            </a:pPr>
            <a:r>
              <a:rPr lang="en-IN" sz="2200" dirty="0"/>
              <a:t>State the Null Hypothesis</a:t>
            </a:r>
          </a:p>
          <a:p>
            <a:pPr marL="457200" indent="-457200">
              <a:buFont typeface="+mj-lt"/>
              <a:buAutoNum type="arabicPeriod"/>
            </a:pPr>
            <a:r>
              <a:rPr lang="en-IN" sz="2200" dirty="0"/>
              <a:t>State the Alternative Hypothesis</a:t>
            </a:r>
          </a:p>
          <a:p>
            <a:pPr marL="457200" indent="-457200">
              <a:buFont typeface="+mj-lt"/>
              <a:buAutoNum type="arabicPeriod"/>
            </a:pPr>
            <a:r>
              <a:rPr lang="en-IN" sz="2200" dirty="0"/>
              <a:t>Set  </a:t>
            </a:r>
            <a:r>
              <a:rPr lang="el-GR" sz="2200" dirty="0"/>
              <a:t>α</a:t>
            </a:r>
            <a:endParaRPr lang="en-IN" sz="2200" dirty="0"/>
          </a:p>
          <a:p>
            <a:pPr marL="457200" indent="-457200">
              <a:buFont typeface="+mj-lt"/>
              <a:buAutoNum type="arabicPeriod"/>
            </a:pPr>
            <a:r>
              <a:rPr lang="en-IN" sz="2200" dirty="0"/>
              <a:t>Collect Data</a:t>
            </a:r>
          </a:p>
          <a:p>
            <a:pPr marL="457200" indent="-457200">
              <a:buFont typeface="+mj-lt"/>
              <a:buAutoNum type="arabicPeriod"/>
            </a:pPr>
            <a:r>
              <a:rPr lang="en-IN" sz="2200" dirty="0"/>
              <a:t>Calculate a test statistic</a:t>
            </a:r>
          </a:p>
          <a:p>
            <a:pPr marL="457200" indent="-457200">
              <a:buFont typeface="+mj-lt"/>
              <a:buAutoNum type="arabicPeriod"/>
            </a:pPr>
            <a:r>
              <a:rPr lang="en-IN" sz="2200" dirty="0"/>
              <a:t>Construct Acceptance / Rejection regions</a:t>
            </a:r>
          </a:p>
          <a:p>
            <a:pPr marL="457200" indent="-457200">
              <a:buFont typeface="+mj-lt"/>
              <a:buAutoNum type="arabicPeriod"/>
            </a:pPr>
            <a:r>
              <a:rPr lang="en-US" sz="2200" dirty="0"/>
              <a:t>Based on steps 5 and 6, draw a conclusion about H</a:t>
            </a:r>
            <a:r>
              <a:rPr lang="en-US" sz="1600" dirty="0"/>
              <a:t>0</a:t>
            </a:r>
            <a:endParaRPr lang="en-US" sz="2200" dirty="0"/>
          </a:p>
          <a:p>
            <a:pPr marL="514350" indent="-514350">
              <a:buFont typeface="+mj-lt"/>
              <a:buAutoNum type="arabicPeriod"/>
            </a:pPr>
            <a:endParaRPr lang="en-IN" dirty="0"/>
          </a:p>
          <a:p>
            <a:endParaRPr lang="en-IN" dirty="0"/>
          </a:p>
          <a:p>
            <a:endParaRPr lang="en-IN" dirty="0"/>
          </a:p>
        </p:txBody>
      </p:sp>
    </p:spTree>
    <p:extLst>
      <p:ext uri="{BB962C8B-B14F-4D97-AF65-F5344CB8AC3E}">
        <p14:creationId xmlns:p14="http://schemas.microsoft.com/office/powerpoint/2010/main" val="19144657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3FE2-D96B-2558-D2EF-56E493EDD3AA}"/>
              </a:ext>
            </a:extLst>
          </p:cNvPr>
          <p:cNvSpPr>
            <a:spLocks noGrp="1"/>
          </p:cNvSpPr>
          <p:nvPr>
            <p:ph type="title"/>
          </p:nvPr>
        </p:nvSpPr>
        <p:spPr/>
        <p:txBody>
          <a:bodyPr/>
          <a:lstStyle/>
          <a:p>
            <a:r>
              <a:rPr lang="en-IN" dirty="0"/>
              <a:t>Understanding P value</a:t>
            </a:r>
          </a:p>
        </p:txBody>
      </p:sp>
      <p:sp>
        <p:nvSpPr>
          <p:cNvPr id="3" name="Content Placeholder 2">
            <a:extLst>
              <a:ext uri="{FF2B5EF4-FFF2-40B4-BE49-F238E27FC236}">
                <a16:creationId xmlns:a16="http://schemas.microsoft.com/office/drawing/2014/main" id="{89948957-2384-CC5A-7CEA-E083D473AE11}"/>
              </a:ext>
            </a:extLst>
          </p:cNvPr>
          <p:cNvSpPr>
            <a:spLocks noGrp="1"/>
          </p:cNvSpPr>
          <p:nvPr>
            <p:ph idx="1"/>
          </p:nvPr>
        </p:nvSpPr>
        <p:spPr/>
        <p:txBody>
          <a:bodyPr/>
          <a:lstStyle/>
          <a:p>
            <a:r>
              <a:rPr lang="en-US" sz="2800" dirty="0"/>
              <a:t>P value indicates the maximum level of significance at which the null hypothesis is not rejected</a:t>
            </a:r>
          </a:p>
          <a:p>
            <a:r>
              <a:rPr lang="en-US" sz="2800" dirty="0"/>
              <a:t>Case 1:</a:t>
            </a:r>
          </a:p>
          <a:p>
            <a:pPr marL="0" indent="0">
              <a:buNone/>
            </a:pPr>
            <a:r>
              <a:rPr lang="en-US" sz="2800" dirty="0"/>
              <a:t>		if P </a:t>
            </a:r>
            <a:r>
              <a:rPr lang="en-US" sz="2800" dirty="0">
                <a:highlight>
                  <a:srgbClr val="FFFF00"/>
                </a:highlight>
              </a:rPr>
              <a:t>&gt;=</a:t>
            </a:r>
            <a:r>
              <a:rPr lang="en-US" sz="2800" dirty="0"/>
              <a:t> α then H</a:t>
            </a:r>
            <a:r>
              <a:rPr lang="en-US" sz="2000" dirty="0"/>
              <a:t>0</a:t>
            </a:r>
            <a:r>
              <a:rPr lang="en-US" sz="2800" dirty="0"/>
              <a:t> is </a:t>
            </a:r>
            <a:r>
              <a:rPr lang="en-US" sz="2800" b="1" dirty="0"/>
              <a:t>not</a:t>
            </a:r>
            <a:r>
              <a:rPr lang="en-US" sz="2800" dirty="0"/>
              <a:t> rejected or </a:t>
            </a:r>
            <a:r>
              <a:rPr lang="en-US" sz="2800" b="1" dirty="0"/>
              <a:t>accepted</a:t>
            </a:r>
            <a:r>
              <a:rPr lang="en-US" sz="2800" dirty="0"/>
              <a:t> </a:t>
            </a:r>
          </a:p>
          <a:p>
            <a:r>
              <a:rPr lang="en-US" sz="2800" dirty="0"/>
              <a:t>Case 2:</a:t>
            </a:r>
          </a:p>
          <a:p>
            <a:pPr marL="0" indent="0">
              <a:buNone/>
            </a:pPr>
            <a:r>
              <a:rPr lang="en-US" sz="2800" dirty="0"/>
              <a:t>		if P </a:t>
            </a:r>
            <a:r>
              <a:rPr lang="en-US" sz="2800" dirty="0">
                <a:highlight>
                  <a:srgbClr val="FFFF00"/>
                </a:highlight>
              </a:rPr>
              <a:t>&lt;</a:t>
            </a:r>
            <a:r>
              <a:rPr lang="en-US" sz="2800" dirty="0"/>
              <a:t> α then H</a:t>
            </a:r>
            <a:r>
              <a:rPr lang="en-US" sz="2000" dirty="0"/>
              <a:t>0</a:t>
            </a:r>
            <a:r>
              <a:rPr lang="en-US" sz="2800" dirty="0"/>
              <a:t> </a:t>
            </a:r>
            <a:r>
              <a:rPr lang="en-US" sz="2800" b="1" dirty="0"/>
              <a:t>is rejected</a:t>
            </a:r>
            <a:r>
              <a:rPr lang="en-US" sz="2800" dirty="0"/>
              <a:t> </a:t>
            </a:r>
          </a:p>
          <a:p>
            <a:endParaRPr lang="en-IN" sz="2800" dirty="0"/>
          </a:p>
        </p:txBody>
      </p:sp>
    </p:spTree>
    <p:extLst>
      <p:ext uri="{BB962C8B-B14F-4D97-AF65-F5344CB8AC3E}">
        <p14:creationId xmlns:p14="http://schemas.microsoft.com/office/powerpoint/2010/main" val="237767168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1C8C-83C7-0272-10A4-5E16D4F2F83C}"/>
              </a:ext>
            </a:extLst>
          </p:cNvPr>
          <p:cNvSpPr>
            <a:spLocks noGrp="1"/>
          </p:cNvSpPr>
          <p:nvPr>
            <p:ph type="title"/>
          </p:nvPr>
        </p:nvSpPr>
        <p:spPr/>
        <p:txBody>
          <a:bodyPr/>
          <a:lstStyle/>
          <a:p>
            <a:r>
              <a:rPr lang="en-IN" dirty="0"/>
              <a:t>Example</a:t>
            </a:r>
          </a:p>
        </p:txBody>
      </p:sp>
      <p:graphicFrame>
        <p:nvGraphicFramePr>
          <p:cNvPr id="4" name="Table 4">
            <a:extLst>
              <a:ext uri="{FF2B5EF4-FFF2-40B4-BE49-F238E27FC236}">
                <a16:creationId xmlns:a16="http://schemas.microsoft.com/office/drawing/2014/main" id="{4E3092EB-68E9-260A-FA29-C9CE7FF88C7B}"/>
              </a:ext>
            </a:extLst>
          </p:cNvPr>
          <p:cNvGraphicFramePr>
            <a:graphicFrameLocks noGrp="1"/>
          </p:cNvGraphicFramePr>
          <p:nvPr>
            <p:extLst>
              <p:ext uri="{D42A27DB-BD31-4B8C-83A1-F6EECF244321}">
                <p14:modId xmlns:p14="http://schemas.microsoft.com/office/powerpoint/2010/main" val="690469207"/>
              </p:ext>
            </p:extLst>
          </p:nvPr>
        </p:nvGraphicFramePr>
        <p:xfrm>
          <a:off x="1798083" y="1644699"/>
          <a:ext cx="8127999" cy="2405128"/>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564568243"/>
                    </a:ext>
                  </a:extLst>
                </a:gridCol>
                <a:gridCol w="2709333">
                  <a:extLst>
                    <a:ext uri="{9D8B030D-6E8A-4147-A177-3AD203B41FA5}">
                      <a16:colId xmlns:a16="http://schemas.microsoft.com/office/drawing/2014/main" val="3506417936"/>
                    </a:ext>
                  </a:extLst>
                </a:gridCol>
                <a:gridCol w="2709333">
                  <a:extLst>
                    <a:ext uri="{9D8B030D-6E8A-4147-A177-3AD203B41FA5}">
                      <a16:colId xmlns:a16="http://schemas.microsoft.com/office/drawing/2014/main" val="2508540625"/>
                    </a:ext>
                  </a:extLst>
                </a:gridCol>
              </a:tblGrid>
              <a:tr h="370840">
                <a:tc>
                  <a:txBody>
                    <a:bodyPr/>
                    <a:lstStyle/>
                    <a:p>
                      <a:pPr algn="ctr">
                        <a:lnSpc>
                          <a:spcPct val="200000"/>
                        </a:lnSpc>
                      </a:pPr>
                      <a:r>
                        <a:rPr lang="en-IN" dirty="0"/>
                        <a:t>P value</a:t>
                      </a:r>
                    </a:p>
                  </a:txBody>
                  <a:tcPr anchor="ctr"/>
                </a:tc>
                <a:tc>
                  <a:txBody>
                    <a:bodyPr/>
                    <a:lstStyle/>
                    <a:p>
                      <a:pPr algn="ctr">
                        <a:lnSpc>
                          <a:spcPct val="200000"/>
                        </a:lnSpc>
                      </a:pPr>
                      <a:r>
                        <a:rPr lang="el-GR" sz="2000" dirty="0"/>
                        <a:t>α</a:t>
                      </a:r>
                      <a:r>
                        <a:rPr lang="en-IN" sz="2000" dirty="0"/>
                        <a:t> value</a:t>
                      </a:r>
                      <a:endParaRPr lang="en-IN" dirty="0"/>
                    </a:p>
                  </a:txBody>
                  <a:tcPr anchor="ctr"/>
                </a:tc>
                <a:tc>
                  <a:txBody>
                    <a:bodyPr/>
                    <a:lstStyle/>
                    <a:p>
                      <a:pPr algn="ctr">
                        <a:lnSpc>
                          <a:spcPct val="200000"/>
                        </a:lnSpc>
                      </a:pPr>
                      <a:r>
                        <a:rPr lang="en-IN" dirty="0"/>
                        <a:t>Status of H</a:t>
                      </a:r>
                      <a:r>
                        <a:rPr lang="en-IN" sz="1600" dirty="0"/>
                        <a:t>0</a:t>
                      </a:r>
                      <a:endParaRPr lang="en-IN" dirty="0"/>
                    </a:p>
                  </a:txBody>
                  <a:tcPr anchor="ctr"/>
                </a:tc>
                <a:extLst>
                  <a:ext uri="{0D108BD9-81ED-4DB2-BD59-A6C34878D82A}">
                    <a16:rowId xmlns:a16="http://schemas.microsoft.com/office/drawing/2014/main" val="439138082"/>
                  </a:ext>
                </a:extLst>
              </a:tr>
              <a:tr h="370840">
                <a:tc>
                  <a:txBody>
                    <a:bodyPr/>
                    <a:lstStyle/>
                    <a:p>
                      <a:pPr algn="ctr">
                        <a:lnSpc>
                          <a:spcPct val="200000"/>
                        </a:lnSpc>
                      </a:pPr>
                      <a:r>
                        <a:rPr lang="en-IN" sz="2000" dirty="0"/>
                        <a:t>0.05</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417375556"/>
                  </a:ext>
                </a:extLst>
              </a:tr>
              <a:tr h="370840">
                <a:tc>
                  <a:txBody>
                    <a:bodyPr/>
                    <a:lstStyle/>
                    <a:p>
                      <a:pPr algn="ctr">
                        <a:lnSpc>
                          <a:spcPct val="200000"/>
                        </a:lnSpc>
                      </a:pPr>
                      <a:r>
                        <a:rPr lang="en-IN" sz="2000" dirty="0"/>
                        <a:t>0.06</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157983707"/>
                  </a:ext>
                </a:extLst>
              </a:tr>
              <a:tr h="370840">
                <a:tc>
                  <a:txBody>
                    <a:bodyPr/>
                    <a:lstStyle/>
                    <a:p>
                      <a:pPr algn="ctr">
                        <a:lnSpc>
                          <a:spcPct val="200000"/>
                        </a:lnSpc>
                      </a:pPr>
                      <a:r>
                        <a:rPr lang="en-IN" sz="2000" dirty="0"/>
                        <a:t>0.02</a:t>
                      </a:r>
                    </a:p>
                  </a:txBody>
                  <a:tcPr anchor="ctr"/>
                </a:tc>
                <a:tc>
                  <a:txBody>
                    <a:bodyPr/>
                    <a:lstStyle/>
                    <a:p>
                      <a:pPr marL="0" marR="0" lvl="0" indent="0" algn="ctr" defTabSz="946429" rtl="0" eaLnBrk="1" fontAlgn="auto" latinLnBrk="0" hangingPunct="1">
                        <a:lnSpc>
                          <a:spcPct val="200000"/>
                        </a:lnSpc>
                        <a:spcBef>
                          <a:spcPts val="0"/>
                        </a:spcBef>
                        <a:spcAft>
                          <a:spcPts val="0"/>
                        </a:spcAft>
                        <a:buClrTx/>
                        <a:buSzTx/>
                        <a:buFontTx/>
                        <a:buNone/>
                        <a:tabLst/>
                        <a:defRPr/>
                      </a:pPr>
                      <a:r>
                        <a:rPr lang="en-US" sz="2000" dirty="0"/>
                        <a:t>= 0.05 </a:t>
                      </a:r>
                      <a:endParaRPr lang="en-IN" sz="2000"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343315057"/>
                  </a:ext>
                </a:extLst>
              </a:tr>
            </a:tbl>
          </a:graphicData>
        </a:graphic>
      </p:graphicFrame>
    </p:spTree>
    <p:extLst>
      <p:ext uri="{BB962C8B-B14F-4D97-AF65-F5344CB8AC3E}">
        <p14:creationId xmlns:p14="http://schemas.microsoft.com/office/powerpoint/2010/main" val="20273720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1C8C-83C7-0272-10A4-5E16D4F2F83C}"/>
              </a:ext>
            </a:extLst>
          </p:cNvPr>
          <p:cNvSpPr>
            <a:spLocks noGrp="1"/>
          </p:cNvSpPr>
          <p:nvPr>
            <p:ph type="title"/>
          </p:nvPr>
        </p:nvSpPr>
        <p:spPr/>
        <p:txBody>
          <a:bodyPr/>
          <a:lstStyle/>
          <a:p>
            <a:r>
              <a:rPr lang="en-IN" dirty="0"/>
              <a:t>Example</a:t>
            </a:r>
          </a:p>
        </p:txBody>
      </p:sp>
      <p:graphicFrame>
        <p:nvGraphicFramePr>
          <p:cNvPr id="4" name="Table 4">
            <a:extLst>
              <a:ext uri="{FF2B5EF4-FFF2-40B4-BE49-F238E27FC236}">
                <a16:creationId xmlns:a16="http://schemas.microsoft.com/office/drawing/2014/main" id="{4E3092EB-68E9-260A-FA29-C9CE7FF88C7B}"/>
              </a:ext>
            </a:extLst>
          </p:cNvPr>
          <p:cNvGraphicFramePr>
            <a:graphicFrameLocks noGrp="1"/>
          </p:cNvGraphicFramePr>
          <p:nvPr/>
        </p:nvGraphicFramePr>
        <p:xfrm>
          <a:off x="1798083" y="1644699"/>
          <a:ext cx="8127999" cy="2381125"/>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564568243"/>
                    </a:ext>
                  </a:extLst>
                </a:gridCol>
                <a:gridCol w="2709333">
                  <a:extLst>
                    <a:ext uri="{9D8B030D-6E8A-4147-A177-3AD203B41FA5}">
                      <a16:colId xmlns:a16="http://schemas.microsoft.com/office/drawing/2014/main" val="3506417936"/>
                    </a:ext>
                  </a:extLst>
                </a:gridCol>
                <a:gridCol w="2709333">
                  <a:extLst>
                    <a:ext uri="{9D8B030D-6E8A-4147-A177-3AD203B41FA5}">
                      <a16:colId xmlns:a16="http://schemas.microsoft.com/office/drawing/2014/main" val="2508540625"/>
                    </a:ext>
                  </a:extLst>
                </a:gridCol>
              </a:tblGrid>
              <a:tr h="370840">
                <a:tc>
                  <a:txBody>
                    <a:bodyPr/>
                    <a:lstStyle/>
                    <a:p>
                      <a:pPr algn="ctr">
                        <a:lnSpc>
                          <a:spcPct val="200000"/>
                        </a:lnSpc>
                      </a:pPr>
                      <a:r>
                        <a:rPr lang="en-IN" dirty="0"/>
                        <a:t>P value</a:t>
                      </a:r>
                    </a:p>
                  </a:txBody>
                  <a:tcPr anchor="ctr"/>
                </a:tc>
                <a:tc>
                  <a:txBody>
                    <a:bodyPr/>
                    <a:lstStyle/>
                    <a:p>
                      <a:pPr algn="ctr">
                        <a:lnSpc>
                          <a:spcPct val="200000"/>
                        </a:lnSpc>
                      </a:pPr>
                      <a:r>
                        <a:rPr lang="el-GR" sz="2000" dirty="0"/>
                        <a:t>α</a:t>
                      </a:r>
                      <a:r>
                        <a:rPr lang="en-IN" sz="2000" dirty="0"/>
                        <a:t> value</a:t>
                      </a:r>
                      <a:endParaRPr lang="en-IN" dirty="0"/>
                    </a:p>
                  </a:txBody>
                  <a:tcPr anchor="ctr"/>
                </a:tc>
                <a:tc>
                  <a:txBody>
                    <a:bodyPr/>
                    <a:lstStyle/>
                    <a:p>
                      <a:pPr algn="ctr">
                        <a:lnSpc>
                          <a:spcPct val="200000"/>
                        </a:lnSpc>
                      </a:pPr>
                      <a:r>
                        <a:rPr lang="en-IN" dirty="0"/>
                        <a:t>Status of H</a:t>
                      </a:r>
                      <a:r>
                        <a:rPr lang="en-IN" sz="1600" dirty="0"/>
                        <a:t>0</a:t>
                      </a:r>
                      <a:endParaRPr lang="en-IN" dirty="0"/>
                    </a:p>
                  </a:txBody>
                  <a:tcPr anchor="ctr"/>
                </a:tc>
                <a:extLst>
                  <a:ext uri="{0D108BD9-81ED-4DB2-BD59-A6C34878D82A}">
                    <a16:rowId xmlns:a16="http://schemas.microsoft.com/office/drawing/2014/main" val="439138082"/>
                  </a:ext>
                </a:extLst>
              </a:tr>
              <a:tr h="370840">
                <a:tc>
                  <a:txBody>
                    <a:bodyPr/>
                    <a:lstStyle/>
                    <a:p>
                      <a:pPr algn="ctr">
                        <a:lnSpc>
                          <a:spcPct val="200000"/>
                        </a:lnSpc>
                      </a:pPr>
                      <a:r>
                        <a:rPr lang="en-IN" dirty="0"/>
                        <a:t>0.05</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r>
                        <a:rPr lang="en-IN" dirty="0"/>
                        <a:t>Not rejected</a:t>
                      </a:r>
                    </a:p>
                  </a:txBody>
                  <a:tcPr anchor="ctr"/>
                </a:tc>
                <a:extLst>
                  <a:ext uri="{0D108BD9-81ED-4DB2-BD59-A6C34878D82A}">
                    <a16:rowId xmlns:a16="http://schemas.microsoft.com/office/drawing/2014/main" val="1417375556"/>
                  </a:ext>
                </a:extLst>
              </a:tr>
              <a:tr h="370840">
                <a:tc>
                  <a:txBody>
                    <a:bodyPr/>
                    <a:lstStyle/>
                    <a:p>
                      <a:pPr algn="ctr">
                        <a:lnSpc>
                          <a:spcPct val="200000"/>
                        </a:lnSpc>
                      </a:pPr>
                      <a:r>
                        <a:rPr lang="en-IN" dirty="0"/>
                        <a:t>0.06</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r>
                        <a:rPr lang="en-IN" dirty="0"/>
                        <a:t>Not rejected</a:t>
                      </a:r>
                    </a:p>
                  </a:txBody>
                  <a:tcPr anchor="ctr"/>
                </a:tc>
                <a:extLst>
                  <a:ext uri="{0D108BD9-81ED-4DB2-BD59-A6C34878D82A}">
                    <a16:rowId xmlns:a16="http://schemas.microsoft.com/office/drawing/2014/main" val="1157983707"/>
                  </a:ext>
                </a:extLst>
              </a:tr>
              <a:tr h="370840">
                <a:tc>
                  <a:txBody>
                    <a:bodyPr/>
                    <a:lstStyle/>
                    <a:p>
                      <a:pPr algn="ctr">
                        <a:lnSpc>
                          <a:spcPct val="200000"/>
                        </a:lnSpc>
                      </a:pPr>
                      <a:r>
                        <a:rPr lang="en-IN" dirty="0"/>
                        <a:t>0.02</a:t>
                      </a:r>
                    </a:p>
                  </a:txBody>
                  <a:tcPr anchor="ctr"/>
                </a:tc>
                <a:tc>
                  <a:txBody>
                    <a:bodyPr/>
                    <a:lstStyle/>
                    <a:p>
                      <a:pPr marL="0" marR="0" lvl="0" indent="0" algn="ctr" defTabSz="946429" rtl="0" eaLnBrk="1" fontAlgn="auto" latinLnBrk="0" hangingPunct="1">
                        <a:lnSpc>
                          <a:spcPct val="200000"/>
                        </a:lnSpc>
                        <a:spcBef>
                          <a:spcPts val="0"/>
                        </a:spcBef>
                        <a:spcAft>
                          <a:spcPts val="0"/>
                        </a:spcAft>
                        <a:buClrTx/>
                        <a:buSzTx/>
                        <a:buFontTx/>
                        <a:buNone/>
                        <a:tabLst/>
                        <a:defRPr/>
                      </a:pPr>
                      <a:r>
                        <a:rPr lang="en-US" sz="1800" dirty="0"/>
                        <a:t>= 0.05 </a:t>
                      </a:r>
                      <a:endParaRPr lang="en-IN" dirty="0"/>
                    </a:p>
                  </a:txBody>
                  <a:tcPr anchor="ctr"/>
                </a:tc>
                <a:tc>
                  <a:txBody>
                    <a:bodyPr/>
                    <a:lstStyle/>
                    <a:p>
                      <a:pPr algn="ctr">
                        <a:lnSpc>
                          <a:spcPct val="200000"/>
                        </a:lnSpc>
                      </a:pPr>
                      <a:r>
                        <a:rPr lang="en-IN" dirty="0"/>
                        <a:t>Rejected</a:t>
                      </a:r>
                    </a:p>
                  </a:txBody>
                  <a:tcPr anchor="ctr"/>
                </a:tc>
                <a:extLst>
                  <a:ext uri="{0D108BD9-81ED-4DB2-BD59-A6C34878D82A}">
                    <a16:rowId xmlns:a16="http://schemas.microsoft.com/office/drawing/2014/main" val="1343315057"/>
                  </a:ext>
                </a:extLst>
              </a:tr>
            </a:tbl>
          </a:graphicData>
        </a:graphic>
      </p:graphicFrame>
      <p:sp>
        <p:nvSpPr>
          <p:cNvPr id="7" name="TextBox 6">
            <a:extLst>
              <a:ext uri="{FF2B5EF4-FFF2-40B4-BE49-F238E27FC236}">
                <a16:creationId xmlns:a16="http://schemas.microsoft.com/office/drawing/2014/main" id="{57479E99-125D-0B87-4F9B-107CF13D6636}"/>
              </a:ext>
            </a:extLst>
          </p:cNvPr>
          <p:cNvSpPr txBox="1"/>
          <p:nvPr/>
        </p:nvSpPr>
        <p:spPr>
          <a:xfrm>
            <a:off x="3147237" y="4843969"/>
            <a:ext cx="6198782" cy="523220"/>
          </a:xfrm>
          <a:prstGeom prst="rect">
            <a:avLst/>
          </a:prstGeom>
          <a:noFill/>
        </p:spPr>
        <p:txBody>
          <a:bodyPr wrap="square">
            <a:spAutoFit/>
          </a:bodyPr>
          <a:lstStyle/>
          <a:p>
            <a:pPr algn="ctr"/>
            <a:r>
              <a:rPr lang="en-US" sz="2800" b="1" dirty="0"/>
              <a:t>If P≥α then H</a:t>
            </a:r>
            <a:r>
              <a:rPr lang="en-US" sz="2000" b="1" dirty="0"/>
              <a:t>0</a:t>
            </a:r>
            <a:r>
              <a:rPr lang="en-US" sz="2800" b="1" dirty="0"/>
              <a:t> is not rejected</a:t>
            </a:r>
            <a:endParaRPr lang="en-IN" sz="2800" b="1" dirty="0"/>
          </a:p>
        </p:txBody>
      </p:sp>
    </p:spTree>
    <p:extLst>
      <p:ext uri="{BB962C8B-B14F-4D97-AF65-F5344CB8AC3E}">
        <p14:creationId xmlns:p14="http://schemas.microsoft.com/office/powerpoint/2010/main" val="418065983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1CE8-2F73-A4EB-6A74-D58F83B59CC0}"/>
              </a:ext>
            </a:extLst>
          </p:cNvPr>
          <p:cNvSpPr>
            <a:spLocks noGrp="1"/>
          </p:cNvSpPr>
          <p:nvPr>
            <p:ph type="title"/>
          </p:nvPr>
        </p:nvSpPr>
        <p:spPr/>
        <p:txBody>
          <a:bodyPr/>
          <a:lstStyle/>
          <a:p>
            <a:r>
              <a:rPr lang="en-IN" dirty="0"/>
              <a:t>Hypothesis based contradictions</a:t>
            </a:r>
          </a:p>
        </p:txBody>
      </p:sp>
      <p:sp>
        <p:nvSpPr>
          <p:cNvPr id="3" name="Content Placeholder 2">
            <a:extLst>
              <a:ext uri="{FF2B5EF4-FFF2-40B4-BE49-F238E27FC236}">
                <a16:creationId xmlns:a16="http://schemas.microsoft.com/office/drawing/2014/main" id="{8BF42B94-00AF-9654-FB4E-F607752482DC}"/>
              </a:ext>
            </a:extLst>
          </p:cNvPr>
          <p:cNvSpPr>
            <a:spLocks noGrp="1"/>
          </p:cNvSpPr>
          <p:nvPr>
            <p:ph idx="1"/>
          </p:nvPr>
        </p:nvSpPr>
        <p:spPr/>
        <p:txBody>
          <a:bodyPr/>
          <a:lstStyle/>
          <a:p>
            <a:pPr marL="0" indent="0">
              <a:buNone/>
            </a:pPr>
            <a:r>
              <a:rPr lang="en-IN" sz="2800" b="1" dirty="0"/>
              <a:t>Hypothesis vs. Theory</a:t>
            </a:r>
          </a:p>
          <a:p>
            <a:r>
              <a:rPr lang="en-US" sz="2800" dirty="0"/>
              <a:t>A hypothesis </a:t>
            </a:r>
            <a:r>
              <a:rPr lang="en-US" sz="2800" u="sng" dirty="0"/>
              <a:t>states a suggested explanation </a:t>
            </a:r>
            <a:r>
              <a:rPr lang="en-US" sz="2800" dirty="0"/>
              <a:t>of a phenomenon, which you’ll later support or refuse through testing and other scientific methods.</a:t>
            </a:r>
          </a:p>
          <a:p>
            <a:r>
              <a:rPr lang="en-US" sz="2800" dirty="0"/>
              <a:t>A theory is an </a:t>
            </a:r>
            <a:r>
              <a:rPr lang="en-US" sz="2800" u="sng" dirty="0"/>
              <a:t>already tested, well-substantiated explanation </a:t>
            </a:r>
            <a:r>
              <a:rPr lang="en-US" sz="2800" dirty="0"/>
              <a:t>backed by evidence.</a:t>
            </a:r>
            <a:endParaRPr lang="en-IN" sz="2800" dirty="0"/>
          </a:p>
        </p:txBody>
      </p:sp>
    </p:spTree>
    <p:extLst>
      <p:ext uri="{BB962C8B-B14F-4D97-AF65-F5344CB8AC3E}">
        <p14:creationId xmlns:p14="http://schemas.microsoft.com/office/powerpoint/2010/main" val="20920418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4525-B294-730E-E364-AA3224DD0372}"/>
              </a:ext>
            </a:extLst>
          </p:cNvPr>
          <p:cNvSpPr>
            <a:spLocks noGrp="1"/>
          </p:cNvSpPr>
          <p:nvPr>
            <p:ph type="title"/>
          </p:nvPr>
        </p:nvSpPr>
        <p:spPr/>
        <p:txBody>
          <a:bodyPr/>
          <a:lstStyle/>
          <a:p>
            <a:r>
              <a:rPr lang="en-IN" dirty="0"/>
              <a:t>Hypothesis characteristics based on variables</a:t>
            </a:r>
          </a:p>
        </p:txBody>
      </p:sp>
      <p:sp>
        <p:nvSpPr>
          <p:cNvPr id="3" name="Content Placeholder 2">
            <a:extLst>
              <a:ext uri="{FF2B5EF4-FFF2-40B4-BE49-F238E27FC236}">
                <a16:creationId xmlns:a16="http://schemas.microsoft.com/office/drawing/2014/main" id="{EAFC1B1F-E8B4-7928-241D-C36E702255C4}"/>
              </a:ext>
            </a:extLst>
          </p:cNvPr>
          <p:cNvSpPr>
            <a:spLocks noGrp="1"/>
          </p:cNvSpPr>
          <p:nvPr>
            <p:ph idx="1"/>
          </p:nvPr>
        </p:nvSpPr>
        <p:spPr/>
        <p:txBody>
          <a:bodyPr/>
          <a:lstStyle/>
          <a:p>
            <a:r>
              <a:rPr lang="en-US" sz="2400" b="1" dirty="0"/>
              <a:t>A cause-effect relationship between variables:</a:t>
            </a:r>
          </a:p>
          <a:p>
            <a:pPr lvl="1"/>
            <a:r>
              <a:rPr lang="en-US" sz="2000" dirty="0"/>
              <a:t>One variable causes another one to change (or not change)</a:t>
            </a:r>
          </a:p>
          <a:p>
            <a:r>
              <a:rPr lang="en-US" sz="2400" b="1" dirty="0"/>
              <a:t>Testable nature:  </a:t>
            </a:r>
          </a:p>
          <a:p>
            <a:pPr lvl="1"/>
            <a:r>
              <a:rPr lang="en-US" sz="2000" dirty="0"/>
              <a:t>Formulate a hypothesis that can be tested to support or refuse</a:t>
            </a:r>
          </a:p>
          <a:p>
            <a:r>
              <a:rPr lang="en-US" sz="2400" b="1" dirty="0"/>
              <a:t>Precise and accurate variables: </a:t>
            </a:r>
          </a:p>
          <a:p>
            <a:pPr lvl="1"/>
            <a:r>
              <a:rPr lang="en-US" sz="2000" dirty="0"/>
              <a:t>Independent and dependent variables need to be specific and clear</a:t>
            </a:r>
            <a:endParaRPr lang="en-IN" sz="2000" dirty="0"/>
          </a:p>
        </p:txBody>
      </p:sp>
    </p:spTree>
    <p:extLst>
      <p:ext uri="{BB962C8B-B14F-4D97-AF65-F5344CB8AC3E}">
        <p14:creationId xmlns:p14="http://schemas.microsoft.com/office/powerpoint/2010/main" val="14517781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409733243"/>
              </p:ext>
            </p:extLst>
          </p:nvPr>
        </p:nvGraphicFramePr>
        <p:xfrm>
          <a:off x="609600" y="1125277"/>
          <a:ext cx="10972800" cy="4629089"/>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nSpc>
                          <a:spcPct val="200000"/>
                        </a:lnSpc>
                      </a:pPr>
                      <a:r>
                        <a:rPr lang="en-IN" dirty="0"/>
                        <a:t>Type of hypothesis</a:t>
                      </a:r>
                    </a:p>
                  </a:txBody>
                  <a:tcPr/>
                </a:tc>
                <a:tc>
                  <a:txBody>
                    <a:bodyPr/>
                    <a:lstStyle/>
                    <a:p>
                      <a:pPr>
                        <a:lnSpc>
                          <a:spcPct val="200000"/>
                        </a:lnSpc>
                      </a:pPr>
                      <a:r>
                        <a:rPr lang="en-IN" dirty="0"/>
                        <a:t>Description</a:t>
                      </a:r>
                    </a:p>
                  </a:txBody>
                  <a:tcPr/>
                </a:tc>
                <a:extLst>
                  <a:ext uri="{0D108BD9-81ED-4DB2-BD59-A6C34878D82A}">
                    <a16:rowId xmlns:a16="http://schemas.microsoft.com/office/drawing/2014/main" val="932513995"/>
                  </a:ext>
                </a:extLst>
              </a:tr>
              <a:tr h="370840">
                <a:tc>
                  <a:txBody>
                    <a:bodyPr/>
                    <a:lstStyle/>
                    <a:p>
                      <a:pPr>
                        <a:lnSpc>
                          <a:spcPct val="200000"/>
                        </a:lnSpc>
                      </a:pPr>
                      <a:r>
                        <a:rPr lang="en-IN" dirty="0"/>
                        <a:t>Simple</a:t>
                      </a:r>
                    </a:p>
                  </a:txBody>
                  <a:tcPr/>
                </a:tc>
                <a:tc>
                  <a:txBody>
                    <a:bodyPr/>
                    <a:lstStyle/>
                    <a:p>
                      <a:pPr>
                        <a:lnSpc>
                          <a:spcPct val="200000"/>
                        </a:lnSpc>
                      </a:pPr>
                      <a:r>
                        <a:rPr lang="en-US" dirty="0"/>
                        <a:t>Predicting the direct relationship between two variables – Hypothesis could be presented in if-then format</a:t>
                      </a:r>
                      <a:endParaRPr lang="en-IN" dirty="0"/>
                    </a:p>
                  </a:txBody>
                  <a:tcPr/>
                </a:tc>
                <a:extLst>
                  <a:ext uri="{0D108BD9-81ED-4DB2-BD59-A6C34878D82A}">
                    <a16:rowId xmlns:a16="http://schemas.microsoft.com/office/drawing/2014/main" val="911617500"/>
                  </a:ext>
                </a:extLst>
              </a:tr>
              <a:tr h="370840">
                <a:tc>
                  <a:txBody>
                    <a:bodyPr/>
                    <a:lstStyle/>
                    <a:p>
                      <a:pPr>
                        <a:lnSpc>
                          <a:spcPct val="200000"/>
                        </a:lnSpc>
                      </a:pPr>
                      <a:r>
                        <a:rPr lang="en-IN" dirty="0"/>
                        <a:t>Complex</a:t>
                      </a:r>
                    </a:p>
                  </a:txBody>
                  <a:tcPr/>
                </a:tc>
                <a:tc>
                  <a:txBody>
                    <a:bodyPr/>
                    <a:lstStyle/>
                    <a:p>
                      <a:pPr>
                        <a:lnSpc>
                          <a:spcPct val="200000"/>
                        </a:lnSpc>
                      </a:pPr>
                      <a:r>
                        <a:rPr lang="en-US" sz="1906" b="0" i="0" kern="1200" dirty="0">
                          <a:solidFill>
                            <a:schemeClr val="dk1"/>
                          </a:solidFill>
                          <a:effectLst/>
                          <a:latin typeface="+mn-lt"/>
                          <a:ea typeface="+mn-ea"/>
                          <a:cs typeface="+mn-cs"/>
                        </a:rPr>
                        <a:t>Predicts the relationship between variables but has more than two dependent and independent variables</a:t>
                      </a:r>
                      <a:endParaRPr lang="en-IN" dirty="0"/>
                    </a:p>
                  </a:txBody>
                  <a:tcPr/>
                </a:tc>
                <a:extLst>
                  <a:ext uri="{0D108BD9-81ED-4DB2-BD59-A6C34878D82A}">
                    <a16:rowId xmlns:a16="http://schemas.microsoft.com/office/drawing/2014/main" val="3702714630"/>
                  </a:ext>
                </a:extLst>
              </a:tr>
              <a:tr h="370840">
                <a:tc>
                  <a:txBody>
                    <a:bodyPr/>
                    <a:lstStyle/>
                    <a:p>
                      <a:pPr>
                        <a:lnSpc>
                          <a:spcPct val="200000"/>
                        </a:lnSpc>
                      </a:pPr>
                      <a:r>
                        <a:rPr lang="en-IN" dirty="0"/>
                        <a:t>Null</a:t>
                      </a:r>
                    </a:p>
                  </a:txBody>
                  <a:tcPr/>
                </a:tc>
                <a:tc>
                  <a:txBody>
                    <a:bodyPr/>
                    <a:lstStyle/>
                    <a:p>
                      <a:pPr>
                        <a:lnSpc>
                          <a:spcPct val="200000"/>
                        </a:lnSpc>
                      </a:pPr>
                      <a:r>
                        <a:rPr lang="en-US" sz="1906" b="0" i="0" kern="1200" dirty="0">
                          <a:solidFill>
                            <a:schemeClr val="dk1"/>
                          </a:solidFill>
                          <a:effectLst/>
                          <a:latin typeface="+mn-lt"/>
                          <a:ea typeface="+mn-ea"/>
                          <a:cs typeface="+mn-cs"/>
                        </a:rPr>
                        <a:t>Default position stating there’s no relationship between variables - no difference in the experiment’s results</a:t>
                      </a:r>
                      <a:endParaRPr lang="en-IN" dirty="0"/>
                    </a:p>
                  </a:txBody>
                  <a:tcPr/>
                </a:tc>
                <a:extLst>
                  <a:ext uri="{0D108BD9-81ED-4DB2-BD59-A6C34878D82A}">
                    <a16:rowId xmlns:a16="http://schemas.microsoft.com/office/drawing/2014/main" val="957359172"/>
                  </a:ext>
                </a:extLst>
              </a:tr>
              <a:tr h="370840">
                <a:tc>
                  <a:txBody>
                    <a:bodyPr/>
                    <a:lstStyle/>
                    <a:p>
                      <a:pPr>
                        <a:lnSpc>
                          <a:spcPct val="200000"/>
                        </a:lnSpc>
                      </a:pPr>
                      <a:r>
                        <a:rPr lang="en-IN" dirty="0"/>
                        <a:t>Alternative</a:t>
                      </a:r>
                    </a:p>
                  </a:txBody>
                  <a:tcPr/>
                </a:tc>
                <a:tc>
                  <a:txBody>
                    <a:bodyPr/>
                    <a:lstStyle/>
                    <a:p>
                      <a:pPr>
                        <a:lnSpc>
                          <a:spcPct val="200000"/>
                        </a:lnSpc>
                      </a:pPr>
                      <a:r>
                        <a:rPr lang="en-IN" dirty="0"/>
                        <a:t>Directly contradicts a null hypothesis</a:t>
                      </a:r>
                    </a:p>
                  </a:txBody>
                  <a:tcPr/>
                </a:tc>
                <a:extLst>
                  <a:ext uri="{0D108BD9-81ED-4DB2-BD59-A6C34878D82A}">
                    <a16:rowId xmlns:a16="http://schemas.microsoft.com/office/drawing/2014/main" val="401096083"/>
                  </a:ext>
                </a:extLst>
              </a:tr>
            </a:tbl>
          </a:graphicData>
        </a:graphic>
      </p:graphicFrame>
    </p:spTree>
    <p:extLst>
      <p:ext uri="{BB962C8B-B14F-4D97-AF65-F5344CB8AC3E}">
        <p14:creationId xmlns:p14="http://schemas.microsoft.com/office/powerpoint/2010/main" val="40108667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419304658"/>
              </p:ext>
            </p:extLst>
          </p:nvPr>
        </p:nvGraphicFramePr>
        <p:xfrm>
          <a:off x="609600" y="1125277"/>
          <a:ext cx="10972800" cy="4632708"/>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nSpc>
                          <a:spcPct val="200000"/>
                        </a:lnSpc>
                      </a:pPr>
                      <a:r>
                        <a:rPr lang="en-IN" dirty="0"/>
                        <a:t>Type of hypothesis</a:t>
                      </a:r>
                    </a:p>
                  </a:txBody>
                  <a:tcPr/>
                </a:tc>
                <a:tc>
                  <a:txBody>
                    <a:bodyPr/>
                    <a:lstStyle/>
                    <a:p>
                      <a:pPr>
                        <a:lnSpc>
                          <a:spcPct val="200000"/>
                        </a:lnSpc>
                      </a:pPr>
                      <a:r>
                        <a:rPr lang="en-IN" dirty="0"/>
                        <a:t>Description</a:t>
                      </a:r>
                    </a:p>
                  </a:txBody>
                  <a:tcPr/>
                </a:tc>
                <a:extLst>
                  <a:ext uri="{0D108BD9-81ED-4DB2-BD59-A6C34878D82A}">
                    <a16:rowId xmlns:a16="http://schemas.microsoft.com/office/drawing/2014/main" val="932513995"/>
                  </a:ext>
                </a:extLst>
              </a:tr>
              <a:tr h="370840">
                <a:tc>
                  <a:txBody>
                    <a:bodyPr/>
                    <a:lstStyle/>
                    <a:p>
                      <a:pPr>
                        <a:lnSpc>
                          <a:spcPct val="200000"/>
                        </a:lnSpc>
                      </a:pPr>
                      <a:r>
                        <a:rPr lang="en-IN" dirty="0"/>
                        <a:t>Logical</a:t>
                      </a:r>
                    </a:p>
                  </a:txBody>
                  <a:tcPr/>
                </a:tc>
                <a:tc>
                  <a:txBody>
                    <a:bodyPr/>
                    <a:lstStyle/>
                    <a:p>
                      <a:pPr>
                        <a:lnSpc>
                          <a:spcPct val="200000"/>
                        </a:lnSpc>
                      </a:pPr>
                      <a:r>
                        <a:rPr lang="en-US" sz="1906" b="0" i="0" kern="1200" dirty="0">
                          <a:solidFill>
                            <a:schemeClr val="dk1"/>
                          </a:solidFill>
                          <a:effectLst/>
                          <a:latin typeface="+mn-lt"/>
                          <a:ea typeface="+mn-ea"/>
                          <a:cs typeface="+mn-cs"/>
                        </a:rPr>
                        <a:t>Use reasoning and logical connections instead of proven facts, statistics, or background research</a:t>
                      </a:r>
                      <a:endParaRPr lang="en-IN" dirty="0"/>
                    </a:p>
                  </a:txBody>
                  <a:tcPr/>
                </a:tc>
                <a:extLst>
                  <a:ext uri="{0D108BD9-81ED-4DB2-BD59-A6C34878D82A}">
                    <a16:rowId xmlns:a16="http://schemas.microsoft.com/office/drawing/2014/main" val="1152218301"/>
                  </a:ext>
                </a:extLst>
              </a:tr>
              <a:tr h="370840">
                <a:tc>
                  <a:txBody>
                    <a:bodyPr/>
                    <a:lstStyle/>
                    <a:p>
                      <a:pPr>
                        <a:lnSpc>
                          <a:spcPct val="200000"/>
                        </a:lnSpc>
                      </a:pPr>
                      <a:r>
                        <a:rPr lang="en-IN" dirty="0"/>
                        <a:t>Empirical</a:t>
                      </a:r>
                    </a:p>
                  </a:txBody>
                  <a:tcPr/>
                </a:tc>
                <a:tc>
                  <a:txBody>
                    <a:bodyPr/>
                    <a:lstStyle/>
                    <a:p>
                      <a:pPr>
                        <a:lnSpc>
                          <a:spcPct val="200000"/>
                        </a:lnSpc>
                      </a:pPr>
                      <a:r>
                        <a:rPr lang="en-US" sz="1906" b="0" i="0" kern="1200" dirty="0">
                          <a:solidFill>
                            <a:schemeClr val="dk1"/>
                          </a:solidFill>
                          <a:effectLst/>
                          <a:latin typeface="+mn-lt"/>
                          <a:ea typeface="+mn-ea"/>
                          <a:cs typeface="+mn-cs"/>
                        </a:rPr>
                        <a:t>Those going through tests, trials, or errors via observation and experiments right now and can be changed later around the independent variables - opposite of a logical hypothesis.</a:t>
                      </a:r>
                      <a:endParaRPr lang="en-IN" dirty="0"/>
                    </a:p>
                  </a:txBody>
                  <a:tcPr/>
                </a:tc>
                <a:extLst>
                  <a:ext uri="{0D108BD9-81ED-4DB2-BD59-A6C34878D82A}">
                    <a16:rowId xmlns:a16="http://schemas.microsoft.com/office/drawing/2014/main" val="1258506203"/>
                  </a:ext>
                </a:extLst>
              </a:tr>
              <a:tr h="370840">
                <a:tc>
                  <a:txBody>
                    <a:bodyPr/>
                    <a:lstStyle/>
                    <a:p>
                      <a:pPr>
                        <a:lnSpc>
                          <a:spcPct val="200000"/>
                        </a:lnSpc>
                      </a:pPr>
                      <a:r>
                        <a:rPr lang="en-IN" dirty="0"/>
                        <a:t>Statistical</a:t>
                      </a:r>
                    </a:p>
                  </a:txBody>
                  <a:tcPr/>
                </a:tc>
                <a:tc>
                  <a:txBody>
                    <a:bodyPr/>
                    <a:lstStyle/>
                    <a:p>
                      <a:pPr>
                        <a:lnSpc>
                          <a:spcPct val="200000"/>
                        </a:lnSpc>
                      </a:pPr>
                      <a:r>
                        <a:rPr lang="en-US" sz="1906" b="0" i="0" kern="1200" dirty="0">
                          <a:solidFill>
                            <a:schemeClr val="dk1"/>
                          </a:solidFill>
                          <a:effectLst/>
                          <a:latin typeface="+mn-lt"/>
                          <a:ea typeface="+mn-ea"/>
                          <a:cs typeface="+mn-cs"/>
                        </a:rPr>
                        <a:t>Can be tested and verified statistically based on data and quantitative research methods.</a:t>
                      </a:r>
                      <a:endParaRPr lang="en-IN" dirty="0"/>
                    </a:p>
                  </a:txBody>
                  <a:tcP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1039530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389703147"/>
              </p:ext>
            </p:extLst>
          </p:nvPr>
        </p:nvGraphicFramePr>
        <p:xfrm>
          <a:off x="609600" y="1125277"/>
          <a:ext cx="10972800" cy="5054030"/>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gn="l">
                        <a:lnSpc>
                          <a:spcPct val="150000"/>
                        </a:lnSpc>
                      </a:pPr>
                      <a:r>
                        <a:rPr lang="en-IN" dirty="0"/>
                        <a:t>Type of hypothesis</a:t>
                      </a:r>
                    </a:p>
                  </a:txBody>
                  <a:tcPr anchor="ctr"/>
                </a:tc>
                <a:tc>
                  <a:txBody>
                    <a:bodyPr/>
                    <a:lstStyle/>
                    <a:p>
                      <a:pPr algn="l">
                        <a:lnSpc>
                          <a:spcPct val="150000"/>
                        </a:lnSpc>
                      </a:pPr>
                      <a:r>
                        <a:rPr lang="en-IN" dirty="0"/>
                        <a:t>Example</a:t>
                      </a:r>
                    </a:p>
                  </a:txBody>
                  <a:tcPr anchor="ctr"/>
                </a:tc>
                <a:extLst>
                  <a:ext uri="{0D108BD9-81ED-4DB2-BD59-A6C34878D82A}">
                    <a16:rowId xmlns:a16="http://schemas.microsoft.com/office/drawing/2014/main" val="932513995"/>
                  </a:ext>
                </a:extLst>
              </a:tr>
              <a:tr h="370840">
                <a:tc>
                  <a:txBody>
                    <a:bodyPr/>
                    <a:lstStyle/>
                    <a:p>
                      <a:pPr algn="l">
                        <a:lnSpc>
                          <a:spcPct val="150000"/>
                        </a:lnSpc>
                      </a:pPr>
                      <a:endParaRPr lang="en-IN" dirty="0"/>
                    </a:p>
                  </a:txBody>
                  <a:tcPr anchor="ctr"/>
                </a:tc>
                <a:tc>
                  <a:txBody>
                    <a:bodyPr/>
                    <a:lstStyle/>
                    <a:p>
                      <a:pPr algn="l">
                        <a:lnSpc>
                          <a:spcPct val="150000"/>
                        </a:lnSpc>
                      </a:pPr>
                      <a:r>
                        <a:rPr lang="en-US" dirty="0"/>
                        <a:t>Light color does not affect plant growth.</a:t>
                      </a:r>
                      <a:endParaRPr lang="en-IN" dirty="0"/>
                    </a:p>
                  </a:txBody>
                  <a:tcPr anchor="ctr"/>
                </a:tc>
                <a:extLst>
                  <a:ext uri="{0D108BD9-81ED-4DB2-BD59-A6C34878D82A}">
                    <a16:rowId xmlns:a16="http://schemas.microsoft.com/office/drawing/2014/main" val="911617500"/>
                  </a:ext>
                </a:extLst>
              </a:tr>
              <a:tr h="370840">
                <a:tc>
                  <a:txBody>
                    <a:bodyPr/>
                    <a:lstStyle/>
                    <a:p>
                      <a:pPr algn="l">
                        <a:lnSpc>
                          <a:spcPct val="150000"/>
                        </a:lnSpc>
                      </a:pPr>
                      <a:endParaRPr lang="en-IN" dirty="0"/>
                    </a:p>
                  </a:txBody>
                  <a:tcPr anchor="ctr"/>
                </a:tc>
                <a:tc>
                  <a:txBody>
                    <a:bodyPr/>
                    <a:lstStyle/>
                    <a:p>
                      <a:pPr algn="l">
                        <a:lnSpc>
                          <a:spcPct val="150000"/>
                        </a:lnSpc>
                      </a:pPr>
                      <a:r>
                        <a:rPr lang="en-US" dirty="0"/>
                        <a:t>Light color affects plant growth.</a:t>
                      </a:r>
                      <a:endParaRPr lang="en-IN" dirty="0"/>
                    </a:p>
                  </a:txBody>
                  <a:tcPr anchor="ctr"/>
                </a:tc>
                <a:extLst>
                  <a:ext uri="{0D108BD9-81ED-4DB2-BD59-A6C34878D82A}">
                    <a16:rowId xmlns:a16="http://schemas.microsoft.com/office/drawing/2014/main" val="3702714630"/>
                  </a:ext>
                </a:extLst>
              </a:tr>
              <a:tr h="370840">
                <a:tc>
                  <a:txBody>
                    <a:bodyPr/>
                    <a:lstStyle/>
                    <a:p>
                      <a:pPr algn="l">
                        <a:lnSpc>
                          <a:spcPct val="150000"/>
                        </a:lnSpc>
                      </a:pPr>
                      <a:endParaRPr lang="en-IN" dirty="0"/>
                    </a:p>
                  </a:txBody>
                  <a:tcPr anchor="ctr"/>
                </a:tc>
                <a:tc>
                  <a:txBody>
                    <a:bodyPr/>
                    <a:lstStyle/>
                    <a:p>
                      <a:pPr algn="l">
                        <a:lnSpc>
                          <a:spcPct val="150000"/>
                        </a:lnSpc>
                      </a:pPr>
                      <a:r>
                        <a:rPr lang="en-US" dirty="0"/>
                        <a:t>60% of people talking on the phone while driving have been in at least one car accident.</a:t>
                      </a:r>
                      <a:endParaRPr lang="en-IN" dirty="0"/>
                    </a:p>
                  </a:txBody>
                  <a:tcPr anchor="ctr"/>
                </a:tc>
                <a:extLst>
                  <a:ext uri="{0D108BD9-81ED-4DB2-BD59-A6C34878D82A}">
                    <a16:rowId xmlns:a16="http://schemas.microsoft.com/office/drawing/2014/main" val="957359172"/>
                  </a:ext>
                </a:extLst>
              </a:tr>
              <a:tr h="370840">
                <a:tc>
                  <a:txBody>
                    <a:bodyPr/>
                    <a:lstStyle/>
                    <a:p>
                      <a:pPr algn="l">
                        <a:lnSpc>
                          <a:spcPct val="150000"/>
                        </a:lnSpc>
                      </a:pPr>
                      <a:endParaRPr lang="en-IN" dirty="0"/>
                    </a:p>
                  </a:txBody>
                  <a:tcPr anchor="ctr"/>
                </a:tc>
                <a:tc>
                  <a:txBody>
                    <a:bodyPr/>
                    <a:lstStyle/>
                    <a:p>
                      <a:pPr algn="l">
                        <a:lnSpc>
                          <a:spcPct val="150000"/>
                        </a:lnSpc>
                      </a:pPr>
                      <a:r>
                        <a:rPr lang="en-US" dirty="0"/>
                        <a:t>Overweight people who eat junk food have higher chances of getting excessive cholesterol and heart disease. </a:t>
                      </a:r>
                      <a:endParaRPr lang="en-IN" dirty="0"/>
                    </a:p>
                  </a:txBody>
                  <a:tcPr anchor="ctr"/>
                </a:tc>
                <a:extLst>
                  <a:ext uri="{0D108BD9-81ED-4DB2-BD59-A6C34878D82A}">
                    <a16:rowId xmlns:a16="http://schemas.microsoft.com/office/drawing/2014/main" val="401096083"/>
                  </a:ext>
                </a:extLst>
              </a:tr>
              <a:tr h="370840">
                <a:tc>
                  <a:txBody>
                    <a:bodyPr/>
                    <a:lstStyle/>
                    <a:p>
                      <a:pPr algn="l">
                        <a:lnSpc>
                          <a:spcPct val="150000"/>
                        </a:lnSpc>
                      </a:pPr>
                      <a:endParaRPr lang="en-IN" dirty="0"/>
                    </a:p>
                  </a:txBody>
                  <a:tcPr anchor="ctr"/>
                </a:tc>
                <a:tc>
                  <a:txBody>
                    <a:bodyPr/>
                    <a:lstStyle/>
                    <a:p>
                      <a:pPr algn="l">
                        <a:lnSpc>
                          <a:spcPct val="150000"/>
                        </a:lnSpc>
                      </a:pPr>
                      <a:r>
                        <a:rPr lang="en-US" dirty="0"/>
                        <a:t>Everyday smoking leads to lung cancer.</a:t>
                      </a:r>
                      <a:endParaRPr lang="en-IN" dirty="0"/>
                    </a:p>
                  </a:txBody>
                  <a:tcPr anchor="ctr"/>
                </a:tc>
                <a:extLst>
                  <a:ext uri="{0D108BD9-81ED-4DB2-BD59-A6C34878D82A}">
                    <a16:rowId xmlns:a16="http://schemas.microsoft.com/office/drawing/2014/main" val="1152218301"/>
                  </a:ext>
                </a:extLst>
              </a:tr>
              <a:tr h="370840">
                <a:tc>
                  <a:txBody>
                    <a:bodyPr/>
                    <a:lstStyle/>
                    <a:p>
                      <a:pPr algn="l">
                        <a:lnSpc>
                          <a:spcPct val="150000"/>
                        </a:lnSpc>
                      </a:pPr>
                      <a:endParaRPr lang="en-IN" dirty="0"/>
                    </a:p>
                  </a:txBody>
                  <a:tcPr anchor="ctr"/>
                </a:tc>
                <a:tc>
                  <a:txBody>
                    <a:bodyPr/>
                    <a:lstStyle/>
                    <a:p>
                      <a:pPr algn="l">
                        <a:lnSpc>
                          <a:spcPct val="150000"/>
                        </a:lnSpc>
                      </a:pPr>
                      <a:r>
                        <a:rPr lang="en-US" dirty="0"/>
                        <a:t>Women taking vitamin E grow hair faster than those taking vitamin K</a:t>
                      </a:r>
                      <a:endParaRPr lang="en-IN" dirty="0"/>
                    </a:p>
                  </a:txBody>
                  <a:tcPr anchor="ctr"/>
                </a:tc>
                <a:extLst>
                  <a:ext uri="{0D108BD9-81ED-4DB2-BD59-A6C34878D82A}">
                    <a16:rowId xmlns:a16="http://schemas.microsoft.com/office/drawing/2014/main" val="1258506203"/>
                  </a:ext>
                </a:extLst>
              </a:tr>
              <a:tr h="370840">
                <a:tc>
                  <a:txBody>
                    <a:bodyPr/>
                    <a:lstStyle/>
                    <a:p>
                      <a:pPr algn="l">
                        <a:lnSpc>
                          <a:spcPct val="150000"/>
                        </a:lnSpc>
                      </a:pPr>
                      <a:endParaRPr lang="en-IN" dirty="0"/>
                    </a:p>
                  </a:txBody>
                  <a:tcPr anchor="ctr"/>
                </a:tc>
                <a:tc>
                  <a:txBody>
                    <a:bodyPr/>
                    <a:lstStyle/>
                    <a:p>
                      <a:pPr algn="l">
                        <a:lnSpc>
                          <a:spcPct val="150000"/>
                        </a:lnSpc>
                      </a:pPr>
                      <a:r>
                        <a:rPr lang="en-US" dirty="0"/>
                        <a:t>Dogs won’t survive without water.</a:t>
                      </a:r>
                      <a:endParaRPr lang="en-IN" dirty="0"/>
                    </a:p>
                  </a:txBody>
                  <a:tcPr anchor="ct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834702579"/>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9975</TotalTime>
  <Words>2580</Words>
  <Application>Microsoft Office PowerPoint</Application>
  <PresentationFormat>Widescreen</PresentationFormat>
  <Paragraphs>336</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Times New Roman</vt:lpstr>
      <vt:lpstr>Verdana</vt:lpstr>
      <vt:lpstr>Wingdings</vt:lpstr>
      <vt:lpstr>IT6006U3LS02Filtering_Streams</vt:lpstr>
      <vt:lpstr>UIT2502 – Data Analytics &amp; Visualization</vt:lpstr>
      <vt:lpstr>Hypothesis </vt:lpstr>
      <vt:lpstr>Hypothesis </vt:lpstr>
      <vt:lpstr>Hypothesis based contradictions</vt:lpstr>
      <vt:lpstr>Hypothesis based contradictions</vt:lpstr>
      <vt:lpstr>Hypothesis characteristics based on variables</vt:lpstr>
      <vt:lpstr>Types of hypothesis</vt:lpstr>
      <vt:lpstr>Types of hypothesis</vt:lpstr>
      <vt:lpstr>Types of hypothesis</vt:lpstr>
      <vt:lpstr>Types of hypothesis</vt:lpstr>
      <vt:lpstr>Hypothesis Testing</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Inference after statistical experiments</vt:lpstr>
      <vt:lpstr>Inference after statistical experiments</vt:lpstr>
      <vt:lpstr>Inference after statistical experiments</vt:lpstr>
      <vt:lpstr>Inference after statistical experiments</vt:lpstr>
      <vt:lpstr>Choosing a better hypothesis</vt:lpstr>
      <vt:lpstr>Choosing a better hypothesis</vt:lpstr>
      <vt:lpstr>Decision Tests – Dependent on H1</vt:lpstr>
      <vt:lpstr>One-tailed test</vt:lpstr>
      <vt:lpstr>Keywords related to two-tailed tests </vt:lpstr>
      <vt:lpstr>Keywords related to two-tailed tests </vt:lpstr>
      <vt:lpstr>Keywords related to two-tailed tests </vt:lpstr>
      <vt:lpstr>Keywords related to two-tailed tests </vt:lpstr>
      <vt:lpstr>Keywords related to two-tailed tests </vt:lpstr>
      <vt:lpstr>Keywords</vt:lpstr>
      <vt:lpstr>Two-tailed test</vt:lpstr>
      <vt:lpstr>Two-tailed test</vt:lpstr>
      <vt:lpstr>Decision rule – Depends on alternative hypothesis</vt:lpstr>
      <vt:lpstr>Decision rule – Depends on alternative hypothesis</vt:lpstr>
      <vt:lpstr>Decision rule – Depends on alternative hypothesis</vt:lpstr>
      <vt:lpstr>Decision rule – Depends on alternative hypothesis</vt:lpstr>
      <vt:lpstr>Example</vt:lpstr>
      <vt:lpstr>Example</vt:lpstr>
      <vt:lpstr>Example</vt:lpstr>
      <vt:lpstr>Steps in Hypothesis Testing</vt:lpstr>
      <vt:lpstr>Understanding P value</vt:lpstr>
      <vt:lpstr>Example</vt:lpstr>
      <vt:lpstr>Example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573</cp:revision>
  <dcterms:created xsi:type="dcterms:W3CDTF">2020-08-02T17:30:45Z</dcterms:created>
  <dcterms:modified xsi:type="dcterms:W3CDTF">2023-10-04T15:29:19Z</dcterms:modified>
</cp:coreProperties>
</file>