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9"/>
  </p:notesMasterIdLst>
  <p:sldIdLst>
    <p:sldId id="448" r:id="rId2"/>
    <p:sldId id="449" r:id="rId3"/>
    <p:sldId id="450" r:id="rId4"/>
    <p:sldId id="451" r:id="rId5"/>
    <p:sldId id="452" r:id="rId6"/>
    <p:sldId id="453" r:id="rId7"/>
    <p:sldId id="447" r:id="rId8"/>
    <p:sldId id="455" r:id="rId9"/>
    <p:sldId id="322" r:id="rId10"/>
    <p:sldId id="321" r:id="rId11"/>
    <p:sldId id="440" r:id="rId12"/>
    <p:sldId id="439" r:id="rId13"/>
    <p:sldId id="333" r:id="rId14"/>
    <p:sldId id="332" r:id="rId15"/>
    <p:sldId id="309" r:id="rId16"/>
    <p:sldId id="329" r:id="rId17"/>
    <p:sldId id="311" r:id="rId18"/>
    <p:sldId id="326" r:id="rId19"/>
    <p:sldId id="327" r:id="rId20"/>
    <p:sldId id="454" r:id="rId21"/>
    <p:sldId id="471" r:id="rId22"/>
    <p:sldId id="472" r:id="rId23"/>
    <p:sldId id="287" r:id="rId24"/>
    <p:sldId id="317" r:id="rId25"/>
    <p:sldId id="318" r:id="rId26"/>
    <p:sldId id="334" r:id="rId27"/>
    <p:sldId id="335" r:id="rId28"/>
    <p:sldId id="339" r:id="rId29"/>
    <p:sldId id="342" r:id="rId30"/>
    <p:sldId id="320" r:id="rId31"/>
    <p:sldId id="289" r:id="rId32"/>
    <p:sldId id="290" r:id="rId33"/>
    <p:sldId id="344" r:id="rId34"/>
    <p:sldId id="354" r:id="rId35"/>
    <p:sldId id="267" r:id="rId36"/>
    <p:sldId id="355" r:id="rId37"/>
    <p:sldId id="356" r:id="rId38"/>
    <p:sldId id="358" r:id="rId39"/>
    <p:sldId id="359" r:id="rId40"/>
    <p:sldId id="636" r:id="rId41"/>
    <p:sldId id="394" r:id="rId42"/>
    <p:sldId id="475" r:id="rId43"/>
    <p:sldId id="375" r:id="rId44"/>
    <p:sldId id="377" r:id="rId45"/>
    <p:sldId id="378" r:id="rId46"/>
    <p:sldId id="462" r:id="rId47"/>
    <p:sldId id="465" r:id="rId48"/>
    <p:sldId id="477" r:id="rId49"/>
    <p:sldId id="478" r:id="rId50"/>
    <p:sldId id="479" r:id="rId51"/>
    <p:sldId id="480" r:id="rId52"/>
    <p:sldId id="481" r:id="rId53"/>
    <p:sldId id="482" r:id="rId54"/>
    <p:sldId id="483" r:id="rId55"/>
    <p:sldId id="484" r:id="rId56"/>
    <p:sldId id="476" r:id="rId57"/>
    <p:sldId id="459" r:id="rId58"/>
    <p:sldId id="395" r:id="rId59"/>
    <p:sldId id="485" r:id="rId60"/>
    <p:sldId id="397" r:id="rId61"/>
    <p:sldId id="637" r:id="rId62"/>
    <p:sldId id="653" r:id="rId63"/>
    <p:sldId id="638" r:id="rId64"/>
    <p:sldId id="651" r:id="rId65"/>
    <p:sldId id="425" r:id="rId66"/>
    <p:sldId id="650" r:id="rId67"/>
    <p:sldId id="654" r:id="rId68"/>
    <p:sldId id="399" r:id="rId69"/>
    <p:sldId id="486" r:id="rId70"/>
    <p:sldId id="487" r:id="rId71"/>
    <p:sldId id="488" r:id="rId72"/>
    <p:sldId id="489" r:id="rId73"/>
    <p:sldId id="490" r:id="rId74"/>
    <p:sldId id="491" r:id="rId75"/>
    <p:sldId id="492" r:id="rId76"/>
    <p:sldId id="493" r:id="rId77"/>
    <p:sldId id="494" r:id="rId78"/>
    <p:sldId id="635" r:id="rId79"/>
    <p:sldId id="626" r:id="rId80"/>
    <p:sldId id="627" r:id="rId81"/>
    <p:sldId id="628" r:id="rId82"/>
    <p:sldId id="629" r:id="rId83"/>
    <p:sldId id="630" r:id="rId84"/>
    <p:sldId id="631" r:id="rId85"/>
    <p:sldId id="632" r:id="rId86"/>
    <p:sldId id="633" r:id="rId87"/>
    <p:sldId id="418" r:id="rId88"/>
    <p:sldId id="416" r:id="rId89"/>
    <p:sldId id="417" r:id="rId90"/>
    <p:sldId id="427" r:id="rId91"/>
    <p:sldId id="428" r:id="rId92"/>
    <p:sldId id="497" r:id="rId93"/>
    <p:sldId id="498" r:id="rId94"/>
    <p:sldId id="499" r:id="rId95"/>
    <p:sldId id="500" r:id="rId96"/>
    <p:sldId id="501" r:id="rId97"/>
    <p:sldId id="502" r:id="rId98"/>
    <p:sldId id="503" r:id="rId99"/>
    <p:sldId id="504" r:id="rId100"/>
    <p:sldId id="505" r:id="rId101"/>
    <p:sldId id="506" r:id="rId102"/>
    <p:sldId id="507" r:id="rId103"/>
    <p:sldId id="508" r:id="rId104"/>
    <p:sldId id="509" r:id="rId105"/>
    <p:sldId id="510" r:id="rId106"/>
    <p:sldId id="511" r:id="rId107"/>
    <p:sldId id="641" r:id="rId108"/>
    <p:sldId id="512" r:id="rId109"/>
    <p:sldId id="513" r:id="rId110"/>
    <p:sldId id="514" r:id="rId111"/>
    <p:sldId id="515" r:id="rId112"/>
    <p:sldId id="516" r:id="rId113"/>
    <p:sldId id="517" r:id="rId114"/>
    <p:sldId id="518" r:id="rId115"/>
    <p:sldId id="519" r:id="rId116"/>
    <p:sldId id="520" r:id="rId117"/>
    <p:sldId id="521" r:id="rId118"/>
    <p:sldId id="522" r:id="rId119"/>
    <p:sldId id="523" r:id="rId120"/>
    <p:sldId id="524" r:id="rId121"/>
    <p:sldId id="525" r:id="rId122"/>
    <p:sldId id="526" r:id="rId123"/>
    <p:sldId id="527" r:id="rId124"/>
    <p:sldId id="528" r:id="rId125"/>
    <p:sldId id="529" r:id="rId126"/>
    <p:sldId id="530" r:id="rId127"/>
    <p:sldId id="531" r:id="rId128"/>
    <p:sldId id="532" r:id="rId129"/>
    <p:sldId id="533" r:id="rId130"/>
    <p:sldId id="534" r:id="rId131"/>
    <p:sldId id="535" r:id="rId132"/>
    <p:sldId id="536" r:id="rId133"/>
    <p:sldId id="537" r:id="rId134"/>
    <p:sldId id="538" r:id="rId135"/>
    <p:sldId id="539" r:id="rId136"/>
    <p:sldId id="540" r:id="rId137"/>
    <p:sldId id="541" r:id="rId138"/>
    <p:sldId id="542" r:id="rId139"/>
    <p:sldId id="543" r:id="rId140"/>
    <p:sldId id="544" r:id="rId141"/>
    <p:sldId id="545" r:id="rId142"/>
    <p:sldId id="546" r:id="rId143"/>
    <p:sldId id="547" r:id="rId144"/>
    <p:sldId id="548" r:id="rId145"/>
    <p:sldId id="549" r:id="rId146"/>
    <p:sldId id="550" r:id="rId147"/>
    <p:sldId id="642" r:id="rId148"/>
    <p:sldId id="551" r:id="rId149"/>
    <p:sldId id="643" r:id="rId150"/>
    <p:sldId id="552" r:id="rId151"/>
    <p:sldId id="553" r:id="rId152"/>
    <p:sldId id="554" r:id="rId153"/>
    <p:sldId id="555" r:id="rId154"/>
    <p:sldId id="556" r:id="rId155"/>
    <p:sldId id="557" r:id="rId156"/>
    <p:sldId id="558" r:id="rId157"/>
    <p:sldId id="559" r:id="rId158"/>
    <p:sldId id="560" r:id="rId159"/>
    <p:sldId id="561" r:id="rId160"/>
    <p:sldId id="562" r:id="rId161"/>
    <p:sldId id="563" r:id="rId162"/>
    <p:sldId id="564" r:id="rId163"/>
    <p:sldId id="565" r:id="rId164"/>
    <p:sldId id="566" r:id="rId165"/>
    <p:sldId id="567" r:id="rId166"/>
    <p:sldId id="648" r:id="rId167"/>
    <p:sldId id="568" r:id="rId168"/>
    <p:sldId id="569" r:id="rId169"/>
    <p:sldId id="570" r:id="rId170"/>
    <p:sldId id="571" r:id="rId171"/>
    <p:sldId id="572" r:id="rId172"/>
    <p:sldId id="573" r:id="rId173"/>
    <p:sldId id="574" r:id="rId174"/>
    <p:sldId id="575" r:id="rId175"/>
    <p:sldId id="576" r:id="rId176"/>
    <p:sldId id="577" r:id="rId177"/>
    <p:sldId id="578" r:id="rId178"/>
    <p:sldId id="579" r:id="rId179"/>
    <p:sldId id="580" r:id="rId180"/>
    <p:sldId id="581" r:id="rId181"/>
    <p:sldId id="582" r:id="rId182"/>
    <p:sldId id="583" r:id="rId183"/>
    <p:sldId id="584" r:id="rId184"/>
    <p:sldId id="585" r:id="rId185"/>
    <p:sldId id="586" r:id="rId186"/>
    <p:sldId id="587" r:id="rId187"/>
    <p:sldId id="588" r:id="rId188"/>
    <p:sldId id="589" r:id="rId189"/>
    <p:sldId id="590" r:id="rId190"/>
    <p:sldId id="591" r:id="rId191"/>
    <p:sldId id="592" r:id="rId192"/>
    <p:sldId id="593" r:id="rId193"/>
    <p:sldId id="594" r:id="rId194"/>
    <p:sldId id="595" r:id="rId195"/>
    <p:sldId id="596" r:id="rId196"/>
    <p:sldId id="597" r:id="rId197"/>
    <p:sldId id="598" r:id="rId198"/>
    <p:sldId id="599" r:id="rId199"/>
    <p:sldId id="600" r:id="rId200"/>
    <p:sldId id="601" r:id="rId201"/>
    <p:sldId id="602" r:id="rId202"/>
    <p:sldId id="603" r:id="rId203"/>
    <p:sldId id="604" r:id="rId204"/>
    <p:sldId id="605" r:id="rId205"/>
    <p:sldId id="606" r:id="rId206"/>
    <p:sldId id="607" r:id="rId207"/>
    <p:sldId id="608" r:id="rId208"/>
    <p:sldId id="609" r:id="rId209"/>
    <p:sldId id="610" r:id="rId210"/>
    <p:sldId id="611" r:id="rId211"/>
    <p:sldId id="612" r:id="rId212"/>
    <p:sldId id="613" r:id="rId213"/>
    <p:sldId id="614" r:id="rId214"/>
    <p:sldId id="615" r:id="rId215"/>
    <p:sldId id="616" r:id="rId216"/>
    <p:sldId id="617" r:id="rId217"/>
    <p:sldId id="618" r:id="rId218"/>
    <p:sldId id="619" r:id="rId219"/>
    <p:sldId id="620" r:id="rId220"/>
    <p:sldId id="621" r:id="rId221"/>
    <p:sldId id="622" r:id="rId222"/>
    <p:sldId id="644" r:id="rId223"/>
    <p:sldId id="645" r:id="rId224"/>
    <p:sldId id="646" r:id="rId225"/>
    <p:sldId id="647" r:id="rId226"/>
    <p:sldId id="623" r:id="rId227"/>
    <p:sldId id="624" r:id="rId228"/>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5295"/>
    <a:srgbClr val="000000"/>
    <a:srgbClr val="1B57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73" autoAdjust="0"/>
    <p:restoredTop sz="84277" autoAdjust="0"/>
  </p:normalViewPr>
  <p:slideViewPr>
    <p:cSldViewPr>
      <p:cViewPr varScale="1">
        <p:scale>
          <a:sx n="50" d="100"/>
          <a:sy n="50" d="100"/>
        </p:scale>
        <p:origin x="143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tableStyles" Target="tableStyle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a:noFill/>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4099" name="Rectangle 3"/>
          <p:cNvSpPr>
            <a:spLocks noGrp="1" noChangeArrowheads="1"/>
          </p:cNvSpPr>
          <p:nvPr>
            <p:ph type="dt" idx="1"/>
          </p:nvPr>
        </p:nvSpPr>
        <p:spPr bwMode="auto">
          <a:xfrm>
            <a:off x="4145280" y="0"/>
            <a:ext cx="3169920" cy="480060"/>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en-US"/>
          </a:p>
        </p:txBody>
      </p:sp>
      <p:sp>
        <p:nvSpPr>
          <p:cNvPr id="2273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5360" y="4560570"/>
            <a:ext cx="5364480" cy="4320540"/>
          </a:xfrm>
          <a:prstGeom prst="rect">
            <a:avLst/>
          </a:prstGeom>
          <a:noFill/>
          <a:ln>
            <a:noFill/>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121140"/>
            <a:ext cx="3169920" cy="480060"/>
          </a:xfrm>
          <a:prstGeom prst="rect">
            <a:avLst/>
          </a:prstGeom>
          <a:noFill/>
          <a:ln>
            <a:noFill/>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4103" name="Rectangle 7"/>
          <p:cNvSpPr>
            <a:spLocks noGrp="1" noChangeArrowheads="1"/>
          </p:cNvSpPr>
          <p:nvPr>
            <p:ph type="sldNum" sz="quarter" idx="5"/>
          </p:nvPr>
        </p:nvSpPr>
        <p:spPr bwMode="auto">
          <a:xfrm>
            <a:off x="4145280" y="9121140"/>
            <a:ext cx="3169920" cy="480060"/>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5357731B-7255-43A1-854B-3FD7C32D5CCB}" type="slidenum">
              <a:rPr lang="en-US"/>
              <a:pPr>
                <a:defRPr/>
              </a:pPr>
              <a:t>‹#›</a:t>
            </a:fld>
            <a:endParaRPr lang="en-US"/>
          </a:p>
        </p:txBody>
      </p:sp>
    </p:spTree>
    <p:extLst>
      <p:ext uri="{BB962C8B-B14F-4D97-AF65-F5344CB8AC3E}">
        <p14:creationId xmlns:p14="http://schemas.microsoft.com/office/powerpoint/2010/main" val="35602926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a:ln/>
        </p:spPr>
      </p:sp>
      <p:sp>
        <p:nvSpPr>
          <p:cNvPr id="231427" name="Notes Placeholder 2"/>
          <p:cNvSpPr>
            <a:spLocks noGrp="1"/>
          </p:cNvSpPr>
          <p:nvPr>
            <p:ph type="body" idx="1"/>
          </p:nvPr>
        </p:nvSpPr>
        <p:spPr>
          <a:noFill/>
        </p:spPr>
        <p:txBody>
          <a:bodyPr/>
          <a:lstStyle/>
          <a:p>
            <a:r>
              <a:rPr lang="en-US"/>
              <a:t>28 to 37 practice problems</a:t>
            </a:r>
          </a:p>
        </p:txBody>
      </p:sp>
      <p:sp>
        <p:nvSpPr>
          <p:cNvPr id="231428" name="Slide Number Placeholder 3"/>
          <p:cNvSpPr>
            <a:spLocks noGrp="1"/>
          </p:cNvSpPr>
          <p:nvPr>
            <p:ph type="sldNum" sz="quarter" idx="5"/>
          </p:nvPr>
        </p:nvSpPr>
        <p:spPr>
          <a:noFill/>
          <a:ln>
            <a:miter lim="800000"/>
            <a:headEnd/>
            <a:tailEnd/>
          </a:ln>
        </p:spPr>
        <p:txBody>
          <a:bodyPr/>
          <a:lstStyle/>
          <a:p>
            <a:fld id="{0A93C8F4-2628-41BA-B015-5356E3F61C52}" type="slidenum">
              <a:rPr lang="en-US" smtClean="0"/>
              <a:pPr/>
              <a:t>164</a:t>
            </a:fld>
            <a:endParaRPr lang="en-US"/>
          </a:p>
        </p:txBody>
      </p:sp>
    </p:spTree>
    <p:extLst>
      <p:ext uri="{BB962C8B-B14F-4D97-AF65-F5344CB8AC3E}">
        <p14:creationId xmlns:p14="http://schemas.microsoft.com/office/powerpoint/2010/main" val="2608852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userDrawn="1"/>
        </p:nvPicPr>
        <p:blipFill>
          <a:blip r:embed="rId2"/>
          <a:srcRect/>
          <a:stretch>
            <a:fillRect/>
          </a:stretch>
        </p:blipFill>
        <p:spPr bwMode="auto">
          <a:xfrm>
            <a:off x="0" y="5589588"/>
            <a:ext cx="8991600" cy="1268412"/>
          </a:xfrm>
          <a:prstGeom prst="rect">
            <a:avLst/>
          </a:prstGeom>
          <a:noFill/>
          <a:ln w="9525">
            <a:noFill/>
            <a:miter lim="800000"/>
            <a:headEnd/>
            <a:tailEnd/>
          </a:ln>
        </p:spPr>
      </p:pic>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defRPr>
            </a:lvl1pPr>
          </a:lstStyle>
          <a:p>
            <a:pPr lvl="0"/>
            <a:r>
              <a:rPr lang="en-US" noProof="0"/>
              <a:t>Click to edit Master title style</a:t>
            </a:r>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pPr lvl="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8644EFF4-AEA9-496B-849C-7FB17AC3016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866" name="Picture 21" descr="band"/>
          <p:cNvPicPr>
            <a:picLocks noChangeAspect="1" noChangeArrowheads="1"/>
          </p:cNvPicPr>
          <p:nvPr userDrawn="1"/>
        </p:nvPicPr>
        <p:blipFill>
          <a:blip r:embed="rId14"/>
          <a:srcRect/>
          <a:stretch>
            <a:fillRect/>
          </a:stretch>
        </p:blipFill>
        <p:spPr bwMode="auto">
          <a:xfrm>
            <a:off x="0" y="5589588"/>
            <a:ext cx="8991600" cy="1268412"/>
          </a:xfrm>
          <a:prstGeom prst="rect">
            <a:avLst/>
          </a:prstGeom>
          <a:noFill/>
          <a:ln w="9525">
            <a:noFill/>
            <a:miter lim="800000"/>
            <a:headEnd/>
            <a:tailEnd/>
          </a:ln>
        </p:spPr>
      </p:pic>
      <p:sp>
        <p:nvSpPr>
          <p:cNvPr id="36867"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686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526" r:id="rId1"/>
    <p:sldLayoutId id="2147484516" r:id="rId2"/>
    <p:sldLayoutId id="2147484517" r:id="rId3"/>
    <p:sldLayoutId id="2147484518" r:id="rId4"/>
    <p:sldLayoutId id="2147484519" r:id="rId5"/>
    <p:sldLayoutId id="2147484520" r:id="rId6"/>
    <p:sldLayoutId id="2147484521" r:id="rId7"/>
    <p:sldLayoutId id="2147484522" r:id="rId8"/>
    <p:sldLayoutId id="2147484523" r:id="rId9"/>
    <p:sldLayoutId id="2147484524" r:id="rId10"/>
    <p:sldLayoutId id="2147484525" r:id="rId11"/>
    <p:sldLayoutId id="2147484527" r:id="rId12"/>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Lucida Sans" pitchFamily="34" charset="0"/>
        </a:defRPr>
      </a:lvl2pPr>
      <a:lvl3pPr algn="ctr" rtl="0" eaLnBrk="0" fontAlgn="base" hangingPunct="0">
        <a:spcBef>
          <a:spcPct val="0"/>
        </a:spcBef>
        <a:spcAft>
          <a:spcPct val="0"/>
        </a:spcAft>
        <a:defRPr sz="4000">
          <a:solidFill>
            <a:schemeClr val="tx2"/>
          </a:solidFill>
          <a:latin typeface="Lucida Sans" pitchFamily="34" charset="0"/>
        </a:defRPr>
      </a:lvl3pPr>
      <a:lvl4pPr algn="ctr" rtl="0" eaLnBrk="0" fontAlgn="base" hangingPunct="0">
        <a:spcBef>
          <a:spcPct val="0"/>
        </a:spcBef>
        <a:spcAft>
          <a:spcPct val="0"/>
        </a:spcAft>
        <a:defRPr sz="4000">
          <a:solidFill>
            <a:schemeClr val="tx2"/>
          </a:solidFill>
          <a:latin typeface="Lucida Sans" pitchFamily="34" charset="0"/>
        </a:defRPr>
      </a:lvl4pPr>
      <a:lvl5pPr algn="ctr" rtl="0" eaLnBrk="0" fontAlgn="base" hangingPunct="0">
        <a:spcBef>
          <a:spcPct val="0"/>
        </a:spcBef>
        <a:spcAft>
          <a:spcPct val="0"/>
        </a:spcAft>
        <a:defRPr sz="4000">
          <a:solidFill>
            <a:schemeClr val="tx2"/>
          </a:solidFill>
          <a:latin typeface="Lucida Sans" pitchFamily="34" charset="0"/>
        </a:defRPr>
      </a:lvl5pPr>
      <a:lvl6pPr marL="457200" algn="ctr" rtl="0" fontAlgn="base">
        <a:spcBef>
          <a:spcPct val="0"/>
        </a:spcBef>
        <a:spcAft>
          <a:spcPct val="0"/>
        </a:spcAft>
        <a:defRPr sz="4000">
          <a:solidFill>
            <a:schemeClr val="tx2"/>
          </a:solidFill>
          <a:latin typeface="Verdana" pitchFamily="34" charset="0"/>
        </a:defRPr>
      </a:lvl6pPr>
      <a:lvl7pPr marL="914400" algn="ctr" rtl="0" fontAlgn="base">
        <a:spcBef>
          <a:spcPct val="0"/>
        </a:spcBef>
        <a:spcAft>
          <a:spcPct val="0"/>
        </a:spcAft>
        <a:defRPr sz="4000">
          <a:solidFill>
            <a:schemeClr val="tx2"/>
          </a:solidFill>
          <a:latin typeface="Verdana" pitchFamily="34" charset="0"/>
        </a:defRPr>
      </a:lvl7pPr>
      <a:lvl8pPr marL="1371600" algn="ctr" rtl="0" fontAlgn="base">
        <a:spcBef>
          <a:spcPct val="0"/>
        </a:spcBef>
        <a:spcAft>
          <a:spcPct val="0"/>
        </a:spcAft>
        <a:defRPr sz="4000">
          <a:solidFill>
            <a:schemeClr val="tx2"/>
          </a:solidFill>
          <a:latin typeface="Verdana" pitchFamily="34" charset="0"/>
        </a:defRPr>
      </a:lvl8pPr>
      <a:lvl9pPr marL="1828800" algn="ctr" rtl="0" fontAlgn="base">
        <a:spcBef>
          <a:spcPct val="0"/>
        </a:spcBef>
        <a:spcAft>
          <a:spcPct val="0"/>
        </a:spcAft>
        <a:defRPr sz="40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1.wmf"/><Relationship Id="rId2" Type="http://schemas.openxmlformats.org/officeDocument/2006/relationships/oleObject" Target="../embeddings/oleObject43.bin"/><Relationship Id="rId1" Type="http://schemas.openxmlformats.org/officeDocument/2006/relationships/slideLayout" Target="../slideLayouts/slideLayout2.xml"/><Relationship Id="rId6" Type="http://schemas.openxmlformats.org/officeDocument/2006/relationships/oleObject" Target="../embeddings/oleObject45.bin"/><Relationship Id="rId5" Type="http://schemas.openxmlformats.org/officeDocument/2006/relationships/image" Target="../media/image50.wmf"/><Relationship Id="rId4" Type="http://schemas.openxmlformats.org/officeDocument/2006/relationships/oleObject" Target="../embeddings/oleObject44.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46.bin"/><Relationship Id="rId1" Type="http://schemas.openxmlformats.org/officeDocument/2006/relationships/slideLayout" Target="../slideLayouts/slideLayout2.xml"/><Relationship Id="rId5" Type="http://schemas.openxmlformats.org/officeDocument/2006/relationships/image" Target="../media/image53.wmf"/><Relationship Id="rId4" Type="http://schemas.openxmlformats.org/officeDocument/2006/relationships/oleObject" Target="../embeddings/oleObject47.bin"/></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48.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w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4.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15.bin"/></Relationships>
</file>

<file path=ppt/slides/_rels/slide4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6.bin"/><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oleObject" Target="../embeddings/oleObject17.bin"/></Relationships>
</file>

<file path=ppt/slides/_rels/slide4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oleObject" Target="../embeddings/oleObject19.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7.wmf"/><Relationship Id="rId4" Type="http://schemas.openxmlformats.org/officeDocument/2006/relationships/oleObject" Target="../embeddings/oleObject24.bin"/></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5.bin"/><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oleObject" Target="../embeddings/oleObject26.bin"/></Relationships>
</file>

<file path=ppt/slides/_rels/slide6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7.bin"/><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oleObject" Target="../embeddings/oleObject28.bin"/></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29.bin"/><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30.bin"/><Relationship Id="rId1" Type="http://schemas.openxmlformats.org/officeDocument/2006/relationships/slideLayout" Target="../slideLayouts/slideLayout2.xml"/><Relationship Id="rId5" Type="http://schemas.openxmlformats.org/officeDocument/2006/relationships/image" Target="../media/image38.wmf"/><Relationship Id="rId4" Type="http://schemas.openxmlformats.org/officeDocument/2006/relationships/oleObject" Target="../embeddings/oleObject31.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9.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3.bin"/><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34.bin"/><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5.bin"/><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36.bin"/><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7.bin"/><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8.bin"/><Relationship Id="rId1" Type="http://schemas.openxmlformats.org/officeDocument/2006/relationships/slideLayout" Target="../slideLayouts/slideLayout2.xml"/><Relationship Id="rId6" Type="http://schemas.openxmlformats.org/officeDocument/2006/relationships/image" Target="../media/image43.wmf"/><Relationship Id="rId5" Type="http://schemas.openxmlformats.org/officeDocument/2006/relationships/oleObject" Target="../embeddings/oleObject39.bin"/><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40.bin"/><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41.bin"/><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42.bin"/><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304800"/>
            <a:ext cx="8229600" cy="6019800"/>
          </a:xfrm>
        </p:spPr>
        <p:txBody>
          <a:bodyPr/>
          <a:lstStyle/>
          <a:p>
            <a:pPr>
              <a:buFontTx/>
              <a:buNone/>
            </a:pPr>
            <a:r>
              <a:rPr lang="en-US" sz="2400"/>
              <a:t>Research at Chennai City </a:t>
            </a:r>
          </a:p>
          <a:p>
            <a:r>
              <a:rPr lang="en-US" sz="2400"/>
              <a:t>50% of all Indians seek advice from other before buying product or service</a:t>
            </a:r>
          </a:p>
          <a:p>
            <a:pPr>
              <a:buFontTx/>
              <a:buNone/>
            </a:pPr>
            <a:r>
              <a:rPr lang="en-US" sz="2400"/>
              <a:t>a. Assume your are marketing manager of a product based company? How will you check this?</a:t>
            </a:r>
          </a:p>
          <a:p>
            <a:pPr>
              <a:buFontTx/>
              <a:buNone/>
            </a:pPr>
            <a:r>
              <a:rPr lang="en-US" sz="2400"/>
              <a:t>Sample study</a:t>
            </a:r>
          </a:p>
          <a:p>
            <a:pPr>
              <a:buFontTx/>
              <a:buNone/>
            </a:pPr>
            <a:r>
              <a:rPr lang="en-US" sz="2400"/>
              <a:t>Is there a possibility that we could make an error in conducting such research. What errors?</a:t>
            </a:r>
          </a:p>
          <a:p>
            <a:pPr>
              <a:buFontTx/>
              <a:buNone/>
            </a:pPr>
            <a:endParaRPr lang="en-US" sz="2400"/>
          </a:p>
          <a:p>
            <a:pPr>
              <a:buFontTx/>
              <a:buNone/>
            </a:pPr>
            <a:endParaRPr lang="en-US" sz="2400"/>
          </a:p>
          <a:p>
            <a:pPr>
              <a:buFontTx/>
              <a:buNone/>
            </a:pPr>
            <a:endParaRPr lang="en-US" sz="2400"/>
          </a:p>
          <a:p>
            <a:endParaRPr 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anim calcmode="lin" valueType="num">
                                      <p:cBhvr additive="base">
                                        <p:cTn id="7"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xEl>
                                              <p:pRg st="4" end="4"/>
                                            </p:txEl>
                                          </p:spTgt>
                                        </p:tgtEl>
                                        <p:attrNameLst>
                                          <p:attrName>style.visibility</p:attrName>
                                        </p:attrNameLst>
                                      </p:cBhvr>
                                      <p:to>
                                        <p:strVal val="visible"/>
                                      </p:to>
                                    </p:set>
                                    <p:anim calcmode="lin" valueType="num">
                                      <p:cBhvr additive="base">
                                        <p:cTn id="13"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GB" sz="2800"/>
              <a:t>Developing null and alternative hypothesis</a:t>
            </a:r>
          </a:p>
        </p:txBody>
      </p:sp>
      <p:sp>
        <p:nvSpPr>
          <p:cNvPr id="51203" name="Content Placeholder 2"/>
          <p:cNvSpPr>
            <a:spLocks noGrp="1"/>
          </p:cNvSpPr>
          <p:nvPr>
            <p:ph idx="1"/>
          </p:nvPr>
        </p:nvSpPr>
        <p:spPr>
          <a:xfrm>
            <a:off x="457200" y="1219200"/>
            <a:ext cx="8229600" cy="4906963"/>
          </a:xfrm>
        </p:spPr>
        <p:txBody>
          <a:bodyPr/>
          <a:lstStyle/>
          <a:p>
            <a:pPr marL="457200" indent="-457200">
              <a:buFontTx/>
              <a:buAutoNum type="alphaLcPeriod"/>
            </a:pPr>
            <a:r>
              <a:rPr lang="en-GB" sz="2200"/>
              <a:t>Testing research hypothesis</a:t>
            </a:r>
          </a:p>
          <a:p>
            <a:pPr marL="457200" indent="-457200">
              <a:buFontTx/>
              <a:buNone/>
            </a:pPr>
            <a:r>
              <a:rPr lang="en-GB" sz="2200"/>
              <a:t>b. Testing the validity of a claim</a:t>
            </a:r>
          </a:p>
          <a:p>
            <a:pPr marL="457200" indent="-457200">
              <a:buFontTx/>
              <a:buNone/>
            </a:pPr>
            <a:r>
              <a:rPr lang="en-GB" sz="2200"/>
              <a:t>c Test in decision making situation</a:t>
            </a:r>
          </a:p>
          <a:p>
            <a:pPr marL="457200" indent="-457200">
              <a:buFontTx/>
              <a:buAutoNum type="alphaLcPeriod"/>
            </a:pPr>
            <a:endParaRPr lang="en-GB" sz="220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Content Placeholder 2"/>
          <p:cNvSpPr>
            <a:spLocks noGrp="1"/>
          </p:cNvSpPr>
          <p:nvPr>
            <p:ph idx="1"/>
          </p:nvPr>
        </p:nvSpPr>
        <p:spPr>
          <a:xfrm>
            <a:off x="457200" y="533400"/>
            <a:ext cx="8229600" cy="5592763"/>
          </a:xfrm>
        </p:spPr>
        <p:txBody>
          <a:bodyPr/>
          <a:lstStyle/>
          <a:p>
            <a:pPr>
              <a:buFontTx/>
              <a:buNone/>
            </a:pPr>
            <a:r>
              <a:rPr lang="en-GB" sz="2200">
                <a:latin typeface="Verdana" pitchFamily="34" charset="0"/>
                <a:ea typeface="Verdana" pitchFamily="34" charset="0"/>
                <a:cs typeface="Verdana" pitchFamily="34" charset="0"/>
              </a:rPr>
              <a:t>Solution</a:t>
            </a:r>
          </a:p>
          <a:p>
            <a:pPr>
              <a:buFontTx/>
              <a:buNone/>
            </a:pPr>
            <a:r>
              <a:rPr lang="en-GB" sz="2200">
                <a:latin typeface="Verdana" pitchFamily="34" charset="0"/>
                <a:ea typeface="Verdana" pitchFamily="34" charset="0"/>
                <a:cs typeface="Verdana" pitchFamily="34" charset="0"/>
              </a:rPr>
              <a:t>σ</a:t>
            </a:r>
            <a:r>
              <a:rPr lang="en-GB" sz="2200" baseline="-25000">
                <a:latin typeface="Verdana" pitchFamily="34" charset="0"/>
                <a:ea typeface="Verdana" pitchFamily="34" charset="0"/>
                <a:cs typeface="Verdana" pitchFamily="34" charset="0"/>
              </a:rPr>
              <a:t>1</a:t>
            </a:r>
            <a:r>
              <a:rPr lang="en-GB" sz="2200" baseline="30000">
                <a:latin typeface="Verdana" pitchFamily="34" charset="0"/>
                <a:ea typeface="Verdana" pitchFamily="34" charset="0"/>
                <a:cs typeface="Verdana" pitchFamily="34" charset="0"/>
              </a:rPr>
              <a:t>2</a:t>
            </a:r>
            <a:r>
              <a:rPr lang="en-GB" sz="2200">
                <a:latin typeface="Verdana" pitchFamily="34" charset="0"/>
                <a:ea typeface="Verdana" pitchFamily="34" charset="0"/>
                <a:cs typeface="Verdana" pitchFamily="34" charset="0"/>
              </a:rPr>
              <a:t> be variance of dividends paid by IT sector</a:t>
            </a:r>
          </a:p>
          <a:p>
            <a:pPr>
              <a:buFontTx/>
              <a:buNone/>
            </a:pPr>
            <a:r>
              <a:rPr lang="el-GR" sz="2200">
                <a:latin typeface="Verdana" pitchFamily="34" charset="0"/>
                <a:ea typeface="Verdana" pitchFamily="34" charset="0"/>
                <a:cs typeface="Verdana" pitchFamily="34" charset="0"/>
              </a:rPr>
              <a:t>σ</a:t>
            </a:r>
            <a:r>
              <a:rPr lang="en-GB" sz="2200" baseline="-25000">
                <a:latin typeface="Verdana" pitchFamily="34" charset="0"/>
                <a:ea typeface="Verdana" pitchFamily="34" charset="0"/>
                <a:cs typeface="Verdana" pitchFamily="34" charset="0"/>
              </a:rPr>
              <a:t>2</a:t>
            </a:r>
            <a:r>
              <a:rPr lang="en-GB" sz="2200" baseline="30000">
                <a:latin typeface="Verdana" pitchFamily="34" charset="0"/>
                <a:ea typeface="Verdana" pitchFamily="34" charset="0"/>
                <a:cs typeface="Verdana" pitchFamily="34" charset="0"/>
              </a:rPr>
              <a:t>2</a:t>
            </a:r>
            <a:r>
              <a:rPr lang="en-GB" sz="2200">
                <a:latin typeface="Verdana" pitchFamily="34" charset="0"/>
                <a:ea typeface="Verdana" pitchFamily="34" charset="0"/>
                <a:cs typeface="Verdana" pitchFamily="34" charset="0"/>
              </a:rPr>
              <a:t> be variance of dividends paid by Pharmaceutical companies</a:t>
            </a:r>
          </a:p>
          <a:p>
            <a:pPr>
              <a:buFontTx/>
              <a:buNone/>
            </a:pPr>
            <a:r>
              <a:rPr lang="en-GB" sz="2400">
                <a:latin typeface="Verdana" pitchFamily="34" charset="0"/>
                <a:ea typeface="Verdana" pitchFamily="34" charset="0"/>
                <a:cs typeface="Verdana" pitchFamily="34" charset="0"/>
              </a:rPr>
              <a:t>Step 1: H</a:t>
            </a:r>
            <a:r>
              <a:rPr lang="en-GB" sz="2400" baseline="-25000">
                <a:latin typeface="Verdana" pitchFamily="34" charset="0"/>
                <a:ea typeface="Verdana" pitchFamily="34" charset="0"/>
                <a:cs typeface="Verdana" pitchFamily="34" charset="0"/>
              </a:rPr>
              <a:t>0</a:t>
            </a:r>
            <a:r>
              <a:rPr lang="en-GB" sz="2400">
                <a:latin typeface="Verdana" pitchFamily="34" charset="0"/>
                <a:ea typeface="Verdana" pitchFamily="34" charset="0"/>
                <a:cs typeface="Verdana" pitchFamily="34" charset="0"/>
              </a:rPr>
              <a:t>:</a:t>
            </a:r>
            <a:r>
              <a:rPr lang="el-GR" sz="2400">
                <a:latin typeface="Verdana" pitchFamily="34" charset="0"/>
                <a:ea typeface="Verdana" pitchFamily="34" charset="0"/>
                <a:cs typeface="Verdana" pitchFamily="34" charset="0"/>
              </a:rPr>
              <a:t>σ</a:t>
            </a:r>
            <a:r>
              <a:rPr lang="en-GB" sz="2400" baseline="-25000">
                <a:latin typeface="Verdana" pitchFamily="34" charset="0"/>
                <a:ea typeface="Verdana" pitchFamily="34" charset="0"/>
                <a:cs typeface="Verdana" pitchFamily="34" charset="0"/>
              </a:rPr>
              <a:t>1</a:t>
            </a:r>
            <a:r>
              <a:rPr lang="en-GB" sz="2400" baseline="30000">
                <a:latin typeface="Verdana" pitchFamily="34" charset="0"/>
                <a:ea typeface="Verdana" pitchFamily="34" charset="0"/>
                <a:cs typeface="Verdana" pitchFamily="34" charset="0"/>
              </a:rPr>
              <a:t>2</a:t>
            </a:r>
            <a:r>
              <a:rPr lang="en-GB" sz="2400">
                <a:latin typeface="Verdana" pitchFamily="34" charset="0"/>
                <a:ea typeface="Verdana" pitchFamily="34" charset="0"/>
                <a:cs typeface="Verdana" pitchFamily="34" charset="0"/>
              </a:rPr>
              <a:t>=</a:t>
            </a:r>
            <a:r>
              <a:rPr lang="el-GR" sz="2400">
                <a:latin typeface="Verdana" pitchFamily="34" charset="0"/>
                <a:ea typeface="Verdana" pitchFamily="34" charset="0"/>
                <a:cs typeface="Verdana" pitchFamily="34" charset="0"/>
              </a:rPr>
              <a:t>σ</a:t>
            </a:r>
            <a:r>
              <a:rPr lang="en-GB" sz="2400" baseline="-25000">
                <a:latin typeface="Verdana" pitchFamily="34" charset="0"/>
                <a:ea typeface="Verdana" pitchFamily="34" charset="0"/>
                <a:cs typeface="Verdana" pitchFamily="34" charset="0"/>
              </a:rPr>
              <a:t>2</a:t>
            </a:r>
            <a:r>
              <a:rPr lang="en-GB" sz="2400" baseline="30000">
                <a:latin typeface="Verdana" pitchFamily="34" charset="0"/>
                <a:ea typeface="Verdana" pitchFamily="34" charset="0"/>
                <a:cs typeface="Verdana" pitchFamily="34" charset="0"/>
              </a:rPr>
              <a:t>2</a:t>
            </a:r>
          </a:p>
          <a:p>
            <a:pPr>
              <a:buFontTx/>
              <a:buNone/>
            </a:pPr>
            <a:r>
              <a:rPr lang="en-GB" sz="2400">
                <a:latin typeface="Verdana" pitchFamily="34" charset="0"/>
                <a:ea typeface="Verdana" pitchFamily="34" charset="0"/>
                <a:cs typeface="Verdana" pitchFamily="34" charset="0"/>
              </a:rPr>
              <a:t>Step 2: H</a:t>
            </a:r>
            <a:r>
              <a:rPr lang="el-GR" sz="2400" baseline="-25000">
                <a:latin typeface="Verdana" pitchFamily="34" charset="0"/>
                <a:ea typeface="Verdana" pitchFamily="34" charset="0"/>
                <a:cs typeface="Verdana" pitchFamily="34" charset="0"/>
              </a:rPr>
              <a:t>α</a:t>
            </a:r>
            <a:r>
              <a:rPr lang="en-GB" sz="2400">
                <a:latin typeface="Verdana" pitchFamily="34" charset="0"/>
                <a:ea typeface="Verdana" pitchFamily="34" charset="0"/>
                <a:cs typeface="Verdana" pitchFamily="34" charset="0"/>
              </a:rPr>
              <a:t>If </a:t>
            </a:r>
            <a:r>
              <a:rPr lang="el-GR" sz="2400">
                <a:latin typeface="Verdana" pitchFamily="34" charset="0"/>
                <a:ea typeface="Verdana" pitchFamily="34" charset="0"/>
                <a:cs typeface="Verdana" pitchFamily="34" charset="0"/>
              </a:rPr>
              <a:t>σ</a:t>
            </a:r>
            <a:r>
              <a:rPr lang="en-GB" sz="2400" baseline="-25000">
                <a:latin typeface="Verdana" pitchFamily="34" charset="0"/>
                <a:ea typeface="Verdana" pitchFamily="34" charset="0"/>
                <a:cs typeface="Verdana" pitchFamily="34" charset="0"/>
              </a:rPr>
              <a:t>1</a:t>
            </a:r>
            <a:r>
              <a:rPr lang="en-GB" sz="2400" baseline="30000">
                <a:latin typeface="Verdana" pitchFamily="34" charset="0"/>
                <a:ea typeface="Verdana" pitchFamily="34" charset="0"/>
                <a:cs typeface="Verdana" pitchFamily="34" charset="0"/>
              </a:rPr>
              <a:t>2</a:t>
            </a:r>
            <a:r>
              <a:rPr lang="en-GB" sz="2400">
                <a:latin typeface="Verdana" pitchFamily="34" charset="0"/>
                <a:ea typeface="Verdana" pitchFamily="34" charset="0"/>
                <a:cs typeface="Verdana" pitchFamily="34" charset="0"/>
              </a:rPr>
              <a:t>≠</a:t>
            </a:r>
            <a:r>
              <a:rPr lang="el-GR" sz="2400">
                <a:latin typeface="Verdana" pitchFamily="34" charset="0"/>
                <a:ea typeface="Verdana" pitchFamily="34" charset="0"/>
                <a:cs typeface="Verdana" pitchFamily="34" charset="0"/>
              </a:rPr>
              <a:t>σ</a:t>
            </a:r>
            <a:r>
              <a:rPr lang="en-GB" sz="2400" baseline="-25000">
                <a:latin typeface="Verdana" pitchFamily="34" charset="0"/>
                <a:ea typeface="Verdana" pitchFamily="34" charset="0"/>
                <a:cs typeface="Verdana" pitchFamily="34" charset="0"/>
              </a:rPr>
              <a:t>2</a:t>
            </a:r>
            <a:r>
              <a:rPr lang="en-GB" sz="2400" baseline="30000">
                <a:latin typeface="Verdana" pitchFamily="34" charset="0"/>
                <a:ea typeface="Verdana" pitchFamily="34" charset="0"/>
                <a:cs typeface="Verdana" pitchFamily="34" charset="0"/>
              </a:rPr>
              <a:t>2</a:t>
            </a:r>
          </a:p>
          <a:p>
            <a:pPr>
              <a:buFontTx/>
              <a:buNone/>
            </a:pPr>
            <a:r>
              <a:rPr lang="en-GB" sz="2400">
                <a:latin typeface="Verdana" pitchFamily="34" charset="0"/>
                <a:ea typeface="Verdana" pitchFamily="34" charset="0"/>
                <a:cs typeface="Verdana" pitchFamily="34" charset="0"/>
              </a:rPr>
              <a:t>Level of significance </a:t>
            </a:r>
            <a:r>
              <a:rPr lang="el-GR" sz="2400">
                <a:latin typeface="Verdana" pitchFamily="34" charset="0"/>
                <a:ea typeface="Verdana" pitchFamily="34" charset="0"/>
                <a:cs typeface="Verdana" pitchFamily="34" charset="0"/>
              </a:rPr>
              <a:t>α</a:t>
            </a:r>
            <a:r>
              <a:rPr lang="en-GB" sz="2400">
                <a:latin typeface="Verdana" pitchFamily="34" charset="0"/>
                <a:ea typeface="Verdana" pitchFamily="34" charset="0"/>
                <a:cs typeface="Verdana" pitchFamily="34" charset="0"/>
              </a:rPr>
              <a:t>=5%=0.05</a:t>
            </a:r>
          </a:p>
          <a:p>
            <a:pPr>
              <a:buFontTx/>
              <a:buNone/>
            </a:pPr>
            <a:r>
              <a:rPr lang="en-GB" sz="2400">
                <a:latin typeface="Verdana" pitchFamily="34" charset="0"/>
                <a:ea typeface="Verdana" pitchFamily="34" charset="0"/>
                <a:cs typeface="Verdana" pitchFamily="34" charset="0"/>
              </a:rPr>
              <a:t>Test Statistics: </a:t>
            </a:r>
          </a:p>
          <a:p>
            <a:pPr>
              <a:buFontTx/>
              <a:buNone/>
            </a:pPr>
            <a:endParaRPr lang="en-GB" sz="2400">
              <a:latin typeface="Verdana" pitchFamily="34" charset="0"/>
              <a:ea typeface="Verdana" pitchFamily="34" charset="0"/>
              <a:cs typeface="Verdana" pitchFamily="34" charset="0"/>
            </a:endParaRPr>
          </a:p>
          <a:p>
            <a:pPr>
              <a:buFontTx/>
              <a:buNone/>
            </a:pPr>
            <a:endParaRPr lang="en-GB" sz="24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p:txBody>
      </p:sp>
      <p:graphicFrame>
        <p:nvGraphicFramePr>
          <p:cNvPr id="4" name="Object 2"/>
          <p:cNvGraphicFramePr>
            <a:graphicFrameLocks noChangeAspect="1"/>
          </p:cNvGraphicFramePr>
          <p:nvPr/>
        </p:nvGraphicFramePr>
        <p:xfrm>
          <a:off x="762000" y="3962400"/>
          <a:ext cx="1371600" cy="533400"/>
        </p:xfrm>
        <a:graphic>
          <a:graphicData uri="http://schemas.openxmlformats.org/presentationml/2006/ole">
            <mc:AlternateContent xmlns:mc="http://schemas.openxmlformats.org/markup-compatibility/2006">
              <mc:Choice xmlns:v="urn:schemas-microsoft-com:vml" Requires="v">
                <p:oleObj name="Equation" r:id="rId2" imgW="520560" imgH="482400" progId="Equation.3">
                  <p:embed/>
                </p:oleObj>
              </mc:Choice>
              <mc:Fallback>
                <p:oleObj name="Equation" r:id="rId2" imgW="520560" imgH="4824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962400"/>
                        <a:ext cx="1371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nvGraphicFramePr>
        <p:xfrm>
          <a:off x="762000" y="4572000"/>
          <a:ext cx="3505200" cy="1117600"/>
        </p:xfrm>
        <a:graphic>
          <a:graphicData uri="http://schemas.openxmlformats.org/presentationml/2006/ole">
            <mc:AlternateContent xmlns:mc="http://schemas.openxmlformats.org/markup-compatibility/2006">
              <mc:Choice xmlns:v="urn:schemas-microsoft-com:vml" Requires="v">
                <p:oleObj name="Equation" r:id="rId4" imgW="2234880" imgH="965160" progId="Equation.3">
                  <p:embed/>
                </p:oleObj>
              </mc:Choice>
              <mc:Fallback>
                <p:oleObj name="Equation" r:id="rId4" imgW="2234880" imgH="96516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572000"/>
                        <a:ext cx="35052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
          <p:cNvGraphicFramePr>
            <a:graphicFrameLocks noChangeAspect="1"/>
          </p:cNvGraphicFramePr>
          <p:nvPr/>
        </p:nvGraphicFramePr>
        <p:xfrm>
          <a:off x="4433888" y="4724400"/>
          <a:ext cx="4087812" cy="914400"/>
        </p:xfrm>
        <a:graphic>
          <a:graphicData uri="http://schemas.openxmlformats.org/presentationml/2006/ole">
            <mc:AlternateContent xmlns:mc="http://schemas.openxmlformats.org/markup-compatibility/2006">
              <mc:Choice xmlns:v="urn:schemas-microsoft-com:vml" Requires="v">
                <p:oleObj name="Equation" r:id="rId6" imgW="1854000" imgH="482400" progId="Equation.3">
                  <p:embed/>
                </p:oleObj>
              </mc:Choice>
              <mc:Fallback>
                <p:oleObj name="Equation" r:id="rId6" imgW="1854000" imgH="4824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3888" y="4724400"/>
                        <a:ext cx="40878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Content Placeholder 2"/>
          <p:cNvSpPr>
            <a:spLocks noGrp="1"/>
          </p:cNvSpPr>
          <p:nvPr>
            <p:ph idx="1"/>
          </p:nvPr>
        </p:nvSpPr>
        <p:spPr>
          <a:xfrm>
            <a:off x="457200" y="457200"/>
            <a:ext cx="8229600" cy="5668963"/>
          </a:xfrm>
        </p:spPr>
        <p:txBody>
          <a:bodyPr/>
          <a:lstStyle/>
          <a:p>
            <a:pPr>
              <a:buFontTx/>
              <a:buNone/>
            </a:pPr>
            <a:r>
              <a:rPr lang="en-GB" sz="2200">
                <a:latin typeface="Verdana" pitchFamily="34" charset="0"/>
                <a:ea typeface="Verdana" pitchFamily="34" charset="0"/>
                <a:cs typeface="Verdana" pitchFamily="34" charset="0"/>
              </a:rPr>
              <a:t>Table value (</a:t>
            </a:r>
            <a:r>
              <a:rPr lang="en-GB" sz="2200" b="1">
                <a:latin typeface="Verdana" pitchFamily="34" charset="0"/>
                <a:ea typeface="Verdana" pitchFamily="34" charset="0"/>
                <a:cs typeface="Verdana" pitchFamily="34" charset="0"/>
              </a:rPr>
              <a:t>v1,v2</a:t>
            </a:r>
            <a:r>
              <a:rPr lang="en-GB" sz="2200">
                <a:latin typeface="Verdana" pitchFamily="34" charset="0"/>
                <a:ea typeface="Verdana" pitchFamily="34" charset="0"/>
                <a:cs typeface="Verdana" pitchFamily="34" charset="0"/>
              </a:rPr>
              <a:t>) d.f i.e.,(8,7) is 3.73</a:t>
            </a:r>
          </a:p>
          <a:p>
            <a:pPr>
              <a:buFontTx/>
              <a:buNone/>
            </a:pPr>
            <a:r>
              <a:rPr lang="en-GB" sz="2200">
                <a:latin typeface="Verdana" pitchFamily="34" charset="0"/>
                <a:ea typeface="Verdana" pitchFamily="34" charset="0"/>
                <a:cs typeface="Verdana" pitchFamily="34" charset="0"/>
              </a:rPr>
              <a:t>Conclusion:</a:t>
            </a:r>
          </a:p>
          <a:p>
            <a:pPr>
              <a:buFontTx/>
              <a:buNone/>
            </a:pPr>
            <a:r>
              <a:rPr lang="en-GB" sz="2200">
                <a:latin typeface="Verdana" pitchFamily="34" charset="0"/>
                <a:ea typeface="Verdana" pitchFamily="34" charset="0"/>
                <a:cs typeface="Verdana" pitchFamily="34" charset="0"/>
              </a:rPr>
              <a:t>The table value (3.73) is </a:t>
            </a:r>
            <a:r>
              <a:rPr lang="en-GB" sz="2200" b="1">
                <a:latin typeface="Verdana" pitchFamily="34" charset="0"/>
                <a:ea typeface="Verdana" pitchFamily="34" charset="0"/>
                <a:cs typeface="Verdana" pitchFamily="34" charset="0"/>
              </a:rPr>
              <a:t>greater</a:t>
            </a:r>
            <a:r>
              <a:rPr lang="en-GB" sz="2200">
                <a:latin typeface="Verdana" pitchFamily="34" charset="0"/>
                <a:ea typeface="Verdana" pitchFamily="34" charset="0"/>
                <a:cs typeface="Verdana" pitchFamily="34" charset="0"/>
              </a:rPr>
              <a:t> than the calculated value (1.54).  Hence the Null hypothesis is accepted.</a:t>
            </a:r>
          </a:p>
          <a:p>
            <a:pPr>
              <a:buFontTx/>
              <a:buNone/>
            </a:pPr>
            <a:r>
              <a:rPr lang="en-GB" sz="2200">
                <a:latin typeface="Verdana" pitchFamily="34" charset="0"/>
                <a:ea typeface="Verdana" pitchFamily="34" charset="0"/>
                <a:cs typeface="Verdana" pitchFamily="34" charset="0"/>
              </a:rPr>
              <a:t>Interpretation:</a:t>
            </a:r>
          </a:p>
          <a:p>
            <a:pPr>
              <a:buFontTx/>
              <a:buNone/>
            </a:pPr>
            <a:r>
              <a:rPr lang="en-GB" sz="2200">
                <a:latin typeface="Verdana" pitchFamily="34" charset="0"/>
                <a:ea typeface="Verdana" pitchFamily="34" charset="0"/>
                <a:cs typeface="Verdana" pitchFamily="34" charset="0"/>
              </a:rPr>
              <a:t>The variability in dividends of the companies in the two sector is the same.</a:t>
            </a:r>
          </a:p>
          <a:p>
            <a:pPr>
              <a:buFontTx/>
              <a:buNone/>
            </a:pPr>
            <a:endParaRPr lang="en-GB" sz="22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Note : </a:t>
            </a:r>
          </a:p>
          <a:p>
            <a:pPr>
              <a:buFontTx/>
              <a:buNone/>
            </a:pPr>
            <a:r>
              <a:rPr lang="en-GB" sz="2200">
                <a:latin typeface="Verdana" pitchFamily="34" charset="0"/>
                <a:ea typeface="Verdana" pitchFamily="34" charset="0"/>
                <a:cs typeface="Verdana" pitchFamily="34" charset="0"/>
              </a:rPr>
              <a:t>UL= 3.73</a:t>
            </a:r>
          </a:p>
          <a:p>
            <a:pPr>
              <a:buFontTx/>
              <a:buNone/>
            </a:pPr>
            <a:r>
              <a:rPr lang="en-GB" sz="2200">
                <a:latin typeface="Verdana" pitchFamily="34" charset="0"/>
                <a:ea typeface="Verdana" pitchFamily="34" charset="0"/>
                <a:cs typeface="Verdana" pitchFamily="34" charset="0"/>
              </a:rPr>
              <a:t>LL=0.2681</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a:spLocks noGrp="1"/>
          </p:cNvSpPr>
          <p:nvPr>
            <p:ph idx="1"/>
          </p:nvPr>
        </p:nvSpPr>
        <p:spPr>
          <a:xfrm>
            <a:off x="457200" y="457200"/>
            <a:ext cx="8229600" cy="5668963"/>
          </a:xfrm>
        </p:spPr>
        <p:txBody>
          <a:bodyPr/>
          <a:lstStyle/>
          <a:p>
            <a:pPr marL="0" indent="0">
              <a:buFontTx/>
              <a:buNone/>
            </a:pPr>
            <a:r>
              <a:rPr lang="en-US" sz="2500" b="1" dirty="0">
                <a:latin typeface="Times New Roman" pitchFamily="18" charset="0"/>
                <a:cs typeface="Times New Roman" pitchFamily="18" charset="0"/>
              </a:rPr>
              <a:t>For understanding</a:t>
            </a:r>
          </a:p>
          <a:p>
            <a:pPr marL="0" indent="0">
              <a:buFontTx/>
              <a:buNone/>
            </a:pPr>
            <a:r>
              <a:rPr lang="en-US" sz="2500" dirty="0">
                <a:latin typeface="Times New Roman" pitchFamily="18" charset="0"/>
                <a:cs typeface="Times New Roman" pitchFamily="18" charset="0"/>
              </a:rPr>
              <a:t> A plant has installed two machines producing polythene bags.  During the installation, the manufacturer of the machine has stated that he capacity of the machine is to produce 20 bags in a day.  Owing to various factors there is a variation in the number of bags produced at the end of the day.  The company researcher has taken a random sample of  bags produced in 10 days from machine 1 and 13 days for machine 2 respectively. The following data gives the number of units of an item produced on a sampled say by the two machine :</a:t>
            </a:r>
          </a:p>
          <a:p>
            <a:pPr marL="0" indent="0">
              <a:buFontTx/>
              <a:buNone/>
            </a:pPr>
            <a:endParaRPr lang="en-US" sz="2500" dirty="0">
              <a:latin typeface="Times New Roman" pitchFamily="18" charset="0"/>
              <a:cs typeface="Times New Roman" pitchFamily="18" charset="0"/>
            </a:endParaRPr>
          </a:p>
          <a:p>
            <a:pPr marL="0" indent="0">
              <a:buFontTx/>
              <a:buNone/>
            </a:pPr>
            <a:endParaRPr lang="en-US" sz="2500" dirty="0">
              <a:latin typeface="Times New Roman" pitchFamily="18" charset="0"/>
              <a:cs typeface="Times New Roman" pitchFamily="18" charset="0"/>
            </a:endParaRPr>
          </a:p>
          <a:p>
            <a:pPr marL="0" indent="0">
              <a:buFontTx/>
              <a:buNone/>
            </a:pPr>
            <a:endParaRPr lang="en-US" sz="2500" dirty="0">
              <a:latin typeface="Times New Roman" pitchFamily="18" charset="0"/>
              <a:cs typeface="Times New Roman" pitchFamily="18" charset="0"/>
            </a:endParaRPr>
          </a:p>
          <a:p>
            <a:pPr marL="0" indent="0">
              <a:buFontTx/>
              <a:buNone/>
            </a:pPr>
            <a:r>
              <a:rPr lang="en-US" sz="2500" dirty="0">
                <a:latin typeface="Times New Roman" pitchFamily="18" charset="0"/>
                <a:cs typeface="Times New Roman" pitchFamily="18" charset="0"/>
              </a:rPr>
              <a:t>How can the researcher determine whether the variance is from same population or </a:t>
            </a:r>
            <a:r>
              <a:rPr lang="en-US" sz="2500" dirty="0" err="1">
                <a:latin typeface="Times New Roman" pitchFamily="18" charset="0"/>
                <a:cs typeface="Times New Roman" pitchFamily="18" charset="0"/>
              </a:rPr>
              <a:t>different.At</a:t>
            </a:r>
            <a:r>
              <a:rPr lang="en-US" sz="2500" dirty="0">
                <a:latin typeface="Times New Roman" pitchFamily="18" charset="0"/>
                <a:cs typeface="Times New Roman" pitchFamily="18" charset="0"/>
              </a:rPr>
              <a:t> 5% level of significance.</a:t>
            </a:r>
          </a:p>
          <a:p>
            <a:pPr marL="0" indent="0">
              <a:buFontTx/>
              <a:buNone/>
            </a:pPr>
            <a:r>
              <a:rPr lang="en-US" sz="2500" dirty="0">
                <a:latin typeface="Times New Roman" pitchFamily="18" charset="0"/>
                <a:cs typeface="Times New Roman" pitchFamily="18" charset="0"/>
              </a:rPr>
              <a:t> </a:t>
            </a:r>
            <a:endParaRPr lang="en-IN" sz="25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81000" y="3962400"/>
          <a:ext cx="8229606" cy="1371600"/>
        </p:xfrm>
        <a:graphic>
          <a:graphicData uri="http://schemas.openxmlformats.org/drawingml/2006/table">
            <a:tbl>
              <a:tblPr firstRow="1" bandRow="1">
                <a:tableStyleId>{5940675A-B579-460E-94D1-54222C63F5DA}</a:tableStyleId>
              </a:tblPr>
              <a:tblGrid>
                <a:gridCol w="587829">
                  <a:extLst>
                    <a:ext uri="{9D8B030D-6E8A-4147-A177-3AD203B41FA5}">
                      <a16:colId xmlns:a16="http://schemas.microsoft.com/office/drawing/2014/main" val="20000"/>
                    </a:ext>
                  </a:extLst>
                </a:gridCol>
                <a:gridCol w="587829">
                  <a:extLst>
                    <a:ext uri="{9D8B030D-6E8A-4147-A177-3AD203B41FA5}">
                      <a16:colId xmlns:a16="http://schemas.microsoft.com/office/drawing/2014/main" val="20001"/>
                    </a:ext>
                  </a:extLst>
                </a:gridCol>
                <a:gridCol w="587829">
                  <a:extLst>
                    <a:ext uri="{9D8B030D-6E8A-4147-A177-3AD203B41FA5}">
                      <a16:colId xmlns:a16="http://schemas.microsoft.com/office/drawing/2014/main" val="20002"/>
                    </a:ext>
                  </a:extLst>
                </a:gridCol>
                <a:gridCol w="587829">
                  <a:extLst>
                    <a:ext uri="{9D8B030D-6E8A-4147-A177-3AD203B41FA5}">
                      <a16:colId xmlns:a16="http://schemas.microsoft.com/office/drawing/2014/main" val="20003"/>
                    </a:ext>
                  </a:extLst>
                </a:gridCol>
                <a:gridCol w="587829">
                  <a:extLst>
                    <a:ext uri="{9D8B030D-6E8A-4147-A177-3AD203B41FA5}">
                      <a16:colId xmlns:a16="http://schemas.microsoft.com/office/drawing/2014/main" val="20004"/>
                    </a:ext>
                  </a:extLst>
                </a:gridCol>
                <a:gridCol w="587829">
                  <a:extLst>
                    <a:ext uri="{9D8B030D-6E8A-4147-A177-3AD203B41FA5}">
                      <a16:colId xmlns:a16="http://schemas.microsoft.com/office/drawing/2014/main" val="20005"/>
                    </a:ext>
                  </a:extLst>
                </a:gridCol>
                <a:gridCol w="587829">
                  <a:extLst>
                    <a:ext uri="{9D8B030D-6E8A-4147-A177-3AD203B41FA5}">
                      <a16:colId xmlns:a16="http://schemas.microsoft.com/office/drawing/2014/main" val="20006"/>
                    </a:ext>
                  </a:extLst>
                </a:gridCol>
                <a:gridCol w="587829">
                  <a:extLst>
                    <a:ext uri="{9D8B030D-6E8A-4147-A177-3AD203B41FA5}">
                      <a16:colId xmlns:a16="http://schemas.microsoft.com/office/drawing/2014/main" val="20007"/>
                    </a:ext>
                  </a:extLst>
                </a:gridCol>
                <a:gridCol w="587829">
                  <a:extLst>
                    <a:ext uri="{9D8B030D-6E8A-4147-A177-3AD203B41FA5}">
                      <a16:colId xmlns:a16="http://schemas.microsoft.com/office/drawing/2014/main" val="20008"/>
                    </a:ext>
                  </a:extLst>
                </a:gridCol>
                <a:gridCol w="587829">
                  <a:extLst>
                    <a:ext uri="{9D8B030D-6E8A-4147-A177-3AD203B41FA5}">
                      <a16:colId xmlns:a16="http://schemas.microsoft.com/office/drawing/2014/main" val="20009"/>
                    </a:ext>
                  </a:extLst>
                </a:gridCol>
                <a:gridCol w="587829">
                  <a:extLst>
                    <a:ext uri="{9D8B030D-6E8A-4147-A177-3AD203B41FA5}">
                      <a16:colId xmlns:a16="http://schemas.microsoft.com/office/drawing/2014/main" val="20010"/>
                    </a:ext>
                  </a:extLst>
                </a:gridCol>
                <a:gridCol w="587829">
                  <a:extLst>
                    <a:ext uri="{9D8B030D-6E8A-4147-A177-3AD203B41FA5}">
                      <a16:colId xmlns:a16="http://schemas.microsoft.com/office/drawing/2014/main" val="20011"/>
                    </a:ext>
                  </a:extLst>
                </a:gridCol>
                <a:gridCol w="587829">
                  <a:extLst>
                    <a:ext uri="{9D8B030D-6E8A-4147-A177-3AD203B41FA5}">
                      <a16:colId xmlns:a16="http://schemas.microsoft.com/office/drawing/2014/main" val="20012"/>
                    </a:ext>
                  </a:extLst>
                </a:gridCol>
                <a:gridCol w="587829">
                  <a:extLst>
                    <a:ext uri="{9D8B030D-6E8A-4147-A177-3AD203B41FA5}">
                      <a16:colId xmlns:a16="http://schemas.microsoft.com/office/drawing/2014/main" val="20013"/>
                    </a:ext>
                  </a:extLst>
                </a:gridCol>
              </a:tblGrid>
              <a:tr h="685800">
                <a:tc>
                  <a:txBody>
                    <a:bodyPr/>
                    <a:lstStyle/>
                    <a:p>
                      <a:r>
                        <a:rPr lang="en-US" dirty="0"/>
                        <a:t>Mch1</a:t>
                      </a:r>
                      <a:endParaRPr lang="en-IN" dirty="0"/>
                    </a:p>
                  </a:txBody>
                  <a:tcPr/>
                </a:tc>
                <a:tc>
                  <a:txBody>
                    <a:bodyPr/>
                    <a:lstStyle/>
                    <a:p>
                      <a:r>
                        <a:rPr lang="en-US" dirty="0"/>
                        <a:t>18</a:t>
                      </a:r>
                      <a:endParaRPr lang="en-IN" dirty="0"/>
                    </a:p>
                  </a:txBody>
                  <a:tcPr/>
                </a:tc>
                <a:tc>
                  <a:txBody>
                    <a:bodyPr/>
                    <a:lstStyle/>
                    <a:p>
                      <a:r>
                        <a:rPr lang="en-US" dirty="0"/>
                        <a:t>19</a:t>
                      </a:r>
                      <a:endParaRPr lang="en-IN" dirty="0"/>
                    </a:p>
                  </a:txBody>
                  <a:tcPr/>
                </a:tc>
                <a:tc>
                  <a:txBody>
                    <a:bodyPr/>
                    <a:lstStyle/>
                    <a:p>
                      <a:r>
                        <a:rPr lang="en-US" dirty="0"/>
                        <a:t>19</a:t>
                      </a:r>
                      <a:endParaRPr lang="en-IN" dirty="0"/>
                    </a:p>
                  </a:txBody>
                  <a:tcPr/>
                </a:tc>
                <a:tc>
                  <a:txBody>
                    <a:bodyPr/>
                    <a:lstStyle/>
                    <a:p>
                      <a:r>
                        <a:rPr lang="en-US" dirty="0"/>
                        <a:t>18</a:t>
                      </a:r>
                      <a:endParaRPr lang="en-IN" dirty="0"/>
                    </a:p>
                  </a:txBody>
                  <a:tcPr/>
                </a:tc>
                <a:tc>
                  <a:txBody>
                    <a:bodyPr/>
                    <a:lstStyle/>
                    <a:p>
                      <a:r>
                        <a:rPr lang="en-US" dirty="0"/>
                        <a:t>17</a:t>
                      </a:r>
                      <a:endParaRPr lang="en-IN" dirty="0"/>
                    </a:p>
                  </a:txBody>
                  <a:tcPr/>
                </a:tc>
                <a:tc>
                  <a:txBody>
                    <a:bodyPr/>
                    <a:lstStyle/>
                    <a:p>
                      <a:r>
                        <a:rPr lang="en-US" dirty="0"/>
                        <a:t>19</a:t>
                      </a:r>
                      <a:endParaRPr lang="en-IN" dirty="0"/>
                    </a:p>
                  </a:txBody>
                  <a:tcPr/>
                </a:tc>
                <a:tc>
                  <a:txBody>
                    <a:bodyPr/>
                    <a:lstStyle/>
                    <a:p>
                      <a:r>
                        <a:rPr lang="en-US" dirty="0"/>
                        <a:t>18</a:t>
                      </a:r>
                      <a:endParaRPr lang="en-IN" dirty="0"/>
                    </a:p>
                  </a:txBody>
                  <a:tcPr/>
                </a:tc>
                <a:tc>
                  <a:txBody>
                    <a:bodyPr/>
                    <a:lstStyle/>
                    <a:p>
                      <a:r>
                        <a:rPr lang="en-US" dirty="0"/>
                        <a:t>19</a:t>
                      </a:r>
                      <a:endParaRPr lang="en-IN" dirty="0"/>
                    </a:p>
                  </a:txBody>
                  <a:tcPr/>
                </a:tc>
                <a:tc>
                  <a:txBody>
                    <a:bodyPr/>
                    <a:lstStyle/>
                    <a:p>
                      <a:r>
                        <a:rPr lang="en-US" dirty="0"/>
                        <a:t>18</a:t>
                      </a:r>
                      <a:endParaRPr lang="en-IN" dirty="0"/>
                    </a:p>
                  </a:txBody>
                  <a:tcPr/>
                </a:tc>
                <a:tc>
                  <a:txBody>
                    <a:bodyPr/>
                    <a:lstStyle/>
                    <a:p>
                      <a:r>
                        <a:rPr lang="en-US" dirty="0"/>
                        <a:t>19</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0"/>
                  </a:ext>
                </a:extLst>
              </a:tr>
              <a:tr h="685800">
                <a:tc>
                  <a:txBody>
                    <a:bodyPr/>
                    <a:lstStyle/>
                    <a:p>
                      <a:r>
                        <a:rPr lang="en-US" dirty="0"/>
                        <a:t>Mch2</a:t>
                      </a:r>
                      <a:endParaRPr lang="en-IN" dirty="0"/>
                    </a:p>
                  </a:txBody>
                  <a:tcPr/>
                </a:tc>
                <a:tc>
                  <a:txBody>
                    <a:bodyPr/>
                    <a:lstStyle/>
                    <a:p>
                      <a:r>
                        <a:rPr lang="en-US" dirty="0"/>
                        <a:t>16</a:t>
                      </a:r>
                      <a:endParaRPr lang="en-IN" dirty="0"/>
                    </a:p>
                  </a:txBody>
                  <a:tcPr/>
                </a:tc>
                <a:tc>
                  <a:txBody>
                    <a:bodyPr/>
                    <a:lstStyle/>
                    <a:p>
                      <a:r>
                        <a:rPr lang="en-US" dirty="0"/>
                        <a:t>17</a:t>
                      </a:r>
                      <a:endParaRPr lang="en-IN" dirty="0"/>
                    </a:p>
                  </a:txBody>
                  <a:tcPr/>
                </a:tc>
                <a:tc>
                  <a:txBody>
                    <a:bodyPr/>
                    <a:lstStyle/>
                    <a:p>
                      <a:r>
                        <a:rPr lang="en-US" dirty="0"/>
                        <a:t>17</a:t>
                      </a:r>
                      <a:endParaRPr lang="en-IN" dirty="0"/>
                    </a:p>
                  </a:txBody>
                  <a:tcPr/>
                </a:tc>
                <a:tc>
                  <a:txBody>
                    <a:bodyPr/>
                    <a:lstStyle/>
                    <a:p>
                      <a:r>
                        <a:rPr lang="en-US" dirty="0"/>
                        <a:t>17</a:t>
                      </a:r>
                      <a:endParaRPr lang="en-IN" dirty="0"/>
                    </a:p>
                  </a:txBody>
                  <a:tcPr/>
                </a:tc>
                <a:tc>
                  <a:txBody>
                    <a:bodyPr/>
                    <a:lstStyle/>
                    <a:p>
                      <a:r>
                        <a:rPr lang="en-US" dirty="0"/>
                        <a:t>16</a:t>
                      </a:r>
                      <a:endParaRPr lang="en-IN" dirty="0"/>
                    </a:p>
                  </a:txBody>
                  <a:tcPr/>
                </a:tc>
                <a:tc>
                  <a:txBody>
                    <a:bodyPr/>
                    <a:lstStyle/>
                    <a:p>
                      <a:r>
                        <a:rPr lang="en-US" dirty="0"/>
                        <a:t>18</a:t>
                      </a:r>
                      <a:endParaRPr lang="en-IN" dirty="0"/>
                    </a:p>
                  </a:txBody>
                  <a:tcPr/>
                </a:tc>
                <a:tc>
                  <a:txBody>
                    <a:bodyPr/>
                    <a:lstStyle/>
                    <a:p>
                      <a:r>
                        <a:rPr lang="en-US" dirty="0"/>
                        <a:t>16</a:t>
                      </a:r>
                      <a:endParaRPr lang="en-IN" dirty="0"/>
                    </a:p>
                  </a:txBody>
                  <a:tcPr/>
                </a:tc>
                <a:tc>
                  <a:txBody>
                    <a:bodyPr/>
                    <a:lstStyle/>
                    <a:p>
                      <a:r>
                        <a:rPr lang="en-US" dirty="0"/>
                        <a:t>16</a:t>
                      </a:r>
                      <a:endParaRPr lang="en-IN" dirty="0"/>
                    </a:p>
                  </a:txBody>
                  <a:tcPr/>
                </a:tc>
                <a:tc>
                  <a:txBody>
                    <a:bodyPr/>
                    <a:lstStyle/>
                    <a:p>
                      <a:r>
                        <a:rPr lang="en-US" dirty="0"/>
                        <a:t>17</a:t>
                      </a:r>
                      <a:endParaRPr lang="en-IN" dirty="0"/>
                    </a:p>
                  </a:txBody>
                  <a:tcPr/>
                </a:tc>
                <a:tc>
                  <a:txBody>
                    <a:bodyPr/>
                    <a:lstStyle/>
                    <a:p>
                      <a:r>
                        <a:rPr lang="en-US" dirty="0"/>
                        <a:t>17</a:t>
                      </a:r>
                      <a:endParaRPr lang="en-IN" dirty="0"/>
                    </a:p>
                  </a:txBody>
                  <a:tcPr/>
                </a:tc>
                <a:tc>
                  <a:txBody>
                    <a:bodyPr/>
                    <a:lstStyle/>
                    <a:p>
                      <a:r>
                        <a:rPr lang="en-US" dirty="0"/>
                        <a:t>16</a:t>
                      </a:r>
                      <a:endParaRPr lang="en-IN" dirty="0"/>
                    </a:p>
                  </a:txBody>
                  <a:tcPr/>
                </a:tc>
                <a:tc>
                  <a:txBody>
                    <a:bodyPr/>
                    <a:lstStyle/>
                    <a:p>
                      <a:r>
                        <a:rPr lang="en-US" dirty="0"/>
                        <a:t>16</a:t>
                      </a:r>
                      <a:endParaRPr lang="en-IN" dirty="0"/>
                    </a:p>
                  </a:txBody>
                  <a:tcPr/>
                </a:tc>
                <a:tc>
                  <a:txBody>
                    <a:bodyPr/>
                    <a:lstStyle/>
                    <a:p>
                      <a:r>
                        <a:rPr lang="en-US" dirty="0"/>
                        <a:t>17</a:t>
                      </a:r>
                      <a:endParaRPr lang="en-IN" dirty="0"/>
                    </a:p>
                  </a:txBody>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3"/>
          <p:cNvPicPr>
            <a:picLocks noGrp="1" noChangeAspect="1" noChangeArrowheads="1"/>
          </p:cNvPicPr>
          <p:nvPr>
            <p:ph idx="1"/>
          </p:nvPr>
        </p:nvPicPr>
        <p:blipFill>
          <a:blip r:embed="rId2"/>
          <a:srcRect/>
          <a:stretch>
            <a:fillRect/>
          </a:stretch>
        </p:blipFill>
        <p:spPr>
          <a:xfrm>
            <a:off x="304800" y="457200"/>
            <a:ext cx="8458200" cy="6019800"/>
          </a:xfrm>
          <a:noFill/>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Content Placeholder 2"/>
          <p:cNvSpPr>
            <a:spLocks noGrp="1"/>
          </p:cNvSpPr>
          <p:nvPr>
            <p:ph idx="1"/>
          </p:nvPr>
        </p:nvSpPr>
        <p:spPr>
          <a:xfrm>
            <a:off x="457200" y="533400"/>
            <a:ext cx="8229600" cy="5592763"/>
          </a:xfrm>
        </p:spPr>
        <p:txBody>
          <a:bodyPr/>
          <a:lstStyle/>
          <a:p>
            <a:pPr>
              <a:buFontTx/>
              <a:buNone/>
            </a:pPr>
            <a:r>
              <a:rPr lang="en-GB" sz="2200">
                <a:latin typeface="Verdana" pitchFamily="34" charset="0"/>
                <a:ea typeface="Verdana" pitchFamily="34" charset="0"/>
                <a:cs typeface="Verdana" pitchFamily="34" charset="0"/>
              </a:rPr>
              <a:t>Solution</a:t>
            </a:r>
          </a:p>
          <a:p>
            <a:pPr>
              <a:buFontTx/>
              <a:buNone/>
            </a:pPr>
            <a:r>
              <a:rPr lang="en-GB" sz="2200">
                <a:latin typeface="Verdana" pitchFamily="34" charset="0"/>
                <a:ea typeface="Verdana" pitchFamily="34" charset="0"/>
                <a:cs typeface="Verdana" pitchFamily="34" charset="0"/>
              </a:rPr>
              <a:t>σ</a:t>
            </a:r>
            <a:r>
              <a:rPr lang="en-GB" sz="2200" baseline="-25000">
                <a:latin typeface="Verdana" pitchFamily="34" charset="0"/>
                <a:ea typeface="Verdana" pitchFamily="34" charset="0"/>
                <a:cs typeface="Verdana" pitchFamily="34" charset="0"/>
              </a:rPr>
              <a:t>1</a:t>
            </a:r>
            <a:r>
              <a:rPr lang="en-GB" sz="2200" baseline="30000">
                <a:latin typeface="Verdana" pitchFamily="34" charset="0"/>
                <a:ea typeface="Verdana" pitchFamily="34" charset="0"/>
                <a:cs typeface="Verdana" pitchFamily="34" charset="0"/>
              </a:rPr>
              <a:t>2</a:t>
            </a:r>
            <a:r>
              <a:rPr lang="en-GB" sz="2200">
                <a:latin typeface="Verdana" pitchFamily="34" charset="0"/>
                <a:ea typeface="Verdana" pitchFamily="34" charset="0"/>
                <a:cs typeface="Verdana" pitchFamily="34" charset="0"/>
              </a:rPr>
              <a:t> be variance of Machine 1</a:t>
            </a:r>
          </a:p>
          <a:p>
            <a:pPr>
              <a:buFontTx/>
              <a:buNone/>
            </a:pPr>
            <a:r>
              <a:rPr lang="el-GR" sz="2200">
                <a:latin typeface="Verdana" pitchFamily="34" charset="0"/>
                <a:ea typeface="Verdana" pitchFamily="34" charset="0"/>
                <a:cs typeface="Verdana" pitchFamily="34" charset="0"/>
              </a:rPr>
              <a:t>σ</a:t>
            </a:r>
            <a:r>
              <a:rPr lang="en-GB" sz="2200" baseline="-25000">
                <a:latin typeface="Verdana" pitchFamily="34" charset="0"/>
                <a:ea typeface="Verdana" pitchFamily="34" charset="0"/>
                <a:cs typeface="Verdana" pitchFamily="34" charset="0"/>
              </a:rPr>
              <a:t>2</a:t>
            </a:r>
            <a:r>
              <a:rPr lang="en-GB" sz="2200" baseline="30000">
                <a:latin typeface="Verdana" pitchFamily="34" charset="0"/>
                <a:ea typeface="Verdana" pitchFamily="34" charset="0"/>
                <a:cs typeface="Verdana" pitchFamily="34" charset="0"/>
              </a:rPr>
              <a:t>2</a:t>
            </a:r>
            <a:r>
              <a:rPr lang="en-GB" sz="2200">
                <a:latin typeface="Verdana" pitchFamily="34" charset="0"/>
                <a:ea typeface="Verdana" pitchFamily="34" charset="0"/>
                <a:cs typeface="Verdana" pitchFamily="34" charset="0"/>
              </a:rPr>
              <a:t> be variance of Machine 2</a:t>
            </a:r>
          </a:p>
          <a:p>
            <a:pPr>
              <a:buFontTx/>
              <a:buNone/>
            </a:pPr>
            <a:r>
              <a:rPr lang="en-GB" sz="2400">
                <a:latin typeface="Verdana" pitchFamily="34" charset="0"/>
                <a:ea typeface="Verdana" pitchFamily="34" charset="0"/>
                <a:cs typeface="Verdana" pitchFamily="34" charset="0"/>
              </a:rPr>
              <a:t>Step 1: H</a:t>
            </a:r>
            <a:r>
              <a:rPr lang="en-GB" sz="2400" baseline="-25000">
                <a:latin typeface="Verdana" pitchFamily="34" charset="0"/>
                <a:ea typeface="Verdana" pitchFamily="34" charset="0"/>
                <a:cs typeface="Verdana" pitchFamily="34" charset="0"/>
              </a:rPr>
              <a:t>0</a:t>
            </a:r>
            <a:r>
              <a:rPr lang="en-GB" sz="2400">
                <a:latin typeface="Verdana" pitchFamily="34" charset="0"/>
                <a:ea typeface="Verdana" pitchFamily="34" charset="0"/>
                <a:cs typeface="Verdana" pitchFamily="34" charset="0"/>
              </a:rPr>
              <a:t>:</a:t>
            </a:r>
            <a:r>
              <a:rPr lang="el-GR" sz="2400">
                <a:latin typeface="Verdana" pitchFamily="34" charset="0"/>
                <a:ea typeface="Verdana" pitchFamily="34" charset="0"/>
                <a:cs typeface="Verdana" pitchFamily="34" charset="0"/>
              </a:rPr>
              <a:t>σ</a:t>
            </a:r>
            <a:r>
              <a:rPr lang="en-GB" sz="2400" baseline="-25000">
                <a:latin typeface="Verdana" pitchFamily="34" charset="0"/>
                <a:ea typeface="Verdana" pitchFamily="34" charset="0"/>
                <a:cs typeface="Verdana" pitchFamily="34" charset="0"/>
              </a:rPr>
              <a:t>1</a:t>
            </a:r>
            <a:r>
              <a:rPr lang="en-GB" sz="2400" baseline="30000">
                <a:latin typeface="Verdana" pitchFamily="34" charset="0"/>
                <a:ea typeface="Verdana" pitchFamily="34" charset="0"/>
                <a:cs typeface="Verdana" pitchFamily="34" charset="0"/>
              </a:rPr>
              <a:t>2</a:t>
            </a:r>
            <a:r>
              <a:rPr lang="en-GB" sz="2400">
                <a:latin typeface="Verdana" pitchFamily="34" charset="0"/>
                <a:ea typeface="Verdana" pitchFamily="34" charset="0"/>
                <a:cs typeface="Verdana" pitchFamily="34" charset="0"/>
              </a:rPr>
              <a:t>=</a:t>
            </a:r>
            <a:r>
              <a:rPr lang="el-GR" sz="2400">
                <a:latin typeface="Verdana" pitchFamily="34" charset="0"/>
                <a:ea typeface="Verdana" pitchFamily="34" charset="0"/>
                <a:cs typeface="Verdana" pitchFamily="34" charset="0"/>
              </a:rPr>
              <a:t>σ</a:t>
            </a:r>
            <a:r>
              <a:rPr lang="en-GB" sz="2400" baseline="-25000">
                <a:latin typeface="Verdana" pitchFamily="34" charset="0"/>
                <a:ea typeface="Verdana" pitchFamily="34" charset="0"/>
                <a:cs typeface="Verdana" pitchFamily="34" charset="0"/>
              </a:rPr>
              <a:t>2</a:t>
            </a:r>
            <a:r>
              <a:rPr lang="en-GB" sz="2400" baseline="30000">
                <a:latin typeface="Verdana" pitchFamily="34" charset="0"/>
                <a:ea typeface="Verdana" pitchFamily="34" charset="0"/>
                <a:cs typeface="Verdana" pitchFamily="34" charset="0"/>
              </a:rPr>
              <a:t>2</a:t>
            </a:r>
          </a:p>
          <a:p>
            <a:pPr>
              <a:buFontTx/>
              <a:buNone/>
            </a:pPr>
            <a:r>
              <a:rPr lang="en-GB" sz="2400">
                <a:latin typeface="Verdana" pitchFamily="34" charset="0"/>
                <a:ea typeface="Verdana" pitchFamily="34" charset="0"/>
                <a:cs typeface="Verdana" pitchFamily="34" charset="0"/>
              </a:rPr>
              <a:t>Step 2: H</a:t>
            </a:r>
            <a:r>
              <a:rPr lang="el-GR" sz="2400" baseline="-25000">
                <a:latin typeface="Verdana" pitchFamily="34" charset="0"/>
                <a:ea typeface="Verdana" pitchFamily="34" charset="0"/>
                <a:cs typeface="Verdana" pitchFamily="34" charset="0"/>
              </a:rPr>
              <a:t>α</a:t>
            </a:r>
            <a:r>
              <a:rPr lang="en-GB" sz="2400">
                <a:latin typeface="Verdana" pitchFamily="34" charset="0"/>
                <a:ea typeface="Verdana" pitchFamily="34" charset="0"/>
                <a:cs typeface="Verdana" pitchFamily="34" charset="0"/>
              </a:rPr>
              <a:t>If </a:t>
            </a:r>
            <a:r>
              <a:rPr lang="el-GR" sz="2400">
                <a:latin typeface="Verdana" pitchFamily="34" charset="0"/>
                <a:ea typeface="Verdana" pitchFamily="34" charset="0"/>
                <a:cs typeface="Verdana" pitchFamily="34" charset="0"/>
              </a:rPr>
              <a:t>σ</a:t>
            </a:r>
            <a:r>
              <a:rPr lang="en-GB" sz="2400" baseline="-25000">
                <a:latin typeface="Verdana" pitchFamily="34" charset="0"/>
                <a:ea typeface="Verdana" pitchFamily="34" charset="0"/>
                <a:cs typeface="Verdana" pitchFamily="34" charset="0"/>
              </a:rPr>
              <a:t>1</a:t>
            </a:r>
            <a:r>
              <a:rPr lang="en-GB" sz="2400" baseline="30000">
                <a:latin typeface="Verdana" pitchFamily="34" charset="0"/>
                <a:ea typeface="Verdana" pitchFamily="34" charset="0"/>
                <a:cs typeface="Verdana" pitchFamily="34" charset="0"/>
              </a:rPr>
              <a:t>2</a:t>
            </a:r>
            <a:r>
              <a:rPr lang="en-GB" sz="2400">
                <a:latin typeface="Verdana" pitchFamily="34" charset="0"/>
                <a:ea typeface="Verdana" pitchFamily="34" charset="0"/>
                <a:cs typeface="Verdana" pitchFamily="34" charset="0"/>
              </a:rPr>
              <a:t>≠</a:t>
            </a:r>
            <a:r>
              <a:rPr lang="el-GR" sz="2400">
                <a:latin typeface="Verdana" pitchFamily="34" charset="0"/>
                <a:ea typeface="Verdana" pitchFamily="34" charset="0"/>
                <a:cs typeface="Verdana" pitchFamily="34" charset="0"/>
              </a:rPr>
              <a:t>σ</a:t>
            </a:r>
            <a:r>
              <a:rPr lang="en-GB" sz="2400" baseline="-25000">
                <a:latin typeface="Verdana" pitchFamily="34" charset="0"/>
                <a:ea typeface="Verdana" pitchFamily="34" charset="0"/>
                <a:cs typeface="Verdana" pitchFamily="34" charset="0"/>
              </a:rPr>
              <a:t>2</a:t>
            </a:r>
            <a:r>
              <a:rPr lang="en-GB" sz="2400" baseline="30000">
                <a:latin typeface="Verdana" pitchFamily="34" charset="0"/>
                <a:ea typeface="Verdana" pitchFamily="34" charset="0"/>
                <a:cs typeface="Verdana" pitchFamily="34" charset="0"/>
              </a:rPr>
              <a:t>2</a:t>
            </a:r>
          </a:p>
          <a:p>
            <a:pPr>
              <a:buFontTx/>
              <a:buNone/>
            </a:pPr>
            <a:r>
              <a:rPr lang="en-GB" sz="2400">
                <a:latin typeface="Verdana" pitchFamily="34" charset="0"/>
                <a:ea typeface="Verdana" pitchFamily="34" charset="0"/>
                <a:cs typeface="Verdana" pitchFamily="34" charset="0"/>
              </a:rPr>
              <a:t>Level of significance </a:t>
            </a:r>
            <a:r>
              <a:rPr lang="el-GR" sz="2400">
                <a:latin typeface="Verdana" pitchFamily="34" charset="0"/>
                <a:ea typeface="Verdana" pitchFamily="34" charset="0"/>
                <a:cs typeface="Verdana" pitchFamily="34" charset="0"/>
              </a:rPr>
              <a:t>α</a:t>
            </a:r>
            <a:r>
              <a:rPr lang="en-GB" sz="2400">
                <a:latin typeface="Verdana" pitchFamily="34" charset="0"/>
                <a:ea typeface="Verdana" pitchFamily="34" charset="0"/>
                <a:cs typeface="Verdana" pitchFamily="34" charset="0"/>
              </a:rPr>
              <a:t>=5%=0.05</a:t>
            </a:r>
          </a:p>
          <a:p>
            <a:pPr>
              <a:buFontTx/>
              <a:buNone/>
            </a:pPr>
            <a:r>
              <a:rPr lang="en-GB" sz="2400">
                <a:latin typeface="Verdana" pitchFamily="34" charset="0"/>
                <a:ea typeface="Verdana" pitchFamily="34" charset="0"/>
                <a:cs typeface="Verdana" pitchFamily="34" charset="0"/>
              </a:rPr>
              <a:t>Test Statistics: </a:t>
            </a:r>
          </a:p>
          <a:p>
            <a:pPr>
              <a:buFontTx/>
              <a:buNone/>
            </a:pPr>
            <a:endParaRPr lang="en-GB" sz="2400">
              <a:latin typeface="Verdana" pitchFamily="34" charset="0"/>
              <a:ea typeface="Verdana" pitchFamily="34" charset="0"/>
              <a:cs typeface="Verdana" pitchFamily="34" charset="0"/>
            </a:endParaRPr>
          </a:p>
          <a:p>
            <a:pPr>
              <a:buFontTx/>
              <a:buNone/>
            </a:pPr>
            <a:endParaRPr lang="en-GB" sz="24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p:txBody>
      </p:sp>
      <p:graphicFrame>
        <p:nvGraphicFramePr>
          <p:cNvPr id="4" name="Object 2"/>
          <p:cNvGraphicFramePr>
            <a:graphicFrameLocks noChangeAspect="1"/>
          </p:cNvGraphicFramePr>
          <p:nvPr/>
        </p:nvGraphicFramePr>
        <p:xfrm>
          <a:off x="762000" y="3962400"/>
          <a:ext cx="1371600" cy="533400"/>
        </p:xfrm>
        <a:graphic>
          <a:graphicData uri="http://schemas.openxmlformats.org/presentationml/2006/ole">
            <mc:AlternateContent xmlns:mc="http://schemas.openxmlformats.org/markup-compatibility/2006">
              <mc:Choice xmlns:v="urn:schemas-microsoft-com:vml" Requires="v">
                <p:oleObj name="Equation" r:id="rId2" imgW="520560" imgH="482400" progId="Equation.3">
                  <p:embed/>
                </p:oleObj>
              </mc:Choice>
              <mc:Fallback>
                <p:oleObj name="Equation" r:id="rId2" imgW="520560" imgH="4824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962400"/>
                        <a:ext cx="1371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
          <p:cNvGraphicFramePr>
            <a:graphicFrameLocks noChangeAspect="1"/>
          </p:cNvGraphicFramePr>
          <p:nvPr/>
        </p:nvGraphicFramePr>
        <p:xfrm>
          <a:off x="381000" y="4800600"/>
          <a:ext cx="7391400" cy="914400"/>
        </p:xfrm>
        <a:graphic>
          <a:graphicData uri="http://schemas.openxmlformats.org/presentationml/2006/ole">
            <mc:AlternateContent xmlns:mc="http://schemas.openxmlformats.org/markup-compatibility/2006">
              <mc:Choice xmlns:v="urn:schemas-microsoft-com:vml" Requires="v">
                <p:oleObj name="Equation" r:id="rId4" imgW="3352680" imgH="482400" progId="Equation.3">
                  <p:embed/>
                </p:oleObj>
              </mc:Choice>
              <mc:Fallback>
                <p:oleObj name="Equation" r:id="rId4" imgW="3352680" imgH="482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800600"/>
                        <a:ext cx="7391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Content Placeholder 2"/>
          <p:cNvSpPr>
            <a:spLocks noGrp="1"/>
          </p:cNvSpPr>
          <p:nvPr>
            <p:ph idx="1"/>
          </p:nvPr>
        </p:nvSpPr>
        <p:spPr>
          <a:xfrm>
            <a:off x="457200" y="457200"/>
            <a:ext cx="8229600" cy="5668963"/>
          </a:xfrm>
        </p:spPr>
        <p:txBody>
          <a:bodyPr/>
          <a:lstStyle/>
          <a:p>
            <a:pPr>
              <a:buFontTx/>
              <a:buNone/>
            </a:pPr>
            <a:r>
              <a:rPr lang="en-GB" sz="2200" dirty="0">
                <a:latin typeface="Verdana" pitchFamily="34" charset="0"/>
                <a:ea typeface="Verdana" pitchFamily="34" charset="0"/>
                <a:cs typeface="Verdana" pitchFamily="34" charset="0"/>
              </a:rPr>
              <a:t>Table value (</a:t>
            </a:r>
            <a:r>
              <a:rPr lang="en-GB" sz="2200" b="1" dirty="0">
                <a:latin typeface="Verdana" pitchFamily="34" charset="0"/>
                <a:ea typeface="Verdana" pitchFamily="34" charset="0"/>
                <a:cs typeface="Verdana" pitchFamily="34" charset="0"/>
              </a:rPr>
              <a:t>v1,v2</a:t>
            </a:r>
            <a:r>
              <a:rPr lang="en-GB" sz="2200" dirty="0">
                <a:latin typeface="Verdana" pitchFamily="34" charset="0"/>
                <a:ea typeface="Verdana" pitchFamily="34" charset="0"/>
                <a:cs typeface="Verdana" pitchFamily="34" charset="0"/>
              </a:rPr>
              <a:t>) </a:t>
            </a:r>
            <a:r>
              <a:rPr lang="en-GB" sz="2200" dirty="0" err="1">
                <a:latin typeface="Verdana" pitchFamily="34" charset="0"/>
                <a:ea typeface="Verdana" pitchFamily="34" charset="0"/>
                <a:cs typeface="Verdana" pitchFamily="34" charset="0"/>
              </a:rPr>
              <a:t>d.f</a:t>
            </a:r>
            <a:r>
              <a:rPr lang="en-GB" sz="2200" dirty="0">
                <a:latin typeface="Verdana" pitchFamily="34" charset="0"/>
                <a:ea typeface="Verdana" pitchFamily="34" charset="0"/>
                <a:cs typeface="Verdana" pitchFamily="34" charset="0"/>
              </a:rPr>
              <a:t> i.e.,(9,12) is 2.80</a:t>
            </a:r>
          </a:p>
          <a:p>
            <a:pPr>
              <a:buFontTx/>
              <a:buNone/>
            </a:pPr>
            <a:r>
              <a:rPr lang="en-GB" sz="2200" dirty="0">
                <a:latin typeface="Verdana" pitchFamily="34" charset="0"/>
                <a:ea typeface="Verdana" pitchFamily="34" charset="0"/>
                <a:cs typeface="Verdana" pitchFamily="34" charset="0"/>
              </a:rPr>
              <a:t>Conclusion:</a:t>
            </a:r>
          </a:p>
          <a:p>
            <a:pPr>
              <a:buFontTx/>
              <a:buNone/>
            </a:pPr>
            <a:r>
              <a:rPr lang="en-GB" sz="2200" dirty="0">
                <a:latin typeface="Verdana" pitchFamily="34" charset="0"/>
                <a:ea typeface="Verdana" pitchFamily="34" charset="0"/>
                <a:cs typeface="Verdana" pitchFamily="34" charset="0"/>
              </a:rPr>
              <a:t>The table value (2.80) is </a:t>
            </a:r>
            <a:r>
              <a:rPr lang="en-GB" sz="2200" b="1" dirty="0">
                <a:latin typeface="Verdana" pitchFamily="34" charset="0"/>
                <a:ea typeface="Verdana" pitchFamily="34" charset="0"/>
                <a:cs typeface="Verdana" pitchFamily="34" charset="0"/>
              </a:rPr>
              <a:t>greater</a:t>
            </a:r>
            <a:r>
              <a:rPr lang="en-GB" sz="2200" dirty="0">
                <a:latin typeface="Verdana" pitchFamily="34" charset="0"/>
                <a:ea typeface="Verdana" pitchFamily="34" charset="0"/>
                <a:cs typeface="Verdana" pitchFamily="34" charset="0"/>
              </a:rPr>
              <a:t> than the calculated value (1.17).  Hence the Null hypothesis is accepted.</a:t>
            </a:r>
          </a:p>
          <a:p>
            <a:pPr>
              <a:buFontTx/>
              <a:buNone/>
            </a:pPr>
            <a:r>
              <a:rPr lang="en-GB" sz="2200" dirty="0">
                <a:latin typeface="Verdana" pitchFamily="34" charset="0"/>
                <a:ea typeface="Verdana" pitchFamily="34" charset="0"/>
                <a:cs typeface="Verdana" pitchFamily="34" charset="0"/>
              </a:rPr>
              <a:t>Interpretation:</a:t>
            </a:r>
          </a:p>
          <a:p>
            <a:pPr>
              <a:buFontTx/>
              <a:buNone/>
            </a:pPr>
            <a:r>
              <a:rPr lang="en-GB" sz="2200" dirty="0">
                <a:latin typeface="Verdana" pitchFamily="34" charset="0"/>
                <a:ea typeface="Verdana" pitchFamily="34" charset="0"/>
                <a:cs typeface="Verdana" pitchFamily="34" charset="0"/>
              </a:rPr>
              <a:t>The variance in the two population is same.</a:t>
            </a:r>
          </a:p>
          <a:p>
            <a:pPr>
              <a:buFontTx/>
              <a:buNone/>
            </a:pPr>
            <a:endParaRPr lang="en-GB" sz="2200" dirty="0">
              <a:latin typeface="Verdana" pitchFamily="34" charset="0"/>
              <a:ea typeface="Verdana" pitchFamily="34" charset="0"/>
              <a:cs typeface="Verdana" pitchFamily="34" charset="0"/>
            </a:endParaRPr>
          </a:p>
          <a:p>
            <a:pPr>
              <a:buFontTx/>
              <a:buNone/>
            </a:pPr>
            <a:r>
              <a:rPr lang="en-GB" sz="2200" dirty="0">
                <a:latin typeface="Verdana" pitchFamily="34" charset="0"/>
                <a:ea typeface="Verdana" pitchFamily="34" charset="0"/>
                <a:cs typeface="Verdana" pitchFamily="34" charset="0"/>
              </a:rPr>
              <a:t>Note : </a:t>
            </a:r>
          </a:p>
          <a:p>
            <a:pPr>
              <a:buFontTx/>
              <a:buNone/>
            </a:pPr>
            <a:r>
              <a:rPr lang="en-GB" sz="2200" dirty="0">
                <a:latin typeface="Verdana" pitchFamily="34" charset="0"/>
                <a:ea typeface="Verdana" pitchFamily="34" charset="0"/>
                <a:cs typeface="Verdana" pitchFamily="34" charset="0"/>
              </a:rPr>
              <a:t>UL= 3.44</a:t>
            </a:r>
          </a:p>
          <a:p>
            <a:pPr>
              <a:buFontTx/>
              <a:buNone/>
            </a:pPr>
            <a:r>
              <a:rPr lang="en-GB" sz="2200" dirty="0">
                <a:latin typeface="Verdana" pitchFamily="34" charset="0"/>
                <a:ea typeface="Verdana" pitchFamily="34" charset="0"/>
                <a:cs typeface="Verdana" pitchFamily="34" charset="0"/>
              </a:rPr>
              <a:t>LL=0.2907</a:t>
            </a: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0"/>
            <a:ext cx="8229600" cy="5668963"/>
          </a:xfrm>
        </p:spPr>
        <p:txBody>
          <a:bodyPr/>
          <a:lstStyle/>
          <a:p>
            <a:pPr>
              <a:buFontTx/>
              <a:buNone/>
            </a:pPr>
            <a:r>
              <a:rPr lang="en-GB" dirty="0"/>
              <a:t>What do you mean by variation equal or not?</a:t>
            </a:r>
          </a:p>
          <a:p>
            <a:pPr>
              <a:buFontTx/>
              <a:buNone/>
            </a:pPr>
            <a:r>
              <a:rPr lang="en-GB" dirty="0"/>
              <a:t>Consistency?</a:t>
            </a:r>
          </a:p>
          <a:p>
            <a:pPr>
              <a:buFontTx/>
              <a:buNone/>
            </a:pPr>
            <a:r>
              <a:rPr lang="en-GB" dirty="0"/>
              <a:t>Variance</a:t>
            </a:r>
          </a:p>
          <a:p>
            <a:pPr>
              <a:buFontTx/>
              <a:buNone/>
            </a:pPr>
            <a:r>
              <a:rPr lang="en-GB" dirty="0"/>
              <a:t>Page no 482 (</a:t>
            </a:r>
            <a:r>
              <a:rPr lang="en-GB" dirty="0" err="1"/>
              <a:t>Srivatsava</a:t>
            </a:r>
            <a:r>
              <a:rPr lang="en-GB" dirty="0"/>
              <a:t>)</a:t>
            </a:r>
          </a:p>
          <a:p>
            <a:pPr>
              <a:buFontTx/>
              <a:buNone/>
            </a:pPr>
            <a:r>
              <a:rPr lang="en-GB" dirty="0"/>
              <a:t>Problem no: 1 to 5 –Solve </a:t>
            </a:r>
          </a:p>
          <a:p>
            <a:pPr>
              <a:buFontTx/>
              <a:buNone/>
            </a:pPr>
            <a:r>
              <a:rPr lang="en-GB" dirty="0"/>
              <a:t>6 to 10 null and alternative hypothesis </a:t>
            </a:r>
            <a:r>
              <a:rPr lang="en-GB"/>
              <a:t>and test to be used</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0"/>
            <a:ext cx="8229600" cy="5668963"/>
          </a:xfrm>
        </p:spPr>
        <p:txBody>
          <a:bodyPr/>
          <a:lstStyle/>
          <a:p>
            <a:pPr>
              <a:buFontTx/>
              <a:buNone/>
            </a:pPr>
            <a:r>
              <a:rPr lang="en-GB" dirty="0"/>
              <a:t>What do you mean by variation equal or not?</a:t>
            </a:r>
          </a:p>
          <a:p>
            <a:pPr>
              <a:buFontTx/>
              <a:buNone/>
            </a:pPr>
            <a:r>
              <a:rPr lang="en-GB" dirty="0"/>
              <a:t>Consistency?</a:t>
            </a:r>
          </a:p>
          <a:p>
            <a:pPr>
              <a:buFontTx/>
              <a:buNone/>
            </a:pPr>
            <a:r>
              <a:rPr lang="en-GB" dirty="0"/>
              <a:t>Variance</a:t>
            </a:r>
          </a:p>
          <a:p>
            <a:pPr>
              <a:buFontTx/>
              <a:buNone/>
            </a:pPr>
            <a:r>
              <a:rPr lang="en-GB" dirty="0"/>
              <a:t>Page no 482 (</a:t>
            </a:r>
            <a:r>
              <a:rPr lang="en-GB" dirty="0" err="1"/>
              <a:t>Srivatsava</a:t>
            </a:r>
            <a:r>
              <a:rPr lang="en-GB" dirty="0"/>
              <a:t>)</a:t>
            </a:r>
          </a:p>
          <a:p>
            <a:pPr>
              <a:buFontTx/>
              <a:buNone/>
            </a:pPr>
            <a:r>
              <a:rPr lang="en-GB" dirty="0"/>
              <a:t>Problem no: 9 ,24, 25, 27, 28,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457200" y="533400"/>
            <a:ext cx="8229600" cy="5592763"/>
          </a:xfrm>
        </p:spPr>
        <p:txBody>
          <a:bodyPr/>
          <a:lstStyle/>
          <a:p>
            <a:pPr>
              <a:buFontTx/>
              <a:buNone/>
            </a:pPr>
            <a:r>
              <a:rPr lang="en-GB" sz="2200">
                <a:latin typeface="Verdana" pitchFamily="34" charset="0"/>
                <a:ea typeface="Verdana" pitchFamily="34" charset="0"/>
                <a:cs typeface="Verdana" pitchFamily="34" charset="0"/>
              </a:rPr>
              <a:t>Solutions</a:t>
            </a:r>
          </a:p>
          <a:p>
            <a:pPr>
              <a:buFontTx/>
              <a:buNone/>
            </a:pPr>
            <a:r>
              <a:rPr lang="en-GB" sz="2200">
                <a:latin typeface="Verdana" pitchFamily="34" charset="0"/>
                <a:ea typeface="Verdana" pitchFamily="34" charset="0"/>
                <a:cs typeface="Verdana" pitchFamily="34" charset="0"/>
              </a:rPr>
              <a:t>9. σ</a:t>
            </a:r>
            <a:r>
              <a:rPr lang="en-GB" sz="2200" baseline="-25000">
                <a:latin typeface="Verdana" pitchFamily="34" charset="0"/>
                <a:ea typeface="Verdana" pitchFamily="34" charset="0"/>
                <a:cs typeface="Verdana" pitchFamily="34" charset="0"/>
              </a:rPr>
              <a:t>1</a:t>
            </a:r>
            <a:r>
              <a:rPr lang="en-GB" sz="2200" baseline="30000">
                <a:latin typeface="Verdana" pitchFamily="34" charset="0"/>
                <a:ea typeface="Verdana" pitchFamily="34" charset="0"/>
                <a:cs typeface="Verdana" pitchFamily="34" charset="0"/>
              </a:rPr>
              <a:t>2</a:t>
            </a:r>
            <a:r>
              <a:rPr lang="en-GB" sz="2200">
                <a:latin typeface="Verdana" pitchFamily="34" charset="0"/>
                <a:ea typeface="Verdana" pitchFamily="34" charset="0"/>
                <a:cs typeface="Verdana" pitchFamily="34" charset="0"/>
              </a:rPr>
              <a:t> be variance of Campus recruited officers</a:t>
            </a:r>
          </a:p>
          <a:p>
            <a:pPr>
              <a:buFontTx/>
              <a:buNone/>
            </a:pPr>
            <a:r>
              <a:rPr lang="el-GR" sz="2200">
                <a:latin typeface="Verdana" pitchFamily="34" charset="0"/>
                <a:ea typeface="Verdana" pitchFamily="34" charset="0"/>
                <a:cs typeface="Verdana" pitchFamily="34" charset="0"/>
              </a:rPr>
              <a:t>σ</a:t>
            </a:r>
            <a:r>
              <a:rPr lang="en-GB" sz="2200" baseline="-25000">
                <a:latin typeface="Verdana" pitchFamily="34" charset="0"/>
                <a:ea typeface="Verdana" pitchFamily="34" charset="0"/>
                <a:cs typeface="Verdana" pitchFamily="34" charset="0"/>
              </a:rPr>
              <a:t>2</a:t>
            </a:r>
            <a:r>
              <a:rPr lang="en-GB" sz="2200" baseline="30000">
                <a:latin typeface="Verdana" pitchFamily="34" charset="0"/>
                <a:ea typeface="Verdana" pitchFamily="34" charset="0"/>
                <a:cs typeface="Verdana" pitchFamily="34" charset="0"/>
              </a:rPr>
              <a:t>2</a:t>
            </a:r>
            <a:r>
              <a:rPr lang="en-GB" sz="2200">
                <a:latin typeface="Verdana" pitchFamily="34" charset="0"/>
                <a:ea typeface="Verdana" pitchFamily="34" charset="0"/>
                <a:cs typeface="Verdana" pitchFamily="34" charset="0"/>
              </a:rPr>
              <a:t> be variance of Open market recruited officers</a:t>
            </a:r>
          </a:p>
          <a:p>
            <a:pPr>
              <a:buFontTx/>
              <a:buNone/>
            </a:pPr>
            <a:r>
              <a:rPr lang="en-GB" sz="2400">
                <a:latin typeface="Verdana" pitchFamily="34" charset="0"/>
                <a:ea typeface="Verdana" pitchFamily="34" charset="0"/>
                <a:cs typeface="Verdana" pitchFamily="34" charset="0"/>
              </a:rPr>
              <a:t>Step 1: H</a:t>
            </a:r>
            <a:r>
              <a:rPr lang="en-GB" sz="2400" baseline="-25000">
                <a:latin typeface="Verdana" pitchFamily="34" charset="0"/>
                <a:ea typeface="Verdana" pitchFamily="34" charset="0"/>
                <a:cs typeface="Verdana" pitchFamily="34" charset="0"/>
              </a:rPr>
              <a:t>0</a:t>
            </a:r>
            <a:r>
              <a:rPr lang="en-GB" sz="2400">
                <a:latin typeface="Verdana" pitchFamily="34" charset="0"/>
                <a:ea typeface="Verdana" pitchFamily="34" charset="0"/>
                <a:cs typeface="Verdana" pitchFamily="34" charset="0"/>
              </a:rPr>
              <a:t>:</a:t>
            </a:r>
            <a:r>
              <a:rPr lang="el-GR" sz="2400">
                <a:latin typeface="Verdana" pitchFamily="34" charset="0"/>
                <a:ea typeface="Verdana" pitchFamily="34" charset="0"/>
                <a:cs typeface="Verdana" pitchFamily="34" charset="0"/>
              </a:rPr>
              <a:t>σ</a:t>
            </a:r>
            <a:r>
              <a:rPr lang="en-GB" sz="2400" baseline="-25000">
                <a:latin typeface="Verdana" pitchFamily="34" charset="0"/>
                <a:ea typeface="Verdana" pitchFamily="34" charset="0"/>
                <a:cs typeface="Verdana" pitchFamily="34" charset="0"/>
              </a:rPr>
              <a:t>1</a:t>
            </a:r>
            <a:r>
              <a:rPr lang="en-GB" sz="2400" baseline="30000">
                <a:latin typeface="Verdana" pitchFamily="34" charset="0"/>
                <a:ea typeface="Verdana" pitchFamily="34" charset="0"/>
                <a:cs typeface="Verdana" pitchFamily="34" charset="0"/>
              </a:rPr>
              <a:t>2</a:t>
            </a:r>
            <a:r>
              <a:rPr lang="en-GB" sz="2400">
                <a:latin typeface="Verdana" pitchFamily="34" charset="0"/>
                <a:ea typeface="Verdana" pitchFamily="34" charset="0"/>
                <a:cs typeface="Verdana" pitchFamily="34" charset="0"/>
              </a:rPr>
              <a:t>=</a:t>
            </a:r>
            <a:r>
              <a:rPr lang="el-GR" sz="2400">
                <a:latin typeface="Verdana" pitchFamily="34" charset="0"/>
                <a:ea typeface="Verdana" pitchFamily="34" charset="0"/>
                <a:cs typeface="Verdana" pitchFamily="34" charset="0"/>
              </a:rPr>
              <a:t>σ</a:t>
            </a:r>
            <a:r>
              <a:rPr lang="en-GB" sz="2400" baseline="-25000">
                <a:latin typeface="Verdana" pitchFamily="34" charset="0"/>
                <a:ea typeface="Verdana" pitchFamily="34" charset="0"/>
                <a:cs typeface="Verdana" pitchFamily="34" charset="0"/>
              </a:rPr>
              <a:t>2</a:t>
            </a:r>
            <a:r>
              <a:rPr lang="en-GB" sz="2400" baseline="30000">
                <a:latin typeface="Verdana" pitchFamily="34" charset="0"/>
                <a:ea typeface="Verdana" pitchFamily="34" charset="0"/>
                <a:cs typeface="Verdana" pitchFamily="34" charset="0"/>
              </a:rPr>
              <a:t>2</a:t>
            </a:r>
          </a:p>
          <a:p>
            <a:pPr>
              <a:buFontTx/>
              <a:buNone/>
            </a:pPr>
            <a:r>
              <a:rPr lang="en-GB" sz="2400">
                <a:latin typeface="Verdana" pitchFamily="34" charset="0"/>
                <a:ea typeface="Verdana" pitchFamily="34" charset="0"/>
                <a:cs typeface="Verdana" pitchFamily="34" charset="0"/>
              </a:rPr>
              <a:t>Step 2: H</a:t>
            </a:r>
            <a:r>
              <a:rPr lang="el-GR" sz="2400" baseline="-25000">
                <a:latin typeface="Verdana" pitchFamily="34" charset="0"/>
                <a:ea typeface="Verdana" pitchFamily="34" charset="0"/>
                <a:cs typeface="Verdana" pitchFamily="34" charset="0"/>
              </a:rPr>
              <a:t>α</a:t>
            </a:r>
            <a:r>
              <a:rPr lang="en-GB" sz="2400">
                <a:latin typeface="Verdana" pitchFamily="34" charset="0"/>
                <a:ea typeface="Verdana" pitchFamily="34" charset="0"/>
                <a:cs typeface="Verdana" pitchFamily="34" charset="0"/>
              </a:rPr>
              <a:t>If </a:t>
            </a:r>
            <a:r>
              <a:rPr lang="el-GR" sz="2400">
                <a:latin typeface="Verdana" pitchFamily="34" charset="0"/>
                <a:ea typeface="Verdana" pitchFamily="34" charset="0"/>
                <a:cs typeface="Verdana" pitchFamily="34" charset="0"/>
              </a:rPr>
              <a:t>σ</a:t>
            </a:r>
            <a:r>
              <a:rPr lang="en-GB" sz="2400" baseline="-25000">
                <a:latin typeface="Verdana" pitchFamily="34" charset="0"/>
                <a:ea typeface="Verdana" pitchFamily="34" charset="0"/>
                <a:cs typeface="Verdana" pitchFamily="34" charset="0"/>
              </a:rPr>
              <a:t>1</a:t>
            </a:r>
            <a:r>
              <a:rPr lang="en-GB" sz="2400" baseline="30000">
                <a:latin typeface="Verdana" pitchFamily="34" charset="0"/>
                <a:ea typeface="Verdana" pitchFamily="34" charset="0"/>
                <a:cs typeface="Verdana" pitchFamily="34" charset="0"/>
              </a:rPr>
              <a:t>2</a:t>
            </a:r>
            <a:r>
              <a:rPr lang="en-GB" sz="2400">
                <a:latin typeface="Verdana" pitchFamily="34" charset="0"/>
                <a:ea typeface="Verdana" pitchFamily="34" charset="0"/>
                <a:cs typeface="Verdana" pitchFamily="34" charset="0"/>
              </a:rPr>
              <a:t>≠</a:t>
            </a:r>
            <a:r>
              <a:rPr lang="el-GR" sz="2400">
                <a:latin typeface="Verdana" pitchFamily="34" charset="0"/>
                <a:ea typeface="Verdana" pitchFamily="34" charset="0"/>
                <a:cs typeface="Verdana" pitchFamily="34" charset="0"/>
              </a:rPr>
              <a:t>σ</a:t>
            </a:r>
            <a:r>
              <a:rPr lang="en-GB" sz="2400" baseline="-25000">
                <a:latin typeface="Verdana" pitchFamily="34" charset="0"/>
                <a:ea typeface="Verdana" pitchFamily="34" charset="0"/>
                <a:cs typeface="Verdana" pitchFamily="34" charset="0"/>
              </a:rPr>
              <a:t>2</a:t>
            </a:r>
            <a:r>
              <a:rPr lang="en-GB" sz="2400" baseline="30000">
                <a:latin typeface="Verdana" pitchFamily="34" charset="0"/>
                <a:ea typeface="Verdana" pitchFamily="34" charset="0"/>
                <a:cs typeface="Verdana" pitchFamily="34" charset="0"/>
              </a:rPr>
              <a:t>2</a:t>
            </a:r>
          </a:p>
          <a:p>
            <a:pPr>
              <a:buFontTx/>
              <a:buNone/>
            </a:pPr>
            <a:r>
              <a:rPr lang="en-GB" sz="2400">
                <a:latin typeface="Verdana" pitchFamily="34" charset="0"/>
                <a:ea typeface="Verdana" pitchFamily="34" charset="0"/>
                <a:cs typeface="Verdana" pitchFamily="34" charset="0"/>
              </a:rPr>
              <a:t>Level of significance </a:t>
            </a:r>
            <a:r>
              <a:rPr lang="el-GR" sz="2400">
                <a:latin typeface="Verdana" pitchFamily="34" charset="0"/>
                <a:ea typeface="Verdana" pitchFamily="34" charset="0"/>
                <a:cs typeface="Verdana" pitchFamily="34" charset="0"/>
              </a:rPr>
              <a:t>α</a:t>
            </a:r>
            <a:r>
              <a:rPr lang="en-GB" sz="2400">
                <a:latin typeface="Verdana" pitchFamily="34" charset="0"/>
                <a:ea typeface="Verdana" pitchFamily="34" charset="0"/>
                <a:cs typeface="Verdana" pitchFamily="34" charset="0"/>
              </a:rPr>
              <a:t>=5%=0.05</a:t>
            </a:r>
          </a:p>
          <a:p>
            <a:pPr>
              <a:buFontTx/>
              <a:buNone/>
            </a:pPr>
            <a:r>
              <a:rPr lang="en-GB" sz="2400">
                <a:latin typeface="Verdana" pitchFamily="34" charset="0"/>
                <a:ea typeface="Verdana" pitchFamily="34" charset="0"/>
                <a:cs typeface="Verdana" pitchFamily="34" charset="0"/>
              </a:rPr>
              <a:t>Test Statistics: </a:t>
            </a:r>
          </a:p>
          <a:p>
            <a:pPr>
              <a:buFontTx/>
              <a:buNone/>
            </a:pPr>
            <a:endParaRPr lang="en-GB" sz="2400">
              <a:latin typeface="Verdana" pitchFamily="34" charset="0"/>
              <a:ea typeface="Verdana" pitchFamily="34" charset="0"/>
              <a:cs typeface="Verdana" pitchFamily="34" charset="0"/>
            </a:endParaRPr>
          </a:p>
          <a:p>
            <a:pPr>
              <a:buFontTx/>
              <a:buNone/>
            </a:pPr>
            <a:endParaRPr lang="en-GB" sz="24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p:txBody>
      </p:sp>
      <p:graphicFrame>
        <p:nvGraphicFramePr>
          <p:cNvPr id="6" name="Object 4"/>
          <p:cNvGraphicFramePr>
            <a:graphicFrameLocks noChangeAspect="1"/>
          </p:cNvGraphicFramePr>
          <p:nvPr/>
        </p:nvGraphicFramePr>
        <p:xfrm>
          <a:off x="533400" y="3581400"/>
          <a:ext cx="6184900" cy="914400"/>
        </p:xfrm>
        <a:graphic>
          <a:graphicData uri="http://schemas.openxmlformats.org/presentationml/2006/ole">
            <mc:AlternateContent xmlns:mc="http://schemas.openxmlformats.org/markup-compatibility/2006">
              <mc:Choice xmlns:v="urn:schemas-microsoft-com:vml" Requires="v">
                <p:oleObj name="Equation" r:id="rId2" imgW="2806560" imgH="482400" progId="Equation.3">
                  <p:embed/>
                </p:oleObj>
              </mc:Choice>
              <mc:Fallback>
                <p:oleObj name="Equation" r:id="rId2" imgW="2806560" imgH="482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81400"/>
                        <a:ext cx="61849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76200"/>
            <a:ext cx="8229600" cy="487363"/>
          </a:xfrm>
        </p:spPr>
        <p:txBody>
          <a:bodyPr/>
          <a:lstStyle/>
          <a:p>
            <a:r>
              <a:rPr lang="en-US" sz="3000"/>
              <a:t>Developing hypothesis</a:t>
            </a:r>
          </a:p>
        </p:txBody>
      </p:sp>
      <p:sp>
        <p:nvSpPr>
          <p:cNvPr id="3" name="Content Placeholder 2"/>
          <p:cNvSpPr>
            <a:spLocks noGrp="1"/>
          </p:cNvSpPr>
          <p:nvPr>
            <p:ph idx="1"/>
          </p:nvPr>
        </p:nvSpPr>
        <p:spPr>
          <a:xfrm>
            <a:off x="457200" y="533400"/>
            <a:ext cx="8229600" cy="5592763"/>
          </a:xfrm>
        </p:spPr>
        <p:txBody>
          <a:bodyPr/>
          <a:lstStyle/>
          <a:p>
            <a:pPr marL="457200" indent="-457200">
              <a:buFontTx/>
              <a:buNone/>
              <a:defRPr/>
            </a:pPr>
            <a:r>
              <a:rPr lang="en-GB" sz="2200" dirty="0"/>
              <a:t>1. A production line operation is designed to fill carton with laundry detergent to a mean weight of 32 ounces.  A sample of cartons is periodically selected and weighted to determine whether under filling or over filling is occurring.  If the sample data lead to a conclusion of under filling or over filling, the production line will be shut down and adjusted to obtain proper filling.</a:t>
            </a:r>
          </a:p>
          <a:p>
            <a:pPr marL="457200" indent="-457200">
              <a:buFontTx/>
              <a:buNone/>
              <a:defRPr/>
            </a:pPr>
            <a:r>
              <a:rPr lang="en-GB" sz="2200" dirty="0"/>
              <a:t>H</a:t>
            </a:r>
            <a:r>
              <a:rPr lang="en-GB" sz="2200" baseline="-25000" dirty="0"/>
              <a:t>0 </a:t>
            </a:r>
            <a:r>
              <a:rPr lang="en-GB" sz="2200" dirty="0"/>
              <a:t> : </a:t>
            </a:r>
            <a:r>
              <a:rPr lang="el-GR" sz="2200" dirty="0"/>
              <a:t>μ</a:t>
            </a:r>
            <a:r>
              <a:rPr lang="en-GB" sz="2200" dirty="0"/>
              <a:t>=32   &amp; H</a:t>
            </a:r>
            <a:r>
              <a:rPr lang="el-GR" sz="2200" baseline="-25000" dirty="0"/>
              <a:t>α</a:t>
            </a:r>
            <a:r>
              <a:rPr lang="en-GB" sz="2200" baseline="-25000" dirty="0"/>
              <a:t> </a:t>
            </a:r>
            <a:r>
              <a:rPr lang="en-GB" sz="2200" dirty="0"/>
              <a:t> :</a:t>
            </a:r>
            <a:r>
              <a:rPr lang="el-GR" sz="2200" dirty="0"/>
              <a:t> μ</a:t>
            </a:r>
            <a:r>
              <a:rPr lang="en-GB" sz="2200" dirty="0"/>
              <a:t>≠32</a:t>
            </a:r>
          </a:p>
          <a:p>
            <a:pPr marL="457200" indent="-457200">
              <a:buFontTx/>
              <a:buNone/>
              <a:defRPr/>
            </a:pPr>
            <a:endParaRPr lang="en-GB" sz="2200" dirty="0"/>
          </a:p>
          <a:p>
            <a:pPr marL="457200" indent="-457200">
              <a:buFontTx/>
              <a:buNone/>
              <a:defRPr/>
            </a:pPr>
            <a:r>
              <a:rPr lang="en-GB" sz="2200" dirty="0"/>
              <a:t>Hypothesis @ test in decision making</a:t>
            </a:r>
          </a:p>
          <a:p>
            <a:pPr marL="457200" indent="-457200">
              <a:buFontTx/>
              <a:buNone/>
              <a:defRPr/>
            </a:pPr>
            <a:endParaRPr lang="en-GB" sz="2200" dirty="0"/>
          </a:p>
          <a:p>
            <a:pPr marL="457200" indent="-457200">
              <a:buFontTx/>
              <a:buNone/>
              <a:defRPr/>
            </a:pPr>
            <a:r>
              <a:rPr lang="en-GB" sz="2200" dirty="0"/>
              <a:t>Hypothesis should be made for parameters.</a:t>
            </a:r>
          </a:p>
          <a:p>
            <a:pPr marL="457200" indent="-457200">
              <a:buFontTx/>
              <a:buNone/>
              <a:defRPr/>
            </a:pPr>
            <a:endParaRPr lang="en-GB" sz="2200" dirty="0"/>
          </a:p>
          <a:p>
            <a:pPr marL="457200" indent="-457200">
              <a:buFontTx/>
              <a:buNone/>
              <a:defRPr/>
            </a:pPr>
            <a:r>
              <a:rPr lang="en-GB" sz="2200" dirty="0"/>
              <a:t>Null hypothesis should be neutral statement</a:t>
            </a:r>
          </a:p>
          <a:p>
            <a:pPr>
              <a:buFontTx/>
              <a:buNone/>
              <a:defRPr/>
            </a:pPr>
            <a:endParaRPr lang="en-US" sz="2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Content Placeholder 2"/>
          <p:cNvSpPr>
            <a:spLocks noGrp="1"/>
          </p:cNvSpPr>
          <p:nvPr>
            <p:ph idx="1"/>
          </p:nvPr>
        </p:nvSpPr>
        <p:spPr>
          <a:xfrm>
            <a:off x="457200" y="457200"/>
            <a:ext cx="8229600" cy="5668963"/>
          </a:xfrm>
        </p:spPr>
        <p:txBody>
          <a:bodyPr/>
          <a:lstStyle/>
          <a:p>
            <a:pPr>
              <a:buFontTx/>
              <a:buNone/>
            </a:pPr>
            <a:r>
              <a:rPr lang="en-GB" sz="2200">
                <a:latin typeface="Verdana" pitchFamily="34" charset="0"/>
                <a:ea typeface="Verdana" pitchFamily="34" charset="0"/>
                <a:cs typeface="Verdana" pitchFamily="34" charset="0"/>
              </a:rPr>
              <a:t>Table value (</a:t>
            </a:r>
            <a:r>
              <a:rPr lang="en-GB" sz="2200" b="1">
                <a:latin typeface="Verdana" pitchFamily="34" charset="0"/>
                <a:ea typeface="Verdana" pitchFamily="34" charset="0"/>
                <a:cs typeface="Verdana" pitchFamily="34" charset="0"/>
              </a:rPr>
              <a:t>v1,v2</a:t>
            </a:r>
            <a:r>
              <a:rPr lang="en-GB" sz="2200">
                <a:latin typeface="Verdana" pitchFamily="34" charset="0"/>
                <a:ea typeface="Verdana" pitchFamily="34" charset="0"/>
                <a:cs typeface="Verdana" pitchFamily="34" charset="0"/>
              </a:rPr>
              <a:t>) d.f i.e.,(9,9) is 5.34</a:t>
            </a:r>
          </a:p>
          <a:p>
            <a:pPr>
              <a:buFontTx/>
              <a:buNone/>
            </a:pPr>
            <a:r>
              <a:rPr lang="en-GB" sz="2200">
                <a:latin typeface="Verdana" pitchFamily="34" charset="0"/>
                <a:ea typeface="Verdana" pitchFamily="34" charset="0"/>
                <a:cs typeface="Verdana" pitchFamily="34" charset="0"/>
              </a:rPr>
              <a:t>Conclusion:</a:t>
            </a:r>
          </a:p>
          <a:p>
            <a:pPr>
              <a:buFontTx/>
              <a:buNone/>
            </a:pPr>
            <a:r>
              <a:rPr lang="en-GB" sz="2200">
                <a:latin typeface="Verdana" pitchFamily="34" charset="0"/>
                <a:ea typeface="Verdana" pitchFamily="34" charset="0"/>
                <a:cs typeface="Verdana" pitchFamily="34" charset="0"/>
              </a:rPr>
              <a:t>The table value (5.35) is </a:t>
            </a:r>
            <a:r>
              <a:rPr lang="en-GB" sz="2200" b="1">
                <a:latin typeface="Verdana" pitchFamily="34" charset="0"/>
                <a:ea typeface="Verdana" pitchFamily="34" charset="0"/>
                <a:cs typeface="Verdana" pitchFamily="34" charset="0"/>
              </a:rPr>
              <a:t>greater</a:t>
            </a:r>
            <a:r>
              <a:rPr lang="en-GB" sz="2200">
                <a:latin typeface="Verdana" pitchFamily="34" charset="0"/>
                <a:ea typeface="Verdana" pitchFamily="34" charset="0"/>
                <a:cs typeface="Verdana" pitchFamily="34" charset="0"/>
              </a:rPr>
              <a:t> than the calculated value (1.43).  Hence the Null hypothesis is accepted.</a:t>
            </a:r>
          </a:p>
          <a:p>
            <a:pPr>
              <a:buFontTx/>
              <a:buNone/>
            </a:pPr>
            <a:r>
              <a:rPr lang="en-GB" sz="2200">
                <a:latin typeface="Verdana" pitchFamily="34" charset="0"/>
                <a:ea typeface="Verdana" pitchFamily="34" charset="0"/>
                <a:cs typeface="Verdana" pitchFamily="34" charset="0"/>
              </a:rPr>
              <a:t>Interpretation:</a:t>
            </a:r>
          </a:p>
          <a:p>
            <a:pPr>
              <a:buFontTx/>
              <a:buNone/>
            </a:pPr>
            <a:r>
              <a:rPr lang="en-GB" sz="2200">
                <a:latin typeface="Verdana" pitchFamily="34" charset="0"/>
                <a:ea typeface="Verdana" pitchFamily="34" charset="0"/>
                <a:cs typeface="Verdana" pitchFamily="34" charset="0"/>
              </a:rPr>
              <a:t>The difference between two score of officer is not significant.</a:t>
            </a:r>
          </a:p>
          <a:p>
            <a:pPr>
              <a:buFontTx/>
              <a:buNone/>
            </a:pPr>
            <a:endParaRPr lang="en-GB" sz="2200">
              <a:latin typeface="Verdana" pitchFamily="34" charset="0"/>
              <a:ea typeface="Verdana" pitchFamily="34" charset="0"/>
              <a:cs typeface="Verdana" pitchFamily="34" charset="0"/>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609600"/>
          <a:ext cx="8382000" cy="5602606"/>
        </p:xfrm>
        <a:graphic>
          <a:graphicData uri="http://schemas.openxmlformats.org/drawingml/2006/table">
            <a:tbl>
              <a:tblPr/>
              <a:tblGrid>
                <a:gridCol w="981075">
                  <a:extLst>
                    <a:ext uri="{9D8B030D-6E8A-4147-A177-3AD203B41FA5}">
                      <a16:colId xmlns:a16="http://schemas.microsoft.com/office/drawing/2014/main" val="20000"/>
                    </a:ext>
                  </a:extLst>
                </a:gridCol>
                <a:gridCol w="1076325">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798513">
                  <a:extLst>
                    <a:ext uri="{9D8B030D-6E8A-4147-A177-3AD203B41FA5}">
                      <a16:colId xmlns:a16="http://schemas.microsoft.com/office/drawing/2014/main" val="20003"/>
                    </a:ext>
                  </a:extLst>
                </a:gridCol>
                <a:gridCol w="1139825">
                  <a:extLst>
                    <a:ext uri="{9D8B030D-6E8A-4147-A177-3AD203B41FA5}">
                      <a16:colId xmlns:a16="http://schemas.microsoft.com/office/drawing/2014/main" val="20004"/>
                    </a:ext>
                  </a:extLst>
                </a:gridCol>
                <a:gridCol w="1643062">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804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Book Antiqua" pitchFamily="18" charset="0"/>
                        </a:rPr>
                        <a:t>P.No</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Book Antiqua" pitchFamily="18" charset="0"/>
                        </a:rPr>
                        <a:t>H</a:t>
                      </a:r>
                      <a:r>
                        <a:rPr kumimoji="0" lang="en-GB" sz="1800" b="1" i="0" u="none" strike="noStrike" cap="none" normalizeH="0" baseline="-25000">
                          <a:ln>
                            <a:noFill/>
                          </a:ln>
                          <a:solidFill>
                            <a:srgbClr val="FFFFFF"/>
                          </a:solidFill>
                          <a:effectLst/>
                          <a:latin typeface="Book Antiqua"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Book Antiqua" pitchFamily="18" charset="0"/>
                        </a:rPr>
                        <a:t>H</a:t>
                      </a:r>
                      <a:r>
                        <a:rPr kumimoji="0" lang="el-GR" sz="1800" b="1" i="0" u="none" strike="noStrike" cap="none" normalizeH="0" baseline="-25000">
                          <a:ln>
                            <a:noFill/>
                          </a:ln>
                          <a:solidFill>
                            <a:srgbClr val="FFFFFF"/>
                          </a:solidFill>
                          <a:effectLst/>
                          <a:latin typeface="Times New Roman" pitchFamily="18" charset="0"/>
                        </a:rPr>
                        <a:t>α</a:t>
                      </a:r>
                      <a:endParaRPr kumimoji="0" lang="en-GB" sz="1800" b="1" i="0" u="none" strike="noStrike" cap="none" normalizeH="0" baseline="-25000">
                        <a:ln>
                          <a:noFill/>
                        </a:ln>
                        <a:solidFill>
                          <a:srgbClr val="FFFFFF"/>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rgbClr val="FFFFFF"/>
                          </a:solidFill>
                          <a:effectLst/>
                          <a:latin typeface="Book Antiqua" pitchFamily="18" charset="0"/>
                        </a:rPr>
                        <a:t>Level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rgbClr val="FFFFFF"/>
                          </a:solidFill>
                          <a:effectLst/>
                          <a:latin typeface="Book Antiqua" pitchFamily="18" charset="0"/>
                        </a:rPr>
                        <a:t>Of</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rgbClr val="FFFFFF"/>
                          </a:solidFill>
                          <a:effectLst/>
                          <a:latin typeface="Book Antiqua" pitchFamily="18" charset="0"/>
                        </a:rPr>
                        <a:t>Significance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Book Antiqua" pitchFamily="18" charset="0"/>
                        </a:rPr>
                        <a:t>α</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Book Antiqua" pitchFamily="18" charset="0"/>
                        </a:rPr>
                        <a:t>d.f</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Book Antiqua" pitchFamily="18" charset="0"/>
                        </a:rPr>
                        <a:t>(v1,v2)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Book Antiqua" pitchFamily="18" charset="0"/>
                        </a:rPr>
                        <a:t>F</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Book Antiqua" pitchFamily="18" charset="0"/>
                        </a:rPr>
                        <a:t>Calculated Value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Book Antiqua" pitchFamily="18" charset="0"/>
                        </a:rPr>
                        <a:t>F</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Book Antiqua" pitchFamily="18" charset="0"/>
                        </a:rPr>
                        <a:t>Table Value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Book Antiqua" pitchFamily="18" charset="0"/>
                        </a:rPr>
                        <a:t>Conclusion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04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800" b="0" i="0" u="none" strike="noStrike" cap="none" normalizeH="0" baseline="0">
                          <a:ln>
                            <a:noFill/>
                          </a:ln>
                          <a:solidFill>
                            <a:srgbClr val="000000"/>
                          </a:solidFill>
                          <a:effectLst/>
                          <a:latin typeface="Verdana" pitchFamily="34" charset="0"/>
                          <a:ea typeface="Verdana" pitchFamily="34" charset="0"/>
                          <a:cs typeface="Verdana" pitchFamily="34" charset="0"/>
                        </a:rPr>
                        <a:t>σ</a:t>
                      </a:r>
                      <a:r>
                        <a:rPr kumimoji="0" lang="en-GB" sz="1800" b="0" i="0" u="none" strike="noStrike" cap="none" normalizeH="0" baseline="-25000">
                          <a:ln>
                            <a:noFill/>
                          </a:ln>
                          <a:solidFill>
                            <a:srgbClr val="000000"/>
                          </a:solidFill>
                          <a:effectLst/>
                          <a:latin typeface="Verdana" pitchFamily="34" charset="0"/>
                          <a:ea typeface="Verdana" pitchFamily="34" charset="0"/>
                          <a:cs typeface="Verdana" pitchFamily="34" charset="0"/>
                        </a:rPr>
                        <a:t>1</a:t>
                      </a:r>
                      <a:r>
                        <a:rPr kumimoji="0" lang="en-GB" sz="1800" b="0" i="0" u="none" strike="noStrike" cap="none" normalizeH="0" baseline="30000">
                          <a:ln>
                            <a:noFill/>
                          </a:ln>
                          <a:solidFill>
                            <a:srgbClr val="000000"/>
                          </a:solidFill>
                          <a:effectLst/>
                          <a:latin typeface="Verdana" pitchFamily="34" charset="0"/>
                          <a:ea typeface="Verdana" pitchFamily="34" charset="0"/>
                          <a:cs typeface="Verdana" pitchFamily="34" charset="0"/>
                        </a:rPr>
                        <a:t>2</a:t>
                      </a:r>
                      <a:r>
                        <a:rPr kumimoji="0" lang="en-GB" sz="1800" b="0" i="0" u="none" strike="noStrike" cap="none" normalizeH="0" baseline="0">
                          <a:ln>
                            <a:noFill/>
                          </a:ln>
                          <a:solidFill>
                            <a:srgbClr val="000000"/>
                          </a:solidFill>
                          <a:effectLst/>
                          <a:latin typeface="Verdana" pitchFamily="34" charset="0"/>
                          <a:ea typeface="Verdana" pitchFamily="34" charset="0"/>
                          <a:cs typeface="Verdana" pitchFamily="34" charset="0"/>
                        </a:rPr>
                        <a:t>=</a:t>
                      </a:r>
                      <a:r>
                        <a:rPr kumimoji="0" lang="el-GR" sz="1800" b="0" i="0" u="none" strike="noStrike" cap="none" normalizeH="0" baseline="0">
                          <a:ln>
                            <a:noFill/>
                          </a:ln>
                          <a:solidFill>
                            <a:srgbClr val="000000"/>
                          </a:solidFill>
                          <a:effectLst/>
                          <a:latin typeface="Verdana" pitchFamily="34" charset="0"/>
                          <a:ea typeface="Verdana" pitchFamily="34" charset="0"/>
                          <a:cs typeface="Verdana" pitchFamily="34" charset="0"/>
                        </a:rPr>
                        <a:t>σ</a:t>
                      </a:r>
                      <a:r>
                        <a:rPr kumimoji="0" lang="en-GB" sz="1800" b="0" i="0" u="none" strike="noStrike" cap="none" normalizeH="0" baseline="-25000">
                          <a:ln>
                            <a:noFill/>
                          </a:ln>
                          <a:solidFill>
                            <a:srgbClr val="000000"/>
                          </a:solidFill>
                          <a:effectLst/>
                          <a:latin typeface="Verdana" pitchFamily="34" charset="0"/>
                          <a:ea typeface="Verdana" pitchFamily="34" charset="0"/>
                          <a:cs typeface="Verdana" pitchFamily="34" charset="0"/>
                        </a:rPr>
                        <a:t>2</a:t>
                      </a:r>
                      <a:r>
                        <a:rPr kumimoji="0" lang="en-GB" sz="1800" b="0" i="0" u="none" strike="noStrike" cap="none" normalizeH="0" baseline="30000">
                          <a:ln>
                            <a:noFill/>
                          </a:ln>
                          <a:solidFill>
                            <a:srgbClr val="000000"/>
                          </a:solidFill>
                          <a:effectLst/>
                          <a:latin typeface="Verdana" pitchFamily="34" charset="0"/>
                          <a:ea typeface="Verdana" pitchFamily="34" charset="0"/>
                          <a:cs typeface="Verdana" pitchFamily="34" charset="0"/>
                        </a:rPr>
                        <a:t>2</a:t>
                      </a: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800" b="0" i="0" u="none" strike="noStrike" cap="none" normalizeH="0" baseline="0">
                          <a:ln>
                            <a:noFill/>
                          </a:ln>
                          <a:solidFill>
                            <a:srgbClr val="000000"/>
                          </a:solidFill>
                          <a:effectLst/>
                          <a:latin typeface="Verdana" pitchFamily="34" charset="0"/>
                          <a:ea typeface="Verdana" pitchFamily="34" charset="0"/>
                          <a:cs typeface="Verdana" pitchFamily="34" charset="0"/>
                        </a:rPr>
                        <a:t>σ</a:t>
                      </a:r>
                      <a:r>
                        <a:rPr kumimoji="0" lang="en-GB" sz="1800" b="0" i="0" u="none" strike="noStrike" cap="none" normalizeH="0" baseline="-25000">
                          <a:ln>
                            <a:noFill/>
                          </a:ln>
                          <a:solidFill>
                            <a:srgbClr val="000000"/>
                          </a:solidFill>
                          <a:effectLst/>
                          <a:latin typeface="Verdana" pitchFamily="34" charset="0"/>
                          <a:ea typeface="Verdana" pitchFamily="34" charset="0"/>
                          <a:cs typeface="Verdana" pitchFamily="34" charset="0"/>
                        </a:rPr>
                        <a:t>1</a:t>
                      </a:r>
                      <a:r>
                        <a:rPr kumimoji="0" lang="en-GB" sz="1800" b="0" i="0" u="none" strike="noStrike" cap="none" normalizeH="0" baseline="30000">
                          <a:ln>
                            <a:noFill/>
                          </a:ln>
                          <a:solidFill>
                            <a:srgbClr val="000000"/>
                          </a:solidFill>
                          <a:effectLst/>
                          <a:latin typeface="Verdana" pitchFamily="34" charset="0"/>
                          <a:ea typeface="Verdana" pitchFamily="34" charset="0"/>
                          <a:cs typeface="Verdana" pitchFamily="34" charset="0"/>
                        </a:rPr>
                        <a:t>2</a:t>
                      </a:r>
                      <a:r>
                        <a:rPr kumimoji="0" lang="en-GB" sz="1800" b="0" i="0" u="none" strike="noStrike" cap="none" normalizeH="0" baseline="0">
                          <a:ln>
                            <a:noFill/>
                          </a:ln>
                          <a:solidFill>
                            <a:srgbClr val="000000"/>
                          </a:solidFill>
                          <a:effectLst/>
                          <a:latin typeface="Verdana" pitchFamily="34" charset="0"/>
                          <a:ea typeface="Verdana" pitchFamily="34" charset="0"/>
                          <a:cs typeface="Verdana" pitchFamily="34" charset="0"/>
                        </a:rPr>
                        <a:t>≠</a:t>
                      </a:r>
                      <a:r>
                        <a:rPr kumimoji="0" lang="el-GR" sz="1800" b="0" i="0" u="none" strike="noStrike" cap="none" normalizeH="0" baseline="0">
                          <a:ln>
                            <a:noFill/>
                          </a:ln>
                          <a:solidFill>
                            <a:srgbClr val="000000"/>
                          </a:solidFill>
                          <a:effectLst/>
                          <a:latin typeface="Verdana" pitchFamily="34" charset="0"/>
                          <a:ea typeface="Verdana" pitchFamily="34" charset="0"/>
                          <a:cs typeface="Verdana" pitchFamily="34" charset="0"/>
                        </a:rPr>
                        <a:t>σ</a:t>
                      </a:r>
                      <a:r>
                        <a:rPr kumimoji="0" lang="en-GB" sz="1800" b="0" i="0" u="none" strike="noStrike" cap="none" normalizeH="0" baseline="-25000">
                          <a:ln>
                            <a:noFill/>
                          </a:ln>
                          <a:solidFill>
                            <a:srgbClr val="000000"/>
                          </a:solidFill>
                          <a:effectLst/>
                          <a:latin typeface="Verdana" pitchFamily="34" charset="0"/>
                          <a:ea typeface="Verdana" pitchFamily="34" charset="0"/>
                          <a:cs typeface="Verdana" pitchFamily="34" charset="0"/>
                        </a:rPr>
                        <a:t>2</a:t>
                      </a:r>
                      <a:r>
                        <a:rPr kumimoji="0" lang="en-GB" sz="1800" b="0" i="0" u="none" strike="noStrike" cap="none" normalizeH="0" baseline="30000">
                          <a:ln>
                            <a:noFill/>
                          </a:ln>
                          <a:solidFill>
                            <a:srgbClr val="000000"/>
                          </a:solidFill>
                          <a:effectLst/>
                          <a:latin typeface="Verdana" pitchFamily="34" charset="0"/>
                          <a:ea typeface="Verdana" pitchFamily="34" charset="0"/>
                          <a:cs typeface="Verdana" pitchFamily="34" charset="0"/>
                        </a:rPr>
                        <a:t>2</a:t>
                      </a: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9,9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F= 0.3182/0.4561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=1.43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5.35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H</a:t>
                      </a:r>
                      <a:r>
                        <a:rPr kumimoji="0" lang="en-GB" sz="1800" b="0" i="0" u="none" strike="noStrike" cap="none" normalizeH="0" baseline="-25000">
                          <a:ln>
                            <a:noFill/>
                          </a:ln>
                          <a:solidFill>
                            <a:srgbClr val="000000"/>
                          </a:solidFill>
                          <a:effectLst/>
                          <a:latin typeface="Book Antiqua" pitchFamily="18" charset="0"/>
                        </a:rPr>
                        <a:t>0</a:t>
                      </a:r>
                      <a:r>
                        <a:rPr kumimoji="0" lang="en-GB" sz="1800" b="0" i="0" u="none" strike="noStrike" cap="none" normalizeH="0" baseline="0">
                          <a:ln>
                            <a:noFill/>
                          </a:ln>
                          <a:solidFill>
                            <a:srgbClr val="000000"/>
                          </a:solidFill>
                          <a:effectLst/>
                          <a:latin typeface="Book Antiqua" pitchFamily="18" charset="0"/>
                        </a:rPr>
                        <a:t> accepted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804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24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800" b="0" i="0" u="none" strike="noStrike" cap="none" normalizeH="0" baseline="0">
                          <a:ln>
                            <a:noFill/>
                          </a:ln>
                          <a:solidFill>
                            <a:srgbClr val="000000"/>
                          </a:solidFill>
                          <a:effectLst/>
                          <a:latin typeface="Verdana" pitchFamily="34" charset="0"/>
                          <a:ea typeface="Verdana" pitchFamily="34" charset="0"/>
                          <a:cs typeface="Verdana" pitchFamily="34" charset="0"/>
                        </a:rPr>
                        <a:t>σ</a:t>
                      </a:r>
                      <a:r>
                        <a:rPr kumimoji="0" lang="en-GB" sz="1800" b="0" i="0" u="none" strike="noStrike" cap="none" normalizeH="0" baseline="-25000">
                          <a:ln>
                            <a:noFill/>
                          </a:ln>
                          <a:solidFill>
                            <a:srgbClr val="000000"/>
                          </a:solidFill>
                          <a:effectLst/>
                          <a:latin typeface="Verdana" pitchFamily="34" charset="0"/>
                          <a:ea typeface="Verdana" pitchFamily="34" charset="0"/>
                          <a:cs typeface="Verdana" pitchFamily="34" charset="0"/>
                        </a:rPr>
                        <a:t>1</a:t>
                      </a:r>
                      <a:r>
                        <a:rPr kumimoji="0" lang="en-GB" sz="1800" b="0" i="0" u="none" strike="noStrike" cap="none" normalizeH="0" baseline="30000">
                          <a:ln>
                            <a:noFill/>
                          </a:ln>
                          <a:solidFill>
                            <a:srgbClr val="000000"/>
                          </a:solidFill>
                          <a:effectLst/>
                          <a:latin typeface="Verdana" pitchFamily="34" charset="0"/>
                          <a:ea typeface="Verdana" pitchFamily="34" charset="0"/>
                          <a:cs typeface="Verdana" pitchFamily="34" charset="0"/>
                        </a:rPr>
                        <a:t>2</a:t>
                      </a:r>
                      <a:r>
                        <a:rPr kumimoji="0" lang="en-GB" sz="1800" b="0" i="0" u="none" strike="noStrike" cap="none" normalizeH="0" baseline="0">
                          <a:ln>
                            <a:noFill/>
                          </a:ln>
                          <a:solidFill>
                            <a:srgbClr val="000000"/>
                          </a:solidFill>
                          <a:effectLst/>
                          <a:latin typeface="Verdana" pitchFamily="34" charset="0"/>
                          <a:ea typeface="Verdana" pitchFamily="34" charset="0"/>
                          <a:cs typeface="Verdana" pitchFamily="34" charset="0"/>
                        </a:rPr>
                        <a:t>=</a:t>
                      </a:r>
                      <a:r>
                        <a:rPr kumimoji="0" lang="el-GR" sz="1800" b="0" i="0" u="none" strike="noStrike" cap="none" normalizeH="0" baseline="0">
                          <a:ln>
                            <a:noFill/>
                          </a:ln>
                          <a:solidFill>
                            <a:srgbClr val="000000"/>
                          </a:solidFill>
                          <a:effectLst/>
                          <a:latin typeface="Verdana" pitchFamily="34" charset="0"/>
                          <a:ea typeface="Verdana" pitchFamily="34" charset="0"/>
                          <a:cs typeface="Verdana" pitchFamily="34" charset="0"/>
                        </a:rPr>
                        <a:t>σ</a:t>
                      </a:r>
                      <a:r>
                        <a:rPr kumimoji="0" lang="en-GB" sz="1800" b="0" i="0" u="none" strike="noStrike" cap="none" normalizeH="0" baseline="-25000">
                          <a:ln>
                            <a:noFill/>
                          </a:ln>
                          <a:solidFill>
                            <a:srgbClr val="000000"/>
                          </a:solidFill>
                          <a:effectLst/>
                          <a:latin typeface="Verdana" pitchFamily="34" charset="0"/>
                          <a:ea typeface="Verdana" pitchFamily="34" charset="0"/>
                          <a:cs typeface="Verdana" pitchFamily="34" charset="0"/>
                        </a:rPr>
                        <a:t>2</a:t>
                      </a:r>
                      <a:r>
                        <a:rPr kumimoji="0" lang="en-GB" sz="1800" b="0" i="0" u="none" strike="noStrike" cap="none" normalizeH="0" baseline="30000">
                          <a:ln>
                            <a:noFill/>
                          </a:ln>
                          <a:solidFill>
                            <a:srgbClr val="000000"/>
                          </a:solidFill>
                          <a:effectLst/>
                          <a:latin typeface="Verdana" pitchFamily="34" charset="0"/>
                          <a:ea typeface="Verdana" pitchFamily="34" charset="0"/>
                          <a:cs typeface="Verdana" pitchFamily="34" charset="0"/>
                        </a:rPr>
                        <a:t>2</a:t>
                      </a: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800" b="0" i="0" u="none" strike="noStrike" cap="none" normalizeH="0" baseline="0">
                          <a:ln>
                            <a:noFill/>
                          </a:ln>
                          <a:solidFill>
                            <a:srgbClr val="000000"/>
                          </a:solidFill>
                          <a:effectLst/>
                          <a:latin typeface="Verdana" pitchFamily="34" charset="0"/>
                          <a:ea typeface="Verdana" pitchFamily="34" charset="0"/>
                          <a:cs typeface="Verdana" pitchFamily="34" charset="0"/>
                        </a:rPr>
                        <a:t>σ</a:t>
                      </a:r>
                      <a:r>
                        <a:rPr kumimoji="0" lang="en-GB" sz="1800" b="0" i="0" u="none" strike="noStrike" cap="none" normalizeH="0" baseline="-25000">
                          <a:ln>
                            <a:noFill/>
                          </a:ln>
                          <a:solidFill>
                            <a:srgbClr val="000000"/>
                          </a:solidFill>
                          <a:effectLst/>
                          <a:latin typeface="Verdana" pitchFamily="34" charset="0"/>
                          <a:ea typeface="Verdana" pitchFamily="34" charset="0"/>
                          <a:cs typeface="Verdana" pitchFamily="34" charset="0"/>
                        </a:rPr>
                        <a:t>1</a:t>
                      </a:r>
                      <a:r>
                        <a:rPr kumimoji="0" lang="en-GB" sz="1800" b="0" i="0" u="none" strike="noStrike" cap="none" normalizeH="0" baseline="30000">
                          <a:ln>
                            <a:noFill/>
                          </a:ln>
                          <a:solidFill>
                            <a:srgbClr val="000000"/>
                          </a:solidFill>
                          <a:effectLst/>
                          <a:latin typeface="Verdana" pitchFamily="34" charset="0"/>
                          <a:ea typeface="Verdana" pitchFamily="34" charset="0"/>
                          <a:cs typeface="Verdana" pitchFamily="34" charset="0"/>
                        </a:rPr>
                        <a:t>2</a:t>
                      </a:r>
                      <a:r>
                        <a:rPr kumimoji="0" lang="en-GB" sz="1800" b="0" i="0" u="none" strike="noStrike" cap="none" normalizeH="0" baseline="0">
                          <a:ln>
                            <a:noFill/>
                          </a:ln>
                          <a:solidFill>
                            <a:srgbClr val="000000"/>
                          </a:solidFill>
                          <a:effectLst/>
                          <a:latin typeface="Verdana" pitchFamily="34" charset="0"/>
                          <a:ea typeface="Verdana" pitchFamily="34" charset="0"/>
                          <a:cs typeface="Verdana" pitchFamily="34" charset="0"/>
                        </a:rPr>
                        <a:t>≠</a:t>
                      </a:r>
                      <a:r>
                        <a:rPr kumimoji="0" lang="el-GR" sz="1800" b="0" i="0" u="none" strike="noStrike" cap="none" normalizeH="0" baseline="0">
                          <a:ln>
                            <a:noFill/>
                          </a:ln>
                          <a:solidFill>
                            <a:srgbClr val="000000"/>
                          </a:solidFill>
                          <a:effectLst/>
                          <a:latin typeface="Verdana" pitchFamily="34" charset="0"/>
                          <a:ea typeface="Verdana" pitchFamily="34" charset="0"/>
                          <a:cs typeface="Verdana" pitchFamily="34" charset="0"/>
                        </a:rPr>
                        <a:t>σ</a:t>
                      </a:r>
                      <a:r>
                        <a:rPr kumimoji="0" lang="en-GB" sz="1800" b="0" i="0" u="none" strike="noStrike" cap="none" normalizeH="0" baseline="-25000">
                          <a:ln>
                            <a:noFill/>
                          </a:ln>
                          <a:solidFill>
                            <a:srgbClr val="000000"/>
                          </a:solidFill>
                          <a:effectLst/>
                          <a:latin typeface="Verdana" pitchFamily="34" charset="0"/>
                          <a:ea typeface="Verdana" pitchFamily="34" charset="0"/>
                          <a:cs typeface="Verdana" pitchFamily="34" charset="0"/>
                        </a:rPr>
                        <a:t>2</a:t>
                      </a:r>
                      <a:r>
                        <a:rPr kumimoji="0" lang="en-GB" sz="1800" b="0" i="0" u="none" strike="noStrike" cap="none" normalizeH="0" baseline="30000">
                          <a:ln>
                            <a:noFill/>
                          </a:ln>
                          <a:solidFill>
                            <a:srgbClr val="000000"/>
                          </a:solidFill>
                          <a:effectLst/>
                          <a:latin typeface="Verdana" pitchFamily="34" charset="0"/>
                          <a:ea typeface="Verdana" pitchFamily="34" charset="0"/>
                          <a:cs typeface="Verdana" pitchFamily="34" charset="0"/>
                        </a:rPr>
                        <a:t>2</a:t>
                      </a: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11,11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F= 180.28/62.90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=2.87</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4.54 &amp;</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4.4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H0 accepted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804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25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800" b="0" i="0" u="none" strike="noStrike" cap="none" normalizeH="0" baseline="0">
                          <a:ln>
                            <a:noFill/>
                          </a:ln>
                          <a:solidFill>
                            <a:srgbClr val="000000"/>
                          </a:solidFill>
                          <a:effectLst/>
                          <a:latin typeface="Verdana" pitchFamily="34" charset="0"/>
                          <a:ea typeface="Verdana" pitchFamily="34" charset="0"/>
                          <a:cs typeface="Verdana" pitchFamily="34" charset="0"/>
                        </a:rPr>
                        <a:t>σ</a:t>
                      </a:r>
                      <a:r>
                        <a:rPr kumimoji="0" lang="en-GB" sz="1800" b="0" i="0" u="none" strike="noStrike" cap="none" normalizeH="0" baseline="-25000">
                          <a:ln>
                            <a:noFill/>
                          </a:ln>
                          <a:solidFill>
                            <a:srgbClr val="000000"/>
                          </a:solidFill>
                          <a:effectLst/>
                          <a:latin typeface="Verdana" pitchFamily="34" charset="0"/>
                          <a:ea typeface="Verdana" pitchFamily="34" charset="0"/>
                          <a:cs typeface="Verdana" pitchFamily="34" charset="0"/>
                        </a:rPr>
                        <a:t>1</a:t>
                      </a:r>
                      <a:r>
                        <a:rPr kumimoji="0" lang="en-GB" sz="1800" b="0" i="0" u="none" strike="noStrike" cap="none" normalizeH="0" baseline="30000">
                          <a:ln>
                            <a:noFill/>
                          </a:ln>
                          <a:solidFill>
                            <a:srgbClr val="000000"/>
                          </a:solidFill>
                          <a:effectLst/>
                          <a:latin typeface="Verdana" pitchFamily="34" charset="0"/>
                          <a:ea typeface="Verdana" pitchFamily="34" charset="0"/>
                          <a:cs typeface="Verdana" pitchFamily="34" charset="0"/>
                        </a:rPr>
                        <a:t>2</a:t>
                      </a:r>
                      <a:r>
                        <a:rPr kumimoji="0" lang="en-GB" sz="1800" b="0" i="0" u="none" strike="noStrike" cap="none" normalizeH="0" baseline="0">
                          <a:ln>
                            <a:noFill/>
                          </a:ln>
                          <a:solidFill>
                            <a:srgbClr val="000000"/>
                          </a:solidFill>
                          <a:effectLst/>
                          <a:latin typeface="Verdana" pitchFamily="34" charset="0"/>
                          <a:ea typeface="Verdana" pitchFamily="34" charset="0"/>
                          <a:cs typeface="Verdana" pitchFamily="34" charset="0"/>
                        </a:rPr>
                        <a:t>=</a:t>
                      </a:r>
                      <a:r>
                        <a:rPr kumimoji="0" lang="el-GR" sz="1800" b="0" i="0" u="none" strike="noStrike" cap="none" normalizeH="0" baseline="0">
                          <a:ln>
                            <a:noFill/>
                          </a:ln>
                          <a:solidFill>
                            <a:srgbClr val="000000"/>
                          </a:solidFill>
                          <a:effectLst/>
                          <a:latin typeface="Verdana" pitchFamily="34" charset="0"/>
                          <a:ea typeface="Verdana" pitchFamily="34" charset="0"/>
                          <a:cs typeface="Verdana" pitchFamily="34" charset="0"/>
                        </a:rPr>
                        <a:t>σ</a:t>
                      </a:r>
                      <a:r>
                        <a:rPr kumimoji="0" lang="en-GB" sz="1800" b="0" i="0" u="none" strike="noStrike" cap="none" normalizeH="0" baseline="-25000">
                          <a:ln>
                            <a:noFill/>
                          </a:ln>
                          <a:solidFill>
                            <a:srgbClr val="000000"/>
                          </a:solidFill>
                          <a:effectLst/>
                          <a:latin typeface="Verdana" pitchFamily="34" charset="0"/>
                          <a:ea typeface="Verdana" pitchFamily="34" charset="0"/>
                          <a:cs typeface="Verdana" pitchFamily="34" charset="0"/>
                        </a:rPr>
                        <a:t>2</a:t>
                      </a:r>
                      <a:r>
                        <a:rPr kumimoji="0" lang="en-GB" sz="1800" b="0" i="0" u="none" strike="noStrike" cap="none" normalizeH="0" baseline="30000">
                          <a:ln>
                            <a:noFill/>
                          </a:ln>
                          <a:solidFill>
                            <a:srgbClr val="000000"/>
                          </a:solidFill>
                          <a:effectLst/>
                          <a:latin typeface="Verdana" pitchFamily="34" charset="0"/>
                          <a:ea typeface="Verdana" pitchFamily="34" charset="0"/>
                          <a:cs typeface="Verdana" pitchFamily="34" charset="0"/>
                        </a:rPr>
                        <a:t>2</a:t>
                      </a: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800" b="0" i="0" u="none" strike="noStrike" cap="none" normalizeH="0" baseline="0">
                          <a:ln>
                            <a:noFill/>
                          </a:ln>
                          <a:solidFill>
                            <a:srgbClr val="000000"/>
                          </a:solidFill>
                          <a:effectLst/>
                          <a:latin typeface="Verdana" pitchFamily="34" charset="0"/>
                          <a:ea typeface="Verdana" pitchFamily="34" charset="0"/>
                          <a:cs typeface="Verdana" pitchFamily="34" charset="0"/>
                        </a:rPr>
                        <a:t>σ</a:t>
                      </a:r>
                      <a:r>
                        <a:rPr kumimoji="0" lang="en-GB" sz="1800" b="0" i="0" u="none" strike="noStrike" cap="none" normalizeH="0" baseline="-25000">
                          <a:ln>
                            <a:noFill/>
                          </a:ln>
                          <a:solidFill>
                            <a:srgbClr val="000000"/>
                          </a:solidFill>
                          <a:effectLst/>
                          <a:latin typeface="Verdana" pitchFamily="34" charset="0"/>
                          <a:ea typeface="Verdana" pitchFamily="34" charset="0"/>
                          <a:cs typeface="Verdana" pitchFamily="34" charset="0"/>
                        </a:rPr>
                        <a:t>1</a:t>
                      </a:r>
                      <a:r>
                        <a:rPr kumimoji="0" lang="en-GB" sz="1800" b="0" i="0" u="none" strike="noStrike" cap="none" normalizeH="0" baseline="30000">
                          <a:ln>
                            <a:noFill/>
                          </a:ln>
                          <a:solidFill>
                            <a:srgbClr val="000000"/>
                          </a:solidFill>
                          <a:effectLst/>
                          <a:latin typeface="Verdana" pitchFamily="34" charset="0"/>
                          <a:ea typeface="Verdana" pitchFamily="34" charset="0"/>
                          <a:cs typeface="Verdana" pitchFamily="34" charset="0"/>
                        </a:rPr>
                        <a:t>2</a:t>
                      </a:r>
                      <a:r>
                        <a:rPr kumimoji="0" lang="en-GB" sz="1800" b="0" i="0" u="none" strike="noStrike" cap="none" normalizeH="0" baseline="0">
                          <a:ln>
                            <a:noFill/>
                          </a:ln>
                          <a:solidFill>
                            <a:srgbClr val="000000"/>
                          </a:solidFill>
                          <a:effectLst/>
                          <a:latin typeface="Verdana" pitchFamily="34" charset="0"/>
                          <a:ea typeface="Verdana" pitchFamily="34" charset="0"/>
                          <a:cs typeface="Verdana" pitchFamily="34" charset="0"/>
                        </a:rPr>
                        <a:t>≠</a:t>
                      </a:r>
                      <a:r>
                        <a:rPr kumimoji="0" lang="el-GR" sz="1800" b="0" i="0" u="none" strike="noStrike" cap="none" normalizeH="0" baseline="0">
                          <a:ln>
                            <a:noFill/>
                          </a:ln>
                          <a:solidFill>
                            <a:srgbClr val="000000"/>
                          </a:solidFill>
                          <a:effectLst/>
                          <a:latin typeface="Verdana" pitchFamily="34" charset="0"/>
                          <a:ea typeface="Verdana" pitchFamily="34" charset="0"/>
                          <a:cs typeface="Verdana" pitchFamily="34" charset="0"/>
                        </a:rPr>
                        <a:t>σ</a:t>
                      </a:r>
                      <a:r>
                        <a:rPr kumimoji="0" lang="en-GB" sz="1800" b="0" i="0" u="none" strike="noStrike" cap="none" normalizeH="0" baseline="-25000">
                          <a:ln>
                            <a:noFill/>
                          </a:ln>
                          <a:solidFill>
                            <a:srgbClr val="000000"/>
                          </a:solidFill>
                          <a:effectLst/>
                          <a:latin typeface="Verdana" pitchFamily="34" charset="0"/>
                          <a:ea typeface="Verdana" pitchFamily="34" charset="0"/>
                          <a:cs typeface="Verdana" pitchFamily="34" charset="0"/>
                        </a:rPr>
                        <a:t>2</a:t>
                      </a:r>
                      <a:r>
                        <a:rPr kumimoji="0" lang="en-GB" sz="1800" b="0" i="0" u="none" strike="noStrike" cap="none" normalizeH="0" baseline="30000">
                          <a:ln>
                            <a:noFill/>
                          </a:ln>
                          <a:solidFill>
                            <a:srgbClr val="000000"/>
                          </a:solidFill>
                          <a:effectLst/>
                          <a:latin typeface="Verdana" pitchFamily="34" charset="0"/>
                          <a:ea typeface="Verdana" pitchFamily="34" charset="0"/>
                          <a:cs typeface="Verdana" pitchFamily="34" charset="0"/>
                        </a:rPr>
                        <a:t>2</a:t>
                      </a: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9,9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F= 0.3400/0.3112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=1.09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5.35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Book Antiqua" pitchFamily="18" charset="0"/>
                        </a:rPr>
                        <a:t>H</a:t>
                      </a:r>
                      <a:r>
                        <a:rPr kumimoji="0" lang="en-GB" sz="1800" b="0" i="0" u="none" strike="noStrike" cap="none" normalizeH="0" baseline="-25000">
                          <a:ln>
                            <a:noFill/>
                          </a:ln>
                          <a:solidFill>
                            <a:srgbClr val="000000"/>
                          </a:solidFill>
                          <a:effectLst/>
                          <a:latin typeface="Book Antiqua" pitchFamily="18" charset="0"/>
                        </a:rPr>
                        <a:t>0</a:t>
                      </a:r>
                      <a:r>
                        <a:rPr kumimoji="0" lang="en-GB" sz="1800" b="0" i="0" u="none" strike="noStrike" cap="none" normalizeH="0" baseline="0">
                          <a:ln>
                            <a:noFill/>
                          </a:ln>
                          <a:solidFill>
                            <a:srgbClr val="000000"/>
                          </a:solidFill>
                          <a:effectLst/>
                          <a:latin typeface="Book Antiqua" pitchFamily="18" charset="0"/>
                        </a:rPr>
                        <a:t> accepted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804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804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Book Antiqua"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ctrTitle"/>
          </p:nvPr>
        </p:nvSpPr>
        <p:spPr/>
        <p:txBody>
          <a:bodyPr/>
          <a:lstStyle/>
          <a:p>
            <a:pPr eaLnBrk="1" hangingPunct="1"/>
            <a:r>
              <a:rPr lang="en-US"/>
              <a:t>Analysis Of Variance (ANOVA)</a:t>
            </a:r>
          </a:p>
        </p:txBody>
      </p:sp>
      <p:sp>
        <p:nvSpPr>
          <p:cNvPr id="115715" name="Rectangle 3"/>
          <p:cNvSpPr>
            <a:spLocks noGrp="1" noChangeArrowheads="1"/>
          </p:cNvSpPr>
          <p:nvPr>
            <p:ph type="subTitle" idx="1"/>
          </p:nvPr>
        </p:nvSpPr>
        <p:spPr/>
        <p:txBody>
          <a:bodyPr/>
          <a:lstStyle/>
          <a:p>
            <a:pPr marL="514350" indent="-514350" eaLnBrk="1" hangingPunct="1">
              <a:buFontTx/>
              <a:buAutoNum type="arabicPeriod"/>
            </a:pPr>
            <a:r>
              <a:rPr lang="en-US"/>
              <a:t>One Way ANOVA</a:t>
            </a:r>
          </a:p>
          <a:p>
            <a:pPr marL="514350" indent="-514350" eaLnBrk="1" hangingPunct="1">
              <a:buFontTx/>
              <a:buAutoNum type="arabicPeriod"/>
            </a:pPr>
            <a:r>
              <a:rPr lang="en-US"/>
              <a:t>Two way ANOVA</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r>
              <a:rPr lang="en-GB" sz="3000"/>
              <a:t>ANOVA</a:t>
            </a:r>
          </a:p>
        </p:txBody>
      </p:sp>
      <p:sp>
        <p:nvSpPr>
          <p:cNvPr id="116739" name="Content Placeholder 2"/>
          <p:cNvSpPr>
            <a:spLocks noGrp="1"/>
          </p:cNvSpPr>
          <p:nvPr>
            <p:ph idx="1"/>
          </p:nvPr>
        </p:nvSpPr>
        <p:spPr/>
        <p:txBody>
          <a:bodyPr/>
          <a:lstStyle/>
          <a:p>
            <a:r>
              <a:rPr lang="en-GB" sz="2000">
                <a:latin typeface="Verdana" pitchFamily="34" charset="0"/>
                <a:ea typeface="Verdana" pitchFamily="34" charset="0"/>
                <a:cs typeface="Verdana" pitchFamily="34" charset="0"/>
              </a:rPr>
              <a:t>Applications</a:t>
            </a:r>
          </a:p>
          <a:p>
            <a:pPr>
              <a:buFontTx/>
              <a:buChar char="-"/>
            </a:pPr>
            <a:r>
              <a:rPr lang="en-GB" sz="2000" b="1">
                <a:latin typeface="Verdana" pitchFamily="34" charset="0"/>
                <a:ea typeface="Verdana" pitchFamily="34" charset="0"/>
                <a:cs typeface="Verdana" pitchFamily="34" charset="0"/>
              </a:rPr>
              <a:t>Equality of means </a:t>
            </a:r>
            <a:r>
              <a:rPr lang="en-GB" sz="2000">
                <a:latin typeface="Verdana" pitchFamily="34" charset="0"/>
                <a:ea typeface="Verdana" pitchFamily="34" charset="0"/>
                <a:cs typeface="Verdana" pitchFamily="34" charset="0"/>
              </a:rPr>
              <a:t>for more than two variable/factors (life of picture tubes, returns on investments, effectiveness of training, impact of promotional strategies)</a:t>
            </a:r>
          </a:p>
          <a:p>
            <a:pPr>
              <a:buFontTx/>
              <a:buNone/>
            </a:pPr>
            <a:endParaRPr lang="en-GB" sz="2000">
              <a:latin typeface="Verdana" pitchFamily="34" charset="0"/>
              <a:ea typeface="Verdana" pitchFamily="34" charset="0"/>
              <a:cs typeface="Verdana" pitchFamily="34" charset="0"/>
            </a:endParaRPr>
          </a:p>
          <a:p>
            <a:pPr>
              <a:buFontTx/>
              <a:buChar char="-"/>
            </a:pPr>
            <a:r>
              <a:rPr lang="en-GB" sz="2000">
                <a:latin typeface="Verdana" pitchFamily="34" charset="0"/>
                <a:ea typeface="Verdana" pitchFamily="34" charset="0"/>
                <a:cs typeface="Verdana" pitchFamily="34" charset="0"/>
              </a:rPr>
              <a:t>Validity or significance of multiple regression equation</a:t>
            </a:r>
          </a:p>
          <a:p>
            <a:pPr>
              <a:buFontTx/>
              <a:buNone/>
            </a:pPr>
            <a:endParaRPr lang="en-GB" sz="2000">
              <a:latin typeface="Verdana" pitchFamily="34" charset="0"/>
              <a:ea typeface="Verdana" pitchFamily="34" charset="0"/>
              <a:cs typeface="Verdana" pitchFamily="34" charset="0"/>
            </a:endParaRPr>
          </a:p>
          <a:p>
            <a:pPr>
              <a:buFontTx/>
              <a:buChar char="-"/>
            </a:pPr>
            <a:r>
              <a:rPr lang="en-GB" sz="2000">
                <a:latin typeface="Verdana" pitchFamily="34" charset="0"/>
                <a:ea typeface="Verdana" pitchFamily="34" charset="0"/>
                <a:cs typeface="Verdana" pitchFamily="34" charset="0"/>
              </a:rPr>
              <a:t>Equality of interactions between two factors like three advertising campaigns and three categories of population.</a:t>
            </a:r>
          </a:p>
          <a:p>
            <a:pPr>
              <a:buFontTx/>
              <a:buChar char="-"/>
            </a:pPr>
            <a:endParaRPr lang="en-GB" sz="2000">
              <a:latin typeface="Verdana" pitchFamily="34" charset="0"/>
              <a:ea typeface="Verdana" pitchFamily="34" charset="0"/>
              <a:cs typeface="Verdana" pitchFamily="34" charset="0"/>
            </a:endParaRPr>
          </a:p>
          <a:p>
            <a:pPr>
              <a:buFontTx/>
              <a:buChar char="-"/>
            </a:pPr>
            <a:r>
              <a:rPr lang="en-GB" sz="2000">
                <a:latin typeface="Verdana" pitchFamily="34" charset="0"/>
                <a:ea typeface="Verdana" pitchFamily="34" charset="0"/>
                <a:cs typeface="Verdana" pitchFamily="34" charset="0"/>
              </a:rPr>
              <a:t>It uses F distribution</a:t>
            </a:r>
          </a:p>
          <a:p>
            <a:pPr>
              <a:buFontTx/>
              <a:buNone/>
            </a:pPr>
            <a:r>
              <a:rPr lang="en-GB" sz="2000">
                <a:latin typeface="Verdana" pitchFamily="34" charset="0"/>
                <a:ea typeface="Verdana" pitchFamily="34" charset="0"/>
                <a:cs typeface="Verdana" pitchFamily="34" charset="0"/>
              </a:rPr>
              <a:t>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r>
              <a:rPr lang="en-GB" sz="3000"/>
              <a:t>Difference between Z and ANOVA</a:t>
            </a:r>
          </a:p>
        </p:txBody>
      </p:sp>
      <p:sp>
        <p:nvSpPr>
          <p:cNvPr id="3" name="Content Placeholder 2"/>
          <p:cNvSpPr>
            <a:spLocks noGrp="1"/>
          </p:cNvSpPr>
          <p:nvPr>
            <p:ph idx="1"/>
          </p:nvPr>
        </p:nvSpPr>
        <p:spPr/>
        <p:txBody>
          <a:bodyPr/>
          <a:lstStyle/>
          <a:p>
            <a:pPr>
              <a:buFontTx/>
              <a:buNone/>
            </a:pPr>
            <a:r>
              <a:rPr lang="en-GB" sz="3000"/>
              <a:t>One sample Z test ?</a:t>
            </a:r>
          </a:p>
          <a:p>
            <a:pPr>
              <a:buFontTx/>
              <a:buNone/>
            </a:pPr>
            <a:endParaRPr lang="en-GB" sz="3000"/>
          </a:p>
          <a:p>
            <a:pPr>
              <a:buFontTx/>
              <a:buNone/>
            </a:pPr>
            <a:r>
              <a:rPr lang="en-GB" sz="3000"/>
              <a:t>Two sample –mean</a:t>
            </a:r>
          </a:p>
          <a:p>
            <a:pPr>
              <a:buFontTx/>
              <a:buNone/>
            </a:pPr>
            <a:endParaRPr lang="en-GB" sz="3000"/>
          </a:p>
          <a:p>
            <a:pPr>
              <a:buFontTx/>
              <a:buNone/>
            </a:pPr>
            <a:r>
              <a:rPr lang="en-GB" sz="3000"/>
              <a:t>ANOVA?</a:t>
            </a:r>
          </a:p>
          <a:p>
            <a:pPr>
              <a:buFontTx/>
              <a:buNone/>
            </a:pPr>
            <a:endParaRPr lang="en-GB" sz="3000"/>
          </a:p>
          <a:p>
            <a:pPr>
              <a:buFontTx/>
              <a:buNone/>
            </a:pPr>
            <a:r>
              <a:rPr lang="en-GB" sz="3000"/>
              <a:t>More than two sample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r>
              <a:rPr lang="en-GB" sz="3000"/>
              <a:t>Situation of testing equality of means of three or more population</a:t>
            </a:r>
          </a:p>
        </p:txBody>
      </p:sp>
      <p:sp>
        <p:nvSpPr>
          <p:cNvPr id="28675" name="Content Placeholder 2"/>
          <p:cNvSpPr>
            <a:spLocks noGrp="1"/>
          </p:cNvSpPr>
          <p:nvPr>
            <p:ph idx="1"/>
          </p:nvPr>
        </p:nvSpPr>
        <p:spPr/>
        <p:txBody>
          <a:bodyPr/>
          <a:lstStyle/>
          <a:p>
            <a:r>
              <a:rPr lang="en-GB" sz="2200">
                <a:latin typeface="Verdana" pitchFamily="34" charset="0"/>
                <a:ea typeface="Verdana" pitchFamily="34" charset="0"/>
                <a:cs typeface="Verdana" pitchFamily="34" charset="0"/>
              </a:rPr>
              <a:t>Average life of light bulbs being produced in three different plant is the same</a:t>
            </a:r>
          </a:p>
          <a:p>
            <a:r>
              <a:rPr lang="en-GB" sz="2200">
                <a:latin typeface="Verdana" pitchFamily="34" charset="0"/>
                <a:ea typeface="Verdana" pitchFamily="34" charset="0"/>
                <a:cs typeface="Verdana" pitchFamily="34" charset="0"/>
              </a:rPr>
              <a:t>Three varieties of fertilisers have the same impact on the yield of rice.</a:t>
            </a:r>
          </a:p>
          <a:p>
            <a:r>
              <a:rPr lang="en-GB" sz="2200">
                <a:latin typeface="Verdana" pitchFamily="34" charset="0"/>
                <a:ea typeface="Verdana" pitchFamily="34" charset="0"/>
                <a:cs typeface="Verdana" pitchFamily="34" charset="0"/>
              </a:rPr>
              <a:t>The impact of training on salesmen trained in three institutes is the same.</a:t>
            </a:r>
          </a:p>
          <a:p>
            <a:r>
              <a:rPr lang="en-GB" sz="2200">
                <a:latin typeface="Verdana" pitchFamily="34" charset="0"/>
                <a:ea typeface="Verdana" pitchFamily="34" charset="0"/>
                <a:cs typeface="Verdana" pitchFamily="34" charset="0"/>
              </a:rPr>
              <a:t>The service time of a transaction is the same on four different counter in a service unit.</a:t>
            </a:r>
          </a:p>
          <a:p>
            <a:r>
              <a:rPr lang="en-GB" sz="2200">
                <a:latin typeface="Verdana" pitchFamily="34" charset="0"/>
                <a:ea typeface="Verdana" pitchFamily="34" charset="0"/>
                <a:cs typeface="Verdana" pitchFamily="34" charset="0"/>
              </a:rPr>
              <a:t>Performance of salesman in four zone is the same.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 calcmode="lin" valueType="num">
                                      <p:cBhvr additive="base">
                                        <p:cTn id="7"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anim calcmode="lin" valueType="num">
                                      <p:cBhvr additive="base">
                                        <p:cTn id="13"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anim calcmode="lin" valueType="num">
                                      <p:cBhvr additive="base">
                                        <p:cTn id="19"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675">
                                            <p:txEl>
                                              <p:pRg st="4" end="4"/>
                                            </p:txEl>
                                          </p:spTgt>
                                        </p:tgtEl>
                                        <p:attrNameLst>
                                          <p:attrName>style.visibility</p:attrName>
                                        </p:attrNameLst>
                                      </p:cBhvr>
                                      <p:to>
                                        <p:strVal val="visible"/>
                                      </p:to>
                                    </p:set>
                                    <p:anim calcmode="lin" valueType="num">
                                      <p:cBhvr additive="base">
                                        <p:cTn id="25"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0" name="Content Placeholder 2"/>
          <p:cNvSpPr>
            <a:spLocks noGrp="1"/>
          </p:cNvSpPr>
          <p:nvPr>
            <p:ph idx="1"/>
          </p:nvPr>
        </p:nvSpPr>
        <p:spPr>
          <a:xfrm>
            <a:off x="457200" y="381000"/>
            <a:ext cx="8229600" cy="5745163"/>
          </a:xfrm>
        </p:spPr>
        <p:txBody>
          <a:bodyPr/>
          <a:lstStyle/>
          <a:p>
            <a:pPr>
              <a:buFontTx/>
              <a:buNone/>
            </a:pPr>
            <a:r>
              <a:rPr lang="en-GB">
                <a:latin typeface="Verdana" pitchFamily="34" charset="0"/>
                <a:ea typeface="Verdana" pitchFamily="34" charset="0"/>
                <a:cs typeface="Verdana" pitchFamily="34" charset="0"/>
              </a:rPr>
              <a:t>NOTE: Name meaning</a:t>
            </a:r>
          </a:p>
          <a:p>
            <a:pPr>
              <a:buFontTx/>
              <a:buNone/>
            </a:pPr>
            <a:r>
              <a:rPr lang="en-GB">
                <a:latin typeface="Verdana" pitchFamily="34" charset="0"/>
                <a:ea typeface="Verdana" pitchFamily="34" charset="0"/>
                <a:cs typeface="Verdana" pitchFamily="34" charset="0"/>
              </a:rPr>
              <a:t>ANO</a:t>
            </a:r>
            <a:r>
              <a:rPr lang="en-GB" u="sng">
                <a:latin typeface="Verdana" pitchFamily="34" charset="0"/>
                <a:ea typeface="Verdana" pitchFamily="34" charset="0"/>
                <a:cs typeface="Verdana" pitchFamily="34" charset="0"/>
              </a:rPr>
              <a:t>VA </a:t>
            </a:r>
            <a:r>
              <a:rPr lang="en-GB">
                <a:latin typeface="Verdana" pitchFamily="34" charset="0"/>
                <a:ea typeface="Verdana" pitchFamily="34" charset="0"/>
                <a:cs typeface="Verdana" pitchFamily="34" charset="0"/>
              </a:rPr>
              <a:t>–</a:t>
            </a:r>
          </a:p>
          <a:p>
            <a:pPr>
              <a:buFontTx/>
              <a:buNone/>
            </a:pPr>
            <a:r>
              <a:rPr lang="en-GB">
                <a:latin typeface="Verdana" pitchFamily="34" charset="0"/>
                <a:ea typeface="Verdana" pitchFamily="34" charset="0"/>
                <a:cs typeface="Verdana" pitchFamily="34" charset="0"/>
              </a:rPr>
              <a:t> first finding out the total variation among the observation in collected data </a:t>
            </a:r>
          </a:p>
          <a:p>
            <a:pPr>
              <a:buFontTx/>
              <a:buNone/>
            </a:pPr>
            <a:r>
              <a:rPr lang="en-GB">
                <a:latin typeface="Verdana" pitchFamily="34" charset="0"/>
                <a:ea typeface="Verdana" pitchFamily="34" charset="0"/>
                <a:cs typeface="Verdana" pitchFamily="34" charset="0"/>
              </a:rPr>
              <a:t>Secondly then assigning causes or components of variation to various factors and </a:t>
            </a:r>
          </a:p>
          <a:p>
            <a:pPr>
              <a:buFontTx/>
              <a:buNone/>
            </a:pPr>
            <a:r>
              <a:rPr lang="en-GB">
                <a:latin typeface="Verdana" pitchFamily="34" charset="0"/>
                <a:ea typeface="Verdana" pitchFamily="34" charset="0"/>
                <a:cs typeface="Verdana" pitchFamily="34" charset="0"/>
              </a:rPr>
              <a:t>Finally drawing conclusion about the equality of means.</a:t>
            </a:r>
            <a:endParaRPr lang="en-GB" u="sng">
              <a:latin typeface="Verdana" pitchFamily="34" charset="0"/>
              <a:ea typeface="Verdana" pitchFamily="34" charset="0"/>
              <a:cs typeface="Verdana" pitchFamily="34" charset="0"/>
            </a:endParaRPr>
          </a:p>
          <a:p>
            <a:endParaRPr lang="en-GB"/>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a:xfrm>
            <a:off x="457200" y="274638"/>
            <a:ext cx="8229600" cy="868362"/>
          </a:xfrm>
        </p:spPr>
        <p:txBody>
          <a:bodyPr/>
          <a:lstStyle/>
          <a:p>
            <a:r>
              <a:rPr lang="en-GB" sz="3000"/>
              <a:t>Procedure</a:t>
            </a:r>
          </a:p>
        </p:txBody>
      </p:sp>
      <p:sp>
        <p:nvSpPr>
          <p:cNvPr id="30723" name="Content Placeholder 2"/>
          <p:cNvSpPr>
            <a:spLocks noGrp="1"/>
          </p:cNvSpPr>
          <p:nvPr>
            <p:ph idx="1"/>
          </p:nvPr>
        </p:nvSpPr>
        <p:spPr>
          <a:xfrm>
            <a:off x="457200" y="1371600"/>
            <a:ext cx="8229600" cy="4754563"/>
          </a:xfrm>
        </p:spPr>
        <p:txBody>
          <a:bodyPr/>
          <a:lstStyle/>
          <a:p>
            <a:pPr>
              <a:buFontTx/>
              <a:buNone/>
            </a:pPr>
            <a:r>
              <a:rPr lang="en-GB" sz="2400">
                <a:latin typeface="Verdana" pitchFamily="34" charset="0"/>
                <a:ea typeface="Verdana" pitchFamily="34" charset="0"/>
                <a:cs typeface="Verdana" pitchFamily="34" charset="0"/>
              </a:rPr>
              <a:t>Null Hypothesis: H0: </a:t>
            </a:r>
            <a:r>
              <a:rPr lang="el-GR" sz="2400">
                <a:latin typeface="Verdana" pitchFamily="34" charset="0"/>
                <a:ea typeface="Verdana" pitchFamily="34" charset="0"/>
                <a:cs typeface="Verdana" pitchFamily="34" charset="0"/>
              </a:rPr>
              <a:t>μ</a:t>
            </a:r>
            <a:r>
              <a:rPr lang="en-GB" sz="2400" baseline="-25000">
                <a:latin typeface="Verdana" pitchFamily="34" charset="0"/>
                <a:ea typeface="Verdana" pitchFamily="34" charset="0"/>
                <a:cs typeface="Verdana" pitchFamily="34" charset="0"/>
              </a:rPr>
              <a:t>1</a:t>
            </a:r>
            <a:r>
              <a:rPr lang="en-GB" sz="2400">
                <a:latin typeface="Verdana" pitchFamily="34" charset="0"/>
                <a:ea typeface="Verdana" pitchFamily="34" charset="0"/>
                <a:cs typeface="Verdana" pitchFamily="34" charset="0"/>
              </a:rPr>
              <a:t>=</a:t>
            </a:r>
            <a:r>
              <a:rPr lang="el-GR" sz="2400">
                <a:latin typeface="Verdana" pitchFamily="34" charset="0"/>
                <a:ea typeface="Verdana" pitchFamily="34" charset="0"/>
                <a:cs typeface="Verdana" pitchFamily="34" charset="0"/>
              </a:rPr>
              <a:t>μ</a:t>
            </a:r>
            <a:r>
              <a:rPr lang="en-GB" sz="2400" baseline="-25000">
                <a:latin typeface="Verdana" pitchFamily="34" charset="0"/>
                <a:ea typeface="Verdana" pitchFamily="34" charset="0"/>
                <a:cs typeface="Verdana" pitchFamily="34" charset="0"/>
              </a:rPr>
              <a:t>2</a:t>
            </a:r>
            <a:r>
              <a:rPr lang="en-GB" sz="2400">
                <a:latin typeface="Verdana" pitchFamily="34" charset="0"/>
                <a:ea typeface="Verdana" pitchFamily="34" charset="0"/>
                <a:cs typeface="Verdana" pitchFamily="34" charset="0"/>
              </a:rPr>
              <a:t>=</a:t>
            </a:r>
            <a:r>
              <a:rPr lang="el-GR" sz="2400">
                <a:latin typeface="Verdana" pitchFamily="34" charset="0"/>
                <a:ea typeface="Verdana" pitchFamily="34" charset="0"/>
                <a:cs typeface="Verdana" pitchFamily="34" charset="0"/>
              </a:rPr>
              <a:t>μ</a:t>
            </a:r>
            <a:r>
              <a:rPr lang="en-GB" sz="2400" baseline="-25000">
                <a:latin typeface="Verdana" pitchFamily="34" charset="0"/>
                <a:ea typeface="Verdana" pitchFamily="34" charset="0"/>
                <a:cs typeface="Verdana" pitchFamily="34" charset="0"/>
              </a:rPr>
              <a:t>3</a:t>
            </a:r>
          </a:p>
          <a:p>
            <a:pPr>
              <a:buFontTx/>
              <a:buNone/>
            </a:pPr>
            <a:endParaRPr lang="en-GB" sz="2400" baseline="-25000">
              <a:latin typeface="Verdana" pitchFamily="34" charset="0"/>
              <a:ea typeface="Verdana" pitchFamily="34" charset="0"/>
              <a:cs typeface="Verdana" pitchFamily="34" charset="0"/>
            </a:endParaRPr>
          </a:p>
          <a:p>
            <a:pPr>
              <a:buFontTx/>
              <a:buNone/>
            </a:pPr>
            <a:r>
              <a:rPr lang="en-GB" sz="2400">
                <a:latin typeface="Verdana" pitchFamily="34" charset="0"/>
                <a:ea typeface="Verdana" pitchFamily="34" charset="0"/>
                <a:cs typeface="Verdana" pitchFamily="34" charset="0"/>
              </a:rPr>
              <a:t>Alternative Hypothesis : H</a:t>
            </a:r>
            <a:r>
              <a:rPr lang="el-GR" sz="2400">
                <a:latin typeface="Verdana" pitchFamily="34" charset="0"/>
                <a:ea typeface="Verdana" pitchFamily="34" charset="0"/>
                <a:cs typeface="Verdana" pitchFamily="34" charset="0"/>
              </a:rPr>
              <a:t>α</a:t>
            </a:r>
            <a:r>
              <a:rPr lang="en-GB" sz="2400">
                <a:latin typeface="Verdana" pitchFamily="34" charset="0"/>
                <a:ea typeface="Verdana" pitchFamily="34" charset="0"/>
                <a:cs typeface="Verdana" pitchFamily="34" charset="0"/>
              </a:rPr>
              <a:t> : All means are not equal</a:t>
            </a:r>
          </a:p>
          <a:p>
            <a:pPr>
              <a:buFontTx/>
              <a:buNone/>
            </a:pPr>
            <a:endParaRPr lang="en-GB" sz="2400">
              <a:latin typeface="Verdana" pitchFamily="34" charset="0"/>
              <a:ea typeface="Verdana" pitchFamily="34" charset="0"/>
              <a:cs typeface="Verdana" pitchFamily="34" charset="0"/>
            </a:endParaRPr>
          </a:p>
          <a:p>
            <a:pPr>
              <a:buFontTx/>
              <a:buNone/>
            </a:pPr>
            <a:endParaRPr lang="en-GB" sz="240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 calcmode="lin" valueType="num">
                                      <p:cBhvr additive="base">
                                        <p:cTn id="7"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8088313" cy="5992813"/>
        </p:xfrm>
        <a:graphic>
          <a:graphicData uri="http://schemas.openxmlformats.org/drawingml/2006/table">
            <a:tbl>
              <a:tblPr/>
              <a:tblGrid>
                <a:gridCol w="16764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77913">
                  <a:extLst>
                    <a:ext uri="{9D8B030D-6E8A-4147-A177-3AD203B41FA5}">
                      <a16:colId xmlns:a16="http://schemas.microsoft.com/office/drawing/2014/main" val="20005"/>
                    </a:ext>
                  </a:extLst>
                </a:gridCol>
              </a:tblGrid>
              <a:tr h="17984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F ratio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Between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Ss between/</a:t>
                      </a:r>
                      <a:r>
                        <a:rPr kumimoji="0" lang="en-US" sz="2000" b="0" i="0" u="none" strike="noStrike" cap="none" normalizeH="0" baseline="0" dirty="0" err="1">
                          <a:ln>
                            <a:noFill/>
                          </a:ln>
                          <a:solidFill>
                            <a:schemeClr val="tx1"/>
                          </a:solidFill>
                          <a:effectLst/>
                          <a:latin typeface="Arial" charset="0"/>
                        </a:rPr>
                        <a:t>d.f</a:t>
                      </a:r>
                      <a:r>
                        <a:rPr kumimoji="0" lang="en-US" sz="2000" b="0" i="0" u="none" strike="noStrike" cap="none" normalizeH="0" baseline="0" dirty="0">
                          <a:ln>
                            <a:noFill/>
                          </a:ln>
                          <a:solidFill>
                            <a:schemeClr val="tx1"/>
                          </a:solidFill>
                          <a:effectLst/>
                          <a:latin typeface="Arial" charset="0"/>
                        </a:rPr>
                        <a:t> of between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Within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Ss within/</a:t>
                      </a:r>
                      <a:r>
                        <a:rPr kumimoji="0" lang="en-US" sz="2000" b="0" i="0" u="none" strike="noStrike" cap="none" normalizeH="0" baseline="0" dirty="0" err="1">
                          <a:ln>
                            <a:noFill/>
                          </a:ln>
                          <a:solidFill>
                            <a:schemeClr val="tx1"/>
                          </a:solidFill>
                          <a:effectLst/>
                          <a:latin typeface="Arial" charset="0"/>
                        </a:rPr>
                        <a:t>d.f</a:t>
                      </a:r>
                      <a:r>
                        <a:rPr kumimoji="0" lang="en-US" sz="2000" b="0" i="0" u="none" strike="noStrike" cap="none" normalizeH="0" baseline="0" dirty="0">
                          <a:ln>
                            <a:noFill/>
                          </a:ln>
                          <a:solidFill>
                            <a:schemeClr val="tx1"/>
                          </a:solidFill>
                          <a:effectLst/>
                          <a:latin typeface="Arial" charset="0"/>
                        </a:rPr>
                        <a:t> of within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a:xfrm>
            <a:off x="457200" y="274638"/>
            <a:ext cx="8229600" cy="868362"/>
          </a:xfrm>
        </p:spPr>
        <p:txBody>
          <a:bodyPr/>
          <a:lstStyle/>
          <a:p>
            <a:r>
              <a:rPr lang="en-US" sz="3000"/>
              <a:t>Terms in ANOVA table</a:t>
            </a:r>
          </a:p>
        </p:txBody>
      </p:sp>
      <p:sp>
        <p:nvSpPr>
          <p:cNvPr id="122883" name="Content Placeholder 2"/>
          <p:cNvSpPr>
            <a:spLocks noGrp="1"/>
          </p:cNvSpPr>
          <p:nvPr>
            <p:ph idx="1"/>
          </p:nvPr>
        </p:nvSpPr>
        <p:spPr>
          <a:xfrm>
            <a:off x="457200" y="1219200"/>
            <a:ext cx="8229600" cy="4906963"/>
          </a:xfrm>
        </p:spPr>
        <p:txBody>
          <a:bodyPr/>
          <a:lstStyle/>
          <a:p>
            <a:pPr marL="457200" indent="-457200">
              <a:buFontTx/>
              <a:buAutoNum type="arabicPeriod"/>
            </a:pPr>
            <a:r>
              <a:rPr lang="en-US" sz="2200" dirty="0"/>
              <a:t>SS </a:t>
            </a:r>
            <a:r>
              <a:rPr lang="en-US" sz="2200" dirty="0">
                <a:sym typeface="Wingdings" pitchFamily="2" charset="2"/>
              </a:rPr>
              <a:t> Sum of Square</a:t>
            </a:r>
          </a:p>
          <a:p>
            <a:pPr marL="457200" indent="-457200">
              <a:buFontTx/>
              <a:buNone/>
            </a:pPr>
            <a:r>
              <a:rPr lang="en-US" sz="2200" dirty="0">
                <a:sym typeface="Wingdings" pitchFamily="2" charset="2"/>
              </a:rPr>
              <a:t>SS Between: Sum of squares between treatment_ Measures variation between treatment.</a:t>
            </a:r>
          </a:p>
          <a:p>
            <a:pPr marL="457200" indent="-457200">
              <a:buFontTx/>
              <a:buNone/>
            </a:pPr>
            <a:r>
              <a:rPr lang="en-US" sz="2200" dirty="0">
                <a:sym typeface="Wingdings" pitchFamily="2" charset="2"/>
              </a:rPr>
              <a:t>SS Within OR SSE: Sum of squares within treatment _Measures variation within treatment/ Measure of the individual difference un accounted for by the treatments</a:t>
            </a:r>
          </a:p>
          <a:p>
            <a:pPr marL="457200" indent="-457200">
              <a:buFontTx/>
              <a:buNone/>
            </a:pPr>
            <a:r>
              <a:rPr lang="en-US" sz="2200" dirty="0">
                <a:sym typeface="Wingdings" pitchFamily="2" charset="2"/>
              </a:rPr>
              <a:t>Total SS: Sum of squares of total _ Measures of all variation in dependent variable.</a:t>
            </a:r>
          </a:p>
          <a:p>
            <a:pPr marL="457200" indent="-457200">
              <a:buFontTx/>
              <a:buAutoNum type="arabicPeriod" startAt="2"/>
            </a:pPr>
            <a:r>
              <a:rPr lang="en-US" sz="2200" dirty="0"/>
              <a:t>MS</a:t>
            </a:r>
            <a:r>
              <a:rPr lang="en-US" sz="2200" dirty="0">
                <a:sym typeface="Wingdings" pitchFamily="2" charset="2"/>
              </a:rPr>
              <a:t> Mean Square_ average = SS/</a:t>
            </a:r>
            <a:r>
              <a:rPr lang="en-US" sz="2200" dirty="0" err="1">
                <a:sym typeface="Wingdings" pitchFamily="2" charset="2"/>
              </a:rPr>
              <a:t>d.f</a:t>
            </a:r>
            <a:endParaRPr lang="en-US" sz="2200" dirty="0">
              <a:sym typeface="Wingdings" pitchFamily="2" charset="2"/>
            </a:endParaRPr>
          </a:p>
          <a:p>
            <a:pPr marL="457200" indent="-457200">
              <a:buFontTx/>
              <a:buNone/>
            </a:pPr>
            <a:r>
              <a:rPr lang="en-US" sz="2200" dirty="0">
                <a:sym typeface="Wingdings" pitchFamily="2" charset="2"/>
              </a:rPr>
              <a:t>MS Between: Mean square between treatment</a:t>
            </a:r>
          </a:p>
          <a:p>
            <a:pPr marL="457200" indent="-457200">
              <a:buFontTx/>
              <a:buNone/>
            </a:pPr>
            <a:r>
              <a:rPr lang="en-US" sz="2200" dirty="0">
                <a:sym typeface="Wingdings" pitchFamily="2" charset="2"/>
              </a:rPr>
              <a:t>MS Within or MSE: Mean square within treatment/ Mean square of the individual difference unaccounted for by the treatment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76200"/>
            <a:ext cx="8229600" cy="487363"/>
          </a:xfrm>
        </p:spPr>
        <p:txBody>
          <a:bodyPr/>
          <a:lstStyle/>
          <a:p>
            <a:r>
              <a:rPr lang="en-US" sz="3000"/>
              <a:t>Developing hypothesis</a:t>
            </a:r>
          </a:p>
        </p:txBody>
      </p:sp>
      <p:sp>
        <p:nvSpPr>
          <p:cNvPr id="3" name="Content Placeholder 2"/>
          <p:cNvSpPr>
            <a:spLocks noGrp="1"/>
          </p:cNvSpPr>
          <p:nvPr>
            <p:ph idx="1"/>
          </p:nvPr>
        </p:nvSpPr>
        <p:spPr>
          <a:xfrm>
            <a:off x="457200" y="533400"/>
            <a:ext cx="8229600" cy="5592763"/>
          </a:xfrm>
        </p:spPr>
        <p:txBody>
          <a:bodyPr/>
          <a:lstStyle/>
          <a:p>
            <a:pPr marL="457200" indent="-457200">
              <a:buFontTx/>
              <a:buNone/>
              <a:defRPr/>
            </a:pPr>
            <a:r>
              <a:rPr lang="en-GB" sz="2200" dirty="0"/>
              <a:t>2.The manager of an automobile dealership is considering a new bonus plan designed to increase sales volume.  Currently the mean sales volume is 14 automobiles per month.  The manager wants to conduct a research study to see </a:t>
            </a:r>
            <a:r>
              <a:rPr lang="en-GB" sz="2200" u="sng" dirty="0"/>
              <a:t>whether the new bonus plan increases sales volume.</a:t>
            </a:r>
            <a:r>
              <a:rPr lang="en-GB" sz="2200" dirty="0"/>
              <a:t>  To collect data on the plan. A sample of sales personnel will be allowed to sell under the new bonus plan for a one month period</a:t>
            </a:r>
          </a:p>
          <a:p>
            <a:pPr marL="457200" indent="-457200">
              <a:buFontTx/>
              <a:buNone/>
              <a:defRPr/>
            </a:pPr>
            <a:endParaRPr lang="en-GB" sz="2200" dirty="0"/>
          </a:p>
          <a:p>
            <a:pPr marL="457200" indent="-457200">
              <a:buFontTx/>
              <a:buNone/>
              <a:defRPr/>
            </a:pPr>
            <a:r>
              <a:rPr lang="en-GB" sz="2200" dirty="0"/>
              <a:t>H</a:t>
            </a:r>
            <a:r>
              <a:rPr lang="en-GB" sz="2200" baseline="-25000" dirty="0"/>
              <a:t>0 </a:t>
            </a:r>
            <a:r>
              <a:rPr lang="en-GB" sz="2200" dirty="0"/>
              <a:t> : </a:t>
            </a:r>
            <a:r>
              <a:rPr lang="el-GR" sz="2200" dirty="0"/>
              <a:t>μ</a:t>
            </a:r>
            <a:r>
              <a:rPr lang="en-GB" sz="2200" dirty="0"/>
              <a:t>=14   &amp; H</a:t>
            </a:r>
            <a:r>
              <a:rPr lang="el-GR" sz="2200" baseline="-25000" dirty="0"/>
              <a:t>α</a:t>
            </a:r>
            <a:r>
              <a:rPr lang="en-GB" sz="2200" baseline="-25000" dirty="0"/>
              <a:t> </a:t>
            </a:r>
            <a:r>
              <a:rPr lang="en-GB" sz="2200" dirty="0"/>
              <a:t> :</a:t>
            </a:r>
            <a:r>
              <a:rPr lang="el-GR" sz="2200" dirty="0"/>
              <a:t> μ</a:t>
            </a:r>
            <a:r>
              <a:rPr lang="en-GB" sz="2200" dirty="0"/>
              <a:t>&gt;14</a:t>
            </a:r>
          </a:p>
          <a:p>
            <a:pPr marL="457200" indent="-457200">
              <a:buFontTx/>
              <a:buNone/>
              <a:defRPr/>
            </a:pPr>
            <a:endParaRPr lang="en-GB" sz="2200" dirty="0"/>
          </a:p>
          <a:p>
            <a:pPr>
              <a:buFontTx/>
              <a:buNone/>
              <a:defRPr/>
            </a:pPr>
            <a:endParaRPr lang="en-US" sz="2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Content Placeholder 2"/>
          <p:cNvSpPr>
            <a:spLocks noGrp="1"/>
          </p:cNvSpPr>
          <p:nvPr>
            <p:ph idx="1"/>
          </p:nvPr>
        </p:nvSpPr>
        <p:spPr>
          <a:xfrm>
            <a:off x="457200" y="457200"/>
            <a:ext cx="8229600" cy="5668963"/>
          </a:xfrm>
        </p:spPr>
        <p:txBody>
          <a:bodyPr/>
          <a:lstStyle/>
          <a:p>
            <a:pPr>
              <a:buFontTx/>
              <a:buNone/>
            </a:pPr>
            <a:r>
              <a:rPr lang="en-US" sz="2200" dirty="0">
                <a:latin typeface="Verdana" pitchFamily="34" charset="0"/>
                <a:ea typeface="Verdana" pitchFamily="34" charset="0"/>
                <a:cs typeface="Verdana" pitchFamily="34" charset="0"/>
              </a:rPr>
              <a:t>17.Set up an analysis of variance table for the following per acre production data for three varieties of wheat each grown on plots and state if the </a:t>
            </a:r>
            <a:r>
              <a:rPr lang="en-US" sz="2200" u="sng" dirty="0">
                <a:latin typeface="Verdana" pitchFamily="34" charset="0"/>
                <a:ea typeface="Verdana" pitchFamily="34" charset="0"/>
                <a:cs typeface="Verdana" pitchFamily="34" charset="0"/>
              </a:rPr>
              <a:t>variety</a:t>
            </a:r>
            <a:r>
              <a:rPr lang="en-US" sz="2200" dirty="0">
                <a:latin typeface="Verdana" pitchFamily="34" charset="0"/>
                <a:ea typeface="Verdana" pitchFamily="34" charset="0"/>
                <a:cs typeface="Verdana" pitchFamily="34" charset="0"/>
              </a:rPr>
              <a:t> differences are significant</a:t>
            </a:r>
          </a:p>
          <a:p>
            <a:pPr>
              <a:buFontTx/>
              <a:buNone/>
            </a:pPr>
            <a:endParaRPr lang="en-IN" sz="2200" dirty="0">
              <a:latin typeface="Verdana" pitchFamily="34" charset="0"/>
              <a:ea typeface="Verdana" pitchFamily="34" charset="0"/>
              <a:cs typeface="Verdana" pitchFamily="34" charset="0"/>
            </a:endParaRPr>
          </a:p>
        </p:txBody>
      </p:sp>
      <p:graphicFrame>
        <p:nvGraphicFramePr>
          <p:cNvPr id="4" name="Table 3"/>
          <p:cNvGraphicFramePr>
            <a:graphicFrameLocks noGrp="1"/>
          </p:cNvGraphicFramePr>
          <p:nvPr/>
        </p:nvGraphicFramePr>
        <p:xfrm>
          <a:off x="838200" y="2128838"/>
          <a:ext cx="7620000" cy="3586478"/>
        </p:xfrm>
        <a:graphic>
          <a:graphicData uri="http://schemas.openxmlformats.org/drawingml/2006/table">
            <a:tbl>
              <a:tblPr firstRow="1" bandRow="1">
                <a:tableStyleId>{5940675A-B579-460E-94D1-54222C63F5DA}</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512354">
                <a:tc rowSpan="3">
                  <a:txBody>
                    <a:bodyPr/>
                    <a:lstStyle/>
                    <a:p>
                      <a:pPr algn="ctr"/>
                      <a:r>
                        <a:rPr lang="en-US" sz="2000" dirty="0"/>
                        <a:t>Plots of land</a:t>
                      </a:r>
                      <a:endParaRPr lang="en-IN" sz="2000" dirty="0"/>
                    </a:p>
                  </a:txBody>
                  <a:tcPr anchor="ctr"/>
                </a:tc>
                <a:tc gridSpan="3">
                  <a:txBody>
                    <a:bodyPr/>
                    <a:lstStyle/>
                    <a:p>
                      <a:pPr algn="ctr"/>
                      <a:r>
                        <a:rPr lang="en-US" sz="2000" dirty="0"/>
                        <a:t>Per acre</a:t>
                      </a:r>
                      <a:r>
                        <a:rPr lang="en-US" sz="2000" baseline="0" dirty="0"/>
                        <a:t> production data</a:t>
                      </a:r>
                      <a:endParaRPr lang="en-IN" sz="2000"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512354">
                <a:tc vMerge="1">
                  <a:txBody>
                    <a:bodyPr/>
                    <a:lstStyle/>
                    <a:p>
                      <a:pPr algn="ctr"/>
                      <a:endParaRPr lang="en-IN" sz="2000" dirty="0"/>
                    </a:p>
                  </a:txBody>
                  <a:tcPr/>
                </a:tc>
                <a:tc gridSpan="3">
                  <a:txBody>
                    <a:bodyPr/>
                    <a:lstStyle/>
                    <a:p>
                      <a:pPr algn="ctr"/>
                      <a:r>
                        <a:rPr lang="en-US" sz="2000" dirty="0"/>
                        <a:t>Variety of wheat</a:t>
                      </a:r>
                      <a:endParaRPr lang="en-IN" sz="2000"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1"/>
                  </a:ext>
                </a:extLst>
              </a:tr>
              <a:tr h="512354">
                <a:tc vMerge="1">
                  <a:txBody>
                    <a:bodyPr/>
                    <a:lstStyle/>
                    <a:p>
                      <a:pPr algn="ctr"/>
                      <a:endParaRPr lang="en-IN" sz="2000" dirty="0"/>
                    </a:p>
                  </a:txBody>
                  <a:tcPr/>
                </a:tc>
                <a:tc>
                  <a:txBody>
                    <a:bodyPr/>
                    <a:lstStyle/>
                    <a:p>
                      <a:pPr algn="ctr"/>
                      <a:r>
                        <a:rPr lang="en-US" sz="2000" dirty="0"/>
                        <a:t>A</a:t>
                      </a:r>
                      <a:endParaRPr lang="en-IN" sz="2000" dirty="0"/>
                    </a:p>
                  </a:txBody>
                  <a:tcPr/>
                </a:tc>
                <a:tc>
                  <a:txBody>
                    <a:bodyPr/>
                    <a:lstStyle/>
                    <a:p>
                      <a:pPr algn="ctr"/>
                      <a:r>
                        <a:rPr lang="en-US" sz="2000" dirty="0"/>
                        <a:t>B</a:t>
                      </a:r>
                      <a:endParaRPr lang="en-IN" sz="2000" dirty="0"/>
                    </a:p>
                  </a:txBody>
                  <a:tcPr/>
                </a:tc>
                <a:tc>
                  <a:txBody>
                    <a:bodyPr/>
                    <a:lstStyle/>
                    <a:p>
                      <a:pPr algn="ctr"/>
                      <a:r>
                        <a:rPr lang="en-US" sz="2000" dirty="0"/>
                        <a:t>C</a:t>
                      </a:r>
                      <a:endParaRPr lang="en-IN" sz="2000" dirty="0"/>
                    </a:p>
                  </a:txBody>
                  <a:tcPr/>
                </a:tc>
                <a:extLst>
                  <a:ext uri="{0D108BD9-81ED-4DB2-BD59-A6C34878D82A}">
                    <a16:rowId xmlns:a16="http://schemas.microsoft.com/office/drawing/2014/main" val="10002"/>
                  </a:ext>
                </a:extLst>
              </a:tr>
              <a:tr h="51235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L1</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6</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5</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5</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extLst>
                  <a:ext uri="{0D108BD9-81ED-4DB2-BD59-A6C34878D82A}">
                    <a16:rowId xmlns:a16="http://schemas.microsoft.com/office/drawing/2014/main" val="10003"/>
                  </a:ext>
                </a:extLst>
              </a:tr>
              <a:tr h="51235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L2</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7</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5</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4</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extLst>
                  <a:ext uri="{0D108BD9-81ED-4DB2-BD59-A6C34878D82A}">
                    <a16:rowId xmlns:a16="http://schemas.microsoft.com/office/drawing/2014/main" val="10004"/>
                  </a:ext>
                </a:extLst>
              </a:tr>
              <a:tr h="51235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L3</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a:ln>
                            <a:noFill/>
                          </a:ln>
                          <a:effectLst/>
                        </a:rPr>
                        <a:t>3</a:t>
                      </a:r>
                      <a:endParaRPr kumimoji="0" lang="en-US" sz="2400" b="0" i="0" u="none" strike="noStrike" cap="none" normalizeH="0" baseline="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3</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3</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extLst>
                  <a:ext uri="{0D108BD9-81ED-4DB2-BD59-A6C34878D82A}">
                    <a16:rowId xmlns:a16="http://schemas.microsoft.com/office/drawing/2014/main" val="10005"/>
                  </a:ext>
                </a:extLst>
              </a:tr>
              <a:tr h="51235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L4</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a:ln>
                            <a:noFill/>
                          </a:ln>
                          <a:effectLst/>
                        </a:rPr>
                        <a:t>8</a:t>
                      </a:r>
                      <a:endParaRPr kumimoji="0" lang="en-US" sz="2400" b="0" i="0" u="none" strike="noStrike" cap="none" normalizeH="0" baseline="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7</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4</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extLst>
                  <a:ext uri="{0D108BD9-81ED-4DB2-BD59-A6C34878D82A}">
                    <a16:rowId xmlns:a16="http://schemas.microsoft.com/office/drawing/2014/main" val="10006"/>
                  </a:ext>
                </a:extLst>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Content Placeholder 2"/>
          <p:cNvSpPr>
            <a:spLocks noGrp="1"/>
          </p:cNvSpPr>
          <p:nvPr>
            <p:ph idx="1"/>
          </p:nvPr>
        </p:nvSpPr>
        <p:spPr>
          <a:xfrm>
            <a:off x="457200" y="457200"/>
            <a:ext cx="8229600" cy="5668963"/>
          </a:xfrm>
        </p:spPr>
        <p:txBody>
          <a:bodyPr/>
          <a:lstStyle/>
          <a:p>
            <a:pPr>
              <a:buFontTx/>
              <a:buNone/>
            </a:pPr>
            <a:r>
              <a:rPr lang="en-GB" sz="2400">
                <a:latin typeface="Verdana" pitchFamily="34" charset="0"/>
                <a:ea typeface="Verdana" pitchFamily="34" charset="0"/>
                <a:cs typeface="Verdana" pitchFamily="34" charset="0"/>
              </a:rPr>
              <a:t>Solution:</a:t>
            </a:r>
          </a:p>
          <a:p>
            <a:pPr>
              <a:buFontTx/>
              <a:buNone/>
            </a:pPr>
            <a:r>
              <a:rPr lang="en-GB" sz="2400">
                <a:latin typeface="Verdana" pitchFamily="34" charset="0"/>
                <a:ea typeface="Verdana" pitchFamily="34" charset="0"/>
                <a:cs typeface="Verdana" pitchFamily="34" charset="0"/>
              </a:rPr>
              <a:t>Null Hypothesis: H0: </a:t>
            </a:r>
            <a:r>
              <a:rPr lang="el-GR" sz="2400">
                <a:latin typeface="Verdana" pitchFamily="34" charset="0"/>
                <a:ea typeface="Verdana" pitchFamily="34" charset="0"/>
                <a:cs typeface="Verdana" pitchFamily="34" charset="0"/>
              </a:rPr>
              <a:t>μ</a:t>
            </a:r>
            <a:r>
              <a:rPr lang="en-GB" sz="2400" baseline="-25000">
                <a:latin typeface="Verdana" pitchFamily="34" charset="0"/>
                <a:ea typeface="Verdana" pitchFamily="34" charset="0"/>
                <a:cs typeface="Verdana" pitchFamily="34" charset="0"/>
              </a:rPr>
              <a:t>1</a:t>
            </a:r>
            <a:r>
              <a:rPr lang="en-GB" sz="2400">
                <a:latin typeface="Verdana" pitchFamily="34" charset="0"/>
                <a:ea typeface="Verdana" pitchFamily="34" charset="0"/>
                <a:cs typeface="Verdana" pitchFamily="34" charset="0"/>
              </a:rPr>
              <a:t>=</a:t>
            </a:r>
            <a:r>
              <a:rPr lang="el-GR" sz="2400">
                <a:latin typeface="Verdana" pitchFamily="34" charset="0"/>
                <a:ea typeface="Verdana" pitchFamily="34" charset="0"/>
                <a:cs typeface="Verdana" pitchFamily="34" charset="0"/>
              </a:rPr>
              <a:t>μ</a:t>
            </a:r>
            <a:r>
              <a:rPr lang="en-GB" sz="2400" baseline="-25000">
                <a:latin typeface="Verdana" pitchFamily="34" charset="0"/>
                <a:ea typeface="Verdana" pitchFamily="34" charset="0"/>
                <a:cs typeface="Verdana" pitchFamily="34" charset="0"/>
              </a:rPr>
              <a:t>2</a:t>
            </a:r>
            <a:r>
              <a:rPr lang="en-GB" sz="2400">
                <a:latin typeface="Verdana" pitchFamily="34" charset="0"/>
                <a:ea typeface="Verdana" pitchFamily="34" charset="0"/>
                <a:cs typeface="Verdana" pitchFamily="34" charset="0"/>
              </a:rPr>
              <a:t>=</a:t>
            </a:r>
            <a:r>
              <a:rPr lang="el-GR" sz="2400">
                <a:latin typeface="Verdana" pitchFamily="34" charset="0"/>
                <a:ea typeface="Verdana" pitchFamily="34" charset="0"/>
                <a:cs typeface="Verdana" pitchFamily="34" charset="0"/>
              </a:rPr>
              <a:t>μ</a:t>
            </a:r>
            <a:r>
              <a:rPr lang="en-GB" sz="2400" baseline="-25000">
                <a:latin typeface="Verdana" pitchFamily="34" charset="0"/>
                <a:ea typeface="Verdana" pitchFamily="34" charset="0"/>
                <a:cs typeface="Verdana" pitchFamily="34" charset="0"/>
              </a:rPr>
              <a:t>3  </a:t>
            </a:r>
            <a:r>
              <a:rPr lang="en-GB" sz="2400">
                <a:latin typeface="Verdana" pitchFamily="34" charset="0"/>
                <a:ea typeface="Verdana" pitchFamily="34" charset="0"/>
                <a:cs typeface="Verdana" pitchFamily="34" charset="0"/>
              </a:rPr>
              <a:t> (three variety of wheat)</a:t>
            </a:r>
            <a:endParaRPr lang="en-GB" sz="2400" baseline="-25000">
              <a:latin typeface="Verdana" pitchFamily="34" charset="0"/>
              <a:ea typeface="Verdana" pitchFamily="34" charset="0"/>
              <a:cs typeface="Verdana" pitchFamily="34" charset="0"/>
            </a:endParaRPr>
          </a:p>
          <a:p>
            <a:pPr>
              <a:buFontTx/>
              <a:buNone/>
            </a:pPr>
            <a:endParaRPr lang="en-GB" sz="2400" baseline="-25000">
              <a:latin typeface="Verdana" pitchFamily="34" charset="0"/>
              <a:ea typeface="Verdana" pitchFamily="34" charset="0"/>
              <a:cs typeface="Verdana" pitchFamily="34" charset="0"/>
            </a:endParaRPr>
          </a:p>
          <a:p>
            <a:pPr>
              <a:buFontTx/>
              <a:buNone/>
            </a:pPr>
            <a:r>
              <a:rPr lang="en-GB" sz="2400">
                <a:latin typeface="Verdana" pitchFamily="34" charset="0"/>
                <a:ea typeface="Verdana" pitchFamily="34" charset="0"/>
                <a:cs typeface="Verdana" pitchFamily="34" charset="0"/>
              </a:rPr>
              <a:t>Alternative Hypothesis : H</a:t>
            </a:r>
            <a:r>
              <a:rPr lang="el-GR" sz="2400">
                <a:latin typeface="Verdana" pitchFamily="34" charset="0"/>
                <a:ea typeface="Verdana" pitchFamily="34" charset="0"/>
                <a:cs typeface="Verdana" pitchFamily="34" charset="0"/>
              </a:rPr>
              <a:t>α</a:t>
            </a:r>
            <a:r>
              <a:rPr lang="en-GB" sz="2400">
                <a:latin typeface="Verdana" pitchFamily="34" charset="0"/>
                <a:ea typeface="Verdana" pitchFamily="34" charset="0"/>
                <a:cs typeface="Verdana" pitchFamily="34" charset="0"/>
              </a:rPr>
              <a:t> : All means are not equal</a:t>
            </a:r>
          </a:p>
          <a:p>
            <a:pPr>
              <a:buFontTx/>
              <a:buNone/>
            </a:pPr>
            <a:endParaRPr lang="en-GB" sz="2400">
              <a:latin typeface="Verdana" pitchFamily="34" charset="0"/>
              <a:ea typeface="Verdana" pitchFamily="34" charset="0"/>
              <a:cs typeface="Verdana" pitchFamily="34" charset="0"/>
            </a:endParaRPr>
          </a:p>
          <a:p>
            <a:pPr>
              <a:buFontTx/>
              <a:buNone/>
            </a:pPr>
            <a:r>
              <a:rPr lang="en-GB" sz="2400">
                <a:latin typeface="Verdana" pitchFamily="34" charset="0"/>
                <a:ea typeface="Verdana" pitchFamily="34" charset="0"/>
                <a:cs typeface="Verdana" pitchFamily="34" charset="0"/>
              </a:rPr>
              <a:t>Level of Significance: </a:t>
            </a:r>
            <a:r>
              <a:rPr lang="el-GR" sz="2400">
                <a:latin typeface="Verdana" pitchFamily="34" charset="0"/>
                <a:ea typeface="Verdana" pitchFamily="34" charset="0"/>
                <a:cs typeface="Verdana" pitchFamily="34" charset="0"/>
              </a:rPr>
              <a:t>α</a:t>
            </a:r>
            <a:r>
              <a:rPr lang="en-US" sz="2400">
                <a:latin typeface="Verdana" pitchFamily="34" charset="0"/>
                <a:ea typeface="Verdana" pitchFamily="34" charset="0"/>
                <a:cs typeface="Verdana" pitchFamily="34" charset="0"/>
              </a:rPr>
              <a:t>=5%</a:t>
            </a:r>
            <a:endParaRPr lang="en-GB" sz="2400">
              <a:latin typeface="Verdana" pitchFamily="34" charset="0"/>
              <a:ea typeface="Verdana" pitchFamily="34" charset="0"/>
              <a:cs typeface="Verdana" pitchFamily="34" charset="0"/>
            </a:endParaRPr>
          </a:p>
          <a:p>
            <a:pPr>
              <a:buFontTx/>
              <a:buNone/>
            </a:pPr>
            <a:endParaRPr lang="en-GB" sz="2400">
              <a:latin typeface="Verdana" pitchFamily="34" charset="0"/>
              <a:ea typeface="Verdana" pitchFamily="34" charset="0"/>
              <a:cs typeface="Verdana" pitchFamily="34" charset="0"/>
            </a:endParaRPr>
          </a:p>
          <a:p>
            <a:pPr>
              <a:buFontTx/>
              <a:buNone/>
            </a:pPr>
            <a:endParaRPr lang="en-GB" sz="2400">
              <a:latin typeface="Verdana" pitchFamily="34" charset="0"/>
              <a:ea typeface="Verdana" pitchFamily="34" charset="0"/>
              <a:cs typeface="Verdana" pitchFamily="34"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8088313" cy="5992813"/>
        </p:xfrm>
        <a:graphic>
          <a:graphicData uri="http://schemas.openxmlformats.org/drawingml/2006/table">
            <a:tbl>
              <a:tblPr/>
              <a:tblGrid>
                <a:gridCol w="16764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77913">
                  <a:extLst>
                    <a:ext uri="{9D8B030D-6E8A-4147-A177-3AD203B41FA5}">
                      <a16:colId xmlns:a16="http://schemas.microsoft.com/office/drawing/2014/main" val="20005"/>
                    </a:ext>
                  </a:extLst>
                </a:gridCol>
              </a:tblGrid>
              <a:tr h="17984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F ratio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Between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Within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457200" y="533400"/>
            <a:ext cx="8229600" cy="5592763"/>
          </a:xfrm>
        </p:spPr>
        <p:txBody>
          <a:bodyPr/>
          <a:lstStyle/>
          <a:p>
            <a:pPr eaLnBrk="1" hangingPunct="1">
              <a:buFontTx/>
              <a:buNone/>
            </a:pPr>
            <a:r>
              <a:rPr lang="en-US" sz="2600"/>
              <a:t>Method 1:</a:t>
            </a:r>
          </a:p>
          <a:p>
            <a:pPr eaLnBrk="1" hangingPunct="1">
              <a:buFontTx/>
              <a:buNone/>
            </a:pPr>
            <a:r>
              <a:rPr lang="en-US" sz="2600"/>
              <a:t>Step 1:(Note: Find mean of each sample)</a:t>
            </a:r>
          </a:p>
          <a:p>
            <a:pPr eaLnBrk="1" hangingPunct="1">
              <a:buFontTx/>
              <a:buNone/>
            </a:pPr>
            <a:r>
              <a:rPr lang="en-US" sz="2600"/>
              <a:t>X̅</a:t>
            </a:r>
            <a:r>
              <a:rPr lang="en-US" sz="2600" baseline="-25000"/>
              <a:t>1 </a:t>
            </a:r>
            <a:r>
              <a:rPr lang="en-US" sz="2600"/>
              <a:t>= (6+7+3+8)/4</a:t>
            </a:r>
            <a:r>
              <a:rPr lang="en-US" sz="2600" baseline="-25000"/>
              <a:t> </a:t>
            </a:r>
            <a:r>
              <a:rPr lang="en-US" sz="2600"/>
              <a:t>= 6</a:t>
            </a:r>
          </a:p>
          <a:p>
            <a:pPr eaLnBrk="1" hangingPunct="1">
              <a:buFontTx/>
              <a:buNone/>
            </a:pPr>
            <a:r>
              <a:rPr lang="en-US" sz="2600"/>
              <a:t>X̅</a:t>
            </a:r>
            <a:r>
              <a:rPr lang="en-US" sz="2600" baseline="-25000"/>
              <a:t>2 </a:t>
            </a:r>
            <a:r>
              <a:rPr lang="en-US" sz="2600"/>
              <a:t>= (5+5+3+7)/4</a:t>
            </a:r>
            <a:r>
              <a:rPr lang="en-US" sz="2600" baseline="-25000"/>
              <a:t> </a:t>
            </a:r>
            <a:r>
              <a:rPr lang="en-US" sz="2600"/>
              <a:t>= 5</a:t>
            </a:r>
          </a:p>
          <a:p>
            <a:pPr eaLnBrk="1" hangingPunct="1">
              <a:buFontTx/>
              <a:buNone/>
            </a:pPr>
            <a:r>
              <a:rPr lang="en-US" sz="2600"/>
              <a:t>X̅</a:t>
            </a:r>
            <a:r>
              <a:rPr lang="en-US" sz="2600" baseline="-25000"/>
              <a:t>3 </a:t>
            </a:r>
            <a:r>
              <a:rPr lang="en-US" sz="2600"/>
              <a:t>= (5+4+3+4)/4</a:t>
            </a:r>
            <a:r>
              <a:rPr lang="en-US" sz="2600" baseline="-25000"/>
              <a:t> </a:t>
            </a:r>
            <a:r>
              <a:rPr lang="en-US" sz="2600"/>
              <a:t>= 4</a:t>
            </a:r>
          </a:p>
          <a:p>
            <a:pPr eaLnBrk="1" hangingPunct="1">
              <a:buFontTx/>
              <a:buNone/>
            </a:pPr>
            <a:r>
              <a:rPr lang="en-US" sz="2600"/>
              <a:t>Step 2: (Note: Find the mean of the means)</a:t>
            </a:r>
          </a:p>
          <a:p>
            <a:pPr eaLnBrk="1" hangingPunct="1">
              <a:buFontTx/>
              <a:buNone/>
            </a:pPr>
            <a:r>
              <a:rPr lang="en-US" sz="2600"/>
              <a:t>Mean of the sample means =</a:t>
            </a:r>
          </a:p>
          <a:p>
            <a:pPr eaLnBrk="1" hangingPunct="1">
              <a:buFontTx/>
              <a:buNone/>
            </a:pPr>
            <a:r>
              <a:rPr lang="en-US" sz="2600"/>
              <a:t> = (X̅</a:t>
            </a:r>
            <a:r>
              <a:rPr lang="en-US" sz="2600" baseline="-25000"/>
              <a:t>1 </a:t>
            </a:r>
            <a:r>
              <a:rPr lang="en-US" sz="2600"/>
              <a:t>+ X̅</a:t>
            </a:r>
            <a:r>
              <a:rPr lang="en-US" sz="2600" baseline="-25000"/>
              <a:t>2 </a:t>
            </a:r>
            <a:r>
              <a:rPr lang="en-US" sz="2600"/>
              <a:t>+ X̅</a:t>
            </a:r>
            <a:r>
              <a:rPr lang="en-US" sz="2600" baseline="-25000"/>
              <a:t>3 </a:t>
            </a:r>
            <a:r>
              <a:rPr lang="en-US" sz="2600"/>
              <a:t>) /K </a:t>
            </a:r>
          </a:p>
          <a:p>
            <a:pPr eaLnBrk="1" hangingPunct="1">
              <a:buFontTx/>
              <a:buNone/>
            </a:pPr>
            <a:r>
              <a:rPr lang="en-US" sz="2600"/>
              <a:t>= (6+5+4)/3= 5</a:t>
            </a:r>
          </a:p>
          <a:p>
            <a:pPr eaLnBrk="1" hangingPunct="1">
              <a:buFontTx/>
              <a:buNone/>
            </a:pPr>
            <a:endParaRPr lang="en-US" sz="2600"/>
          </a:p>
          <a:p>
            <a:pPr eaLnBrk="1" hangingPunct="1">
              <a:buFontTx/>
              <a:buNone/>
            </a:pPr>
            <a:endParaRPr lang="en-US" sz="2600" baseline="-25000"/>
          </a:p>
          <a:p>
            <a:pPr eaLnBrk="1" hangingPunct="1">
              <a:buFontTx/>
              <a:buNone/>
            </a:pPr>
            <a:endParaRPr lang="en-US" sz="2600" baseline="-25000"/>
          </a:p>
          <a:p>
            <a:pPr eaLnBrk="1" hangingPunct="1">
              <a:buFontTx/>
              <a:buNone/>
            </a:pPr>
            <a:endParaRPr lang="en-US" sz="2600" baseline="-25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anim calcmode="lin" valueType="num">
                                      <p:cBhvr additive="base">
                                        <p:cTn id="7" dur="500" fill="hold"/>
                                        <p:tgtEl>
                                          <p:spTgt spid="3174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anim calcmode="lin" valueType="num">
                                      <p:cBhvr additive="base">
                                        <p:cTn id="13" dur="500" fill="hold"/>
                                        <p:tgtEl>
                                          <p:spTgt spid="3174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6">
                                            <p:txEl>
                                              <p:pRg st="3" end="3"/>
                                            </p:txEl>
                                          </p:spTgt>
                                        </p:tgtEl>
                                        <p:attrNameLst>
                                          <p:attrName>style.visibility</p:attrName>
                                        </p:attrNameLst>
                                      </p:cBhvr>
                                      <p:to>
                                        <p:strVal val="visible"/>
                                      </p:to>
                                    </p:set>
                                    <p:anim calcmode="lin" valueType="num">
                                      <p:cBhvr additive="base">
                                        <p:cTn id="19" dur="500" fill="hold"/>
                                        <p:tgtEl>
                                          <p:spTgt spid="3174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746">
                                            <p:txEl>
                                              <p:pRg st="4" end="4"/>
                                            </p:txEl>
                                          </p:spTgt>
                                        </p:tgtEl>
                                        <p:attrNameLst>
                                          <p:attrName>style.visibility</p:attrName>
                                        </p:attrNameLst>
                                      </p:cBhvr>
                                      <p:to>
                                        <p:strVal val="visible"/>
                                      </p:to>
                                    </p:set>
                                    <p:anim calcmode="lin" valueType="num">
                                      <p:cBhvr additive="base">
                                        <p:cTn id="25" dur="500" fill="hold"/>
                                        <p:tgtEl>
                                          <p:spTgt spid="3174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746">
                                            <p:txEl>
                                              <p:pRg st="5" end="5"/>
                                            </p:txEl>
                                          </p:spTgt>
                                        </p:tgtEl>
                                        <p:attrNameLst>
                                          <p:attrName>style.visibility</p:attrName>
                                        </p:attrNameLst>
                                      </p:cBhvr>
                                      <p:to>
                                        <p:strVal val="visible"/>
                                      </p:to>
                                    </p:set>
                                    <p:anim calcmode="lin" valueType="num">
                                      <p:cBhvr additive="base">
                                        <p:cTn id="31" dur="500" fill="hold"/>
                                        <p:tgtEl>
                                          <p:spTgt spid="3174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746">
                                            <p:txEl>
                                              <p:pRg st="6" end="6"/>
                                            </p:txEl>
                                          </p:spTgt>
                                        </p:tgtEl>
                                        <p:attrNameLst>
                                          <p:attrName>style.visibility</p:attrName>
                                        </p:attrNameLst>
                                      </p:cBhvr>
                                      <p:to>
                                        <p:strVal val="visible"/>
                                      </p:to>
                                    </p:set>
                                    <p:anim calcmode="lin" valueType="num">
                                      <p:cBhvr additive="base">
                                        <p:cTn id="37" dur="500" fill="hold"/>
                                        <p:tgtEl>
                                          <p:spTgt spid="3174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746">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1746">
                                            <p:txEl>
                                              <p:pRg st="7" end="7"/>
                                            </p:txEl>
                                          </p:spTgt>
                                        </p:tgtEl>
                                        <p:attrNameLst>
                                          <p:attrName>style.visibility</p:attrName>
                                        </p:attrNameLst>
                                      </p:cBhvr>
                                      <p:to>
                                        <p:strVal val="visible"/>
                                      </p:to>
                                    </p:set>
                                    <p:anim calcmode="lin" valueType="num">
                                      <p:cBhvr additive="base">
                                        <p:cTn id="41" dur="500" fill="hold"/>
                                        <p:tgtEl>
                                          <p:spTgt spid="31746">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174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1746">
                                            <p:txEl>
                                              <p:pRg st="8" end="8"/>
                                            </p:txEl>
                                          </p:spTgt>
                                        </p:tgtEl>
                                        <p:attrNameLst>
                                          <p:attrName>style.visibility</p:attrName>
                                        </p:attrNameLst>
                                      </p:cBhvr>
                                      <p:to>
                                        <p:strVal val="visible"/>
                                      </p:to>
                                    </p:set>
                                    <p:anim calcmode="lin" valueType="num">
                                      <p:cBhvr additive="base">
                                        <p:cTn id="47" dur="500" fill="hold"/>
                                        <p:tgtEl>
                                          <p:spTgt spid="31746">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174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457200" y="609600"/>
            <a:ext cx="8229600" cy="5516563"/>
          </a:xfrm>
        </p:spPr>
        <p:txBody>
          <a:bodyPr/>
          <a:lstStyle/>
          <a:p>
            <a:pPr eaLnBrk="1" hangingPunct="1">
              <a:lnSpc>
                <a:spcPct val="90000"/>
              </a:lnSpc>
              <a:buFontTx/>
              <a:buNone/>
            </a:pPr>
            <a:r>
              <a:rPr lang="en-US" sz="2600"/>
              <a:t>Step3:Note: Sum of [number of items in individual sample (sample mean - mean of means  )</a:t>
            </a:r>
          </a:p>
          <a:p>
            <a:pPr eaLnBrk="1" hangingPunct="1">
              <a:lnSpc>
                <a:spcPct val="90000"/>
              </a:lnSpc>
              <a:buFontTx/>
              <a:buNone/>
            </a:pPr>
            <a:r>
              <a:rPr lang="en-US" sz="2600"/>
              <a:t>SS between =</a:t>
            </a:r>
          </a:p>
          <a:p>
            <a:pPr eaLnBrk="1" hangingPunct="1">
              <a:lnSpc>
                <a:spcPct val="90000"/>
              </a:lnSpc>
              <a:buFontTx/>
              <a:buNone/>
            </a:pPr>
            <a:r>
              <a:rPr lang="en-US" sz="2600"/>
              <a:t>= 4(6-5)</a:t>
            </a:r>
            <a:r>
              <a:rPr lang="en-US" sz="2600" baseline="30000"/>
              <a:t>2 </a:t>
            </a:r>
            <a:r>
              <a:rPr lang="en-US" sz="2600"/>
              <a:t>+ 4(5-5)</a:t>
            </a:r>
            <a:r>
              <a:rPr lang="en-US" sz="2600" baseline="30000"/>
              <a:t>2+ </a:t>
            </a:r>
            <a:r>
              <a:rPr lang="en-US" sz="2600"/>
              <a:t>+ 4(4-5)</a:t>
            </a:r>
            <a:r>
              <a:rPr lang="en-US" sz="2600" baseline="30000"/>
              <a:t>2 </a:t>
            </a:r>
            <a:r>
              <a:rPr lang="en-US" sz="2600"/>
              <a:t>= 4+0+4=</a:t>
            </a:r>
            <a:r>
              <a:rPr lang="en-US" sz="2600" u="sng"/>
              <a:t>8</a:t>
            </a:r>
          </a:p>
          <a:p>
            <a:pPr eaLnBrk="1" hangingPunct="1">
              <a:lnSpc>
                <a:spcPct val="90000"/>
              </a:lnSpc>
              <a:buFontTx/>
              <a:buNone/>
            </a:pPr>
            <a:r>
              <a:rPr lang="en-US" sz="2600"/>
              <a:t>Step 4:</a:t>
            </a:r>
          </a:p>
          <a:p>
            <a:pPr eaLnBrk="1" hangingPunct="1">
              <a:lnSpc>
                <a:spcPct val="90000"/>
              </a:lnSpc>
              <a:buFontTx/>
              <a:buNone/>
            </a:pPr>
            <a:r>
              <a:rPr lang="en-US" sz="2600"/>
              <a:t>SS Within =Sum of (individual value- sample mean value)</a:t>
            </a:r>
          </a:p>
          <a:p>
            <a:pPr eaLnBrk="1" hangingPunct="1">
              <a:lnSpc>
                <a:spcPct val="90000"/>
              </a:lnSpc>
              <a:buFontTx/>
              <a:buNone/>
            </a:pPr>
            <a:r>
              <a:rPr lang="en-US" sz="2600"/>
              <a:t> =  { (6-6)</a:t>
            </a:r>
            <a:r>
              <a:rPr lang="en-US" sz="2600" baseline="30000"/>
              <a:t>2</a:t>
            </a:r>
            <a:r>
              <a:rPr lang="en-US" sz="2600"/>
              <a:t>+ (7-6)</a:t>
            </a:r>
            <a:r>
              <a:rPr lang="en-US" sz="2600" baseline="30000"/>
              <a:t>2</a:t>
            </a:r>
            <a:r>
              <a:rPr lang="en-US" sz="2600"/>
              <a:t>+ (3-6)</a:t>
            </a:r>
            <a:r>
              <a:rPr lang="en-US" sz="2600" baseline="30000"/>
              <a:t>2</a:t>
            </a:r>
            <a:r>
              <a:rPr lang="en-US" sz="2600"/>
              <a:t>+ (8-6)</a:t>
            </a:r>
            <a:r>
              <a:rPr lang="en-US" sz="2600" baseline="30000"/>
              <a:t>2</a:t>
            </a:r>
            <a:r>
              <a:rPr lang="en-US" sz="2600"/>
              <a:t>} +</a:t>
            </a:r>
          </a:p>
          <a:p>
            <a:pPr eaLnBrk="1" hangingPunct="1">
              <a:lnSpc>
                <a:spcPct val="90000"/>
              </a:lnSpc>
              <a:buFontTx/>
              <a:buNone/>
            </a:pPr>
            <a:r>
              <a:rPr lang="en-US" sz="2600"/>
              <a:t> { (5-5)</a:t>
            </a:r>
            <a:r>
              <a:rPr lang="en-US" sz="2600" baseline="30000"/>
              <a:t>2</a:t>
            </a:r>
            <a:r>
              <a:rPr lang="en-US" sz="2600"/>
              <a:t>+ (5-5)</a:t>
            </a:r>
            <a:r>
              <a:rPr lang="en-US" sz="2600" baseline="30000"/>
              <a:t>2</a:t>
            </a:r>
            <a:r>
              <a:rPr lang="en-US" sz="2600"/>
              <a:t>+ (3-5)</a:t>
            </a:r>
            <a:r>
              <a:rPr lang="en-US" sz="2600" baseline="30000"/>
              <a:t>2</a:t>
            </a:r>
            <a:r>
              <a:rPr lang="en-US" sz="2600"/>
              <a:t>+ (7-5)</a:t>
            </a:r>
            <a:r>
              <a:rPr lang="en-US" sz="2600" baseline="30000"/>
              <a:t>2</a:t>
            </a:r>
            <a:r>
              <a:rPr lang="en-US" sz="2600"/>
              <a:t>}+</a:t>
            </a:r>
          </a:p>
          <a:p>
            <a:pPr eaLnBrk="1" hangingPunct="1">
              <a:lnSpc>
                <a:spcPct val="90000"/>
              </a:lnSpc>
              <a:buFontTx/>
              <a:buNone/>
            </a:pPr>
            <a:r>
              <a:rPr lang="en-US" sz="2600"/>
              <a:t> { (5-4)</a:t>
            </a:r>
            <a:r>
              <a:rPr lang="en-US" sz="2600" baseline="30000"/>
              <a:t>2</a:t>
            </a:r>
            <a:r>
              <a:rPr lang="en-US" sz="2600"/>
              <a:t>+ (4-4)</a:t>
            </a:r>
            <a:r>
              <a:rPr lang="en-US" sz="2600" baseline="30000"/>
              <a:t>2</a:t>
            </a:r>
            <a:r>
              <a:rPr lang="en-US" sz="2600"/>
              <a:t>+ (3-4)</a:t>
            </a:r>
            <a:r>
              <a:rPr lang="en-US" sz="2600" baseline="30000"/>
              <a:t>2</a:t>
            </a:r>
            <a:r>
              <a:rPr lang="en-US" sz="2600"/>
              <a:t>+ (4-4)</a:t>
            </a:r>
            <a:r>
              <a:rPr lang="en-US" sz="2600" baseline="30000"/>
              <a:t>2</a:t>
            </a:r>
            <a:r>
              <a:rPr lang="en-US" sz="2600"/>
              <a:t>} +</a:t>
            </a:r>
          </a:p>
          <a:p>
            <a:pPr eaLnBrk="1" hangingPunct="1">
              <a:lnSpc>
                <a:spcPct val="90000"/>
              </a:lnSpc>
              <a:buFontTx/>
              <a:buNone/>
            </a:pPr>
            <a:r>
              <a:rPr lang="en-US" sz="2600"/>
              <a:t>= {0+1+9+4}+ {0+0+4+4}+ {1+0+1+0}= 14+8+2= </a:t>
            </a:r>
            <a:r>
              <a:rPr lang="en-US" sz="2600" u="sng"/>
              <a:t>24</a:t>
            </a:r>
          </a:p>
          <a:p>
            <a:pPr eaLnBrk="1" hangingPunct="1">
              <a:lnSpc>
                <a:spcPct val="90000"/>
              </a:lnSpc>
              <a:buFontTx/>
              <a:buNone/>
            </a:pPr>
            <a:r>
              <a:rPr lang="en-US" sz="2600"/>
              <a:t>SS Total = SS between +SS within</a:t>
            </a:r>
          </a:p>
          <a:p>
            <a:pPr eaLnBrk="1" hangingPunct="1">
              <a:lnSpc>
                <a:spcPct val="90000"/>
              </a:lnSpc>
              <a:buFontTx/>
              <a:buNone/>
            </a:pPr>
            <a:r>
              <a:rPr lang="en-US" sz="2600"/>
              <a:t> = 8+24=</a:t>
            </a:r>
            <a:r>
              <a:rPr lang="en-US" sz="2600" u="sng"/>
              <a:t>32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0">
                                            <p:txEl>
                                              <p:pRg st="2" end="2"/>
                                            </p:txEl>
                                          </p:spTgt>
                                        </p:tgtEl>
                                        <p:attrNameLst>
                                          <p:attrName>style.visibility</p:attrName>
                                        </p:attrNameLst>
                                      </p:cBhvr>
                                      <p:to>
                                        <p:strVal val="visible"/>
                                      </p:to>
                                    </p:set>
                                    <p:anim calcmode="lin" valueType="num">
                                      <p:cBhvr additive="base">
                                        <p:cTn id="7" dur="500" fill="hold"/>
                                        <p:tgtEl>
                                          <p:spTgt spid="3277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0">
                                            <p:txEl>
                                              <p:pRg st="3" end="3"/>
                                            </p:txEl>
                                          </p:spTgt>
                                        </p:tgtEl>
                                        <p:attrNameLst>
                                          <p:attrName>style.visibility</p:attrName>
                                        </p:attrNameLst>
                                      </p:cBhvr>
                                      <p:to>
                                        <p:strVal val="visible"/>
                                      </p:to>
                                    </p:set>
                                    <p:anim calcmode="lin" valueType="num">
                                      <p:cBhvr additive="base">
                                        <p:cTn id="13" dur="500" fill="hold"/>
                                        <p:tgtEl>
                                          <p:spTgt spid="3277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0">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2770">
                                            <p:txEl>
                                              <p:pRg st="4" end="4"/>
                                            </p:txEl>
                                          </p:spTgt>
                                        </p:tgtEl>
                                        <p:attrNameLst>
                                          <p:attrName>style.visibility</p:attrName>
                                        </p:attrNameLst>
                                      </p:cBhvr>
                                      <p:to>
                                        <p:strVal val="visible"/>
                                      </p:to>
                                    </p:set>
                                    <p:anim calcmode="lin" valueType="num">
                                      <p:cBhvr additive="base">
                                        <p:cTn id="17" dur="500" fill="hold"/>
                                        <p:tgtEl>
                                          <p:spTgt spid="32770">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77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2770">
                                            <p:txEl>
                                              <p:pRg st="5" end="5"/>
                                            </p:txEl>
                                          </p:spTgt>
                                        </p:tgtEl>
                                        <p:attrNameLst>
                                          <p:attrName>style.visibility</p:attrName>
                                        </p:attrNameLst>
                                      </p:cBhvr>
                                      <p:to>
                                        <p:strVal val="visible"/>
                                      </p:to>
                                    </p:set>
                                    <p:anim calcmode="lin" valueType="num">
                                      <p:cBhvr additive="base">
                                        <p:cTn id="23" dur="500" fill="hold"/>
                                        <p:tgtEl>
                                          <p:spTgt spid="3277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770">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2770">
                                            <p:txEl>
                                              <p:pRg st="6" end="6"/>
                                            </p:txEl>
                                          </p:spTgt>
                                        </p:tgtEl>
                                        <p:attrNameLst>
                                          <p:attrName>style.visibility</p:attrName>
                                        </p:attrNameLst>
                                      </p:cBhvr>
                                      <p:to>
                                        <p:strVal val="visible"/>
                                      </p:to>
                                    </p:set>
                                    <p:anim calcmode="lin" valueType="num">
                                      <p:cBhvr additive="base">
                                        <p:cTn id="27" dur="500" fill="hold"/>
                                        <p:tgtEl>
                                          <p:spTgt spid="3277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770">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2770">
                                            <p:txEl>
                                              <p:pRg st="7" end="7"/>
                                            </p:txEl>
                                          </p:spTgt>
                                        </p:tgtEl>
                                        <p:attrNameLst>
                                          <p:attrName>style.visibility</p:attrName>
                                        </p:attrNameLst>
                                      </p:cBhvr>
                                      <p:to>
                                        <p:strVal val="visible"/>
                                      </p:to>
                                    </p:set>
                                    <p:anim calcmode="lin" valueType="num">
                                      <p:cBhvr additive="base">
                                        <p:cTn id="31" dur="500" fill="hold"/>
                                        <p:tgtEl>
                                          <p:spTgt spid="3277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2770">
                                            <p:txEl>
                                              <p:pRg st="8" end="8"/>
                                            </p:txEl>
                                          </p:spTgt>
                                        </p:tgtEl>
                                        <p:attrNameLst>
                                          <p:attrName>style.visibility</p:attrName>
                                        </p:attrNameLst>
                                      </p:cBhvr>
                                      <p:to>
                                        <p:strVal val="visible"/>
                                      </p:to>
                                    </p:set>
                                    <p:anim calcmode="lin" valueType="num">
                                      <p:cBhvr additive="base">
                                        <p:cTn id="37" dur="500" fill="hold"/>
                                        <p:tgtEl>
                                          <p:spTgt spid="32770">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277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2770">
                                            <p:txEl>
                                              <p:pRg st="9" end="9"/>
                                            </p:txEl>
                                          </p:spTgt>
                                        </p:tgtEl>
                                        <p:attrNameLst>
                                          <p:attrName>style.visibility</p:attrName>
                                        </p:attrNameLst>
                                      </p:cBhvr>
                                      <p:to>
                                        <p:strVal val="visible"/>
                                      </p:to>
                                    </p:set>
                                    <p:anim calcmode="lin" valueType="num">
                                      <p:cBhvr additive="base">
                                        <p:cTn id="43" dur="500" fill="hold"/>
                                        <p:tgtEl>
                                          <p:spTgt spid="32770">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277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2770">
                                            <p:txEl>
                                              <p:pRg st="10" end="10"/>
                                            </p:txEl>
                                          </p:spTgt>
                                        </p:tgtEl>
                                        <p:attrNameLst>
                                          <p:attrName>style.visibility</p:attrName>
                                        </p:attrNameLst>
                                      </p:cBhvr>
                                      <p:to>
                                        <p:strVal val="visible"/>
                                      </p:to>
                                    </p:set>
                                    <p:anim calcmode="lin" valueType="num">
                                      <p:cBhvr additive="base">
                                        <p:cTn id="49" dur="500" fill="hold"/>
                                        <p:tgtEl>
                                          <p:spTgt spid="32770">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277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228600" y="381000"/>
          <a:ext cx="8465478" cy="5791201"/>
        </p:xfrm>
        <a:graphic>
          <a:graphicData uri="http://schemas.openxmlformats.org/drawingml/2006/table">
            <a:tbl>
              <a:tblPr/>
              <a:tblGrid>
                <a:gridCol w="2151374">
                  <a:extLst>
                    <a:ext uri="{9D8B030D-6E8A-4147-A177-3AD203B41FA5}">
                      <a16:colId xmlns:a16="http://schemas.microsoft.com/office/drawing/2014/main" val="20000"/>
                    </a:ext>
                  </a:extLst>
                </a:gridCol>
                <a:gridCol w="883497">
                  <a:extLst>
                    <a:ext uri="{9D8B030D-6E8A-4147-A177-3AD203B41FA5}">
                      <a16:colId xmlns:a16="http://schemas.microsoft.com/office/drawing/2014/main" val="20001"/>
                    </a:ext>
                  </a:extLst>
                </a:gridCol>
                <a:gridCol w="1846918">
                  <a:extLst>
                    <a:ext uri="{9D8B030D-6E8A-4147-A177-3AD203B41FA5}">
                      <a16:colId xmlns:a16="http://schemas.microsoft.com/office/drawing/2014/main" val="20002"/>
                    </a:ext>
                  </a:extLst>
                </a:gridCol>
                <a:gridCol w="1481022">
                  <a:extLst>
                    <a:ext uri="{9D8B030D-6E8A-4147-A177-3AD203B41FA5}">
                      <a16:colId xmlns:a16="http://schemas.microsoft.com/office/drawing/2014/main" val="20003"/>
                    </a:ext>
                  </a:extLst>
                </a:gridCol>
                <a:gridCol w="1115997">
                  <a:extLst>
                    <a:ext uri="{9D8B030D-6E8A-4147-A177-3AD203B41FA5}">
                      <a16:colId xmlns:a16="http://schemas.microsoft.com/office/drawing/2014/main" val="20004"/>
                    </a:ext>
                  </a:extLst>
                </a:gridCol>
                <a:gridCol w="986670">
                  <a:extLst>
                    <a:ext uri="{9D8B030D-6E8A-4147-A177-3AD203B41FA5}">
                      <a16:colId xmlns:a16="http://schemas.microsoft.com/office/drawing/2014/main" val="20005"/>
                    </a:ext>
                  </a:extLst>
                </a:gridCol>
              </a:tblGrid>
              <a:tr h="17379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Source of variation</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SS</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d.f</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Mean Square</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 ratio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MSBetween/MSwithin</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 F-limit</a:t>
                      </a: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516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Between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 sample</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8</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(k-1) </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50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Within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sample</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24</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(n-k) </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516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32</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(n-1)</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8574088" cy="5992813"/>
        </p:xfrm>
        <a:graphic>
          <a:graphicData uri="http://schemas.openxmlformats.org/drawingml/2006/table">
            <a:tbl>
              <a:tblPr/>
              <a:tblGrid>
                <a:gridCol w="1676338">
                  <a:extLst>
                    <a:ext uri="{9D8B030D-6E8A-4147-A177-3AD203B41FA5}">
                      <a16:colId xmlns:a16="http://schemas.microsoft.com/office/drawing/2014/main" val="20000"/>
                    </a:ext>
                  </a:extLst>
                </a:gridCol>
                <a:gridCol w="965164">
                  <a:extLst>
                    <a:ext uri="{9D8B030D-6E8A-4147-A177-3AD203B41FA5}">
                      <a16:colId xmlns:a16="http://schemas.microsoft.com/office/drawing/2014/main" val="20001"/>
                    </a:ext>
                  </a:extLst>
                </a:gridCol>
                <a:gridCol w="2017638">
                  <a:extLst>
                    <a:ext uri="{9D8B030D-6E8A-4147-A177-3AD203B41FA5}">
                      <a16:colId xmlns:a16="http://schemas.microsoft.com/office/drawing/2014/main" val="20002"/>
                    </a:ext>
                  </a:extLst>
                </a:gridCol>
                <a:gridCol w="1617920">
                  <a:extLst>
                    <a:ext uri="{9D8B030D-6E8A-4147-A177-3AD203B41FA5}">
                      <a16:colId xmlns:a16="http://schemas.microsoft.com/office/drawing/2014/main" val="20003"/>
                    </a:ext>
                  </a:extLst>
                </a:gridCol>
                <a:gridCol w="1219155">
                  <a:extLst>
                    <a:ext uri="{9D8B030D-6E8A-4147-A177-3AD203B41FA5}">
                      <a16:colId xmlns:a16="http://schemas.microsoft.com/office/drawing/2014/main" val="20004"/>
                    </a:ext>
                  </a:extLst>
                </a:gridCol>
                <a:gridCol w="1077873">
                  <a:extLst>
                    <a:ext uri="{9D8B030D-6E8A-4147-A177-3AD203B41FA5}">
                      <a16:colId xmlns:a16="http://schemas.microsoft.com/office/drawing/2014/main" val="20005"/>
                    </a:ext>
                  </a:extLst>
                </a:gridCol>
              </a:tblGrid>
              <a:tr h="17984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Source of variation</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SS</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d.f</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Mean Square</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 ratio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MSBetween/MSwithin</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 F-limit</a:t>
                      </a: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Between sample</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8</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(k-1)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i.e (3-1)=2</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Within sample</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24</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(n-k)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i.e</a:t>
                      </a:r>
                      <a:r>
                        <a:rPr kumimoji="0" lang="en-US" sz="2000" b="0" i="0" u="none" strike="noStrike" cap="none" normalizeH="0" baseline="0" dirty="0">
                          <a:ln>
                            <a:noFill/>
                          </a:ln>
                          <a:solidFill>
                            <a:schemeClr val="tx1"/>
                          </a:solidFill>
                          <a:effectLst/>
                          <a:latin typeface="Arial" charset="0"/>
                        </a:rPr>
                        <a:t> (12-3)=9</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32</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(12-1)=11</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8574088" cy="5992813"/>
        </p:xfrm>
        <a:graphic>
          <a:graphicData uri="http://schemas.openxmlformats.org/drawingml/2006/table">
            <a:tbl>
              <a:tblPr/>
              <a:tblGrid>
                <a:gridCol w="1676338">
                  <a:extLst>
                    <a:ext uri="{9D8B030D-6E8A-4147-A177-3AD203B41FA5}">
                      <a16:colId xmlns:a16="http://schemas.microsoft.com/office/drawing/2014/main" val="20000"/>
                    </a:ext>
                  </a:extLst>
                </a:gridCol>
                <a:gridCol w="965164">
                  <a:extLst>
                    <a:ext uri="{9D8B030D-6E8A-4147-A177-3AD203B41FA5}">
                      <a16:colId xmlns:a16="http://schemas.microsoft.com/office/drawing/2014/main" val="20001"/>
                    </a:ext>
                  </a:extLst>
                </a:gridCol>
                <a:gridCol w="2017638">
                  <a:extLst>
                    <a:ext uri="{9D8B030D-6E8A-4147-A177-3AD203B41FA5}">
                      <a16:colId xmlns:a16="http://schemas.microsoft.com/office/drawing/2014/main" val="20002"/>
                    </a:ext>
                  </a:extLst>
                </a:gridCol>
                <a:gridCol w="1617920">
                  <a:extLst>
                    <a:ext uri="{9D8B030D-6E8A-4147-A177-3AD203B41FA5}">
                      <a16:colId xmlns:a16="http://schemas.microsoft.com/office/drawing/2014/main" val="20003"/>
                    </a:ext>
                  </a:extLst>
                </a:gridCol>
                <a:gridCol w="1219155">
                  <a:extLst>
                    <a:ext uri="{9D8B030D-6E8A-4147-A177-3AD203B41FA5}">
                      <a16:colId xmlns:a16="http://schemas.microsoft.com/office/drawing/2014/main" val="20004"/>
                    </a:ext>
                  </a:extLst>
                </a:gridCol>
                <a:gridCol w="1077873">
                  <a:extLst>
                    <a:ext uri="{9D8B030D-6E8A-4147-A177-3AD203B41FA5}">
                      <a16:colId xmlns:a16="http://schemas.microsoft.com/office/drawing/2014/main" val="20005"/>
                    </a:ext>
                  </a:extLst>
                </a:gridCol>
              </a:tblGrid>
              <a:tr h="17984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Source of variation</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SS</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d.f</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Mean Square</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 ratio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MSBetween/MSwithin</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 F-limit</a:t>
                      </a: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Between sample</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8</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(k-1)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i.e (3-1)=2</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8/2=4</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Within sample</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24</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(n-k)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i.e</a:t>
                      </a:r>
                      <a:r>
                        <a:rPr kumimoji="0" lang="en-US" sz="2000" b="0" i="0" u="none" strike="noStrike" cap="none" normalizeH="0" baseline="0" dirty="0">
                          <a:ln>
                            <a:noFill/>
                          </a:ln>
                          <a:solidFill>
                            <a:schemeClr val="tx1"/>
                          </a:solidFill>
                          <a:effectLst/>
                          <a:latin typeface="Arial" charset="0"/>
                        </a:rPr>
                        <a:t> (12-3)=9</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24/9=2.67</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32</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(12-1)=11</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8574088" cy="5992813"/>
        </p:xfrm>
        <a:graphic>
          <a:graphicData uri="http://schemas.openxmlformats.org/drawingml/2006/table">
            <a:tbl>
              <a:tblPr/>
              <a:tblGrid>
                <a:gridCol w="1676338">
                  <a:extLst>
                    <a:ext uri="{9D8B030D-6E8A-4147-A177-3AD203B41FA5}">
                      <a16:colId xmlns:a16="http://schemas.microsoft.com/office/drawing/2014/main" val="20000"/>
                    </a:ext>
                  </a:extLst>
                </a:gridCol>
                <a:gridCol w="965164">
                  <a:extLst>
                    <a:ext uri="{9D8B030D-6E8A-4147-A177-3AD203B41FA5}">
                      <a16:colId xmlns:a16="http://schemas.microsoft.com/office/drawing/2014/main" val="20001"/>
                    </a:ext>
                  </a:extLst>
                </a:gridCol>
                <a:gridCol w="2017638">
                  <a:extLst>
                    <a:ext uri="{9D8B030D-6E8A-4147-A177-3AD203B41FA5}">
                      <a16:colId xmlns:a16="http://schemas.microsoft.com/office/drawing/2014/main" val="20002"/>
                    </a:ext>
                  </a:extLst>
                </a:gridCol>
                <a:gridCol w="1617920">
                  <a:extLst>
                    <a:ext uri="{9D8B030D-6E8A-4147-A177-3AD203B41FA5}">
                      <a16:colId xmlns:a16="http://schemas.microsoft.com/office/drawing/2014/main" val="20003"/>
                    </a:ext>
                  </a:extLst>
                </a:gridCol>
                <a:gridCol w="1219155">
                  <a:extLst>
                    <a:ext uri="{9D8B030D-6E8A-4147-A177-3AD203B41FA5}">
                      <a16:colId xmlns:a16="http://schemas.microsoft.com/office/drawing/2014/main" val="20004"/>
                    </a:ext>
                  </a:extLst>
                </a:gridCol>
                <a:gridCol w="1077873">
                  <a:extLst>
                    <a:ext uri="{9D8B030D-6E8A-4147-A177-3AD203B41FA5}">
                      <a16:colId xmlns:a16="http://schemas.microsoft.com/office/drawing/2014/main" val="20005"/>
                    </a:ext>
                  </a:extLst>
                </a:gridCol>
              </a:tblGrid>
              <a:tr h="17984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Source of variation</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SS</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d.f</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Mean Square</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 ratio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MSBetween/MSwithin</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 F-limit</a:t>
                      </a: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Between sample</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8</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(k-1)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i.e (3-1)=2</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8/2=4</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4/2.67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 1.5</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Within sample</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24</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(n-k)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i.e</a:t>
                      </a:r>
                      <a:r>
                        <a:rPr kumimoji="0" lang="en-US" sz="2000" b="0" i="0" u="none" strike="noStrike" cap="none" normalizeH="0" baseline="0" dirty="0">
                          <a:ln>
                            <a:noFill/>
                          </a:ln>
                          <a:solidFill>
                            <a:schemeClr val="tx1"/>
                          </a:solidFill>
                          <a:effectLst/>
                          <a:latin typeface="Arial" charset="0"/>
                        </a:rPr>
                        <a:t> (12-3)=9</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24/9=2.67</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32</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(12-1)=11</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8574088" cy="5992813"/>
        </p:xfrm>
        <a:graphic>
          <a:graphicData uri="http://schemas.openxmlformats.org/drawingml/2006/table">
            <a:tbl>
              <a:tblPr/>
              <a:tblGrid>
                <a:gridCol w="1676338">
                  <a:extLst>
                    <a:ext uri="{9D8B030D-6E8A-4147-A177-3AD203B41FA5}">
                      <a16:colId xmlns:a16="http://schemas.microsoft.com/office/drawing/2014/main" val="20000"/>
                    </a:ext>
                  </a:extLst>
                </a:gridCol>
                <a:gridCol w="965164">
                  <a:extLst>
                    <a:ext uri="{9D8B030D-6E8A-4147-A177-3AD203B41FA5}">
                      <a16:colId xmlns:a16="http://schemas.microsoft.com/office/drawing/2014/main" val="20001"/>
                    </a:ext>
                  </a:extLst>
                </a:gridCol>
                <a:gridCol w="2017638">
                  <a:extLst>
                    <a:ext uri="{9D8B030D-6E8A-4147-A177-3AD203B41FA5}">
                      <a16:colId xmlns:a16="http://schemas.microsoft.com/office/drawing/2014/main" val="20002"/>
                    </a:ext>
                  </a:extLst>
                </a:gridCol>
                <a:gridCol w="1617920">
                  <a:extLst>
                    <a:ext uri="{9D8B030D-6E8A-4147-A177-3AD203B41FA5}">
                      <a16:colId xmlns:a16="http://schemas.microsoft.com/office/drawing/2014/main" val="20003"/>
                    </a:ext>
                  </a:extLst>
                </a:gridCol>
                <a:gridCol w="1219155">
                  <a:extLst>
                    <a:ext uri="{9D8B030D-6E8A-4147-A177-3AD203B41FA5}">
                      <a16:colId xmlns:a16="http://schemas.microsoft.com/office/drawing/2014/main" val="20004"/>
                    </a:ext>
                  </a:extLst>
                </a:gridCol>
                <a:gridCol w="1077873">
                  <a:extLst>
                    <a:ext uri="{9D8B030D-6E8A-4147-A177-3AD203B41FA5}">
                      <a16:colId xmlns:a16="http://schemas.microsoft.com/office/drawing/2014/main" val="20005"/>
                    </a:ext>
                  </a:extLst>
                </a:gridCol>
              </a:tblGrid>
              <a:tr h="17984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Source of variation</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SS</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d.f</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Mean Square</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 ratio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MSBetween/MSwithin</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 F-limit</a:t>
                      </a: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Between sample</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8</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(k-1)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i.e (3-1)=2</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8/2=4</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4/2.67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 1.5</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F(2,9)</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Within sample</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24</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(n-k)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i.e</a:t>
                      </a:r>
                      <a:r>
                        <a:rPr kumimoji="0" lang="en-US" sz="2000" b="0" i="0" u="none" strike="noStrike" cap="none" normalizeH="0" baseline="0" dirty="0">
                          <a:ln>
                            <a:noFill/>
                          </a:ln>
                          <a:solidFill>
                            <a:schemeClr val="tx1"/>
                          </a:solidFill>
                          <a:effectLst/>
                          <a:latin typeface="Arial" charset="0"/>
                        </a:rPr>
                        <a:t> (12-3)=9</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24/9=2.67</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32</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(12-1)=11</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5821363"/>
          </a:xfrm>
        </p:spPr>
        <p:txBody>
          <a:bodyPr/>
          <a:lstStyle/>
          <a:p>
            <a:pPr>
              <a:buFontTx/>
              <a:buNone/>
              <a:defRPr/>
            </a:pPr>
            <a:r>
              <a:rPr lang="en-GB" sz="2200" dirty="0"/>
              <a:t>3.  A recent survey of college campuses across Ontario claims that students spend an average of 2.7 hours a day using their cell phones.  A random sample of 35 Durham college students showed an average use of 2.9 hours a day, with a standard deviation of 0.4 hours.  Do </a:t>
            </a:r>
            <a:r>
              <a:rPr lang="en-GB" sz="2200" b="1" u="sng" dirty="0"/>
              <a:t>Durham College students </a:t>
            </a:r>
            <a:r>
              <a:rPr lang="en-GB" sz="2200" dirty="0"/>
              <a:t>use their cell phones </a:t>
            </a:r>
            <a:r>
              <a:rPr lang="en-GB" sz="2200" b="1" u="sng" dirty="0"/>
              <a:t>more than </a:t>
            </a:r>
            <a:r>
              <a:rPr lang="en-GB" sz="2200" dirty="0"/>
              <a:t>the typical Ontario college student?</a:t>
            </a:r>
          </a:p>
          <a:p>
            <a:pPr>
              <a:buFontTx/>
              <a:buNone/>
              <a:defRPr/>
            </a:pPr>
            <a:r>
              <a:rPr lang="en-GB" sz="2400" dirty="0"/>
              <a:t>H</a:t>
            </a:r>
            <a:r>
              <a:rPr lang="en-GB" sz="2400" baseline="-25000" dirty="0"/>
              <a:t>0 </a:t>
            </a:r>
            <a:r>
              <a:rPr lang="en-GB" sz="2400" dirty="0"/>
              <a:t> : </a:t>
            </a:r>
            <a:r>
              <a:rPr lang="el-GR" sz="2400" dirty="0"/>
              <a:t>μ</a:t>
            </a:r>
            <a:r>
              <a:rPr lang="en-GB" sz="2400" dirty="0"/>
              <a:t>=2.7  &amp; H</a:t>
            </a:r>
            <a:r>
              <a:rPr lang="el-GR" sz="2400" baseline="-25000" dirty="0"/>
              <a:t>α</a:t>
            </a:r>
            <a:r>
              <a:rPr lang="en-GB" sz="2400" baseline="-25000" dirty="0"/>
              <a:t> </a:t>
            </a:r>
            <a:r>
              <a:rPr lang="en-GB" sz="2400" dirty="0"/>
              <a:t> :</a:t>
            </a:r>
            <a:r>
              <a:rPr lang="el-GR" sz="2400" dirty="0"/>
              <a:t> μ</a:t>
            </a:r>
            <a:r>
              <a:rPr lang="en-GB" sz="2400" dirty="0"/>
              <a:t>&gt;2.7</a:t>
            </a:r>
          </a:p>
          <a:p>
            <a:pPr>
              <a:buFontTx/>
              <a:buNone/>
              <a:defRPr/>
            </a:pPr>
            <a:r>
              <a:rPr lang="en-GB" sz="2400" dirty="0"/>
              <a:t>4. Nielsen reported that young men in the US watch 56.2 minutes of prime- time TV daily.  A researcher believes that young men in Germany spend less time watching prime time TV. What is null and alternative hypothesis.</a:t>
            </a:r>
          </a:p>
          <a:p>
            <a:pPr marL="457200" indent="-457200">
              <a:buFontTx/>
              <a:buNone/>
              <a:defRPr/>
            </a:pPr>
            <a:r>
              <a:rPr lang="en-GB" sz="2400" dirty="0"/>
              <a:t>H</a:t>
            </a:r>
            <a:r>
              <a:rPr lang="en-GB" sz="2400" baseline="-25000" dirty="0"/>
              <a:t>0 </a:t>
            </a:r>
            <a:r>
              <a:rPr lang="en-GB" sz="2400" dirty="0"/>
              <a:t> : </a:t>
            </a:r>
            <a:r>
              <a:rPr lang="el-GR" sz="2400" dirty="0"/>
              <a:t>μ</a:t>
            </a:r>
            <a:r>
              <a:rPr lang="en-GB" sz="2400" dirty="0"/>
              <a:t>=56.2  &amp; H</a:t>
            </a:r>
            <a:r>
              <a:rPr lang="el-GR" sz="2400" baseline="-25000" dirty="0"/>
              <a:t>α</a:t>
            </a:r>
            <a:r>
              <a:rPr lang="en-GB" sz="2400" baseline="-25000" dirty="0"/>
              <a:t> </a:t>
            </a:r>
            <a:r>
              <a:rPr lang="en-GB" sz="2400" dirty="0"/>
              <a:t> :</a:t>
            </a:r>
            <a:r>
              <a:rPr lang="el-GR" sz="2400" dirty="0"/>
              <a:t> μ</a:t>
            </a:r>
            <a:r>
              <a:rPr lang="en-GB" sz="2400" dirty="0"/>
              <a:t> &lt;56.2</a:t>
            </a:r>
          </a:p>
          <a:p>
            <a:pPr>
              <a:buFontTx/>
              <a:buNone/>
              <a:defRPr/>
            </a:pPr>
            <a:endParaRPr lang="en-GB" sz="2400" dirty="0"/>
          </a:p>
          <a:p>
            <a:pPr>
              <a:buFontTx/>
              <a:buNone/>
              <a:defRPr/>
            </a:pPr>
            <a:endParaRPr lang="en-GB" sz="2200" dirty="0"/>
          </a:p>
          <a:p>
            <a:pPr>
              <a:buFontTx/>
              <a:buNone/>
              <a:defRPr/>
            </a:pPr>
            <a:endParaRPr lang="en-GB" sz="2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8574088" cy="5992813"/>
        </p:xfrm>
        <a:graphic>
          <a:graphicData uri="http://schemas.openxmlformats.org/drawingml/2006/table">
            <a:tbl>
              <a:tblPr/>
              <a:tblGrid>
                <a:gridCol w="1676338">
                  <a:extLst>
                    <a:ext uri="{9D8B030D-6E8A-4147-A177-3AD203B41FA5}">
                      <a16:colId xmlns:a16="http://schemas.microsoft.com/office/drawing/2014/main" val="20000"/>
                    </a:ext>
                  </a:extLst>
                </a:gridCol>
                <a:gridCol w="965164">
                  <a:extLst>
                    <a:ext uri="{9D8B030D-6E8A-4147-A177-3AD203B41FA5}">
                      <a16:colId xmlns:a16="http://schemas.microsoft.com/office/drawing/2014/main" val="20001"/>
                    </a:ext>
                  </a:extLst>
                </a:gridCol>
                <a:gridCol w="2017638">
                  <a:extLst>
                    <a:ext uri="{9D8B030D-6E8A-4147-A177-3AD203B41FA5}">
                      <a16:colId xmlns:a16="http://schemas.microsoft.com/office/drawing/2014/main" val="20002"/>
                    </a:ext>
                  </a:extLst>
                </a:gridCol>
                <a:gridCol w="1617920">
                  <a:extLst>
                    <a:ext uri="{9D8B030D-6E8A-4147-A177-3AD203B41FA5}">
                      <a16:colId xmlns:a16="http://schemas.microsoft.com/office/drawing/2014/main" val="20003"/>
                    </a:ext>
                  </a:extLst>
                </a:gridCol>
                <a:gridCol w="1219155">
                  <a:extLst>
                    <a:ext uri="{9D8B030D-6E8A-4147-A177-3AD203B41FA5}">
                      <a16:colId xmlns:a16="http://schemas.microsoft.com/office/drawing/2014/main" val="20004"/>
                    </a:ext>
                  </a:extLst>
                </a:gridCol>
                <a:gridCol w="1077873">
                  <a:extLst>
                    <a:ext uri="{9D8B030D-6E8A-4147-A177-3AD203B41FA5}">
                      <a16:colId xmlns:a16="http://schemas.microsoft.com/office/drawing/2014/main" val="20005"/>
                    </a:ext>
                  </a:extLst>
                </a:gridCol>
              </a:tblGrid>
              <a:tr h="17984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Source of variation</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SS</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d.f</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Mean Square</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 ratio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MSBetween/MSwithin</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 F-limit</a:t>
                      </a: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Between sample</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8</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(k-1)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i.e (3-1)=2</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8/2=4</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4/2.67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 1.5</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F(2,9)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4.26</a:t>
                      </a: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Within sample</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24</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(n-k)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i.e</a:t>
                      </a:r>
                      <a:r>
                        <a:rPr kumimoji="0" lang="en-US" sz="2000" b="0" i="0" u="none" strike="noStrike" cap="none" normalizeH="0" baseline="0" dirty="0">
                          <a:ln>
                            <a:noFill/>
                          </a:ln>
                          <a:solidFill>
                            <a:schemeClr val="tx1"/>
                          </a:solidFill>
                          <a:effectLst/>
                          <a:latin typeface="Arial" charset="0"/>
                        </a:rPr>
                        <a:t> (12-3)=9</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24/9=2.67</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marL="91437" marR="91437"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32</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(12-1)=11</a:t>
                      </a: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L="91437" marR="91437"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a:t>Inference</a:t>
            </a:r>
            <a:endParaRPr lang="en-IN"/>
          </a:p>
        </p:txBody>
      </p:sp>
      <p:sp>
        <p:nvSpPr>
          <p:cNvPr id="135171" name="Content Placeholder 2"/>
          <p:cNvSpPr>
            <a:spLocks noGrp="1"/>
          </p:cNvSpPr>
          <p:nvPr>
            <p:ph idx="1"/>
          </p:nvPr>
        </p:nvSpPr>
        <p:spPr/>
        <p:txBody>
          <a:bodyPr/>
          <a:lstStyle/>
          <a:p>
            <a:pPr marL="0" indent="0">
              <a:buFontTx/>
              <a:buNone/>
            </a:pPr>
            <a:r>
              <a:rPr lang="en-US"/>
              <a:t>The table value (4.26) is greater than the calculated value (1.5) So null hypothesis no difference in sample mean is accepted. </a:t>
            </a:r>
          </a:p>
          <a:p>
            <a:pPr marL="0" indent="0">
              <a:buFontTx/>
              <a:buNone/>
            </a:pPr>
            <a:r>
              <a:rPr lang="en-US"/>
              <a:t>It is concluded that the difference in wheat output due to varieties is insignificant and is just matter of chance.</a:t>
            </a:r>
            <a:endParaRPr lang="en-IN"/>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Content Placeholder 2"/>
          <p:cNvSpPr>
            <a:spLocks noGrp="1"/>
          </p:cNvSpPr>
          <p:nvPr>
            <p:ph idx="1"/>
          </p:nvPr>
        </p:nvSpPr>
        <p:spPr>
          <a:xfrm>
            <a:off x="457200" y="457200"/>
            <a:ext cx="8229600" cy="5668963"/>
          </a:xfrm>
        </p:spPr>
        <p:txBody>
          <a:bodyPr/>
          <a:lstStyle/>
          <a:p>
            <a:pPr>
              <a:buFontTx/>
              <a:buNone/>
            </a:pPr>
            <a:r>
              <a:rPr lang="en-US" sz="2200" dirty="0">
                <a:latin typeface="Verdana" pitchFamily="34" charset="0"/>
                <a:ea typeface="Verdana" pitchFamily="34" charset="0"/>
                <a:cs typeface="Verdana" pitchFamily="34" charset="0"/>
              </a:rPr>
              <a:t>17. method 2. Set up an analysis of variance table for the following per acre production data for three varieties of wheat each grown on plots and state if the </a:t>
            </a:r>
            <a:r>
              <a:rPr lang="en-US" sz="2200" u="sng" dirty="0">
                <a:latin typeface="Verdana" pitchFamily="34" charset="0"/>
                <a:ea typeface="Verdana" pitchFamily="34" charset="0"/>
                <a:cs typeface="Verdana" pitchFamily="34" charset="0"/>
              </a:rPr>
              <a:t>variety</a:t>
            </a:r>
            <a:r>
              <a:rPr lang="en-US" sz="2200" dirty="0">
                <a:latin typeface="Verdana" pitchFamily="34" charset="0"/>
                <a:ea typeface="Verdana" pitchFamily="34" charset="0"/>
                <a:cs typeface="Verdana" pitchFamily="34" charset="0"/>
              </a:rPr>
              <a:t> differences are significant</a:t>
            </a:r>
          </a:p>
          <a:p>
            <a:pPr>
              <a:buFontTx/>
              <a:buNone/>
            </a:pPr>
            <a:endParaRPr lang="en-IN" sz="2200" dirty="0">
              <a:latin typeface="Verdana" pitchFamily="34" charset="0"/>
              <a:ea typeface="Verdana" pitchFamily="34" charset="0"/>
              <a:cs typeface="Verdana" pitchFamily="34" charset="0"/>
            </a:endParaRPr>
          </a:p>
        </p:txBody>
      </p:sp>
      <p:graphicFrame>
        <p:nvGraphicFramePr>
          <p:cNvPr id="4" name="Table 3"/>
          <p:cNvGraphicFramePr>
            <a:graphicFrameLocks noGrp="1"/>
          </p:cNvGraphicFramePr>
          <p:nvPr/>
        </p:nvGraphicFramePr>
        <p:xfrm>
          <a:off x="838200" y="2128838"/>
          <a:ext cx="7620000" cy="3586478"/>
        </p:xfrm>
        <a:graphic>
          <a:graphicData uri="http://schemas.openxmlformats.org/drawingml/2006/table">
            <a:tbl>
              <a:tblPr firstRow="1" bandRow="1">
                <a:tableStyleId>{5940675A-B579-460E-94D1-54222C63F5DA}</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512354">
                <a:tc rowSpan="3">
                  <a:txBody>
                    <a:bodyPr/>
                    <a:lstStyle/>
                    <a:p>
                      <a:pPr algn="ctr"/>
                      <a:r>
                        <a:rPr lang="en-US" sz="2000" dirty="0"/>
                        <a:t>Plots of land</a:t>
                      </a:r>
                      <a:endParaRPr lang="en-IN" sz="2000" dirty="0"/>
                    </a:p>
                  </a:txBody>
                  <a:tcPr anchor="ctr"/>
                </a:tc>
                <a:tc gridSpan="3">
                  <a:txBody>
                    <a:bodyPr/>
                    <a:lstStyle/>
                    <a:p>
                      <a:pPr algn="ctr"/>
                      <a:r>
                        <a:rPr lang="en-US" sz="2000" dirty="0"/>
                        <a:t>Per acre</a:t>
                      </a:r>
                      <a:r>
                        <a:rPr lang="en-US" sz="2000" baseline="0" dirty="0"/>
                        <a:t> production data</a:t>
                      </a:r>
                      <a:endParaRPr lang="en-IN" sz="2000"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512354">
                <a:tc vMerge="1">
                  <a:txBody>
                    <a:bodyPr/>
                    <a:lstStyle/>
                    <a:p>
                      <a:pPr algn="ctr"/>
                      <a:endParaRPr lang="en-IN" sz="2000" dirty="0"/>
                    </a:p>
                  </a:txBody>
                  <a:tcPr/>
                </a:tc>
                <a:tc gridSpan="3">
                  <a:txBody>
                    <a:bodyPr/>
                    <a:lstStyle/>
                    <a:p>
                      <a:pPr algn="ctr"/>
                      <a:r>
                        <a:rPr lang="en-US" sz="2000" dirty="0"/>
                        <a:t>Variety of wheat</a:t>
                      </a:r>
                      <a:endParaRPr lang="en-IN" sz="2000"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1"/>
                  </a:ext>
                </a:extLst>
              </a:tr>
              <a:tr h="512354">
                <a:tc vMerge="1">
                  <a:txBody>
                    <a:bodyPr/>
                    <a:lstStyle/>
                    <a:p>
                      <a:pPr algn="ctr"/>
                      <a:endParaRPr lang="en-IN" sz="2000" dirty="0"/>
                    </a:p>
                  </a:txBody>
                  <a:tcPr/>
                </a:tc>
                <a:tc>
                  <a:txBody>
                    <a:bodyPr/>
                    <a:lstStyle/>
                    <a:p>
                      <a:pPr algn="ctr"/>
                      <a:r>
                        <a:rPr lang="en-US" sz="2000" dirty="0"/>
                        <a:t>A</a:t>
                      </a:r>
                      <a:endParaRPr lang="en-IN" sz="2000" dirty="0"/>
                    </a:p>
                  </a:txBody>
                  <a:tcPr/>
                </a:tc>
                <a:tc>
                  <a:txBody>
                    <a:bodyPr/>
                    <a:lstStyle/>
                    <a:p>
                      <a:pPr algn="ctr"/>
                      <a:r>
                        <a:rPr lang="en-US" sz="2000" dirty="0"/>
                        <a:t>B</a:t>
                      </a:r>
                      <a:endParaRPr lang="en-IN" sz="2000" dirty="0"/>
                    </a:p>
                  </a:txBody>
                  <a:tcPr/>
                </a:tc>
                <a:tc>
                  <a:txBody>
                    <a:bodyPr/>
                    <a:lstStyle/>
                    <a:p>
                      <a:pPr algn="ctr"/>
                      <a:r>
                        <a:rPr lang="en-US" sz="2000" dirty="0"/>
                        <a:t>C</a:t>
                      </a:r>
                      <a:endParaRPr lang="en-IN" sz="2000" dirty="0"/>
                    </a:p>
                  </a:txBody>
                  <a:tcPr/>
                </a:tc>
                <a:extLst>
                  <a:ext uri="{0D108BD9-81ED-4DB2-BD59-A6C34878D82A}">
                    <a16:rowId xmlns:a16="http://schemas.microsoft.com/office/drawing/2014/main" val="10002"/>
                  </a:ext>
                </a:extLst>
              </a:tr>
              <a:tr h="51235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L1</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6(X</a:t>
                      </a:r>
                      <a:r>
                        <a:rPr kumimoji="0" lang="en-US" sz="2400" u="none" strike="noStrike" cap="none" normalizeH="0" baseline="-25000" dirty="0">
                          <a:ln>
                            <a:noFill/>
                          </a:ln>
                          <a:effectLst/>
                        </a:rPr>
                        <a:t>11</a:t>
                      </a:r>
                      <a:r>
                        <a:rPr kumimoji="0" lang="en-US" sz="2400" u="none" strike="noStrike" cap="none" normalizeH="0" baseline="0" dirty="0">
                          <a:ln>
                            <a:noFill/>
                          </a:ln>
                          <a:effectLst/>
                        </a:rPr>
                        <a:t>)</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2400" u="none" strike="noStrike" cap="none" normalizeH="0" baseline="0" dirty="0">
                          <a:ln>
                            <a:noFill/>
                          </a:ln>
                          <a:effectLst/>
                        </a:rPr>
                        <a:t>5 (X</a:t>
                      </a:r>
                      <a:r>
                        <a:rPr kumimoji="0" lang="en-US" sz="2400" u="none" strike="noStrike" cap="none" normalizeH="0" baseline="-25000" dirty="0">
                          <a:ln>
                            <a:noFill/>
                          </a:ln>
                          <a:effectLst/>
                        </a:rPr>
                        <a:t>12</a:t>
                      </a:r>
                      <a:r>
                        <a:rPr kumimoji="0" lang="en-US" sz="2400" u="none" strike="noStrike" cap="none" normalizeH="0" baseline="0" dirty="0">
                          <a:ln>
                            <a:noFill/>
                          </a:ln>
                          <a:effectLst/>
                        </a:rPr>
                        <a:t>)</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2400" u="none" strike="noStrike" cap="none" normalizeH="0" baseline="0" dirty="0">
                          <a:ln>
                            <a:noFill/>
                          </a:ln>
                          <a:effectLst/>
                        </a:rPr>
                        <a:t>5(X</a:t>
                      </a:r>
                      <a:r>
                        <a:rPr kumimoji="0" lang="en-US" sz="2400" u="none" strike="noStrike" cap="none" normalizeH="0" baseline="-25000" dirty="0">
                          <a:ln>
                            <a:noFill/>
                          </a:ln>
                          <a:effectLst/>
                        </a:rPr>
                        <a:t>13</a:t>
                      </a:r>
                      <a:r>
                        <a:rPr kumimoji="0" lang="en-US" sz="2400" u="none" strike="noStrike" cap="none" normalizeH="0" baseline="0" dirty="0">
                          <a:ln>
                            <a:noFill/>
                          </a:ln>
                          <a:effectLst/>
                        </a:rPr>
                        <a:t>)</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extLst>
                  <a:ext uri="{0D108BD9-81ED-4DB2-BD59-A6C34878D82A}">
                    <a16:rowId xmlns:a16="http://schemas.microsoft.com/office/drawing/2014/main" val="10003"/>
                  </a:ext>
                </a:extLst>
              </a:tr>
              <a:tr h="51235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L2</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7(X</a:t>
                      </a:r>
                      <a:r>
                        <a:rPr kumimoji="0" lang="en-US" sz="2400" u="none" strike="noStrike" cap="none" normalizeH="0" baseline="-25000" dirty="0">
                          <a:ln>
                            <a:noFill/>
                          </a:ln>
                          <a:effectLst/>
                        </a:rPr>
                        <a:t>21</a:t>
                      </a:r>
                      <a:r>
                        <a:rPr kumimoji="0" lang="en-US" sz="2400" u="none" strike="noStrike" cap="none" normalizeH="0" baseline="0" dirty="0">
                          <a:ln>
                            <a:noFill/>
                          </a:ln>
                          <a:effectLst/>
                        </a:rPr>
                        <a:t>)</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2400" u="none" strike="noStrike" cap="none" normalizeH="0" baseline="0" dirty="0">
                          <a:ln>
                            <a:noFill/>
                          </a:ln>
                          <a:effectLst/>
                        </a:rPr>
                        <a:t>5 (X</a:t>
                      </a:r>
                      <a:r>
                        <a:rPr kumimoji="0" lang="en-US" sz="2400" u="none" strike="noStrike" cap="none" normalizeH="0" baseline="-25000" dirty="0">
                          <a:ln>
                            <a:noFill/>
                          </a:ln>
                          <a:effectLst/>
                        </a:rPr>
                        <a:t>22</a:t>
                      </a:r>
                      <a:r>
                        <a:rPr kumimoji="0" lang="en-US" sz="2400" u="none" strike="noStrike" cap="none" normalizeH="0" baseline="0" dirty="0">
                          <a:ln>
                            <a:noFill/>
                          </a:ln>
                          <a:effectLst/>
                        </a:rPr>
                        <a:t>)</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2400" u="none" strike="noStrike" cap="none" normalizeH="0" baseline="0" dirty="0">
                          <a:ln>
                            <a:noFill/>
                          </a:ln>
                          <a:effectLst/>
                        </a:rPr>
                        <a:t>4 (X</a:t>
                      </a:r>
                      <a:r>
                        <a:rPr kumimoji="0" lang="en-US" sz="2400" u="none" strike="noStrike" cap="none" normalizeH="0" baseline="-25000" dirty="0">
                          <a:ln>
                            <a:noFill/>
                          </a:ln>
                          <a:effectLst/>
                        </a:rPr>
                        <a:t>23</a:t>
                      </a:r>
                      <a:r>
                        <a:rPr kumimoji="0" lang="en-US" sz="2400" u="none" strike="noStrike" cap="none" normalizeH="0" baseline="0" dirty="0">
                          <a:ln>
                            <a:noFill/>
                          </a:ln>
                          <a:effectLst/>
                        </a:rPr>
                        <a:t>)</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extLst>
                  <a:ext uri="{0D108BD9-81ED-4DB2-BD59-A6C34878D82A}">
                    <a16:rowId xmlns:a16="http://schemas.microsoft.com/office/drawing/2014/main" val="10004"/>
                  </a:ext>
                </a:extLst>
              </a:tr>
              <a:tr h="51235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L3</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3(X</a:t>
                      </a:r>
                      <a:r>
                        <a:rPr kumimoji="0" lang="en-US" sz="2400" u="none" strike="noStrike" cap="none" normalizeH="0" baseline="-25000" dirty="0">
                          <a:ln>
                            <a:noFill/>
                          </a:ln>
                          <a:effectLst/>
                        </a:rPr>
                        <a:t>31</a:t>
                      </a:r>
                      <a:r>
                        <a:rPr kumimoji="0" lang="en-US" sz="2400" u="none" strike="noStrike" cap="none" normalizeH="0" baseline="0" dirty="0">
                          <a:ln>
                            <a:noFill/>
                          </a:ln>
                          <a:effectLst/>
                        </a:rPr>
                        <a:t>)</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2400" u="none" strike="noStrike" cap="none" normalizeH="0" baseline="0" dirty="0">
                          <a:ln>
                            <a:noFill/>
                          </a:ln>
                          <a:effectLst/>
                        </a:rPr>
                        <a:t>3(X</a:t>
                      </a:r>
                      <a:r>
                        <a:rPr kumimoji="0" lang="en-US" sz="2400" u="none" strike="noStrike" cap="none" normalizeH="0" baseline="-25000" dirty="0">
                          <a:ln>
                            <a:noFill/>
                          </a:ln>
                          <a:effectLst/>
                        </a:rPr>
                        <a:t>32</a:t>
                      </a:r>
                      <a:r>
                        <a:rPr kumimoji="0" lang="en-US" sz="2400" u="none" strike="noStrike" cap="none" normalizeH="0" baseline="0" dirty="0">
                          <a:ln>
                            <a:noFill/>
                          </a:ln>
                          <a:effectLst/>
                        </a:rPr>
                        <a:t>)</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2400" u="none" strike="noStrike" cap="none" normalizeH="0" baseline="0" dirty="0">
                          <a:ln>
                            <a:noFill/>
                          </a:ln>
                          <a:effectLst/>
                        </a:rPr>
                        <a:t>3 (X</a:t>
                      </a:r>
                      <a:r>
                        <a:rPr kumimoji="0" lang="en-US" sz="2400" u="none" strike="noStrike" cap="none" normalizeH="0" baseline="-25000" dirty="0">
                          <a:ln>
                            <a:noFill/>
                          </a:ln>
                          <a:effectLst/>
                        </a:rPr>
                        <a:t>33</a:t>
                      </a:r>
                      <a:r>
                        <a:rPr kumimoji="0" lang="en-US" sz="2400" u="none" strike="noStrike" cap="none" normalizeH="0" baseline="0" dirty="0">
                          <a:ln>
                            <a:noFill/>
                          </a:ln>
                          <a:effectLst/>
                        </a:rPr>
                        <a:t>)</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extLst>
                  <a:ext uri="{0D108BD9-81ED-4DB2-BD59-A6C34878D82A}">
                    <a16:rowId xmlns:a16="http://schemas.microsoft.com/office/drawing/2014/main" val="10005"/>
                  </a:ext>
                </a:extLst>
              </a:tr>
              <a:tr h="51235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L4</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8(X</a:t>
                      </a:r>
                      <a:r>
                        <a:rPr kumimoji="0" lang="en-US" sz="2400" u="none" strike="noStrike" cap="none" normalizeH="0" baseline="-25000" dirty="0">
                          <a:ln>
                            <a:noFill/>
                          </a:ln>
                          <a:effectLst/>
                        </a:rPr>
                        <a:t>41</a:t>
                      </a:r>
                      <a:r>
                        <a:rPr kumimoji="0" lang="en-US" sz="2400" u="none" strike="noStrike" cap="none" normalizeH="0" baseline="0" dirty="0">
                          <a:ln>
                            <a:noFill/>
                          </a:ln>
                          <a:effectLst/>
                        </a:rPr>
                        <a:t>)</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7</a:t>
                      </a:r>
                      <a:r>
                        <a:rPr kumimoji="0" lang="en-US" sz="2400" i="1" u="none" strike="noStrike" cap="none" normalizeH="0" baseline="0" dirty="0">
                          <a:ln>
                            <a:noFill/>
                          </a:ln>
                          <a:effectLst/>
                        </a:rPr>
                        <a:t>(</a:t>
                      </a:r>
                      <a:r>
                        <a:rPr kumimoji="0" lang="en-US" sz="2400" u="none" strike="noStrike" cap="none" normalizeH="0" baseline="0" dirty="0">
                          <a:ln>
                            <a:noFill/>
                          </a:ln>
                          <a:effectLst/>
                        </a:rPr>
                        <a:t>X</a:t>
                      </a:r>
                      <a:r>
                        <a:rPr kumimoji="0" lang="en-US" sz="2400" u="none" strike="noStrike" cap="none" normalizeH="0" baseline="-25000" dirty="0">
                          <a:ln>
                            <a:noFill/>
                          </a:ln>
                          <a:effectLst/>
                        </a:rPr>
                        <a:t>42</a:t>
                      </a:r>
                      <a:r>
                        <a:rPr kumimoji="0" lang="en-US" sz="2400" u="none" strike="noStrike" cap="none" normalizeH="0" baseline="0" dirty="0">
                          <a:ln>
                            <a:noFill/>
                          </a:ln>
                          <a:effectLst/>
                        </a:rPr>
                        <a:t>)</a:t>
                      </a:r>
                      <a:endParaRPr kumimoji="0" lang="en-US" sz="2400" b="0" i="0" u="none" strike="noStrike" cap="none" normalizeH="0" baseline="30000" dirty="0">
                        <a:ln>
                          <a:noFill/>
                        </a:ln>
                        <a:solidFill>
                          <a:schemeClr val="tx1"/>
                        </a:solidFill>
                        <a:effectLst/>
                        <a:latin typeface="Arial" charset="0"/>
                      </a:endParaRPr>
                    </a:p>
                  </a:txBody>
                  <a:tcPr marT="45723" marB="45723"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2400" u="none" strike="noStrike" cap="none" normalizeH="0" baseline="0" dirty="0">
                          <a:ln>
                            <a:noFill/>
                          </a:ln>
                          <a:effectLst/>
                        </a:rPr>
                        <a:t>4 (X</a:t>
                      </a:r>
                      <a:r>
                        <a:rPr kumimoji="0" lang="en-US" sz="2400" u="none" strike="noStrike" cap="none" normalizeH="0" baseline="-25000" dirty="0">
                          <a:ln>
                            <a:noFill/>
                          </a:ln>
                          <a:effectLst/>
                        </a:rPr>
                        <a:t>43</a:t>
                      </a:r>
                      <a:r>
                        <a:rPr kumimoji="0" lang="en-US" sz="2400" u="none" strike="noStrike" cap="none" normalizeH="0" baseline="0" dirty="0">
                          <a:ln>
                            <a:noFill/>
                          </a:ln>
                          <a:effectLst/>
                        </a:rPr>
                        <a:t>)</a:t>
                      </a:r>
                      <a:endParaRPr kumimoji="0" lang="en-US" sz="2400" b="0" i="0" u="none" strike="noStrike" cap="none" normalizeH="0" baseline="0" dirty="0">
                        <a:ln>
                          <a:noFill/>
                        </a:ln>
                        <a:solidFill>
                          <a:schemeClr val="tx1"/>
                        </a:solidFill>
                        <a:effectLst/>
                        <a:latin typeface="Arial" charset="0"/>
                      </a:endParaRPr>
                    </a:p>
                  </a:txBody>
                  <a:tcPr marT="45723" marB="45723" anchor="b" horzOverflow="overflow"/>
                </a:tc>
                <a:extLst>
                  <a:ext uri="{0D108BD9-81ED-4DB2-BD59-A6C34878D82A}">
                    <a16:rowId xmlns:a16="http://schemas.microsoft.com/office/drawing/2014/main" val="10006"/>
                  </a:ext>
                </a:extLst>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381000"/>
            <a:ext cx="4267200" cy="5745163"/>
          </a:xfrm>
        </p:spPr>
        <p:txBody>
          <a:bodyPr/>
          <a:lstStyle/>
          <a:p>
            <a:pPr>
              <a:buFontTx/>
              <a:buNone/>
              <a:defRPr/>
            </a:pPr>
            <a:r>
              <a:rPr lang="en-GB" sz="2200" dirty="0"/>
              <a:t>Requirement of ANOVA Table</a:t>
            </a:r>
          </a:p>
          <a:p>
            <a:pPr marL="457200" indent="-457200">
              <a:buFontTx/>
              <a:buAutoNum type="arabicPeriod"/>
              <a:defRPr/>
            </a:pPr>
            <a:r>
              <a:rPr lang="en-US" sz="2200" dirty="0">
                <a:cs typeface="Arial" charset="0"/>
              </a:rPr>
              <a:t>∑T= Total of all individual unit</a:t>
            </a:r>
          </a:p>
          <a:p>
            <a:pPr marL="457200" indent="-457200">
              <a:buFontTx/>
              <a:buAutoNum type="arabicPeriod"/>
              <a:defRPr/>
            </a:pPr>
            <a:r>
              <a:rPr lang="en-US" sz="2200" dirty="0">
                <a:cs typeface="Arial" charset="0"/>
              </a:rPr>
              <a:t> CF=( ∑T)</a:t>
            </a:r>
            <a:r>
              <a:rPr lang="en-US" sz="2200" baseline="30000" dirty="0">
                <a:cs typeface="Arial" charset="0"/>
              </a:rPr>
              <a:t>2</a:t>
            </a:r>
            <a:r>
              <a:rPr lang="en-US" sz="2200" dirty="0">
                <a:cs typeface="Arial" charset="0"/>
              </a:rPr>
              <a:t> /n</a:t>
            </a:r>
          </a:p>
          <a:p>
            <a:pPr>
              <a:buFontTx/>
              <a:buNone/>
              <a:defRPr/>
            </a:pPr>
            <a:r>
              <a:rPr lang="en-GB" sz="2200" dirty="0"/>
              <a:t>3.  SS Between= </a:t>
            </a:r>
            <a:r>
              <a:rPr lang="en-US" sz="2200" dirty="0">
                <a:cs typeface="Arial" charset="0"/>
              </a:rPr>
              <a:t>∑[(</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 Correction factor</a:t>
            </a:r>
          </a:p>
          <a:p>
            <a:pPr>
              <a:buFontTx/>
              <a:buChar char="-"/>
              <a:defRPr/>
            </a:pPr>
            <a:endParaRPr lang="en-GB" sz="2200" dirty="0"/>
          </a:p>
          <a:p>
            <a:pPr>
              <a:buFontTx/>
              <a:buNone/>
              <a:defRPr/>
            </a:pPr>
            <a:r>
              <a:rPr lang="en-GB" sz="2200" dirty="0"/>
              <a:t>4.  SS Within</a:t>
            </a:r>
            <a:r>
              <a:rPr lang="en-US" sz="2200" dirty="0">
                <a:cs typeface="Arial" charset="0"/>
              </a:rPr>
              <a:t>= ∑X</a:t>
            </a:r>
            <a:r>
              <a:rPr lang="en-US" sz="2200" baseline="-25000" dirty="0">
                <a:cs typeface="Arial" charset="0"/>
              </a:rPr>
              <a:t>ij</a:t>
            </a:r>
            <a:r>
              <a:rPr lang="en-US" sz="2200" baseline="30000" dirty="0">
                <a:cs typeface="Arial" charset="0"/>
              </a:rPr>
              <a:t>2</a:t>
            </a:r>
            <a:r>
              <a:rPr lang="en-US" sz="2200" dirty="0">
                <a:cs typeface="Arial" charset="0"/>
              </a:rPr>
              <a:t>- ∑ [(</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a:t>
            </a:r>
          </a:p>
          <a:p>
            <a:pPr>
              <a:buFontTx/>
              <a:buNone/>
              <a:defRPr/>
            </a:pPr>
            <a:endParaRPr lang="en-GB" sz="2200" dirty="0"/>
          </a:p>
          <a:p>
            <a:pPr>
              <a:buFontTx/>
              <a:buNone/>
              <a:defRPr/>
            </a:pPr>
            <a:r>
              <a:rPr lang="en-GB" sz="2200" dirty="0"/>
              <a:t>5.  Total SS= </a:t>
            </a:r>
            <a:r>
              <a:rPr lang="en-US" sz="2200" dirty="0">
                <a:cs typeface="Arial" charset="0"/>
              </a:rPr>
              <a:t>∑X</a:t>
            </a:r>
            <a:r>
              <a:rPr lang="en-US" sz="2200" baseline="-25000" dirty="0">
                <a:cs typeface="Arial" charset="0"/>
              </a:rPr>
              <a:t>ij</a:t>
            </a:r>
            <a:r>
              <a:rPr lang="en-US" sz="2200" baseline="30000" dirty="0">
                <a:cs typeface="Arial" charset="0"/>
              </a:rPr>
              <a:t>2</a:t>
            </a:r>
            <a:r>
              <a:rPr lang="en-US" sz="2200" dirty="0">
                <a:cs typeface="Arial" charset="0"/>
              </a:rPr>
              <a:t>- Correction factor</a:t>
            </a:r>
          </a:p>
          <a:p>
            <a:pPr marL="457200" indent="-457200">
              <a:buFontTx/>
              <a:buAutoNum type="arabicPeriod"/>
              <a:defRPr/>
            </a:pPr>
            <a:endParaRPr lang="en-US" sz="2200" dirty="0">
              <a:cs typeface="Arial" charset="0"/>
            </a:endParaRPr>
          </a:p>
          <a:p>
            <a:pPr>
              <a:buFontTx/>
              <a:buNone/>
              <a:defRPr/>
            </a:pPr>
            <a:endParaRPr lang="en-GB" sz="2200" dirty="0"/>
          </a:p>
        </p:txBody>
      </p:sp>
      <p:graphicFrame>
        <p:nvGraphicFramePr>
          <p:cNvPr id="5" name="Content Placeholder 4"/>
          <p:cNvGraphicFramePr>
            <a:graphicFrameLocks noGrp="1"/>
          </p:cNvGraphicFramePr>
          <p:nvPr>
            <p:ph sz="half" idx="2"/>
          </p:nvPr>
        </p:nvGraphicFramePr>
        <p:xfrm>
          <a:off x="4648200" y="381000"/>
          <a:ext cx="4038600" cy="5945505"/>
        </p:xfrm>
        <a:graphic>
          <a:graphicData uri="http://schemas.openxmlformats.org/drawingml/2006/table">
            <a:tbl>
              <a:tblPr firstRow="1" bandRow="1">
                <a:tableStyleId>{D7AC3CCA-C797-4891-BE02-D94E43425B78}</a:tableStyleId>
              </a:tblPr>
              <a:tblGrid>
                <a:gridCol w="673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673100">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tblGrid>
              <a:tr h="419100">
                <a:tc>
                  <a:txBody>
                    <a:bodyPr/>
                    <a:lstStyle/>
                    <a:p>
                      <a:pPr algn="l" fontAlgn="b"/>
                      <a:r>
                        <a:rPr lang="en-GB" sz="1600" u="none" strike="noStrike" dirty="0"/>
                        <a:t>Variety(j)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Xij</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Xij^2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dirty="0" err="1"/>
                        <a:t>Tj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Tj^2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Tj^2/nj</a:t>
                      </a:r>
                      <a:endParaRPr lang="en-GB"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419100">
                <a:tc>
                  <a:txBody>
                    <a:bodyPr/>
                    <a:lstStyle/>
                    <a:p>
                      <a:pPr algn="l" fontAlgn="b"/>
                      <a:r>
                        <a:rPr lang="en-GB" sz="1600" u="none" strike="noStrike" dirty="0"/>
                        <a:t>A</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6</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7</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2"/>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3</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3"/>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8</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4"/>
                  </a:ext>
                </a:extLst>
              </a:tr>
              <a:tr h="419100">
                <a:tc>
                  <a:txBody>
                    <a:bodyPr/>
                    <a:lstStyle/>
                    <a:p>
                      <a:pPr algn="l" fontAlgn="b"/>
                      <a:r>
                        <a:rPr lang="en-GB" sz="1600" u="none" strike="noStrike" dirty="0"/>
                        <a:t>B</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5"/>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5</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6"/>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7"/>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7</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8"/>
                  </a:ext>
                </a:extLst>
              </a:tr>
              <a:tr h="419100">
                <a:tc>
                  <a:txBody>
                    <a:bodyPr/>
                    <a:lstStyle/>
                    <a:p>
                      <a:pPr algn="l" fontAlgn="b"/>
                      <a:r>
                        <a:rPr lang="en-GB" sz="1600" u="none" strike="noStrike" dirty="0"/>
                        <a:t>C</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09"/>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0"/>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2"/>
                  </a:ext>
                </a:extLst>
              </a:tr>
              <a:tr h="419100">
                <a:tc>
                  <a:txBody>
                    <a:bodyPr/>
                    <a:lstStyle/>
                    <a:p>
                      <a:pPr algn="l" fontAlgn="b"/>
                      <a:endParaRPr lang="en-GB" sz="1600" b="0" i="0" u="none" strike="noStrike" dirty="0">
                        <a:solidFill>
                          <a:srgbClr val="000000"/>
                        </a:solidFill>
                        <a:latin typeface="Calibri"/>
                      </a:endParaRPr>
                    </a:p>
                  </a:txBody>
                  <a:tcPr marL="9525" marR="9525" marT="9525" marB="0" anchor="b"/>
                </a:tc>
                <a:tc>
                  <a:txBody>
                    <a:bodyPr/>
                    <a:lstStyle/>
                    <a:p>
                      <a:pPr algn="r" fontAlgn="b"/>
                      <a:endParaRPr lang="en-GB" sz="1600" b="0" i="0" u="none" strike="noStrike" dirty="0">
                        <a:solidFill>
                          <a:srgbClr val="000000"/>
                        </a:solidFill>
                        <a:latin typeface="Calibri"/>
                      </a:endParaRPr>
                    </a:p>
                  </a:txBody>
                  <a:tcPr marL="9525" marR="9525" marT="9525" marB="0" anchor="b"/>
                </a:tc>
                <a:tc>
                  <a:txBody>
                    <a:bodyPr/>
                    <a:lstStyle/>
                    <a:p>
                      <a:pPr algn="r" fontAlgn="b"/>
                      <a:endParaRPr lang="en-GB" sz="1600" b="0" i="0" u="none" strike="noStrike" dirty="0">
                        <a:solidFill>
                          <a:srgbClr val="000000"/>
                        </a:solidFill>
                        <a:latin typeface="Calibri"/>
                      </a:endParaRPr>
                    </a:p>
                  </a:txBody>
                  <a:tcPr marL="9525" marR="9525" marT="9525" marB="0" anchor="b"/>
                </a:tc>
                <a:tc>
                  <a:txBody>
                    <a:bodyPr/>
                    <a:lstStyle/>
                    <a:p>
                      <a:pPr algn="l" fontAlgn="b"/>
                      <a:endParaRPr lang="en-GB" sz="1600" b="0" i="0" u="none" strike="noStrike" dirty="0">
                        <a:solidFill>
                          <a:srgbClr val="000000"/>
                        </a:solidFill>
                        <a:latin typeface="Calibri"/>
                      </a:endParaRPr>
                    </a:p>
                  </a:txBody>
                  <a:tcPr marL="9525" marR="9525" marT="9525" marB="0" anchor="b"/>
                </a:tc>
                <a:tc>
                  <a:txBody>
                    <a:bodyPr/>
                    <a:lstStyle/>
                    <a:p>
                      <a:pPr algn="l" fontAlgn="b"/>
                      <a:endParaRPr lang="en-GB" sz="1600" b="0" i="0" u="none" strike="noStrike">
                        <a:solidFill>
                          <a:srgbClr val="000000"/>
                        </a:solidFill>
                        <a:latin typeface="Calibri"/>
                      </a:endParaRPr>
                    </a:p>
                  </a:txBody>
                  <a:tcPr marL="9525" marR="9525" marT="9525" marB="0" anchor="b"/>
                </a:tc>
                <a:tc>
                  <a:txBody>
                    <a:bodyPr/>
                    <a:lstStyle/>
                    <a:p>
                      <a:pPr algn="r" fontAlgn="b"/>
                      <a:endParaRPr lang="en-GB"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3"/>
                  </a:ext>
                </a:extLst>
              </a:tr>
            </a:tbl>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381000"/>
            <a:ext cx="4267200" cy="5745163"/>
          </a:xfrm>
        </p:spPr>
        <p:txBody>
          <a:bodyPr/>
          <a:lstStyle/>
          <a:p>
            <a:pPr>
              <a:buFontTx/>
              <a:buNone/>
              <a:defRPr/>
            </a:pPr>
            <a:r>
              <a:rPr lang="en-GB" sz="2200" dirty="0"/>
              <a:t>Requirement of ANOVA Table</a:t>
            </a:r>
          </a:p>
          <a:p>
            <a:pPr marL="457200" indent="-457200">
              <a:buFontTx/>
              <a:buAutoNum type="arabicPeriod"/>
              <a:defRPr/>
            </a:pPr>
            <a:r>
              <a:rPr lang="en-US" sz="2200" dirty="0">
                <a:cs typeface="Arial" charset="0"/>
              </a:rPr>
              <a:t>∑T = Total of all individual unit</a:t>
            </a:r>
            <a:endParaRPr lang="en-US" sz="2200" dirty="0">
              <a:solidFill>
                <a:srgbClr val="FF0000"/>
              </a:solidFill>
              <a:cs typeface="Arial" charset="0"/>
            </a:endParaRPr>
          </a:p>
          <a:p>
            <a:pPr marL="457200" indent="-457200">
              <a:buFontTx/>
              <a:buAutoNum type="arabicPeriod"/>
              <a:defRPr/>
            </a:pPr>
            <a:r>
              <a:rPr lang="en-US" sz="2200" dirty="0">
                <a:cs typeface="Arial" charset="0"/>
              </a:rPr>
              <a:t> CF=( ∑T)</a:t>
            </a:r>
            <a:r>
              <a:rPr lang="en-US" sz="2200" baseline="30000" dirty="0">
                <a:cs typeface="Arial" charset="0"/>
              </a:rPr>
              <a:t>2</a:t>
            </a:r>
            <a:r>
              <a:rPr lang="en-US" sz="2200" dirty="0">
                <a:cs typeface="Arial" charset="0"/>
              </a:rPr>
              <a:t> /n</a:t>
            </a:r>
          </a:p>
          <a:p>
            <a:pPr>
              <a:buFontTx/>
              <a:buNone/>
              <a:defRPr/>
            </a:pPr>
            <a:r>
              <a:rPr lang="en-GB" sz="2200" dirty="0"/>
              <a:t>3.  SS Between= </a:t>
            </a:r>
            <a:r>
              <a:rPr lang="en-US" sz="2200" dirty="0">
                <a:cs typeface="Arial" charset="0"/>
              </a:rPr>
              <a:t>∑[(</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 Correction factor</a:t>
            </a:r>
          </a:p>
          <a:p>
            <a:pPr>
              <a:buFontTx/>
              <a:buChar char="-"/>
              <a:defRPr/>
            </a:pPr>
            <a:endParaRPr lang="en-GB" sz="2200" dirty="0"/>
          </a:p>
          <a:p>
            <a:pPr>
              <a:buFontTx/>
              <a:buNone/>
              <a:defRPr/>
            </a:pPr>
            <a:r>
              <a:rPr lang="en-GB" sz="2200" dirty="0"/>
              <a:t>4.  SS Within</a:t>
            </a:r>
            <a:r>
              <a:rPr lang="en-US" sz="2200" dirty="0">
                <a:cs typeface="Arial" charset="0"/>
              </a:rPr>
              <a:t>= ∑X</a:t>
            </a:r>
            <a:r>
              <a:rPr lang="en-US" sz="2200" baseline="-25000" dirty="0">
                <a:cs typeface="Arial" charset="0"/>
              </a:rPr>
              <a:t>ij</a:t>
            </a:r>
            <a:r>
              <a:rPr lang="en-US" sz="2200" baseline="30000" dirty="0">
                <a:cs typeface="Arial" charset="0"/>
              </a:rPr>
              <a:t>2</a:t>
            </a:r>
            <a:r>
              <a:rPr lang="en-US" sz="2200" dirty="0">
                <a:cs typeface="Arial" charset="0"/>
              </a:rPr>
              <a:t>- ∑ [(</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a:t>
            </a:r>
          </a:p>
          <a:p>
            <a:pPr>
              <a:buFontTx/>
              <a:buNone/>
              <a:defRPr/>
            </a:pPr>
            <a:endParaRPr lang="en-GB" sz="2200" dirty="0"/>
          </a:p>
          <a:p>
            <a:pPr>
              <a:buFontTx/>
              <a:buNone/>
              <a:defRPr/>
            </a:pPr>
            <a:r>
              <a:rPr lang="en-GB" sz="2200" dirty="0"/>
              <a:t>5.  Total SS= </a:t>
            </a:r>
            <a:r>
              <a:rPr lang="en-US" sz="2200" dirty="0">
                <a:cs typeface="Arial" charset="0"/>
              </a:rPr>
              <a:t>∑X</a:t>
            </a:r>
            <a:r>
              <a:rPr lang="en-US" sz="2200" baseline="-25000" dirty="0">
                <a:cs typeface="Arial" charset="0"/>
              </a:rPr>
              <a:t>ij</a:t>
            </a:r>
            <a:r>
              <a:rPr lang="en-US" sz="2200" baseline="30000" dirty="0">
                <a:cs typeface="Arial" charset="0"/>
              </a:rPr>
              <a:t>2</a:t>
            </a:r>
            <a:r>
              <a:rPr lang="en-US" sz="2200" dirty="0">
                <a:cs typeface="Arial" charset="0"/>
              </a:rPr>
              <a:t>- Correction factor</a:t>
            </a:r>
          </a:p>
          <a:p>
            <a:pPr marL="457200" indent="-457200">
              <a:buFontTx/>
              <a:buAutoNum type="arabicPeriod"/>
              <a:defRPr/>
            </a:pPr>
            <a:endParaRPr lang="en-US" sz="2200" dirty="0">
              <a:cs typeface="Arial" charset="0"/>
            </a:endParaRPr>
          </a:p>
          <a:p>
            <a:pPr>
              <a:buFontTx/>
              <a:buNone/>
              <a:defRPr/>
            </a:pPr>
            <a:endParaRPr lang="en-GB" sz="2200" dirty="0"/>
          </a:p>
        </p:txBody>
      </p:sp>
      <p:graphicFrame>
        <p:nvGraphicFramePr>
          <p:cNvPr id="5" name="Content Placeholder 4"/>
          <p:cNvGraphicFramePr>
            <a:graphicFrameLocks noGrp="1"/>
          </p:cNvGraphicFramePr>
          <p:nvPr>
            <p:ph sz="half" idx="2"/>
          </p:nvPr>
        </p:nvGraphicFramePr>
        <p:xfrm>
          <a:off x="4648200" y="381000"/>
          <a:ext cx="4038600" cy="5945505"/>
        </p:xfrm>
        <a:graphic>
          <a:graphicData uri="http://schemas.openxmlformats.org/drawingml/2006/table">
            <a:tbl>
              <a:tblPr firstRow="1" bandRow="1">
                <a:tableStyleId>{D7AC3CCA-C797-4891-BE02-D94E43425B78}</a:tableStyleId>
              </a:tblPr>
              <a:tblGrid>
                <a:gridCol w="673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673100">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tblGrid>
              <a:tr h="419100">
                <a:tc>
                  <a:txBody>
                    <a:bodyPr/>
                    <a:lstStyle/>
                    <a:p>
                      <a:pPr algn="l" fontAlgn="b"/>
                      <a:r>
                        <a:rPr lang="en-GB" sz="1600" u="none" strike="noStrike" dirty="0"/>
                        <a:t>Variety(j)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Xij</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Xij^2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dirty="0" err="1"/>
                        <a:t>Tj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Tj^2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Tj^2/nj</a:t>
                      </a:r>
                      <a:endParaRPr lang="en-GB"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419100">
                <a:tc>
                  <a:txBody>
                    <a:bodyPr/>
                    <a:lstStyle/>
                    <a:p>
                      <a:pPr algn="l" fontAlgn="b"/>
                      <a:r>
                        <a:rPr lang="en-GB" sz="1600" u="none" strike="noStrike" dirty="0"/>
                        <a:t>A</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6</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7</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2"/>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3</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3"/>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8</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4"/>
                  </a:ext>
                </a:extLst>
              </a:tr>
              <a:tr h="419100">
                <a:tc>
                  <a:txBody>
                    <a:bodyPr/>
                    <a:lstStyle/>
                    <a:p>
                      <a:pPr algn="l" fontAlgn="b"/>
                      <a:r>
                        <a:rPr lang="en-GB" sz="1600" u="none" strike="noStrike" dirty="0"/>
                        <a:t>B</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5"/>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5</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6"/>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7"/>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7</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8"/>
                  </a:ext>
                </a:extLst>
              </a:tr>
              <a:tr h="419100">
                <a:tc>
                  <a:txBody>
                    <a:bodyPr/>
                    <a:lstStyle/>
                    <a:p>
                      <a:pPr algn="l" fontAlgn="b"/>
                      <a:r>
                        <a:rPr lang="en-GB" sz="1600" u="none" strike="noStrike" dirty="0"/>
                        <a:t>C</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09"/>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0"/>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2"/>
                  </a:ext>
                </a:extLst>
              </a:tr>
              <a:tr h="419100">
                <a:tc>
                  <a:txBody>
                    <a:bodyPr/>
                    <a:lstStyle/>
                    <a:p>
                      <a:pPr algn="l" fontAlgn="b"/>
                      <a:r>
                        <a:rPr lang="en-GB" sz="1600" u="none" strike="noStrike"/>
                        <a:t>Total</a:t>
                      </a:r>
                      <a:endParaRPr lang="en-GB" sz="1600" b="0" i="0" u="none" strike="noStrike">
                        <a:solidFill>
                          <a:srgbClr val="000000"/>
                        </a:solidFill>
                        <a:latin typeface="Calibri"/>
                      </a:endParaRPr>
                    </a:p>
                  </a:txBody>
                  <a:tcPr marL="9525" marR="9525" marT="9525" marB="0" anchor="b"/>
                </a:tc>
                <a:tc>
                  <a:txBody>
                    <a:bodyPr/>
                    <a:lstStyle/>
                    <a:p>
                      <a:pPr algn="r" fontAlgn="b"/>
                      <a:r>
                        <a:rPr lang="en-GB" sz="1600" u="none" strike="noStrike" dirty="0"/>
                        <a:t>T=60</a:t>
                      </a:r>
                      <a:endParaRPr lang="en-GB" sz="1600" b="0" i="0" u="none" strike="noStrike" dirty="0">
                        <a:solidFill>
                          <a:srgbClr val="000000"/>
                        </a:solidFill>
                        <a:latin typeface="Calibri"/>
                      </a:endParaRPr>
                    </a:p>
                  </a:txBody>
                  <a:tcPr marL="9525" marR="9525" marT="9525" marB="0" anchor="b"/>
                </a:tc>
                <a:tc>
                  <a:txBody>
                    <a:bodyPr/>
                    <a:lstStyle/>
                    <a:p>
                      <a:pPr algn="r" fontAlgn="b"/>
                      <a:endParaRPr lang="en-GB" sz="1600" b="0" i="0" u="none" strike="noStrike" dirty="0">
                        <a:solidFill>
                          <a:srgbClr val="000000"/>
                        </a:solidFill>
                        <a:latin typeface="Calibri"/>
                      </a:endParaRPr>
                    </a:p>
                  </a:txBody>
                  <a:tcPr marL="9525" marR="9525" marT="9525" marB="0" anchor="b"/>
                </a:tc>
                <a:tc>
                  <a:txBody>
                    <a:bodyPr/>
                    <a:lstStyle/>
                    <a:p>
                      <a:pPr algn="l" fontAlgn="b"/>
                      <a:endParaRPr lang="en-GB" sz="1600" b="0" i="0" u="none" strike="noStrike" dirty="0">
                        <a:solidFill>
                          <a:srgbClr val="000000"/>
                        </a:solidFill>
                        <a:latin typeface="Calibri"/>
                      </a:endParaRPr>
                    </a:p>
                  </a:txBody>
                  <a:tcPr marL="9525" marR="9525" marT="9525" marB="0" anchor="b"/>
                </a:tc>
                <a:tc>
                  <a:txBody>
                    <a:bodyPr/>
                    <a:lstStyle/>
                    <a:p>
                      <a:pPr algn="l" fontAlgn="b"/>
                      <a:endParaRPr lang="en-GB" sz="1600" b="0" i="0" u="none" strike="noStrike">
                        <a:solidFill>
                          <a:srgbClr val="000000"/>
                        </a:solidFill>
                        <a:latin typeface="Calibri"/>
                      </a:endParaRPr>
                    </a:p>
                  </a:txBody>
                  <a:tcPr marL="9525" marR="9525" marT="9525" marB="0" anchor="b"/>
                </a:tc>
                <a:tc>
                  <a:txBody>
                    <a:bodyPr/>
                    <a:lstStyle/>
                    <a:p>
                      <a:pPr algn="r" fontAlgn="b"/>
                      <a:endParaRPr lang="en-GB"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3"/>
                  </a:ext>
                </a:extLst>
              </a:tr>
            </a:tbl>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381000"/>
            <a:ext cx="4267200" cy="5745163"/>
          </a:xfrm>
        </p:spPr>
        <p:txBody>
          <a:bodyPr/>
          <a:lstStyle/>
          <a:p>
            <a:pPr>
              <a:buFontTx/>
              <a:buNone/>
              <a:defRPr/>
            </a:pPr>
            <a:r>
              <a:rPr lang="en-GB" sz="2200" dirty="0"/>
              <a:t>Requirement of ANOVA Table</a:t>
            </a:r>
          </a:p>
          <a:p>
            <a:pPr marL="457200" indent="-457200">
              <a:buFontTx/>
              <a:buAutoNum type="arabicPeriod"/>
              <a:defRPr/>
            </a:pPr>
            <a:r>
              <a:rPr lang="en-US" sz="2200" dirty="0">
                <a:cs typeface="Arial" charset="0"/>
              </a:rPr>
              <a:t>∑T = Total of all individual unit</a:t>
            </a:r>
            <a:endParaRPr lang="en-US" sz="2200" dirty="0">
              <a:solidFill>
                <a:srgbClr val="FF0000"/>
              </a:solidFill>
              <a:cs typeface="Arial" charset="0"/>
            </a:endParaRPr>
          </a:p>
          <a:p>
            <a:pPr marL="457200" indent="-457200">
              <a:buFontTx/>
              <a:buAutoNum type="arabicPeriod"/>
              <a:defRPr/>
            </a:pPr>
            <a:r>
              <a:rPr lang="en-US" sz="2200" dirty="0">
                <a:cs typeface="Arial" charset="0"/>
              </a:rPr>
              <a:t> CF=( ∑T)</a:t>
            </a:r>
            <a:r>
              <a:rPr lang="en-US" sz="2200" baseline="30000" dirty="0">
                <a:cs typeface="Arial" charset="0"/>
              </a:rPr>
              <a:t>2</a:t>
            </a:r>
            <a:r>
              <a:rPr lang="en-US" sz="2200" dirty="0">
                <a:cs typeface="Arial" charset="0"/>
              </a:rPr>
              <a:t> /n</a:t>
            </a:r>
          </a:p>
          <a:p>
            <a:pPr>
              <a:buFontTx/>
              <a:buNone/>
              <a:defRPr/>
            </a:pPr>
            <a:r>
              <a:rPr lang="en-GB" sz="2200" dirty="0"/>
              <a:t>3.  SS Between= </a:t>
            </a:r>
            <a:r>
              <a:rPr lang="en-US" sz="2200" dirty="0">
                <a:cs typeface="Arial" charset="0"/>
              </a:rPr>
              <a:t>∑[(</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 Correction factor</a:t>
            </a:r>
          </a:p>
          <a:p>
            <a:pPr>
              <a:buFontTx/>
              <a:buChar char="-"/>
              <a:defRPr/>
            </a:pPr>
            <a:endParaRPr lang="en-GB" sz="2200" dirty="0"/>
          </a:p>
          <a:p>
            <a:pPr>
              <a:buFontTx/>
              <a:buNone/>
              <a:defRPr/>
            </a:pPr>
            <a:r>
              <a:rPr lang="en-GB" sz="2200" dirty="0"/>
              <a:t>4.  SS Within</a:t>
            </a:r>
            <a:r>
              <a:rPr lang="en-US" sz="2200" dirty="0">
                <a:cs typeface="Arial" charset="0"/>
              </a:rPr>
              <a:t>= ∑X</a:t>
            </a:r>
            <a:r>
              <a:rPr lang="en-US" sz="2200" baseline="-25000" dirty="0">
                <a:cs typeface="Arial" charset="0"/>
              </a:rPr>
              <a:t>ij</a:t>
            </a:r>
            <a:r>
              <a:rPr lang="en-US" sz="2200" baseline="30000" dirty="0">
                <a:cs typeface="Arial" charset="0"/>
              </a:rPr>
              <a:t>2</a:t>
            </a:r>
            <a:r>
              <a:rPr lang="en-US" sz="2200" dirty="0">
                <a:cs typeface="Arial" charset="0"/>
              </a:rPr>
              <a:t>- ∑ [(</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a:t>
            </a:r>
          </a:p>
          <a:p>
            <a:pPr>
              <a:buFontTx/>
              <a:buNone/>
              <a:defRPr/>
            </a:pPr>
            <a:endParaRPr lang="en-GB" sz="2200" dirty="0"/>
          </a:p>
          <a:p>
            <a:pPr>
              <a:buFontTx/>
              <a:buNone/>
              <a:defRPr/>
            </a:pPr>
            <a:r>
              <a:rPr lang="en-GB" sz="2200" dirty="0"/>
              <a:t>5.  Total SS= </a:t>
            </a:r>
            <a:r>
              <a:rPr lang="en-US" sz="2200" dirty="0">
                <a:cs typeface="Arial" charset="0"/>
              </a:rPr>
              <a:t>∑X</a:t>
            </a:r>
            <a:r>
              <a:rPr lang="en-US" sz="2200" baseline="-25000" dirty="0">
                <a:cs typeface="Arial" charset="0"/>
              </a:rPr>
              <a:t>ij</a:t>
            </a:r>
            <a:r>
              <a:rPr lang="en-US" sz="2200" baseline="30000" dirty="0">
                <a:cs typeface="Arial" charset="0"/>
              </a:rPr>
              <a:t>2</a:t>
            </a:r>
            <a:r>
              <a:rPr lang="en-US" sz="2200" dirty="0">
                <a:cs typeface="Arial" charset="0"/>
              </a:rPr>
              <a:t>- Correction factor</a:t>
            </a:r>
          </a:p>
          <a:p>
            <a:pPr marL="457200" indent="-457200">
              <a:buFontTx/>
              <a:buAutoNum type="arabicPeriod"/>
              <a:defRPr/>
            </a:pPr>
            <a:endParaRPr lang="en-US" sz="2200" dirty="0">
              <a:cs typeface="Arial" charset="0"/>
            </a:endParaRPr>
          </a:p>
          <a:p>
            <a:pPr>
              <a:buFontTx/>
              <a:buNone/>
              <a:defRPr/>
            </a:pPr>
            <a:endParaRPr lang="en-GB" sz="2200" dirty="0"/>
          </a:p>
        </p:txBody>
      </p:sp>
      <p:graphicFrame>
        <p:nvGraphicFramePr>
          <p:cNvPr id="5" name="Content Placeholder 4"/>
          <p:cNvGraphicFramePr>
            <a:graphicFrameLocks noGrp="1"/>
          </p:cNvGraphicFramePr>
          <p:nvPr>
            <p:ph sz="half" idx="2"/>
          </p:nvPr>
        </p:nvGraphicFramePr>
        <p:xfrm>
          <a:off x="4648200" y="381000"/>
          <a:ext cx="4038600" cy="5945505"/>
        </p:xfrm>
        <a:graphic>
          <a:graphicData uri="http://schemas.openxmlformats.org/drawingml/2006/table">
            <a:tbl>
              <a:tblPr firstRow="1" bandRow="1">
                <a:tableStyleId>{D7AC3CCA-C797-4891-BE02-D94E43425B78}</a:tableStyleId>
              </a:tblPr>
              <a:tblGrid>
                <a:gridCol w="673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673100">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tblGrid>
              <a:tr h="419100">
                <a:tc>
                  <a:txBody>
                    <a:bodyPr/>
                    <a:lstStyle/>
                    <a:p>
                      <a:pPr algn="l" fontAlgn="b"/>
                      <a:r>
                        <a:rPr lang="en-GB" sz="1600" u="none" strike="noStrike" dirty="0"/>
                        <a:t>Variety(j)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Xij</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Xij^2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dirty="0" err="1"/>
                        <a:t>Tj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Tj^2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Tj^2/nj</a:t>
                      </a:r>
                      <a:endParaRPr lang="en-GB"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419100">
                <a:tc>
                  <a:txBody>
                    <a:bodyPr/>
                    <a:lstStyle/>
                    <a:p>
                      <a:pPr algn="l" fontAlgn="b"/>
                      <a:r>
                        <a:rPr lang="en-GB" sz="1600" u="none" strike="noStrike" dirty="0"/>
                        <a:t>A</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6</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7</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2"/>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3</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3"/>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8</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4"/>
                  </a:ext>
                </a:extLst>
              </a:tr>
              <a:tr h="419100">
                <a:tc>
                  <a:txBody>
                    <a:bodyPr/>
                    <a:lstStyle/>
                    <a:p>
                      <a:pPr algn="l" fontAlgn="b"/>
                      <a:r>
                        <a:rPr lang="en-GB" sz="1600" u="none" strike="noStrike" dirty="0"/>
                        <a:t>B</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5"/>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5</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6"/>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7"/>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7</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8"/>
                  </a:ext>
                </a:extLst>
              </a:tr>
              <a:tr h="419100">
                <a:tc>
                  <a:txBody>
                    <a:bodyPr/>
                    <a:lstStyle/>
                    <a:p>
                      <a:pPr algn="l" fontAlgn="b"/>
                      <a:r>
                        <a:rPr lang="en-GB" sz="1600" u="none" strike="noStrike" dirty="0"/>
                        <a:t>C</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09"/>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0"/>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2"/>
                  </a:ext>
                </a:extLst>
              </a:tr>
              <a:tr h="419100">
                <a:tc>
                  <a:txBody>
                    <a:bodyPr/>
                    <a:lstStyle/>
                    <a:p>
                      <a:pPr algn="l" fontAlgn="b"/>
                      <a:r>
                        <a:rPr lang="en-GB" sz="1600" u="none" strike="noStrike"/>
                        <a:t>Total</a:t>
                      </a:r>
                      <a:endParaRPr lang="en-GB" sz="1600" b="0" i="0" u="none" strike="noStrike">
                        <a:solidFill>
                          <a:srgbClr val="000000"/>
                        </a:solidFill>
                        <a:latin typeface="Calibri"/>
                      </a:endParaRPr>
                    </a:p>
                  </a:txBody>
                  <a:tcPr marL="9525" marR="9525" marT="9525" marB="0" anchor="b"/>
                </a:tc>
                <a:tc>
                  <a:txBody>
                    <a:bodyPr/>
                    <a:lstStyle/>
                    <a:p>
                      <a:pPr algn="r" fontAlgn="b"/>
                      <a:r>
                        <a:rPr lang="en-GB" sz="1600" u="none" strike="noStrike" dirty="0"/>
                        <a:t>T=60</a:t>
                      </a:r>
                      <a:endParaRPr lang="en-GB" sz="1600" b="0" i="0" u="none" strike="noStrike" dirty="0">
                        <a:solidFill>
                          <a:srgbClr val="000000"/>
                        </a:solidFill>
                        <a:latin typeface="Calibri"/>
                      </a:endParaRPr>
                    </a:p>
                  </a:txBody>
                  <a:tcPr marL="9525" marR="9525" marT="9525" marB="0" anchor="b"/>
                </a:tc>
                <a:tc>
                  <a:txBody>
                    <a:bodyPr/>
                    <a:lstStyle/>
                    <a:p>
                      <a:pPr algn="r" fontAlgn="b"/>
                      <a:endParaRPr lang="en-GB" sz="1600" b="0" i="0" u="none" strike="noStrike" dirty="0">
                        <a:solidFill>
                          <a:srgbClr val="000000"/>
                        </a:solidFill>
                        <a:latin typeface="Calibri"/>
                      </a:endParaRPr>
                    </a:p>
                  </a:txBody>
                  <a:tcPr marL="9525" marR="9525" marT="9525" marB="0" anchor="b"/>
                </a:tc>
                <a:tc>
                  <a:txBody>
                    <a:bodyPr/>
                    <a:lstStyle/>
                    <a:p>
                      <a:pPr algn="l" fontAlgn="b"/>
                      <a:endParaRPr lang="en-GB" sz="1600" b="0" i="0" u="none" strike="noStrike" dirty="0">
                        <a:solidFill>
                          <a:srgbClr val="000000"/>
                        </a:solidFill>
                        <a:latin typeface="Calibri"/>
                      </a:endParaRPr>
                    </a:p>
                  </a:txBody>
                  <a:tcPr marL="9525" marR="9525" marT="9525" marB="0" anchor="b"/>
                </a:tc>
                <a:tc>
                  <a:txBody>
                    <a:bodyPr/>
                    <a:lstStyle/>
                    <a:p>
                      <a:pPr algn="l" fontAlgn="b"/>
                      <a:endParaRPr lang="en-GB" sz="1600" b="0" i="0" u="none" strike="noStrike">
                        <a:solidFill>
                          <a:srgbClr val="000000"/>
                        </a:solidFill>
                        <a:latin typeface="Calibri"/>
                      </a:endParaRPr>
                    </a:p>
                  </a:txBody>
                  <a:tcPr marL="9525" marR="9525" marT="9525" marB="0" anchor="b"/>
                </a:tc>
                <a:tc>
                  <a:txBody>
                    <a:bodyPr/>
                    <a:lstStyle/>
                    <a:p>
                      <a:pPr algn="r" fontAlgn="b"/>
                      <a:endParaRPr lang="en-GB"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3"/>
                  </a:ext>
                </a:extLst>
              </a:tr>
            </a:tbl>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381000"/>
            <a:ext cx="4191000" cy="5745163"/>
          </a:xfrm>
        </p:spPr>
        <p:txBody>
          <a:bodyPr/>
          <a:lstStyle/>
          <a:p>
            <a:pPr>
              <a:buFontTx/>
              <a:buNone/>
              <a:defRPr/>
            </a:pPr>
            <a:r>
              <a:rPr lang="en-GB" sz="2200" dirty="0"/>
              <a:t>Requirement of ANOVA Table</a:t>
            </a:r>
          </a:p>
          <a:p>
            <a:pPr marL="457200" indent="-457200">
              <a:buFontTx/>
              <a:buAutoNum type="arabicPeriod"/>
              <a:defRPr/>
            </a:pPr>
            <a:r>
              <a:rPr lang="en-US" sz="2200" dirty="0">
                <a:cs typeface="Arial" charset="0"/>
              </a:rPr>
              <a:t>∑T = Total of all individual unit</a:t>
            </a:r>
            <a:endParaRPr lang="en-US" sz="2200" dirty="0">
              <a:solidFill>
                <a:srgbClr val="FF0000"/>
              </a:solidFill>
              <a:cs typeface="Arial" charset="0"/>
            </a:endParaRPr>
          </a:p>
          <a:p>
            <a:pPr marL="457200" indent="-457200">
              <a:buFontTx/>
              <a:buAutoNum type="arabicPeriod"/>
              <a:defRPr/>
            </a:pPr>
            <a:r>
              <a:rPr lang="en-US" sz="2200" dirty="0">
                <a:cs typeface="Arial" charset="0"/>
              </a:rPr>
              <a:t> CF=( ∑T)</a:t>
            </a:r>
            <a:r>
              <a:rPr lang="en-US" sz="2200" baseline="30000" dirty="0">
                <a:cs typeface="Arial" charset="0"/>
              </a:rPr>
              <a:t>2</a:t>
            </a:r>
            <a:r>
              <a:rPr lang="en-US" sz="2200" dirty="0">
                <a:cs typeface="Arial" charset="0"/>
              </a:rPr>
              <a:t> /n</a:t>
            </a:r>
          </a:p>
          <a:p>
            <a:pPr>
              <a:buFontTx/>
              <a:buNone/>
              <a:defRPr/>
            </a:pPr>
            <a:r>
              <a:rPr lang="en-GB" sz="2200" dirty="0"/>
              <a:t>3.  SS Between= </a:t>
            </a:r>
            <a:r>
              <a:rPr lang="en-US" sz="2200" dirty="0">
                <a:cs typeface="Arial" charset="0"/>
              </a:rPr>
              <a:t>∑[(</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 Correction factor</a:t>
            </a:r>
          </a:p>
          <a:p>
            <a:pPr>
              <a:buFontTx/>
              <a:buChar char="-"/>
              <a:defRPr/>
            </a:pPr>
            <a:endParaRPr lang="en-GB" sz="2200" dirty="0"/>
          </a:p>
          <a:p>
            <a:pPr>
              <a:buFontTx/>
              <a:buNone/>
              <a:defRPr/>
            </a:pPr>
            <a:r>
              <a:rPr lang="en-GB" sz="2200" dirty="0"/>
              <a:t>4.  SS Within</a:t>
            </a:r>
            <a:r>
              <a:rPr lang="en-US" sz="2200" dirty="0">
                <a:cs typeface="Arial" charset="0"/>
              </a:rPr>
              <a:t>= ∑X</a:t>
            </a:r>
            <a:r>
              <a:rPr lang="en-US" sz="2200" baseline="-25000" dirty="0">
                <a:cs typeface="Arial" charset="0"/>
              </a:rPr>
              <a:t>ij</a:t>
            </a:r>
            <a:r>
              <a:rPr lang="en-US" sz="2200" baseline="30000" dirty="0">
                <a:cs typeface="Arial" charset="0"/>
              </a:rPr>
              <a:t>2</a:t>
            </a:r>
            <a:r>
              <a:rPr lang="en-US" sz="2200" dirty="0">
                <a:cs typeface="Arial" charset="0"/>
              </a:rPr>
              <a:t>- ∑ [(</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a:t>
            </a:r>
          </a:p>
          <a:p>
            <a:pPr>
              <a:buFontTx/>
              <a:buNone/>
              <a:defRPr/>
            </a:pPr>
            <a:endParaRPr lang="en-GB" sz="2200" dirty="0"/>
          </a:p>
          <a:p>
            <a:pPr>
              <a:buFontTx/>
              <a:buNone/>
              <a:defRPr/>
            </a:pPr>
            <a:r>
              <a:rPr lang="en-GB" sz="2200" dirty="0"/>
              <a:t>5.  Total SS= </a:t>
            </a:r>
            <a:r>
              <a:rPr lang="en-US" sz="2200" dirty="0">
                <a:cs typeface="Arial" charset="0"/>
              </a:rPr>
              <a:t>∑X</a:t>
            </a:r>
            <a:r>
              <a:rPr lang="en-US" sz="2200" baseline="-25000" dirty="0">
                <a:cs typeface="Arial" charset="0"/>
              </a:rPr>
              <a:t>ij</a:t>
            </a:r>
            <a:r>
              <a:rPr lang="en-US" sz="2200" baseline="30000" dirty="0">
                <a:cs typeface="Arial" charset="0"/>
              </a:rPr>
              <a:t>2</a:t>
            </a:r>
            <a:r>
              <a:rPr lang="en-US" sz="2200" dirty="0">
                <a:cs typeface="Arial" charset="0"/>
              </a:rPr>
              <a:t>- Correction factor</a:t>
            </a:r>
          </a:p>
          <a:p>
            <a:pPr marL="457200" indent="-457200">
              <a:buFontTx/>
              <a:buAutoNum type="arabicPeriod"/>
              <a:defRPr/>
            </a:pPr>
            <a:endParaRPr lang="en-US" sz="2200" dirty="0">
              <a:cs typeface="Arial" charset="0"/>
            </a:endParaRPr>
          </a:p>
          <a:p>
            <a:pPr>
              <a:buFontTx/>
              <a:buNone/>
              <a:defRPr/>
            </a:pPr>
            <a:endParaRPr lang="en-GB" sz="2200" dirty="0"/>
          </a:p>
        </p:txBody>
      </p:sp>
      <p:graphicFrame>
        <p:nvGraphicFramePr>
          <p:cNvPr id="5" name="Content Placeholder 4"/>
          <p:cNvGraphicFramePr>
            <a:graphicFrameLocks noGrp="1"/>
          </p:cNvGraphicFramePr>
          <p:nvPr>
            <p:ph sz="half" idx="2"/>
          </p:nvPr>
        </p:nvGraphicFramePr>
        <p:xfrm>
          <a:off x="4648200" y="381000"/>
          <a:ext cx="4038600" cy="5945505"/>
        </p:xfrm>
        <a:graphic>
          <a:graphicData uri="http://schemas.openxmlformats.org/drawingml/2006/table">
            <a:tbl>
              <a:tblPr firstRow="1" bandRow="1">
                <a:tableStyleId>{D7AC3CCA-C797-4891-BE02-D94E43425B78}</a:tableStyleId>
              </a:tblPr>
              <a:tblGrid>
                <a:gridCol w="673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673100">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tblGrid>
              <a:tr h="419100">
                <a:tc>
                  <a:txBody>
                    <a:bodyPr/>
                    <a:lstStyle/>
                    <a:p>
                      <a:pPr algn="l" fontAlgn="b"/>
                      <a:r>
                        <a:rPr lang="en-GB" sz="1600" u="none" strike="noStrike" dirty="0"/>
                        <a:t>Variety(j)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Xij</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Xij^2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dirty="0" err="1"/>
                        <a:t>Tj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Tj^2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Tj^2/nj</a:t>
                      </a:r>
                      <a:endParaRPr lang="en-GB"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419100">
                <a:tc>
                  <a:txBody>
                    <a:bodyPr/>
                    <a:lstStyle/>
                    <a:p>
                      <a:pPr algn="l" fontAlgn="b"/>
                      <a:r>
                        <a:rPr lang="en-GB" sz="1600" u="none" strike="noStrike" dirty="0"/>
                        <a:t>A</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6</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dirty="0"/>
                        <a:t>36</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7</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2"/>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3</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3"/>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8</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4"/>
                  </a:ext>
                </a:extLst>
              </a:tr>
              <a:tr h="419100">
                <a:tc>
                  <a:txBody>
                    <a:bodyPr/>
                    <a:lstStyle/>
                    <a:p>
                      <a:pPr algn="l" fontAlgn="b"/>
                      <a:r>
                        <a:rPr lang="en-GB" sz="1600" u="none" strike="noStrike" dirty="0"/>
                        <a:t>B</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5"/>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5</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6"/>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7"/>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7</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8"/>
                  </a:ext>
                </a:extLst>
              </a:tr>
              <a:tr h="419100">
                <a:tc>
                  <a:txBody>
                    <a:bodyPr/>
                    <a:lstStyle/>
                    <a:p>
                      <a:pPr algn="l" fontAlgn="b"/>
                      <a:r>
                        <a:rPr lang="en-GB" sz="1600" u="none" strike="noStrike" dirty="0"/>
                        <a:t>C</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09"/>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0"/>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2"/>
                  </a:ext>
                </a:extLst>
              </a:tr>
              <a:tr h="419100">
                <a:tc>
                  <a:txBody>
                    <a:bodyPr/>
                    <a:lstStyle/>
                    <a:p>
                      <a:pPr algn="l" fontAlgn="b"/>
                      <a:r>
                        <a:rPr lang="en-GB" sz="1600" u="none" strike="noStrike"/>
                        <a:t>Total</a:t>
                      </a:r>
                      <a:endParaRPr lang="en-GB" sz="1600" b="0" i="0" u="none" strike="noStrike">
                        <a:solidFill>
                          <a:srgbClr val="000000"/>
                        </a:solidFill>
                        <a:latin typeface="Calibri"/>
                      </a:endParaRPr>
                    </a:p>
                  </a:txBody>
                  <a:tcPr marL="9525" marR="9525" marT="9525" marB="0" anchor="b"/>
                </a:tc>
                <a:tc>
                  <a:txBody>
                    <a:bodyPr/>
                    <a:lstStyle/>
                    <a:p>
                      <a:pPr algn="r" fontAlgn="b"/>
                      <a:r>
                        <a:rPr lang="en-GB" sz="1600" u="none" strike="noStrike" dirty="0"/>
                        <a:t>T=60</a:t>
                      </a:r>
                      <a:endParaRPr lang="en-GB" sz="1600" b="0" i="0" u="none" strike="noStrike" dirty="0">
                        <a:solidFill>
                          <a:srgbClr val="000000"/>
                        </a:solidFill>
                        <a:latin typeface="Calibri"/>
                      </a:endParaRPr>
                    </a:p>
                  </a:txBody>
                  <a:tcPr marL="9525" marR="9525" marT="9525" marB="0" anchor="b"/>
                </a:tc>
                <a:tc>
                  <a:txBody>
                    <a:bodyPr/>
                    <a:lstStyle/>
                    <a:p>
                      <a:pPr algn="r" fontAlgn="b"/>
                      <a:endParaRPr lang="en-GB" sz="1600" b="0" i="0" u="none" strike="noStrike" dirty="0">
                        <a:solidFill>
                          <a:srgbClr val="000000"/>
                        </a:solidFill>
                        <a:latin typeface="Calibri"/>
                      </a:endParaRPr>
                    </a:p>
                  </a:txBody>
                  <a:tcPr marL="9525" marR="9525" marT="9525" marB="0" anchor="b"/>
                </a:tc>
                <a:tc>
                  <a:txBody>
                    <a:bodyPr/>
                    <a:lstStyle/>
                    <a:p>
                      <a:pPr algn="l" fontAlgn="b"/>
                      <a:endParaRPr lang="en-GB" sz="1600" b="0" i="0" u="none" strike="noStrike" dirty="0">
                        <a:solidFill>
                          <a:srgbClr val="000000"/>
                        </a:solidFill>
                        <a:latin typeface="Calibri"/>
                      </a:endParaRPr>
                    </a:p>
                  </a:txBody>
                  <a:tcPr marL="9525" marR="9525" marT="9525" marB="0" anchor="b"/>
                </a:tc>
                <a:tc>
                  <a:txBody>
                    <a:bodyPr/>
                    <a:lstStyle/>
                    <a:p>
                      <a:pPr algn="l" fontAlgn="b"/>
                      <a:endParaRPr lang="en-GB" sz="1600" b="0" i="0" u="none" strike="noStrike">
                        <a:solidFill>
                          <a:srgbClr val="000000"/>
                        </a:solidFill>
                        <a:latin typeface="Calibri"/>
                      </a:endParaRPr>
                    </a:p>
                  </a:txBody>
                  <a:tcPr marL="9525" marR="9525" marT="9525" marB="0" anchor="b"/>
                </a:tc>
                <a:tc>
                  <a:txBody>
                    <a:bodyPr/>
                    <a:lstStyle/>
                    <a:p>
                      <a:pPr algn="r" fontAlgn="b"/>
                      <a:endParaRPr lang="en-GB"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3"/>
                  </a:ext>
                </a:extLst>
              </a:tr>
            </a:tbl>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381000"/>
            <a:ext cx="4267200" cy="5745163"/>
          </a:xfrm>
        </p:spPr>
        <p:txBody>
          <a:bodyPr/>
          <a:lstStyle/>
          <a:p>
            <a:pPr>
              <a:buFontTx/>
              <a:buNone/>
              <a:defRPr/>
            </a:pPr>
            <a:r>
              <a:rPr lang="en-GB" sz="2200" dirty="0"/>
              <a:t>Requirement of ANOVA Table</a:t>
            </a:r>
          </a:p>
          <a:p>
            <a:pPr marL="457200" indent="-457200">
              <a:buFontTx/>
              <a:buAutoNum type="arabicPeriod"/>
              <a:defRPr/>
            </a:pPr>
            <a:r>
              <a:rPr lang="en-US" sz="2200" dirty="0">
                <a:cs typeface="Arial" charset="0"/>
              </a:rPr>
              <a:t>∑T = Total of all individual unit</a:t>
            </a:r>
            <a:endParaRPr lang="en-US" sz="2200" dirty="0">
              <a:solidFill>
                <a:srgbClr val="FF0000"/>
              </a:solidFill>
              <a:cs typeface="Arial" charset="0"/>
            </a:endParaRPr>
          </a:p>
          <a:p>
            <a:pPr marL="457200" indent="-457200">
              <a:buFontTx/>
              <a:buAutoNum type="arabicPeriod"/>
              <a:defRPr/>
            </a:pPr>
            <a:r>
              <a:rPr lang="en-US" sz="2200" dirty="0">
                <a:cs typeface="Arial" charset="0"/>
              </a:rPr>
              <a:t> CF=( ∑T)</a:t>
            </a:r>
            <a:r>
              <a:rPr lang="en-US" sz="2200" baseline="30000" dirty="0">
                <a:cs typeface="Arial" charset="0"/>
              </a:rPr>
              <a:t>2</a:t>
            </a:r>
            <a:r>
              <a:rPr lang="en-US" sz="2200" dirty="0">
                <a:cs typeface="Arial" charset="0"/>
              </a:rPr>
              <a:t> /n</a:t>
            </a:r>
          </a:p>
          <a:p>
            <a:pPr>
              <a:buFontTx/>
              <a:buNone/>
              <a:defRPr/>
            </a:pPr>
            <a:r>
              <a:rPr lang="en-GB" sz="2200" dirty="0"/>
              <a:t>3.  SS Between= </a:t>
            </a:r>
            <a:r>
              <a:rPr lang="en-US" sz="2200" dirty="0">
                <a:cs typeface="Arial" charset="0"/>
              </a:rPr>
              <a:t>∑[(</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 Correction factor</a:t>
            </a:r>
          </a:p>
          <a:p>
            <a:pPr>
              <a:buFontTx/>
              <a:buChar char="-"/>
              <a:defRPr/>
            </a:pPr>
            <a:endParaRPr lang="en-GB" sz="2200" dirty="0"/>
          </a:p>
          <a:p>
            <a:pPr>
              <a:buFontTx/>
              <a:buNone/>
              <a:defRPr/>
            </a:pPr>
            <a:r>
              <a:rPr lang="en-GB" sz="2200" dirty="0"/>
              <a:t>4.  SS Within</a:t>
            </a:r>
            <a:r>
              <a:rPr lang="en-US" sz="2200" dirty="0">
                <a:cs typeface="Arial" charset="0"/>
              </a:rPr>
              <a:t>= ∑X</a:t>
            </a:r>
            <a:r>
              <a:rPr lang="en-US" sz="2200" baseline="-25000" dirty="0">
                <a:cs typeface="Arial" charset="0"/>
              </a:rPr>
              <a:t>ij</a:t>
            </a:r>
            <a:r>
              <a:rPr lang="en-US" sz="2200" baseline="30000" dirty="0">
                <a:cs typeface="Arial" charset="0"/>
              </a:rPr>
              <a:t>2</a:t>
            </a:r>
            <a:r>
              <a:rPr lang="en-US" sz="2200" dirty="0">
                <a:cs typeface="Arial" charset="0"/>
              </a:rPr>
              <a:t>- ∑ [(</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a:t>
            </a:r>
          </a:p>
          <a:p>
            <a:pPr>
              <a:buFontTx/>
              <a:buNone/>
              <a:defRPr/>
            </a:pPr>
            <a:endParaRPr lang="en-GB" sz="2200" dirty="0"/>
          </a:p>
          <a:p>
            <a:pPr>
              <a:buFontTx/>
              <a:buNone/>
              <a:defRPr/>
            </a:pPr>
            <a:r>
              <a:rPr lang="en-GB" sz="2200" dirty="0"/>
              <a:t>5.  Total SS= </a:t>
            </a:r>
            <a:r>
              <a:rPr lang="en-US" sz="2200" dirty="0">
                <a:cs typeface="Arial" charset="0"/>
              </a:rPr>
              <a:t>∑X</a:t>
            </a:r>
            <a:r>
              <a:rPr lang="en-US" sz="2200" baseline="-25000" dirty="0">
                <a:cs typeface="Arial" charset="0"/>
              </a:rPr>
              <a:t>ij</a:t>
            </a:r>
            <a:r>
              <a:rPr lang="en-US" sz="2200" baseline="30000" dirty="0">
                <a:cs typeface="Arial" charset="0"/>
              </a:rPr>
              <a:t>2</a:t>
            </a:r>
            <a:r>
              <a:rPr lang="en-US" sz="2200" dirty="0">
                <a:cs typeface="Arial" charset="0"/>
              </a:rPr>
              <a:t>- Correction factor</a:t>
            </a:r>
          </a:p>
          <a:p>
            <a:pPr marL="457200" indent="-457200">
              <a:buFontTx/>
              <a:buNone/>
              <a:defRPr/>
            </a:pPr>
            <a:endParaRPr lang="en-US" sz="2200" dirty="0">
              <a:cs typeface="Arial" charset="0"/>
            </a:endParaRPr>
          </a:p>
          <a:p>
            <a:pPr>
              <a:buFontTx/>
              <a:buNone/>
              <a:defRPr/>
            </a:pPr>
            <a:endParaRPr lang="en-GB" sz="2200" dirty="0"/>
          </a:p>
        </p:txBody>
      </p:sp>
      <p:graphicFrame>
        <p:nvGraphicFramePr>
          <p:cNvPr id="5" name="Content Placeholder 4"/>
          <p:cNvGraphicFramePr>
            <a:graphicFrameLocks noGrp="1"/>
          </p:cNvGraphicFramePr>
          <p:nvPr>
            <p:ph sz="half" idx="2"/>
          </p:nvPr>
        </p:nvGraphicFramePr>
        <p:xfrm>
          <a:off x="4648200" y="381000"/>
          <a:ext cx="4038600" cy="5945505"/>
        </p:xfrm>
        <a:graphic>
          <a:graphicData uri="http://schemas.openxmlformats.org/drawingml/2006/table">
            <a:tbl>
              <a:tblPr firstRow="1" bandRow="1">
                <a:tableStyleId>{D7AC3CCA-C797-4891-BE02-D94E43425B78}</a:tableStyleId>
              </a:tblPr>
              <a:tblGrid>
                <a:gridCol w="673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673100">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tblGrid>
              <a:tr h="419100">
                <a:tc>
                  <a:txBody>
                    <a:bodyPr/>
                    <a:lstStyle/>
                    <a:p>
                      <a:pPr algn="l" fontAlgn="b"/>
                      <a:r>
                        <a:rPr lang="en-GB" sz="1600" u="none" strike="noStrike" dirty="0"/>
                        <a:t>Variety(j)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Xij</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Xij^2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dirty="0" err="1"/>
                        <a:t>Tj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Tj^2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Tj^2/nj</a:t>
                      </a:r>
                      <a:endParaRPr lang="en-GB"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419100">
                <a:tc>
                  <a:txBody>
                    <a:bodyPr/>
                    <a:lstStyle/>
                    <a:p>
                      <a:pPr algn="l" fontAlgn="b"/>
                      <a:r>
                        <a:rPr lang="en-GB" sz="1600" u="none" strike="noStrike" dirty="0"/>
                        <a:t>A</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6</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dirty="0"/>
                        <a:t>36</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7</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2"/>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3</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3"/>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8</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64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4"/>
                  </a:ext>
                </a:extLst>
              </a:tr>
              <a:tr h="419100">
                <a:tc>
                  <a:txBody>
                    <a:bodyPr/>
                    <a:lstStyle/>
                    <a:p>
                      <a:pPr algn="l" fontAlgn="b"/>
                      <a:r>
                        <a:rPr lang="en-GB" sz="1600" u="none" strike="noStrike" dirty="0"/>
                        <a:t>B</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5"/>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5</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25</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6"/>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7"/>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7</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8"/>
                  </a:ext>
                </a:extLst>
              </a:tr>
              <a:tr h="419100">
                <a:tc>
                  <a:txBody>
                    <a:bodyPr/>
                    <a:lstStyle/>
                    <a:p>
                      <a:pPr algn="l" fontAlgn="b"/>
                      <a:r>
                        <a:rPr lang="en-GB" sz="1600" u="none" strike="noStrike" dirty="0"/>
                        <a:t>C</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09"/>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16</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0"/>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2"/>
                  </a:ext>
                </a:extLst>
              </a:tr>
              <a:tr h="419100">
                <a:tc>
                  <a:txBody>
                    <a:bodyPr/>
                    <a:lstStyle/>
                    <a:p>
                      <a:pPr algn="l" fontAlgn="b"/>
                      <a:r>
                        <a:rPr lang="en-GB" sz="1600" u="none" strike="noStrike"/>
                        <a:t>Total</a:t>
                      </a:r>
                      <a:endParaRPr lang="en-GB" sz="1600" b="0" i="0" u="none" strike="noStrike">
                        <a:solidFill>
                          <a:srgbClr val="000000"/>
                        </a:solidFill>
                        <a:latin typeface="Calibri"/>
                      </a:endParaRPr>
                    </a:p>
                  </a:txBody>
                  <a:tcPr marL="9525" marR="9525" marT="9525" marB="0" anchor="b"/>
                </a:tc>
                <a:tc>
                  <a:txBody>
                    <a:bodyPr/>
                    <a:lstStyle/>
                    <a:p>
                      <a:pPr algn="r" fontAlgn="b"/>
                      <a:r>
                        <a:rPr lang="en-GB" sz="1600" u="none" strike="noStrike" dirty="0"/>
                        <a:t>T=60</a:t>
                      </a:r>
                      <a:endParaRPr lang="en-GB" sz="1600" b="0" i="0" u="none" strike="noStrike" dirty="0">
                        <a:solidFill>
                          <a:srgbClr val="000000"/>
                        </a:solidFill>
                        <a:latin typeface="Calibri"/>
                      </a:endParaRPr>
                    </a:p>
                  </a:txBody>
                  <a:tcPr marL="9525" marR="9525" marT="9525" marB="0" anchor="b"/>
                </a:tc>
                <a:tc>
                  <a:txBody>
                    <a:bodyPr/>
                    <a:lstStyle/>
                    <a:p>
                      <a:pPr algn="r" fontAlgn="b"/>
                      <a:endParaRPr lang="en-GB" sz="1600" b="0" i="0" u="none" strike="noStrike" dirty="0">
                        <a:solidFill>
                          <a:srgbClr val="000000"/>
                        </a:solidFill>
                        <a:latin typeface="Calibri"/>
                      </a:endParaRPr>
                    </a:p>
                  </a:txBody>
                  <a:tcPr marL="9525" marR="9525" marT="9525" marB="0" anchor="b"/>
                </a:tc>
                <a:tc>
                  <a:txBody>
                    <a:bodyPr/>
                    <a:lstStyle/>
                    <a:p>
                      <a:pPr algn="l" fontAlgn="b"/>
                      <a:endParaRPr lang="en-GB" sz="1600" b="0" i="0" u="none" strike="noStrike" dirty="0">
                        <a:solidFill>
                          <a:srgbClr val="000000"/>
                        </a:solidFill>
                        <a:latin typeface="Calibri"/>
                      </a:endParaRPr>
                    </a:p>
                  </a:txBody>
                  <a:tcPr marL="9525" marR="9525" marT="9525" marB="0" anchor="b"/>
                </a:tc>
                <a:tc>
                  <a:txBody>
                    <a:bodyPr/>
                    <a:lstStyle/>
                    <a:p>
                      <a:pPr algn="l" fontAlgn="b"/>
                      <a:endParaRPr lang="en-GB" sz="1600" b="0" i="0" u="none" strike="noStrike">
                        <a:solidFill>
                          <a:srgbClr val="000000"/>
                        </a:solidFill>
                        <a:latin typeface="Calibri"/>
                      </a:endParaRPr>
                    </a:p>
                  </a:txBody>
                  <a:tcPr marL="9525" marR="9525" marT="9525" marB="0" anchor="b"/>
                </a:tc>
                <a:tc>
                  <a:txBody>
                    <a:bodyPr/>
                    <a:lstStyle/>
                    <a:p>
                      <a:pPr algn="r" fontAlgn="b"/>
                      <a:endParaRPr lang="en-GB"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3"/>
                  </a:ext>
                </a:extLst>
              </a:tr>
            </a:tbl>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381000"/>
            <a:ext cx="4267200" cy="5745163"/>
          </a:xfrm>
        </p:spPr>
        <p:txBody>
          <a:bodyPr/>
          <a:lstStyle/>
          <a:p>
            <a:pPr>
              <a:buFontTx/>
              <a:buNone/>
              <a:defRPr/>
            </a:pPr>
            <a:r>
              <a:rPr lang="en-GB" sz="2200" dirty="0"/>
              <a:t>Requirement of ANOVA Table</a:t>
            </a:r>
          </a:p>
          <a:p>
            <a:pPr marL="457200" indent="-457200">
              <a:buFontTx/>
              <a:buAutoNum type="arabicPeriod"/>
              <a:defRPr/>
            </a:pPr>
            <a:r>
              <a:rPr lang="en-US" sz="2200" dirty="0">
                <a:cs typeface="Arial" charset="0"/>
              </a:rPr>
              <a:t>∑T = Total of all individual unit</a:t>
            </a:r>
            <a:endParaRPr lang="en-US" sz="2200" dirty="0">
              <a:solidFill>
                <a:srgbClr val="FF0000"/>
              </a:solidFill>
              <a:cs typeface="Arial" charset="0"/>
            </a:endParaRPr>
          </a:p>
          <a:p>
            <a:pPr marL="457200" indent="-457200">
              <a:buFontTx/>
              <a:buAutoNum type="arabicPeriod"/>
              <a:defRPr/>
            </a:pPr>
            <a:r>
              <a:rPr lang="en-US" sz="2200" dirty="0">
                <a:cs typeface="Arial" charset="0"/>
              </a:rPr>
              <a:t> CF=( ∑T)</a:t>
            </a:r>
            <a:r>
              <a:rPr lang="en-US" sz="2200" baseline="30000" dirty="0">
                <a:cs typeface="Arial" charset="0"/>
              </a:rPr>
              <a:t>2</a:t>
            </a:r>
            <a:r>
              <a:rPr lang="en-US" sz="2200" dirty="0">
                <a:cs typeface="Arial" charset="0"/>
              </a:rPr>
              <a:t> /n</a:t>
            </a:r>
          </a:p>
          <a:p>
            <a:pPr>
              <a:buFontTx/>
              <a:buNone/>
              <a:defRPr/>
            </a:pPr>
            <a:r>
              <a:rPr lang="en-GB" sz="2200" dirty="0"/>
              <a:t>3.  SS Between= </a:t>
            </a:r>
            <a:r>
              <a:rPr lang="en-US" sz="2200" dirty="0">
                <a:cs typeface="Arial" charset="0"/>
              </a:rPr>
              <a:t>∑[(</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 Correction factor</a:t>
            </a:r>
          </a:p>
          <a:p>
            <a:pPr>
              <a:buFontTx/>
              <a:buChar char="-"/>
              <a:defRPr/>
            </a:pPr>
            <a:endParaRPr lang="en-GB" sz="2200" dirty="0"/>
          </a:p>
          <a:p>
            <a:pPr>
              <a:buFontTx/>
              <a:buNone/>
              <a:defRPr/>
            </a:pPr>
            <a:r>
              <a:rPr lang="en-GB" sz="2200" dirty="0"/>
              <a:t>4.  SS Within</a:t>
            </a:r>
            <a:r>
              <a:rPr lang="en-US" sz="2200" dirty="0">
                <a:cs typeface="Arial" charset="0"/>
              </a:rPr>
              <a:t>= ∑X</a:t>
            </a:r>
            <a:r>
              <a:rPr lang="en-US" sz="2200" baseline="-25000" dirty="0">
                <a:cs typeface="Arial" charset="0"/>
              </a:rPr>
              <a:t>ij</a:t>
            </a:r>
            <a:r>
              <a:rPr lang="en-US" sz="2200" baseline="30000" dirty="0">
                <a:cs typeface="Arial" charset="0"/>
              </a:rPr>
              <a:t>2</a:t>
            </a:r>
            <a:r>
              <a:rPr lang="en-US" sz="2200" dirty="0">
                <a:cs typeface="Arial" charset="0"/>
              </a:rPr>
              <a:t>- ∑ [(</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a:t>
            </a:r>
          </a:p>
          <a:p>
            <a:pPr>
              <a:buFontTx/>
              <a:buNone/>
              <a:defRPr/>
            </a:pPr>
            <a:endParaRPr lang="en-GB" sz="2200" dirty="0"/>
          </a:p>
          <a:p>
            <a:pPr>
              <a:buFontTx/>
              <a:buNone/>
              <a:defRPr/>
            </a:pPr>
            <a:r>
              <a:rPr lang="en-GB" sz="2200" dirty="0"/>
              <a:t>5.  Total SS= </a:t>
            </a:r>
            <a:r>
              <a:rPr lang="en-US" sz="2200" dirty="0">
                <a:cs typeface="Arial" charset="0"/>
              </a:rPr>
              <a:t>∑X</a:t>
            </a:r>
            <a:r>
              <a:rPr lang="en-US" sz="2200" baseline="-25000" dirty="0">
                <a:cs typeface="Arial" charset="0"/>
              </a:rPr>
              <a:t>ij</a:t>
            </a:r>
            <a:r>
              <a:rPr lang="en-US" sz="2200" baseline="30000" dirty="0">
                <a:cs typeface="Arial" charset="0"/>
              </a:rPr>
              <a:t>2</a:t>
            </a:r>
            <a:r>
              <a:rPr lang="en-US" sz="2200" dirty="0">
                <a:cs typeface="Arial" charset="0"/>
              </a:rPr>
              <a:t>- Correction factor</a:t>
            </a:r>
          </a:p>
        </p:txBody>
      </p:sp>
      <p:graphicFrame>
        <p:nvGraphicFramePr>
          <p:cNvPr id="5" name="Content Placeholder 4"/>
          <p:cNvGraphicFramePr>
            <a:graphicFrameLocks noGrp="1"/>
          </p:cNvGraphicFramePr>
          <p:nvPr>
            <p:ph sz="half" idx="2"/>
          </p:nvPr>
        </p:nvGraphicFramePr>
        <p:xfrm>
          <a:off x="4648200" y="381000"/>
          <a:ext cx="4038600" cy="6023610"/>
        </p:xfrm>
        <a:graphic>
          <a:graphicData uri="http://schemas.openxmlformats.org/drawingml/2006/table">
            <a:tbl>
              <a:tblPr firstRow="1" bandRow="1">
                <a:tableStyleId>{D7AC3CCA-C797-4891-BE02-D94E43425B78}</a:tableStyleId>
              </a:tblPr>
              <a:tblGrid>
                <a:gridCol w="673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673100">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tblGrid>
              <a:tr h="419100">
                <a:tc>
                  <a:txBody>
                    <a:bodyPr/>
                    <a:lstStyle/>
                    <a:p>
                      <a:pPr algn="l" fontAlgn="b"/>
                      <a:r>
                        <a:rPr lang="en-GB" sz="1600" u="none" strike="noStrike" dirty="0"/>
                        <a:t>Variety(j)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Xij</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Xij^2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dirty="0" err="1"/>
                        <a:t>Tj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Tj^2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Tj^2/nj</a:t>
                      </a:r>
                      <a:endParaRPr lang="en-GB"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419100">
                <a:tc>
                  <a:txBody>
                    <a:bodyPr/>
                    <a:lstStyle/>
                    <a:p>
                      <a:pPr algn="l" fontAlgn="b"/>
                      <a:r>
                        <a:rPr lang="en-GB" sz="1600" u="none" strike="noStrike" dirty="0"/>
                        <a:t>A</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6</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dirty="0"/>
                        <a:t>36</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7</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2"/>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3</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3"/>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8</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64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4"/>
                  </a:ext>
                </a:extLst>
              </a:tr>
              <a:tr h="419100">
                <a:tc>
                  <a:txBody>
                    <a:bodyPr/>
                    <a:lstStyle/>
                    <a:p>
                      <a:pPr algn="l" fontAlgn="b"/>
                      <a:r>
                        <a:rPr lang="en-GB" sz="1600" u="none" strike="noStrike" dirty="0"/>
                        <a:t>B</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5"/>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5</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25</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6"/>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7"/>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7</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8"/>
                  </a:ext>
                </a:extLst>
              </a:tr>
              <a:tr h="419100">
                <a:tc>
                  <a:txBody>
                    <a:bodyPr/>
                    <a:lstStyle/>
                    <a:p>
                      <a:pPr algn="l" fontAlgn="b"/>
                      <a:r>
                        <a:rPr lang="en-GB" sz="1600" u="none" strike="noStrike" dirty="0"/>
                        <a:t>C</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09"/>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16</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0"/>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2"/>
                  </a:ext>
                </a:extLst>
              </a:tr>
              <a:tr h="419100">
                <a:tc>
                  <a:txBody>
                    <a:bodyPr/>
                    <a:lstStyle/>
                    <a:p>
                      <a:pPr algn="l" fontAlgn="b"/>
                      <a:r>
                        <a:rPr lang="en-GB" sz="1600" u="none" strike="noStrike"/>
                        <a:t>Total</a:t>
                      </a:r>
                      <a:endParaRPr lang="en-GB" sz="1600" b="0" i="0" u="none" strike="noStrike">
                        <a:solidFill>
                          <a:srgbClr val="000000"/>
                        </a:solidFill>
                        <a:latin typeface="Calibri"/>
                      </a:endParaRPr>
                    </a:p>
                  </a:txBody>
                  <a:tcPr marL="9525" marR="9525" marT="9525" marB="0" anchor="b"/>
                </a:tc>
                <a:tc>
                  <a:txBody>
                    <a:bodyPr/>
                    <a:lstStyle/>
                    <a:p>
                      <a:pPr algn="r" fontAlgn="b"/>
                      <a:r>
                        <a:rPr lang="en-GB" sz="1600" u="none" strike="noStrike" dirty="0"/>
                        <a:t>T=60</a:t>
                      </a:r>
                      <a:endParaRPr lang="en-GB" sz="1600" b="0" i="0" u="none" strike="noStrike" dirty="0">
                        <a:solidFill>
                          <a:srgbClr val="000000"/>
                        </a:solidFill>
                        <a:latin typeface="Calibri"/>
                      </a:endParaRPr>
                    </a:p>
                  </a:txBody>
                  <a:tcPr marL="9525" marR="9525" marT="9525" marB="0" anchor="b"/>
                </a:tc>
                <a:tc>
                  <a:txBody>
                    <a:bodyPr/>
                    <a:lstStyle/>
                    <a:p>
                      <a:pPr algn="r" fontAlgn="b"/>
                      <a:r>
                        <a:rPr lang="el-GR" sz="1600" u="none" strike="noStrike" dirty="0"/>
                        <a:t>Σ</a:t>
                      </a:r>
                      <a:r>
                        <a:rPr lang="en-GB" sz="1600" u="none" strike="noStrike" dirty="0"/>
                        <a:t>xij</a:t>
                      </a:r>
                      <a:r>
                        <a:rPr lang="en-GB" sz="1600" u="none" strike="noStrike" baseline="30000" dirty="0"/>
                        <a:t>2 </a:t>
                      </a:r>
                      <a:r>
                        <a:rPr lang="en-GB" sz="1600" u="none" strike="noStrike" baseline="0" dirty="0"/>
                        <a:t>= </a:t>
                      </a:r>
                      <a:r>
                        <a:rPr lang="en-GB" sz="1600" u="none" strike="noStrike" dirty="0"/>
                        <a:t>332</a:t>
                      </a:r>
                      <a:endParaRPr lang="en-GB" sz="1600" b="0" i="0" u="none" strike="noStrike" dirty="0">
                        <a:solidFill>
                          <a:srgbClr val="000000"/>
                        </a:solidFill>
                        <a:latin typeface="Calibri"/>
                      </a:endParaRPr>
                    </a:p>
                  </a:txBody>
                  <a:tcPr marL="9525" marR="9525" marT="9525" marB="0" anchor="b"/>
                </a:tc>
                <a:tc>
                  <a:txBody>
                    <a:bodyPr/>
                    <a:lstStyle/>
                    <a:p>
                      <a:pPr algn="l" fontAlgn="b"/>
                      <a:endParaRPr lang="en-GB" sz="1600" b="0" i="0" u="none" strike="noStrike" dirty="0">
                        <a:solidFill>
                          <a:srgbClr val="000000"/>
                        </a:solidFill>
                        <a:latin typeface="Calibri"/>
                      </a:endParaRPr>
                    </a:p>
                  </a:txBody>
                  <a:tcPr marL="9525" marR="9525" marT="9525" marB="0" anchor="b"/>
                </a:tc>
                <a:tc>
                  <a:txBody>
                    <a:bodyPr/>
                    <a:lstStyle/>
                    <a:p>
                      <a:pPr algn="l" fontAlgn="b"/>
                      <a:endParaRPr lang="en-GB" sz="1600" b="0" i="0" u="none" strike="noStrike">
                        <a:solidFill>
                          <a:srgbClr val="000000"/>
                        </a:solidFill>
                        <a:latin typeface="Calibri"/>
                      </a:endParaRPr>
                    </a:p>
                  </a:txBody>
                  <a:tcPr marL="9525" marR="9525" marT="9525" marB="0" anchor="b"/>
                </a:tc>
                <a:tc>
                  <a:txBody>
                    <a:bodyPr/>
                    <a:lstStyle/>
                    <a:p>
                      <a:pPr algn="r" fontAlgn="b"/>
                      <a:endParaRPr lang="en-GB"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3"/>
                  </a:ext>
                </a:extLst>
              </a:tr>
            </a:tbl>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381000"/>
            <a:ext cx="4267200" cy="5745163"/>
          </a:xfrm>
        </p:spPr>
        <p:txBody>
          <a:bodyPr/>
          <a:lstStyle/>
          <a:p>
            <a:pPr>
              <a:buFontTx/>
              <a:buNone/>
              <a:defRPr/>
            </a:pPr>
            <a:r>
              <a:rPr lang="en-GB" sz="2200" dirty="0"/>
              <a:t>Requirement of ANOVA Table</a:t>
            </a:r>
          </a:p>
          <a:p>
            <a:pPr marL="457200" indent="-457200">
              <a:buFontTx/>
              <a:buAutoNum type="arabicPeriod"/>
              <a:defRPr/>
            </a:pPr>
            <a:r>
              <a:rPr lang="en-US" sz="2200" dirty="0">
                <a:cs typeface="Arial" charset="0"/>
              </a:rPr>
              <a:t>∑T = Total of all individual unit</a:t>
            </a:r>
            <a:endParaRPr lang="en-US" sz="2200" dirty="0">
              <a:solidFill>
                <a:srgbClr val="FF0000"/>
              </a:solidFill>
              <a:cs typeface="Arial" charset="0"/>
            </a:endParaRPr>
          </a:p>
          <a:p>
            <a:pPr marL="457200" indent="-457200">
              <a:buFontTx/>
              <a:buAutoNum type="arabicPeriod"/>
              <a:defRPr/>
            </a:pPr>
            <a:r>
              <a:rPr lang="en-US" sz="2200" dirty="0">
                <a:cs typeface="Arial" charset="0"/>
              </a:rPr>
              <a:t> CF=( ∑T)</a:t>
            </a:r>
            <a:r>
              <a:rPr lang="en-US" sz="2200" baseline="30000" dirty="0">
                <a:cs typeface="Arial" charset="0"/>
              </a:rPr>
              <a:t>2</a:t>
            </a:r>
            <a:r>
              <a:rPr lang="en-US" sz="2200" dirty="0">
                <a:cs typeface="Arial" charset="0"/>
              </a:rPr>
              <a:t> /n</a:t>
            </a:r>
          </a:p>
          <a:p>
            <a:pPr>
              <a:buFontTx/>
              <a:buNone/>
              <a:defRPr/>
            </a:pPr>
            <a:r>
              <a:rPr lang="en-GB" sz="2200" dirty="0"/>
              <a:t>3.  SS Between= </a:t>
            </a:r>
            <a:r>
              <a:rPr lang="en-US" sz="2200" dirty="0">
                <a:cs typeface="Arial" charset="0"/>
              </a:rPr>
              <a:t>∑[(</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 Correction factor</a:t>
            </a:r>
          </a:p>
          <a:p>
            <a:pPr>
              <a:buFontTx/>
              <a:buChar char="-"/>
              <a:defRPr/>
            </a:pPr>
            <a:endParaRPr lang="en-GB" sz="2200" dirty="0"/>
          </a:p>
          <a:p>
            <a:pPr>
              <a:buFontTx/>
              <a:buNone/>
              <a:defRPr/>
            </a:pPr>
            <a:r>
              <a:rPr lang="en-GB" sz="2200" dirty="0"/>
              <a:t>4.  SS Within</a:t>
            </a:r>
            <a:r>
              <a:rPr lang="en-US" sz="2200" dirty="0">
                <a:cs typeface="Arial" charset="0"/>
              </a:rPr>
              <a:t>= ∑X</a:t>
            </a:r>
            <a:r>
              <a:rPr lang="en-US" sz="2200" baseline="-25000" dirty="0">
                <a:cs typeface="Arial" charset="0"/>
              </a:rPr>
              <a:t>ij</a:t>
            </a:r>
            <a:r>
              <a:rPr lang="en-US" sz="2200" baseline="30000" dirty="0">
                <a:cs typeface="Arial" charset="0"/>
              </a:rPr>
              <a:t>2</a:t>
            </a:r>
            <a:r>
              <a:rPr lang="en-US" sz="2200" dirty="0">
                <a:cs typeface="Arial" charset="0"/>
              </a:rPr>
              <a:t>- ∑ [(</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a:t>
            </a:r>
          </a:p>
          <a:p>
            <a:pPr>
              <a:buFontTx/>
              <a:buNone/>
              <a:defRPr/>
            </a:pPr>
            <a:endParaRPr lang="en-GB" sz="2200" dirty="0"/>
          </a:p>
          <a:p>
            <a:pPr>
              <a:buFontTx/>
              <a:buNone/>
              <a:defRPr/>
            </a:pPr>
            <a:r>
              <a:rPr lang="en-GB" sz="2200" dirty="0"/>
              <a:t>5.  Total SS= </a:t>
            </a:r>
            <a:r>
              <a:rPr lang="en-US" sz="2200" dirty="0">
                <a:cs typeface="Arial" charset="0"/>
              </a:rPr>
              <a:t>∑X</a:t>
            </a:r>
            <a:r>
              <a:rPr lang="en-US" sz="2200" baseline="-25000" dirty="0">
                <a:cs typeface="Arial" charset="0"/>
              </a:rPr>
              <a:t>ij</a:t>
            </a:r>
            <a:r>
              <a:rPr lang="en-US" sz="2200" baseline="30000" dirty="0">
                <a:cs typeface="Arial" charset="0"/>
              </a:rPr>
              <a:t>2</a:t>
            </a:r>
            <a:r>
              <a:rPr lang="en-US" sz="2200" dirty="0">
                <a:cs typeface="Arial" charset="0"/>
              </a:rPr>
              <a:t>- Correction factor</a:t>
            </a:r>
          </a:p>
          <a:p>
            <a:pPr>
              <a:buFontTx/>
              <a:buNone/>
              <a:defRPr/>
            </a:pPr>
            <a:endParaRPr lang="en-GB" sz="2200" dirty="0"/>
          </a:p>
        </p:txBody>
      </p:sp>
      <p:graphicFrame>
        <p:nvGraphicFramePr>
          <p:cNvPr id="5" name="Content Placeholder 4"/>
          <p:cNvGraphicFramePr>
            <a:graphicFrameLocks noGrp="1"/>
          </p:cNvGraphicFramePr>
          <p:nvPr>
            <p:ph sz="half" idx="2"/>
          </p:nvPr>
        </p:nvGraphicFramePr>
        <p:xfrm>
          <a:off x="4648200" y="381000"/>
          <a:ext cx="4038600" cy="6023610"/>
        </p:xfrm>
        <a:graphic>
          <a:graphicData uri="http://schemas.openxmlformats.org/drawingml/2006/table">
            <a:tbl>
              <a:tblPr firstRow="1" bandRow="1">
                <a:tableStyleId>{D7AC3CCA-C797-4891-BE02-D94E43425B78}</a:tableStyleId>
              </a:tblPr>
              <a:tblGrid>
                <a:gridCol w="673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673100">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tblGrid>
              <a:tr h="419100">
                <a:tc>
                  <a:txBody>
                    <a:bodyPr/>
                    <a:lstStyle/>
                    <a:p>
                      <a:pPr algn="l" fontAlgn="b"/>
                      <a:r>
                        <a:rPr lang="en-GB" sz="1600" u="none" strike="noStrike" dirty="0"/>
                        <a:t>Variety(j)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Xij</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Xij^2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dirty="0" err="1"/>
                        <a:t>Tj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Tj^2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Tj^2/nj</a:t>
                      </a:r>
                      <a:endParaRPr lang="en-GB"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419100">
                <a:tc>
                  <a:txBody>
                    <a:bodyPr/>
                    <a:lstStyle/>
                    <a:p>
                      <a:pPr algn="l" fontAlgn="b"/>
                      <a:r>
                        <a:rPr lang="en-GB" sz="1600" u="none" strike="noStrike" dirty="0"/>
                        <a:t>A</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6</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dirty="0"/>
                        <a:t>36</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7</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2"/>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3</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3"/>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8</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64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a:t>24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4"/>
                  </a:ext>
                </a:extLst>
              </a:tr>
              <a:tr h="419100">
                <a:tc>
                  <a:txBody>
                    <a:bodyPr/>
                    <a:lstStyle/>
                    <a:p>
                      <a:pPr algn="l" fontAlgn="b"/>
                      <a:r>
                        <a:rPr lang="en-GB" sz="1600" u="none" strike="noStrike" dirty="0"/>
                        <a:t>B</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5"/>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5</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25</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6"/>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7"/>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7</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8"/>
                  </a:ext>
                </a:extLst>
              </a:tr>
              <a:tr h="419100">
                <a:tc>
                  <a:txBody>
                    <a:bodyPr/>
                    <a:lstStyle/>
                    <a:p>
                      <a:pPr algn="l" fontAlgn="b"/>
                      <a:r>
                        <a:rPr lang="en-GB" sz="1600" u="none" strike="noStrike" dirty="0"/>
                        <a:t>C</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09"/>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16</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0"/>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2"/>
                  </a:ext>
                </a:extLst>
              </a:tr>
              <a:tr h="419100">
                <a:tc>
                  <a:txBody>
                    <a:bodyPr/>
                    <a:lstStyle/>
                    <a:p>
                      <a:pPr algn="l" fontAlgn="b"/>
                      <a:r>
                        <a:rPr lang="en-GB" sz="1600" u="none" strike="noStrike"/>
                        <a:t>Total</a:t>
                      </a:r>
                      <a:endParaRPr lang="en-GB" sz="1600" b="0" i="0" u="none" strike="noStrike">
                        <a:solidFill>
                          <a:srgbClr val="000000"/>
                        </a:solidFill>
                        <a:latin typeface="Calibri"/>
                      </a:endParaRPr>
                    </a:p>
                  </a:txBody>
                  <a:tcPr marL="9525" marR="9525" marT="9525" marB="0" anchor="b"/>
                </a:tc>
                <a:tc>
                  <a:txBody>
                    <a:bodyPr/>
                    <a:lstStyle/>
                    <a:p>
                      <a:pPr algn="r" fontAlgn="b"/>
                      <a:r>
                        <a:rPr lang="en-GB" sz="1600" u="none" strike="noStrike" dirty="0"/>
                        <a:t>T=60</a:t>
                      </a:r>
                      <a:endParaRPr lang="en-GB" sz="1600" b="0" i="0" u="none" strike="noStrike" dirty="0">
                        <a:solidFill>
                          <a:srgbClr val="000000"/>
                        </a:solidFill>
                        <a:latin typeface="Calibri"/>
                      </a:endParaRPr>
                    </a:p>
                  </a:txBody>
                  <a:tcPr marL="9525" marR="9525" marT="9525" marB="0" anchor="b"/>
                </a:tc>
                <a:tc>
                  <a:txBody>
                    <a:bodyPr/>
                    <a:lstStyle/>
                    <a:p>
                      <a:pPr algn="r" fontAlgn="b"/>
                      <a:r>
                        <a:rPr lang="el-GR" sz="1600" u="none" strike="noStrike" dirty="0"/>
                        <a:t>Σ</a:t>
                      </a:r>
                      <a:r>
                        <a:rPr lang="en-GB" sz="1600" u="none" strike="noStrike" dirty="0"/>
                        <a:t>xij</a:t>
                      </a:r>
                      <a:r>
                        <a:rPr lang="en-GB" sz="1600" u="none" strike="noStrike" baseline="30000" dirty="0"/>
                        <a:t>2 </a:t>
                      </a:r>
                      <a:r>
                        <a:rPr lang="en-GB" sz="1600" u="none" strike="noStrike" baseline="0" dirty="0"/>
                        <a:t>= </a:t>
                      </a:r>
                      <a:r>
                        <a:rPr lang="en-GB" sz="1600" u="none" strike="noStrike" dirty="0"/>
                        <a:t>332</a:t>
                      </a:r>
                      <a:endParaRPr lang="en-GB" sz="1600" b="0" i="0" u="none" strike="noStrike" dirty="0">
                        <a:solidFill>
                          <a:srgbClr val="000000"/>
                        </a:solidFill>
                        <a:latin typeface="Calibri"/>
                      </a:endParaRPr>
                    </a:p>
                  </a:txBody>
                  <a:tcPr marL="9525" marR="9525" marT="9525" marB="0" anchor="b"/>
                </a:tc>
                <a:tc>
                  <a:txBody>
                    <a:bodyPr/>
                    <a:lstStyle/>
                    <a:p>
                      <a:pPr algn="l" fontAlgn="b"/>
                      <a:endParaRPr lang="en-GB" sz="1600" b="0" i="0" u="none" strike="noStrike" dirty="0">
                        <a:solidFill>
                          <a:srgbClr val="000000"/>
                        </a:solidFill>
                        <a:latin typeface="Calibri"/>
                      </a:endParaRPr>
                    </a:p>
                  </a:txBody>
                  <a:tcPr marL="9525" marR="9525" marT="9525" marB="0" anchor="b"/>
                </a:tc>
                <a:tc>
                  <a:txBody>
                    <a:bodyPr/>
                    <a:lstStyle/>
                    <a:p>
                      <a:pPr algn="l" fontAlgn="b"/>
                      <a:endParaRPr lang="en-GB" sz="1600" b="0" i="0" u="none" strike="noStrike">
                        <a:solidFill>
                          <a:srgbClr val="000000"/>
                        </a:solidFill>
                        <a:latin typeface="Calibri"/>
                      </a:endParaRPr>
                    </a:p>
                  </a:txBody>
                  <a:tcPr marL="9525" marR="9525" marT="9525" marB="0" anchor="b"/>
                </a:tc>
                <a:tc>
                  <a:txBody>
                    <a:bodyPr/>
                    <a:lstStyle/>
                    <a:p>
                      <a:pPr algn="r" fontAlgn="b"/>
                      <a:endParaRPr lang="en-GB"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Content Placeholder 2"/>
          <p:cNvSpPr>
            <a:spLocks noGrp="1"/>
          </p:cNvSpPr>
          <p:nvPr>
            <p:ph idx="1"/>
          </p:nvPr>
        </p:nvSpPr>
        <p:spPr>
          <a:xfrm>
            <a:off x="457200" y="304800"/>
            <a:ext cx="8229600" cy="5821363"/>
          </a:xfrm>
        </p:spPr>
        <p:txBody>
          <a:bodyPr/>
          <a:lstStyle/>
          <a:p>
            <a:pPr>
              <a:buFontTx/>
              <a:buNone/>
            </a:pPr>
            <a:r>
              <a:rPr lang="en-GB" sz="2200"/>
              <a:t>5. Because of high production changeover time and costs, a director of manufacturing must convince management that a proposed manufacturing method reduces costs before the new method can be implemented .  The current production method operates with a mean cost of $220 per hour.  A research study will measure the cost of the new method over a sample production period</a:t>
            </a:r>
          </a:p>
          <a:p>
            <a:pPr>
              <a:buFontTx/>
              <a:buNone/>
            </a:pPr>
            <a:r>
              <a:rPr lang="en-GB" sz="2000"/>
              <a:t>H</a:t>
            </a:r>
            <a:r>
              <a:rPr lang="en-GB" sz="2000" baseline="-25000"/>
              <a:t>0 </a:t>
            </a:r>
            <a:r>
              <a:rPr lang="en-GB" sz="2000"/>
              <a:t> : </a:t>
            </a:r>
            <a:r>
              <a:rPr lang="el-GR" sz="2000"/>
              <a:t>μ</a:t>
            </a:r>
            <a:r>
              <a:rPr lang="en-GB" sz="2000"/>
              <a:t>=220  &amp; H</a:t>
            </a:r>
            <a:r>
              <a:rPr lang="el-GR" sz="2000" baseline="-25000"/>
              <a:t>α</a:t>
            </a:r>
            <a:r>
              <a:rPr lang="en-GB" sz="2000" baseline="-25000"/>
              <a:t> </a:t>
            </a:r>
            <a:r>
              <a:rPr lang="en-GB" sz="2000"/>
              <a:t> :</a:t>
            </a:r>
            <a:r>
              <a:rPr lang="el-GR" sz="2000"/>
              <a:t> μ</a:t>
            </a:r>
            <a:r>
              <a:rPr lang="en-GB" sz="2000"/>
              <a:t> &lt;220</a:t>
            </a:r>
          </a:p>
          <a:p>
            <a:pPr>
              <a:buFontTx/>
              <a:buNone/>
            </a:pPr>
            <a:r>
              <a:rPr lang="en-GB" sz="2200"/>
              <a:t>.   </a:t>
            </a:r>
          </a:p>
          <a:p>
            <a:pPr>
              <a:buFontTx/>
              <a:buNone/>
            </a:pPr>
            <a:r>
              <a:rPr lang="en-GB" sz="220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74">
                                            <p:txEl>
                                              <p:pRg st="1" end="1"/>
                                            </p:txEl>
                                          </p:spTgt>
                                        </p:tgtEl>
                                        <p:attrNameLst>
                                          <p:attrName>style.visibility</p:attrName>
                                        </p:attrNameLst>
                                      </p:cBhvr>
                                      <p:to>
                                        <p:strVal val="visible"/>
                                      </p:to>
                                    </p:set>
                                    <p:anim calcmode="lin" valueType="num">
                                      <p:cBhvr additive="base">
                                        <p:cTn id="7" dur="500" fill="hold"/>
                                        <p:tgtEl>
                                          <p:spTgt spid="5427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381000"/>
            <a:ext cx="4267200" cy="5745163"/>
          </a:xfrm>
        </p:spPr>
        <p:txBody>
          <a:bodyPr/>
          <a:lstStyle/>
          <a:p>
            <a:pPr>
              <a:buFontTx/>
              <a:buNone/>
              <a:defRPr/>
            </a:pPr>
            <a:r>
              <a:rPr lang="en-GB" sz="2200" dirty="0"/>
              <a:t>Requirement of ANOVA Table</a:t>
            </a:r>
          </a:p>
          <a:p>
            <a:pPr marL="457200" indent="-457200">
              <a:buFontTx/>
              <a:buAutoNum type="arabicPeriod"/>
              <a:defRPr/>
            </a:pPr>
            <a:r>
              <a:rPr lang="en-US" sz="2200" dirty="0">
                <a:cs typeface="Arial" charset="0"/>
              </a:rPr>
              <a:t>∑T = Total of all individual unit</a:t>
            </a:r>
            <a:endParaRPr lang="en-US" sz="2200" dirty="0">
              <a:solidFill>
                <a:srgbClr val="FF0000"/>
              </a:solidFill>
              <a:cs typeface="Arial" charset="0"/>
            </a:endParaRPr>
          </a:p>
          <a:p>
            <a:pPr marL="457200" indent="-457200">
              <a:buFontTx/>
              <a:buAutoNum type="arabicPeriod"/>
              <a:defRPr/>
            </a:pPr>
            <a:r>
              <a:rPr lang="en-US" sz="2200" dirty="0">
                <a:cs typeface="Arial" charset="0"/>
              </a:rPr>
              <a:t> CF=( ∑T)</a:t>
            </a:r>
            <a:r>
              <a:rPr lang="en-US" sz="2200" baseline="30000" dirty="0">
                <a:cs typeface="Arial" charset="0"/>
              </a:rPr>
              <a:t>2</a:t>
            </a:r>
            <a:r>
              <a:rPr lang="en-US" sz="2200" dirty="0">
                <a:cs typeface="Arial" charset="0"/>
              </a:rPr>
              <a:t> /n</a:t>
            </a:r>
          </a:p>
          <a:p>
            <a:pPr>
              <a:buFontTx/>
              <a:buNone/>
              <a:defRPr/>
            </a:pPr>
            <a:r>
              <a:rPr lang="en-GB" sz="2200" dirty="0"/>
              <a:t>3.  SS Between= </a:t>
            </a:r>
            <a:r>
              <a:rPr lang="en-US" sz="2200" dirty="0">
                <a:cs typeface="Arial" charset="0"/>
              </a:rPr>
              <a:t>∑[(</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 Correction factor</a:t>
            </a:r>
          </a:p>
          <a:p>
            <a:pPr>
              <a:buFontTx/>
              <a:buChar char="-"/>
              <a:defRPr/>
            </a:pPr>
            <a:endParaRPr lang="en-GB" sz="2200" dirty="0"/>
          </a:p>
          <a:p>
            <a:pPr>
              <a:buFontTx/>
              <a:buNone/>
              <a:defRPr/>
            </a:pPr>
            <a:r>
              <a:rPr lang="en-GB" sz="2200" dirty="0"/>
              <a:t>4.  SS Within</a:t>
            </a:r>
            <a:r>
              <a:rPr lang="en-US" sz="2200" dirty="0">
                <a:cs typeface="Arial" charset="0"/>
              </a:rPr>
              <a:t>= ∑X</a:t>
            </a:r>
            <a:r>
              <a:rPr lang="en-US" sz="2200" baseline="-25000" dirty="0">
                <a:cs typeface="Arial" charset="0"/>
              </a:rPr>
              <a:t>ij</a:t>
            </a:r>
            <a:r>
              <a:rPr lang="en-US" sz="2200" baseline="30000" dirty="0">
                <a:cs typeface="Arial" charset="0"/>
              </a:rPr>
              <a:t>2</a:t>
            </a:r>
            <a:r>
              <a:rPr lang="en-US" sz="2200" dirty="0">
                <a:cs typeface="Arial" charset="0"/>
              </a:rPr>
              <a:t>- ∑ [(</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a:t>
            </a:r>
          </a:p>
          <a:p>
            <a:pPr>
              <a:buFontTx/>
              <a:buNone/>
              <a:defRPr/>
            </a:pPr>
            <a:endParaRPr lang="en-GB" sz="2200" dirty="0"/>
          </a:p>
          <a:p>
            <a:pPr>
              <a:buFontTx/>
              <a:buNone/>
              <a:defRPr/>
            </a:pPr>
            <a:r>
              <a:rPr lang="en-GB" sz="2200" dirty="0"/>
              <a:t>5.  Total SS= </a:t>
            </a:r>
            <a:r>
              <a:rPr lang="en-US" sz="2200" dirty="0">
                <a:cs typeface="Arial" charset="0"/>
              </a:rPr>
              <a:t>∑X</a:t>
            </a:r>
            <a:r>
              <a:rPr lang="en-US" sz="2200" baseline="-25000" dirty="0">
                <a:cs typeface="Arial" charset="0"/>
              </a:rPr>
              <a:t>ij</a:t>
            </a:r>
            <a:r>
              <a:rPr lang="en-US" sz="2200" baseline="30000" dirty="0">
                <a:cs typeface="Arial" charset="0"/>
              </a:rPr>
              <a:t>2</a:t>
            </a:r>
            <a:r>
              <a:rPr lang="en-US" sz="2200" dirty="0">
                <a:cs typeface="Arial" charset="0"/>
              </a:rPr>
              <a:t>- Correction factor</a:t>
            </a:r>
          </a:p>
          <a:p>
            <a:pPr marL="457200" indent="-457200">
              <a:buFontTx/>
              <a:buAutoNum type="arabicPeriod"/>
              <a:defRPr/>
            </a:pPr>
            <a:endParaRPr lang="en-US" sz="2200" dirty="0">
              <a:cs typeface="Arial" charset="0"/>
            </a:endParaRPr>
          </a:p>
          <a:p>
            <a:pPr>
              <a:buFontTx/>
              <a:buNone/>
              <a:defRPr/>
            </a:pPr>
            <a:endParaRPr lang="en-GB" sz="2200" dirty="0"/>
          </a:p>
        </p:txBody>
      </p:sp>
      <p:graphicFrame>
        <p:nvGraphicFramePr>
          <p:cNvPr id="5" name="Content Placeholder 4"/>
          <p:cNvGraphicFramePr>
            <a:graphicFrameLocks noGrp="1"/>
          </p:cNvGraphicFramePr>
          <p:nvPr>
            <p:ph sz="half" idx="2"/>
          </p:nvPr>
        </p:nvGraphicFramePr>
        <p:xfrm>
          <a:off x="4648200" y="381000"/>
          <a:ext cx="4038600" cy="6023610"/>
        </p:xfrm>
        <a:graphic>
          <a:graphicData uri="http://schemas.openxmlformats.org/drawingml/2006/table">
            <a:tbl>
              <a:tblPr firstRow="1" bandRow="1">
                <a:tableStyleId>{D7AC3CCA-C797-4891-BE02-D94E43425B78}</a:tableStyleId>
              </a:tblPr>
              <a:tblGrid>
                <a:gridCol w="673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673100">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tblGrid>
              <a:tr h="419100">
                <a:tc>
                  <a:txBody>
                    <a:bodyPr/>
                    <a:lstStyle/>
                    <a:p>
                      <a:pPr algn="l" fontAlgn="b"/>
                      <a:r>
                        <a:rPr lang="en-GB" sz="1600" u="none" strike="noStrike" dirty="0"/>
                        <a:t>Variety(j)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Xij</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Xij^2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dirty="0" err="1"/>
                        <a:t>Tj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Tj^2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Tj^2/nj</a:t>
                      </a:r>
                      <a:endParaRPr lang="en-GB"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419100">
                <a:tc>
                  <a:txBody>
                    <a:bodyPr/>
                    <a:lstStyle/>
                    <a:p>
                      <a:pPr algn="l" fontAlgn="b"/>
                      <a:r>
                        <a:rPr lang="en-GB" sz="1600" u="none" strike="noStrike" dirty="0"/>
                        <a:t>A</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6</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dirty="0"/>
                        <a:t>36</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7</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2"/>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3</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3"/>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8</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64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a:t>24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4"/>
                  </a:ext>
                </a:extLst>
              </a:tr>
              <a:tr h="419100">
                <a:tc>
                  <a:txBody>
                    <a:bodyPr/>
                    <a:lstStyle/>
                    <a:p>
                      <a:pPr algn="l" fontAlgn="b"/>
                      <a:r>
                        <a:rPr lang="en-GB" sz="1600" u="none" strike="noStrike" dirty="0"/>
                        <a:t>B</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5"/>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5</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25</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6"/>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7"/>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7</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a:t>20</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8"/>
                  </a:ext>
                </a:extLst>
              </a:tr>
              <a:tr h="419100">
                <a:tc>
                  <a:txBody>
                    <a:bodyPr/>
                    <a:lstStyle/>
                    <a:p>
                      <a:pPr algn="l" fontAlgn="b"/>
                      <a:r>
                        <a:rPr lang="en-GB" sz="1600" u="none" strike="noStrike" dirty="0"/>
                        <a:t>C</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09"/>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16</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0"/>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2"/>
                  </a:ext>
                </a:extLst>
              </a:tr>
              <a:tr h="419100">
                <a:tc>
                  <a:txBody>
                    <a:bodyPr/>
                    <a:lstStyle/>
                    <a:p>
                      <a:pPr algn="l" fontAlgn="b"/>
                      <a:r>
                        <a:rPr lang="en-GB" sz="1600" u="none" strike="noStrike"/>
                        <a:t>Total</a:t>
                      </a:r>
                      <a:endParaRPr lang="en-GB" sz="1600" b="0" i="0" u="none" strike="noStrike">
                        <a:solidFill>
                          <a:srgbClr val="000000"/>
                        </a:solidFill>
                        <a:latin typeface="Calibri"/>
                      </a:endParaRPr>
                    </a:p>
                  </a:txBody>
                  <a:tcPr marL="9525" marR="9525" marT="9525" marB="0" anchor="b"/>
                </a:tc>
                <a:tc>
                  <a:txBody>
                    <a:bodyPr/>
                    <a:lstStyle/>
                    <a:p>
                      <a:pPr algn="r" fontAlgn="b"/>
                      <a:r>
                        <a:rPr lang="en-GB" sz="1600" u="none" strike="noStrike" dirty="0"/>
                        <a:t>T=60</a:t>
                      </a:r>
                      <a:endParaRPr lang="en-GB" sz="1600" b="0" i="0" u="none" strike="noStrike" dirty="0">
                        <a:solidFill>
                          <a:srgbClr val="000000"/>
                        </a:solidFill>
                        <a:latin typeface="Calibri"/>
                      </a:endParaRPr>
                    </a:p>
                  </a:txBody>
                  <a:tcPr marL="9525" marR="9525" marT="9525" marB="0" anchor="b"/>
                </a:tc>
                <a:tc>
                  <a:txBody>
                    <a:bodyPr/>
                    <a:lstStyle/>
                    <a:p>
                      <a:pPr algn="r" fontAlgn="b"/>
                      <a:r>
                        <a:rPr lang="el-GR" sz="1600" u="none" strike="noStrike" dirty="0"/>
                        <a:t>Σ</a:t>
                      </a:r>
                      <a:r>
                        <a:rPr lang="en-GB" sz="1600" u="none" strike="noStrike" dirty="0"/>
                        <a:t>xij</a:t>
                      </a:r>
                      <a:r>
                        <a:rPr lang="en-GB" sz="1600" u="none" strike="noStrike" baseline="30000" dirty="0"/>
                        <a:t>2 </a:t>
                      </a:r>
                      <a:r>
                        <a:rPr lang="en-GB" sz="1600" u="none" strike="noStrike" baseline="0" dirty="0"/>
                        <a:t>= </a:t>
                      </a:r>
                      <a:r>
                        <a:rPr lang="en-GB" sz="1600" u="none" strike="noStrike" dirty="0"/>
                        <a:t>332</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tc>
                <a:tc>
                  <a:txBody>
                    <a:bodyPr/>
                    <a:lstStyle/>
                    <a:p>
                      <a:pPr algn="l" fontAlgn="b"/>
                      <a:endParaRPr lang="en-GB" sz="1600" b="0" i="0" u="none" strike="noStrike">
                        <a:solidFill>
                          <a:srgbClr val="000000"/>
                        </a:solidFill>
                        <a:latin typeface="Calibri"/>
                      </a:endParaRPr>
                    </a:p>
                  </a:txBody>
                  <a:tcPr marL="9525" marR="9525" marT="9525" marB="0" anchor="b"/>
                </a:tc>
                <a:tc>
                  <a:txBody>
                    <a:bodyPr/>
                    <a:lstStyle/>
                    <a:p>
                      <a:pPr algn="r" fontAlgn="b"/>
                      <a:endParaRPr lang="en-GB"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3"/>
                  </a:ext>
                </a:extLst>
              </a:tr>
            </a:tbl>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381000"/>
            <a:ext cx="4191000" cy="5745163"/>
          </a:xfrm>
        </p:spPr>
        <p:txBody>
          <a:bodyPr/>
          <a:lstStyle/>
          <a:p>
            <a:pPr>
              <a:buFontTx/>
              <a:buNone/>
              <a:defRPr/>
            </a:pPr>
            <a:r>
              <a:rPr lang="en-GB" sz="2200" dirty="0"/>
              <a:t>Requirement of ANOVA Table</a:t>
            </a:r>
          </a:p>
          <a:p>
            <a:pPr marL="457200" indent="-457200">
              <a:buFontTx/>
              <a:buAutoNum type="arabicPeriod"/>
              <a:defRPr/>
            </a:pPr>
            <a:r>
              <a:rPr lang="en-US" sz="2200" dirty="0">
                <a:cs typeface="Arial" charset="0"/>
              </a:rPr>
              <a:t>∑T = Total of all individual unit</a:t>
            </a:r>
            <a:endParaRPr lang="en-US" sz="2200" dirty="0">
              <a:solidFill>
                <a:srgbClr val="FF0000"/>
              </a:solidFill>
              <a:cs typeface="Arial" charset="0"/>
            </a:endParaRPr>
          </a:p>
          <a:p>
            <a:pPr marL="457200" indent="-457200">
              <a:buFontTx/>
              <a:buAutoNum type="arabicPeriod"/>
              <a:defRPr/>
            </a:pPr>
            <a:r>
              <a:rPr lang="en-US" sz="2200" dirty="0">
                <a:cs typeface="Arial" charset="0"/>
              </a:rPr>
              <a:t> CF=( ∑T)</a:t>
            </a:r>
            <a:r>
              <a:rPr lang="en-US" sz="2200" baseline="30000" dirty="0">
                <a:cs typeface="Arial" charset="0"/>
              </a:rPr>
              <a:t>2</a:t>
            </a:r>
            <a:r>
              <a:rPr lang="en-US" sz="2200" dirty="0">
                <a:cs typeface="Arial" charset="0"/>
              </a:rPr>
              <a:t> /n</a:t>
            </a:r>
          </a:p>
          <a:p>
            <a:pPr>
              <a:buFontTx/>
              <a:buNone/>
              <a:defRPr/>
            </a:pPr>
            <a:r>
              <a:rPr lang="en-GB" sz="2200" dirty="0"/>
              <a:t>3.  SS Between= </a:t>
            </a:r>
            <a:r>
              <a:rPr lang="en-US" sz="2200" dirty="0">
                <a:cs typeface="Arial" charset="0"/>
              </a:rPr>
              <a:t>∑[(</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 Correction factor</a:t>
            </a:r>
          </a:p>
          <a:p>
            <a:pPr>
              <a:buFontTx/>
              <a:buChar char="-"/>
              <a:defRPr/>
            </a:pPr>
            <a:endParaRPr lang="en-GB" sz="2200" dirty="0"/>
          </a:p>
          <a:p>
            <a:pPr>
              <a:buFontTx/>
              <a:buNone/>
              <a:defRPr/>
            </a:pPr>
            <a:r>
              <a:rPr lang="en-GB" sz="2200" dirty="0"/>
              <a:t>4.  SS Within</a:t>
            </a:r>
            <a:r>
              <a:rPr lang="en-US" sz="2200" dirty="0">
                <a:cs typeface="Arial" charset="0"/>
              </a:rPr>
              <a:t>= ∑X</a:t>
            </a:r>
            <a:r>
              <a:rPr lang="en-US" sz="2200" baseline="-25000" dirty="0">
                <a:cs typeface="Arial" charset="0"/>
              </a:rPr>
              <a:t>ij</a:t>
            </a:r>
            <a:r>
              <a:rPr lang="en-US" sz="2200" baseline="30000" dirty="0">
                <a:cs typeface="Arial" charset="0"/>
              </a:rPr>
              <a:t>2</a:t>
            </a:r>
            <a:r>
              <a:rPr lang="en-US" sz="2200" dirty="0">
                <a:cs typeface="Arial" charset="0"/>
              </a:rPr>
              <a:t>- ∑ [(</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a:t>
            </a:r>
          </a:p>
          <a:p>
            <a:pPr>
              <a:buFontTx/>
              <a:buNone/>
              <a:defRPr/>
            </a:pPr>
            <a:endParaRPr lang="en-GB" sz="2200" dirty="0"/>
          </a:p>
          <a:p>
            <a:pPr>
              <a:buFontTx/>
              <a:buNone/>
              <a:defRPr/>
            </a:pPr>
            <a:r>
              <a:rPr lang="en-GB" sz="2200" dirty="0"/>
              <a:t>5.  Total SS= </a:t>
            </a:r>
            <a:r>
              <a:rPr lang="en-US" sz="2200" dirty="0">
                <a:cs typeface="Arial" charset="0"/>
              </a:rPr>
              <a:t>∑X</a:t>
            </a:r>
            <a:r>
              <a:rPr lang="en-US" sz="2200" baseline="-25000" dirty="0">
                <a:cs typeface="Arial" charset="0"/>
              </a:rPr>
              <a:t>ij</a:t>
            </a:r>
            <a:r>
              <a:rPr lang="en-US" sz="2200" baseline="30000" dirty="0">
                <a:cs typeface="Arial" charset="0"/>
              </a:rPr>
              <a:t>2</a:t>
            </a:r>
            <a:r>
              <a:rPr lang="en-US" sz="2200" dirty="0">
                <a:cs typeface="Arial" charset="0"/>
              </a:rPr>
              <a:t>- Correction factor</a:t>
            </a:r>
          </a:p>
          <a:p>
            <a:pPr marL="457200" indent="-457200">
              <a:buFontTx/>
              <a:buNone/>
              <a:defRPr/>
            </a:pPr>
            <a:endParaRPr lang="en-US" sz="2200" dirty="0">
              <a:cs typeface="Arial" charset="0"/>
            </a:endParaRPr>
          </a:p>
          <a:p>
            <a:pPr>
              <a:buFontTx/>
              <a:buNone/>
              <a:defRPr/>
            </a:pPr>
            <a:endParaRPr lang="en-GB" sz="2200" dirty="0"/>
          </a:p>
        </p:txBody>
      </p:sp>
      <p:graphicFrame>
        <p:nvGraphicFramePr>
          <p:cNvPr id="5" name="Content Placeholder 4"/>
          <p:cNvGraphicFramePr>
            <a:graphicFrameLocks noGrp="1"/>
          </p:cNvGraphicFramePr>
          <p:nvPr>
            <p:ph sz="half" idx="2"/>
          </p:nvPr>
        </p:nvGraphicFramePr>
        <p:xfrm>
          <a:off x="4648200" y="381000"/>
          <a:ext cx="4038600" cy="6023610"/>
        </p:xfrm>
        <a:graphic>
          <a:graphicData uri="http://schemas.openxmlformats.org/drawingml/2006/table">
            <a:tbl>
              <a:tblPr firstRow="1" bandRow="1">
                <a:tableStyleId>{D7AC3CCA-C797-4891-BE02-D94E43425B78}</a:tableStyleId>
              </a:tblPr>
              <a:tblGrid>
                <a:gridCol w="673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673100">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tblGrid>
              <a:tr h="419100">
                <a:tc>
                  <a:txBody>
                    <a:bodyPr/>
                    <a:lstStyle/>
                    <a:p>
                      <a:pPr algn="l" fontAlgn="b"/>
                      <a:r>
                        <a:rPr lang="en-GB" sz="1600" u="none" strike="noStrike" dirty="0"/>
                        <a:t>Variety(j)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Xij</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Xij^2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dirty="0" err="1"/>
                        <a:t>Tj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Tj^2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Tj^2/nj</a:t>
                      </a:r>
                      <a:endParaRPr lang="en-GB"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419100">
                <a:tc>
                  <a:txBody>
                    <a:bodyPr/>
                    <a:lstStyle/>
                    <a:p>
                      <a:pPr algn="l" fontAlgn="b"/>
                      <a:r>
                        <a:rPr lang="en-GB" sz="1600" u="none" strike="noStrike" dirty="0"/>
                        <a:t>A</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6</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dirty="0"/>
                        <a:t>36</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7</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2"/>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3</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3"/>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8</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64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a:t>24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a:t>576</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4"/>
                  </a:ext>
                </a:extLst>
              </a:tr>
              <a:tr h="419100">
                <a:tc>
                  <a:txBody>
                    <a:bodyPr/>
                    <a:lstStyle/>
                    <a:p>
                      <a:pPr algn="l" fontAlgn="b"/>
                      <a:r>
                        <a:rPr lang="en-GB" sz="1600" u="none" strike="noStrike" dirty="0"/>
                        <a:t>B</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5"/>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5</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25</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6"/>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7"/>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7</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a:t>20</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8"/>
                  </a:ext>
                </a:extLst>
              </a:tr>
              <a:tr h="419100">
                <a:tc>
                  <a:txBody>
                    <a:bodyPr/>
                    <a:lstStyle/>
                    <a:p>
                      <a:pPr algn="l" fontAlgn="b"/>
                      <a:r>
                        <a:rPr lang="en-GB" sz="1600" u="none" strike="noStrike" dirty="0"/>
                        <a:t>C</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09"/>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16</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0"/>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2"/>
                  </a:ext>
                </a:extLst>
              </a:tr>
              <a:tr h="419100">
                <a:tc>
                  <a:txBody>
                    <a:bodyPr/>
                    <a:lstStyle/>
                    <a:p>
                      <a:pPr algn="l" fontAlgn="b"/>
                      <a:r>
                        <a:rPr lang="en-GB" sz="1600" u="none" strike="noStrike"/>
                        <a:t>Total</a:t>
                      </a:r>
                      <a:endParaRPr lang="en-GB" sz="1600" b="0" i="0" u="none" strike="noStrike">
                        <a:solidFill>
                          <a:srgbClr val="000000"/>
                        </a:solidFill>
                        <a:latin typeface="Calibri"/>
                      </a:endParaRPr>
                    </a:p>
                  </a:txBody>
                  <a:tcPr marL="9525" marR="9525" marT="9525" marB="0" anchor="b"/>
                </a:tc>
                <a:tc>
                  <a:txBody>
                    <a:bodyPr/>
                    <a:lstStyle/>
                    <a:p>
                      <a:pPr algn="r" fontAlgn="b"/>
                      <a:r>
                        <a:rPr lang="en-GB" sz="1600" u="none" strike="noStrike" dirty="0"/>
                        <a:t>T=60</a:t>
                      </a:r>
                      <a:endParaRPr lang="en-GB" sz="1600" b="0" i="0" u="none" strike="noStrike" dirty="0">
                        <a:solidFill>
                          <a:srgbClr val="000000"/>
                        </a:solidFill>
                        <a:latin typeface="Calibri"/>
                      </a:endParaRPr>
                    </a:p>
                  </a:txBody>
                  <a:tcPr marL="9525" marR="9525" marT="9525" marB="0" anchor="b"/>
                </a:tc>
                <a:tc>
                  <a:txBody>
                    <a:bodyPr/>
                    <a:lstStyle/>
                    <a:p>
                      <a:pPr algn="r" fontAlgn="b"/>
                      <a:r>
                        <a:rPr lang="el-GR" sz="1600" u="none" strike="noStrike" dirty="0"/>
                        <a:t>Σ</a:t>
                      </a:r>
                      <a:r>
                        <a:rPr lang="en-GB" sz="1600" u="none" strike="noStrike" dirty="0"/>
                        <a:t>xij</a:t>
                      </a:r>
                      <a:r>
                        <a:rPr lang="en-GB" sz="1600" u="none" strike="noStrike" baseline="30000" dirty="0"/>
                        <a:t>2 </a:t>
                      </a:r>
                      <a:r>
                        <a:rPr lang="en-GB" sz="1600" u="none" strike="noStrike" baseline="0" dirty="0"/>
                        <a:t>= </a:t>
                      </a:r>
                      <a:r>
                        <a:rPr lang="en-GB" sz="1600" u="none" strike="noStrike" dirty="0"/>
                        <a:t>332</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tc>
                <a:tc>
                  <a:txBody>
                    <a:bodyPr/>
                    <a:lstStyle/>
                    <a:p>
                      <a:pPr algn="r" fontAlgn="b"/>
                      <a:endParaRPr lang="en-GB"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3"/>
                  </a:ext>
                </a:extLst>
              </a:tr>
            </a:tbl>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381000"/>
            <a:ext cx="4267200" cy="5745163"/>
          </a:xfrm>
        </p:spPr>
        <p:txBody>
          <a:bodyPr/>
          <a:lstStyle/>
          <a:p>
            <a:pPr>
              <a:buFontTx/>
              <a:buNone/>
              <a:defRPr/>
            </a:pPr>
            <a:r>
              <a:rPr lang="en-GB" sz="2200" dirty="0"/>
              <a:t>Requirement of ANOVA Table</a:t>
            </a:r>
          </a:p>
          <a:p>
            <a:pPr marL="457200" indent="-457200">
              <a:buFontTx/>
              <a:buAutoNum type="arabicPeriod"/>
              <a:defRPr/>
            </a:pPr>
            <a:r>
              <a:rPr lang="en-US" sz="2200" dirty="0">
                <a:cs typeface="Arial" charset="0"/>
              </a:rPr>
              <a:t>∑T = Total of all individual unit</a:t>
            </a:r>
            <a:endParaRPr lang="en-US" sz="2200" dirty="0">
              <a:solidFill>
                <a:srgbClr val="FF0000"/>
              </a:solidFill>
              <a:cs typeface="Arial" charset="0"/>
            </a:endParaRPr>
          </a:p>
          <a:p>
            <a:pPr marL="457200" indent="-457200">
              <a:buFontTx/>
              <a:buAutoNum type="arabicPeriod"/>
              <a:defRPr/>
            </a:pPr>
            <a:r>
              <a:rPr lang="en-US" sz="2200" dirty="0">
                <a:cs typeface="Arial" charset="0"/>
              </a:rPr>
              <a:t> CF=( ∑T)</a:t>
            </a:r>
            <a:r>
              <a:rPr lang="en-US" sz="2200" baseline="30000" dirty="0">
                <a:cs typeface="Arial" charset="0"/>
              </a:rPr>
              <a:t>2</a:t>
            </a:r>
            <a:r>
              <a:rPr lang="en-US" sz="2200" dirty="0">
                <a:cs typeface="Arial" charset="0"/>
              </a:rPr>
              <a:t> /n</a:t>
            </a:r>
          </a:p>
          <a:p>
            <a:pPr>
              <a:buFontTx/>
              <a:buNone/>
              <a:defRPr/>
            </a:pPr>
            <a:r>
              <a:rPr lang="en-GB" sz="2200" dirty="0"/>
              <a:t>3.  SS Between= </a:t>
            </a:r>
            <a:r>
              <a:rPr lang="en-US" sz="2200" dirty="0">
                <a:cs typeface="Arial" charset="0"/>
              </a:rPr>
              <a:t>∑[(</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 Correction factor</a:t>
            </a:r>
          </a:p>
          <a:p>
            <a:pPr>
              <a:buFontTx/>
              <a:buChar char="-"/>
              <a:defRPr/>
            </a:pPr>
            <a:endParaRPr lang="en-GB" sz="2200" dirty="0"/>
          </a:p>
          <a:p>
            <a:pPr>
              <a:buFontTx/>
              <a:buNone/>
              <a:defRPr/>
            </a:pPr>
            <a:r>
              <a:rPr lang="en-GB" sz="2200" dirty="0"/>
              <a:t>4.  SS Within</a:t>
            </a:r>
            <a:r>
              <a:rPr lang="en-US" sz="2200" dirty="0">
                <a:cs typeface="Arial" charset="0"/>
              </a:rPr>
              <a:t>= ∑X</a:t>
            </a:r>
            <a:r>
              <a:rPr lang="en-US" sz="2200" baseline="-25000" dirty="0">
                <a:cs typeface="Arial" charset="0"/>
              </a:rPr>
              <a:t>ij</a:t>
            </a:r>
            <a:r>
              <a:rPr lang="en-US" sz="2200" baseline="30000" dirty="0">
                <a:cs typeface="Arial" charset="0"/>
              </a:rPr>
              <a:t>2</a:t>
            </a:r>
            <a:r>
              <a:rPr lang="en-US" sz="2200" dirty="0">
                <a:cs typeface="Arial" charset="0"/>
              </a:rPr>
              <a:t>- ∑ [(</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a:t>
            </a:r>
          </a:p>
          <a:p>
            <a:pPr>
              <a:buFontTx/>
              <a:buNone/>
              <a:defRPr/>
            </a:pPr>
            <a:endParaRPr lang="en-GB" sz="2200" dirty="0"/>
          </a:p>
          <a:p>
            <a:pPr>
              <a:buFontTx/>
              <a:buNone/>
              <a:defRPr/>
            </a:pPr>
            <a:r>
              <a:rPr lang="en-GB" sz="2200" dirty="0"/>
              <a:t>5.  Total SS= </a:t>
            </a:r>
            <a:r>
              <a:rPr lang="en-US" sz="2200" dirty="0">
                <a:cs typeface="Arial" charset="0"/>
              </a:rPr>
              <a:t>∑X</a:t>
            </a:r>
            <a:r>
              <a:rPr lang="en-US" sz="2200" baseline="-25000" dirty="0">
                <a:cs typeface="Arial" charset="0"/>
              </a:rPr>
              <a:t>ij</a:t>
            </a:r>
            <a:r>
              <a:rPr lang="en-US" sz="2200" baseline="30000" dirty="0">
                <a:cs typeface="Arial" charset="0"/>
              </a:rPr>
              <a:t>2</a:t>
            </a:r>
            <a:r>
              <a:rPr lang="en-US" sz="2200" dirty="0">
                <a:cs typeface="Arial" charset="0"/>
              </a:rPr>
              <a:t>- Correction factor</a:t>
            </a:r>
          </a:p>
          <a:p>
            <a:pPr marL="457200" indent="-457200">
              <a:buFontTx/>
              <a:buNone/>
              <a:defRPr/>
            </a:pPr>
            <a:endParaRPr lang="en-US" sz="2200" dirty="0">
              <a:cs typeface="Arial" charset="0"/>
            </a:endParaRPr>
          </a:p>
          <a:p>
            <a:pPr>
              <a:buFontTx/>
              <a:buNone/>
              <a:defRPr/>
            </a:pPr>
            <a:endParaRPr lang="en-GB" sz="2200" dirty="0"/>
          </a:p>
        </p:txBody>
      </p:sp>
      <p:graphicFrame>
        <p:nvGraphicFramePr>
          <p:cNvPr id="5" name="Content Placeholder 4"/>
          <p:cNvGraphicFramePr>
            <a:graphicFrameLocks noGrp="1"/>
          </p:cNvGraphicFramePr>
          <p:nvPr>
            <p:ph sz="half" idx="2"/>
          </p:nvPr>
        </p:nvGraphicFramePr>
        <p:xfrm>
          <a:off x="4648200" y="381000"/>
          <a:ext cx="4038600" cy="6023610"/>
        </p:xfrm>
        <a:graphic>
          <a:graphicData uri="http://schemas.openxmlformats.org/drawingml/2006/table">
            <a:tbl>
              <a:tblPr firstRow="1" bandRow="1">
                <a:tableStyleId>{D7AC3CCA-C797-4891-BE02-D94E43425B78}</a:tableStyleId>
              </a:tblPr>
              <a:tblGrid>
                <a:gridCol w="673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673100">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tblGrid>
              <a:tr h="419100">
                <a:tc>
                  <a:txBody>
                    <a:bodyPr/>
                    <a:lstStyle/>
                    <a:p>
                      <a:pPr algn="l" fontAlgn="b"/>
                      <a:r>
                        <a:rPr lang="en-GB" sz="1600" u="none" strike="noStrike" dirty="0"/>
                        <a:t>Variety(j)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Xij</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Xij^2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dirty="0" err="1"/>
                        <a:t>Tj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Tj^2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Tj^2/nj</a:t>
                      </a:r>
                      <a:endParaRPr lang="en-GB"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419100">
                <a:tc>
                  <a:txBody>
                    <a:bodyPr/>
                    <a:lstStyle/>
                    <a:p>
                      <a:pPr algn="l" fontAlgn="b"/>
                      <a:r>
                        <a:rPr lang="en-GB" sz="1600" u="none" strike="noStrike" dirty="0"/>
                        <a:t>A</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6</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dirty="0"/>
                        <a:t>36</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7</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2"/>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3</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3"/>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8</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64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a:t>24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a:t>576</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4"/>
                  </a:ext>
                </a:extLst>
              </a:tr>
              <a:tr h="419100">
                <a:tc>
                  <a:txBody>
                    <a:bodyPr/>
                    <a:lstStyle/>
                    <a:p>
                      <a:pPr algn="l" fontAlgn="b"/>
                      <a:r>
                        <a:rPr lang="en-GB" sz="1600" u="none" strike="noStrike" dirty="0"/>
                        <a:t>B</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5"/>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5</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25</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6"/>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7"/>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7</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a:t>20</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a:t>400</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8"/>
                  </a:ext>
                </a:extLst>
              </a:tr>
              <a:tr h="419100">
                <a:tc>
                  <a:txBody>
                    <a:bodyPr/>
                    <a:lstStyle/>
                    <a:p>
                      <a:pPr algn="l" fontAlgn="b"/>
                      <a:r>
                        <a:rPr lang="en-GB" sz="1600" u="none" strike="noStrike" dirty="0"/>
                        <a:t>C</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09"/>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16</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0"/>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a:t>256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2"/>
                  </a:ext>
                </a:extLst>
              </a:tr>
              <a:tr h="419100">
                <a:tc>
                  <a:txBody>
                    <a:bodyPr/>
                    <a:lstStyle/>
                    <a:p>
                      <a:pPr algn="l" fontAlgn="b"/>
                      <a:r>
                        <a:rPr lang="en-GB" sz="1600" u="none" strike="noStrike"/>
                        <a:t>Total</a:t>
                      </a:r>
                      <a:endParaRPr lang="en-GB" sz="1600" b="0" i="0" u="none" strike="noStrike">
                        <a:solidFill>
                          <a:srgbClr val="000000"/>
                        </a:solidFill>
                        <a:latin typeface="Calibri"/>
                      </a:endParaRPr>
                    </a:p>
                  </a:txBody>
                  <a:tcPr marL="9525" marR="9525" marT="9525" marB="0" anchor="b"/>
                </a:tc>
                <a:tc>
                  <a:txBody>
                    <a:bodyPr/>
                    <a:lstStyle/>
                    <a:p>
                      <a:pPr algn="r" fontAlgn="b"/>
                      <a:r>
                        <a:rPr lang="en-GB" sz="1600" u="none" strike="noStrike" dirty="0"/>
                        <a:t>T=60</a:t>
                      </a:r>
                      <a:endParaRPr lang="en-GB" sz="1600" b="0" i="0" u="none" strike="noStrike" dirty="0">
                        <a:solidFill>
                          <a:srgbClr val="000000"/>
                        </a:solidFill>
                        <a:latin typeface="Calibri"/>
                      </a:endParaRPr>
                    </a:p>
                  </a:txBody>
                  <a:tcPr marL="9525" marR="9525" marT="9525" marB="0" anchor="b"/>
                </a:tc>
                <a:tc>
                  <a:txBody>
                    <a:bodyPr/>
                    <a:lstStyle/>
                    <a:p>
                      <a:pPr algn="r" fontAlgn="b"/>
                      <a:r>
                        <a:rPr lang="el-GR" sz="1600" u="none" strike="noStrike" dirty="0"/>
                        <a:t>Σ</a:t>
                      </a:r>
                      <a:r>
                        <a:rPr lang="en-GB" sz="1600" u="none" strike="noStrike" dirty="0"/>
                        <a:t>xij</a:t>
                      </a:r>
                      <a:r>
                        <a:rPr lang="en-GB" sz="1600" u="none" strike="noStrike" baseline="30000" dirty="0"/>
                        <a:t>2 </a:t>
                      </a:r>
                      <a:r>
                        <a:rPr lang="en-GB" sz="1600" u="none" strike="noStrike" baseline="0" dirty="0"/>
                        <a:t>= </a:t>
                      </a:r>
                      <a:r>
                        <a:rPr lang="en-GB" sz="1600" u="none" strike="noStrike" dirty="0"/>
                        <a:t>332</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tc>
                <a:tc>
                  <a:txBody>
                    <a:bodyPr/>
                    <a:lstStyle/>
                    <a:p>
                      <a:pPr algn="r" fontAlgn="b"/>
                      <a:endParaRPr lang="en-GB"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3"/>
                  </a:ext>
                </a:extLst>
              </a:tr>
            </a:tbl>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381000"/>
            <a:ext cx="4267200" cy="5745163"/>
          </a:xfrm>
        </p:spPr>
        <p:txBody>
          <a:bodyPr/>
          <a:lstStyle/>
          <a:p>
            <a:pPr>
              <a:buFontTx/>
              <a:buNone/>
              <a:defRPr/>
            </a:pPr>
            <a:r>
              <a:rPr lang="en-GB" sz="2200" dirty="0"/>
              <a:t>Requirement of ANOVA Table</a:t>
            </a:r>
          </a:p>
          <a:p>
            <a:pPr marL="457200" indent="-457200">
              <a:buFontTx/>
              <a:buAutoNum type="arabicPeriod"/>
              <a:defRPr/>
            </a:pPr>
            <a:r>
              <a:rPr lang="en-US" sz="2200" dirty="0">
                <a:cs typeface="Arial" charset="0"/>
              </a:rPr>
              <a:t>∑T= Total of all individual unit</a:t>
            </a:r>
            <a:endParaRPr lang="en-US" sz="2200" dirty="0">
              <a:solidFill>
                <a:srgbClr val="FF0000"/>
              </a:solidFill>
              <a:cs typeface="Arial" charset="0"/>
            </a:endParaRPr>
          </a:p>
          <a:p>
            <a:pPr marL="457200" indent="-457200">
              <a:buFontTx/>
              <a:buAutoNum type="arabicPeriod"/>
              <a:defRPr/>
            </a:pPr>
            <a:r>
              <a:rPr lang="en-US" sz="2200" dirty="0">
                <a:cs typeface="Arial" charset="0"/>
              </a:rPr>
              <a:t> CF=( ∑T)</a:t>
            </a:r>
            <a:r>
              <a:rPr lang="en-US" sz="2200" baseline="30000" dirty="0">
                <a:cs typeface="Arial" charset="0"/>
              </a:rPr>
              <a:t>2</a:t>
            </a:r>
            <a:r>
              <a:rPr lang="en-US" sz="2200" dirty="0">
                <a:cs typeface="Arial" charset="0"/>
              </a:rPr>
              <a:t> /n</a:t>
            </a:r>
          </a:p>
          <a:p>
            <a:pPr>
              <a:buFontTx/>
              <a:buNone/>
              <a:defRPr/>
            </a:pPr>
            <a:r>
              <a:rPr lang="en-GB" sz="2200" dirty="0"/>
              <a:t>3.  SS Between= </a:t>
            </a:r>
            <a:r>
              <a:rPr lang="en-US" sz="2200" dirty="0">
                <a:cs typeface="Arial" charset="0"/>
              </a:rPr>
              <a:t>∑[(</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 Correction factor</a:t>
            </a:r>
          </a:p>
          <a:p>
            <a:pPr>
              <a:buFontTx/>
              <a:buChar char="-"/>
              <a:defRPr/>
            </a:pPr>
            <a:endParaRPr lang="en-GB" sz="2200" dirty="0"/>
          </a:p>
          <a:p>
            <a:pPr>
              <a:buFontTx/>
              <a:buNone/>
              <a:defRPr/>
            </a:pPr>
            <a:r>
              <a:rPr lang="en-GB" sz="2200" dirty="0"/>
              <a:t>4.  SS Within</a:t>
            </a:r>
            <a:r>
              <a:rPr lang="en-US" sz="2200" dirty="0">
                <a:cs typeface="Arial" charset="0"/>
              </a:rPr>
              <a:t>= ∑X</a:t>
            </a:r>
            <a:r>
              <a:rPr lang="en-US" sz="2200" baseline="-25000" dirty="0">
                <a:cs typeface="Arial" charset="0"/>
              </a:rPr>
              <a:t>ij</a:t>
            </a:r>
            <a:r>
              <a:rPr lang="en-US" sz="2200" baseline="30000" dirty="0">
                <a:cs typeface="Arial" charset="0"/>
              </a:rPr>
              <a:t>2</a:t>
            </a:r>
            <a:r>
              <a:rPr lang="en-US" sz="2200" dirty="0">
                <a:cs typeface="Arial" charset="0"/>
              </a:rPr>
              <a:t>- ∑ [(</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a:t>
            </a:r>
          </a:p>
          <a:p>
            <a:pPr>
              <a:buFontTx/>
              <a:buNone/>
              <a:defRPr/>
            </a:pPr>
            <a:endParaRPr lang="en-GB" sz="2200" dirty="0"/>
          </a:p>
          <a:p>
            <a:pPr>
              <a:buFontTx/>
              <a:buNone/>
              <a:defRPr/>
            </a:pPr>
            <a:r>
              <a:rPr lang="en-GB" sz="2200" dirty="0"/>
              <a:t>5.  Total SS= </a:t>
            </a:r>
            <a:r>
              <a:rPr lang="en-US" sz="2200" dirty="0">
                <a:cs typeface="Arial" charset="0"/>
              </a:rPr>
              <a:t>∑X</a:t>
            </a:r>
            <a:r>
              <a:rPr lang="en-US" sz="2200" baseline="-25000" dirty="0">
                <a:cs typeface="Arial" charset="0"/>
              </a:rPr>
              <a:t>ij</a:t>
            </a:r>
            <a:r>
              <a:rPr lang="en-US" sz="2200" baseline="30000" dirty="0">
                <a:cs typeface="Arial" charset="0"/>
              </a:rPr>
              <a:t>2</a:t>
            </a:r>
            <a:r>
              <a:rPr lang="en-US" sz="2200" dirty="0">
                <a:cs typeface="Arial" charset="0"/>
              </a:rPr>
              <a:t>- Correction factor</a:t>
            </a:r>
          </a:p>
          <a:p>
            <a:pPr marL="457200" indent="-457200">
              <a:buFontTx/>
              <a:buAutoNum type="arabicPeriod"/>
              <a:defRPr/>
            </a:pPr>
            <a:endParaRPr lang="en-US" sz="2200" dirty="0">
              <a:cs typeface="Arial" charset="0"/>
            </a:endParaRPr>
          </a:p>
          <a:p>
            <a:pPr>
              <a:buFontTx/>
              <a:buNone/>
              <a:defRPr/>
            </a:pPr>
            <a:endParaRPr lang="en-GB" sz="2200" dirty="0"/>
          </a:p>
        </p:txBody>
      </p:sp>
      <p:graphicFrame>
        <p:nvGraphicFramePr>
          <p:cNvPr id="5" name="Content Placeholder 4"/>
          <p:cNvGraphicFramePr>
            <a:graphicFrameLocks noGrp="1"/>
          </p:cNvGraphicFramePr>
          <p:nvPr>
            <p:ph sz="half" idx="2"/>
          </p:nvPr>
        </p:nvGraphicFramePr>
        <p:xfrm>
          <a:off x="4648200" y="381000"/>
          <a:ext cx="4038600" cy="6023610"/>
        </p:xfrm>
        <a:graphic>
          <a:graphicData uri="http://schemas.openxmlformats.org/drawingml/2006/table">
            <a:tbl>
              <a:tblPr firstRow="1" bandRow="1">
                <a:tableStyleId>{D7AC3CCA-C797-4891-BE02-D94E43425B78}</a:tableStyleId>
              </a:tblPr>
              <a:tblGrid>
                <a:gridCol w="673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673100">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tblGrid>
              <a:tr h="419100">
                <a:tc>
                  <a:txBody>
                    <a:bodyPr/>
                    <a:lstStyle/>
                    <a:p>
                      <a:pPr algn="l" fontAlgn="b"/>
                      <a:r>
                        <a:rPr lang="en-GB" sz="1600" u="none" strike="noStrike" dirty="0"/>
                        <a:t>Variety(j)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Xij</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Xij^2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dirty="0" err="1"/>
                        <a:t>Tj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Tj^2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Tj^2/nj</a:t>
                      </a:r>
                      <a:endParaRPr lang="en-GB"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419100">
                <a:tc>
                  <a:txBody>
                    <a:bodyPr/>
                    <a:lstStyle/>
                    <a:p>
                      <a:pPr algn="l" fontAlgn="b"/>
                      <a:r>
                        <a:rPr lang="en-GB" sz="1600" u="none" strike="noStrike" dirty="0"/>
                        <a:t>A</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6</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dirty="0"/>
                        <a:t>36</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7</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2"/>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3</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3"/>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8</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64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a:t>24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a:t>576</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dirty="0"/>
                        <a:t>144</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4"/>
                  </a:ext>
                </a:extLst>
              </a:tr>
              <a:tr h="419100">
                <a:tc>
                  <a:txBody>
                    <a:bodyPr/>
                    <a:lstStyle/>
                    <a:p>
                      <a:pPr algn="l" fontAlgn="b"/>
                      <a:r>
                        <a:rPr lang="en-GB" sz="1600" u="none" strike="noStrike" dirty="0"/>
                        <a:t>B</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5"/>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5</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25</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6"/>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7"/>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7</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a:t>20</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a:t>400</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8"/>
                  </a:ext>
                </a:extLst>
              </a:tr>
              <a:tr h="419100">
                <a:tc>
                  <a:txBody>
                    <a:bodyPr/>
                    <a:lstStyle/>
                    <a:p>
                      <a:pPr algn="l" fontAlgn="b"/>
                      <a:r>
                        <a:rPr lang="en-GB" sz="1600" u="none" strike="noStrike" dirty="0"/>
                        <a:t>C</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09"/>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16</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0"/>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a:t>256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2"/>
                  </a:ext>
                </a:extLst>
              </a:tr>
              <a:tr h="419100">
                <a:tc>
                  <a:txBody>
                    <a:bodyPr/>
                    <a:lstStyle/>
                    <a:p>
                      <a:pPr algn="l" fontAlgn="b"/>
                      <a:r>
                        <a:rPr lang="en-GB" sz="1600" u="none" strike="noStrike"/>
                        <a:t>Total</a:t>
                      </a:r>
                      <a:endParaRPr lang="en-GB" sz="1600" b="0" i="0" u="none" strike="noStrike">
                        <a:solidFill>
                          <a:srgbClr val="000000"/>
                        </a:solidFill>
                        <a:latin typeface="Calibri"/>
                      </a:endParaRPr>
                    </a:p>
                  </a:txBody>
                  <a:tcPr marL="9525" marR="9525" marT="9525" marB="0" anchor="b"/>
                </a:tc>
                <a:tc>
                  <a:txBody>
                    <a:bodyPr/>
                    <a:lstStyle/>
                    <a:p>
                      <a:pPr algn="r" fontAlgn="b"/>
                      <a:r>
                        <a:rPr lang="en-GB" sz="1600" u="none" strike="noStrike" dirty="0"/>
                        <a:t>T=60</a:t>
                      </a:r>
                      <a:endParaRPr lang="en-GB" sz="1600" b="0" i="0" u="none" strike="noStrike" dirty="0">
                        <a:solidFill>
                          <a:srgbClr val="000000"/>
                        </a:solidFill>
                        <a:latin typeface="Calibri"/>
                      </a:endParaRPr>
                    </a:p>
                  </a:txBody>
                  <a:tcPr marL="9525" marR="9525" marT="9525" marB="0" anchor="b"/>
                </a:tc>
                <a:tc>
                  <a:txBody>
                    <a:bodyPr/>
                    <a:lstStyle/>
                    <a:p>
                      <a:pPr algn="r" fontAlgn="b"/>
                      <a:r>
                        <a:rPr lang="el-GR" sz="1600" u="none" strike="noStrike" dirty="0"/>
                        <a:t>Σ</a:t>
                      </a:r>
                      <a:r>
                        <a:rPr lang="en-GB" sz="1600" u="none" strike="noStrike" dirty="0"/>
                        <a:t>xij</a:t>
                      </a:r>
                      <a:r>
                        <a:rPr lang="en-GB" sz="1600" u="none" strike="noStrike" baseline="30000" dirty="0"/>
                        <a:t>2 </a:t>
                      </a:r>
                      <a:r>
                        <a:rPr lang="en-GB" sz="1600" u="none" strike="noStrike" baseline="0" dirty="0"/>
                        <a:t>= </a:t>
                      </a:r>
                      <a:r>
                        <a:rPr lang="en-GB" sz="1600" u="none" strike="noStrike" dirty="0"/>
                        <a:t>332</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tc>
                <a:tc>
                  <a:txBody>
                    <a:bodyPr/>
                    <a:lstStyle/>
                    <a:p>
                      <a:pPr algn="r" fontAlgn="b"/>
                      <a:endParaRPr lang="en-GB"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3"/>
                  </a:ext>
                </a:extLst>
              </a:tr>
            </a:tbl>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381000"/>
            <a:ext cx="4191000" cy="5745163"/>
          </a:xfrm>
        </p:spPr>
        <p:txBody>
          <a:bodyPr/>
          <a:lstStyle/>
          <a:p>
            <a:pPr>
              <a:buFontTx/>
              <a:buNone/>
              <a:defRPr/>
            </a:pPr>
            <a:r>
              <a:rPr lang="en-GB" sz="2200" dirty="0"/>
              <a:t>Requirement of ANOVA Table</a:t>
            </a:r>
          </a:p>
          <a:p>
            <a:pPr marL="457200" indent="-457200">
              <a:buFontTx/>
              <a:buAutoNum type="arabicPeriod"/>
              <a:defRPr/>
            </a:pPr>
            <a:r>
              <a:rPr lang="en-US" sz="2200" dirty="0">
                <a:cs typeface="Arial" charset="0"/>
              </a:rPr>
              <a:t>∑T = Total of all individual unit</a:t>
            </a:r>
            <a:endParaRPr lang="en-US" sz="2200" dirty="0">
              <a:solidFill>
                <a:srgbClr val="FF0000"/>
              </a:solidFill>
              <a:cs typeface="Arial" charset="0"/>
            </a:endParaRPr>
          </a:p>
          <a:p>
            <a:pPr marL="457200" indent="-457200">
              <a:buFontTx/>
              <a:buAutoNum type="arabicPeriod"/>
              <a:defRPr/>
            </a:pPr>
            <a:r>
              <a:rPr lang="en-US" sz="2200" dirty="0">
                <a:cs typeface="Arial" charset="0"/>
              </a:rPr>
              <a:t> CF=( ∑T)</a:t>
            </a:r>
            <a:r>
              <a:rPr lang="en-US" sz="2200" baseline="30000" dirty="0">
                <a:cs typeface="Arial" charset="0"/>
              </a:rPr>
              <a:t>2</a:t>
            </a:r>
            <a:r>
              <a:rPr lang="en-US" sz="2200" dirty="0">
                <a:cs typeface="Arial" charset="0"/>
              </a:rPr>
              <a:t> /n</a:t>
            </a:r>
          </a:p>
          <a:p>
            <a:pPr>
              <a:buFontTx/>
              <a:buNone/>
              <a:defRPr/>
            </a:pPr>
            <a:r>
              <a:rPr lang="en-GB" sz="2200" dirty="0"/>
              <a:t>3.  SS Between= </a:t>
            </a:r>
            <a:r>
              <a:rPr lang="en-US" sz="2200" dirty="0">
                <a:cs typeface="Arial" charset="0"/>
              </a:rPr>
              <a:t>∑[(</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 Correction factor</a:t>
            </a:r>
          </a:p>
          <a:p>
            <a:pPr>
              <a:buFontTx/>
              <a:buChar char="-"/>
              <a:defRPr/>
            </a:pPr>
            <a:endParaRPr lang="en-GB" sz="2200" dirty="0"/>
          </a:p>
          <a:p>
            <a:pPr>
              <a:buFontTx/>
              <a:buNone/>
              <a:defRPr/>
            </a:pPr>
            <a:r>
              <a:rPr lang="en-GB" sz="2200" dirty="0"/>
              <a:t>4.  SS Within</a:t>
            </a:r>
            <a:r>
              <a:rPr lang="en-US" sz="2200" dirty="0">
                <a:cs typeface="Arial" charset="0"/>
              </a:rPr>
              <a:t>= ∑X</a:t>
            </a:r>
            <a:r>
              <a:rPr lang="en-US" sz="2200" baseline="-25000" dirty="0">
                <a:cs typeface="Arial" charset="0"/>
              </a:rPr>
              <a:t>ij</a:t>
            </a:r>
            <a:r>
              <a:rPr lang="en-US" sz="2200" baseline="30000" dirty="0">
                <a:cs typeface="Arial" charset="0"/>
              </a:rPr>
              <a:t>2</a:t>
            </a:r>
            <a:r>
              <a:rPr lang="en-US" sz="2200" dirty="0">
                <a:cs typeface="Arial" charset="0"/>
              </a:rPr>
              <a:t>- ∑ [(</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a:t>
            </a:r>
          </a:p>
          <a:p>
            <a:pPr>
              <a:buFontTx/>
              <a:buNone/>
              <a:defRPr/>
            </a:pPr>
            <a:endParaRPr lang="en-GB" sz="2200" dirty="0"/>
          </a:p>
          <a:p>
            <a:pPr>
              <a:buFontTx/>
              <a:buNone/>
              <a:defRPr/>
            </a:pPr>
            <a:r>
              <a:rPr lang="en-GB" sz="2200" dirty="0"/>
              <a:t>5.  Total SS= </a:t>
            </a:r>
            <a:r>
              <a:rPr lang="en-US" sz="2200" dirty="0">
                <a:cs typeface="Arial" charset="0"/>
              </a:rPr>
              <a:t>∑X</a:t>
            </a:r>
            <a:r>
              <a:rPr lang="en-US" sz="2200" baseline="-25000" dirty="0">
                <a:cs typeface="Arial" charset="0"/>
              </a:rPr>
              <a:t>ij</a:t>
            </a:r>
            <a:r>
              <a:rPr lang="en-US" sz="2200" baseline="30000" dirty="0">
                <a:cs typeface="Arial" charset="0"/>
              </a:rPr>
              <a:t>2</a:t>
            </a:r>
            <a:r>
              <a:rPr lang="en-US" sz="2200" dirty="0">
                <a:cs typeface="Arial" charset="0"/>
              </a:rPr>
              <a:t>- Correction factor</a:t>
            </a:r>
          </a:p>
          <a:p>
            <a:pPr marL="457200" indent="-457200">
              <a:buFontTx/>
              <a:buNone/>
              <a:defRPr/>
            </a:pPr>
            <a:endParaRPr lang="en-US" sz="2200" dirty="0">
              <a:cs typeface="Arial" charset="0"/>
            </a:endParaRPr>
          </a:p>
          <a:p>
            <a:pPr>
              <a:buFontTx/>
              <a:buNone/>
              <a:defRPr/>
            </a:pPr>
            <a:endParaRPr lang="en-GB" sz="2200" dirty="0"/>
          </a:p>
        </p:txBody>
      </p:sp>
      <p:graphicFrame>
        <p:nvGraphicFramePr>
          <p:cNvPr id="5" name="Content Placeholder 4"/>
          <p:cNvGraphicFramePr>
            <a:graphicFrameLocks noGrp="1"/>
          </p:cNvGraphicFramePr>
          <p:nvPr>
            <p:ph sz="half" idx="2"/>
          </p:nvPr>
        </p:nvGraphicFramePr>
        <p:xfrm>
          <a:off x="4648200" y="381000"/>
          <a:ext cx="4038600" cy="6023610"/>
        </p:xfrm>
        <a:graphic>
          <a:graphicData uri="http://schemas.openxmlformats.org/drawingml/2006/table">
            <a:tbl>
              <a:tblPr firstRow="1" bandRow="1">
                <a:tableStyleId>{D7AC3CCA-C797-4891-BE02-D94E43425B78}</a:tableStyleId>
              </a:tblPr>
              <a:tblGrid>
                <a:gridCol w="673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673100">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tblGrid>
              <a:tr h="419100">
                <a:tc>
                  <a:txBody>
                    <a:bodyPr/>
                    <a:lstStyle/>
                    <a:p>
                      <a:pPr algn="l" fontAlgn="b"/>
                      <a:r>
                        <a:rPr lang="en-GB" sz="1600" u="none" strike="noStrike" dirty="0"/>
                        <a:t>Variety(j)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Xij</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Xij^2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dirty="0" err="1"/>
                        <a:t>Tj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Tj^2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Tj^2/nj</a:t>
                      </a:r>
                      <a:endParaRPr lang="en-GB"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419100">
                <a:tc>
                  <a:txBody>
                    <a:bodyPr/>
                    <a:lstStyle/>
                    <a:p>
                      <a:pPr algn="l" fontAlgn="b"/>
                      <a:r>
                        <a:rPr lang="en-GB" sz="1600" u="none" strike="noStrike" dirty="0"/>
                        <a:t>A</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6</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dirty="0"/>
                        <a:t>36</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7</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2"/>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3</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3"/>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8</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64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a:t>24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a:t>576</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dirty="0"/>
                        <a:t>144</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4"/>
                  </a:ext>
                </a:extLst>
              </a:tr>
              <a:tr h="419100">
                <a:tc>
                  <a:txBody>
                    <a:bodyPr/>
                    <a:lstStyle/>
                    <a:p>
                      <a:pPr algn="l" fontAlgn="b"/>
                      <a:r>
                        <a:rPr lang="en-GB" sz="1600" u="none" strike="noStrike" dirty="0"/>
                        <a:t>B</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5"/>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5</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25</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6"/>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7"/>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7</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a:t>20</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a:t>400</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dirty="0"/>
                        <a:t>100</a:t>
                      </a:r>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8"/>
                  </a:ext>
                </a:extLst>
              </a:tr>
              <a:tr h="419100">
                <a:tc>
                  <a:txBody>
                    <a:bodyPr/>
                    <a:lstStyle/>
                    <a:p>
                      <a:pPr algn="l" fontAlgn="b"/>
                      <a:r>
                        <a:rPr lang="en-GB" sz="1600" u="none" strike="noStrike" dirty="0"/>
                        <a:t>C</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09"/>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16</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0"/>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a:t>256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dirty="0"/>
                        <a:t>64</a:t>
                      </a:r>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2"/>
                  </a:ext>
                </a:extLst>
              </a:tr>
              <a:tr h="419100">
                <a:tc>
                  <a:txBody>
                    <a:bodyPr/>
                    <a:lstStyle/>
                    <a:p>
                      <a:pPr algn="l" fontAlgn="b"/>
                      <a:r>
                        <a:rPr lang="en-GB" sz="1600" u="none" strike="noStrike"/>
                        <a:t>Total</a:t>
                      </a:r>
                      <a:endParaRPr lang="en-GB" sz="1600" b="0" i="0" u="none" strike="noStrike">
                        <a:solidFill>
                          <a:srgbClr val="000000"/>
                        </a:solidFill>
                        <a:latin typeface="Calibri"/>
                      </a:endParaRPr>
                    </a:p>
                  </a:txBody>
                  <a:tcPr marL="9525" marR="9525" marT="9525" marB="0" anchor="b"/>
                </a:tc>
                <a:tc>
                  <a:txBody>
                    <a:bodyPr/>
                    <a:lstStyle/>
                    <a:p>
                      <a:pPr algn="r" fontAlgn="b"/>
                      <a:r>
                        <a:rPr lang="en-GB" sz="1600" u="none" strike="noStrike" dirty="0"/>
                        <a:t>T=60</a:t>
                      </a:r>
                      <a:endParaRPr lang="en-GB" sz="1600" b="0" i="0" u="none" strike="noStrike" dirty="0">
                        <a:solidFill>
                          <a:srgbClr val="000000"/>
                        </a:solidFill>
                        <a:latin typeface="Calibri"/>
                      </a:endParaRPr>
                    </a:p>
                  </a:txBody>
                  <a:tcPr marL="9525" marR="9525" marT="9525" marB="0" anchor="b"/>
                </a:tc>
                <a:tc>
                  <a:txBody>
                    <a:bodyPr/>
                    <a:lstStyle/>
                    <a:p>
                      <a:pPr algn="r" fontAlgn="b"/>
                      <a:r>
                        <a:rPr lang="el-GR" sz="1600" u="none" strike="noStrike" dirty="0"/>
                        <a:t>Σ</a:t>
                      </a:r>
                      <a:r>
                        <a:rPr lang="en-GB" sz="1600" u="none" strike="noStrike" dirty="0"/>
                        <a:t>xij</a:t>
                      </a:r>
                      <a:r>
                        <a:rPr lang="en-GB" sz="1600" u="none" strike="noStrike" baseline="30000" dirty="0"/>
                        <a:t>2 </a:t>
                      </a:r>
                      <a:r>
                        <a:rPr lang="en-GB" sz="1600" u="none" strike="noStrike" baseline="0" dirty="0"/>
                        <a:t>= </a:t>
                      </a:r>
                      <a:r>
                        <a:rPr lang="en-GB" sz="1600" u="none" strike="noStrike" dirty="0"/>
                        <a:t>332</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tc>
                <a:tc>
                  <a:txBody>
                    <a:bodyPr/>
                    <a:lstStyle/>
                    <a:p>
                      <a:pPr algn="r" fontAlgn="b"/>
                      <a:endParaRPr lang="en-GB"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3"/>
                  </a:ext>
                </a:extLst>
              </a:tr>
            </a:tbl>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381000"/>
            <a:ext cx="4267200" cy="5745163"/>
          </a:xfrm>
        </p:spPr>
        <p:txBody>
          <a:bodyPr/>
          <a:lstStyle/>
          <a:p>
            <a:pPr>
              <a:buFontTx/>
              <a:buNone/>
              <a:defRPr/>
            </a:pPr>
            <a:r>
              <a:rPr lang="en-GB" sz="2200" dirty="0"/>
              <a:t>Requirement of ANOVA Table</a:t>
            </a:r>
          </a:p>
          <a:p>
            <a:pPr marL="457200" indent="-457200">
              <a:buFontTx/>
              <a:buAutoNum type="arabicPeriod"/>
              <a:defRPr/>
            </a:pPr>
            <a:r>
              <a:rPr lang="en-US" sz="2200" dirty="0">
                <a:cs typeface="Arial" charset="0"/>
              </a:rPr>
              <a:t>∑T = Total of all individual unit</a:t>
            </a:r>
            <a:endParaRPr lang="en-US" sz="2200" dirty="0">
              <a:solidFill>
                <a:srgbClr val="FF0000"/>
              </a:solidFill>
              <a:cs typeface="Arial" charset="0"/>
            </a:endParaRPr>
          </a:p>
          <a:p>
            <a:pPr marL="457200" indent="-457200">
              <a:buFontTx/>
              <a:buAutoNum type="arabicPeriod"/>
              <a:defRPr/>
            </a:pPr>
            <a:r>
              <a:rPr lang="en-US" sz="2200" dirty="0">
                <a:cs typeface="Arial" charset="0"/>
              </a:rPr>
              <a:t> CF=( ∑T)</a:t>
            </a:r>
            <a:r>
              <a:rPr lang="en-US" sz="2200" baseline="30000" dirty="0">
                <a:cs typeface="Arial" charset="0"/>
              </a:rPr>
              <a:t>2</a:t>
            </a:r>
            <a:r>
              <a:rPr lang="en-US" sz="2200" dirty="0">
                <a:cs typeface="Arial" charset="0"/>
              </a:rPr>
              <a:t> /n</a:t>
            </a:r>
          </a:p>
          <a:p>
            <a:pPr>
              <a:buFontTx/>
              <a:buNone/>
              <a:defRPr/>
            </a:pPr>
            <a:r>
              <a:rPr lang="en-GB" sz="2200" dirty="0"/>
              <a:t>3.  SS Between= </a:t>
            </a:r>
            <a:r>
              <a:rPr lang="en-US" sz="2200" dirty="0">
                <a:cs typeface="Arial" charset="0"/>
              </a:rPr>
              <a:t>∑[(</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 Correction factor</a:t>
            </a:r>
          </a:p>
          <a:p>
            <a:pPr>
              <a:buFontTx/>
              <a:buChar char="-"/>
              <a:defRPr/>
            </a:pPr>
            <a:endParaRPr lang="en-GB" sz="2200" dirty="0"/>
          </a:p>
          <a:p>
            <a:pPr>
              <a:buFontTx/>
              <a:buNone/>
              <a:defRPr/>
            </a:pPr>
            <a:r>
              <a:rPr lang="en-GB" sz="2200" dirty="0"/>
              <a:t>4.  SS Within</a:t>
            </a:r>
            <a:r>
              <a:rPr lang="en-US" sz="2200" dirty="0">
                <a:cs typeface="Arial" charset="0"/>
              </a:rPr>
              <a:t>= ∑X</a:t>
            </a:r>
            <a:r>
              <a:rPr lang="en-US" sz="2200" baseline="-25000" dirty="0">
                <a:cs typeface="Arial" charset="0"/>
              </a:rPr>
              <a:t>ij</a:t>
            </a:r>
            <a:r>
              <a:rPr lang="en-US" sz="2200" baseline="30000" dirty="0">
                <a:cs typeface="Arial" charset="0"/>
              </a:rPr>
              <a:t>2</a:t>
            </a:r>
            <a:r>
              <a:rPr lang="en-US" sz="2200" dirty="0">
                <a:cs typeface="Arial" charset="0"/>
              </a:rPr>
              <a:t>- ∑ [(</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a:t>
            </a:r>
          </a:p>
          <a:p>
            <a:pPr>
              <a:buFontTx/>
              <a:buNone/>
              <a:defRPr/>
            </a:pPr>
            <a:endParaRPr lang="en-GB" sz="2200" dirty="0"/>
          </a:p>
          <a:p>
            <a:pPr>
              <a:buFontTx/>
              <a:buNone/>
              <a:defRPr/>
            </a:pPr>
            <a:r>
              <a:rPr lang="en-GB" sz="2200" dirty="0"/>
              <a:t>5.  Total SS= </a:t>
            </a:r>
            <a:r>
              <a:rPr lang="en-US" sz="2200" dirty="0">
                <a:cs typeface="Arial" charset="0"/>
              </a:rPr>
              <a:t>∑X</a:t>
            </a:r>
            <a:r>
              <a:rPr lang="en-US" sz="2200" baseline="-25000" dirty="0">
                <a:cs typeface="Arial" charset="0"/>
              </a:rPr>
              <a:t>ij</a:t>
            </a:r>
            <a:r>
              <a:rPr lang="en-US" sz="2200" baseline="30000" dirty="0">
                <a:cs typeface="Arial" charset="0"/>
              </a:rPr>
              <a:t>2</a:t>
            </a:r>
            <a:r>
              <a:rPr lang="en-US" sz="2200" dirty="0">
                <a:cs typeface="Arial" charset="0"/>
              </a:rPr>
              <a:t>- Correction factor</a:t>
            </a:r>
          </a:p>
          <a:p>
            <a:pPr marL="457200" indent="-457200">
              <a:buFontTx/>
              <a:buNone/>
              <a:defRPr/>
            </a:pPr>
            <a:endParaRPr lang="en-US" sz="2200" dirty="0">
              <a:cs typeface="Arial" charset="0"/>
            </a:endParaRPr>
          </a:p>
          <a:p>
            <a:pPr>
              <a:buFontTx/>
              <a:buNone/>
              <a:defRPr/>
            </a:pPr>
            <a:endParaRPr lang="en-GB" sz="2200" dirty="0"/>
          </a:p>
        </p:txBody>
      </p:sp>
      <p:graphicFrame>
        <p:nvGraphicFramePr>
          <p:cNvPr id="5" name="Content Placeholder 4"/>
          <p:cNvGraphicFramePr>
            <a:graphicFrameLocks noGrp="1"/>
          </p:cNvGraphicFramePr>
          <p:nvPr>
            <p:ph sz="half" idx="2"/>
          </p:nvPr>
        </p:nvGraphicFramePr>
        <p:xfrm>
          <a:off x="4648200" y="381000"/>
          <a:ext cx="4038600" cy="6023610"/>
        </p:xfrm>
        <a:graphic>
          <a:graphicData uri="http://schemas.openxmlformats.org/drawingml/2006/table">
            <a:tbl>
              <a:tblPr firstRow="1" bandRow="1">
                <a:tableStyleId>{D7AC3CCA-C797-4891-BE02-D94E43425B78}</a:tableStyleId>
              </a:tblPr>
              <a:tblGrid>
                <a:gridCol w="673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673100">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tblGrid>
              <a:tr h="419100">
                <a:tc>
                  <a:txBody>
                    <a:bodyPr/>
                    <a:lstStyle/>
                    <a:p>
                      <a:pPr algn="l" fontAlgn="b"/>
                      <a:r>
                        <a:rPr lang="en-GB" sz="1600" u="none" strike="noStrike" dirty="0"/>
                        <a:t>Variety(j)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Xij</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Xij^2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dirty="0" err="1"/>
                        <a:t>Tj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Tj^2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Tj^2/nj</a:t>
                      </a:r>
                      <a:endParaRPr lang="en-GB"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419100">
                <a:tc>
                  <a:txBody>
                    <a:bodyPr/>
                    <a:lstStyle/>
                    <a:p>
                      <a:pPr algn="l" fontAlgn="b"/>
                      <a:r>
                        <a:rPr lang="en-GB" sz="1600" u="none" strike="noStrike" dirty="0"/>
                        <a:t>A</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6</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dirty="0"/>
                        <a:t>36</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7</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2"/>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3</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3"/>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8</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64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a:t>24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a:t>576</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dirty="0"/>
                        <a:t>144</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4"/>
                  </a:ext>
                </a:extLst>
              </a:tr>
              <a:tr h="419100">
                <a:tc>
                  <a:txBody>
                    <a:bodyPr/>
                    <a:lstStyle/>
                    <a:p>
                      <a:pPr algn="l" fontAlgn="b"/>
                      <a:r>
                        <a:rPr lang="en-GB" sz="1600" u="none" strike="noStrike" dirty="0"/>
                        <a:t>B</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5"/>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5</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25</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6"/>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7"/>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7</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a:t>20</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a:t>400</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dirty="0"/>
                        <a:t>100</a:t>
                      </a:r>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8"/>
                  </a:ext>
                </a:extLst>
              </a:tr>
              <a:tr h="419100">
                <a:tc>
                  <a:txBody>
                    <a:bodyPr/>
                    <a:lstStyle/>
                    <a:p>
                      <a:pPr algn="l" fontAlgn="b"/>
                      <a:r>
                        <a:rPr lang="en-GB" sz="1600" u="none" strike="noStrike" dirty="0"/>
                        <a:t>C</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09"/>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16</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0"/>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a:t>256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dirty="0"/>
                        <a:t>64</a:t>
                      </a:r>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2"/>
                  </a:ext>
                </a:extLst>
              </a:tr>
              <a:tr h="419100">
                <a:tc>
                  <a:txBody>
                    <a:bodyPr/>
                    <a:lstStyle/>
                    <a:p>
                      <a:pPr algn="l" fontAlgn="b"/>
                      <a:r>
                        <a:rPr lang="en-GB" sz="1600" u="none" strike="noStrike"/>
                        <a:t>Total</a:t>
                      </a:r>
                      <a:endParaRPr lang="en-GB" sz="1600" b="0" i="0" u="none" strike="noStrike">
                        <a:solidFill>
                          <a:srgbClr val="000000"/>
                        </a:solidFill>
                        <a:latin typeface="Calibri"/>
                      </a:endParaRPr>
                    </a:p>
                  </a:txBody>
                  <a:tcPr marL="9525" marR="9525" marT="9525" marB="0" anchor="b"/>
                </a:tc>
                <a:tc>
                  <a:txBody>
                    <a:bodyPr/>
                    <a:lstStyle/>
                    <a:p>
                      <a:pPr algn="r" fontAlgn="b"/>
                      <a:r>
                        <a:rPr lang="en-GB" sz="1600" u="none" strike="noStrike" dirty="0"/>
                        <a:t>T=60</a:t>
                      </a:r>
                      <a:endParaRPr lang="en-GB" sz="1600" b="0" i="0" u="none" strike="noStrike" dirty="0">
                        <a:solidFill>
                          <a:srgbClr val="000000"/>
                        </a:solidFill>
                        <a:latin typeface="Calibri"/>
                      </a:endParaRPr>
                    </a:p>
                  </a:txBody>
                  <a:tcPr marL="9525" marR="9525" marT="9525" marB="0" anchor="b"/>
                </a:tc>
                <a:tc>
                  <a:txBody>
                    <a:bodyPr/>
                    <a:lstStyle/>
                    <a:p>
                      <a:pPr algn="r" fontAlgn="b"/>
                      <a:r>
                        <a:rPr lang="el-GR" sz="1600" u="none" strike="noStrike" dirty="0"/>
                        <a:t>Σ</a:t>
                      </a:r>
                      <a:r>
                        <a:rPr lang="en-GB" sz="1600" u="none" strike="noStrike" dirty="0"/>
                        <a:t>xij</a:t>
                      </a:r>
                      <a:r>
                        <a:rPr lang="en-GB" sz="1600" u="none" strike="noStrike" baseline="30000" dirty="0"/>
                        <a:t>2 </a:t>
                      </a:r>
                      <a:r>
                        <a:rPr lang="en-GB" sz="1600" u="none" strike="noStrike" baseline="0" dirty="0"/>
                        <a:t>= </a:t>
                      </a:r>
                      <a:r>
                        <a:rPr lang="en-GB" sz="1600" u="none" strike="noStrike" dirty="0"/>
                        <a:t>332</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tc>
                <a:tc>
                  <a:txBody>
                    <a:bodyPr/>
                    <a:lstStyle/>
                    <a:p>
                      <a:pPr algn="r" fontAlgn="b"/>
                      <a:r>
                        <a:rPr lang="el-GR" sz="1600" u="none" strike="noStrike" dirty="0"/>
                        <a:t>Σ</a:t>
                      </a:r>
                      <a:r>
                        <a:rPr lang="en-GB" sz="1600" u="none" strike="noStrike" dirty="0"/>
                        <a:t>Tj</a:t>
                      </a:r>
                      <a:r>
                        <a:rPr lang="en-GB" sz="1600" u="none" strike="noStrike" baseline="30000" dirty="0"/>
                        <a:t>2</a:t>
                      </a:r>
                      <a:r>
                        <a:rPr lang="en-GB" sz="1600" u="none" strike="noStrike" dirty="0"/>
                        <a:t>/</a:t>
                      </a:r>
                      <a:r>
                        <a:rPr lang="en-GB" sz="1600" u="none" strike="noStrike" dirty="0" err="1"/>
                        <a:t>nj</a:t>
                      </a:r>
                      <a:r>
                        <a:rPr lang="en-GB" sz="1600" u="none" strike="noStrike" dirty="0"/>
                        <a:t>=308</a:t>
                      </a:r>
                      <a:endParaRPr lang="en-GB"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3"/>
                  </a:ext>
                </a:extLst>
              </a:tr>
            </a:tbl>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381000"/>
            <a:ext cx="4267200" cy="5745163"/>
          </a:xfrm>
        </p:spPr>
        <p:txBody>
          <a:bodyPr/>
          <a:lstStyle/>
          <a:p>
            <a:pPr>
              <a:buFontTx/>
              <a:buNone/>
              <a:defRPr/>
            </a:pPr>
            <a:r>
              <a:rPr lang="en-GB" sz="2200" dirty="0"/>
              <a:t>Requirement of ANOVA Table</a:t>
            </a:r>
          </a:p>
          <a:p>
            <a:pPr marL="457200" indent="-457200">
              <a:buFontTx/>
              <a:buAutoNum type="arabicPeriod"/>
              <a:defRPr/>
            </a:pPr>
            <a:r>
              <a:rPr lang="en-US" sz="2200" dirty="0">
                <a:cs typeface="Arial" charset="0"/>
              </a:rPr>
              <a:t>∑T = Total of all individual unit</a:t>
            </a:r>
            <a:endParaRPr lang="en-US" sz="2200" dirty="0">
              <a:solidFill>
                <a:srgbClr val="FF0000"/>
              </a:solidFill>
              <a:cs typeface="Arial" charset="0"/>
            </a:endParaRPr>
          </a:p>
          <a:p>
            <a:pPr marL="457200" indent="-457200">
              <a:buFontTx/>
              <a:buAutoNum type="arabicPeriod"/>
              <a:defRPr/>
            </a:pPr>
            <a:r>
              <a:rPr lang="en-US" sz="2200" dirty="0">
                <a:cs typeface="Arial" charset="0"/>
              </a:rPr>
              <a:t> CF=( ∑T)</a:t>
            </a:r>
            <a:r>
              <a:rPr lang="en-US" sz="2200" baseline="30000" dirty="0">
                <a:cs typeface="Arial" charset="0"/>
              </a:rPr>
              <a:t>2</a:t>
            </a:r>
            <a:r>
              <a:rPr lang="en-US" sz="2200" dirty="0">
                <a:cs typeface="Arial" charset="0"/>
              </a:rPr>
              <a:t> /n</a:t>
            </a:r>
          </a:p>
          <a:p>
            <a:pPr>
              <a:buFontTx/>
              <a:buNone/>
              <a:defRPr/>
            </a:pPr>
            <a:r>
              <a:rPr lang="en-GB" sz="2200" dirty="0"/>
              <a:t>3.  SS Between= </a:t>
            </a:r>
            <a:r>
              <a:rPr lang="en-US" sz="2200" dirty="0">
                <a:cs typeface="Arial" charset="0"/>
              </a:rPr>
              <a:t>∑[(</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 Correction factor</a:t>
            </a:r>
          </a:p>
          <a:p>
            <a:pPr>
              <a:buFontTx/>
              <a:buChar char="-"/>
              <a:defRPr/>
            </a:pPr>
            <a:endParaRPr lang="en-GB" sz="2200" dirty="0"/>
          </a:p>
          <a:p>
            <a:pPr>
              <a:buFontTx/>
              <a:buNone/>
              <a:defRPr/>
            </a:pPr>
            <a:r>
              <a:rPr lang="en-GB" sz="2200" dirty="0"/>
              <a:t>4.  SS Within</a:t>
            </a:r>
            <a:r>
              <a:rPr lang="en-US" sz="2200" dirty="0">
                <a:cs typeface="Arial" charset="0"/>
              </a:rPr>
              <a:t>= ∑X</a:t>
            </a:r>
            <a:r>
              <a:rPr lang="en-US" sz="2200" baseline="-25000" dirty="0">
                <a:cs typeface="Arial" charset="0"/>
              </a:rPr>
              <a:t>ij</a:t>
            </a:r>
            <a:r>
              <a:rPr lang="en-US" sz="2200" baseline="30000" dirty="0">
                <a:cs typeface="Arial" charset="0"/>
              </a:rPr>
              <a:t>2</a:t>
            </a:r>
            <a:r>
              <a:rPr lang="en-US" sz="2200" dirty="0">
                <a:cs typeface="Arial" charset="0"/>
              </a:rPr>
              <a:t>- ∑ [(</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a:t>
            </a:r>
          </a:p>
          <a:p>
            <a:pPr>
              <a:buFontTx/>
              <a:buNone/>
              <a:defRPr/>
            </a:pPr>
            <a:endParaRPr lang="en-GB" sz="2200" dirty="0"/>
          </a:p>
          <a:p>
            <a:pPr>
              <a:buFontTx/>
              <a:buNone/>
              <a:defRPr/>
            </a:pPr>
            <a:r>
              <a:rPr lang="en-GB" sz="2200" dirty="0"/>
              <a:t>5.  Total SS= </a:t>
            </a:r>
            <a:r>
              <a:rPr lang="en-US" sz="2200" dirty="0">
                <a:cs typeface="Arial" charset="0"/>
              </a:rPr>
              <a:t>∑X</a:t>
            </a:r>
            <a:r>
              <a:rPr lang="en-US" sz="2200" baseline="-25000" dirty="0">
                <a:cs typeface="Arial" charset="0"/>
              </a:rPr>
              <a:t>ij</a:t>
            </a:r>
            <a:r>
              <a:rPr lang="en-US" sz="2200" baseline="30000" dirty="0">
                <a:cs typeface="Arial" charset="0"/>
              </a:rPr>
              <a:t>2</a:t>
            </a:r>
            <a:r>
              <a:rPr lang="en-US" sz="2200" dirty="0">
                <a:cs typeface="Arial" charset="0"/>
              </a:rPr>
              <a:t>- Correction factor</a:t>
            </a:r>
          </a:p>
          <a:p>
            <a:pPr marL="457200" indent="-457200">
              <a:buFontTx/>
              <a:buNone/>
              <a:defRPr/>
            </a:pPr>
            <a:endParaRPr lang="en-US" sz="2200" dirty="0">
              <a:cs typeface="Arial" charset="0"/>
            </a:endParaRPr>
          </a:p>
          <a:p>
            <a:pPr>
              <a:buFontTx/>
              <a:buNone/>
              <a:defRPr/>
            </a:pPr>
            <a:endParaRPr lang="en-GB" sz="2200" dirty="0"/>
          </a:p>
        </p:txBody>
      </p:sp>
      <p:graphicFrame>
        <p:nvGraphicFramePr>
          <p:cNvPr id="5" name="Content Placeholder 4"/>
          <p:cNvGraphicFramePr>
            <a:graphicFrameLocks noGrp="1"/>
          </p:cNvGraphicFramePr>
          <p:nvPr>
            <p:ph sz="half" idx="2"/>
          </p:nvPr>
        </p:nvGraphicFramePr>
        <p:xfrm>
          <a:off x="4648200" y="381000"/>
          <a:ext cx="4325938" cy="6023610"/>
        </p:xfrm>
        <a:graphic>
          <a:graphicData uri="http://schemas.openxmlformats.org/drawingml/2006/table">
            <a:tbl>
              <a:tblPr firstRow="1" bandRow="1">
                <a:tableStyleId>{D7AC3CCA-C797-4891-BE02-D94E43425B78}</a:tableStyleId>
              </a:tblPr>
              <a:tblGrid>
                <a:gridCol w="762000">
                  <a:extLst>
                    <a:ext uri="{9D8B030D-6E8A-4147-A177-3AD203B41FA5}">
                      <a16:colId xmlns:a16="http://schemas.microsoft.com/office/drawing/2014/main" val="20000"/>
                    </a:ext>
                  </a:extLst>
                </a:gridCol>
                <a:gridCol w="744538">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525462">
                  <a:extLst>
                    <a:ext uri="{9D8B030D-6E8A-4147-A177-3AD203B41FA5}">
                      <a16:colId xmlns:a16="http://schemas.microsoft.com/office/drawing/2014/main" val="20004"/>
                    </a:ext>
                  </a:extLst>
                </a:gridCol>
                <a:gridCol w="820738">
                  <a:extLst>
                    <a:ext uri="{9D8B030D-6E8A-4147-A177-3AD203B41FA5}">
                      <a16:colId xmlns:a16="http://schemas.microsoft.com/office/drawing/2014/main" val="20005"/>
                    </a:ext>
                  </a:extLst>
                </a:gridCol>
              </a:tblGrid>
              <a:tr h="419100">
                <a:tc>
                  <a:txBody>
                    <a:bodyPr/>
                    <a:lstStyle/>
                    <a:p>
                      <a:pPr algn="l" fontAlgn="b"/>
                      <a:r>
                        <a:rPr lang="en-GB" sz="1600" u="none" strike="noStrike" dirty="0"/>
                        <a:t>Variety(j)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Xij</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Xij^2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dirty="0" err="1"/>
                        <a:t>Tj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Tj^2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Tj^2/nj</a:t>
                      </a:r>
                      <a:endParaRPr lang="en-GB"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419100">
                <a:tc>
                  <a:txBody>
                    <a:bodyPr/>
                    <a:lstStyle/>
                    <a:p>
                      <a:pPr algn="l" fontAlgn="b"/>
                      <a:r>
                        <a:rPr lang="en-GB" sz="1600" u="none" strike="noStrike" dirty="0"/>
                        <a:t>A</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6</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dirty="0"/>
                        <a:t>36</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7</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2"/>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3</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3"/>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8</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64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a:t>24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a:t>576</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dirty="0"/>
                        <a:t>144</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4"/>
                  </a:ext>
                </a:extLst>
              </a:tr>
              <a:tr h="419100">
                <a:tc>
                  <a:txBody>
                    <a:bodyPr/>
                    <a:lstStyle/>
                    <a:p>
                      <a:pPr algn="l" fontAlgn="b"/>
                      <a:r>
                        <a:rPr lang="en-GB" sz="1600" u="none" strike="noStrike" dirty="0"/>
                        <a:t>B</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5"/>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5</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25</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6"/>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7"/>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7</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a:t>20</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a:t>400</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dirty="0"/>
                        <a:t>100</a:t>
                      </a:r>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8"/>
                  </a:ext>
                </a:extLst>
              </a:tr>
              <a:tr h="419100">
                <a:tc>
                  <a:txBody>
                    <a:bodyPr/>
                    <a:lstStyle/>
                    <a:p>
                      <a:pPr algn="l" fontAlgn="b"/>
                      <a:r>
                        <a:rPr lang="en-GB" sz="1600" u="none" strike="noStrike" dirty="0"/>
                        <a:t>C</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09"/>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16</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0"/>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a:t>256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dirty="0"/>
                        <a:t>64</a:t>
                      </a:r>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2"/>
                  </a:ext>
                </a:extLst>
              </a:tr>
              <a:tr h="419100">
                <a:tc>
                  <a:txBody>
                    <a:bodyPr/>
                    <a:lstStyle/>
                    <a:p>
                      <a:pPr algn="l" fontAlgn="b"/>
                      <a:r>
                        <a:rPr lang="en-GB" sz="1600" u="none" strike="noStrike"/>
                        <a:t>Total</a:t>
                      </a:r>
                      <a:endParaRPr lang="en-GB" sz="1600" b="0" i="0" u="none" strike="noStrike">
                        <a:solidFill>
                          <a:srgbClr val="000000"/>
                        </a:solidFill>
                        <a:latin typeface="Calibri"/>
                      </a:endParaRPr>
                    </a:p>
                  </a:txBody>
                  <a:tcPr marL="9525" marR="9525" marT="9525" marB="0" anchor="b"/>
                </a:tc>
                <a:tc>
                  <a:txBody>
                    <a:bodyPr/>
                    <a:lstStyle/>
                    <a:p>
                      <a:pPr algn="r" fontAlgn="b"/>
                      <a:r>
                        <a:rPr lang="en-GB" sz="1600" u="none" strike="noStrike" dirty="0"/>
                        <a:t>∑T=60</a:t>
                      </a:r>
                      <a:endParaRPr lang="en-GB" sz="1600" b="0" i="0" u="none" strike="noStrike" dirty="0">
                        <a:solidFill>
                          <a:srgbClr val="000000"/>
                        </a:solidFill>
                        <a:latin typeface="Calibri"/>
                      </a:endParaRPr>
                    </a:p>
                  </a:txBody>
                  <a:tcPr marL="9525" marR="9525" marT="9525" marB="0" anchor="b"/>
                </a:tc>
                <a:tc>
                  <a:txBody>
                    <a:bodyPr/>
                    <a:lstStyle/>
                    <a:p>
                      <a:pPr algn="r" fontAlgn="b"/>
                      <a:r>
                        <a:rPr lang="el-GR" sz="1600" u="none" strike="noStrike" dirty="0"/>
                        <a:t>Σ</a:t>
                      </a:r>
                      <a:r>
                        <a:rPr lang="en-GB" sz="1600" u="none" strike="noStrike" dirty="0"/>
                        <a:t>xij</a:t>
                      </a:r>
                      <a:r>
                        <a:rPr lang="en-GB" sz="1600" u="none" strike="noStrike" baseline="30000" dirty="0"/>
                        <a:t>2 </a:t>
                      </a:r>
                      <a:r>
                        <a:rPr lang="en-GB" sz="1600" u="none" strike="noStrike" baseline="0" dirty="0"/>
                        <a:t>= </a:t>
                      </a:r>
                      <a:r>
                        <a:rPr lang="en-GB" sz="1600" u="none" strike="noStrike" dirty="0"/>
                        <a:t>332</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tc>
                <a:tc>
                  <a:txBody>
                    <a:bodyPr/>
                    <a:lstStyle/>
                    <a:p>
                      <a:pPr algn="r" fontAlgn="b"/>
                      <a:r>
                        <a:rPr lang="el-GR" sz="1600" u="none" strike="noStrike" dirty="0"/>
                        <a:t>Σ</a:t>
                      </a:r>
                      <a:r>
                        <a:rPr lang="en-US" sz="1600" u="none" strike="noStrike" dirty="0"/>
                        <a:t>(</a:t>
                      </a:r>
                      <a:r>
                        <a:rPr lang="en-GB" sz="1600" u="none" strike="noStrike" dirty="0"/>
                        <a:t>Tj</a:t>
                      </a:r>
                      <a:r>
                        <a:rPr lang="en-GB" sz="1600" u="none" strike="noStrike" baseline="30000" dirty="0"/>
                        <a:t>2</a:t>
                      </a:r>
                      <a:r>
                        <a:rPr lang="en-GB" sz="1600" u="none" strike="noStrike" dirty="0"/>
                        <a:t>/</a:t>
                      </a:r>
                      <a:r>
                        <a:rPr lang="en-GB" sz="1600" u="none" strike="noStrike" dirty="0" err="1"/>
                        <a:t>nj</a:t>
                      </a:r>
                      <a:r>
                        <a:rPr lang="en-GB" sz="1600" u="none" strike="noStrike" dirty="0"/>
                        <a:t>)=308</a:t>
                      </a:r>
                      <a:endParaRPr lang="en-GB"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3"/>
                  </a:ext>
                </a:extLst>
              </a:tr>
            </a:tbl>
          </a:graphicData>
        </a:graphic>
      </p:graphicFrame>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381000"/>
            <a:ext cx="4572000" cy="5745163"/>
          </a:xfrm>
        </p:spPr>
        <p:txBody>
          <a:bodyPr/>
          <a:lstStyle/>
          <a:p>
            <a:pPr>
              <a:buFontTx/>
              <a:buNone/>
              <a:defRPr/>
            </a:pPr>
            <a:r>
              <a:rPr lang="en-GB" sz="2200" dirty="0"/>
              <a:t>Requirement of ANOVA Table</a:t>
            </a:r>
          </a:p>
          <a:p>
            <a:pPr marL="457200" indent="-457200">
              <a:buFontTx/>
              <a:buAutoNum type="arabicPeriod"/>
              <a:defRPr/>
            </a:pPr>
            <a:r>
              <a:rPr lang="en-US" sz="2200" dirty="0">
                <a:cs typeface="Arial" charset="0"/>
              </a:rPr>
              <a:t>∑T =?</a:t>
            </a:r>
          </a:p>
          <a:p>
            <a:pPr marL="457200" indent="-457200">
              <a:buNone/>
              <a:defRPr/>
            </a:pPr>
            <a:r>
              <a:rPr lang="en-US" sz="2200" dirty="0">
                <a:cs typeface="Arial" charset="0"/>
              </a:rPr>
              <a:t>∑T=  60</a:t>
            </a:r>
          </a:p>
          <a:p>
            <a:pPr marL="457200" indent="-457200">
              <a:buAutoNum type="arabicPeriod" startAt="2"/>
              <a:defRPr/>
            </a:pPr>
            <a:r>
              <a:rPr lang="en-US" sz="2200" dirty="0">
                <a:cs typeface="Arial" charset="0"/>
              </a:rPr>
              <a:t>CF=( ∑T)</a:t>
            </a:r>
            <a:r>
              <a:rPr lang="en-US" sz="2200" baseline="30000" dirty="0">
                <a:cs typeface="Arial" charset="0"/>
              </a:rPr>
              <a:t>2</a:t>
            </a:r>
            <a:r>
              <a:rPr lang="en-US" sz="2200" dirty="0">
                <a:cs typeface="Arial" charset="0"/>
              </a:rPr>
              <a:t> /n=?</a:t>
            </a:r>
          </a:p>
          <a:p>
            <a:pPr marL="457200" indent="-457200">
              <a:buFontTx/>
              <a:buNone/>
              <a:defRPr/>
            </a:pPr>
            <a:r>
              <a:rPr lang="en-US" sz="2200" dirty="0">
                <a:cs typeface="Arial" charset="0"/>
              </a:rPr>
              <a:t>CF = (60)</a:t>
            </a:r>
            <a:r>
              <a:rPr lang="en-US" sz="2200" baseline="30000" dirty="0">
                <a:cs typeface="Arial" charset="0"/>
              </a:rPr>
              <a:t>2 </a:t>
            </a:r>
            <a:r>
              <a:rPr lang="en-US" sz="2200" dirty="0">
                <a:cs typeface="Arial" charset="0"/>
              </a:rPr>
              <a:t> /12</a:t>
            </a:r>
          </a:p>
          <a:p>
            <a:pPr marL="457200" indent="-457200">
              <a:buFontTx/>
              <a:buNone/>
              <a:defRPr/>
            </a:pPr>
            <a:r>
              <a:rPr lang="en-US" sz="2200" dirty="0">
                <a:cs typeface="Arial" charset="0"/>
              </a:rPr>
              <a:t>       = </a:t>
            </a:r>
            <a:r>
              <a:rPr lang="en-US" sz="2200" u="sng" dirty="0">
                <a:cs typeface="Arial" charset="0"/>
              </a:rPr>
              <a:t>300</a:t>
            </a:r>
            <a:endParaRPr lang="en-US" sz="2200" dirty="0">
              <a:cs typeface="Arial" charset="0"/>
            </a:endParaRPr>
          </a:p>
          <a:p>
            <a:pPr marL="457200" indent="-457200">
              <a:buFontTx/>
              <a:buAutoNum type="arabicPeriod" startAt="3"/>
              <a:defRPr/>
            </a:pPr>
            <a:r>
              <a:rPr lang="en-GB" sz="2200" dirty="0"/>
              <a:t>SS Between= </a:t>
            </a:r>
            <a:r>
              <a:rPr lang="en-US" sz="2200" dirty="0">
                <a:cs typeface="Arial" charset="0"/>
              </a:rPr>
              <a:t>∑[(</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 CF =?</a:t>
            </a:r>
          </a:p>
          <a:p>
            <a:pPr marL="457200" indent="-457200">
              <a:buNone/>
              <a:defRPr/>
            </a:pPr>
            <a:r>
              <a:rPr lang="en-GB" sz="2200" dirty="0"/>
              <a:t>SS Between </a:t>
            </a:r>
            <a:r>
              <a:rPr lang="en-US" sz="2200" dirty="0">
                <a:cs typeface="Arial" charset="0"/>
              </a:rPr>
              <a:t>= 308-300=8</a:t>
            </a:r>
          </a:p>
          <a:p>
            <a:pPr>
              <a:buFontTx/>
              <a:buChar char="-"/>
              <a:defRPr/>
            </a:pPr>
            <a:endParaRPr lang="en-GB" sz="2200" dirty="0"/>
          </a:p>
          <a:p>
            <a:pPr marL="457200" indent="-457200">
              <a:buFontTx/>
              <a:buAutoNum type="arabicPeriod" startAt="4"/>
              <a:defRPr/>
            </a:pPr>
            <a:r>
              <a:rPr lang="en-GB" sz="2200" dirty="0"/>
              <a:t>SS Within</a:t>
            </a:r>
            <a:r>
              <a:rPr lang="en-US" sz="2200" dirty="0">
                <a:cs typeface="Arial" charset="0"/>
              </a:rPr>
              <a:t>= ∑X</a:t>
            </a:r>
            <a:r>
              <a:rPr lang="en-US" sz="2200" baseline="-25000" dirty="0">
                <a:cs typeface="Arial" charset="0"/>
              </a:rPr>
              <a:t>ij</a:t>
            </a:r>
            <a:r>
              <a:rPr lang="en-US" sz="2200" baseline="30000" dirty="0">
                <a:cs typeface="Arial" charset="0"/>
              </a:rPr>
              <a:t>2</a:t>
            </a:r>
            <a:r>
              <a:rPr lang="en-US" sz="2200" dirty="0">
                <a:cs typeface="Arial" charset="0"/>
              </a:rPr>
              <a:t>- ∑ [(</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a:t>
            </a:r>
          </a:p>
          <a:p>
            <a:pPr marL="457200" indent="-457200">
              <a:buNone/>
              <a:defRPr/>
            </a:pPr>
            <a:r>
              <a:rPr lang="en-GB" sz="2200" dirty="0"/>
              <a:t>SS Within </a:t>
            </a:r>
            <a:r>
              <a:rPr lang="en-US" sz="2200" dirty="0">
                <a:cs typeface="Arial" charset="0"/>
              </a:rPr>
              <a:t>= 332-308=</a:t>
            </a:r>
            <a:r>
              <a:rPr lang="en-US" sz="2400" b="1" dirty="0">
                <a:cs typeface="Arial" charset="0"/>
              </a:rPr>
              <a:t>24</a:t>
            </a:r>
            <a:endParaRPr lang="en-US" sz="2200" dirty="0">
              <a:cs typeface="Arial" charset="0"/>
            </a:endParaRPr>
          </a:p>
          <a:p>
            <a:pPr>
              <a:buFontTx/>
              <a:buNone/>
              <a:defRPr/>
            </a:pPr>
            <a:endParaRPr lang="en-GB" sz="2200" dirty="0"/>
          </a:p>
          <a:p>
            <a:pPr marL="457200" indent="-457200">
              <a:buFontTx/>
              <a:buAutoNum type="arabicPeriod" startAt="5"/>
              <a:defRPr/>
            </a:pPr>
            <a:r>
              <a:rPr lang="en-GB" sz="2200" dirty="0"/>
              <a:t>Total SS= </a:t>
            </a:r>
            <a:r>
              <a:rPr lang="en-US" sz="2200" dirty="0">
                <a:cs typeface="Arial" charset="0"/>
              </a:rPr>
              <a:t>∑X</a:t>
            </a:r>
            <a:r>
              <a:rPr lang="en-US" sz="2200" baseline="-25000" dirty="0">
                <a:cs typeface="Arial" charset="0"/>
              </a:rPr>
              <a:t>ij</a:t>
            </a:r>
            <a:r>
              <a:rPr lang="en-US" sz="2200" baseline="30000" dirty="0">
                <a:cs typeface="Arial" charset="0"/>
              </a:rPr>
              <a:t>2</a:t>
            </a:r>
            <a:r>
              <a:rPr lang="en-US" sz="2200" dirty="0">
                <a:cs typeface="Arial" charset="0"/>
              </a:rPr>
              <a:t>- CF=?</a:t>
            </a:r>
          </a:p>
          <a:p>
            <a:pPr marL="457200" indent="-457200">
              <a:buNone/>
              <a:defRPr/>
            </a:pPr>
            <a:r>
              <a:rPr lang="en-GB" sz="2200" dirty="0"/>
              <a:t>Total SS </a:t>
            </a:r>
            <a:r>
              <a:rPr lang="en-US" sz="2200" dirty="0">
                <a:cs typeface="Arial" charset="0"/>
              </a:rPr>
              <a:t>= 332-300= </a:t>
            </a:r>
            <a:r>
              <a:rPr lang="en-US" sz="2400" b="1" dirty="0">
                <a:cs typeface="Arial" charset="0"/>
              </a:rPr>
              <a:t>32</a:t>
            </a:r>
            <a:endParaRPr lang="en-US" sz="2200" dirty="0">
              <a:cs typeface="Arial" charset="0"/>
            </a:endParaRPr>
          </a:p>
          <a:p>
            <a:pPr marL="457200" indent="-457200">
              <a:buFontTx/>
              <a:buNone/>
              <a:defRPr/>
            </a:pPr>
            <a:endParaRPr lang="en-US" sz="2200" dirty="0">
              <a:cs typeface="Arial" charset="0"/>
            </a:endParaRPr>
          </a:p>
          <a:p>
            <a:pPr>
              <a:buFontTx/>
              <a:buNone/>
              <a:defRPr/>
            </a:pPr>
            <a:endParaRPr lang="en-GB" sz="2200" dirty="0"/>
          </a:p>
        </p:txBody>
      </p:sp>
      <p:graphicFrame>
        <p:nvGraphicFramePr>
          <p:cNvPr id="5" name="Content Placeholder 4"/>
          <p:cNvGraphicFramePr>
            <a:graphicFrameLocks noGrp="1"/>
          </p:cNvGraphicFramePr>
          <p:nvPr>
            <p:ph sz="half" idx="2"/>
          </p:nvPr>
        </p:nvGraphicFramePr>
        <p:xfrm>
          <a:off x="4648200" y="381000"/>
          <a:ext cx="4325938" cy="6023610"/>
        </p:xfrm>
        <a:graphic>
          <a:graphicData uri="http://schemas.openxmlformats.org/drawingml/2006/table">
            <a:tbl>
              <a:tblPr firstRow="1" bandRow="1">
                <a:tableStyleId>{D7AC3CCA-C797-4891-BE02-D94E43425B78}</a:tableStyleId>
              </a:tblPr>
              <a:tblGrid>
                <a:gridCol w="762000">
                  <a:extLst>
                    <a:ext uri="{9D8B030D-6E8A-4147-A177-3AD203B41FA5}">
                      <a16:colId xmlns:a16="http://schemas.microsoft.com/office/drawing/2014/main" val="20000"/>
                    </a:ext>
                  </a:extLst>
                </a:gridCol>
                <a:gridCol w="744538">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525462">
                  <a:extLst>
                    <a:ext uri="{9D8B030D-6E8A-4147-A177-3AD203B41FA5}">
                      <a16:colId xmlns:a16="http://schemas.microsoft.com/office/drawing/2014/main" val="20004"/>
                    </a:ext>
                  </a:extLst>
                </a:gridCol>
                <a:gridCol w="820738">
                  <a:extLst>
                    <a:ext uri="{9D8B030D-6E8A-4147-A177-3AD203B41FA5}">
                      <a16:colId xmlns:a16="http://schemas.microsoft.com/office/drawing/2014/main" val="20005"/>
                    </a:ext>
                  </a:extLst>
                </a:gridCol>
              </a:tblGrid>
              <a:tr h="419100">
                <a:tc>
                  <a:txBody>
                    <a:bodyPr/>
                    <a:lstStyle/>
                    <a:p>
                      <a:pPr algn="l" fontAlgn="b"/>
                      <a:r>
                        <a:rPr lang="en-GB" sz="1600" u="none" strike="noStrike" dirty="0"/>
                        <a:t>Variety(j)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Xij</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Xij^2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dirty="0" err="1"/>
                        <a:t>Tj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Tj^2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Tj^2/nj</a:t>
                      </a:r>
                      <a:endParaRPr lang="en-GB"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419100">
                <a:tc>
                  <a:txBody>
                    <a:bodyPr/>
                    <a:lstStyle/>
                    <a:p>
                      <a:pPr algn="l" fontAlgn="b"/>
                      <a:r>
                        <a:rPr lang="en-GB" sz="1600" u="none" strike="noStrike" dirty="0"/>
                        <a:t>A</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6</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dirty="0"/>
                        <a:t>36</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7</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2"/>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3</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3"/>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8</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64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a:t>24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a:t>576</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dirty="0"/>
                        <a:t>144</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4"/>
                  </a:ext>
                </a:extLst>
              </a:tr>
              <a:tr h="419100">
                <a:tc>
                  <a:txBody>
                    <a:bodyPr/>
                    <a:lstStyle/>
                    <a:p>
                      <a:pPr algn="l" fontAlgn="b"/>
                      <a:r>
                        <a:rPr lang="en-GB" sz="1600" u="none" strike="noStrike" dirty="0"/>
                        <a:t>B</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5"/>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5</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25</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6"/>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7"/>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7</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a:t>20</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a:t>400</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dirty="0"/>
                        <a:t>100</a:t>
                      </a:r>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8"/>
                  </a:ext>
                </a:extLst>
              </a:tr>
              <a:tr h="419100">
                <a:tc>
                  <a:txBody>
                    <a:bodyPr/>
                    <a:lstStyle/>
                    <a:p>
                      <a:pPr algn="l" fontAlgn="b"/>
                      <a:r>
                        <a:rPr lang="en-GB" sz="1600" u="none" strike="noStrike" dirty="0"/>
                        <a:t>C</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09"/>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16</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0"/>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a:t>256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dirty="0"/>
                        <a:t>64</a:t>
                      </a:r>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2"/>
                  </a:ext>
                </a:extLst>
              </a:tr>
              <a:tr h="419100">
                <a:tc>
                  <a:txBody>
                    <a:bodyPr/>
                    <a:lstStyle/>
                    <a:p>
                      <a:pPr algn="l" fontAlgn="b"/>
                      <a:r>
                        <a:rPr lang="en-GB" sz="1600" u="none" strike="noStrike"/>
                        <a:t>Total</a:t>
                      </a:r>
                      <a:endParaRPr lang="en-GB" sz="1600" b="0" i="0" u="none" strike="noStrike">
                        <a:solidFill>
                          <a:srgbClr val="000000"/>
                        </a:solidFill>
                        <a:latin typeface="Calibri"/>
                      </a:endParaRPr>
                    </a:p>
                  </a:txBody>
                  <a:tcPr marL="9525" marR="9525" marT="9525" marB="0" anchor="b"/>
                </a:tc>
                <a:tc>
                  <a:txBody>
                    <a:bodyPr/>
                    <a:lstStyle/>
                    <a:p>
                      <a:pPr algn="r" fontAlgn="b"/>
                      <a:r>
                        <a:rPr lang="en-GB" sz="1600" u="none" strike="noStrike" dirty="0"/>
                        <a:t>∑T=60</a:t>
                      </a:r>
                      <a:endParaRPr lang="en-GB" sz="1600" b="0" i="0" u="none" strike="noStrike" dirty="0">
                        <a:solidFill>
                          <a:srgbClr val="000000"/>
                        </a:solidFill>
                        <a:latin typeface="Calibri"/>
                      </a:endParaRPr>
                    </a:p>
                  </a:txBody>
                  <a:tcPr marL="9525" marR="9525" marT="9525" marB="0" anchor="b"/>
                </a:tc>
                <a:tc>
                  <a:txBody>
                    <a:bodyPr/>
                    <a:lstStyle/>
                    <a:p>
                      <a:pPr algn="r" fontAlgn="b"/>
                      <a:r>
                        <a:rPr lang="el-GR" sz="1600" u="none" strike="noStrike" dirty="0"/>
                        <a:t>Σ</a:t>
                      </a:r>
                      <a:r>
                        <a:rPr lang="en-GB" sz="1600" u="none" strike="noStrike" dirty="0"/>
                        <a:t>xij</a:t>
                      </a:r>
                      <a:r>
                        <a:rPr lang="en-GB" sz="1600" u="none" strike="noStrike" baseline="30000" dirty="0"/>
                        <a:t>2 </a:t>
                      </a:r>
                      <a:r>
                        <a:rPr lang="en-GB" sz="1600" u="none" strike="noStrike" baseline="0" dirty="0"/>
                        <a:t>= </a:t>
                      </a:r>
                      <a:r>
                        <a:rPr lang="en-GB" sz="1600" u="none" strike="noStrike" dirty="0"/>
                        <a:t>332</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tc>
                <a:tc>
                  <a:txBody>
                    <a:bodyPr/>
                    <a:lstStyle/>
                    <a:p>
                      <a:pPr algn="r" fontAlgn="b"/>
                      <a:r>
                        <a:rPr lang="el-GR" sz="1600" u="none" strike="noStrike" dirty="0"/>
                        <a:t>Σ</a:t>
                      </a:r>
                      <a:r>
                        <a:rPr lang="en-US" sz="1600" u="none" strike="noStrike" dirty="0"/>
                        <a:t>(</a:t>
                      </a:r>
                      <a:r>
                        <a:rPr lang="en-GB" sz="1600" u="none" strike="noStrike" dirty="0"/>
                        <a:t>Tj</a:t>
                      </a:r>
                      <a:r>
                        <a:rPr lang="en-GB" sz="1600" u="none" strike="noStrike" baseline="30000" dirty="0"/>
                        <a:t>2</a:t>
                      </a:r>
                      <a:r>
                        <a:rPr lang="en-GB" sz="1600" u="none" strike="noStrike" dirty="0"/>
                        <a:t>/</a:t>
                      </a:r>
                      <a:r>
                        <a:rPr lang="en-GB" sz="1600" u="none" strike="noStrike" dirty="0" err="1"/>
                        <a:t>nj</a:t>
                      </a:r>
                      <a:r>
                        <a:rPr lang="en-GB" sz="1600" u="none" strike="noStrike" dirty="0"/>
                        <a:t>)=308</a:t>
                      </a:r>
                      <a:endParaRPr lang="en-GB"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additive="base">
                                        <p:cTn id="2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 calcmode="lin" valueType="num">
                                      <p:cBhvr additive="base">
                                        <p:cTn id="3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381000"/>
            <a:ext cx="4495800" cy="5943600"/>
          </a:xfrm>
        </p:spPr>
        <p:txBody>
          <a:bodyPr/>
          <a:lstStyle/>
          <a:p>
            <a:pPr>
              <a:buFontTx/>
              <a:buNone/>
              <a:defRPr/>
            </a:pPr>
            <a:r>
              <a:rPr lang="en-GB" sz="2200" dirty="0"/>
              <a:t>Requirement of ANOVA Table</a:t>
            </a:r>
          </a:p>
          <a:p>
            <a:pPr marL="457200" indent="-457200">
              <a:buFontTx/>
              <a:buAutoNum type="arabicPeriod"/>
              <a:defRPr/>
            </a:pPr>
            <a:r>
              <a:rPr lang="en-US" sz="2200" dirty="0">
                <a:cs typeface="Arial" charset="0"/>
              </a:rPr>
              <a:t>∑T=  60</a:t>
            </a:r>
          </a:p>
          <a:p>
            <a:pPr marL="457200" indent="-457200">
              <a:buFontTx/>
              <a:buAutoNum type="arabicPeriod"/>
              <a:defRPr/>
            </a:pPr>
            <a:r>
              <a:rPr lang="en-US" sz="2200" dirty="0">
                <a:cs typeface="Arial" charset="0"/>
              </a:rPr>
              <a:t> CF=( ∑T)</a:t>
            </a:r>
            <a:r>
              <a:rPr lang="en-US" sz="2200" baseline="30000" dirty="0">
                <a:cs typeface="Arial" charset="0"/>
              </a:rPr>
              <a:t>2</a:t>
            </a:r>
            <a:r>
              <a:rPr lang="en-US" sz="2200" dirty="0">
                <a:cs typeface="Arial" charset="0"/>
              </a:rPr>
              <a:t> /n </a:t>
            </a:r>
          </a:p>
          <a:p>
            <a:pPr marL="457200" indent="-457200">
              <a:buFontTx/>
              <a:buNone/>
              <a:defRPr/>
            </a:pPr>
            <a:r>
              <a:rPr lang="en-US" sz="2200" dirty="0">
                <a:cs typeface="Arial" charset="0"/>
              </a:rPr>
              <a:t>      = (60)</a:t>
            </a:r>
            <a:r>
              <a:rPr lang="en-US" sz="2200" baseline="30000" dirty="0">
                <a:cs typeface="Arial" charset="0"/>
              </a:rPr>
              <a:t>2 </a:t>
            </a:r>
            <a:r>
              <a:rPr lang="en-US" sz="2200" dirty="0">
                <a:cs typeface="Arial" charset="0"/>
              </a:rPr>
              <a:t> /12</a:t>
            </a:r>
          </a:p>
          <a:p>
            <a:pPr marL="457200" indent="-457200">
              <a:buFontTx/>
              <a:buNone/>
              <a:defRPr/>
            </a:pPr>
            <a:r>
              <a:rPr lang="en-US" sz="2200" dirty="0">
                <a:cs typeface="Arial" charset="0"/>
              </a:rPr>
              <a:t>       = </a:t>
            </a:r>
            <a:r>
              <a:rPr lang="en-US" sz="2200" u="sng" dirty="0">
                <a:cs typeface="Arial" charset="0"/>
              </a:rPr>
              <a:t>300</a:t>
            </a:r>
            <a:endParaRPr lang="en-US" sz="2200" u="sng" baseline="30000" dirty="0">
              <a:cs typeface="Arial" charset="0"/>
            </a:endParaRPr>
          </a:p>
          <a:p>
            <a:pPr marL="457200" indent="-457200">
              <a:buFontTx/>
              <a:buAutoNum type="arabicPeriod" startAt="3"/>
              <a:defRPr/>
            </a:pPr>
            <a:r>
              <a:rPr lang="en-GB" sz="2200" dirty="0"/>
              <a:t>SS Between</a:t>
            </a:r>
          </a:p>
          <a:p>
            <a:pPr marL="457200" indent="-457200">
              <a:buFontTx/>
              <a:buNone/>
              <a:defRPr/>
            </a:pPr>
            <a:r>
              <a:rPr lang="en-GB" sz="2200" dirty="0"/>
              <a:t>= </a:t>
            </a:r>
            <a:r>
              <a:rPr lang="en-US" sz="2200" dirty="0">
                <a:cs typeface="Arial" charset="0"/>
              </a:rPr>
              <a:t>∑[(</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 Correction factor</a:t>
            </a:r>
          </a:p>
          <a:p>
            <a:pPr marL="457200" indent="-457200">
              <a:buFontTx/>
              <a:buNone/>
              <a:defRPr/>
            </a:pPr>
            <a:r>
              <a:rPr lang="en-US" sz="2200" dirty="0">
                <a:cs typeface="Arial" charset="0"/>
              </a:rPr>
              <a:t>=  308-300= </a:t>
            </a:r>
            <a:r>
              <a:rPr lang="en-US" b="1" dirty="0">
                <a:cs typeface="Arial" charset="0"/>
              </a:rPr>
              <a:t>8</a:t>
            </a:r>
            <a:endParaRPr lang="en-US" sz="2200" b="1" dirty="0">
              <a:cs typeface="Arial" charset="0"/>
            </a:endParaRPr>
          </a:p>
          <a:p>
            <a:pPr>
              <a:buFontTx/>
              <a:buChar char="-"/>
              <a:defRPr/>
            </a:pPr>
            <a:endParaRPr lang="en-GB" sz="2200" dirty="0"/>
          </a:p>
          <a:p>
            <a:pPr marL="457200" indent="-457200">
              <a:buFontTx/>
              <a:buAutoNum type="arabicPeriod" startAt="4"/>
              <a:defRPr/>
            </a:pPr>
            <a:r>
              <a:rPr lang="en-GB" sz="2200" dirty="0"/>
              <a:t>SS Within</a:t>
            </a:r>
          </a:p>
          <a:p>
            <a:pPr marL="457200" indent="-457200">
              <a:buFontTx/>
              <a:buNone/>
              <a:defRPr/>
            </a:pPr>
            <a:r>
              <a:rPr lang="en-US" sz="2200" dirty="0">
                <a:cs typeface="Arial" charset="0"/>
              </a:rPr>
              <a:t>=  ∑X</a:t>
            </a:r>
            <a:r>
              <a:rPr lang="en-US" sz="2200" baseline="-25000" dirty="0">
                <a:cs typeface="Arial" charset="0"/>
              </a:rPr>
              <a:t>ij</a:t>
            </a:r>
            <a:r>
              <a:rPr lang="en-US" sz="2200" baseline="30000" dirty="0">
                <a:cs typeface="Arial" charset="0"/>
              </a:rPr>
              <a:t>2</a:t>
            </a:r>
            <a:r>
              <a:rPr lang="en-US" sz="2200" dirty="0">
                <a:cs typeface="Arial" charset="0"/>
              </a:rPr>
              <a:t>- ∑ [(</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a:t>
            </a:r>
          </a:p>
          <a:p>
            <a:pPr marL="457200" indent="-457200">
              <a:buFontTx/>
              <a:buNone/>
              <a:defRPr/>
            </a:pPr>
            <a:r>
              <a:rPr lang="en-US" sz="2200" dirty="0">
                <a:cs typeface="Arial" charset="0"/>
              </a:rPr>
              <a:t>= 332-308=</a:t>
            </a:r>
            <a:r>
              <a:rPr lang="en-US" b="1" dirty="0">
                <a:cs typeface="Arial" charset="0"/>
              </a:rPr>
              <a:t>24</a:t>
            </a:r>
            <a:endParaRPr lang="en-US" sz="2200" b="1" dirty="0">
              <a:cs typeface="Arial" charset="0"/>
            </a:endParaRPr>
          </a:p>
          <a:p>
            <a:pPr marL="457200" indent="-457200">
              <a:buFontTx/>
              <a:buAutoNum type="arabicPeriod" startAt="5"/>
              <a:defRPr/>
            </a:pPr>
            <a:r>
              <a:rPr lang="en-GB" sz="2200" dirty="0"/>
              <a:t>Total SS= </a:t>
            </a:r>
            <a:r>
              <a:rPr lang="en-US" sz="2200" dirty="0">
                <a:cs typeface="Arial" charset="0"/>
              </a:rPr>
              <a:t>∑X</a:t>
            </a:r>
            <a:r>
              <a:rPr lang="en-US" sz="2200" baseline="-25000" dirty="0">
                <a:cs typeface="Arial" charset="0"/>
              </a:rPr>
              <a:t>ij</a:t>
            </a:r>
            <a:r>
              <a:rPr lang="en-US" sz="2200" baseline="30000" dirty="0">
                <a:cs typeface="Arial" charset="0"/>
              </a:rPr>
              <a:t>2</a:t>
            </a:r>
            <a:r>
              <a:rPr lang="en-US" sz="2200" dirty="0">
                <a:cs typeface="Arial" charset="0"/>
              </a:rPr>
              <a:t>- CF </a:t>
            </a:r>
          </a:p>
          <a:p>
            <a:pPr marL="457200" indent="-457200">
              <a:buFontTx/>
              <a:buNone/>
              <a:defRPr/>
            </a:pPr>
            <a:r>
              <a:rPr lang="en-US" sz="2200" dirty="0">
                <a:cs typeface="Arial" charset="0"/>
              </a:rPr>
              <a:t>= 332-300= </a:t>
            </a:r>
            <a:r>
              <a:rPr lang="en-US" b="1" dirty="0">
                <a:cs typeface="Arial" charset="0"/>
              </a:rPr>
              <a:t>32 </a:t>
            </a:r>
            <a:r>
              <a:rPr lang="en-US" sz="1200" b="1" dirty="0">
                <a:cs typeface="Arial" charset="0"/>
              </a:rPr>
              <a:t>(check </a:t>
            </a:r>
            <a:r>
              <a:rPr lang="en-US" sz="1200" b="1" dirty="0" err="1">
                <a:cs typeface="Arial" charset="0"/>
              </a:rPr>
              <a:t>ssbetween+ss</a:t>
            </a:r>
            <a:r>
              <a:rPr lang="en-US" sz="1200" b="1" dirty="0">
                <a:cs typeface="Arial" charset="0"/>
              </a:rPr>
              <a:t> within)</a:t>
            </a:r>
          </a:p>
          <a:p>
            <a:pPr marL="457200" indent="-457200">
              <a:buFontTx/>
              <a:buAutoNum type="arabicPeriod"/>
              <a:defRPr/>
            </a:pPr>
            <a:endParaRPr lang="en-US" sz="2200" dirty="0">
              <a:cs typeface="Arial" charset="0"/>
            </a:endParaRPr>
          </a:p>
          <a:p>
            <a:pPr>
              <a:buFontTx/>
              <a:buNone/>
              <a:defRPr/>
            </a:pPr>
            <a:endParaRPr lang="en-GB" sz="2200" dirty="0"/>
          </a:p>
        </p:txBody>
      </p:sp>
      <p:graphicFrame>
        <p:nvGraphicFramePr>
          <p:cNvPr id="5" name="Content Placeholder 4"/>
          <p:cNvGraphicFramePr>
            <a:graphicFrameLocks noGrp="1"/>
          </p:cNvGraphicFramePr>
          <p:nvPr>
            <p:ph sz="half" idx="2"/>
          </p:nvPr>
        </p:nvGraphicFramePr>
        <p:xfrm>
          <a:off x="4876800" y="228600"/>
          <a:ext cx="4038600" cy="6267450"/>
        </p:xfrm>
        <a:graphic>
          <a:graphicData uri="http://schemas.openxmlformats.org/drawingml/2006/table">
            <a:tbl>
              <a:tblPr firstRow="1" bandRow="1">
                <a:tableStyleId>{D7AC3CCA-C797-4891-BE02-D94E43425B78}</a:tableStyleId>
              </a:tblPr>
              <a:tblGrid>
                <a:gridCol w="457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673100">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tblGrid>
              <a:tr h="419100">
                <a:tc>
                  <a:txBody>
                    <a:bodyPr/>
                    <a:lstStyle/>
                    <a:p>
                      <a:pPr algn="l" fontAlgn="b"/>
                      <a:r>
                        <a:rPr lang="en-GB" sz="1600" u="none" strike="noStrike" dirty="0"/>
                        <a:t>Variety(j)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Xij</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a:t>Xij^2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dirty="0" err="1"/>
                        <a:t>Tj</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Tj^2</a:t>
                      </a:r>
                      <a:endParaRPr lang="en-GB" sz="1600" b="0" i="0" u="none" strike="noStrike">
                        <a:solidFill>
                          <a:srgbClr val="000000"/>
                        </a:solidFill>
                        <a:latin typeface="Calibri"/>
                      </a:endParaRPr>
                    </a:p>
                  </a:txBody>
                  <a:tcPr marL="9525" marR="9525" marT="9525" marB="0" anchor="b"/>
                </a:tc>
                <a:tc>
                  <a:txBody>
                    <a:bodyPr/>
                    <a:lstStyle/>
                    <a:p>
                      <a:pPr algn="l" fontAlgn="b"/>
                      <a:r>
                        <a:rPr lang="en-GB" sz="1600" u="none" strike="noStrike" dirty="0"/>
                        <a:t>Tj^2/</a:t>
                      </a:r>
                      <a:r>
                        <a:rPr lang="en-GB" sz="1600" u="none" strike="noStrike" dirty="0" err="1"/>
                        <a:t>nj</a:t>
                      </a:r>
                      <a:endParaRPr lang="en-GB"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419100">
                <a:tc>
                  <a:txBody>
                    <a:bodyPr/>
                    <a:lstStyle/>
                    <a:p>
                      <a:pPr algn="l" fontAlgn="b"/>
                      <a:r>
                        <a:rPr lang="en-GB" sz="1600" u="none" strike="noStrike" dirty="0"/>
                        <a:t>A</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6</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dirty="0"/>
                        <a:t>36</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7</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2"/>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3</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3"/>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rtl="0" fontAlgn="b"/>
                      <a:r>
                        <a:rPr lang="en-GB" sz="1600" u="none" strike="noStrike" dirty="0"/>
                        <a:t>8</a:t>
                      </a:r>
                      <a:endParaRPr lang="en-GB" sz="1600" b="0" i="0" u="none" strike="noStrike" dirty="0">
                        <a:solidFill>
                          <a:srgbClr val="000000"/>
                        </a:solidFill>
                        <a:latin typeface="Arial"/>
                      </a:endParaRPr>
                    </a:p>
                  </a:txBody>
                  <a:tcPr marL="9525" marR="85725" marT="9525" marB="0" anchor="b">
                    <a:solidFill>
                      <a:srgbClr val="FFC000"/>
                    </a:solidFill>
                  </a:tcPr>
                </a:tc>
                <a:tc>
                  <a:txBody>
                    <a:bodyPr/>
                    <a:lstStyle/>
                    <a:p>
                      <a:pPr algn="r" fontAlgn="b"/>
                      <a:r>
                        <a:rPr lang="en-GB" sz="1600" u="none" strike="noStrike"/>
                        <a:t>64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a:t>24</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a:t>576</a:t>
                      </a:r>
                      <a:endParaRPr lang="en-GB" sz="1600" b="0" i="0" u="none" strike="noStrike">
                        <a:solidFill>
                          <a:srgbClr val="000000"/>
                        </a:solidFill>
                        <a:latin typeface="Calibri"/>
                      </a:endParaRPr>
                    </a:p>
                  </a:txBody>
                  <a:tcPr marL="9525" marR="9525" marT="9525" marB="0" anchor="b">
                    <a:solidFill>
                      <a:srgbClr val="FFC000"/>
                    </a:solidFill>
                  </a:tcPr>
                </a:tc>
                <a:tc>
                  <a:txBody>
                    <a:bodyPr/>
                    <a:lstStyle/>
                    <a:p>
                      <a:pPr algn="r" fontAlgn="b"/>
                      <a:r>
                        <a:rPr lang="en-GB" sz="1600" u="none" strike="noStrike" dirty="0"/>
                        <a:t>144</a:t>
                      </a:r>
                      <a:endParaRPr lang="en-GB" sz="1600" b="0" i="0" u="none" strike="noStrike" dirty="0">
                        <a:solidFill>
                          <a:srgbClr val="000000"/>
                        </a:solidFill>
                        <a:latin typeface="Calibri"/>
                      </a:endParaRPr>
                    </a:p>
                  </a:txBody>
                  <a:tcPr marL="9525" marR="9525" marT="9525" marB="0" anchor="b">
                    <a:solidFill>
                      <a:srgbClr val="FFC000"/>
                    </a:solidFill>
                  </a:tcPr>
                </a:tc>
                <a:extLst>
                  <a:ext uri="{0D108BD9-81ED-4DB2-BD59-A6C34878D82A}">
                    <a16:rowId xmlns:a16="http://schemas.microsoft.com/office/drawing/2014/main" val="10004"/>
                  </a:ext>
                </a:extLst>
              </a:tr>
              <a:tr h="419100">
                <a:tc>
                  <a:txBody>
                    <a:bodyPr/>
                    <a:lstStyle/>
                    <a:p>
                      <a:pPr algn="l" fontAlgn="b"/>
                      <a:r>
                        <a:rPr lang="en-GB" sz="1600" u="none" strike="noStrike" dirty="0"/>
                        <a:t>B</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5"/>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5</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25</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6"/>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7"/>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rtl="0" fontAlgn="b"/>
                      <a:r>
                        <a:rPr lang="en-GB" sz="1600" u="none" strike="noStrike"/>
                        <a:t>7</a:t>
                      </a:r>
                      <a:endParaRPr lang="en-GB" sz="1600" b="0" i="0" u="none" strike="noStrike">
                        <a:solidFill>
                          <a:srgbClr val="000000"/>
                        </a:solidFill>
                        <a:latin typeface="Arial"/>
                      </a:endParaRPr>
                    </a:p>
                  </a:txBody>
                  <a:tcPr marL="9525" marR="85725" marT="9525" marB="0" anchor="b">
                    <a:solidFill>
                      <a:srgbClr val="92D050"/>
                    </a:solidFill>
                  </a:tcPr>
                </a:tc>
                <a:tc>
                  <a:txBody>
                    <a:bodyPr/>
                    <a:lstStyle/>
                    <a:p>
                      <a:pPr algn="r" fontAlgn="b"/>
                      <a:r>
                        <a:rPr lang="en-GB" sz="1600" u="none" strike="noStrike"/>
                        <a:t>49</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a:t>20</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a:t>400</a:t>
                      </a:r>
                      <a:endParaRPr lang="en-GB" sz="1600" b="0" i="0" u="none" strike="noStrike">
                        <a:solidFill>
                          <a:srgbClr val="000000"/>
                        </a:solidFill>
                        <a:latin typeface="Calibri"/>
                      </a:endParaRPr>
                    </a:p>
                  </a:txBody>
                  <a:tcPr marL="9525" marR="9525" marT="9525" marB="0" anchor="b">
                    <a:solidFill>
                      <a:srgbClr val="92D050"/>
                    </a:solidFill>
                  </a:tcPr>
                </a:tc>
                <a:tc>
                  <a:txBody>
                    <a:bodyPr/>
                    <a:lstStyle/>
                    <a:p>
                      <a:pPr algn="r" fontAlgn="b"/>
                      <a:r>
                        <a:rPr lang="en-GB" sz="1600" u="none" strike="noStrike" dirty="0"/>
                        <a:t>100</a:t>
                      </a:r>
                      <a:endParaRPr lang="en-GB" sz="1600" b="0" i="0" u="none" strike="noStrike" dirty="0">
                        <a:solidFill>
                          <a:srgbClr val="000000"/>
                        </a:solidFill>
                        <a:latin typeface="Calibri"/>
                      </a:endParaRPr>
                    </a:p>
                  </a:txBody>
                  <a:tcPr marL="9525" marR="9525" marT="9525" marB="0" anchor="b">
                    <a:solidFill>
                      <a:srgbClr val="92D050"/>
                    </a:solidFill>
                  </a:tcPr>
                </a:tc>
                <a:extLst>
                  <a:ext uri="{0D108BD9-81ED-4DB2-BD59-A6C34878D82A}">
                    <a16:rowId xmlns:a16="http://schemas.microsoft.com/office/drawing/2014/main" val="10008"/>
                  </a:ext>
                </a:extLst>
              </a:tr>
              <a:tr h="419100">
                <a:tc>
                  <a:txBody>
                    <a:bodyPr/>
                    <a:lstStyle/>
                    <a:p>
                      <a:pPr algn="l" fontAlgn="b"/>
                      <a:r>
                        <a:rPr lang="en-GB" sz="1600" u="none" strike="noStrike" dirty="0"/>
                        <a:t>C</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dirty="0"/>
                        <a:t>5</a:t>
                      </a:r>
                      <a:endParaRPr lang="en-GB" sz="1600" b="0" i="0" u="none" strike="noStrike" dirty="0">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25</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09"/>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dirty="0"/>
                        <a:t>16</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0"/>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3</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9</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1"/>
                  </a:ext>
                </a:extLst>
              </a:tr>
              <a:tr h="419100">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rtl="0" fontAlgn="b"/>
                      <a:r>
                        <a:rPr lang="en-GB" sz="1600" u="none" strike="noStrike"/>
                        <a:t>4</a:t>
                      </a:r>
                      <a:endParaRPr lang="en-GB" sz="1600" b="0" i="0" u="none" strike="noStrike">
                        <a:solidFill>
                          <a:srgbClr val="000000"/>
                        </a:solidFill>
                        <a:latin typeface="Arial"/>
                      </a:endParaRPr>
                    </a:p>
                  </a:txBody>
                  <a:tcPr marL="9525" marR="857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a:t>16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a:t>256</a:t>
                      </a:r>
                      <a:endParaRPr lang="en-GB" sz="1600" b="0" i="0" u="none" strike="noStrike">
                        <a:solidFill>
                          <a:srgbClr val="000000"/>
                        </a:solidFill>
                        <a:latin typeface="Calibri"/>
                      </a:endParaRPr>
                    </a:p>
                  </a:txBody>
                  <a:tcPr marL="9525" marR="9525" marT="9525" marB="0" anchor="b">
                    <a:solidFill>
                      <a:srgbClr val="00B0F0"/>
                    </a:solidFill>
                  </a:tcPr>
                </a:tc>
                <a:tc>
                  <a:txBody>
                    <a:bodyPr/>
                    <a:lstStyle/>
                    <a:p>
                      <a:pPr algn="r" fontAlgn="b"/>
                      <a:r>
                        <a:rPr lang="en-GB" sz="1600" u="none" strike="noStrike" dirty="0"/>
                        <a:t>64</a:t>
                      </a:r>
                      <a:endParaRPr lang="en-GB" sz="1600" b="0" i="0" u="none" strike="noStrike" dirty="0">
                        <a:solidFill>
                          <a:srgbClr val="000000"/>
                        </a:solidFill>
                        <a:latin typeface="Calibri"/>
                      </a:endParaRPr>
                    </a:p>
                  </a:txBody>
                  <a:tcPr marL="9525" marR="9525" marT="9525" marB="0" anchor="b">
                    <a:solidFill>
                      <a:srgbClr val="00B0F0"/>
                    </a:solidFill>
                  </a:tcPr>
                </a:tc>
                <a:extLst>
                  <a:ext uri="{0D108BD9-81ED-4DB2-BD59-A6C34878D82A}">
                    <a16:rowId xmlns:a16="http://schemas.microsoft.com/office/drawing/2014/main" val="10012"/>
                  </a:ext>
                </a:extLst>
              </a:tr>
              <a:tr h="419100">
                <a:tc>
                  <a:txBody>
                    <a:bodyPr/>
                    <a:lstStyle/>
                    <a:p>
                      <a:pPr algn="l" fontAlgn="b"/>
                      <a:r>
                        <a:rPr lang="en-GB" sz="1600" u="none" strike="noStrike" dirty="0"/>
                        <a:t>Total</a:t>
                      </a:r>
                      <a:endParaRPr lang="en-GB" sz="1600" b="0" i="0" u="none" strike="noStrike" dirty="0">
                        <a:solidFill>
                          <a:srgbClr val="000000"/>
                        </a:solidFill>
                        <a:latin typeface="Calibri"/>
                      </a:endParaRPr>
                    </a:p>
                  </a:txBody>
                  <a:tcPr marL="9525" marR="9525" marT="9525" marB="0" anchor="b"/>
                </a:tc>
                <a:tc>
                  <a:txBody>
                    <a:bodyPr/>
                    <a:lstStyle/>
                    <a:p>
                      <a:pPr algn="r" fontAlgn="b"/>
                      <a:r>
                        <a:rPr lang="en-GB" sz="1600" u="none" strike="noStrike" dirty="0"/>
                        <a:t>∑T=60</a:t>
                      </a:r>
                      <a:endParaRPr lang="en-GB" sz="1600" b="0" i="0" u="none" strike="noStrike" dirty="0">
                        <a:solidFill>
                          <a:srgbClr val="000000"/>
                        </a:solidFill>
                        <a:latin typeface="Calibri"/>
                      </a:endParaRPr>
                    </a:p>
                  </a:txBody>
                  <a:tcPr marL="9525" marR="9525" marT="9525" marB="0" anchor="b"/>
                </a:tc>
                <a:tc>
                  <a:txBody>
                    <a:bodyPr/>
                    <a:lstStyle/>
                    <a:p>
                      <a:pPr algn="r" fontAlgn="b"/>
                      <a:r>
                        <a:rPr lang="el-GR" sz="1600" u="none" strike="noStrike" dirty="0"/>
                        <a:t>Σ</a:t>
                      </a:r>
                      <a:r>
                        <a:rPr lang="en-GB" sz="1600" u="none" strike="noStrike" dirty="0"/>
                        <a:t>xij</a:t>
                      </a:r>
                      <a:r>
                        <a:rPr lang="en-GB" sz="1600" u="none" strike="noStrike" baseline="30000" dirty="0"/>
                        <a:t>2 </a:t>
                      </a:r>
                      <a:r>
                        <a:rPr lang="en-GB" sz="1600" u="none" strike="noStrike" baseline="0" dirty="0"/>
                        <a:t>= </a:t>
                      </a:r>
                      <a:r>
                        <a:rPr lang="en-GB" sz="1600" u="none" strike="noStrike" dirty="0"/>
                        <a:t>332</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dirty="0"/>
                        <a:t> </a:t>
                      </a:r>
                      <a:endParaRPr lang="en-GB" sz="1600" b="0" i="0" u="none" strike="noStrike" dirty="0">
                        <a:solidFill>
                          <a:srgbClr val="000000"/>
                        </a:solidFill>
                        <a:latin typeface="Calibri"/>
                      </a:endParaRPr>
                    </a:p>
                  </a:txBody>
                  <a:tcPr marL="9525" marR="9525" marT="9525" marB="0" anchor="b"/>
                </a:tc>
                <a:tc>
                  <a:txBody>
                    <a:bodyPr/>
                    <a:lstStyle/>
                    <a:p>
                      <a:pPr algn="l" fontAlgn="b"/>
                      <a:r>
                        <a:rPr lang="en-GB" sz="1600" u="none" strike="noStrike"/>
                        <a:t> </a:t>
                      </a:r>
                      <a:endParaRPr lang="en-GB" sz="1600" b="0" i="0" u="none" strike="noStrike">
                        <a:solidFill>
                          <a:srgbClr val="000000"/>
                        </a:solidFill>
                        <a:latin typeface="Calibri"/>
                      </a:endParaRPr>
                    </a:p>
                  </a:txBody>
                  <a:tcPr marL="9525" marR="9525" marT="9525" marB="0" anchor="b"/>
                </a:tc>
                <a:tc>
                  <a:txBody>
                    <a:bodyPr/>
                    <a:lstStyle/>
                    <a:p>
                      <a:pPr algn="r" fontAlgn="b"/>
                      <a:r>
                        <a:rPr lang="el-GR" sz="1600" u="none" strike="noStrike" dirty="0"/>
                        <a:t>Σ</a:t>
                      </a:r>
                      <a:r>
                        <a:rPr lang="en-GB" sz="1600" u="none" strike="noStrike" dirty="0"/>
                        <a:t>Tj</a:t>
                      </a:r>
                      <a:r>
                        <a:rPr lang="en-GB" sz="1600" u="none" strike="noStrike" baseline="30000" dirty="0"/>
                        <a:t>2</a:t>
                      </a:r>
                      <a:r>
                        <a:rPr lang="en-GB" sz="1600" u="none" strike="noStrike" dirty="0"/>
                        <a:t>/</a:t>
                      </a:r>
                      <a:r>
                        <a:rPr lang="en-GB" sz="1600" u="none" strike="noStrike" dirty="0" err="1"/>
                        <a:t>nj</a:t>
                      </a:r>
                      <a:r>
                        <a:rPr lang="en-GB" sz="1600" u="none" strike="noStrike" dirty="0"/>
                        <a:t>=308</a:t>
                      </a:r>
                      <a:endParaRPr lang="en-GB"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8088313" cy="5992813"/>
        </p:xfrm>
        <a:graphic>
          <a:graphicData uri="http://schemas.openxmlformats.org/drawingml/2006/table">
            <a:tbl>
              <a:tblPr/>
              <a:tblGrid>
                <a:gridCol w="16764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77913">
                  <a:extLst>
                    <a:ext uri="{9D8B030D-6E8A-4147-A177-3AD203B41FA5}">
                      <a16:colId xmlns:a16="http://schemas.microsoft.com/office/drawing/2014/main" val="20005"/>
                    </a:ext>
                  </a:extLst>
                </a:gridCol>
              </a:tblGrid>
              <a:tr h="17984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F ratio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Between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Within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274638"/>
            <a:ext cx="8229600" cy="868362"/>
          </a:xfrm>
        </p:spPr>
        <p:txBody>
          <a:bodyPr/>
          <a:lstStyle/>
          <a:p>
            <a:r>
              <a:rPr lang="en-US" sz="3000"/>
              <a:t>Type I and Type II Error</a:t>
            </a:r>
            <a:endParaRPr lang="en-IN" sz="3000"/>
          </a:p>
        </p:txBody>
      </p:sp>
      <p:graphicFrame>
        <p:nvGraphicFramePr>
          <p:cNvPr id="6" name="Content Placeholder 5"/>
          <p:cNvGraphicFramePr>
            <a:graphicFrameLocks noGrp="1"/>
          </p:cNvGraphicFramePr>
          <p:nvPr>
            <p:ph sz="half" idx="1"/>
          </p:nvPr>
        </p:nvGraphicFramePr>
        <p:xfrm>
          <a:off x="838200" y="1143000"/>
          <a:ext cx="7924800" cy="4032063"/>
        </p:xfrm>
        <a:graphic>
          <a:graphicData uri="http://schemas.openxmlformats.org/drawingml/2006/table">
            <a:tbl>
              <a:tblPr firstRow="1" bandRow="1">
                <a:tableStyleId>{5C22544A-7EE6-4342-B048-85BDC9FD1C3A}</a:tableStyleId>
              </a:tblPr>
              <a:tblGrid>
                <a:gridCol w="2054578">
                  <a:extLst>
                    <a:ext uri="{9D8B030D-6E8A-4147-A177-3AD203B41FA5}">
                      <a16:colId xmlns:a16="http://schemas.microsoft.com/office/drawing/2014/main" val="20000"/>
                    </a:ext>
                  </a:extLst>
                </a:gridCol>
                <a:gridCol w="2054578">
                  <a:extLst>
                    <a:ext uri="{9D8B030D-6E8A-4147-A177-3AD203B41FA5}">
                      <a16:colId xmlns:a16="http://schemas.microsoft.com/office/drawing/2014/main" val="20001"/>
                    </a:ext>
                  </a:extLst>
                </a:gridCol>
                <a:gridCol w="3815644">
                  <a:extLst>
                    <a:ext uri="{9D8B030D-6E8A-4147-A177-3AD203B41FA5}">
                      <a16:colId xmlns:a16="http://schemas.microsoft.com/office/drawing/2014/main" val="20002"/>
                    </a:ext>
                  </a:extLst>
                </a:gridCol>
              </a:tblGrid>
              <a:tr h="381042">
                <a:tc gridSpan="3">
                  <a:txBody>
                    <a:bodyPr/>
                    <a:lstStyle/>
                    <a:p>
                      <a:pPr algn="ctr"/>
                      <a:r>
                        <a:rPr lang="en-US" sz="1800" dirty="0"/>
                        <a:t>Decision</a:t>
                      </a:r>
                      <a:endParaRPr lang="en-IN" sz="1800" dirty="0"/>
                    </a:p>
                  </a:txBody>
                  <a:tcPr marT="45725" marB="45725"/>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984063">
                <a:tc>
                  <a:txBody>
                    <a:bodyPr/>
                    <a:lstStyle/>
                    <a:p>
                      <a:endParaRPr lang="en-IN" sz="1800" dirty="0"/>
                    </a:p>
                  </a:txBody>
                  <a:tcPr marT="45725" marB="45725"/>
                </a:tc>
                <a:tc>
                  <a:txBody>
                    <a:bodyPr/>
                    <a:lstStyle/>
                    <a:p>
                      <a:r>
                        <a:rPr lang="en-US" sz="1800" baseline="0" dirty="0"/>
                        <a:t>Accept </a:t>
                      </a:r>
                    </a:p>
                    <a:p>
                      <a:r>
                        <a:rPr lang="en-US" sz="1800" baseline="0" dirty="0"/>
                        <a:t>Null </a:t>
                      </a:r>
                    </a:p>
                    <a:p>
                      <a:r>
                        <a:rPr lang="en-US" sz="1800" baseline="0" dirty="0"/>
                        <a:t>Hypothesis</a:t>
                      </a:r>
                      <a:endParaRPr lang="en-IN" sz="1800" baseline="-25000" dirty="0"/>
                    </a:p>
                  </a:txBody>
                  <a:tcPr marT="45725" marB="45725"/>
                </a:tc>
                <a:tc>
                  <a:txBody>
                    <a:bodyPr/>
                    <a:lstStyle/>
                    <a:p>
                      <a:r>
                        <a:rPr lang="en-US" sz="1800" dirty="0"/>
                        <a:t>Reject</a:t>
                      </a:r>
                      <a:r>
                        <a:rPr lang="en-IN" sz="1800" baseline="-25000" dirty="0"/>
                        <a:t> </a:t>
                      </a:r>
                      <a:r>
                        <a:rPr lang="en-IN" sz="1800" baseline="0" dirty="0"/>
                        <a:t> Null</a:t>
                      </a:r>
                    </a:p>
                    <a:p>
                      <a:r>
                        <a:rPr lang="en-IN" sz="1800" baseline="0" dirty="0"/>
                        <a:t>Hypothesis</a:t>
                      </a:r>
                      <a:endParaRPr lang="en-US" sz="1800" dirty="0"/>
                    </a:p>
                  </a:txBody>
                  <a:tcPr marT="45725" marB="45725"/>
                </a:tc>
                <a:extLst>
                  <a:ext uri="{0D108BD9-81ED-4DB2-BD59-A6C34878D82A}">
                    <a16:rowId xmlns:a16="http://schemas.microsoft.com/office/drawing/2014/main" val="10001"/>
                  </a:ext>
                </a:extLst>
              </a:tr>
              <a:tr h="1682895">
                <a:tc>
                  <a:txBody>
                    <a:bodyPr/>
                    <a:lstStyle/>
                    <a:p>
                      <a:r>
                        <a:rPr lang="en-US" sz="1800" dirty="0"/>
                        <a:t>Null </a:t>
                      </a:r>
                    </a:p>
                    <a:p>
                      <a:r>
                        <a:rPr lang="en-US" sz="1800" dirty="0"/>
                        <a:t>Hypothesis (True)</a:t>
                      </a:r>
                      <a:endParaRPr lang="en-IN" sz="1800" dirty="0"/>
                    </a:p>
                  </a:txBody>
                  <a:tcPr marT="45725" marB="45725"/>
                </a:tc>
                <a:tc>
                  <a:txBody>
                    <a:bodyPr/>
                    <a:lstStyle/>
                    <a:p>
                      <a:r>
                        <a:rPr lang="en-US" sz="1800" dirty="0"/>
                        <a:t>Correct Decision</a:t>
                      </a:r>
                      <a:endParaRPr lang="en-IN" sz="1800" dirty="0"/>
                    </a:p>
                  </a:txBody>
                  <a:tcPr marT="45725" marB="45725"/>
                </a:tc>
                <a:tc>
                  <a:txBody>
                    <a:bodyPr/>
                    <a:lstStyle/>
                    <a:p>
                      <a:pPr marL="285750" indent="-285750">
                        <a:buFont typeface="Arial" pitchFamily="34" charset="0"/>
                        <a:buChar char="•"/>
                      </a:pPr>
                      <a:r>
                        <a:rPr lang="en-US" sz="1800" dirty="0"/>
                        <a:t>Type I Error</a:t>
                      </a:r>
                    </a:p>
                    <a:p>
                      <a:pPr marL="457200" indent="-457200">
                        <a:buFont typeface="Arial" pitchFamily="34" charset="0"/>
                        <a:buChar char="•"/>
                      </a:pPr>
                      <a:r>
                        <a:rPr lang="en-US" sz="3200" dirty="0"/>
                        <a:t>α </a:t>
                      </a:r>
                      <a:r>
                        <a:rPr lang="en-US" sz="1800" u="sng" dirty="0"/>
                        <a:t>Level of Significance</a:t>
                      </a:r>
                    </a:p>
                    <a:p>
                      <a:endParaRPr lang="en-US" sz="1800" u="sng" dirty="0"/>
                    </a:p>
                    <a:p>
                      <a:pPr marL="285750" indent="-285750">
                        <a:buFont typeface="Arial" pitchFamily="34" charset="0"/>
                        <a:buChar char="•"/>
                      </a:pPr>
                      <a:r>
                        <a:rPr lang="en-US" sz="1800" u="none" dirty="0"/>
                        <a:t>1%</a:t>
                      </a:r>
                      <a:r>
                        <a:rPr lang="en-US" sz="1800" u="none" baseline="0" dirty="0"/>
                        <a:t> or 5% or 10% (how)</a:t>
                      </a:r>
                      <a:endParaRPr lang="en-US" sz="1800" u="none" dirty="0"/>
                    </a:p>
                  </a:txBody>
                  <a:tcPr marT="45725" marB="45725"/>
                </a:tc>
                <a:extLst>
                  <a:ext uri="{0D108BD9-81ED-4DB2-BD59-A6C34878D82A}">
                    <a16:rowId xmlns:a16="http://schemas.microsoft.com/office/drawing/2014/main" val="10002"/>
                  </a:ext>
                </a:extLst>
              </a:tr>
              <a:tr h="984063">
                <a:tc>
                  <a:txBody>
                    <a:bodyPr/>
                    <a:lstStyle/>
                    <a:p>
                      <a:r>
                        <a:rPr lang="en-US" sz="1800" baseline="0" dirty="0"/>
                        <a:t>Null </a:t>
                      </a:r>
                    </a:p>
                    <a:p>
                      <a:r>
                        <a:rPr lang="en-US" sz="1800" baseline="0" dirty="0"/>
                        <a:t>Hypothesis  (False)</a:t>
                      </a:r>
                      <a:endParaRPr lang="en-IN" sz="1800" dirty="0"/>
                    </a:p>
                  </a:txBody>
                  <a:tcPr marT="45725" marB="45725"/>
                </a:tc>
                <a:tc>
                  <a:txBody>
                    <a:bodyPr/>
                    <a:lstStyle/>
                    <a:p>
                      <a:r>
                        <a:rPr lang="en-US" sz="1800" dirty="0"/>
                        <a:t>Type</a:t>
                      </a:r>
                      <a:r>
                        <a:rPr lang="en-US" sz="1800" baseline="0" dirty="0"/>
                        <a:t> II Error</a:t>
                      </a:r>
                    </a:p>
                    <a:p>
                      <a:r>
                        <a:rPr lang="en-US" sz="1800" baseline="0" dirty="0"/>
                        <a:t>β</a:t>
                      </a:r>
                      <a:endParaRPr lang="en-IN" sz="1800" dirty="0"/>
                    </a:p>
                  </a:txBody>
                  <a:tcPr marT="45725" marB="45725"/>
                </a:tc>
                <a:tc>
                  <a:txBody>
                    <a:bodyPr/>
                    <a:lstStyle/>
                    <a:p>
                      <a:r>
                        <a:rPr lang="en-US" sz="1800" dirty="0"/>
                        <a:t>Correct Decision</a:t>
                      </a:r>
                    </a:p>
                    <a:p>
                      <a:r>
                        <a:rPr lang="en-US" sz="1800" dirty="0"/>
                        <a:t>Power of the test =1-</a:t>
                      </a:r>
                      <a:r>
                        <a:rPr lang="el-GR" sz="1800" dirty="0"/>
                        <a:t>β</a:t>
                      </a:r>
                      <a:endParaRPr lang="en-IN" sz="1800" dirty="0"/>
                    </a:p>
                  </a:txBody>
                  <a:tcPr marT="45725" marB="45725"/>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8088313" cy="5992813"/>
        </p:xfrm>
        <a:graphic>
          <a:graphicData uri="http://schemas.openxmlformats.org/drawingml/2006/table">
            <a:tbl>
              <a:tblPr/>
              <a:tblGrid>
                <a:gridCol w="16764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2017713">
                  <a:extLst>
                    <a:ext uri="{9D8B030D-6E8A-4147-A177-3AD203B41FA5}">
                      <a16:colId xmlns:a16="http://schemas.microsoft.com/office/drawing/2014/main" val="20002"/>
                    </a:ext>
                  </a:extLst>
                </a:gridCol>
                <a:gridCol w="1055687">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077913">
                  <a:extLst>
                    <a:ext uri="{9D8B030D-6E8A-4147-A177-3AD203B41FA5}">
                      <a16:colId xmlns:a16="http://schemas.microsoft.com/office/drawing/2014/main" val="20005"/>
                    </a:ext>
                  </a:extLst>
                </a:gridCol>
              </a:tblGrid>
              <a:tr h="17984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F ratio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MSBetween/MSwithin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Between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8</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(k-1)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i.e (3-1)=2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8/2=4</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4/2.67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 1.5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F(2,9)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4.26</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Within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24</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(n-k)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i.e (12-3)=9</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24/9=2.67</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(12-1)=11</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title"/>
          </p:nvPr>
        </p:nvSpPr>
        <p:spPr/>
        <p:txBody>
          <a:bodyPr/>
          <a:lstStyle/>
          <a:p>
            <a:r>
              <a:rPr lang="en-US"/>
              <a:t>Inference</a:t>
            </a:r>
            <a:endParaRPr lang="en-IN"/>
          </a:p>
        </p:txBody>
      </p:sp>
      <p:sp>
        <p:nvSpPr>
          <p:cNvPr id="153603" name="Content Placeholder 2"/>
          <p:cNvSpPr>
            <a:spLocks noGrp="1"/>
          </p:cNvSpPr>
          <p:nvPr>
            <p:ph idx="1"/>
          </p:nvPr>
        </p:nvSpPr>
        <p:spPr/>
        <p:txBody>
          <a:bodyPr/>
          <a:lstStyle/>
          <a:p>
            <a:pPr marL="0" indent="0">
              <a:buFontTx/>
              <a:buNone/>
            </a:pPr>
            <a:r>
              <a:rPr lang="en-US"/>
              <a:t>The table value (4.26) is greater than the calculated value (1.5) So null hypothesis no difference in sample mean is accepted. </a:t>
            </a:r>
          </a:p>
          <a:p>
            <a:pPr marL="0" indent="0">
              <a:buFontTx/>
              <a:buNone/>
            </a:pPr>
            <a:r>
              <a:rPr lang="en-US"/>
              <a:t>The variety difference are not significant.</a:t>
            </a:r>
            <a:endParaRPr lang="en-IN"/>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Content Placeholder 2"/>
          <p:cNvSpPr>
            <a:spLocks noGrp="1"/>
          </p:cNvSpPr>
          <p:nvPr>
            <p:ph idx="1"/>
          </p:nvPr>
        </p:nvSpPr>
        <p:spPr>
          <a:xfrm>
            <a:off x="457200" y="457200"/>
            <a:ext cx="8229600" cy="5668963"/>
          </a:xfrm>
        </p:spPr>
        <p:txBody>
          <a:bodyPr/>
          <a:lstStyle/>
          <a:p>
            <a:pPr>
              <a:buFontTx/>
              <a:buNone/>
            </a:pPr>
            <a:r>
              <a:rPr lang="en-US" sz="2200" dirty="0">
                <a:latin typeface="Verdana" pitchFamily="34" charset="0"/>
                <a:ea typeface="Verdana" pitchFamily="34" charset="0"/>
                <a:cs typeface="Verdana" pitchFamily="34" charset="0"/>
              </a:rPr>
              <a:t>18.  Three group of five salesmen each were imparted training related to marketing of consumer products by three management institutes.  The amount of sales made by each of the salesmen during the firs month after training were recorded and are given . Test whether the tree institutes training </a:t>
            </a:r>
            <a:r>
              <a:rPr lang="en-US" sz="2200" dirty="0" err="1">
                <a:latin typeface="Verdana" pitchFamily="34" charset="0"/>
                <a:ea typeface="Verdana" pitchFamily="34" charset="0"/>
                <a:cs typeface="Verdana" pitchFamily="34" charset="0"/>
              </a:rPr>
              <a:t>programes</a:t>
            </a:r>
            <a:r>
              <a:rPr lang="en-US" sz="2200" dirty="0">
                <a:latin typeface="Verdana" pitchFamily="34" charset="0"/>
                <a:ea typeface="Verdana" pitchFamily="34" charset="0"/>
                <a:cs typeface="Verdana" pitchFamily="34" charset="0"/>
              </a:rPr>
              <a:t> are equally effective in improving the performance of trainees</a:t>
            </a:r>
          </a:p>
          <a:p>
            <a:pPr>
              <a:buFontTx/>
              <a:buNone/>
            </a:pPr>
            <a:endParaRPr lang="en-IN" sz="2200" dirty="0">
              <a:latin typeface="Verdana" pitchFamily="34" charset="0"/>
              <a:ea typeface="Verdana" pitchFamily="34" charset="0"/>
              <a:cs typeface="Verdana" pitchFamily="34" charset="0"/>
            </a:endParaRPr>
          </a:p>
        </p:txBody>
      </p:sp>
      <p:graphicFrame>
        <p:nvGraphicFramePr>
          <p:cNvPr id="4" name="Table 3"/>
          <p:cNvGraphicFramePr>
            <a:graphicFrameLocks noGrp="1"/>
          </p:cNvGraphicFramePr>
          <p:nvPr/>
        </p:nvGraphicFramePr>
        <p:xfrm>
          <a:off x="914400" y="3708400"/>
          <a:ext cx="7086597" cy="1854200"/>
        </p:xfrm>
        <a:graphic>
          <a:graphicData uri="http://schemas.openxmlformats.org/drawingml/2006/table">
            <a:tbl>
              <a:tblPr firstRow="1" bandRow="1">
                <a:tableStyleId>{5940675A-B579-460E-94D1-54222C63F5DA}</a:tableStyleId>
              </a:tblPr>
              <a:tblGrid>
                <a:gridCol w="1012371">
                  <a:extLst>
                    <a:ext uri="{9D8B030D-6E8A-4147-A177-3AD203B41FA5}">
                      <a16:colId xmlns:a16="http://schemas.microsoft.com/office/drawing/2014/main" val="20000"/>
                    </a:ext>
                  </a:extLst>
                </a:gridCol>
                <a:gridCol w="1012371">
                  <a:extLst>
                    <a:ext uri="{9D8B030D-6E8A-4147-A177-3AD203B41FA5}">
                      <a16:colId xmlns:a16="http://schemas.microsoft.com/office/drawing/2014/main" val="20001"/>
                    </a:ext>
                  </a:extLst>
                </a:gridCol>
                <a:gridCol w="1012371">
                  <a:extLst>
                    <a:ext uri="{9D8B030D-6E8A-4147-A177-3AD203B41FA5}">
                      <a16:colId xmlns:a16="http://schemas.microsoft.com/office/drawing/2014/main" val="20002"/>
                    </a:ext>
                  </a:extLst>
                </a:gridCol>
                <a:gridCol w="1012371">
                  <a:extLst>
                    <a:ext uri="{9D8B030D-6E8A-4147-A177-3AD203B41FA5}">
                      <a16:colId xmlns:a16="http://schemas.microsoft.com/office/drawing/2014/main" val="20003"/>
                    </a:ext>
                  </a:extLst>
                </a:gridCol>
                <a:gridCol w="1012371">
                  <a:extLst>
                    <a:ext uri="{9D8B030D-6E8A-4147-A177-3AD203B41FA5}">
                      <a16:colId xmlns:a16="http://schemas.microsoft.com/office/drawing/2014/main" val="20004"/>
                    </a:ext>
                  </a:extLst>
                </a:gridCol>
                <a:gridCol w="1012371">
                  <a:extLst>
                    <a:ext uri="{9D8B030D-6E8A-4147-A177-3AD203B41FA5}">
                      <a16:colId xmlns:a16="http://schemas.microsoft.com/office/drawing/2014/main" val="20005"/>
                    </a:ext>
                  </a:extLst>
                </a:gridCol>
                <a:gridCol w="1012371">
                  <a:extLst>
                    <a:ext uri="{9D8B030D-6E8A-4147-A177-3AD203B41FA5}">
                      <a16:colId xmlns:a16="http://schemas.microsoft.com/office/drawing/2014/main" val="20006"/>
                    </a:ext>
                  </a:extLst>
                </a:gridCol>
              </a:tblGrid>
              <a:tr h="370840">
                <a:tc>
                  <a:txBody>
                    <a:bodyPr/>
                    <a:lstStyle/>
                    <a:p>
                      <a:pPr algn="ctr"/>
                      <a:endParaRPr lang="en-IN" dirty="0"/>
                    </a:p>
                  </a:txBody>
                  <a:tcPr anchor="ctr"/>
                </a:tc>
                <a:tc>
                  <a:txBody>
                    <a:bodyPr/>
                    <a:lstStyle/>
                    <a:p>
                      <a:pPr algn="ctr"/>
                      <a:endParaRPr lang="en-IN" dirty="0"/>
                    </a:p>
                  </a:txBody>
                  <a:tcPr anchor="ctr"/>
                </a:tc>
                <a:tc gridSpan="5">
                  <a:txBody>
                    <a:bodyPr/>
                    <a:lstStyle/>
                    <a:p>
                      <a:pPr algn="ctr"/>
                      <a:r>
                        <a:rPr lang="en-US" dirty="0"/>
                        <a:t>Salesmen</a:t>
                      </a:r>
                      <a:endParaRPr lang="en-IN" dirty="0"/>
                    </a:p>
                  </a:txBody>
                  <a:tcPr anchor="ctr"/>
                </a:tc>
                <a:tc hMerge="1">
                  <a:txBody>
                    <a:bodyPr/>
                    <a:lstStyle/>
                    <a:p>
                      <a:pPr algn="ctr"/>
                      <a:endParaRPr lang="en-IN"/>
                    </a:p>
                  </a:txBody>
                  <a:tcPr anchor="ctr"/>
                </a:tc>
                <a:tc hMerge="1">
                  <a:txBody>
                    <a:bodyPr/>
                    <a:lstStyle/>
                    <a:p>
                      <a:pPr algn="ctr"/>
                      <a:endParaRPr lang="en-IN"/>
                    </a:p>
                  </a:txBody>
                  <a:tcPr anchor="ctr"/>
                </a:tc>
                <a:tc hMerge="1">
                  <a:txBody>
                    <a:bodyPr/>
                    <a:lstStyle/>
                    <a:p>
                      <a:pPr algn="ctr"/>
                      <a:endParaRPr lang="en-IN"/>
                    </a:p>
                  </a:txBody>
                  <a:tcPr anchor="ctr"/>
                </a:tc>
                <a:tc hMerge="1">
                  <a:txBody>
                    <a:bodyPr/>
                    <a:lstStyle/>
                    <a:p>
                      <a:pPr algn="ctr"/>
                      <a:endParaRPr lang="en-IN" dirty="0"/>
                    </a:p>
                  </a:txBody>
                  <a:tcPr anchor="ctr"/>
                </a:tc>
                <a:extLst>
                  <a:ext uri="{0D108BD9-81ED-4DB2-BD59-A6C34878D82A}">
                    <a16:rowId xmlns:a16="http://schemas.microsoft.com/office/drawing/2014/main" val="10000"/>
                  </a:ext>
                </a:extLst>
              </a:tr>
              <a:tr h="370840">
                <a:tc>
                  <a:txBody>
                    <a:bodyPr/>
                    <a:lstStyle/>
                    <a:p>
                      <a:pPr algn="ctr"/>
                      <a:endParaRPr lang="en-IN"/>
                    </a:p>
                  </a:txBody>
                  <a:tcPr anchor="ctr"/>
                </a:tc>
                <a:tc>
                  <a:txBody>
                    <a:bodyPr/>
                    <a:lstStyle/>
                    <a:p>
                      <a:pPr algn="ctr"/>
                      <a:endParaRPr lang="en-IN"/>
                    </a:p>
                  </a:txBody>
                  <a:tcPr anchor="ctr"/>
                </a:tc>
                <a:tc>
                  <a:txBody>
                    <a:bodyPr/>
                    <a:lstStyle/>
                    <a:p>
                      <a:pPr algn="ctr"/>
                      <a:r>
                        <a:rPr lang="en-US" dirty="0"/>
                        <a:t>1</a:t>
                      </a:r>
                      <a:endParaRPr lang="en-IN" dirty="0"/>
                    </a:p>
                  </a:txBody>
                  <a:tcPr anchor="ctr"/>
                </a:tc>
                <a:tc>
                  <a:txBody>
                    <a:bodyPr/>
                    <a:lstStyle/>
                    <a:p>
                      <a:pPr algn="ctr"/>
                      <a:r>
                        <a:rPr lang="en-US" dirty="0"/>
                        <a:t>2</a:t>
                      </a:r>
                      <a:endParaRPr lang="en-IN" dirty="0"/>
                    </a:p>
                  </a:txBody>
                  <a:tcPr anchor="ctr"/>
                </a:tc>
                <a:tc>
                  <a:txBody>
                    <a:bodyPr/>
                    <a:lstStyle/>
                    <a:p>
                      <a:pPr algn="ctr"/>
                      <a:r>
                        <a:rPr lang="en-US" dirty="0"/>
                        <a:t>3</a:t>
                      </a:r>
                      <a:endParaRPr lang="en-IN" dirty="0"/>
                    </a:p>
                  </a:txBody>
                  <a:tcPr anchor="ctr"/>
                </a:tc>
                <a:tc>
                  <a:txBody>
                    <a:bodyPr/>
                    <a:lstStyle/>
                    <a:p>
                      <a:pPr algn="ctr"/>
                      <a:r>
                        <a:rPr lang="en-US" dirty="0"/>
                        <a:t>4</a:t>
                      </a:r>
                      <a:endParaRPr lang="en-IN" dirty="0"/>
                    </a:p>
                  </a:txBody>
                  <a:tcPr anchor="ctr"/>
                </a:tc>
                <a:tc>
                  <a:txBody>
                    <a:bodyPr/>
                    <a:lstStyle/>
                    <a:p>
                      <a:pPr algn="ctr"/>
                      <a:r>
                        <a:rPr lang="en-US" dirty="0"/>
                        <a:t>5</a:t>
                      </a:r>
                      <a:endParaRPr lang="en-IN" dirty="0"/>
                    </a:p>
                  </a:txBody>
                  <a:tcPr anchor="ctr"/>
                </a:tc>
                <a:extLst>
                  <a:ext uri="{0D108BD9-81ED-4DB2-BD59-A6C34878D82A}">
                    <a16:rowId xmlns:a16="http://schemas.microsoft.com/office/drawing/2014/main" val="10001"/>
                  </a:ext>
                </a:extLst>
              </a:tr>
              <a:tr h="370840">
                <a:tc rowSpan="3">
                  <a:txBody>
                    <a:bodyPr/>
                    <a:lstStyle/>
                    <a:p>
                      <a:pPr algn="ctr"/>
                      <a:r>
                        <a:rPr lang="en-US" dirty="0"/>
                        <a:t>Institute</a:t>
                      </a:r>
                      <a:endParaRPr lang="en-IN" dirty="0"/>
                    </a:p>
                  </a:txBody>
                  <a:tcPr vert="vert" anchor="ctr"/>
                </a:tc>
                <a:tc>
                  <a:txBody>
                    <a:bodyPr/>
                    <a:lstStyle/>
                    <a:p>
                      <a:pPr algn="ctr"/>
                      <a:r>
                        <a:rPr lang="en-US" dirty="0"/>
                        <a:t>1</a:t>
                      </a:r>
                      <a:endParaRPr lang="en-IN" dirty="0"/>
                    </a:p>
                  </a:txBody>
                  <a:tcPr anchor="ctr"/>
                </a:tc>
                <a:tc>
                  <a:txBody>
                    <a:bodyPr/>
                    <a:lstStyle/>
                    <a:p>
                      <a:pPr algn="ctr"/>
                      <a:r>
                        <a:rPr lang="en-US" dirty="0"/>
                        <a:t>67</a:t>
                      </a:r>
                      <a:endParaRPr lang="en-IN" dirty="0"/>
                    </a:p>
                  </a:txBody>
                  <a:tcPr anchor="ctr"/>
                </a:tc>
                <a:tc>
                  <a:txBody>
                    <a:bodyPr/>
                    <a:lstStyle/>
                    <a:p>
                      <a:pPr algn="ctr"/>
                      <a:r>
                        <a:rPr lang="en-US" dirty="0"/>
                        <a:t>70</a:t>
                      </a:r>
                      <a:endParaRPr lang="en-IN" dirty="0"/>
                    </a:p>
                  </a:txBody>
                  <a:tcPr anchor="ctr"/>
                </a:tc>
                <a:tc>
                  <a:txBody>
                    <a:bodyPr/>
                    <a:lstStyle/>
                    <a:p>
                      <a:pPr algn="ctr"/>
                      <a:r>
                        <a:rPr lang="en-US" dirty="0"/>
                        <a:t>65</a:t>
                      </a:r>
                      <a:endParaRPr lang="en-IN" dirty="0"/>
                    </a:p>
                  </a:txBody>
                  <a:tcPr anchor="ctr"/>
                </a:tc>
                <a:tc>
                  <a:txBody>
                    <a:bodyPr/>
                    <a:lstStyle/>
                    <a:p>
                      <a:pPr algn="ctr"/>
                      <a:r>
                        <a:rPr lang="en-US" dirty="0"/>
                        <a:t>71</a:t>
                      </a:r>
                      <a:endParaRPr lang="en-IN" dirty="0"/>
                    </a:p>
                  </a:txBody>
                  <a:tcPr anchor="ctr"/>
                </a:tc>
                <a:tc>
                  <a:txBody>
                    <a:bodyPr/>
                    <a:lstStyle/>
                    <a:p>
                      <a:pPr algn="ctr"/>
                      <a:r>
                        <a:rPr lang="en-US" dirty="0"/>
                        <a:t>72</a:t>
                      </a:r>
                      <a:endParaRPr lang="en-IN" dirty="0"/>
                    </a:p>
                  </a:txBody>
                  <a:tcPr anchor="ctr"/>
                </a:tc>
                <a:extLst>
                  <a:ext uri="{0D108BD9-81ED-4DB2-BD59-A6C34878D82A}">
                    <a16:rowId xmlns:a16="http://schemas.microsoft.com/office/drawing/2014/main" val="10002"/>
                  </a:ext>
                </a:extLst>
              </a:tr>
              <a:tr h="370840">
                <a:tc vMerge="1">
                  <a:txBody>
                    <a:bodyPr/>
                    <a:lstStyle/>
                    <a:p>
                      <a:pPr algn="ctr"/>
                      <a:endParaRPr lang="en-IN"/>
                    </a:p>
                  </a:txBody>
                  <a:tcPr anchor="ctr"/>
                </a:tc>
                <a:tc>
                  <a:txBody>
                    <a:bodyPr/>
                    <a:lstStyle/>
                    <a:p>
                      <a:pPr algn="ctr"/>
                      <a:r>
                        <a:rPr lang="en-US" dirty="0"/>
                        <a:t>2</a:t>
                      </a:r>
                      <a:endParaRPr lang="en-IN" dirty="0"/>
                    </a:p>
                  </a:txBody>
                  <a:tcPr anchor="ctr"/>
                </a:tc>
                <a:tc>
                  <a:txBody>
                    <a:bodyPr/>
                    <a:lstStyle/>
                    <a:p>
                      <a:pPr algn="ctr"/>
                      <a:r>
                        <a:rPr lang="en-US" dirty="0"/>
                        <a:t>73</a:t>
                      </a:r>
                      <a:endParaRPr lang="en-IN" dirty="0"/>
                    </a:p>
                  </a:txBody>
                  <a:tcPr anchor="ctr"/>
                </a:tc>
                <a:tc>
                  <a:txBody>
                    <a:bodyPr/>
                    <a:lstStyle/>
                    <a:p>
                      <a:pPr algn="ctr"/>
                      <a:r>
                        <a:rPr lang="en-US" dirty="0"/>
                        <a:t>68</a:t>
                      </a:r>
                      <a:endParaRPr lang="en-IN" dirty="0"/>
                    </a:p>
                  </a:txBody>
                  <a:tcPr anchor="ctr"/>
                </a:tc>
                <a:tc>
                  <a:txBody>
                    <a:bodyPr/>
                    <a:lstStyle/>
                    <a:p>
                      <a:pPr algn="ctr"/>
                      <a:r>
                        <a:rPr lang="en-US" dirty="0"/>
                        <a:t>73</a:t>
                      </a:r>
                      <a:endParaRPr lang="en-IN" dirty="0"/>
                    </a:p>
                  </a:txBody>
                  <a:tcPr anchor="ctr"/>
                </a:tc>
                <a:tc>
                  <a:txBody>
                    <a:bodyPr/>
                    <a:lstStyle/>
                    <a:p>
                      <a:pPr algn="ctr"/>
                      <a:r>
                        <a:rPr lang="en-US" dirty="0"/>
                        <a:t>70</a:t>
                      </a:r>
                      <a:endParaRPr lang="en-IN" dirty="0"/>
                    </a:p>
                  </a:txBody>
                  <a:tcPr anchor="ctr"/>
                </a:tc>
                <a:tc>
                  <a:txBody>
                    <a:bodyPr/>
                    <a:lstStyle/>
                    <a:p>
                      <a:pPr algn="ctr"/>
                      <a:r>
                        <a:rPr lang="en-US" dirty="0"/>
                        <a:t>66</a:t>
                      </a:r>
                      <a:endParaRPr lang="en-IN" dirty="0"/>
                    </a:p>
                  </a:txBody>
                  <a:tcPr anchor="ctr"/>
                </a:tc>
                <a:extLst>
                  <a:ext uri="{0D108BD9-81ED-4DB2-BD59-A6C34878D82A}">
                    <a16:rowId xmlns:a16="http://schemas.microsoft.com/office/drawing/2014/main" val="10003"/>
                  </a:ext>
                </a:extLst>
              </a:tr>
              <a:tr h="370840">
                <a:tc vMerge="1">
                  <a:txBody>
                    <a:bodyPr/>
                    <a:lstStyle/>
                    <a:p>
                      <a:pPr algn="ctr"/>
                      <a:endParaRPr lang="en-IN" dirty="0"/>
                    </a:p>
                  </a:txBody>
                  <a:tcPr anchor="ctr"/>
                </a:tc>
                <a:tc>
                  <a:txBody>
                    <a:bodyPr/>
                    <a:lstStyle/>
                    <a:p>
                      <a:pPr algn="ctr"/>
                      <a:r>
                        <a:rPr lang="en-US" dirty="0"/>
                        <a:t>3</a:t>
                      </a:r>
                      <a:endParaRPr lang="en-IN" dirty="0"/>
                    </a:p>
                  </a:txBody>
                  <a:tcPr anchor="ctr"/>
                </a:tc>
                <a:tc>
                  <a:txBody>
                    <a:bodyPr/>
                    <a:lstStyle/>
                    <a:p>
                      <a:pPr algn="ctr"/>
                      <a:r>
                        <a:rPr lang="en-US" dirty="0"/>
                        <a:t>61</a:t>
                      </a:r>
                      <a:endParaRPr lang="en-IN" dirty="0"/>
                    </a:p>
                  </a:txBody>
                  <a:tcPr anchor="ctr"/>
                </a:tc>
                <a:tc>
                  <a:txBody>
                    <a:bodyPr/>
                    <a:lstStyle/>
                    <a:p>
                      <a:pPr algn="ctr"/>
                      <a:r>
                        <a:rPr lang="en-US" dirty="0"/>
                        <a:t>64</a:t>
                      </a:r>
                      <a:endParaRPr lang="en-IN" dirty="0"/>
                    </a:p>
                  </a:txBody>
                  <a:tcPr anchor="ctr"/>
                </a:tc>
                <a:tc>
                  <a:txBody>
                    <a:bodyPr/>
                    <a:lstStyle/>
                    <a:p>
                      <a:pPr algn="ctr"/>
                      <a:r>
                        <a:rPr lang="en-US" dirty="0"/>
                        <a:t>64</a:t>
                      </a:r>
                      <a:endParaRPr lang="en-IN" dirty="0"/>
                    </a:p>
                  </a:txBody>
                  <a:tcPr anchor="ctr"/>
                </a:tc>
                <a:tc>
                  <a:txBody>
                    <a:bodyPr/>
                    <a:lstStyle/>
                    <a:p>
                      <a:pPr algn="ctr"/>
                      <a:r>
                        <a:rPr lang="en-US" dirty="0"/>
                        <a:t>67</a:t>
                      </a:r>
                      <a:endParaRPr lang="en-IN" dirty="0"/>
                    </a:p>
                  </a:txBody>
                  <a:tcPr anchor="ctr"/>
                </a:tc>
                <a:tc>
                  <a:txBody>
                    <a:bodyPr/>
                    <a:lstStyle/>
                    <a:p>
                      <a:pPr algn="ctr"/>
                      <a:r>
                        <a:rPr lang="en-US" dirty="0"/>
                        <a:t>69</a:t>
                      </a:r>
                      <a:endParaRPr lang="en-IN" dirty="0"/>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p:cNvSpPr>
            <a:spLocks noGrp="1"/>
          </p:cNvSpPr>
          <p:nvPr>
            <p:ph type="title"/>
          </p:nvPr>
        </p:nvSpPr>
        <p:spPr/>
        <p:txBody>
          <a:bodyPr/>
          <a:lstStyle/>
          <a:p>
            <a:r>
              <a:rPr lang="en-US"/>
              <a:t>Solution</a:t>
            </a:r>
          </a:p>
        </p:txBody>
      </p:sp>
      <p:sp>
        <p:nvSpPr>
          <p:cNvPr id="155651" name="Content Placeholder 2"/>
          <p:cNvSpPr>
            <a:spLocks noGrp="1"/>
          </p:cNvSpPr>
          <p:nvPr>
            <p:ph idx="1"/>
          </p:nvPr>
        </p:nvSpPr>
        <p:spPr>
          <a:xfrm>
            <a:off x="457200" y="1295400"/>
            <a:ext cx="8229600" cy="4830763"/>
          </a:xfrm>
        </p:spPr>
        <p:txBody>
          <a:bodyPr/>
          <a:lstStyle/>
          <a:p>
            <a:pPr>
              <a:buFontTx/>
              <a:buNone/>
            </a:pPr>
            <a:r>
              <a:rPr lang="en-GB" sz="2000" dirty="0">
                <a:latin typeface="Verdana" pitchFamily="34" charset="0"/>
                <a:ea typeface="Verdana" pitchFamily="34" charset="0"/>
                <a:cs typeface="Verdana" pitchFamily="34" charset="0"/>
              </a:rPr>
              <a:t>Null Hypothesis: H0: </a:t>
            </a:r>
            <a:r>
              <a:rPr lang="el-GR" sz="2000" dirty="0">
                <a:latin typeface="Verdana" pitchFamily="34" charset="0"/>
                <a:ea typeface="Verdana" pitchFamily="34" charset="0"/>
                <a:cs typeface="Verdana" pitchFamily="34" charset="0"/>
              </a:rPr>
              <a:t>μ</a:t>
            </a:r>
            <a:r>
              <a:rPr lang="en-GB" sz="2000" baseline="-25000" dirty="0">
                <a:latin typeface="Verdana" pitchFamily="34" charset="0"/>
                <a:ea typeface="Verdana" pitchFamily="34" charset="0"/>
                <a:cs typeface="Verdana" pitchFamily="34" charset="0"/>
              </a:rPr>
              <a:t>1</a:t>
            </a:r>
            <a:r>
              <a:rPr lang="en-GB" sz="2000" dirty="0">
                <a:latin typeface="Verdana" pitchFamily="34" charset="0"/>
                <a:ea typeface="Verdana" pitchFamily="34" charset="0"/>
                <a:cs typeface="Verdana" pitchFamily="34" charset="0"/>
              </a:rPr>
              <a:t>=</a:t>
            </a:r>
            <a:r>
              <a:rPr lang="el-GR" sz="2000" dirty="0">
                <a:latin typeface="Verdana" pitchFamily="34" charset="0"/>
                <a:ea typeface="Verdana" pitchFamily="34" charset="0"/>
                <a:cs typeface="Verdana" pitchFamily="34" charset="0"/>
              </a:rPr>
              <a:t>μ</a:t>
            </a:r>
            <a:r>
              <a:rPr lang="en-GB" sz="2000" baseline="-25000" dirty="0">
                <a:latin typeface="Verdana" pitchFamily="34" charset="0"/>
                <a:ea typeface="Verdana" pitchFamily="34" charset="0"/>
                <a:cs typeface="Verdana" pitchFamily="34" charset="0"/>
              </a:rPr>
              <a:t>2</a:t>
            </a:r>
            <a:r>
              <a:rPr lang="en-GB" sz="2000" dirty="0">
                <a:latin typeface="Verdana" pitchFamily="34" charset="0"/>
                <a:ea typeface="Verdana" pitchFamily="34" charset="0"/>
                <a:cs typeface="Verdana" pitchFamily="34" charset="0"/>
              </a:rPr>
              <a:t>=</a:t>
            </a:r>
            <a:r>
              <a:rPr lang="el-GR" sz="2000" dirty="0">
                <a:latin typeface="Verdana" pitchFamily="34" charset="0"/>
                <a:ea typeface="Verdana" pitchFamily="34" charset="0"/>
                <a:cs typeface="Verdana" pitchFamily="34" charset="0"/>
              </a:rPr>
              <a:t>μ</a:t>
            </a:r>
            <a:r>
              <a:rPr lang="en-GB" sz="2000" baseline="-25000" dirty="0">
                <a:latin typeface="Verdana" pitchFamily="34" charset="0"/>
                <a:ea typeface="Verdana" pitchFamily="34" charset="0"/>
                <a:cs typeface="Verdana" pitchFamily="34" charset="0"/>
              </a:rPr>
              <a:t>3  </a:t>
            </a:r>
            <a:r>
              <a:rPr lang="en-GB" sz="2000" dirty="0">
                <a:latin typeface="Verdana" pitchFamily="34" charset="0"/>
                <a:ea typeface="Verdana" pitchFamily="34" charset="0"/>
                <a:cs typeface="Verdana" pitchFamily="34" charset="0"/>
              </a:rPr>
              <a:t> (three institute training programme are effective)</a:t>
            </a:r>
            <a:endParaRPr lang="en-GB" sz="2000" baseline="-25000" dirty="0">
              <a:latin typeface="Verdana" pitchFamily="34" charset="0"/>
              <a:ea typeface="Verdana" pitchFamily="34" charset="0"/>
              <a:cs typeface="Verdana" pitchFamily="34" charset="0"/>
            </a:endParaRPr>
          </a:p>
          <a:p>
            <a:pPr>
              <a:buFontTx/>
              <a:buNone/>
            </a:pPr>
            <a:endParaRPr lang="en-GB" sz="2000" baseline="-25000" dirty="0">
              <a:latin typeface="Verdana" pitchFamily="34" charset="0"/>
              <a:ea typeface="Verdana" pitchFamily="34" charset="0"/>
              <a:cs typeface="Verdana" pitchFamily="34" charset="0"/>
            </a:endParaRPr>
          </a:p>
          <a:p>
            <a:pPr>
              <a:buFontTx/>
              <a:buNone/>
            </a:pPr>
            <a:r>
              <a:rPr lang="en-GB" sz="2000" dirty="0">
                <a:latin typeface="Verdana" pitchFamily="34" charset="0"/>
                <a:ea typeface="Verdana" pitchFamily="34" charset="0"/>
                <a:cs typeface="Verdana" pitchFamily="34" charset="0"/>
              </a:rPr>
              <a:t>Alternative Hypothesis : H</a:t>
            </a:r>
            <a:r>
              <a:rPr lang="el-GR" sz="2000" dirty="0">
                <a:latin typeface="Verdana" pitchFamily="34" charset="0"/>
                <a:ea typeface="Verdana" pitchFamily="34" charset="0"/>
                <a:cs typeface="Verdana" pitchFamily="34" charset="0"/>
              </a:rPr>
              <a:t>α</a:t>
            </a:r>
            <a:r>
              <a:rPr lang="en-GB" sz="2000" dirty="0">
                <a:latin typeface="Verdana" pitchFamily="34" charset="0"/>
                <a:ea typeface="Verdana" pitchFamily="34" charset="0"/>
                <a:cs typeface="Verdana" pitchFamily="34" charset="0"/>
              </a:rPr>
              <a:t> : All means are not equal</a:t>
            </a:r>
          </a:p>
          <a:p>
            <a:pPr>
              <a:buFontTx/>
              <a:buNone/>
            </a:pPr>
            <a:endParaRPr lang="en-GB" sz="2000" dirty="0">
              <a:latin typeface="Verdana" pitchFamily="34" charset="0"/>
              <a:ea typeface="Verdana" pitchFamily="34" charset="0"/>
              <a:cs typeface="Verdana" pitchFamily="34" charset="0"/>
            </a:endParaRPr>
          </a:p>
          <a:p>
            <a:pPr>
              <a:buFontTx/>
              <a:buNone/>
            </a:pPr>
            <a:r>
              <a:rPr lang="en-GB" sz="2000" dirty="0">
                <a:latin typeface="Verdana" pitchFamily="34" charset="0"/>
                <a:ea typeface="Verdana" pitchFamily="34" charset="0"/>
                <a:cs typeface="Verdana" pitchFamily="34" charset="0"/>
              </a:rPr>
              <a:t>Level of Significance: </a:t>
            </a:r>
            <a:r>
              <a:rPr lang="el-GR" sz="2000" dirty="0">
                <a:latin typeface="Verdana" pitchFamily="34" charset="0"/>
                <a:ea typeface="Verdana" pitchFamily="34" charset="0"/>
                <a:cs typeface="Verdana" pitchFamily="34" charset="0"/>
              </a:rPr>
              <a:t>α</a:t>
            </a:r>
            <a:r>
              <a:rPr lang="en-US" sz="2000" dirty="0">
                <a:latin typeface="Verdana" pitchFamily="34" charset="0"/>
                <a:ea typeface="Verdana" pitchFamily="34" charset="0"/>
                <a:cs typeface="Verdana" pitchFamily="34" charset="0"/>
              </a:rPr>
              <a:t>=5%</a:t>
            </a:r>
          </a:p>
          <a:p>
            <a:pPr>
              <a:buFontTx/>
              <a:buNone/>
            </a:pPr>
            <a:endParaRPr lang="en-US" sz="2000" dirty="0">
              <a:latin typeface="Verdana" pitchFamily="34" charset="0"/>
              <a:ea typeface="Verdana" pitchFamily="34" charset="0"/>
              <a:cs typeface="Verdana" pitchFamily="34" charset="0"/>
            </a:endParaRPr>
          </a:p>
          <a:p>
            <a:pPr>
              <a:buFontTx/>
              <a:buNone/>
            </a:pPr>
            <a:endParaRPr lang="en-GB" sz="2000" dirty="0">
              <a:latin typeface="Verdana" pitchFamily="34" charset="0"/>
              <a:ea typeface="Verdana" pitchFamily="34" charset="0"/>
              <a:cs typeface="Verdana" pitchFamily="34" charset="0"/>
            </a:endParaRPr>
          </a:p>
          <a:p>
            <a:pPr>
              <a:buFontTx/>
              <a:buNone/>
            </a:pPr>
            <a:endParaRPr lang="en-US" sz="2000"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8088313" cy="5992813"/>
        </p:xfrm>
        <a:graphic>
          <a:graphicData uri="http://schemas.openxmlformats.org/drawingml/2006/table">
            <a:tbl>
              <a:tblPr/>
              <a:tblGrid>
                <a:gridCol w="16764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2017713">
                  <a:extLst>
                    <a:ext uri="{9D8B030D-6E8A-4147-A177-3AD203B41FA5}">
                      <a16:colId xmlns:a16="http://schemas.microsoft.com/office/drawing/2014/main" val="20002"/>
                    </a:ext>
                  </a:extLst>
                </a:gridCol>
                <a:gridCol w="1055687">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077913">
                  <a:extLst>
                    <a:ext uri="{9D8B030D-6E8A-4147-A177-3AD203B41FA5}">
                      <a16:colId xmlns:a16="http://schemas.microsoft.com/office/drawing/2014/main" val="20005"/>
                    </a:ext>
                  </a:extLst>
                </a:gridCol>
              </a:tblGrid>
              <a:tr h="17984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F ratio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MSBetween/MSwithin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Between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70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K-1</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Within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110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n-k</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180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n-1</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8088313" cy="5992813"/>
        </p:xfrm>
        <a:graphic>
          <a:graphicData uri="http://schemas.openxmlformats.org/drawingml/2006/table">
            <a:tbl>
              <a:tblPr/>
              <a:tblGrid>
                <a:gridCol w="16764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2017713">
                  <a:extLst>
                    <a:ext uri="{9D8B030D-6E8A-4147-A177-3AD203B41FA5}">
                      <a16:colId xmlns:a16="http://schemas.microsoft.com/office/drawing/2014/main" val="20002"/>
                    </a:ext>
                  </a:extLst>
                </a:gridCol>
                <a:gridCol w="1055687">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077913">
                  <a:extLst>
                    <a:ext uri="{9D8B030D-6E8A-4147-A177-3AD203B41FA5}">
                      <a16:colId xmlns:a16="http://schemas.microsoft.com/office/drawing/2014/main" val="20005"/>
                    </a:ext>
                  </a:extLst>
                </a:gridCol>
              </a:tblGrid>
              <a:tr h="17984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F ratio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MSBetween/MSwithin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Between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70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K-1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Within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110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=15-3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180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=14</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8088313" cy="5992813"/>
        </p:xfrm>
        <a:graphic>
          <a:graphicData uri="http://schemas.openxmlformats.org/drawingml/2006/table">
            <a:tbl>
              <a:tblPr/>
              <a:tblGrid>
                <a:gridCol w="16764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2017713">
                  <a:extLst>
                    <a:ext uri="{9D8B030D-6E8A-4147-A177-3AD203B41FA5}">
                      <a16:colId xmlns:a16="http://schemas.microsoft.com/office/drawing/2014/main" val="20002"/>
                    </a:ext>
                  </a:extLst>
                </a:gridCol>
                <a:gridCol w="1055687">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077913">
                  <a:extLst>
                    <a:ext uri="{9D8B030D-6E8A-4147-A177-3AD203B41FA5}">
                      <a16:colId xmlns:a16="http://schemas.microsoft.com/office/drawing/2014/main" val="20005"/>
                    </a:ext>
                  </a:extLst>
                </a:gridCol>
              </a:tblGrid>
              <a:tr h="17984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F ratio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MSBetween/MSwithin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Between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70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K-1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70/2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Within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110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=15-3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110/12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=9.17</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180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=14</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8088313" cy="5992813"/>
        </p:xfrm>
        <a:graphic>
          <a:graphicData uri="http://schemas.openxmlformats.org/drawingml/2006/table">
            <a:tbl>
              <a:tblPr/>
              <a:tblGrid>
                <a:gridCol w="16764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2017713">
                  <a:extLst>
                    <a:ext uri="{9D8B030D-6E8A-4147-A177-3AD203B41FA5}">
                      <a16:colId xmlns:a16="http://schemas.microsoft.com/office/drawing/2014/main" val="20002"/>
                    </a:ext>
                  </a:extLst>
                </a:gridCol>
                <a:gridCol w="1055687">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077913">
                  <a:extLst>
                    <a:ext uri="{9D8B030D-6E8A-4147-A177-3AD203B41FA5}">
                      <a16:colId xmlns:a16="http://schemas.microsoft.com/office/drawing/2014/main" val="20005"/>
                    </a:ext>
                  </a:extLst>
                </a:gridCol>
              </a:tblGrid>
              <a:tr h="17984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F ratio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MSBetween/MSwithin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Between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70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K-1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70/2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MS Between/Ms within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=35/9.17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=3.61</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F(2,12)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=6.93</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Within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110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=15-3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110/12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=9.17</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180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=14</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8088313" cy="5992813"/>
        </p:xfrm>
        <a:graphic>
          <a:graphicData uri="http://schemas.openxmlformats.org/drawingml/2006/table">
            <a:tbl>
              <a:tblPr/>
              <a:tblGrid>
                <a:gridCol w="16764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2017713">
                  <a:extLst>
                    <a:ext uri="{9D8B030D-6E8A-4147-A177-3AD203B41FA5}">
                      <a16:colId xmlns:a16="http://schemas.microsoft.com/office/drawing/2014/main" val="20002"/>
                    </a:ext>
                  </a:extLst>
                </a:gridCol>
                <a:gridCol w="1055687">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077913">
                  <a:extLst>
                    <a:ext uri="{9D8B030D-6E8A-4147-A177-3AD203B41FA5}">
                      <a16:colId xmlns:a16="http://schemas.microsoft.com/office/drawing/2014/main" val="20005"/>
                    </a:ext>
                  </a:extLst>
                </a:gridCol>
              </a:tblGrid>
              <a:tr h="17984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F ratio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MSBetween/MSwithin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Between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70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K-1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70/2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MS Between/Ms within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=35/9.17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=3.61</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F(2,12)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=6.93</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Within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110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=15-3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110/12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=9.17</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180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=14</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lstStyle/>
          <a:p>
            <a:r>
              <a:rPr lang="en-US"/>
              <a:t>Inference</a:t>
            </a:r>
          </a:p>
        </p:txBody>
      </p:sp>
      <p:sp>
        <p:nvSpPr>
          <p:cNvPr id="3" name="Content Placeholder 2"/>
          <p:cNvSpPr>
            <a:spLocks noGrp="1"/>
          </p:cNvSpPr>
          <p:nvPr>
            <p:ph idx="1"/>
          </p:nvPr>
        </p:nvSpPr>
        <p:spPr>
          <a:xfrm>
            <a:off x="457200" y="1295400"/>
            <a:ext cx="8229600" cy="4830763"/>
          </a:xfrm>
        </p:spPr>
        <p:txBody>
          <a:bodyPr/>
          <a:lstStyle/>
          <a:p>
            <a:pPr>
              <a:buFontTx/>
              <a:buNone/>
            </a:pPr>
            <a:r>
              <a:rPr lang="en-US"/>
              <a:t>Table value 6.93 is greater than calculated value 3.61 so null hypothesis is accepted.</a:t>
            </a:r>
          </a:p>
          <a:p>
            <a:pPr>
              <a:buFontTx/>
              <a:buNone/>
            </a:pPr>
            <a:r>
              <a:rPr lang="en-US"/>
              <a:t>Three institutes training programme are equally effective.</a:t>
            </a:r>
          </a:p>
          <a:p>
            <a:pPr>
              <a:buFontTx/>
              <a:buNone/>
            </a:pPr>
            <a:r>
              <a:rPr lang="en-US"/>
              <a:t>Note </a:t>
            </a:r>
          </a:p>
          <a:p>
            <a:pPr>
              <a:buFontTx/>
              <a:buNone/>
            </a:pPr>
            <a:r>
              <a:rPr lang="en-US"/>
              <a:t>What is understood?</a:t>
            </a:r>
          </a:p>
          <a:p>
            <a:pPr>
              <a:buFontTx/>
              <a:buNone/>
            </a:pPr>
            <a:r>
              <a:rPr lang="en-US"/>
              <a:t>It is concluded that the difference in salesman due to chance and not due to training institute</a:t>
            </a:r>
            <a:endParaRPr lang="en-IN"/>
          </a:p>
          <a:p>
            <a:pPr>
              <a:buFontTx/>
              <a:buNone/>
            </a:pPr>
            <a:endParaRPr lang="en-US"/>
          </a:p>
          <a:p>
            <a:pPr>
              <a:buFontTx/>
              <a:buNone/>
            </a:pPr>
            <a:endParaRPr lang="en-US">
              <a:hlinkClick r:id="rId2" action="ppaction://hlinksldjump"/>
            </a:endParaRPr>
          </a:p>
          <a:p>
            <a:pPr>
              <a:buFontTx/>
              <a:buNone/>
            </a:pPr>
            <a:r>
              <a:rPr lang="en-US">
                <a:hlinkClick r:id="rId2" action="ppaction://hlinksldjump"/>
              </a:rPr>
              <a:t>Exercise </a:t>
            </a:r>
            <a:endParaRPr lang="en-US"/>
          </a:p>
          <a:p>
            <a:pPr>
              <a:buFontTx/>
              <a:buNone/>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GB"/>
              <a:t>What is level of significance?</a:t>
            </a:r>
          </a:p>
        </p:txBody>
      </p:sp>
      <p:sp>
        <p:nvSpPr>
          <p:cNvPr id="3" name="Content Placeholder 2"/>
          <p:cNvSpPr>
            <a:spLocks noGrp="1"/>
          </p:cNvSpPr>
          <p:nvPr>
            <p:ph idx="1"/>
          </p:nvPr>
        </p:nvSpPr>
        <p:spPr/>
        <p:txBody>
          <a:bodyPr/>
          <a:lstStyle/>
          <a:p>
            <a:pPr>
              <a:buFontTx/>
              <a:buNone/>
            </a:pPr>
            <a:r>
              <a:rPr lang="en-GB"/>
              <a:t>Level of significance is the probability of making a Type I error when the null hypothesis is true as an equality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04800"/>
          <a:ext cx="8458200" cy="5410199"/>
        </p:xfrm>
        <a:graphic>
          <a:graphicData uri="http://schemas.openxmlformats.org/drawingml/2006/table">
            <a:tbl>
              <a:tblPr firstRow="1" bandRow="1">
                <a:tableStyleId>{5940675A-B579-460E-94D1-54222C63F5DA}</a:tableStyleId>
              </a:tblPr>
              <a:tblGrid>
                <a:gridCol w="1342128">
                  <a:extLst>
                    <a:ext uri="{9D8B030D-6E8A-4147-A177-3AD203B41FA5}">
                      <a16:colId xmlns:a16="http://schemas.microsoft.com/office/drawing/2014/main" val="20000"/>
                    </a:ext>
                  </a:extLst>
                </a:gridCol>
                <a:gridCol w="1789504">
                  <a:extLst>
                    <a:ext uri="{9D8B030D-6E8A-4147-A177-3AD203B41FA5}">
                      <a16:colId xmlns:a16="http://schemas.microsoft.com/office/drawing/2014/main" val="20001"/>
                    </a:ext>
                  </a:extLst>
                </a:gridCol>
                <a:gridCol w="1565815">
                  <a:extLst>
                    <a:ext uri="{9D8B030D-6E8A-4147-A177-3AD203B41FA5}">
                      <a16:colId xmlns:a16="http://schemas.microsoft.com/office/drawing/2014/main" val="20002"/>
                    </a:ext>
                  </a:extLst>
                </a:gridCol>
                <a:gridCol w="712753">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2286000">
                  <a:extLst>
                    <a:ext uri="{9D8B030D-6E8A-4147-A177-3AD203B41FA5}">
                      <a16:colId xmlns:a16="http://schemas.microsoft.com/office/drawing/2014/main" val="20005"/>
                    </a:ext>
                  </a:extLst>
                </a:gridCol>
              </a:tblGrid>
              <a:tr h="311074">
                <a:tc>
                  <a:txBody>
                    <a:bodyPr/>
                    <a:lstStyle/>
                    <a:p>
                      <a:pPr algn="ctr" fontAlgn="b"/>
                      <a:r>
                        <a:rPr lang="en-IN" sz="1600" u="none" strike="noStrike" dirty="0"/>
                        <a:t> </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a:t>Xij</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Xij</a:t>
                      </a:r>
                      <a:r>
                        <a:rPr lang="en-IN" sz="1600" u="none" strike="noStrike" baseline="30000"/>
                        <a:t>2</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Tij</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Tij</a:t>
                      </a:r>
                      <a:r>
                        <a:rPr lang="en-IN" sz="1600" u="none" strike="noStrike" baseline="30000"/>
                        <a:t>2</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dirty="0"/>
                        <a:t>Tij</a:t>
                      </a:r>
                      <a:r>
                        <a:rPr lang="en-IN" sz="1600" u="none" strike="noStrike" baseline="30000" dirty="0"/>
                        <a:t>2</a:t>
                      </a:r>
                      <a:r>
                        <a:rPr lang="en-IN" sz="1600" u="none" strike="noStrike" dirty="0"/>
                        <a:t> /n</a:t>
                      </a:r>
                      <a:endParaRPr lang="en-IN"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311074">
                <a:tc>
                  <a:txBody>
                    <a:bodyPr/>
                    <a:lstStyle/>
                    <a:p>
                      <a:pPr algn="ctr" fontAlgn="ctr"/>
                      <a:r>
                        <a:rPr lang="en-IN" sz="1600" u="none" strike="noStrike"/>
                        <a:t>1</a:t>
                      </a:r>
                      <a:endParaRPr lang="en-IN" sz="1600" b="0" i="0" u="none" strike="noStrike">
                        <a:solidFill>
                          <a:srgbClr val="000000"/>
                        </a:solidFill>
                        <a:latin typeface="Book Antiqua"/>
                      </a:endParaRPr>
                    </a:p>
                  </a:txBody>
                  <a:tcPr marL="9525" marR="9525" marT="9525" marB="0" anchor="ctr"/>
                </a:tc>
                <a:tc>
                  <a:txBody>
                    <a:bodyPr/>
                    <a:lstStyle/>
                    <a:p>
                      <a:pPr algn="ctr" rtl="0" fontAlgn="ctr"/>
                      <a:r>
                        <a:rPr lang="en-IN" sz="1600" u="none" strike="noStrike" dirty="0"/>
                        <a:t>67</a:t>
                      </a:r>
                      <a:endParaRPr lang="en-IN" sz="1600" b="0" i="0" u="none" strike="noStrike" dirty="0">
                        <a:solidFill>
                          <a:srgbClr val="000000"/>
                        </a:solidFill>
                        <a:latin typeface="Book Antiqua"/>
                      </a:endParaRPr>
                    </a:p>
                  </a:txBody>
                  <a:tcPr marL="9525" marR="9525" marT="9525" marB="0" anchor="ctr"/>
                </a:tc>
                <a:tc>
                  <a:txBody>
                    <a:bodyPr/>
                    <a:lstStyle/>
                    <a:p>
                      <a:pPr algn="ctr" fontAlgn="b"/>
                      <a:r>
                        <a:rPr lang="en-IN" sz="1600" u="none" strike="noStrike"/>
                        <a:t>4489</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311074">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rtl="0" fontAlgn="ctr"/>
                      <a:r>
                        <a:rPr lang="en-IN" sz="1600" u="none" strike="noStrike" dirty="0"/>
                        <a:t>70</a:t>
                      </a:r>
                      <a:endParaRPr lang="en-IN" sz="1600" b="0" i="0" u="none" strike="noStrike" dirty="0">
                        <a:solidFill>
                          <a:srgbClr val="000000"/>
                        </a:solidFill>
                        <a:latin typeface="Book Antiqua"/>
                      </a:endParaRPr>
                    </a:p>
                  </a:txBody>
                  <a:tcPr marL="9525" marR="9525" marT="9525" marB="0" anchor="ctr"/>
                </a:tc>
                <a:tc>
                  <a:txBody>
                    <a:bodyPr/>
                    <a:lstStyle/>
                    <a:p>
                      <a:pPr algn="ctr" fontAlgn="b"/>
                      <a:r>
                        <a:rPr lang="en-IN" sz="1600" u="none" strike="noStrike"/>
                        <a:t>4900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311074">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rtl="0" fontAlgn="ctr"/>
                      <a:r>
                        <a:rPr lang="en-IN" sz="1600" u="none" strike="noStrike" dirty="0"/>
                        <a:t>65</a:t>
                      </a:r>
                      <a:endParaRPr lang="en-IN" sz="1600" b="0" i="0" u="none" strike="noStrike" dirty="0">
                        <a:solidFill>
                          <a:srgbClr val="000000"/>
                        </a:solidFill>
                        <a:latin typeface="Book Antiqua"/>
                      </a:endParaRPr>
                    </a:p>
                  </a:txBody>
                  <a:tcPr marL="9525" marR="9525" marT="9525" marB="0" anchor="ctr"/>
                </a:tc>
                <a:tc>
                  <a:txBody>
                    <a:bodyPr/>
                    <a:lstStyle/>
                    <a:p>
                      <a:pPr algn="ctr" fontAlgn="b"/>
                      <a:r>
                        <a:rPr lang="en-IN" sz="1600" u="none" strike="noStrike"/>
                        <a:t>4225</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311074">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rtl="0" fontAlgn="ctr"/>
                      <a:r>
                        <a:rPr lang="en-IN" sz="1600" u="none" strike="noStrike" dirty="0"/>
                        <a:t>71</a:t>
                      </a:r>
                      <a:endParaRPr lang="en-IN" sz="1600" b="0" i="0" u="none" strike="noStrike" dirty="0">
                        <a:solidFill>
                          <a:srgbClr val="000000"/>
                        </a:solidFill>
                        <a:latin typeface="Book Antiqua"/>
                      </a:endParaRPr>
                    </a:p>
                  </a:txBody>
                  <a:tcPr marL="9525" marR="9525" marT="9525" marB="0" anchor="ctr"/>
                </a:tc>
                <a:tc>
                  <a:txBody>
                    <a:bodyPr/>
                    <a:lstStyle/>
                    <a:p>
                      <a:pPr algn="ctr" fontAlgn="b"/>
                      <a:r>
                        <a:rPr lang="en-IN" sz="1600" u="none" strike="noStrike"/>
                        <a:t>5041</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311074">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rtl="0" fontAlgn="ctr"/>
                      <a:r>
                        <a:rPr lang="en-IN" sz="1600" u="none" strike="noStrike" dirty="0"/>
                        <a:t>72</a:t>
                      </a:r>
                      <a:endParaRPr lang="en-IN" sz="1600" b="0" i="0" u="none" strike="noStrike" dirty="0">
                        <a:solidFill>
                          <a:srgbClr val="000000"/>
                        </a:solidFill>
                        <a:latin typeface="Book Antiqua"/>
                      </a:endParaRPr>
                    </a:p>
                  </a:txBody>
                  <a:tcPr marL="9525" marR="9525" marT="9525" marB="0" anchor="ctr"/>
                </a:tc>
                <a:tc>
                  <a:txBody>
                    <a:bodyPr/>
                    <a:lstStyle/>
                    <a:p>
                      <a:pPr algn="ctr" fontAlgn="b"/>
                      <a:r>
                        <a:rPr lang="en-IN" sz="1600" u="none" strike="noStrike"/>
                        <a:t>5184</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345</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119025</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23805</a:t>
                      </a:r>
                      <a:endParaRPr lang="en-IN"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5"/>
                  </a:ext>
                </a:extLst>
              </a:tr>
              <a:tr h="311074">
                <a:tc>
                  <a:txBody>
                    <a:bodyPr/>
                    <a:lstStyle/>
                    <a:p>
                      <a:pPr algn="ctr" fontAlgn="b"/>
                      <a:r>
                        <a:rPr lang="en-IN" sz="1600" u="none" strike="noStrike"/>
                        <a:t>2</a:t>
                      </a:r>
                      <a:endParaRPr lang="en-IN" sz="1600" b="0" i="0" u="none" strike="noStrike">
                        <a:solidFill>
                          <a:srgbClr val="000000"/>
                        </a:solidFill>
                        <a:latin typeface="Calibri"/>
                      </a:endParaRPr>
                    </a:p>
                  </a:txBody>
                  <a:tcPr marL="9525" marR="9525" marT="9525" marB="0" anchor="b"/>
                </a:tc>
                <a:tc>
                  <a:txBody>
                    <a:bodyPr/>
                    <a:lstStyle/>
                    <a:p>
                      <a:pPr algn="ctr" rtl="0" fontAlgn="ctr"/>
                      <a:r>
                        <a:rPr lang="en-IN" sz="1600" u="none" strike="noStrike" dirty="0"/>
                        <a:t>73</a:t>
                      </a:r>
                      <a:endParaRPr lang="en-IN" sz="1600" b="0" i="0" u="none" strike="noStrike" dirty="0">
                        <a:solidFill>
                          <a:srgbClr val="000000"/>
                        </a:solidFill>
                        <a:latin typeface="Book Antiqua"/>
                      </a:endParaRPr>
                    </a:p>
                  </a:txBody>
                  <a:tcPr marL="9525" marR="9525" marT="9525" marB="0" anchor="ctr"/>
                </a:tc>
                <a:tc>
                  <a:txBody>
                    <a:bodyPr/>
                    <a:lstStyle/>
                    <a:p>
                      <a:pPr algn="ctr" fontAlgn="b"/>
                      <a:r>
                        <a:rPr lang="en-IN" sz="1600" u="none" strike="noStrike"/>
                        <a:t>5329</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6"/>
                  </a:ext>
                </a:extLst>
              </a:tr>
              <a:tr h="311074">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rtl="0" fontAlgn="ctr"/>
                      <a:r>
                        <a:rPr lang="en-IN" sz="1600" u="none" strike="noStrike"/>
                        <a:t>68</a:t>
                      </a:r>
                      <a:endParaRPr lang="en-IN" sz="1600" b="0" i="0" u="none" strike="noStrike">
                        <a:solidFill>
                          <a:srgbClr val="000000"/>
                        </a:solidFill>
                        <a:latin typeface="Book Antiqua"/>
                      </a:endParaRPr>
                    </a:p>
                  </a:txBody>
                  <a:tcPr marL="9525" marR="9525" marT="9525" marB="0" anchor="ctr"/>
                </a:tc>
                <a:tc>
                  <a:txBody>
                    <a:bodyPr/>
                    <a:lstStyle/>
                    <a:p>
                      <a:pPr algn="ctr" fontAlgn="b"/>
                      <a:r>
                        <a:rPr lang="en-IN" sz="1600" u="none" strike="noStrike"/>
                        <a:t>4624</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7"/>
                  </a:ext>
                </a:extLst>
              </a:tr>
              <a:tr h="311074">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rtl="0" fontAlgn="ctr"/>
                      <a:r>
                        <a:rPr lang="en-IN" sz="1600" u="none" strike="noStrike" dirty="0"/>
                        <a:t>73</a:t>
                      </a:r>
                      <a:endParaRPr lang="en-IN" sz="1600" b="0" i="0" u="none" strike="noStrike" dirty="0">
                        <a:solidFill>
                          <a:srgbClr val="000000"/>
                        </a:solidFill>
                        <a:latin typeface="Book Antiqua"/>
                      </a:endParaRPr>
                    </a:p>
                  </a:txBody>
                  <a:tcPr marL="9525" marR="9525" marT="9525" marB="0" anchor="ctr"/>
                </a:tc>
                <a:tc>
                  <a:txBody>
                    <a:bodyPr/>
                    <a:lstStyle/>
                    <a:p>
                      <a:pPr algn="ctr" fontAlgn="b"/>
                      <a:r>
                        <a:rPr lang="en-IN" sz="1600" u="none" strike="noStrike"/>
                        <a:t>5329</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8"/>
                  </a:ext>
                </a:extLst>
              </a:tr>
              <a:tr h="311074">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rtl="0" fontAlgn="ctr"/>
                      <a:r>
                        <a:rPr lang="en-IN" sz="1600" u="none" strike="noStrike" dirty="0"/>
                        <a:t>70</a:t>
                      </a:r>
                      <a:endParaRPr lang="en-IN" sz="1600" b="0" i="0" u="none" strike="noStrike" dirty="0">
                        <a:solidFill>
                          <a:srgbClr val="000000"/>
                        </a:solidFill>
                        <a:latin typeface="Book Antiqua"/>
                      </a:endParaRPr>
                    </a:p>
                  </a:txBody>
                  <a:tcPr marL="9525" marR="9525" marT="9525" marB="0" anchor="ctr"/>
                </a:tc>
                <a:tc>
                  <a:txBody>
                    <a:bodyPr/>
                    <a:lstStyle/>
                    <a:p>
                      <a:pPr algn="ctr" fontAlgn="b"/>
                      <a:r>
                        <a:rPr lang="en-IN" sz="1600" u="none" strike="noStrike"/>
                        <a:t>4900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9"/>
                  </a:ext>
                </a:extLst>
              </a:tr>
              <a:tr h="311074">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rtl="0" fontAlgn="ctr"/>
                      <a:r>
                        <a:rPr lang="en-IN" sz="1600" u="none" strike="noStrike" dirty="0"/>
                        <a:t>66</a:t>
                      </a:r>
                      <a:endParaRPr lang="en-IN" sz="1600" b="0" i="0" u="none" strike="noStrike" dirty="0">
                        <a:solidFill>
                          <a:srgbClr val="000000"/>
                        </a:solidFill>
                        <a:latin typeface="Book Antiqua"/>
                      </a:endParaRPr>
                    </a:p>
                  </a:txBody>
                  <a:tcPr marL="9525" marR="9525" marT="9525" marB="0" anchor="ctr"/>
                </a:tc>
                <a:tc>
                  <a:txBody>
                    <a:bodyPr/>
                    <a:lstStyle/>
                    <a:p>
                      <a:pPr algn="ctr" fontAlgn="b"/>
                      <a:r>
                        <a:rPr lang="en-IN" sz="1600" u="none" strike="noStrike"/>
                        <a:t>4356</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350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122500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24500</a:t>
                      </a:r>
                      <a:endParaRPr lang="en-IN"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10"/>
                  </a:ext>
                </a:extLst>
              </a:tr>
              <a:tr h="311074">
                <a:tc>
                  <a:txBody>
                    <a:bodyPr/>
                    <a:lstStyle/>
                    <a:p>
                      <a:pPr algn="ctr" fontAlgn="b"/>
                      <a:r>
                        <a:rPr lang="en-IN" sz="1600" u="none" strike="noStrike"/>
                        <a:t>3</a:t>
                      </a:r>
                      <a:endParaRPr lang="en-IN" sz="1600" b="0" i="0" u="none" strike="noStrike">
                        <a:solidFill>
                          <a:srgbClr val="000000"/>
                        </a:solidFill>
                        <a:latin typeface="Calibri"/>
                      </a:endParaRPr>
                    </a:p>
                  </a:txBody>
                  <a:tcPr marL="9525" marR="9525" marT="9525" marB="0" anchor="b"/>
                </a:tc>
                <a:tc>
                  <a:txBody>
                    <a:bodyPr/>
                    <a:lstStyle/>
                    <a:p>
                      <a:pPr algn="ctr" rtl="0" fontAlgn="ctr"/>
                      <a:r>
                        <a:rPr lang="en-IN" sz="1600" u="none" strike="noStrike"/>
                        <a:t>61</a:t>
                      </a:r>
                      <a:endParaRPr lang="en-IN" sz="1600" b="0" i="0" u="none" strike="noStrike">
                        <a:solidFill>
                          <a:srgbClr val="000000"/>
                        </a:solidFill>
                        <a:latin typeface="Book Antiqua"/>
                      </a:endParaRPr>
                    </a:p>
                  </a:txBody>
                  <a:tcPr marL="9525" marR="9525" marT="9525" marB="0" anchor="ctr"/>
                </a:tc>
                <a:tc>
                  <a:txBody>
                    <a:bodyPr/>
                    <a:lstStyle/>
                    <a:p>
                      <a:pPr algn="ctr" fontAlgn="b"/>
                      <a:r>
                        <a:rPr lang="en-IN" sz="1600" u="none" strike="noStrike"/>
                        <a:t>3721</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11"/>
                  </a:ext>
                </a:extLst>
              </a:tr>
              <a:tr h="311074">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rtl="0" fontAlgn="ctr"/>
                      <a:r>
                        <a:rPr lang="en-IN" sz="1600" u="none" strike="noStrike" dirty="0"/>
                        <a:t>64</a:t>
                      </a:r>
                      <a:endParaRPr lang="en-IN" sz="1600" b="0" i="0" u="none" strike="noStrike" dirty="0">
                        <a:solidFill>
                          <a:srgbClr val="000000"/>
                        </a:solidFill>
                        <a:latin typeface="Book Antiqua"/>
                      </a:endParaRPr>
                    </a:p>
                  </a:txBody>
                  <a:tcPr marL="9525" marR="9525" marT="9525" marB="0" anchor="ctr"/>
                </a:tc>
                <a:tc>
                  <a:txBody>
                    <a:bodyPr/>
                    <a:lstStyle/>
                    <a:p>
                      <a:pPr algn="ctr" fontAlgn="b"/>
                      <a:r>
                        <a:rPr lang="en-IN" sz="1600" u="none" strike="noStrike"/>
                        <a:t>4096</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12"/>
                  </a:ext>
                </a:extLst>
              </a:tr>
              <a:tr h="311074">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rtl="0" fontAlgn="ctr"/>
                      <a:r>
                        <a:rPr lang="en-IN" sz="1600" u="none" strike="noStrike"/>
                        <a:t>64</a:t>
                      </a:r>
                      <a:endParaRPr lang="en-IN" sz="1600" b="0" i="0" u="none" strike="noStrike">
                        <a:solidFill>
                          <a:srgbClr val="000000"/>
                        </a:solidFill>
                        <a:latin typeface="Book Antiqua"/>
                      </a:endParaRPr>
                    </a:p>
                  </a:txBody>
                  <a:tcPr marL="9525" marR="9525" marT="9525" marB="0" anchor="ctr"/>
                </a:tc>
                <a:tc>
                  <a:txBody>
                    <a:bodyPr/>
                    <a:lstStyle/>
                    <a:p>
                      <a:pPr algn="ctr" fontAlgn="b"/>
                      <a:r>
                        <a:rPr lang="en-IN" sz="1600" u="none" strike="noStrike"/>
                        <a:t>4096</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13"/>
                  </a:ext>
                </a:extLst>
              </a:tr>
              <a:tr h="311074">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rtl="0" fontAlgn="ctr"/>
                      <a:r>
                        <a:rPr lang="en-IN" sz="1600" u="none" strike="noStrike"/>
                        <a:t>67</a:t>
                      </a:r>
                      <a:endParaRPr lang="en-IN" sz="1600" b="0" i="0" u="none" strike="noStrike">
                        <a:solidFill>
                          <a:srgbClr val="000000"/>
                        </a:solidFill>
                        <a:latin typeface="Book Antiqua"/>
                      </a:endParaRPr>
                    </a:p>
                  </a:txBody>
                  <a:tcPr marL="9525" marR="9525" marT="9525" marB="0" anchor="ctr"/>
                </a:tc>
                <a:tc>
                  <a:txBody>
                    <a:bodyPr/>
                    <a:lstStyle/>
                    <a:p>
                      <a:pPr algn="ctr" fontAlgn="b"/>
                      <a:r>
                        <a:rPr lang="en-IN" sz="1600" u="none" strike="noStrike"/>
                        <a:t>4489</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14"/>
                  </a:ext>
                </a:extLst>
              </a:tr>
              <a:tr h="311074">
                <a:tc>
                  <a:txBody>
                    <a:bodyPr/>
                    <a:lstStyle/>
                    <a:p>
                      <a:pPr algn="ctr" fontAlgn="b"/>
                      <a:r>
                        <a:rPr lang="en-IN" sz="1600" u="none" strike="noStrike"/>
                        <a:t> </a:t>
                      </a:r>
                      <a:endParaRPr lang="en-IN" sz="1600" b="0" i="0" u="none" strike="noStrike">
                        <a:solidFill>
                          <a:srgbClr val="000000"/>
                        </a:solidFill>
                        <a:latin typeface="Calibri"/>
                      </a:endParaRPr>
                    </a:p>
                  </a:txBody>
                  <a:tcPr marL="9525" marR="9525" marT="9525" marB="0" anchor="b"/>
                </a:tc>
                <a:tc>
                  <a:txBody>
                    <a:bodyPr/>
                    <a:lstStyle/>
                    <a:p>
                      <a:pPr algn="ctr" rtl="0" fontAlgn="ctr"/>
                      <a:r>
                        <a:rPr lang="en-IN" sz="1600" u="none" strike="noStrike"/>
                        <a:t>69</a:t>
                      </a:r>
                      <a:endParaRPr lang="en-IN" sz="1600" b="0" i="0" u="none" strike="noStrike">
                        <a:solidFill>
                          <a:srgbClr val="000000"/>
                        </a:solidFill>
                        <a:latin typeface="Book Antiqua"/>
                      </a:endParaRPr>
                    </a:p>
                  </a:txBody>
                  <a:tcPr marL="9525" marR="9525" marT="9525" marB="0" anchor="ctr"/>
                </a:tc>
                <a:tc>
                  <a:txBody>
                    <a:bodyPr/>
                    <a:lstStyle/>
                    <a:p>
                      <a:pPr algn="ctr" fontAlgn="b"/>
                      <a:r>
                        <a:rPr lang="en-IN" sz="1600" u="none" strike="noStrike"/>
                        <a:t>4761</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325</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dirty="0"/>
                        <a:t>105625</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21125</a:t>
                      </a:r>
                      <a:endParaRPr lang="en-IN"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5"/>
                  </a:ext>
                </a:extLst>
              </a:tr>
              <a:tr h="433015">
                <a:tc>
                  <a:txBody>
                    <a:bodyPr/>
                    <a:lstStyle/>
                    <a:p>
                      <a:pPr algn="ctr" fontAlgn="b"/>
                      <a:r>
                        <a:rPr lang="en-GB" sz="1600" u="none" strike="noStrike" dirty="0"/>
                        <a:t>Total</a:t>
                      </a:r>
                      <a:endParaRPr lang="en-GB" sz="1600" b="0" i="0" u="none" strike="noStrike" dirty="0">
                        <a:solidFill>
                          <a:srgbClr val="000000"/>
                        </a:solidFill>
                        <a:latin typeface="Calibri"/>
                      </a:endParaRPr>
                    </a:p>
                  </a:txBody>
                  <a:tcPr marL="9525" marR="9525" marT="9525" marB="0" anchor="b"/>
                </a:tc>
                <a:tc>
                  <a:txBody>
                    <a:bodyPr/>
                    <a:lstStyle/>
                    <a:p>
                      <a:pPr algn="ctr" fontAlgn="b"/>
                      <a:r>
                        <a:rPr lang="en-GB" sz="1600" u="none" strike="noStrike" dirty="0"/>
                        <a:t>T=1020</a:t>
                      </a:r>
                      <a:endParaRPr lang="en-GB" sz="1600" b="0" i="0" u="none" strike="noStrike" dirty="0">
                        <a:solidFill>
                          <a:srgbClr val="000000"/>
                        </a:solidFill>
                        <a:latin typeface="Calibri"/>
                      </a:endParaRPr>
                    </a:p>
                  </a:txBody>
                  <a:tcPr marL="9525" marR="9525" marT="9525" marB="0" anchor="b"/>
                </a:tc>
                <a:tc>
                  <a:txBody>
                    <a:bodyPr/>
                    <a:lstStyle/>
                    <a:p>
                      <a:pPr algn="ctr" fontAlgn="b"/>
                      <a:r>
                        <a:rPr lang="el-GR" sz="1600" u="none" strike="noStrike" dirty="0"/>
                        <a:t>Σ</a:t>
                      </a:r>
                      <a:r>
                        <a:rPr lang="en-GB" sz="1600" u="none" strike="noStrike" dirty="0"/>
                        <a:t>xij</a:t>
                      </a:r>
                      <a:r>
                        <a:rPr lang="en-GB" sz="1600" u="none" strike="noStrike" baseline="30000" dirty="0"/>
                        <a:t>2 </a:t>
                      </a:r>
                      <a:r>
                        <a:rPr lang="en-GB" sz="1600" u="none" strike="noStrike" baseline="0" dirty="0"/>
                        <a:t>=69540</a:t>
                      </a:r>
                      <a:endParaRPr lang="en-GB" sz="1600" b="0" i="0" u="none" strike="noStrike" dirty="0">
                        <a:solidFill>
                          <a:srgbClr val="000000"/>
                        </a:solidFill>
                        <a:latin typeface="Calibri"/>
                      </a:endParaRPr>
                    </a:p>
                  </a:txBody>
                  <a:tcPr marL="9525" marR="9525" marT="9525" marB="0" anchor="b"/>
                </a:tc>
                <a:tc>
                  <a:txBody>
                    <a:bodyPr/>
                    <a:lstStyle/>
                    <a:p>
                      <a:pPr algn="ctr" fontAlgn="b"/>
                      <a:r>
                        <a:rPr lang="en-GB" sz="1600" u="none" strike="noStrike" dirty="0"/>
                        <a:t> </a:t>
                      </a:r>
                      <a:endParaRPr lang="en-GB" sz="1600" b="0" i="0" u="none" strike="noStrike" dirty="0">
                        <a:solidFill>
                          <a:srgbClr val="000000"/>
                        </a:solidFill>
                        <a:latin typeface="Calibri"/>
                      </a:endParaRPr>
                    </a:p>
                  </a:txBody>
                  <a:tcPr marL="9525" marR="9525" marT="9525" marB="0" anchor="b"/>
                </a:tc>
                <a:tc>
                  <a:txBody>
                    <a:bodyPr/>
                    <a:lstStyle/>
                    <a:p>
                      <a:pPr algn="ctr" fontAlgn="b"/>
                      <a:r>
                        <a:rPr lang="en-GB" sz="1600" u="none" strike="noStrike"/>
                        <a:t> </a:t>
                      </a:r>
                      <a:endParaRPr lang="en-GB" sz="1600" b="0" i="0" u="none" strike="noStrike">
                        <a:solidFill>
                          <a:srgbClr val="000000"/>
                        </a:solidFill>
                        <a:latin typeface="Calibri"/>
                      </a:endParaRPr>
                    </a:p>
                  </a:txBody>
                  <a:tcPr marL="9525" marR="9525" marT="9525" marB="0" anchor="b"/>
                </a:tc>
                <a:tc>
                  <a:txBody>
                    <a:bodyPr/>
                    <a:lstStyle/>
                    <a:p>
                      <a:pPr algn="ctr" fontAlgn="b"/>
                      <a:r>
                        <a:rPr lang="el-GR" sz="1600" u="none" strike="noStrike" dirty="0"/>
                        <a:t>Σ</a:t>
                      </a:r>
                      <a:r>
                        <a:rPr lang="en-GB" sz="1600" u="none" strike="noStrike" dirty="0"/>
                        <a:t>Tj</a:t>
                      </a:r>
                      <a:r>
                        <a:rPr lang="en-GB" sz="1600" u="none" strike="noStrike" baseline="30000" dirty="0"/>
                        <a:t>2</a:t>
                      </a:r>
                      <a:r>
                        <a:rPr lang="en-GB" sz="1600" u="none" strike="noStrike" dirty="0"/>
                        <a:t>/nj=69430</a:t>
                      </a:r>
                      <a:endParaRPr lang="en-GB"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6"/>
                  </a:ext>
                </a:extLst>
              </a:tr>
            </a:tbl>
          </a:graphicData>
        </a:graphic>
      </p:graphicFrame>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Content Placeholder 2"/>
          <p:cNvSpPr>
            <a:spLocks noGrp="1"/>
          </p:cNvSpPr>
          <p:nvPr>
            <p:ph sz="half" idx="1"/>
          </p:nvPr>
        </p:nvSpPr>
        <p:spPr>
          <a:xfrm>
            <a:off x="457200" y="685800"/>
            <a:ext cx="4038600" cy="5440363"/>
          </a:xfrm>
        </p:spPr>
        <p:txBody>
          <a:bodyPr/>
          <a:lstStyle/>
          <a:p>
            <a:pPr>
              <a:buFontTx/>
              <a:buNone/>
            </a:pPr>
            <a:r>
              <a:rPr lang="en-GB" sz="2200">
                <a:cs typeface="Arial" charset="0"/>
              </a:rPr>
              <a:t>Information from table( for understanding)</a:t>
            </a:r>
          </a:p>
          <a:p>
            <a:pPr>
              <a:buFontTx/>
              <a:buNone/>
            </a:pPr>
            <a:endParaRPr lang="en-GB" sz="2200">
              <a:cs typeface="Arial" charset="0"/>
            </a:endParaRPr>
          </a:p>
          <a:p>
            <a:r>
              <a:rPr lang="en-US" sz="2200">
                <a:cs typeface="Arial" charset="0"/>
              </a:rPr>
              <a:t>T= ∑Xij= 1020</a:t>
            </a:r>
          </a:p>
          <a:p>
            <a:r>
              <a:rPr lang="en-GB" sz="2200"/>
              <a:t> </a:t>
            </a:r>
            <a:r>
              <a:rPr lang="en-US" sz="2200">
                <a:cs typeface="Arial" charset="0"/>
              </a:rPr>
              <a:t>[∑(T</a:t>
            </a:r>
            <a:r>
              <a:rPr lang="en-US" sz="2200" baseline="-25000">
                <a:cs typeface="Arial" charset="0"/>
              </a:rPr>
              <a:t>j </a:t>
            </a:r>
            <a:r>
              <a:rPr lang="en-US" sz="2200">
                <a:cs typeface="Arial" charset="0"/>
              </a:rPr>
              <a:t>)</a:t>
            </a:r>
            <a:r>
              <a:rPr lang="en-US" sz="2200" baseline="30000">
                <a:cs typeface="Arial" charset="0"/>
              </a:rPr>
              <a:t>2</a:t>
            </a:r>
            <a:r>
              <a:rPr lang="en-US" sz="2200">
                <a:cs typeface="Arial" charset="0"/>
              </a:rPr>
              <a:t>/n</a:t>
            </a:r>
            <a:r>
              <a:rPr lang="en-US" sz="2200" baseline="-25000">
                <a:cs typeface="Arial" charset="0"/>
              </a:rPr>
              <a:t>j</a:t>
            </a:r>
            <a:r>
              <a:rPr lang="en-US" sz="2200">
                <a:cs typeface="Arial" charset="0"/>
              </a:rPr>
              <a:t>] = 69430</a:t>
            </a:r>
          </a:p>
          <a:p>
            <a:pPr>
              <a:buFontTx/>
              <a:buChar char="-"/>
            </a:pPr>
            <a:endParaRPr lang="en-GB" sz="2200"/>
          </a:p>
          <a:p>
            <a:r>
              <a:rPr lang="en-US" sz="2200">
                <a:cs typeface="Arial" charset="0"/>
              </a:rPr>
              <a:t>∑X</a:t>
            </a:r>
            <a:r>
              <a:rPr lang="en-US" sz="2200" baseline="-25000">
                <a:cs typeface="Arial" charset="0"/>
              </a:rPr>
              <a:t>ij</a:t>
            </a:r>
            <a:r>
              <a:rPr lang="en-US" sz="2200" baseline="30000">
                <a:cs typeface="Arial" charset="0"/>
              </a:rPr>
              <a:t>2  </a:t>
            </a:r>
            <a:r>
              <a:rPr lang="en-US" sz="2200">
                <a:cs typeface="Arial" charset="0"/>
              </a:rPr>
              <a:t> = 69540</a:t>
            </a:r>
          </a:p>
          <a:p>
            <a:pPr>
              <a:buFontTx/>
              <a:buNone/>
            </a:pPr>
            <a:endParaRPr lang="en-GB" sz="2200"/>
          </a:p>
        </p:txBody>
      </p:sp>
      <p:sp>
        <p:nvSpPr>
          <p:cNvPr id="4" name="Content Placeholder 3"/>
          <p:cNvSpPr>
            <a:spLocks noGrp="1"/>
          </p:cNvSpPr>
          <p:nvPr>
            <p:ph sz="half" idx="2"/>
          </p:nvPr>
        </p:nvSpPr>
        <p:spPr>
          <a:xfrm>
            <a:off x="4648200" y="685800"/>
            <a:ext cx="4038600" cy="5440363"/>
          </a:xfrm>
        </p:spPr>
        <p:txBody>
          <a:bodyPr/>
          <a:lstStyle/>
          <a:p>
            <a:pPr>
              <a:buFontTx/>
              <a:buNone/>
              <a:defRPr/>
            </a:pPr>
            <a:r>
              <a:rPr lang="en-GB" sz="2200" dirty="0"/>
              <a:t>Requirement of ANOVA Table</a:t>
            </a:r>
          </a:p>
          <a:p>
            <a:pPr marL="457200" indent="-457200">
              <a:buFontTx/>
              <a:buAutoNum type="arabicPeriod"/>
              <a:defRPr/>
            </a:pPr>
            <a:r>
              <a:rPr lang="en-US" sz="2200" dirty="0">
                <a:cs typeface="Arial" charset="0"/>
              </a:rPr>
              <a:t>T= 1020</a:t>
            </a:r>
          </a:p>
          <a:p>
            <a:pPr marL="457200" indent="-457200">
              <a:buFontTx/>
              <a:buAutoNum type="arabicPeriod"/>
              <a:defRPr/>
            </a:pPr>
            <a:r>
              <a:rPr lang="en-US" sz="2200" dirty="0">
                <a:cs typeface="Arial" charset="0"/>
              </a:rPr>
              <a:t> CF=(1020)</a:t>
            </a:r>
            <a:r>
              <a:rPr lang="en-US" sz="2200" baseline="30000" dirty="0">
                <a:cs typeface="Arial" charset="0"/>
              </a:rPr>
              <a:t>2</a:t>
            </a:r>
            <a:r>
              <a:rPr lang="en-US" sz="2200" dirty="0">
                <a:cs typeface="Arial" charset="0"/>
              </a:rPr>
              <a:t> /15= 69360</a:t>
            </a:r>
          </a:p>
          <a:p>
            <a:pPr marL="457200" indent="-457200">
              <a:buFontTx/>
              <a:buAutoNum type="arabicPeriod" startAt="3"/>
              <a:defRPr/>
            </a:pPr>
            <a:r>
              <a:rPr lang="en-GB" sz="2200" dirty="0"/>
              <a:t>SS Between</a:t>
            </a:r>
          </a:p>
          <a:p>
            <a:pPr marL="457200" indent="-457200">
              <a:buFontTx/>
              <a:buNone/>
              <a:defRPr/>
            </a:pPr>
            <a:r>
              <a:rPr lang="en-GB" sz="2200" dirty="0"/>
              <a:t>= </a:t>
            </a:r>
            <a:r>
              <a:rPr lang="en-US" sz="2200" dirty="0">
                <a:cs typeface="Arial" charset="0"/>
              </a:rPr>
              <a:t>[∑(</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 CF</a:t>
            </a:r>
          </a:p>
          <a:p>
            <a:pPr marL="457200" indent="-457200">
              <a:buFontTx/>
              <a:buNone/>
              <a:defRPr/>
            </a:pPr>
            <a:r>
              <a:rPr lang="en-US" sz="2200" dirty="0">
                <a:cs typeface="Arial" charset="0"/>
              </a:rPr>
              <a:t>= 69430-69360= 70</a:t>
            </a:r>
            <a:endParaRPr lang="en-GB" sz="2200" dirty="0"/>
          </a:p>
          <a:p>
            <a:pPr marL="457200" indent="-457200">
              <a:buFontTx/>
              <a:buAutoNum type="arabicPeriod" startAt="4"/>
              <a:defRPr/>
            </a:pPr>
            <a:r>
              <a:rPr lang="en-GB" sz="2200" dirty="0"/>
              <a:t>SS Within</a:t>
            </a:r>
          </a:p>
          <a:p>
            <a:pPr marL="457200" indent="-457200">
              <a:buFontTx/>
              <a:buNone/>
              <a:defRPr/>
            </a:pPr>
            <a:r>
              <a:rPr lang="en-US" sz="2200" dirty="0">
                <a:cs typeface="Arial" charset="0"/>
              </a:rPr>
              <a:t>= ∑X</a:t>
            </a:r>
            <a:r>
              <a:rPr lang="en-US" sz="2200" baseline="-25000" dirty="0">
                <a:cs typeface="Arial" charset="0"/>
              </a:rPr>
              <a:t>ij</a:t>
            </a:r>
            <a:r>
              <a:rPr lang="en-US" sz="2200" baseline="30000" dirty="0">
                <a:cs typeface="Arial" charset="0"/>
              </a:rPr>
              <a:t>2</a:t>
            </a:r>
            <a:r>
              <a:rPr lang="en-US" sz="2200" dirty="0">
                <a:cs typeface="Arial" charset="0"/>
              </a:rPr>
              <a:t>- [∑(</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a:t>
            </a:r>
          </a:p>
          <a:p>
            <a:pPr marL="457200" indent="-457200">
              <a:buFontTx/>
              <a:buNone/>
              <a:defRPr/>
            </a:pPr>
            <a:r>
              <a:rPr lang="en-US" sz="2200" dirty="0">
                <a:cs typeface="Arial" charset="0"/>
              </a:rPr>
              <a:t>=69540-69430= 110</a:t>
            </a:r>
            <a:endParaRPr lang="en-GB" sz="2200" dirty="0"/>
          </a:p>
          <a:p>
            <a:pPr marL="457200" indent="-457200">
              <a:buFontTx/>
              <a:buAutoNum type="arabicPeriod" startAt="5"/>
              <a:defRPr/>
            </a:pPr>
            <a:r>
              <a:rPr lang="en-GB" sz="2200" dirty="0"/>
              <a:t>Total SS</a:t>
            </a:r>
          </a:p>
          <a:p>
            <a:pPr marL="457200" indent="-457200">
              <a:buFontTx/>
              <a:buNone/>
              <a:defRPr/>
            </a:pPr>
            <a:r>
              <a:rPr lang="en-GB" sz="2200" dirty="0"/>
              <a:t>= </a:t>
            </a:r>
            <a:r>
              <a:rPr lang="en-US" sz="2200" dirty="0">
                <a:cs typeface="Arial" charset="0"/>
              </a:rPr>
              <a:t>∑X</a:t>
            </a:r>
            <a:r>
              <a:rPr lang="en-US" sz="2200" baseline="-25000" dirty="0">
                <a:cs typeface="Arial" charset="0"/>
              </a:rPr>
              <a:t>ij</a:t>
            </a:r>
            <a:r>
              <a:rPr lang="en-US" sz="2200" baseline="30000" dirty="0">
                <a:cs typeface="Arial" charset="0"/>
              </a:rPr>
              <a:t>2</a:t>
            </a:r>
            <a:r>
              <a:rPr lang="en-US" sz="2200" dirty="0">
                <a:cs typeface="Arial" charset="0"/>
              </a:rPr>
              <a:t>- CF= 69540- 69360= 180</a:t>
            </a:r>
            <a:endParaRPr lang="en-IN" sz="2200"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8088313" cy="5992813"/>
        </p:xfrm>
        <a:graphic>
          <a:graphicData uri="http://schemas.openxmlformats.org/drawingml/2006/table">
            <a:tbl>
              <a:tblPr/>
              <a:tblGrid>
                <a:gridCol w="16764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2017713">
                  <a:extLst>
                    <a:ext uri="{9D8B030D-6E8A-4147-A177-3AD203B41FA5}">
                      <a16:colId xmlns:a16="http://schemas.microsoft.com/office/drawing/2014/main" val="20002"/>
                    </a:ext>
                  </a:extLst>
                </a:gridCol>
                <a:gridCol w="1055687">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077913">
                  <a:extLst>
                    <a:ext uri="{9D8B030D-6E8A-4147-A177-3AD203B41FA5}">
                      <a16:colId xmlns:a16="http://schemas.microsoft.com/office/drawing/2014/main" val="20005"/>
                    </a:ext>
                  </a:extLst>
                </a:gridCol>
              </a:tblGrid>
              <a:tr h="17984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F ratio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MSBetween/MSwithin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Between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70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K-1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70/2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MS Between/Ms within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=35/9.17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=3.61</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F(2,12)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=6.93</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Within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110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=15-3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110/12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=9.17</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180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=14</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itle 1"/>
          <p:cNvSpPr>
            <a:spLocks noGrp="1"/>
          </p:cNvSpPr>
          <p:nvPr>
            <p:ph type="title"/>
          </p:nvPr>
        </p:nvSpPr>
        <p:spPr/>
        <p:txBody>
          <a:bodyPr/>
          <a:lstStyle/>
          <a:p>
            <a:r>
              <a:rPr lang="en-US"/>
              <a:t>Exercise </a:t>
            </a:r>
            <a:endParaRPr lang="en-IN"/>
          </a:p>
        </p:txBody>
      </p:sp>
      <p:sp>
        <p:nvSpPr>
          <p:cNvPr id="165891" name="Content Placeholder 2"/>
          <p:cNvSpPr>
            <a:spLocks noGrp="1"/>
          </p:cNvSpPr>
          <p:nvPr>
            <p:ph idx="1"/>
          </p:nvPr>
        </p:nvSpPr>
        <p:spPr/>
        <p:txBody>
          <a:bodyPr/>
          <a:lstStyle/>
          <a:p>
            <a:pPr marL="0" indent="0">
              <a:buFontTx/>
              <a:buNone/>
            </a:pPr>
            <a:r>
              <a:rPr lang="en-US" dirty="0"/>
              <a:t>19. Three process A,B and C are tested to see whether their out puts are equivalent. The following observations of output are made</a:t>
            </a:r>
          </a:p>
          <a:p>
            <a:pPr marL="0" indent="0">
              <a:buFontTx/>
              <a:buNone/>
            </a:pPr>
            <a:endParaRPr lang="en-US" dirty="0"/>
          </a:p>
          <a:p>
            <a:pPr marL="0" indent="0">
              <a:buFontTx/>
              <a:buNone/>
            </a:pPr>
            <a:endParaRPr lang="en-IN" dirty="0"/>
          </a:p>
        </p:txBody>
      </p:sp>
      <p:graphicFrame>
        <p:nvGraphicFramePr>
          <p:cNvPr id="4" name="Table 3"/>
          <p:cNvGraphicFramePr>
            <a:graphicFrameLocks noGrp="1"/>
          </p:cNvGraphicFramePr>
          <p:nvPr/>
        </p:nvGraphicFramePr>
        <p:xfrm>
          <a:off x="914400" y="3535363"/>
          <a:ext cx="7391400" cy="1874838"/>
        </p:xfrm>
        <a:graphic>
          <a:graphicData uri="http://schemas.openxmlformats.org/drawingml/2006/table">
            <a:tbl>
              <a:tblPr firstRow="1" bandRow="1">
                <a:tableStyleId>{5C22544A-7EE6-4342-B048-85BDC9FD1C3A}</a:tableStyleId>
              </a:tblPr>
              <a:tblGrid>
                <a:gridCol w="739140">
                  <a:extLst>
                    <a:ext uri="{9D8B030D-6E8A-4147-A177-3AD203B41FA5}">
                      <a16:colId xmlns:a16="http://schemas.microsoft.com/office/drawing/2014/main" val="20000"/>
                    </a:ext>
                  </a:extLst>
                </a:gridCol>
                <a:gridCol w="739140">
                  <a:extLst>
                    <a:ext uri="{9D8B030D-6E8A-4147-A177-3AD203B41FA5}">
                      <a16:colId xmlns:a16="http://schemas.microsoft.com/office/drawing/2014/main" val="20001"/>
                    </a:ext>
                  </a:extLst>
                </a:gridCol>
                <a:gridCol w="739140">
                  <a:extLst>
                    <a:ext uri="{9D8B030D-6E8A-4147-A177-3AD203B41FA5}">
                      <a16:colId xmlns:a16="http://schemas.microsoft.com/office/drawing/2014/main" val="20002"/>
                    </a:ext>
                  </a:extLst>
                </a:gridCol>
                <a:gridCol w="739140">
                  <a:extLst>
                    <a:ext uri="{9D8B030D-6E8A-4147-A177-3AD203B41FA5}">
                      <a16:colId xmlns:a16="http://schemas.microsoft.com/office/drawing/2014/main" val="20003"/>
                    </a:ext>
                  </a:extLst>
                </a:gridCol>
                <a:gridCol w="739140">
                  <a:extLst>
                    <a:ext uri="{9D8B030D-6E8A-4147-A177-3AD203B41FA5}">
                      <a16:colId xmlns:a16="http://schemas.microsoft.com/office/drawing/2014/main" val="20004"/>
                    </a:ext>
                  </a:extLst>
                </a:gridCol>
                <a:gridCol w="739140">
                  <a:extLst>
                    <a:ext uri="{9D8B030D-6E8A-4147-A177-3AD203B41FA5}">
                      <a16:colId xmlns:a16="http://schemas.microsoft.com/office/drawing/2014/main" val="20005"/>
                    </a:ext>
                  </a:extLst>
                </a:gridCol>
                <a:gridCol w="739140">
                  <a:extLst>
                    <a:ext uri="{9D8B030D-6E8A-4147-A177-3AD203B41FA5}">
                      <a16:colId xmlns:a16="http://schemas.microsoft.com/office/drawing/2014/main" val="20006"/>
                    </a:ext>
                  </a:extLst>
                </a:gridCol>
                <a:gridCol w="739140">
                  <a:extLst>
                    <a:ext uri="{9D8B030D-6E8A-4147-A177-3AD203B41FA5}">
                      <a16:colId xmlns:a16="http://schemas.microsoft.com/office/drawing/2014/main" val="20007"/>
                    </a:ext>
                  </a:extLst>
                </a:gridCol>
                <a:gridCol w="739140">
                  <a:extLst>
                    <a:ext uri="{9D8B030D-6E8A-4147-A177-3AD203B41FA5}">
                      <a16:colId xmlns:a16="http://schemas.microsoft.com/office/drawing/2014/main" val="20008"/>
                    </a:ext>
                  </a:extLst>
                </a:gridCol>
                <a:gridCol w="739140">
                  <a:extLst>
                    <a:ext uri="{9D8B030D-6E8A-4147-A177-3AD203B41FA5}">
                      <a16:colId xmlns:a16="http://schemas.microsoft.com/office/drawing/2014/main" val="20009"/>
                    </a:ext>
                  </a:extLst>
                </a:gridCol>
              </a:tblGrid>
              <a:tr h="624946">
                <a:tc>
                  <a:txBody>
                    <a:bodyPr/>
                    <a:lstStyle/>
                    <a:p>
                      <a:r>
                        <a:rPr lang="en-US" sz="2000" dirty="0">
                          <a:solidFill>
                            <a:schemeClr val="tx1"/>
                          </a:solidFill>
                        </a:rPr>
                        <a:t>A</a:t>
                      </a:r>
                      <a:endParaRPr lang="en-IN" sz="2000" dirty="0">
                        <a:solidFill>
                          <a:schemeClr val="tx1"/>
                        </a:solidFill>
                      </a:endParaRPr>
                    </a:p>
                  </a:txBody>
                  <a:tcPr marT="45728" marB="45728"/>
                </a:tc>
                <a:tc>
                  <a:txBody>
                    <a:bodyPr/>
                    <a:lstStyle/>
                    <a:p>
                      <a:r>
                        <a:rPr lang="en-US" sz="2000" dirty="0">
                          <a:solidFill>
                            <a:schemeClr val="tx1"/>
                          </a:solidFill>
                        </a:rPr>
                        <a:t>10</a:t>
                      </a:r>
                      <a:endParaRPr lang="en-IN" sz="2000" dirty="0">
                        <a:solidFill>
                          <a:schemeClr val="tx1"/>
                        </a:solidFill>
                      </a:endParaRPr>
                    </a:p>
                  </a:txBody>
                  <a:tcPr marT="45728" marB="45728"/>
                </a:tc>
                <a:tc>
                  <a:txBody>
                    <a:bodyPr/>
                    <a:lstStyle/>
                    <a:p>
                      <a:r>
                        <a:rPr lang="en-US" sz="2000" dirty="0">
                          <a:solidFill>
                            <a:schemeClr val="tx1"/>
                          </a:solidFill>
                        </a:rPr>
                        <a:t>12</a:t>
                      </a:r>
                      <a:endParaRPr lang="en-IN" sz="2000" dirty="0">
                        <a:solidFill>
                          <a:schemeClr val="tx1"/>
                        </a:solidFill>
                      </a:endParaRPr>
                    </a:p>
                  </a:txBody>
                  <a:tcPr marT="45728" marB="45728"/>
                </a:tc>
                <a:tc>
                  <a:txBody>
                    <a:bodyPr/>
                    <a:lstStyle/>
                    <a:p>
                      <a:r>
                        <a:rPr lang="en-US" sz="2000" dirty="0">
                          <a:solidFill>
                            <a:schemeClr val="tx1"/>
                          </a:solidFill>
                        </a:rPr>
                        <a:t>13</a:t>
                      </a:r>
                      <a:endParaRPr lang="en-IN" sz="2000" dirty="0">
                        <a:solidFill>
                          <a:schemeClr val="tx1"/>
                        </a:solidFill>
                      </a:endParaRPr>
                    </a:p>
                  </a:txBody>
                  <a:tcPr marT="45728" marB="45728"/>
                </a:tc>
                <a:tc>
                  <a:txBody>
                    <a:bodyPr/>
                    <a:lstStyle/>
                    <a:p>
                      <a:r>
                        <a:rPr lang="en-US" sz="2000" dirty="0">
                          <a:solidFill>
                            <a:schemeClr val="tx1"/>
                          </a:solidFill>
                        </a:rPr>
                        <a:t>11</a:t>
                      </a:r>
                      <a:endParaRPr lang="en-IN" sz="2000" dirty="0">
                        <a:solidFill>
                          <a:schemeClr val="tx1"/>
                        </a:solidFill>
                      </a:endParaRPr>
                    </a:p>
                  </a:txBody>
                  <a:tcPr marT="45728" marB="45728"/>
                </a:tc>
                <a:tc>
                  <a:txBody>
                    <a:bodyPr/>
                    <a:lstStyle/>
                    <a:p>
                      <a:r>
                        <a:rPr lang="en-US" sz="2000" dirty="0">
                          <a:solidFill>
                            <a:schemeClr val="tx1"/>
                          </a:solidFill>
                        </a:rPr>
                        <a:t>10</a:t>
                      </a:r>
                      <a:endParaRPr lang="en-IN" sz="2000" dirty="0">
                        <a:solidFill>
                          <a:schemeClr val="tx1"/>
                        </a:solidFill>
                      </a:endParaRPr>
                    </a:p>
                  </a:txBody>
                  <a:tcPr marT="45728" marB="45728"/>
                </a:tc>
                <a:tc>
                  <a:txBody>
                    <a:bodyPr/>
                    <a:lstStyle/>
                    <a:p>
                      <a:r>
                        <a:rPr lang="en-US" sz="2000" dirty="0">
                          <a:solidFill>
                            <a:schemeClr val="tx1"/>
                          </a:solidFill>
                        </a:rPr>
                        <a:t>14</a:t>
                      </a:r>
                      <a:endParaRPr lang="en-IN" sz="2000" dirty="0">
                        <a:solidFill>
                          <a:schemeClr val="tx1"/>
                        </a:solidFill>
                      </a:endParaRPr>
                    </a:p>
                  </a:txBody>
                  <a:tcPr marT="45728" marB="45728"/>
                </a:tc>
                <a:tc>
                  <a:txBody>
                    <a:bodyPr/>
                    <a:lstStyle/>
                    <a:p>
                      <a:r>
                        <a:rPr lang="en-US" sz="2000" dirty="0">
                          <a:solidFill>
                            <a:schemeClr val="tx1"/>
                          </a:solidFill>
                        </a:rPr>
                        <a:t>15</a:t>
                      </a:r>
                      <a:endParaRPr lang="en-IN" sz="2000" dirty="0">
                        <a:solidFill>
                          <a:schemeClr val="tx1"/>
                        </a:solidFill>
                      </a:endParaRPr>
                    </a:p>
                  </a:txBody>
                  <a:tcPr marT="45728" marB="45728"/>
                </a:tc>
                <a:tc>
                  <a:txBody>
                    <a:bodyPr/>
                    <a:lstStyle/>
                    <a:p>
                      <a:r>
                        <a:rPr lang="en-US" sz="2000" dirty="0">
                          <a:solidFill>
                            <a:schemeClr val="tx1"/>
                          </a:solidFill>
                        </a:rPr>
                        <a:t>13</a:t>
                      </a:r>
                      <a:endParaRPr lang="en-IN" sz="2000" dirty="0">
                        <a:solidFill>
                          <a:schemeClr val="tx1"/>
                        </a:solidFill>
                      </a:endParaRPr>
                    </a:p>
                  </a:txBody>
                  <a:tcPr marT="45728" marB="45728"/>
                </a:tc>
                <a:tc>
                  <a:txBody>
                    <a:bodyPr/>
                    <a:lstStyle/>
                    <a:p>
                      <a:endParaRPr lang="en-IN" sz="2000" dirty="0">
                        <a:solidFill>
                          <a:schemeClr val="tx1"/>
                        </a:solidFill>
                      </a:endParaRPr>
                    </a:p>
                  </a:txBody>
                  <a:tcPr marT="45728" marB="45728"/>
                </a:tc>
                <a:extLst>
                  <a:ext uri="{0D108BD9-81ED-4DB2-BD59-A6C34878D82A}">
                    <a16:rowId xmlns:a16="http://schemas.microsoft.com/office/drawing/2014/main" val="10000"/>
                  </a:ext>
                </a:extLst>
              </a:tr>
              <a:tr h="624946">
                <a:tc>
                  <a:txBody>
                    <a:bodyPr/>
                    <a:lstStyle/>
                    <a:p>
                      <a:r>
                        <a:rPr lang="en-US" sz="2000" dirty="0">
                          <a:solidFill>
                            <a:schemeClr val="tx1"/>
                          </a:solidFill>
                        </a:rPr>
                        <a:t>B</a:t>
                      </a:r>
                      <a:endParaRPr lang="en-IN" sz="2000" dirty="0">
                        <a:solidFill>
                          <a:schemeClr val="tx1"/>
                        </a:solidFill>
                      </a:endParaRPr>
                    </a:p>
                  </a:txBody>
                  <a:tcPr marT="45728" marB="45728"/>
                </a:tc>
                <a:tc>
                  <a:txBody>
                    <a:bodyPr/>
                    <a:lstStyle/>
                    <a:p>
                      <a:r>
                        <a:rPr lang="en-US" sz="2000" dirty="0">
                          <a:solidFill>
                            <a:schemeClr val="tx1"/>
                          </a:solidFill>
                        </a:rPr>
                        <a:t>9</a:t>
                      </a:r>
                      <a:endParaRPr lang="en-IN" sz="2000" dirty="0">
                        <a:solidFill>
                          <a:schemeClr val="tx1"/>
                        </a:solidFill>
                      </a:endParaRPr>
                    </a:p>
                  </a:txBody>
                  <a:tcPr marT="45728" marB="45728"/>
                </a:tc>
                <a:tc>
                  <a:txBody>
                    <a:bodyPr/>
                    <a:lstStyle/>
                    <a:p>
                      <a:r>
                        <a:rPr lang="en-US" sz="2000" dirty="0">
                          <a:solidFill>
                            <a:schemeClr val="tx1"/>
                          </a:solidFill>
                        </a:rPr>
                        <a:t>11</a:t>
                      </a:r>
                      <a:endParaRPr lang="en-IN" sz="2000" dirty="0">
                        <a:solidFill>
                          <a:schemeClr val="tx1"/>
                        </a:solidFill>
                      </a:endParaRPr>
                    </a:p>
                  </a:txBody>
                  <a:tcPr marT="45728" marB="45728"/>
                </a:tc>
                <a:tc>
                  <a:txBody>
                    <a:bodyPr/>
                    <a:lstStyle/>
                    <a:p>
                      <a:r>
                        <a:rPr lang="en-US" sz="2000" dirty="0">
                          <a:solidFill>
                            <a:schemeClr val="tx1"/>
                          </a:solidFill>
                        </a:rPr>
                        <a:t>10</a:t>
                      </a:r>
                      <a:endParaRPr lang="en-IN" sz="2000" dirty="0">
                        <a:solidFill>
                          <a:schemeClr val="tx1"/>
                        </a:solidFill>
                      </a:endParaRPr>
                    </a:p>
                  </a:txBody>
                  <a:tcPr marT="45728" marB="45728"/>
                </a:tc>
                <a:tc>
                  <a:txBody>
                    <a:bodyPr/>
                    <a:lstStyle/>
                    <a:p>
                      <a:r>
                        <a:rPr lang="en-US" sz="2000" dirty="0">
                          <a:solidFill>
                            <a:schemeClr val="tx1"/>
                          </a:solidFill>
                        </a:rPr>
                        <a:t>12</a:t>
                      </a:r>
                      <a:endParaRPr lang="en-IN" sz="2000" dirty="0">
                        <a:solidFill>
                          <a:schemeClr val="tx1"/>
                        </a:solidFill>
                      </a:endParaRPr>
                    </a:p>
                  </a:txBody>
                  <a:tcPr marT="45728" marB="45728"/>
                </a:tc>
                <a:tc>
                  <a:txBody>
                    <a:bodyPr/>
                    <a:lstStyle/>
                    <a:p>
                      <a:r>
                        <a:rPr lang="en-US" sz="2000" dirty="0">
                          <a:solidFill>
                            <a:schemeClr val="tx1"/>
                          </a:solidFill>
                        </a:rPr>
                        <a:t>13</a:t>
                      </a:r>
                      <a:endParaRPr lang="en-IN" sz="2000" dirty="0">
                        <a:solidFill>
                          <a:schemeClr val="tx1"/>
                        </a:solidFill>
                      </a:endParaRPr>
                    </a:p>
                  </a:txBody>
                  <a:tcPr marT="45728" marB="45728"/>
                </a:tc>
                <a:tc>
                  <a:txBody>
                    <a:bodyPr/>
                    <a:lstStyle/>
                    <a:p>
                      <a:endParaRPr lang="en-IN" sz="2000">
                        <a:solidFill>
                          <a:schemeClr val="tx1"/>
                        </a:solidFill>
                      </a:endParaRPr>
                    </a:p>
                  </a:txBody>
                  <a:tcPr marT="45728" marB="45728"/>
                </a:tc>
                <a:tc>
                  <a:txBody>
                    <a:bodyPr/>
                    <a:lstStyle/>
                    <a:p>
                      <a:endParaRPr lang="en-IN" sz="2000">
                        <a:solidFill>
                          <a:schemeClr val="tx1"/>
                        </a:solidFill>
                      </a:endParaRPr>
                    </a:p>
                  </a:txBody>
                  <a:tcPr marT="45728" marB="45728"/>
                </a:tc>
                <a:tc>
                  <a:txBody>
                    <a:bodyPr/>
                    <a:lstStyle/>
                    <a:p>
                      <a:endParaRPr lang="en-IN" sz="2000" dirty="0">
                        <a:solidFill>
                          <a:schemeClr val="tx1"/>
                        </a:solidFill>
                      </a:endParaRPr>
                    </a:p>
                  </a:txBody>
                  <a:tcPr marT="45728" marB="45728"/>
                </a:tc>
                <a:tc>
                  <a:txBody>
                    <a:bodyPr/>
                    <a:lstStyle/>
                    <a:p>
                      <a:endParaRPr lang="en-IN" sz="2000">
                        <a:solidFill>
                          <a:schemeClr val="tx1"/>
                        </a:solidFill>
                      </a:endParaRPr>
                    </a:p>
                  </a:txBody>
                  <a:tcPr marT="45728" marB="45728"/>
                </a:tc>
                <a:extLst>
                  <a:ext uri="{0D108BD9-81ED-4DB2-BD59-A6C34878D82A}">
                    <a16:rowId xmlns:a16="http://schemas.microsoft.com/office/drawing/2014/main" val="10001"/>
                  </a:ext>
                </a:extLst>
              </a:tr>
              <a:tr h="624946">
                <a:tc>
                  <a:txBody>
                    <a:bodyPr/>
                    <a:lstStyle/>
                    <a:p>
                      <a:r>
                        <a:rPr lang="en-US" sz="2000" dirty="0">
                          <a:solidFill>
                            <a:schemeClr val="tx1"/>
                          </a:solidFill>
                        </a:rPr>
                        <a:t>C</a:t>
                      </a:r>
                      <a:endParaRPr lang="en-IN" sz="2000" dirty="0">
                        <a:solidFill>
                          <a:schemeClr val="tx1"/>
                        </a:solidFill>
                      </a:endParaRPr>
                    </a:p>
                  </a:txBody>
                  <a:tcPr marT="45728" marB="45728"/>
                </a:tc>
                <a:tc>
                  <a:txBody>
                    <a:bodyPr/>
                    <a:lstStyle/>
                    <a:p>
                      <a:r>
                        <a:rPr lang="en-US" sz="2000" dirty="0">
                          <a:solidFill>
                            <a:schemeClr val="tx1"/>
                          </a:solidFill>
                        </a:rPr>
                        <a:t>11</a:t>
                      </a:r>
                      <a:endParaRPr lang="en-IN" sz="2000" dirty="0">
                        <a:solidFill>
                          <a:schemeClr val="tx1"/>
                        </a:solidFill>
                      </a:endParaRPr>
                    </a:p>
                  </a:txBody>
                  <a:tcPr marT="45728" marB="45728"/>
                </a:tc>
                <a:tc>
                  <a:txBody>
                    <a:bodyPr/>
                    <a:lstStyle/>
                    <a:p>
                      <a:r>
                        <a:rPr lang="en-US" sz="2000" dirty="0">
                          <a:solidFill>
                            <a:schemeClr val="tx1"/>
                          </a:solidFill>
                        </a:rPr>
                        <a:t>10</a:t>
                      </a:r>
                      <a:endParaRPr lang="en-IN" sz="2000" dirty="0">
                        <a:solidFill>
                          <a:schemeClr val="tx1"/>
                        </a:solidFill>
                      </a:endParaRPr>
                    </a:p>
                  </a:txBody>
                  <a:tcPr marT="45728" marB="45728"/>
                </a:tc>
                <a:tc>
                  <a:txBody>
                    <a:bodyPr/>
                    <a:lstStyle/>
                    <a:p>
                      <a:r>
                        <a:rPr lang="en-US" sz="2000" dirty="0">
                          <a:solidFill>
                            <a:schemeClr val="tx1"/>
                          </a:solidFill>
                        </a:rPr>
                        <a:t>15</a:t>
                      </a:r>
                      <a:endParaRPr lang="en-IN" sz="2000" dirty="0">
                        <a:solidFill>
                          <a:schemeClr val="tx1"/>
                        </a:solidFill>
                      </a:endParaRPr>
                    </a:p>
                  </a:txBody>
                  <a:tcPr marT="45728" marB="45728"/>
                </a:tc>
                <a:tc>
                  <a:txBody>
                    <a:bodyPr/>
                    <a:lstStyle/>
                    <a:p>
                      <a:r>
                        <a:rPr lang="en-US" sz="2000" dirty="0">
                          <a:solidFill>
                            <a:schemeClr val="tx1"/>
                          </a:solidFill>
                        </a:rPr>
                        <a:t>14</a:t>
                      </a:r>
                      <a:endParaRPr lang="en-IN" sz="2000" dirty="0">
                        <a:solidFill>
                          <a:schemeClr val="tx1"/>
                        </a:solidFill>
                      </a:endParaRPr>
                    </a:p>
                  </a:txBody>
                  <a:tcPr marT="45728" marB="45728"/>
                </a:tc>
                <a:tc>
                  <a:txBody>
                    <a:bodyPr/>
                    <a:lstStyle/>
                    <a:p>
                      <a:r>
                        <a:rPr lang="en-US" sz="2000" dirty="0">
                          <a:solidFill>
                            <a:schemeClr val="tx1"/>
                          </a:solidFill>
                        </a:rPr>
                        <a:t>12</a:t>
                      </a:r>
                      <a:endParaRPr lang="en-IN" sz="2000" dirty="0">
                        <a:solidFill>
                          <a:schemeClr val="tx1"/>
                        </a:solidFill>
                      </a:endParaRPr>
                    </a:p>
                  </a:txBody>
                  <a:tcPr marT="45728" marB="45728"/>
                </a:tc>
                <a:tc>
                  <a:txBody>
                    <a:bodyPr/>
                    <a:lstStyle/>
                    <a:p>
                      <a:r>
                        <a:rPr lang="en-US" sz="2000" dirty="0">
                          <a:solidFill>
                            <a:schemeClr val="tx1"/>
                          </a:solidFill>
                        </a:rPr>
                        <a:t>13</a:t>
                      </a:r>
                      <a:endParaRPr lang="en-IN" sz="2000" dirty="0">
                        <a:solidFill>
                          <a:schemeClr val="tx1"/>
                        </a:solidFill>
                      </a:endParaRPr>
                    </a:p>
                  </a:txBody>
                  <a:tcPr marT="45728" marB="45728"/>
                </a:tc>
                <a:tc>
                  <a:txBody>
                    <a:bodyPr/>
                    <a:lstStyle/>
                    <a:p>
                      <a:endParaRPr lang="en-IN" sz="2000">
                        <a:solidFill>
                          <a:schemeClr val="tx1"/>
                        </a:solidFill>
                      </a:endParaRPr>
                    </a:p>
                  </a:txBody>
                  <a:tcPr marT="45728" marB="45728"/>
                </a:tc>
                <a:tc>
                  <a:txBody>
                    <a:bodyPr/>
                    <a:lstStyle/>
                    <a:p>
                      <a:endParaRPr lang="en-IN" sz="2000" dirty="0">
                        <a:solidFill>
                          <a:schemeClr val="tx1"/>
                        </a:solidFill>
                      </a:endParaRPr>
                    </a:p>
                  </a:txBody>
                  <a:tcPr marT="45728" marB="45728"/>
                </a:tc>
                <a:tc>
                  <a:txBody>
                    <a:bodyPr/>
                    <a:lstStyle/>
                    <a:p>
                      <a:endParaRPr lang="en-IN" sz="2000" dirty="0">
                        <a:solidFill>
                          <a:schemeClr val="tx1"/>
                        </a:solidFill>
                      </a:endParaRPr>
                    </a:p>
                  </a:txBody>
                  <a:tcPr marT="45728" marB="45728"/>
                </a:tc>
                <a:extLst>
                  <a:ext uri="{0D108BD9-81ED-4DB2-BD59-A6C34878D82A}">
                    <a16:rowId xmlns:a16="http://schemas.microsoft.com/office/drawing/2014/main" val="10002"/>
                  </a:ext>
                </a:extLst>
              </a:tr>
            </a:tbl>
          </a:graphicData>
        </a:graphic>
      </p:graphicFrame>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Content Placeholder 2"/>
          <p:cNvSpPr>
            <a:spLocks noGrp="1"/>
          </p:cNvSpPr>
          <p:nvPr>
            <p:ph idx="1"/>
          </p:nvPr>
        </p:nvSpPr>
        <p:spPr>
          <a:xfrm>
            <a:off x="457200" y="457200"/>
            <a:ext cx="8229600" cy="5668963"/>
          </a:xfrm>
        </p:spPr>
        <p:txBody>
          <a:bodyPr/>
          <a:lstStyle/>
          <a:p>
            <a:pPr>
              <a:buFontTx/>
              <a:buNone/>
            </a:pPr>
            <a:r>
              <a:rPr lang="en-GB" sz="2200" dirty="0"/>
              <a:t>20. Part of ANOVA table involving 8 groups for a study is show below</a:t>
            </a:r>
          </a:p>
        </p:txBody>
      </p:sp>
      <p:graphicFrame>
        <p:nvGraphicFramePr>
          <p:cNvPr id="4" name="Table 3"/>
          <p:cNvGraphicFramePr>
            <a:graphicFrameLocks noGrp="1"/>
          </p:cNvGraphicFramePr>
          <p:nvPr/>
        </p:nvGraphicFramePr>
        <p:xfrm>
          <a:off x="1066800" y="1752600"/>
          <a:ext cx="6096000" cy="3276601"/>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787885">
                <a:tc>
                  <a:txBody>
                    <a:bodyPr/>
                    <a:lstStyle/>
                    <a:p>
                      <a:pPr algn="ctr"/>
                      <a:r>
                        <a:rPr lang="en-GB" dirty="0"/>
                        <a:t>Source of Variation</a:t>
                      </a:r>
                    </a:p>
                  </a:txBody>
                  <a:tcPr/>
                </a:tc>
                <a:tc>
                  <a:txBody>
                    <a:bodyPr/>
                    <a:lstStyle/>
                    <a:p>
                      <a:r>
                        <a:rPr lang="en-GB" dirty="0"/>
                        <a:t>Sum of squares</a:t>
                      </a:r>
                    </a:p>
                  </a:txBody>
                  <a:tcPr/>
                </a:tc>
                <a:tc>
                  <a:txBody>
                    <a:bodyPr/>
                    <a:lstStyle/>
                    <a:p>
                      <a:r>
                        <a:rPr lang="en-GB" dirty="0"/>
                        <a:t>Degree of freedom</a:t>
                      </a:r>
                    </a:p>
                  </a:txBody>
                  <a:tcPr/>
                </a:tc>
                <a:tc>
                  <a:txBody>
                    <a:bodyPr/>
                    <a:lstStyle/>
                    <a:p>
                      <a:r>
                        <a:rPr lang="en-GB" dirty="0"/>
                        <a:t>Mean</a:t>
                      </a:r>
                      <a:r>
                        <a:rPr lang="en-GB" baseline="0" dirty="0"/>
                        <a:t> Square</a:t>
                      </a:r>
                      <a:endParaRPr lang="en-GB" dirty="0"/>
                    </a:p>
                  </a:txBody>
                  <a:tcPr/>
                </a:tc>
                <a:tc>
                  <a:txBody>
                    <a:bodyPr/>
                    <a:lstStyle/>
                    <a:p>
                      <a:r>
                        <a:rPr lang="en-GB" dirty="0"/>
                        <a:t>F</a:t>
                      </a:r>
                    </a:p>
                  </a:txBody>
                  <a:tcPr/>
                </a:tc>
                <a:extLst>
                  <a:ext uri="{0D108BD9-81ED-4DB2-BD59-A6C34878D82A}">
                    <a16:rowId xmlns:a16="http://schemas.microsoft.com/office/drawing/2014/main" val="10000"/>
                  </a:ext>
                </a:extLst>
              </a:tr>
              <a:tr h="787885">
                <a:tc>
                  <a:txBody>
                    <a:bodyPr/>
                    <a:lstStyle/>
                    <a:p>
                      <a:r>
                        <a:rPr lang="en-GB" dirty="0"/>
                        <a:t>Between treatment</a:t>
                      </a:r>
                    </a:p>
                  </a:txBody>
                  <a:tcPr/>
                </a:tc>
                <a:tc>
                  <a:txBody>
                    <a:bodyPr/>
                    <a:lstStyle/>
                    <a:p>
                      <a:r>
                        <a:rPr lang="en-GB" dirty="0"/>
                        <a:t>126</a:t>
                      </a:r>
                    </a:p>
                  </a:txBody>
                  <a:tcPr/>
                </a:tc>
                <a:tc>
                  <a:txBody>
                    <a:bodyPr/>
                    <a:lstStyle/>
                    <a:p>
                      <a:r>
                        <a:rPr lang="en-GB" dirty="0"/>
                        <a:t>_________</a:t>
                      </a:r>
                    </a:p>
                  </a:txBody>
                  <a:tcPr/>
                </a:tc>
                <a:tc>
                  <a:txBody>
                    <a:bodyPr/>
                    <a:lstStyle/>
                    <a:p>
                      <a:r>
                        <a:rPr lang="en-GB" dirty="0"/>
                        <a:t>________</a:t>
                      </a:r>
                    </a:p>
                  </a:txBody>
                  <a:tcPr/>
                </a:tc>
                <a:tc rowSpan="2">
                  <a:txBody>
                    <a:bodyPr/>
                    <a:lstStyle/>
                    <a:p>
                      <a:r>
                        <a:rPr lang="en-GB" dirty="0"/>
                        <a:t>________</a:t>
                      </a:r>
                    </a:p>
                  </a:txBody>
                  <a:tcPr/>
                </a:tc>
                <a:extLst>
                  <a:ext uri="{0D108BD9-81ED-4DB2-BD59-A6C34878D82A}">
                    <a16:rowId xmlns:a16="http://schemas.microsoft.com/office/drawing/2014/main" val="10001"/>
                  </a:ext>
                </a:extLst>
              </a:tr>
              <a:tr h="787885">
                <a:tc>
                  <a:txBody>
                    <a:bodyPr/>
                    <a:lstStyle/>
                    <a:p>
                      <a:r>
                        <a:rPr lang="en-GB" dirty="0"/>
                        <a:t>Within treatment</a:t>
                      </a:r>
                    </a:p>
                  </a:txBody>
                  <a:tcPr/>
                </a:tc>
                <a:tc>
                  <a:txBody>
                    <a:bodyPr/>
                    <a:lstStyle/>
                    <a:p>
                      <a:r>
                        <a:rPr lang="en-GB" dirty="0"/>
                        <a:t>240</a:t>
                      </a:r>
                    </a:p>
                  </a:txBody>
                  <a:tcPr/>
                </a:tc>
                <a:tc>
                  <a:txBody>
                    <a:bodyPr/>
                    <a:lstStyle/>
                    <a:p>
                      <a:r>
                        <a:rPr lang="en-GB" dirty="0"/>
                        <a:t>_________</a:t>
                      </a:r>
                    </a:p>
                  </a:txBody>
                  <a:tcPr/>
                </a:tc>
                <a:tc>
                  <a:txBody>
                    <a:bodyPr/>
                    <a:lstStyle/>
                    <a:p>
                      <a:r>
                        <a:rPr lang="en-GB" dirty="0"/>
                        <a:t>________</a:t>
                      </a:r>
                    </a:p>
                  </a:txBody>
                  <a:tcPr/>
                </a:tc>
                <a:tc vMerge="1">
                  <a:txBody>
                    <a:bodyPr/>
                    <a:lstStyle/>
                    <a:p>
                      <a:endParaRPr lang="en-GB" dirty="0"/>
                    </a:p>
                  </a:txBody>
                  <a:tcPr/>
                </a:tc>
                <a:extLst>
                  <a:ext uri="{0D108BD9-81ED-4DB2-BD59-A6C34878D82A}">
                    <a16:rowId xmlns:a16="http://schemas.microsoft.com/office/drawing/2014/main" val="10002"/>
                  </a:ext>
                </a:extLst>
              </a:tr>
              <a:tr h="456473">
                <a:tc>
                  <a:txBody>
                    <a:bodyPr/>
                    <a:lstStyle/>
                    <a:p>
                      <a:r>
                        <a:rPr lang="en-GB" dirty="0"/>
                        <a:t>Error</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456473">
                <a:tc>
                  <a:txBody>
                    <a:bodyPr/>
                    <a:lstStyle/>
                    <a:p>
                      <a:r>
                        <a:rPr lang="en-GB" dirty="0"/>
                        <a:t>Total</a:t>
                      </a:r>
                    </a:p>
                  </a:txBody>
                  <a:tcPr/>
                </a:tc>
                <a:tc>
                  <a:txBody>
                    <a:bodyPr/>
                    <a:lstStyle/>
                    <a:p>
                      <a:r>
                        <a:rPr lang="en-GB" dirty="0"/>
                        <a:t>_________</a:t>
                      </a:r>
                    </a:p>
                  </a:txBody>
                  <a:tcPr/>
                </a:tc>
                <a:tc>
                  <a:txBody>
                    <a:bodyPr/>
                    <a:lstStyle/>
                    <a:p>
                      <a:r>
                        <a:rPr lang="en-GB" dirty="0"/>
                        <a:t>67</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Content Placeholder 2"/>
          <p:cNvSpPr>
            <a:spLocks noGrp="1"/>
          </p:cNvSpPr>
          <p:nvPr>
            <p:ph idx="1"/>
          </p:nvPr>
        </p:nvSpPr>
        <p:spPr>
          <a:xfrm>
            <a:off x="457200" y="457200"/>
            <a:ext cx="8229600" cy="5668963"/>
          </a:xfrm>
        </p:spPr>
        <p:txBody>
          <a:bodyPr/>
          <a:lstStyle/>
          <a:p>
            <a:pPr>
              <a:buFontTx/>
              <a:buNone/>
            </a:pPr>
            <a:r>
              <a:rPr lang="en-GB" sz="2200"/>
              <a:t>Solurion      </a:t>
            </a:r>
            <a:r>
              <a:rPr lang="en-GB" sz="2200">
                <a:hlinkClick r:id="rId2" action="ppaction://hlinksldjump"/>
              </a:rPr>
              <a:t>Slide 49</a:t>
            </a:r>
            <a:endParaRPr lang="en-GB" sz="2200"/>
          </a:p>
        </p:txBody>
      </p:sp>
      <p:graphicFrame>
        <p:nvGraphicFramePr>
          <p:cNvPr id="4" name="Table 3"/>
          <p:cNvGraphicFramePr>
            <a:graphicFrameLocks noGrp="1"/>
          </p:cNvGraphicFramePr>
          <p:nvPr/>
        </p:nvGraphicFramePr>
        <p:xfrm>
          <a:off x="1066800" y="1752600"/>
          <a:ext cx="6096000" cy="4204786"/>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889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787885">
                <a:tc>
                  <a:txBody>
                    <a:bodyPr/>
                    <a:lstStyle/>
                    <a:p>
                      <a:pPr algn="ctr"/>
                      <a:r>
                        <a:rPr lang="en-GB" dirty="0"/>
                        <a:t>Source of Variation</a:t>
                      </a:r>
                    </a:p>
                  </a:txBody>
                  <a:tcPr/>
                </a:tc>
                <a:tc>
                  <a:txBody>
                    <a:bodyPr/>
                    <a:lstStyle/>
                    <a:p>
                      <a:r>
                        <a:rPr lang="en-GB" dirty="0"/>
                        <a:t>Sum of squares</a:t>
                      </a:r>
                    </a:p>
                  </a:txBody>
                  <a:tcPr/>
                </a:tc>
                <a:tc>
                  <a:txBody>
                    <a:bodyPr/>
                    <a:lstStyle/>
                    <a:p>
                      <a:r>
                        <a:rPr lang="en-GB" dirty="0"/>
                        <a:t>Degree of freedom</a:t>
                      </a:r>
                    </a:p>
                  </a:txBody>
                  <a:tcPr/>
                </a:tc>
                <a:tc>
                  <a:txBody>
                    <a:bodyPr/>
                    <a:lstStyle/>
                    <a:p>
                      <a:r>
                        <a:rPr lang="en-GB" dirty="0"/>
                        <a:t>Mean</a:t>
                      </a:r>
                      <a:r>
                        <a:rPr lang="en-GB" baseline="0" dirty="0"/>
                        <a:t> Square</a:t>
                      </a:r>
                      <a:endParaRPr lang="en-GB" dirty="0"/>
                    </a:p>
                  </a:txBody>
                  <a:tcPr/>
                </a:tc>
                <a:tc>
                  <a:txBody>
                    <a:bodyPr/>
                    <a:lstStyle/>
                    <a:p>
                      <a:r>
                        <a:rPr lang="en-GB" dirty="0"/>
                        <a:t>F</a:t>
                      </a:r>
                    </a:p>
                  </a:txBody>
                  <a:tcPr/>
                </a:tc>
                <a:tc>
                  <a:txBody>
                    <a:bodyPr/>
                    <a:lstStyle/>
                    <a:p>
                      <a:r>
                        <a:rPr lang="en-GB" dirty="0"/>
                        <a:t>F @ (7,60)</a:t>
                      </a:r>
                    </a:p>
                  </a:txBody>
                  <a:tcPr/>
                </a:tc>
                <a:extLst>
                  <a:ext uri="{0D108BD9-81ED-4DB2-BD59-A6C34878D82A}">
                    <a16:rowId xmlns:a16="http://schemas.microsoft.com/office/drawing/2014/main" val="10000"/>
                  </a:ext>
                </a:extLst>
              </a:tr>
              <a:tr h="787885">
                <a:tc>
                  <a:txBody>
                    <a:bodyPr/>
                    <a:lstStyle/>
                    <a:p>
                      <a:r>
                        <a:rPr lang="en-GB" dirty="0"/>
                        <a:t>Between treatment</a:t>
                      </a:r>
                    </a:p>
                  </a:txBody>
                  <a:tcPr/>
                </a:tc>
                <a:tc>
                  <a:txBody>
                    <a:bodyPr/>
                    <a:lstStyle/>
                    <a:p>
                      <a:r>
                        <a:rPr lang="en-GB" dirty="0"/>
                        <a:t>126</a:t>
                      </a:r>
                    </a:p>
                  </a:txBody>
                  <a:tcPr/>
                </a:tc>
                <a:tc>
                  <a:txBody>
                    <a:bodyPr/>
                    <a:lstStyle/>
                    <a:p>
                      <a:r>
                        <a:rPr lang="en-GB" dirty="0">
                          <a:solidFill>
                            <a:srgbClr val="FF0000"/>
                          </a:solidFill>
                        </a:rPr>
                        <a:t>7</a:t>
                      </a:r>
                    </a:p>
                  </a:txBody>
                  <a:tcPr/>
                </a:tc>
                <a:tc>
                  <a:txBody>
                    <a:bodyPr/>
                    <a:lstStyle/>
                    <a:p>
                      <a:r>
                        <a:rPr lang="en-GB" dirty="0">
                          <a:solidFill>
                            <a:srgbClr val="FF0000"/>
                          </a:solidFill>
                        </a:rPr>
                        <a:t>=126/7  = 18</a:t>
                      </a:r>
                    </a:p>
                  </a:txBody>
                  <a:tcPr/>
                </a:tc>
                <a:tc rowSpan="2">
                  <a:txBody>
                    <a:bodyPr/>
                    <a:lstStyle/>
                    <a:p>
                      <a:r>
                        <a:rPr lang="en-GB" dirty="0">
                          <a:solidFill>
                            <a:srgbClr val="FF0000"/>
                          </a:solidFill>
                        </a:rPr>
                        <a:t>=18/4=  4.5</a:t>
                      </a:r>
                    </a:p>
                  </a:txBody>
                  <a:tcPr/>
                </a:tc>
                <a:tc rowSpan="2">
                  <a:txBody>
                    <a:bodyPr/>
                    <a:lstStyle/>
                    <a:p>
                      <a:r>
                        <a:rPr lang="en-GB">
                          <a:solidFill>
                            <a:srgbClr val="FF0000"/>
                          </a:solidFill>
                        </a:rPr>
                        <a:t>2.79</a:t>
                      </a:r>
                      <a:endParaRPr lang="en-GB" dirty="0">
                        <a:solidFill>
                          <a:srgbClr val="FF0000"/>
                        </a:solidFill>
                      </a:endParaRPr>
                    </a:p>
                  </a:txBody>
                  <a:tcPr/>
                </a:tc>
                <a:extLst>
                  <a:ext uri="{0D108BD9-81ED-4DB2-BD59-A6C34878D82A}">
                    <a16:rowId xmlns:a16="http://schemas.microsoft.com/office/drawing/2014/main" val="10001"/>
                  </a:ext>
                </a:extLst>
              </a:tr>
              <a:tr h="787885">
                <a:tc>
                  <a:txBody>
                    <a:bodyPr/>
                    <a:lstStyle/>
                    <a:p>
                      <a:r>
                        <a:rPr lang="en-GB" dirty="0"/>
                        <a:t>Within treatment</a:t>
                      </a:r>
                    </a:p>
                  </a:txBody>
                  <a:tcPr/>
                </a:tc>
                <a:tc>
                  <a:txBody>
                    <a:bodyPr/>
                    <a:lstStyle/>
                    <a:p>
                      <a:r>
                        <a:rPr lang="en-GB" dirty="0"/>
                        <a:t>240</a:t>
                      </a:r>
                    </a:p>
                  </a:txBody>
                  <a:tcPr/>
                </a:tc>
                <a:tc>
                  <a:txBody>
                    <a:bodyPr/>
                    <a:lstStyle/>
                    <a:p>
                      <a:r>
                        <a:rPr lang="en-GB" dirty="0">
                          <a:solidFill>
                            <a:srgbClr val="FF0000"/>
                          </a:solidFill>
                        </a:rPr>
                        <a:t>60</a:t>
                      </a:r>
                    </a:p>
                  </a:txBody>
                  <a:tcPr/>
                </a:tc>
                <a:tc>
                  <a:txBody>
                    <a:bodyPr/>
                    <a:lstStyle/>
                    <a:p>
                      <a:r>
                        <a:rPr lang="en-GB" dirty="0">
                          <a:solidFill>
                            <a:srgbClr val="FF0000"/>
                          </a:solidFill>
                        </a:rPr>
                        <a:t>=240/60</a:t>
                      </a:r>
                    </a:p>
                    <a:p>
                      <a:r>
                        <a:rPr lang="en-GB" dirty="0">
                          <a:solidFill>
                            <a:srgbClr val="FF0000"/>
                          </a:solidFill>
                        </a:rPr>
                        <a:t>=4 </a:t>
                      </a:r>
                    </a:p>
                  </a:txBody>
                  <a:tcPr/>
                </a:tc>
                <a:tc vMerge="1">
                  <a:txBody>
                    <a:bodyPr/>
                    <a:lstStyle/>
                    <a:p>
                      <a:endParaRPr lang="en-GB" dirty="0"/>
                    </a:p>
                  </a:txBody>
                  <a:tcPr/>
                </a:tc>
                <a:tc vMerge="1">
                  <a:txBody>
                    <a:bodyPr/>
                    <a:lstStyle/>
                    <a:p>
                      <a:endParaRPr lang="en-GB"/>
                    </a:p>
                  </a:txBody>
                  <a:tcPr/>
                </a:tc>
                <a:extLst>
                  <a:ext uri="{0D108BD9-81ED-4DB2-BD59-A6C34878D82A}">
                    <a16:rowId xmlns:a16="http://schemas.microsoft.com/office/drawing/2014/main" val="10002"/>
                  </a:ext>
                </a:extLst>
              </a:tr>
              <a:tr h="456473">
                <a:tc>
                  <a:txBody>
                    <a:bodyPr/>
                    <a:lstStyle/>
                    <a:p>
                      <a:r>
                        <a:rPr lang="en-GB" dirty="0"/>
                        <a:t>Error</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56473">
                <a:tc>
                  <a:txBody>
                    <a:bodyPr/>
                    <a:lstStyle/>
                    <a:p>
                      <a:r>
                        <a:rPr lang="en-GB" dirty="0"/>
                        <a:t>Total</a:t>
                      </a:r>
                    </a:p>
                  </a:txBody>
                  <a:tcPr/>
                </a:tc>
                <a:tc>
                  <a:txBody>
                    <a:bodyPr/>
                    <a:lstStyle/>
                    <a:p>
                      <a:r>
                        <a:rPr lang="en-GB" dirty="0">
                          <a:solidFill>
                            <a:srgbClr val="FF0000"/>
                          </a:solidFill>
                        </a:rPr>
                        <a:t>366</a:t>
                      </a:r>
                    </a:p>
                  </a:txBody>
                  <a:tcPr/>
                </a:tc>
                <a:tc>
                  <a:txBody>
                    <a:bodyPr/>
                    <a:lstStyle/>
                    <a:p>
                      <a:r>
                        <a:rPr lang="en-GB" dirty="0"/>
                        <a:t>67</a:t>
                      </a:r>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Parametric tests</a:t>
            </a:r>
          </a:p>
          <a:p>
            <a:endParaRPr lang="en-IN" dirty="0"/>
          </a:p>
        </p:txBody>
      </p:sp>
    </p:spTree>
    <p:extLst>
      <p:ext uri="{BB962C8B-B14F-4D97-AF65-F5344CB8AC3E}">
        <p14:creationId xmlns:p14="http://schemas.microsoft.com/office/powerpoint/2010/main" val="415679688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le 1"/>
          <p:cNvSpPr>
            <a:spLocks noGrp="1"/>
          </p:cNvSpPr>
          <p:nvPr>
            <p:ph type="title"/>
          </p:nvPr>
        </p:nvSpPr>
        <p:spPr/>
        <p:txBody>
          <a:bodyPr/>
          <a:lstStyle/>
          <a:p>
            <a:r>
              <a:rPr lang="en-US"/>
              <a:t>Exercise problems</a:t>
            </a:r>
            <a:endParaRPr lang="en-IN"/>
          </a:p>
        </p:txBody>
      </p:sp>
      <p:sp>
        <p:nvSpPr>
          <p:cNvPr id="3" name="Content Placeholder 2"/>
          <p:cNvSpPr>
            <a:spLocks noGrp="1"/>
          </p:cNvSpPr>
          <p:nvPr>
            <p:ph idx="1"/>
          </p:nvPr>
        </p:nvSpPr>
        <p:spPr/>
        <p:txBody>
          <a:bodyPr/>
          <a:lstStyle/>
          <a:p>
            <a:pPr marL="514350" indent="-514350">
              <a:buFontTx/>
              <a:buNone/>
              <a:defRPr/>
            </a:pPr>
            <a:r>
              <a:rPr lang="en-US" dirty="0"/>
              <a:t>P.37. A test was given to five students taken at random from same class of three schools of a Chennai (3.33) table = 3.88</a:t>
            </a:r>
            <a:endParaRPr lang="en-IN" dirty="0"/>
          </a:p>
          <a:p>
            <a:pPr marL="0" indent="0">
              <a:buFontTx/>
              <a:buNone/>
              <a:defRPr/>
            </a:pPr>
            <a:endParaRPr lang="en-US" dirty="0"/>
          </a:p>
        </p:txBody>
      </p:sp>
      <p:graphicFrame>
        <p:nvGraphicFramePr>
          <p:cNvPr id="4" name="Table 3"/>
          <p:cNvGraphicFramePr>
            <a:graphicFrameLocks noGrp="1"/>
          </p:cNvGraphicFramePr>
          <p:nvPr/>
        </p:nvGraphicFramePr>
        <p:xfrm>
          <a:off x="1066800" y="3276600"/>
          <a:ext cx="7162800" cy="2956356"/>
        </p:xfrm>
        <a:graphic>
          <a:graphicData uri="http://schemas.openxmlformats.org/drawingml/2006/table">
            <a:tbl>
              <a:tblPr firstRow="1" bandRow="1">
                <a:tableStyleId>{5C22544A-7EE6-4342-B048-85BDC9FD1C3A}</a:tableStyleId>
              </a:tblPr>
              <a:tblGrid>
                <a:gridCol w="11938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193800">
                  <a:extLst>
                    <a:ext uri="{9D8B030D-6E8A-4147-A177-3AD203B41FA5}">
                      <a16:colId xmlns:a16="http://schemas.microsoft.com/office/drawing/2014/main" val="20002"/>
                    </a:ext>
                  </a:extLst>
                </a:gridCol>
                <a:gridCol w="1193800">
                  <a:extLst>
                    <a:ext uri="{9D8B030D-6E8A-4147-A177-3AD203B41FA5}">
                      <a16:colId xmlns:a16="http://schemas.microsoft.com/office/drawing/2014/main" val="20003"/>
                    </a:ext>
                  </a:extLst>
                </a:gridCol>
                <a:gridCol w="1193800">
                  <a:extLst>
                    <a:ext uri="{9D8B030D-6E8A-4147-A177-3AD203B41FA5}">
                      <a16:colId xmlns:a16="http://schemas.microsoft.com/office/drawing/2014/main" val="20004"/>
                    </a:ext>
                  </a:extLst>
                </a:gridCol>
                <a:gridCol w="1193800">
                  <a:extLst>
                    <a:ext uri="{9D8B030D-6E8A-4147-A177-3AD203B41FA5}">
                      <a16:colId xmlns:a16="http://schemas.microsoft.com/office/drawing/2014/main" val="20005"/>
                    </a:ext>
                  </a:extLst>
                </a:gridCol>
              </a:tblGrid>
              <a:tr h="761824">
                <a:tc>
                  <a:txBody>
                    <a:bodyPr/>
                    <a:lstStyle/>
                    <a:p>
                      <a:r>
                        <a:rPr lang="en-US" sz="2200" dirty="0">
                          <a:solidFill>
                            <a:schemeClr val="tx1"/>
                          </a:solidFill>
                        </a:rPr>
                        <a:t>School I</a:t>
                      </a:r>
                      <a:endParaRPr lang="en-IN" sz="2200" dirty="0">
                        <a:solidFill>
                          <a:schemeClr val="tx1"/>
                        </a:solidFill>
                      </a:endParaRPr>
                    </a:p>
                  </a:txBody>
                  <a:tcPr marT="45686" marB="45686"/>
                </a:tc>
                <a:tc>
                  <a:txBody>
                    <a:bodyPr/>
                    <a:lstStyle/>
                    <a:p>
                      <a:r>
                        <a:rPr lang="en-US" sz="2200" dirty="0">
                          <a:solidFill>
                            <a:schemeClr val="tx1"/>
                          </a:solidFill>
                        </a:rPr>
                        <a:t>9</a:t>
                      </a:r>
                      <a:endParaRPr lang="en-IN" sz="2200" dirty="0">
                        <a:solidFill>
                          <a:schemeClr val="tx1"/>
                        </a:solidFill>
                      </a:endParaRPr>
                    </a:p>
                  </a:txBody>
                  <a:tcPr marT="45686" marB="45686"/>
                </a:tc>
                <a:tc>
                  <a:txBody>
                    <a:bodyPr/>
                    <a:lstStyle/>
                    <a:p>
                      <a:r>
                        <a:rPr lang="en-US" sz="2200" dirty="0">
                          <a:solidFill>
                            <a:schemeClr val="tx1"/>
                          </a:solidFill>
                        </a:rPr>
                        <a:t>7</a:t>
                      </a:r>
                      <a:endParaRPr lang="en-IN" sz="2200" dirty="0">
                        <a:solidFill>
                          <a:schemeClr val="tx1"/>
                        </a:solidFill>
                      </a:endParaRPr>
                    </a:p>
                  </a:txBody>
                  <a:tcPr marT="45686" marB="45686"/>
                </a:tc>
                <a:tc>
                  <a:txBody>
                    <a:bodyPr/>
                    <a:lstStyle/>
                    <a:p>
                      <a:r>
                        <a:rPr lang="en-US" sz="2200" dirty="0">
                          <a:solidFill>
                            <a:schemeClr val="tx1"/>
                          </a:solidFill>
                        </a:rPr>
                        <a:t>6</a:t>
                      </a:r>
                      <a:endParaRPr lang="en-IN" sz="2200" dirty="0">
                        <a:solidFill>
                          <a:schemeClr val="tx1"/>
                        </a:solidFill>
                      </a:endParaRPr>
                    </a:p>
                  </a:txBody>
                  <a:tcPr marT="45686" marB="45686"/>
                </a:tc>
                <a:tc>
                  <a:txBody>
                    <a:bodyPr/>
                    <a:lstStyle/>
                    <a:p>
                      <a:r>
                        <a:rPr lang="en-US" sz="2200" dirty="0">
                          <a:solidFill>
                            <a:schemeClr val="tx1"/>
                          </a:solidFill>
                        </a:rPr>
                        <a:t>5</a:t>
                      </a:r>
                      <a:endParaRPr lang="en-IN" sz="2200" dirty="0">
                        <a:solidFill>
                          <a:schemeClr val="tx1"/>
                        </a:solidFill>
                      </a:endParaRPr>
                    </a:p>
                  </a:txBody>
                  <a:tcPr marT="45686" marB="45686"/>
                </a:tc>
                <a:tc>
                  <a:txBody>
                    <a:bodyPr/>
                    <a:lstStyle/>
                    <a:p>
                      <a:r>
                        <a:rPr lang="en-US" sz="2200" dirty="0">
                          <a:solidFill>
                            <a:schemeClr val="tx1"/>
                          </a:solidFill>
                        </a:rPr>
                        <a:t>8</a:t>
                      </a:r>
                      <a:endParaRPr lang="en-IN" sz="2200" dirty="0">
                        <a:solidFill>
                          <a:schemeClr val="tx1"/>
                        </a:solidFill>
                      </a:endParaRPr>
                    </a:p>
                  </a:txBody>
                  <a:tcPr marT="45686" marB="45686"/>
                </a:tc>
                <a:extLst>
                  <a:ext uri="{0D108BD9-81ED-4DB2-BD59-A6C34878D82A}">
                    <a16:rowId xmlns:a16="http://schemas.microsoft.com/office/drawing/2014/main" val="10000"/>
                  </a:ext>
                </a:extLst>
              </a:tr>
              <a:tr h="1097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School II</a:t>
                      </a:r>
                      <a:endParaRPr lang="en-IN" sz="2200" dirty="0"/>
                    </a:p>
                    <a:p>
                      <a:endParaRPr lang="en-IN" sz="2200" dirty="0"/>
                    </a:p>
                  </a:txBody>
                  <a:tcPr marT="45686" marB="45686"/>
                </a:tc>
                <a:tc>
                  <a:txBody>
                    <a:bodyPr/>
                    <a:lstStyle/>
                    <a:p>
                      <a:r>
                        <a:rPr lang="en-US" sz="2200" dirty="0"/>
                        <a:t>7</a:t>
                      </a:r>
                      <a:endParaRPr lang="en-IN" sz="2200" dirty="0"/>
                    </a:p>
                  </a:txBody>
                  <a:tcPr marT="45686" marB="45686"/>
                </a:tc>
                <a:tc>
                  <a:txBody>
                    <a:bodyPr/>
                    <a:lstStyle/>
                    <a:p>
                      <a:r>
                        <a:rPr lang="en-US" sz="2200" dirty="0"/>
                        <a:t>4</a:t>
                      </a:r>
                      <a:endParaRPr lang="en-IN" sz="2200" dirty="0"/>
                    </a:p>
                  </a:txBody>
                  <a:tcPr marT="45686" marB="45686"/>
                </a:tc>
                <a:tc>
                  <a:txBody>
                    <a:bodyPr/>
                    <a:lstStyle/>
                    <a:p>
                      <a:r>
                        <a:rPr lang="en-US" sz="2200" dirty="0"/>
                        <a:t>5</a:t>
                      </a:r>
                      <a:endParaRPr lang="en-IN" sz="2200" dirty="0"/>
                    </a:p>
                  </a:txBody>
                  <a:tcPr marT="45686" marB="45686"/>
                </a:tc>
                <a:tc>
                  <a:txBody>
                    <a:bodyPr/>
                    <a:lstStyle/>
                    <a:p>
                      <a:r>
                        <a:rPr lang="en-US" sz="2200" dirty="0"/>
                        <a:t>4</a:t>
                      </a:r>
                      <a:endParaRPr lang="en-IN" sz="2200" dirty="0"/>
                    </a:p>
                  </a:txBody>
                  <a:tcPr marT="45686" marB="45686"/>
                </a:tc>
                <a:tc>
                  <a:txBody>
                    <a:bodyPr/>
                    <a:lstStyle/>
                    <a:p>
                      <a:r>
                        <a:rPr lang="en-US" sz="2200" dirty="0"/>
                        <a:t>5</a:t>
                      </a:r>
                      <a:endParaRPr lang="en-IN" sz="2200" dirty="0"/>
                    </a:p>
                  </a:txBody>
                  <a:tcPr marT="45686" marB="45686"/>
                </a:tc>
                <a:extLst>
                  <a:ext uri="{0D108BD9-81ED-4DB2-BD59-A6C34878D82A}">
                    <a16:rowId xmlns:a16="http://schemas.microsoft.com/office/drawing/2014/main" val="10001"/>
                  </a:ext>
                </a:extLst>
              </a:tr>
              <a:tr h="1097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School II</a:t>
                      </a:r>
                      <a:endParaRPr lang="en-IN" sz="2200" dirty="0"/>
                    </a:p>
                    <a:p>
                      <a:endParaRPr lang="en-IN" sz="2200" dirty="0"/>
                    </a:p>
                  </a:txBody>
                  <a:tcPr marT="45686" marB="45686"/>
                </a:tc>
                <a:tc>
                  <a:txBody>
                    <a:bodyPr/>
                    <a:lstStyle/>
                    <a:p>
                      <a:r>
                        <a:rPr lang="en-US" sz="2200" dirty="0"/>
                        <a:t>6</a:t>
                      </a:r>
                      <a:endParaRPr lang="en-IN" sz="2200" dirty="0"/>
                    </a:p>
                  </a:txBody>
                  <a:tcPr marT="45686" marB="45686"/>
                </a:tc>
                <a:tc>
                  <a:txBody>
                    <a:bodyPr/>
                    <a:lstStyle/>
                    <a:p>
                      <a:r>
                        <a:rPr lang="en-US" sz="2200" dirty="0"/>
                        <a:t>5</a:t>
                      </a:r>
                      <a:endParaRPr lang="en-IN" sz="2200" dirty="0"/>
                    </a:p>
                  </a:txBody>
                  <a:tcPr marT="45686" marB="45686"/>
                </a:tc>
                <a:tc>
                  <a:txBody>
                    <a:bodyPr/>
                    <a:lstStyle/>
                    <a:p>
                      <a:r>
                        <a:rPr lang="en-US" sz="2200" dirty="0"/>
                        <a:t>6</a:t>
                      </a:r>
                      <a:endParaRPr lang="en-IN" sz="2200" dirty="0"/>
                    </a:p>
                  </a:txBody>
                  <a:tcPr marT="45686" marB="45686"/>
                </a:tc>
                <a:tc>
                  <a:txBody>
                    <a:bodyPr/>
                    <a:lstStyle/>
                    <a:p>
                      <a:r>
                        <a:rPr lang="en-US" sz="2200" dirty="0"/>
                        <a:t>7</a:t>
                      </a:r>
                      <a:endParaRPr lang="en-IN" sz="2200" dirty="0"/>
                    </a:p>
                  </a:txBody>
                  <a:tcPr marT="45686" marB="45686"/>
                </a:tc>
                <a:tc>
                  <a:txBody>
                    <a:bodyPr/>
                    <a:lstStyle/>
                    <a:p>
                      <a:r>
                        <a:rPr lang="en-US" sz="2200" dirty="0"/>
                        <a:t>6</a:t>
                      </a:r>
                      <a:endParaRPr lang="en-IN" sz="2200" dirty="0"/>
                    </a:p>
                  </a:txBody>
                  <a:tcPr marT="45686" marB="45686"/>
                </a:tc>
                <a:extLst>
                  <a:ext uri="{0D108BD9-81ED-4DB2-BD59-A6C34878D82A}">
                    <a16:rowId xmlns:a16="http://schemas.microsoft.com/office/drawing/2014/main" val="10002"/>
                  </a:ext>
                </a:extLst>
              </a:tr>
            </a:tbl>
          </a:graphicData>
        </a:graphic>
      </p:graphicFrame>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itle 1"/>
          <p:cNvSpPr>
            <a:spLocks noGrp="1"/>
          </p:cNvSpPr>
          <p:nvPr>
            <p:ph type="title"/>
          </p:nvPr>
        </p:nvSpPr>
        <p:spPr/>
        <p:txBody>
          <a:bodyPr/>
          <a:lstStyle/>
          <a:p>
            <a:r>
              <a:rPr lang="en-US"/>
              <a:t>Exercise </a:t>
            </a:r>
            <a:endParaRPr lang="en-IN"/>
          </a:p>
        </p:txBody>
      </p:sp>
      <p:sp>
        <p:nvSpPr>
          <p:cNvPr id="169987" name="Content Placeholder 2"/>
          <p:cNvSpPr>
            <a:spLocks noGrp="1"/>
          </p:cNvSpPr>
          <p:nvPr>
            <p:ph idx="1"/>
          </p:nvPr>
        </p:nvSpPr>
        <p:spPr/>
        <p:txBody>
          <a:bodyPr/>
          <a:lstStyle/>
          <a:p>
            <a:pPr marL="0" indent="0">
              <a:buFontTx/>
              <a:buNone/>
            </a:pPr>
            <a:r>
              <a:rPr lang="en-US"/>
              <a:t>Three process A,B and C are tested to see whether their out puts are equivalent. The following observations of output are made</a:t>
            </a:r>
          </a:p>
          <a:p>
            <a:pPr marL="0" indent="0">
              <a:buFontTx/>
              <a:buNone/>
            </a:pPr>
            <a:endParaRPr lang="en-US"/>
          </a:p>
          <a:p>
            <a:pPr marL="0" indent="0">
              <a:buFontTx/>
              <a:buNone/>
            </a:pPr>
            <a:endParaRPr lang="en-IN"/>
          </a:p>
        </p:txBody>
      </p:sp>
      <p:graphicFrame>
        <p:nvGraphicFramePr>
          <p:cNvPr id="4" name="Table 3"/>
          <p:cNvGraphicFramePr>
            <a:graphicFrameLocks noGrp="1"/>
          </p:cNvGraphicFramePr>
          <p:nvPr/>
        </p:nvGraphicFramePr>
        <p:xfrm>
          <a:off x="914400" y="3535363"/>
          <a:ext cx="7391400" cy="1874838"/>
        </p:xfrm>
        <a:graphic>
          <a:graphicData uri="http://schemas.openxmlformats.org/drawingml/2006/table">
            <a:tbl>
              <a:tblPr firstRow="1" bandRow="1">
                <a:tableStyleId>{5C22544A-7EE6-4342-B048-85BDC9FD1C3A}</a:tableStyleId>
              </a:tblPr>
              <a:tblGrid>
                <a:gridCol w="739140">
                  <a:extLst>
                    <a:ext uri="{9D8B030D-6E8A-4147-A177-3AD203B41FA5}">
                      <a16:colId xmlns:a16="http://schemas.microsoft.com/office/drawing/2014/main" val="20000"/>
                    </a:ext>
                  </a:extLst>
                </a:gridCol>
                <a:gridCol w="739140">
                  <a:extLst>
                    <a:ext uri="{9D8B030D-6E8A-4147-A177-3AD203B41FA5}">
                      <a16:colId xmlns:a16="http://schemas.microsoft.com/office/drawing/2014/main" val="20001"/>
                    </a:ext>
                  </a:extLst>
                </a:gridCol>
                <a:gridCol w="739140">
                  <a:extLst>
                    <a:ext uri="{9D8B030D-6E8A-4147-A177-3AD203B41FA5}">
                      <a16:colId xmlns:a16="http://schemas.microsoft.com/office/drawing/2014/main" val="20002"/>
                    </a:ext>
                  </a:extLst>
                </a:gridCol>
                <a:gridCol w="739140">
                  <a:extLst>
                    <a:ext uri="{9D8B030D-6E8A-4147-A177-3AD203B41FA5}">
                      <a16:colId xmlns:a16="http://schemas.microsoft.com/office/drawing/2014/main" val="20003"/>
                    </a:ext>
                  </a:extLst>
                </a:gridCol>
                <a:gridCol w="739140">
                  <a:extLst>
                    <a:ext uri="{9D8B030D-6E8A-4147-A177-3AD203B41FA5}">
                      <a16:colId xmlns:a16="http://schemas.microsoft.com/office/drawing/2014/main" val="20004"/>
                    </a:ext>
                  </a:extLst>
                </a:gridCol>
                <a:gridCol w="739140">
                  <a:extLst>
                    <a:ext uri="{9D8B030D-6E8A-4147-A177-3AD203B41FA5}">
                      <a16:colId xmlns:a16="http://schemas.microsoft.com/office/drawing/2014/main" val="20005"/>
                    </a:ext>
                  </a:extLst>
                </a:gridCol>
                <a:gridCol w="739140">
                  <a:extLst>
                    <a:ext uri="{9D8B030D-6E8A-4147-A177-3AD203B41FA5}">
                      <a16:colId xmlns:a16="http://schemas.microsoft.com/office/drawing/2014/main" val="20006"/>
                    </a:ext>
                  </a:extLst>
                </a:gridCol>
                <a:gridCol w="739140">
                  <a:extLst>
                    <a:ext uri="{9D8B030D-6E8A-4147-A177-3AD203B41FA5}">
                      <a16:colId xmlns:a16="http://schemas.microsoft.com/office/drawing/2014/main" val="20007"/>
                    </a:ext>
                  </a:extLst>
                </a:gridCol>
                <a:gridCol w="739140">
                  <a:extLst>
                    <a:ext uri="{9D8B030D-6E8A-4147-A177-3AD203B41FA5}">
                      <a16:colId xmlns:a16="http://schemas.microsoft.com/office/drawing/2014/main" val="20008"/>
                    </a:ext>
                  </a:extLst>
                </a:gridCol>
                <a:gridCol w="739140">
                  <a:extLst>
                    <a:ext uri="{9D8B030D-6E8A-4147-A177-3AD203B41FA5}">
                      <a16:colId xmlns:a16="http://schemas.microsoft.com/office/drawing/2014/main" val="20009"/>
                    </a:ext>
                  </a:extLst>
                </a:gridCol>
              </a:tblGrid>
              <a:tr h="624946">
                <a:tc>
                  <a:txBody>
                    <a:bodyPr/>
                    <a:lstStyle/>
                    <a:p>
                      <a:r>
                        <a:rPr lang="en-US" sz="2000" dirty="0">
                          <a:solidFill>
                            <a:schemeClr val="tx1"/>
                          </a:solidFill>
                        </a:rPr>
                        <a:t>A</a:t>
                      </a:r>
                      <a:endParaRPr lang="en-IN" sz="2000" dirty="0">
                        <a:solidFill>
                          <a:schemeClr val="tx1"/>
                        </a:solidFill>
                      </a:endParaRPr>
                    </a:p>
                  </a:txBody>
                  <a:tcPr marT="45728" marB="45728"/>
                </a:tc>
                <a:tc>
                  <a:txBody>
                    <a:bodyPr/>
                    <a:lstStyle/>
                    <a:p>
                      <a:r>
                        <a:rPr lang="en-US" sz="2000" dirty="0">
                          <a:solidFill>
                            <a:schemeClr val="tx1"/>
                          </a:solidFill>
                        </a:rPr>
                        <a:t>10</a:t>
                      </a:r>
                      <a:endParaRPr lang="en-IN" sz="2000" dirty="0">
                        <a:solidFill>
                          <a:schemeClr val="tx1"/>
                        </a:solidFill>
                      </a:endParaRPr>
                    </a:p>
                  </a:txBody>
                  <a:tcPr marT="45728" marB="45728"/>
                </a:tc>
                <a:tc>
                  <a:txBody>
                    <a:bodyPr/>
                    <a:lstStyle/>
                    <a:p>
                      <a:r>
                        <a:rPr lang="en-US" sz="2000" dirty="0">
                          <a:solidFill>
                            <a:schemeClr val="tx1"/>
                          </a:solidFill>
                        </a:rPr>
                        <a:t>12</a:t>
                      </a:r>
                      <a:endParaRPr lang="en-IN" sz="2000" dirty="0">
                        <a:solidFill>
                          <a:schemeClr val="tx1"/>
                        </a:solidFill>
                      </a:endParaRPr>
                    </a:p>
                  </a:txBody>
                  <a:tcPr marT="45728" marB="45728"/>
                </a:tc>
                <a:tc>
                  <a:txBody>
                    <a:bodyPr/>
                    <a:lstStyle/>
                    <a:p>
                      <a:r>
                        <a:rPr lang="en-US" sz="2000" dirty="0">
                          <a:solidFill>
                            <a:schemeClr val="tx1"/>
                          </a:solidFill>
                        </a:rPr>
                        <a:t>13</a:t>
                      </a:r>
                      <a:endParaRPr lang="en-IN" sz="2000" dirty="0">
                        <a:solidFill>
                          <a:schemeClr val="tx1"/>
                        </a:solidFill>
                      </a:endParaRPr>
                    </a:p>
                  </a:txBody>
                  <a:tcPr marT="45728" marB="45728"/>
                </a:tc>
                <a:tc>
                  <a:txBody>
                    <a:bodyPr/>
                    <a:lstStyle/>
                    <a:p>
                      <a:r>
                        <a:rPr lang="en-US" sz="2000" dirty="0">
                          <a:solidFill>
                            <a:schemeClr val="tx1"/>
                          </a:solidFill>
                        </a:rPr>
                        <a:t>11</a:t>
                      </a:r>
                      <a:endParaRPr lang="en-IN" sz="2000" dirty="0">
                        <a:solidFill>
                          <a:schemeClr val="tx1"/>
                        </a:solidFill>
                      </a:endParaRPr>
                    </a:p>
                  </a:txBody>
                  <a:tcPr marT="45728" marB="45728"/>
                </a:tc>
                <a:tc>
                  <a:txBody>
                    <a:bodyPr/>
                    <a:lstStyle/>
                    <a:p>
                      <a:r>
                        <a:rPr lang="en-US" sz="2000" dirty="0">
                          <a:solidFill>
                            <a:schemeClr val="tx1"/>
                          </a:solidFill>
                        </a:rPr>
                        <a:t>10</a:t>
                      </a:r>
                      <a:endParaRPr lang="en-IN" sz="2000" dirty="0">
                        <a:solidFill>
                          <a:schemeClr val="tx1"/>
                        </a:solidFill>
                      </a:endParaRPr>
                    </a:p>
                  </a:txBody>
                  <a:tcPr marT="45728" marB="45728"/>
                </a:tc>
                <a:tc>
                  <a:txBody>
                    <a:bodyPr/>
                    <a:lstStyle/>
                    <a:p>
                      <a:r>
                        <a:rPr lang="en-US" sz="2000" dirty="0">
                          <a:solidFill>
                            <a:schemeClr val="tx1"/>
                          </a:solidFill>
                        </a:rPr>
                        <a:t>14</a:t>
                      </a:r>
                      <a:endParaRPr lang="en-IN" sz="2000" dirty="0">
                        <a:solidFill>
                          <a:schemeClr val="tx1"/>
                        </a:solidFill>
                      </a:endParaRPr>
                    </a:p>
                  </a:txBody>
                  <a:tcPr marT="45728" marB="45728"/>
                </a:tc>
                <a:tc>
                  <a:txBody>
                    <a:bodyPr/>
                    <a:lstStyle/>
                    <a:p>
                      <a:r>
                        <a:rPr lang="en-US" sz="2000" dirty="0">
                          <a:solidFill>
                            <a:schemeClr val="tx1"/>
                          </a:solidFill>
                        </a:rPr>
                        <a:t>15</a:t>
                      </a:r>
                      <a:endParaRPr lang="en-IN" sz="2000" dirty="0">
                        <a:solidFill>
                          <a:schemeClr val="tx1"/>
                        </a:solidFill>
                      </a:endParaRPr>
                    </a:p>
                  </a:txBody>
                  <a:tcPr marT="45728" marB="45728"/>
                </a:tc>
                <a:tc>
                  <a:txBody>
                    <a:bodyPr/>
                    <a:lstStyle/>
                    <a:p>
                      <a:r>
                        <a:rPr lang="en-US" sz="2000" dirty="0">
                          <a:solidFill>
                            <a:schemeClr val="tx1"/>
                          </a:solidFill>
                        </a:rPr>
                        <a:t>13</a:t>
                      </a:r>
                      <a:endParaRPr lang="en-IN" sz="2000" dirty="0">
                        <a:solidFill>
                          <a:schemeClr val="tx1"/>
                        </a:solidFill>
                      </a:endParaRPr>
                    </a:p>
                  </a:txBody>
                  <a:tcPr marT="45728" marB="45728"/>
                </a:tc>
                <a:tc>
                  <a:txBody>
                    <a:bodyPr/>
                    <a:lstStyle/>
                    <a:p>
                      <a:endParaRPr lang="en-IN" sz="2000" dirty="0">
                        <a:solidFill>
                          <a:schemeClr val="tx1"/>
                        </a:solidFill>
                      </a:endParaRPr>
                    </a:p>
                  </a:txBody>
                  <a:tcPr marT="45728" marB="45728"/>
                </a:tc>
                <a:extLst>
                  <a:ext uri="{0D108BD9-81ED-4DB2-BD59-A6C34878D82A}">
                    <a16:rowId xmlns:a16="http://schemas.microsoft.com/office/drawing/2014/main" val="10000"/>
                  </a:ext>
                </a:extLst>
              </a:tr>
              <a:tr h="624946">
                <a:tc>
                  <a:txBody>
                    <a:bodyPr/>
                    <a:lstStyle/>
                    <a:p>
                      <a:r>
                        <a:rPr lang="en-US" sz="2000" dirty="0">
                          <a:solidFill>
                            <a:schemeClr val="tx1"/>
                          </a:solidFill>
                        </a:rPr>
                        <a:t>B</a:t>
                      </a:r>
                      <a:endParaRPr lang="en-IN" sz="2000" dirty="0">
                        <a:solidFill>
                          <a:schemeClr val="tx1"/>
                        </a:solidFill>
                      </a:endParaRPr>
                    </a:p>
                  </a:txBody>
                  <a:tcPr marT="45728" marB="45728"/>
                </a:tc>
                <a:tc>
                  <a:txBody>
                    <a:bodyPr/>
                    <a:lstStyle/>
                    <a:p>
                      <a:r>
                        <a:rPr lang="en-US" sz="2000" dirty="0">
                          <a:solidFill>
                            <a:schemeClr val="tx1"/>
                          </a:solidFill>
                        </a:rPr>
                        <a:t>9</a:t>
                      </a:r>
                      <a:endParaRPr lang="en-IN" sz="2000" dirty="0">
                        <a:solidFill>
                          <a:schemeClr val="tx1"/>
                        </a:solidFill>
                      </a:endParaRPr>
                    </a:p>
                  </a:txBody>
                  <a:tcPr marT="45728" marB="45728"/>
                </a:tc>
                <a:tc>
                  <a:txBody>
                    <a:bodyPr/>
                    <a:lstStyle/>
                    <a:p>
                      <a:r>
                        <a:rPr lang="en-US" sz="2000" dirty="0">
                          <a:solidFill>
                            <a:schemeClr val="tx1"/>
                          </a:solidFill>
                        </a:rPr>
                        <a:t>11</a:t>
                      </a:r>
                      <a:endParaRPr lang="en-IN" sz="2000" dirty="0">
                        <a:solidFill>
                          <a:schemeClr val="tx1"/>
                        </a:solidFill>
                      </a:endParaRPr>
                    </a:p>
                  </a:txBody>
                  <a:tcPr marT="45728" marB="45728"/>
                </a:tc>
                <a:tc>
                  <a:txBody>
                    <a:bodyPr/>
                    <a:lstStyle/>
                    <a:p>
                      <a:r>
                        <a:rPr lang="en-US" sz="2000" dirty="0">
                          <a:solidFill>
                            <a:schemeClr val="tx1"/>
                          </a:solidFill>
                        </a:rPr>
                        <a:t>10</a:t>
                      </a:r>
                      <a:endParaRPr lang="en-IN" sz="2000" dirty="0">
                        <a:solidFill>
                          <a:schemeClr val="tx1"/>
                        </a:solidFill>
                      </a:endParaRPr>
                    </a:p>
                  </a:txBody>
                  <a:tcPr marT="45728" marB="45728"/>
                </a:tc>
                <a:tc>
                  <a:txBody>
                    <a:bodyPr/>
                    <a:lstStyle/>
                    <a:p>
                      <a:r>
                        <a:rPr lang="en-US" sz="2000" dirty="0">
                          <a:solidFill>
                            <a:schemeClr val="tx1"/>
                          </a:solidFill>
                        </a:rPr>
                        <a:t>12</a:t>
                      </a:r>
                      <a:endParaRPr lang="en-IN" sz="2000" dirty="0">
                        <a:solidFill>
                          <a:schemeClr val="tx1"/>
                        </a:solidFill>
                      </a:endParaRPr>
                    </a:p>
                  </a:txBody>
                  <a:tcPr marT="45728" marB="45728"/>
                </a:tc>
                <a:tc>
                  <a:txBody>
                    <a:bodyPr/>
                    <a:lstStyle/>
                    <a:p>
                      <a:r>
                        <a:rPr lang="en-US" sz="2000" dirty="0">
                          <a:solidFill>
                            <a:schemeClr val="tx1"/>
                          </a:solidFill>
                        </a:rPr>
                        <a:t>13</a:t>
                      </a:r>
                      <a:endParaRPr lang="en-IN" sz="2000" dirty="0">
                        <a:solidFill>
                          <a:schemeClr val="tx1"/>
                        </a:solidFill>
                      </a:endParaRPr>
                    </a:p>
                  </a:txBody>
                  <a:tcPr marT="45728" marB="45728"/>
                </a:tc>
                <a:tc>
                  <a:txBody>
                    <a:bodyPr/>
                    <a:lstStyle/>
                    <a:p>
                      <a:endParaRPr lang="en-IN" sz="2000">
                        <a:solidFill>
                          <a:schemeClr val="tx1"/>
                        </a:solidFill>
                      </a:endParaRPr>
                    </a:p>
                  </a:txBody>
                  <a:tcPr marT="45728" marB="45728"/>
                </a:tc>
                <a:tc>
                  <a:txBody>
                    <a:bodyPr/>
                    <a:lstStyle/>
                    <a:p>
                      <a:endParaRPr lang="en-IN" sz="2000">
                        <a:solidFill>
                          <a:schemeClr val="tx1"/>
                        </a:solidFill>
                      </a:endParaRPr>
                    </a:p>
                  </a:txBody>
                  <a:tcPr marT="45728" marB="45728"/>
                </a:tc>
                <a:tc>
                  <a:txBody>
                    <a:bodyPr/>
                    <a:lstStyle/>
                    <a:p>
                      <a:endParaRPr lang="en-IN" sz="2000">
                        <a:solidFill>
                          <a:schemeClr val="tx1"/>
                        </a:solidFill>
                      </a:endParaRPr>
                    </a:p>
                  </a:txBody>
                  <a:tcPr marT="45728" marB="45728"/>
                </a:tc>
                <a:tc>
                  <a:txBody>
                    <a:bodyPr/>
                    <a:lstStyle/>
                    <a:p>
                      <a:endParaRPr lang="en-IN" sz="2000">
                        <a:solidFill>
                          <a:schemeClr val="tx1"/>
                        </a:solidFill>
                      </a:endParaRPr>
                    </a:p>
                  </a:txBody>
                  <a:tcPr marT="45728" marB="45728"/>
                </a:tc>
                <a:extLst>
                  <a:ext uri="{0D108BD9-81ED-4DB2-BD59-A6C34878D82A}">
                    <a16:rowId xmlns:a16="http://schemas.microsoft.com/office/drawing/2014/main" val="10001"/>
                  </a:ext>
                </a:extLst>
              </a:tr>
              <a:tr h="624946">
                <a:tc>
                  <a:txBody>
                    <a:bodyPr/>
                    <a:lstStyle/>
                    <a:p>
                      <a:r>
                        <a:rPr lang="en-US" sz="2000" dirty="0">
                          <a:solidFill>
                            <a:schemeClr val="tx1"/>
                          </a:solidFill>
                        </a:rPr>
                        <a:t>C</a:t>
                      </a:r>
                      <a:endParaRPr lang="en-IN" sz="2000" dirty="0">
                        <a:solidFill>
                          <a:schemeClr val="tx1"/>
                        </a:solidFill>
                      </a:endParaRPr>
                    </a:p>
                  </a:txBody>
                  <a:tcPr marT="45728" marB="45728"/>
                </a:tc>
                <a:tc>
                  <a:txBody>
                    <a:bodyPr/>
                    <a:lstStyle/>
                    <a:p>
                      <a:r>
                        <a:rPr lang="en-US" sz="2000" dirty="0">
                          <a:solidFill>
                            <a:schemeClr val="tx1"/>
                          </a:solidFill>
                        </a:rPr>
                        <a:t>11</a:t>
                      </a:r>
                      <a:endParaRPr lang="en-IN" sz="2000" dirty="0">
                        <a:solidFill>
                          <a:schemeClr val="tx1"/>
                        </a:solidFill>
                      </a:endParaRPr>
                    </a:p>
                  </a:txBody>
                  <a:tcPr marT="45728" marB="45728"/>
                </a:tc>
                <a:tc>
                  <a:txBody>
                    <a:bodyPr/>
                    <a:lstStyle/>
                    <a:p>
                      <a:r>
                        <a:rPr lang="en-US" sz="2000" dirty="0">
                          <a:solidFill>
                            <a:schemeClr val="tx1"/>
                          </a:solidFill>
                        </a:rPr>
                        <a:t>10</a:t>
                      </a:r>
                      <a:endParaRPr lang="en-IN" sz="2000" dirty="0">
                        <a:solidFill>
                          <a:schemeClr val="tx1"/>
                        </a:solidFill>
                      </a:endParaRPr>
                    </a:p>
                  </a:txBody>
                  <a:tcPr marT="45728" marB="45728"/>
                </a:tc>
                <a:tc>
                  <a:txBody>
                    <a:bodyPr/>
                    <a:lstStyle/>
                    <a:p>
                      <a:r>
                        <a:rPr lang="en-US" sz="2000" dirty="0">
                          <a:solidFill>
                            <a:schemeClr val="tx1"/>
                          </a:solidFill>
                        </a:rPr>
                        <a:t>15</a:t>
                      </a:r>
                      <a:endParaRPr lang="en-IN" sz="2000" dirty="0">
                        <a:solidFill>
                          <a:schemeClr val="tx1"/>
                        </a:solidFill>
                      </a:endParaRPr>
                    </a:p>
                  </a:txBody>
                  <a:tcPr marT="45728" marB="45728"/>
                </a:tc>
                <a:tc>
                  <a:txBody>
                    <a:bodyPr/>
                    <a:lstStyle/>
                    <a:p>
                      <a:r>
                        <a:rPr lang="en-US" sz="2000" dirty="0">
                          <a:solidFill>
                            <a:schemeClr val="tx1"/>
                          </a:solidFill>
                        </a:rPr>
                        <a:t>14</a:t>
                      </a:r>
                      <a:endParaRPr lang="en-IN" sz="2000" dirty="0">
                        <a:solidFill>
                          <a:schemeClr val="tx1"/>
                        </a:solidFill>
                      </a:endParaRPr>
                    </a:p>
                  </a:txBody>
                  <a:tcPr marT="45728" marB="45728"/>
                </a:tc>
                <a:tc>
                  <a:txBody>
                    <a:bodyPr/>
                    <a:lstStyle/>
                    <a:p>
                      <a:r>
                        <a:rPr lang="en-US" sz="2000" dirty="0">
                          <a:solidFill>
                            <a:schemeClr val="tx1"/>
                          </a:solidFill>
                        </a:rPr>
                        <a:t>12</a:t>
                      </a:r>
                      <a:endParaRPr lang="en-IN" sz="2000" dirty="0">
                        <a:solidFill>
                          <a:schemeClr val="tx1"/>
                        </a:solidFill>
                      </a:endParaRPr>
                    </a:p>
                  </a:txBody>
                  <a:tcPr marT="45728" marB="45728"/>
                </a:tc>
                <a:tc>
                  <a:txBody>
                    <a:bodyPr/>
                    <a:lstStyle/>
                    <a:p>
                      <a:r>
                        <a:rPr lang="en-US" sz="2000" dirty="0">
                          <a:solidFill>
                            <a:schemeClr val="tx1"/>
                          </a:solidFill>
                        </a:rPr>
                        <a:t>13</a:t>
                      </a:r>
                      <a:endParaRPr lang="en-IN" sz="2000" dirty="0">
                        <a:solidFill>
                          <a:schemeClr val="tx1"/>
                        </a:solidFill>
                      </a:endParaRPr>
                    </a:p>
                  </a:txBody>
                  <a:tcPr marT="45728" marB="45728"/>
                </a:tc>
                <a:tc>
                  <a:txBody>
                    <a:bodyPr/>
                    <a:lstStyle/>
                    <a:p>
                      <a:endParaRPr lang="en-IN" sz="2000">
                        <a:solidFill>
                          <a:schemeClr val="tx1"/>
                        </a:solidFill>
                      </a:endParaRPr>
                    </a:p>
                  </a:txBody>
                  <a:tcPr marT="45728" marB="45728"/>
                </a:tc>
                <a:tc>
                  <a:txBody>
                    <a:bodyPr/>
                    <a:lstStyle/>
                    <a:p>
                      <a:endParaRPr lang="en-IN" sz="2000" dirty="0">
                        <a:solidFill>
                          <a:schemeClr val="tx1"/>
                        </a:solidFill>
                      </a:endParaRPr>
                    </a:p>
                  </a:txBody>
                  <a:tcPr marT="45728" marB="45728"/>
                </a:tc>
                <a:tc>
                  <a:txBody>
                    <a:bodyPr/>
                    <a:lstStyle/>
                    <a:p>
                      <a:endParaRPr lang="en-IN" sz="2000" dirty="0">
                        <a:solidFill>
                          <a:schemeClr val="tx1"/>
                        </a:solidFill>
                      </a:endParaRPr>
                    </a:p>
                  </a:txBody>
                  <a:tcPr marT="45728" marB="45728"/>
                </a:tc>
                <a:extLst>
                  <a:ext uri="{0D108BD9-81ED-4DB2-BD59-A6C34878D82A}">
                    <a16:rowId xmlns:a16="http://schemas.microsoft.com/office/drawing/2014/main" val="10002"/>
                  </a:ext>
                </a:extLst>
              </a:tr>
            </a:tbl>
          </a:graphicData>
        </a:graphic>
      </p:graphicFrame>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Content Placeholder 2"/>
          <p:cNvSpPr>
            <a:spLocks noGrp="1"/>
          </p:cNvSpPr>
          <p:nvPr>
            <p:ph idx="1"/>
          </p:nvPr>
        </p:nvSpPr>
        <p:spPr/>
        <p:txBody>
          <a:bodyPr/>
          <a:lstStyle/>
          <a:p>
            <a:pPr marL="0" indent="0">
              <a:buFontTx/>
              <a:buNone/>
            </a:pPr>
            <a:r>
              <a:rPr lang="en-US"/>
              <a:t>Solution : Rough Work </a:t>
            </a:r>
          </a:p>
          <a:p>
            <a:pPr marL="0" indent="0">
              <a:buFontTx/>
              <a:buNone/>
            </a:pPr>
            <a:endParaRPr lang="en-US"/>
          </a:p>
          <a:p>
            <a:pPr marL="0" indent="0">
              <a:buFontTx/>
              <a:buNone/>
            </a:pPr>
            <a:endParaRPr lang="en-IN"/>
          </a:p>
        </p:txBody>
      </p:sp>
      <p:graphicFrame>
        <p:nvGraphicFramePr>
          <p:cNvPr id="4" name="Table 3"/>
          <p:cNvGraphicFramePr>
            <a:graphicFrameLocks noGrp="1"/>
          </p:cNvGraphicFramePr>
          <p:nvPr/>
        </p:nvGraphicFramePr>
        <p:xfrm>
          <a:off x="914400" y="2300288"/>
          <a:ext cx="7772400" cy="350564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624946">
                <a:tc>
                  <a:txBody>
                    <a:bodyPr/>
                    <a:lstStyle/>
                    <a:p>
                      <a:endParaRPr lang="en-IN" sz="2000" dirty="0">
                        <a:solidFill>
                          <a:schemeClr val="tx1"/>
                        </a:solidFill>
                      </a:endParaRPr>
                    </a:p>
                  </a:txBody>
                  <a:tcPr marT="45728" marB="45728"/>
                </a:tc>
                <a:tc>
                  <a:txBody>
                    <a:bodyPr/>
                    <a:lstStyle/>
                    <a:p>
                      <a:endParaRPr lang="en-IN" sz="2000" dirty="0">
                        <a:solidFill>
                          <a:schemeClr val="tx1"/>
                        </a:solidFill>
                      </a:endParaRPr>
                    </a:p>
                  </a:txBody>
                  <a:tcPr marT="45728" marB="45728"/>
                </a:tc>
                <a:tc>
                  <a:txBody>
                    <a:bodyPr/>
                    <a:lstStyle/>
                    <a:p>
                      <a:endParaRPr lang="en-IN" sz="2000" dirty="0">
                        <a:solidFill>
                          <a:schemeClr val="tx1"/>
                        </a:solidFill>
                      </a:endParaRPr>
                    </a:p>
                  </a:txBody>
                  <a:tcPr marT="45728" marB="45728"/>
                </a:tc>
                <a:tc>
                  <a:txBody>
                    <a:bodyPr/>
                    <a:lstStyle/>
                    <a:p>
                      <a:endParaRPr lang="en-IN" sz="2000" dirty="0">
                        <a:solidFill>
                          <a:schemeClr val="tx1"/>
                        </a:solidFill>
                      </a:endParaRPr>
                    </a:p>
                  </a:txBody>
                  <a:tcPr marT="45728" marB="45728"/>
                </a:tc>
                <a:tc>
                  <a:txBody>
                    <a:bodyPr/>
                    <a:lstStyle/>
                    <a:p>
                      <a:endParaRPr lang="en-IN" sz="2000" dirty="0">
                        <a:solidFill>
                          <a:schemeClr val="tx1"/>
                        </a:solidFill>
                      </a:endParaRPr>
                    </a:p>
                  </a:txBody>
                  <a:tcPr marT="45728" marB="45728"/>
                </a:tc>
                <a:tc>
                  <a:txBody>
                    <a:bodyPr/>
                    <a:lstStyle/>
                    <a:p>
                      <a:endParaRPr lang="en-IN" sz="2000" dirty="0">
                        <a:solidFill>
                          <a:schemeClr val="tx1"/>
                        </a:solidFill>
                      </a:endParaRPr>
                    </a:p>
                  </a:txBody>
                  <a:tcPr marT="45728" marB="45728"/>
                </a:tc>
                <a:tc>
                  <a:txBody>
                    <a:bodyPr/>
                    <a:lstStyle/>
                    <a:p>
                      <a:endParaRPr lang="en-IN" sz="2000" dirty="0">
                        <a:solidFill>
                          <a:schemeClr val="tx1"/>
                        </a:solidFill>
                      </a:endParaRPr>
                    </a:p>
                  </a:txBody>
                  <a:tcPr marT="45728" marB="45728"/>
                </a:tc>
                <a:tc>
                  <a:txBody>
                    <a:bodyPr/>
                    <a:lstStyle/>
                    <a:p>
                      <a:endParaRPr lang="en-IN" sz="2000" dirty="0">
                        <a:solidFill>
                          <a:schemeClr val="tx1"/>
                        </a:solidFill>
                      </a:endParaRPr>
                    </a:p>
                  </a:txBody>
                  <a:tcPr marT="45728" marB="45728"/>
                </a:tc>
                <a:tc>
                  <a:txBody>
                    <a:bodyPr/>
                    <a:lstStyle/>
                    <a:p>
                      <a:endParaRPr lang="en-IN" sz="2000" dirty="0">
                        <a:solidFill>
                          <a:schemeClr val="tx1"/>
                        </a:solidFill>
                      </a:endParaRPr>
                    </a:p>
                  </a:txBody>
                  <a:tcPr marT="45728" marB="45728"/>
                </a:tc>
                <a:tc>
                  <a:txBody>
                    <a:bodyPr/>
                    <a:lstStyle/>
                    <a:p>
                      <a:r>
                        <a:rPr lang="en-IN" sz="2000" dirty="0"/>
                        <a:t>No of units</a:t>
                      </a:r>
                      <a:endParaRPr lang="en-IN" sz="2000" dirty="0">
                        <a:solidFill>
                          <a:schemeClr val="tx1"/>
                        </a:solidFill>
                      </a:endParaRPr>
                    </a:p>
                  </a:txBody>
                  <a:tcPr marT="45728" marB="45728"/>
                </a:tc>
                <a:extLst>
                  <a:ext uri="{0D108BD9-81ED-4DB2-BD59-A6C34878D82A}">
                    <a16:rowId xmlns:a16="http://schemas.microsoft.com/office/drawing/2014/main" val="10000"/>
                  </a:ext>
                </a:extLst>
              </a:tr>
              <a:tr h="624946">
                <a:tc>
                  <a:txBody>
                    <a:bodyPr/>
                    <a:lstStyle/>
                    <a:p>
                      <a:r>
                        <a:rPr lang="en-US" sz="2000" dirty="0"/>
                        <a:t>A</a:t>
                      </a:r>
                      <a:endParaRPr lang="en-IN" sz="2000" dirty="0">
                        <a:solidFill>
                          <a:schemeClr val="tx1"/>
                        </a:solidFill>
                      </a:endParaRPr>
                    </a:p>
                  </a:txBody>
                  <a:tcPr marT="45728" marB="45728"/>
                </a:tc>
                <a:tc>
                  <a:txBody>
                    <a:bodyPr/>
                    <a:lstStyle/>
                    <a:p>
                      <a:r>
                        <a:rPr lang="en-US" sz="2000" dirty="0"/>
                        <a:t>10</a:t>
                      </a:r>
                      <a:endParaRPr lang="en-IN" sz="2000" dirty="0">
                        <a:solidFill>
                          <a:schemeClr val="tx1"/>
                        </a:solidFill>
                      </a:endParaRPr>
                    </a:p>
                  </a:txBody>
                  <a:tcPr marT="45728" marB="45728"/>
                </a:tc>
                <a:tc>
                  <a:txBody>
                    <a:bodyPr/>
                    <a:lstStyle/>
                    <a:p>
                      <a:r>
                        <a:rPr lang="en-US" sz="2000" dirty="0"/>
                        <a:t>12</a:t>
                      </a:r>
                      <a:endParaRPr lang="en-IN" sz="2000" dirty="0">
                        <a:solidFill>
                          <a:schemeClr val="tx1"/>
                        </a:solidFill>
                      </a:endParaRPr>
                    </a:p>
                  </a:txBody>
                  <a:tcPr marT="45728" marB="45728"/>
                </a:tc>
                <a:tc>
                  <a:txBody>
                    <a:bodyPr/>
                    <a:lstStyle/>
                    <a:p>
                      <a:r>
                        <a:rPr lang="en-US" sz="2000" dirty="0"/>
                        <a:t>13</a:t>
                      </a:r>
                      <a:endParaRPr lang="en-IN" sz="2000" dirty="0">
                        <a:solidFill>
                          <a:schemeClr val="tx1"/>
                        </a:solidFill>
                      </a:endParaRPr>
                    </a:p>
                  </a:txBody>
                  <a:tcPr marT="45728" marB="45728"/>
                </a:tc>
                <a:tc>
                  <a:txBody>
                    <a:bodyPr/>
                    <a:lstStyle/>
                    <a:p>
                      <a:r>
                        <a:rPr lang="en-US" sz="2000" dirty="0"/>
                        <a:t>11</a:t>
                      </a:r>
                      <a:endParaRPr lang="en-IN" sz="2000" dirty="0">
                        <a:solidFill>
                          <a:schemeClr val="tx1"/>
                        </a:solidFill>
                      </a:endParaRPr>
                    </a:p>
                  </a:txBody>
                  <a:tcPr marT="45728" marB="45728"/>
                </a:tc>
                <a:tc>
                  <a:txBody>
                    <a:bodyPr/>
                    <a:lstStyle/>
                    <a:p>
                      <a:r>
                        <a:rPr lang="en-US" sz="2000" dirty="0"/>
                        <a:t>10</a:t>
                      </a:r>
                      <a:endParaRPr lang="en-IN" sz="2000" dirty="0">
                        <a:solidFill>
                          <a:schemeClr val="tx1"/>
                        </a:solidFill>
                      </a:endParaRPr>
                    </a:p>
                  </a:txBody>
                  <a:tcPr marT="45728" marB="45728"/>
                </a:tc>
                <a:tc>
                  <a:txBody>
                    <a:bodyPr/>
                    <a:lstStyle/>
                    <a:p>
                      <a:r>
                        <a:rPr lang="en-US" sz="2000" dirty="0"/>
                        <a:t>14</a:t>
                      </a:r>
                      <a:endParaRPr lang="en-IN" sz="2000" dirty="0">
                        <a:solidFill>
                          <a:schemeClr val="tx1"/>
                        </a:solidFill>
                      </a:endParaRPr>
                    </a:p>
                  </a:txBody>
                  <a:tcPr marT="45728" marB="45728"/>
                </a:tc>
                <a:tc>
                  <a:txBody>
                    <a:bodyPr/>
                    <a:lstStyle/>
                    <a:p>
                      <a:r>
                        <a:rPr lang="en-US" sz="2000" dirty="0"/>
                        <a:t>15</a:t>
                      </a:r>
                      <a:endParaRPr lang="en-IN" sz="2000" dirty="0">
                        <a:solidFill>
                          <a:schemeClr val="tx1"/>
                        </a:solidFill>
                      </a:endParaRPr>
                    </a:p>
                  </a:txBody>
                  <a:tcPr marT="45728" marB="45728"/>
                </a:tc>
                <a:tc>
                  <a:txBody>
                    <a:bodyPr/>
                    <a:lstStyle/>
                    <a:p>
                      <a:r>
                        <a:rPr lang="en-US" sz="2000" dirty="0"/>
                        <a:t>13</a:t>
                      </a:r>
                      <a:endParaRPr lang="en-IN" sz="2000" dirty="0">
                        <a:solidFill>
                          <a:schemeClr val="tx1"/>
                        </a:solidFill>
                      </a:endParaRPr>
                    </a:p>
                  </a:txBody>
                  <a:tcPr marT="45728" marB="45728"/>
                </a:tc>
                <a:tc>
                  <a:txBody>
                    <a:bodyPr/>
                    <a:lstStyle/>
                    <a:p>
                      <a:r>
                        <a:rPr lang="en-IN" sz="2000" dirty="0"/>
                        <a:t>8</a:t>
                      </a:r>
                      <a:endParaRPr lang="en-IN" sz="2000" dirty="0">
                        <a:solidFill>
                          <a:schemeClr val="tx1"/>
                        </a:solidFill>
                      </a:endParaRPr>
                    </a:p>
                  </a:txBody>
                  <a:tcPr marT="45728" marB="45728"/>
                </a:tc>
                <a:extLst>
                  <a:ext uri="{0D108BD9-81ED-4DB2-BD59-A6C34878D82A}">
                    <a16:rowId xmlns:a16="http://schemas.microsoft.com/office/drawing/2014/main" val="10001"/>
                  </a:ext>
                </a:extLst>
              </a:tr>
              <a:tr h="624946">
                <a:tc>
                  <a:txBody>
                    <a:bodyPr/>
                    <a:lstStyle/>
                    <a:p>
                      <a:r>
                        <a:rPr lang="en-US" sz="2000" dirty="0"/>
                        <a:t>B</a:t>
                      </a:r>
                      <a:endParaRPr lang="en-IN" sz="2000" dirty="0">
                        <a:solidFill>
                          <a:schemeClr val="tx1"/>
                        </a:solidFill>
                      </a:endParaRPr>
                    </a:p>
                  </a:txBody>
                  <a:tcPr marT="45728" marB="45728"/>
                </a:tc>
                <a:tc>
                  <a:txBody>
                    <a:bodyPr/>
                    <a:lstStyle/>
                    <a:p>
                      <a:r>
                        <a:rPr lang="en-US" sz="2000" dirty="0"/>
                        <a:t>9</a:t>
                      </a:r>
                      <a:endParaRPr lang="en-IN" sz="2000" dirty="0">
                        <a:solidFill>
                          <a:schemeClr val="tx1"/>
                        </a:solidFill>
                      </a:endParaRPr>
                    </a:p>
                  </a:txBody>
                  <a:tcPr marT="45728" marB="45728"/>
                </a:tc>
                <a:tc>
                  <a:txBody>
                    <a:bodyPr/>
                    <a:lstStyle/>
                    <a:p>
                      <a:r>
                        <a:rPr lang="en-US" sz="2000" dirty="0"/>
                        <a:t>11</a:t>
                      </a:r>
                      <a:endParaRPr lang="en-IN" sz="2000" dirty="0">
                        <a:solidFill>
                          <a:schemeClr val="tx1"/>
                        </a:solidFill>
                      </a:endParaRPr>
                    </a:p>
                  </a:txBody>
                  <a:tcPr marT="45728" marB="45728"/>
                </a:tc>
                <a:tc>
                  <a:txBody>
                    <a:bodyPr/>
                    <a:lstStyle/>
                    <a:p>
                      <a:r>
                        <a:rPr lang="en-US" sz="2000" dirty="0"/>
                        <a:t>10</a:t>
                      </a:r>
                      <a:endParaRPr lang="en-IN" sz="2000" dirty="0">
                        <a:solidFill>
                          <a:schemeClr val="tx1"/>
                        </a:solidFill>
                      </a:endParaRPr>
                    </a:p>
                  </a:txBody>
                  <a:tcPr marT="45728" marB="45728"/>
                </a:tc>
                <a:tc>
                  <a:txBody>
                    <a:bodyPr/>
                    <a:lstStyle/>
                    <a:p>
                      <a:r>
                        <a:rPr lang="en-US" sz="2000" dirty="0"/>
                        <a:t>12</a:t>
                      </a:r>
                      <a:endParaRPr lang="en-IN" sz="2000" dirty="0">
                        <a:solidFill>
                          <a:schemeClr val="tx1"/>
                        </a:solidFill>
                      </a:endParaRPr>
                    </a:p>
                  </a:txBody>
                  <a:tcPr marT="45728" marB="45728"/>
                </a:tc>
                <a:tc>
                  <a:txBody>
                    <a:bodyPr/>
                    <a:lstStyle/>
                    <a:p>
                      <a:r>
                        <a:rPr lang="en-US" sz="2000" dirty="0"/>
                        <a:t>13</a:t>
                      </a:r>
                      <a:endParaRPr lang="en-IN" sz="2000" dirty="0">
                        <a:solidFill>
                          <a:schemeClr val="tx1"/>
                        </a:solidFill>
                      </a:endParaRPr>
                    </a:p>
                  </a:txBody>
                  <a:tcPr marT="45728" marB="45728"/>
                </a:tc>
                <a:tc>
                  <a:txBody>
                    <a:bodyPr/>
                    <a:lstStyle/>
                    <a:p>
                      <a:endParaRPr lang="en-IN" sz="2000">
                        <a:solidFill>
                          <a:schemeClr val="tx1"/>
                        </a:solidFill>
                      </a:endParaRPr>
                    </a:p>
                  </a:txBody>
                  <a:tcPr marT="45728" marB="45728"/>
                </a:tc>
                <a:tc>
                  <a:txBody>
                    <a:bodyPr/>
                    <a:lstStyle/>
                    <a:p>
                      <a:endParaRPr lang="en-IN" sz="2000">
                        <a:solidFill>
                          <a:schemeClr val="tx1"/>
                        </a:solidFill>
                      </a:endParaRPr>
                    </a:p>
                  </a:txBody>
                  <a:tcPr marT="45728" marB="45728"/>
                </a:tc>
                <a:tc>
                  <a:txBody>
                    <a:bodyPr/>
                    <a:lstStyle/>
                    <a:p>
                      <a:endParaRPr lang="en-IN" sz="2000">
                        <a:solidFill>
                          <a:schemeClr val="tx1"/>
                        </a:solidFill>
                      </a:endParaRPr>
                    </a:p>
                  </a:txBody>
                  <a:tcPr marT="45728" marB="45728"/>
                </a:tc>
                <a:tc>
                  <a:txBody>
                    <a:bodyPr/>
                    <a:lstStyle/>
                    <a:p>
                      <a:r>
                        <a:rPr lang="en-IN" sz="2000" dirty="0"/>
                        <a:t>5</a:t>
                      </a:r>
                      <a:endParaRPr lang="en-IN" sz="2000" dirty="0">
                        <a:solidFill>
                          <a:schemeClr val="tx1"/>
                        </a:solidFill>
                      </a:endParaRPr>
                    </a:p>
                  </a:txBody>
                  <a:tcPr marT="45728" marB="45728"/>
                </a:tc>
                <a:extLst>
                  <a:ext uri="{0D108BD9-81ED-4DB2-BD59-A6C34878D82A}">
                    <a16:rowId xmlns:a16="http://schemas.microsoft.com/office/drawing/2014/main" val="10002"/>
                  </a:ext>
                </a:extLst>
              </a:tr>
              <a:tr h="624946">
                <a:tc>
                  <a:txBody>
                    <a:bodyPr/>
                    <a:lstStyle/>
                    <a:p>
                      <a:r>
                        <a:rPr lang="en-US" sz="2000" dirty="0"/>
                        <a:t>C</a:t>
                      </a:r>
                      <a:endParaRPr lang="en-IN" sz="2000" dirty="0">
                        <a:solidFill>
                          <a:schemeClr val="tx1"/>
                        </a:solidFill>
                      </a:endParaRPr>
                    </a:p>
                  </a:txBody>
                  <a:tcPr marT="45728" marB="45728"/>
                </a:tc>
                <a:tc>
                  <a:txBody>
                    <a:bodyPr/>
                    <a:lstStyle/>
                    <a:p>
                      <a:r>
                        <a:rPr lang="en-US" sz="2000" dirty="0"/>
                        <a:t>11</a:t>
                      </a:r>
                      <a:endParaRPr lang="en-IN" sz="2000" dirty="0">
                        <a:solidFill>
                          <a:schemeClr val="tx1"/>
                        </a:solidFill>
                      </a:endParaRPr>
                    </a:p>
                  </a:txBody>
                  <a:tcPr marT="45728" marB="45728"/>
                </a:tc>
                <a:tc>
                  <a:txBody>
                    <a:bodyPr/>
                    <a:lstStyle/>
                    <a:p>
                      <a:r>
                        <a:rPr lang="en-US" sz="2000" dirty="0"/>
                        <a:t>10</a:t>
                      </a:r>
                      <a:endParaRPr lang="en-IN" sz="2000" dirty="0">
                        <a:solidFill>
                          <a:schemeClr val="tx1"/>
                        </a:solidFill>
                      </a:endParaRPr>
                    </a:p>
                  </a:txBody>
                  <a:tcPr marT="45728" marB="45728"/>
                </a:tc>
                <a:tc>
                  <a:txBody>
                    <a:bodyPr/>
                    <a:lstStyle/>
                    <a:p>
                      <a:r>
                        <a:rPr lang="en-US" sz="2000" dirty="0"/>
                        <a:t>15</a:t>
                      </a:r>
                      <a:endParaRPr lang="en-IN" sz="2000" dirty="0">
                        <a:solidFill>
                          <a:schemeClr val="tx1"/>
                        </a:solidFill>
                      </a:endParaRPr>
                    </a:p>
                  </a:txBody>
                  <a:tcPr marT="45728" marB="45728"/>
                </a:tc>
                <a:tc>
                  <a:txBody>
                    <a:bodyPr/>
                    <a:lstStyle/>
                    <a:p>
                      <a:r>
                        <a:rPr lang="en-US" sz="2000" dirty="0"/>
                        <a:t>14</a:t>
                      </a:r>
                      <a:endParaRPr lang="en-IN" sz="2000" dirty="0">
                        <a:solidFill>
                          <a:schemeClr val="tx1"/>
                        </a:solidFill>
                      </a:endParaRPr>
                    </a:p>
                  </a:txBody>
                  <a:tcPr marT="45728" marB="45728"/>
                </a:tc>
                <a:tc>
                  <a:txBody>
                    <a:bodyPr/>
                    <a:lstStyle/>
                    <a:p>
                      <a:r>
                        <a:rPr lang="en-US" sz="2000" dirty="0"/>
                        <a:t>12</a:t>
                      </a:r>
                      <a:endParaRPr lang="en-IN" sz="2000" dirty="0">
                        <a:solidFill>
                          <a:schemeClr val="tx1"/>
                        </a:solidFill>
                      </a:endParaRPr>
                    </a:p>
                  </a:txBody>
                  <a:tcPr marT="45728" marB="45728"/>
                </a:tc>
                <a:tc>
                  <a:txBody>
                    <a:bodyPr/>
                    <a:lstStyle/>
                    <a:p>
                      <a:r>
                        <a:rPr lang="en-US" sz="2000" dirty="0"/>
                        <a:t>13</a:t>
                      </a:r>
                      <a:endParaRPr lang="en-IN" sz="2000" dirty="0">
                        <a:solidFill>
                          <a:schemeClr val="tx1"/>
                        </a:solidFill>
                      </a:endParaRPr>
                    </a:p>
                  </a:txBody>
                  <a:tcPr marT="45728" marB="45728"/>
                </a:tc>
                <a:tc>
                  <a:txBody>
                    <a:bodyPr/>
                    <a:lstStyle/>
                    <a:p>
                      <a:endParaRPr lang="en-IN" sz="2000">
                        <a:solidFill>
                          <a:schemeClr val="tx1"/>
                        </a:solidFill>
                      </a:endParaRPr>
                    </a:p>
                  </a:txBody>
                  <a:tcPr marT="45728" marB="45728"/>
                </a:tc>
                <a:tc>
                  <a:txBody>
                    <a:bodyPr/>
                    <a:lstStyle/>
                    <a:p>
                      <a:endParaRPr lang="en-IN" sz="2000" dirty="0">
                        <a:solidFill>
                          <a:schemeClr val="tx1"/>
                        </a:solidFill>
                      </a:endParaRPr>
                    </a:p>
                  </a:txBody>
                  <a:tcPr marT="45728" marB="45728"/>
                </a:tc>
                <a:tc>
                  <a:txBody>
                    <a:bodyPr/>
                    <a:lstStyle/>
                    <a:p>
                      <a:r>
                        <a:rPr lang="en-IN" sz="2000" dirty="0"/>
                        <a:t>6</a:t>
                      </a:r>
                      <a:endParaRPr lang="en-IN" sz="2000" dirty="0">
                        <a:solidFill>
                          <a:schemeClr val="tx1"/>
                        </a:solidFill>
                      </a:endParaRPr>
                    </a:p>
                  </a:txBody>
                  <a:tcPr marT="45728" marB="45728"/>
                </a:tc>
                <a:extLst>
                  <a:ext uri="{0D108BD9-81ED-4DB2-BD59-A6C34878D82A}">
                    <a16:rowId xmlns:a16="http://schemas.microsoft.com/office/drawing/2014/main" val="10003"/>
                  </a:ext>
                </a:extLst>
              </a:tr>
              <a:tr h="624946">
                <a:tc>
                  <a:txBody>
                    <a:bodyPr/>
                    <a:lstStyle/>
                    <a:p>
                      <a:endParaRPr lang="en-IN" sz="2000" dirty="0">
                        <a:solidFill>
                          <a:schemeClr val="tx1"/>
                        </a:solidFill>
                      </a:endParaRPr>
                    </a:p>
                  </a:txBody>
                  <a:tcPr marT="45728" marB="45728"/>
                </a:tc>
                <a:tc>
                  <a:txBody>
                    <a:bodyPr/>
                    <a:lstStyle/>
                    <a:p>
                      <a:endParaRPr lang="en-IN" sz="2000" dirty="0">
                        <a:solidFill>
                          <a:schemeClr val="tx1"/>
                        </a:solidFill>
                      </a:endParaRPr>
                    </a:p>
                  </a:txBody>
                  <a:tcPr marT="45728" marB="45728"/>
                </a:tc>
                <a:tc>
                  <a:txBody>
                    <a:bodyPr/>
                    <a:lstStyle/>
                    <a:p>
                      <a:endParaRPr lang="en-IN" sz="2000" dirty="0">
                        <a:solidFill>
                          <a:schemeClr val="tx1"/>
                        </a:solidFill>
                      </a:endParaRPr>
                    </a:p>
                  </a:txBody>
                  <a:tcPr marT="45728" marB="45728"/>
                </a:tc>
                <a:tc>
                  <a:txBody>
                    <a:bodyPr/>
                    <a:lstStyle/>
                    <a:p>
                      <a:endParaRPr lang="en-IN" sz="2000" dirty="0">
                        <a:solidFill>
                          <a:schemeClr val="tx1"/>
                        </a:solidFill>
                      </a:endParaRPr>
                    </a:p>
                  </a:txBody>
                  <a:tcPr marT="45728" marB="45728"/>
                </a:tc>
                <a:tc>
                  <a:txBody>
                    <a:bodyPr/>
                    <a:lstStyle/>
                    <a:p>
                      <a:endParaRPr lang="en-IN" sz="2000" dirty="0">
                        <a:solidFill>
                          <a:schemeClr val="tx1"/>
                        </a:solidFill>
                      </a:endParaRPr>
                    </a:p>
                  </a:txBody>
                  <a:tcPr marT="45728" marB="45728"/>
                </a:tc>
                <a:tc>
                  <a:txBody>
                    <a:bodyPr/>
                    <a:lstStyle/>
                    <a:p>
                      <a:endParaRPr lang="en-IN" sz="2000" dirty="0">
                        <a:solidFill>
                          <a:schemeClr val="tx1"/>
                        </a:solidFill>
                      </a:endParaRPr>
                    </a:p>
                  </a:txBody>
                  <a:tcPr marT="45728" marB="45728"/>
                </a:tc>
                <a:tc>
                  <a:txBody>
                    <a:bodyPr/>
                    <a:lstStyle/>
                    <a:p>
                      <a:endParaRPr lang="en-IN" sz="2000" dirty="0">
                        <a:solidFill>
                          <a:schemeClr val="tx1"/>
                        </a:solidFill>
                      </a:endParaRPr>
                    </a:p>
                  </a:txBody>
                  <a:tcPr marT="45728" marB="45728"/>
                </a:tc>
                <a:tc>
                  <a:txBody>
                    <a:bodyPr/>
                    <a:lstStyle/>
                    <a:p>
                      <a:endParaRPr lang="en-IN" sz="2000">
                        <a:solidFill>
                          <a:schemeClr val="tx1"/>
                        </a:solidFill>
                      </a:endParaRPr>
                    </a:p>
                  </a:txBody>
                  <a:tcPr marT="45728" marB="45728"/>
                </a:tc>
                <a:tc>
                  <a:txBody>
                    <a:bodyPr/>
                    <a:lstStyle/>
                    <a:p>
                      <a:endParaRPr lang="en-IN" sz="2000" dirty="0">
                        <a:solidFill>
                          <a:schemeClr val="tx1"/>
                        </a:solidFill>
                      </a:endParaRPr>
                    </a:p>
                  </a:txBody>
                  <a:tcPr marT="45728" marB="45728"/>
                </a:tc>
                <a:tc>
                  <a:txBody>
                    <a:bodyPr/>
                    <a:lstStyle/>
                    <a:p>
                      <a:r>
                        <a:rPr lang="en-IN" sz="2000" dirty="0"/>
                        <a:t>n=19</a:t>
                      </a:r>
                      <a:endParaRPr lang="en-IN" sz="2000" dirty="0">
                        <a:solidFill>
                          <a:schemeClr val="tx1"/>
                        </a:solidFill>
                      </a:endParaRPr>
                    </a:p>
                  </a:txBody>
                  <a:tcPr marT="45728" marB="45728"/>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274638"/>
            <a:ext cx="8229600" cy="868362"/>
          </a:xfrm>
        </p:spPr>
        <p:txBody>
          <a:bodyPr/>
          <a:lstStyle/>
          <a:p>
            <a:r>
              <a:rPr lang="en-US" sz="3000"/>
              <a:t>Steps in Hypothesis testing</a:t>
            </a:r>
            <a:endParaRPr lang="en-IN" sz="3000"/>
          </a:p>
        </p:txBody>
      </p:sp>
      <p:sp>
        <p:nvSpPr>
          <p:cNvPr id="58371" name="Content Placeholder 2"/>
          <p:cNvSpPr>
            <a:spLocks noGrp="1"/>
          </p:cNvSpPr>
          <p:nvPr>
            <p:ph idx="1"/>
          </p:nvPr>
        </p:nvSpPr>
        <p:spPr>
          <a:xfrm>
            <a:off x="457200" y="1143000"/>
            <a:ext cx="8229600" cy="4525963"/>
          </a:xfrm>
        </p:spPr>
        <p:txBody>
          <a:bodyPr/>
          <a:lstStyle/>
          <a:p>
            <a:pPr marL="0" indent="0">
              <a:buFontTx/>
              <a:buNone/>
            </a:pPr>
            <a:r>
              <a:rPr lang="en-US" sz="2200"/>
              <a:t>Step1 : Set Null hypothesis</a:t>
            </a:r>
          </a:p>
          <a:p>
            <a:pPr marL="0" indent="0">
              <a:buFontTx/>
              <a:buNone/>
            </a:pPr>
            <a:r>
              <a:rPr lang="en-US" sz="2200"/>
              <a:t>Step2 : Set alternative hypotheses</a:t>
            </a:r>
          </a:p>
          <a:p>
            <a:pPr marL="0" indent="0">
              <a:buFontTx/>
              <a:buNone/>
            </a:pPr>
            <a:r>
              <a:rPr lang="en-US" sz="2200"/>
              <a:t>Step3: Set the level of significance</a:t>
            </a:r>
          </a:p>
          <a:p>
            <a:pPr marL="0" indent="0">
              <a:buFontTx/>
              <a:buNone/>
            </a:pPr>
            <a:r>
              <a:rPr lang="en-US" sz="2200"/>
              <a:t>Step4</a:t>
            </a:r>
            <a:r>
              <a:rPr lang="en-US" sz="2200">
                <a:solidFill>
                  <a:srgbClr val="FF0000"/>
                </a:solidFill>
              </a:rPr>
              <a:t>: Set the decision rule</a:t>
            </a:r>
            <a:r>
              <a:rPr lang="en-US" sz="2200"/>
              <a:t>( table value)</a:t>
            </a:r>
          </a:p>
          <a:p>
            <a:pPr marL="0" indent="0">
              <a:buFontTx/>
              <a:buNone/>
            </a:pPr>
            <a:r>
              <a:rPr lang="en-US" sz="2200"/>
              <a:t>Step5: Calculate the value of statistic from the given data</a:t>
            </a:r>
          </a:p>
          <a:p>
            <a:pPr marL="0" indent="0">
              <a:buFontTx/>
              <a:buNone/>
            </a:pPr>
            <a:r>
              <a:rPr lang="en-US" sz="2200"/>
              <a:t>Step6: Accept or Reject the null hypothesis.</a:t>
            </a:r>
          </a:p>
          <a:p>
            <a:pPr marL="0" indent="0">
              <a:buFontTx/>
              <a:buNone/>
            </a:pPr>
            <a:r>
              <a:rPr lang="en-US" sz="2200"/>
              <a:t>Step7: Arrive at a statistical conclusion and business implication.</a:t>
            </a:r>
            <a:endParaRPr lang="en-IN" sz="2200"/>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Content Placeholder 2"/>
          <p:cNvSpPr>
            <a:spLocks noGrp="1"/>
          </p:cNvSpPr>
          <p:nvPr>
            <p:ph sz="half" idx="1"/>
          </p:nvPr>
        </p:nvSpPr>
        <p:spPr>
          <a:xfrm>
            <a:off x="457200" y="685800"/>
            <a:ext cx="4038600" cy="5440363"/>
          </a:xfrm>
        </p:spPr>
        <p:txBody>
          <a:bodyPr/>
          <a:lstStyle/>
          <a:p>
            <a:pPr>
              <a:buFontTx/>
              <a:buNone/>
            </a:pPr>
            <a:r>
              <a:rPr lang="en-GB" sz="2200">
                <a:cs typeface="Arial" charset="0"/>
              </a:rPr>
              <a:t>Information from table( for understanding)</a:t>
            </a:r>
          </a:p>
          <a:p>
            <a:pPr>
              <a:buFontTx/>
              <a:buNone/>
            </a:pPr>
            <a:endParaRPr lang="en-GB" sz="2200">
              <a:cs typeface="Arial" charset="0"/>
            </a:endParaRPr>
          </a:p>
          <a:p>
            <a:r>
              <a:rPr lang="en-US" sz="2200">
                <a:cs typeface="Arial" charset="0"/>
              </a:rPr>
              <a:t>T= ∑Xij= 228</a:t>
            </a:r>
          </a:p>
          <a:p>
            <a:r>
              <a:rPr lang="en-GB" sz="2200"/>
              <a:t> </a:t>
            </a:r>
            <a:r>
              <a:rPr lang="en-US" sz="2200">
                <a:cs typeface="Arial" charset="0"/>
              </a:rPr>
              <a:t>[∑(T</a:t>
            </a:r>
            <a:r>
              <a:rPr lang="en-US" sz="2200" baseline="-25000">
                <a:cs typeface="Arial" charset="0"/>
              </a:rPr>
              <a:t>j </a:t>
            </a:r>
            <a:r>
              <a:rPr lang="en-US" sz="2200">
                <a:cs typeface="Arial" charset="0"/>
              </a:rPr>
              <a:t>)</a:t>
            </a:r>
            <a:r>
              <a:rPr lang="en-US" sz="2200" baseline="30000">
                <a:cs typeface="Arial" charset="0"/>
              </a:rPr>
              <a:t>2</a:t>
            </a:r>
            <a:r>
              <a:rPr lang="en-US" sz="2200">
                <a:cs typeface="Arial" charset="0"/>
              </a:rPr>
              <a:t>/n</a:t>
            </a:r>
            <a:r>
              <a:rPr lang="en-US" sz="2200" baseline="-25000">
                <a:cs typeface="Arial" charset="0"/>
              </a:rPr>
              <a:t>j</a:t>
            </a:r>
            <a:r>
              <a:rPr lang="en-US" sz="2200">
                <a:cs typeface="Arial" charset="0"/>
              </a:rPr>
              <a:t>] = 2743</a:t>
            </a:r>
          </a:p>
          <a:p>
            <a:pPr>
              <a:buFontTx/>
              <a:buChar char="-"/>
            </a:pPr>
            <a:endParaRPr lang="en-GB" sz="2200"/>
          </a:p>
          <a:p>
            <a:r>
              <a:rPr lang="en-US" sz="2200">
                <a:cs typeface="Arial" charset="0"/>
              </a:rPr>
              <a:t>∑X</a:t>
            </a:r>
            <a:r>
              <a:rPr lang="en-US" sz="2200" baseline="-25000">
                <a:cs typeface="Arial" charset="0"/>
              </a:rPr>
              <a:t>ij</a:t>
            </a:r>
            <a:r>
              <a:rPr lang="en-US" sz="2200" baseline="30000">
                <a:cs typeface="Arial" charset="0"/>
              </a:rPr>
              <a:t>2  </a:t>
            </a:r>
            <a:r>
              <a:rPr lang="en-US" sz="2200">
                <a:cs typeface="Arial" charset="0"/>
              </a:rPr>
              <a:t> = 2794</a:t>
            </a:r>
          </a:p>
          <a:p>
            <a:pPr>
              <a:buFontTx/>
              <a:buNone/>
            </a:pPr>
            <a:endParaRPr lang="en-GB" sz="2200"/>
          </a:p>
        </p:txBody>
      </p:sp>
      <p:sp>
        <p:nvSpPr>
          <p:cNvPr id="4" name="Content Placeholder 3"/>
          <p:cNvSpPr>
            <a:spLocks noGrp="1"/>
          </p:cNvSpPr>
          <p:nvPr>
            <p:ph sz="half" idx="2"/>
          </p:nvPr>
        </p:nvSpPr>
        <p:spPr>
          <a:xfrm>
            <a:off x="4648200" y="685800"/>
            <a:ext cx="4038600" cy="5440363"/>
          </a:xfrm>
        </p:spPr>
        <p:txBody>
          <a:bodyPr/>
          <a:lstStyle/>
          <a:p>
            <a:pPr>
              <a:buFontTx/>
              <a:buNone/>
              <a:defRPr/>
            </a:pPr>
            <a:r>
              <a:rPr lang="en-GB" sz="2200" dirty="0"/>
              <a:t>Requirement of ANOVA Table</a:t>
            </a:r>
          </a:p>
          <a:p>
            <a:pPr marL="457200" indent="-457200">
              <a:buFontTx/>
              <a:buAutoNum type="arabicPeriod"/>
              <a:defRPr/>
            </a:pPr>
            <a:r>
              <a:rPr lang="en-US" sz="2200" dirty="0">
                <a:cs typeface="Arial" charset="0"/>
              </a:rPr>
              <a:t>T= 228</a:t>
            </a:r>
          </a:p>
          <a:p>
            <a:pPr marL="457200" indent="-457200">
              <a:buFontTx/>
              <a:buAutoNum type="arabicPeriod"/>
              <a:defRPr/>
            </a:pPr>
            <a:r>
              <a:rPr lang="en-US" sz="2200" dirty="0">
                <a:cs typeface="Arial" charset="0"/>
              </a:rPr>
              <a:t> CF=(228)</a:t>
            </a:r>
            <a:r>
              <a:rPr lang="en-US" sz="2200" baseline="30000" dirty="0">
                <a:cs typeface="Arial" charset="0"/>
              </a:rPr>
              <a:t>2</a:t>
            </a:r>
            <a:r>
              <a:rPr lang="en-US" sz="2200" dirty="0">
                <a:cs typeface="Arial" charset="0"/>
              </a:rPr>
              <a:t> /19= 2736</a:t>
            </a:r>
          </a:p>
          <a:p>
            <a:pPr marL="457200" indent="-457200">
              <a:buFontTx/>
              <a:buAutoNum type="arabicPeriod" startAt="3"/>
              <a:defRPr/>
            </a:pPr>
            <a:r>
              <a:rPr lang="en-GB" sz="2200" dirty="0"/>
              <a:t>SS Between</a:t>
            </a:r>
          </a:p>
          <a:p>
            <a:pPr marL="457200" indent="-457200">
              <a:buFontTx/>
              <a:buNone/>
              <a:defRPr/>
            </a:pPr>
            <a:r>
              <a:rPr lang="en-GB" sz="2200" dirty="0"/>
              <a:t>= </a:t>
            </a:r>
            <a:r>
              <a:rPr lang="en-US" sz="2200" dirty="0">
                <a:cs typeface="Arial" charset="0"/>
              </a:rPr>
              <a:t>[∑(</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 CF</a:t>
            </a:r>
          </a:p>
          <a:p>
            <a:pPr marL="457200" indent="-457200">
              <a:buFontTx/>
              <a:buNone/>
              <a:defRPr/>
            </a:pPr>
            <a:r>
              <a:rPr lang="en-US" sz="2200" dirty="0">
                <a:cs typeface="Arial" charset="0"/>
              </a:rPr>
              <a:t>=2743-2736=7</a:t>
            </a:r>
            <a:endParaRPr lang="en-GB" sz="2200" dirty="0"/>
          </a:p>
          <a:p>
            <a:pPr marL="457200" indent="-457200">
              <a:buFontTx/>
              <a:buAutoNum type="arabicPeriod" startAt="4"/>
              <a:defRPr/>
            </a:pPr>
            <a:r>
              <a:rPr lang="en-GB" sz="2200" dirty="0"/>
              <a:t>SS Within</a:t>
            </a:r>
          </a:p>
          <a:p>
            <a:pPr marL="457200" indent="-457200">
              <a:buFontTx/>
              <a:buNone/>
              <a:defRPr/>
            </a:pPr>
            <a:r>
              <a:rPr lang="en-US" sz="2200" dirty="0">
                <a:cs typeface="Arial" charset="0"/>
              </a:rPr>
              <a:t>= ∑X</a:t>
            </a:r>
            <a:r>
              <a:rPr lang="en-US" sz="2200" baseline="-25000" dirty="0">
                <a:cs typeface="Arial" charset="0"/>
              </a:rPr>
              <a:t>ij</a:t>
            </a:r>
            <a:r>
              <a:rPr lang="en-US" sz="2200" baseline="30000" dirty="0">
                <a:cs typeface="Arial" charset="0"/>
              </a:rPr>
              <a:t>2</a:t>
            </a:r>
            <a:r>
              <a:rPr lang="en-US" sz="2200" dirty="0">
                <a:cs typeface="Arial" charset="0"/>
              </a:rPr>
              <a:t>- [∑(</a:t>
            </a:r>
            <a:r>
              <a:rPr lang="en-US" sz="2200" dirty="0" err="1">
                <a:cs typeface="Arial" charset="0"/>
              </a:rPr>
              <a:t>T</a:t>
            </a:r>
            <a:r>
              <a:rPr lang="en-US" sz="2200" baseline="-25000" dirty="0" err="1">
                <a:cs typeface="Arial" charset="0"/>
              </a:rPr>
              <a:t>j</a:t>
            </a:r>
            <a:r>
              <a:rPr lang="en-US" sz="2200" baseline="-25000" dirty="0">
                <a:cs typeface="Arial" charset="0"/>
              </a:rPr>
              <a:t> </a:t>
            </a:r>
            <a:r>
              <a:rPr lang="en-US" sz="2200" dirty="0">
                <a:cs typeface="Arial" charset="0"/>
              </a:rPr>
              <a:t>)</a:t>
            </a:r>
            <a:r>
              <a:rPr lang="en-US" sz="2200" baseline="30000" dirty="0">
                <a:cs typeface="Arial" charset="0"/>
              </a:rPr>
              <a:t>2</a:t>
            </a:r>
            <a:r>
              <a:rPr lang="en-US" sz="2200" dirty="0">
                <a:cs typeface="Arial" charset="0"/>
              </a:rPr>
              <a:t>/</a:t>
            </a:r>
            <a:r>
              <a:rPr lang="en-US" sz="2200" dirty="0" err="1">
                <a:cs typeface="Arial" charset="0"/>
              </a:rPr>
              <a:t>n</a:t>
            </a:r>
            <a:r>
              <a:rPr lang="en-US" sz="2200" baseline="-25000" dirty="0" err="1">
                <a:cs typeface="Arial" charset="0"/>
              </a:rPr>
              <a:t>j</a:t>
            </a:r>
            <a:r>
              <a:rPr lang="en-US" sz="2200" dirty="0">
                <a:cs typeface="Arial" charset="0"/>
              </a:rPr>
              <a:t>]</a:t>
            </a:r>
          </a:p>
          <a:p>
            <a:pPr marL="457200" indent="-457200">
              <a:buFontTx/>
              <a:buNone/>
              <a:defRPr/>
            </a:pPr>
            <a:r>
              <a:rPr lang="en-US" sz="2200" dirty="0">
                <a:cs typeface="Arial" charset="0"/>
              </a:rPr>
              <a:t>=2794-2743= 51</a:t>
            </a:r>
            <a:endParaRPr lang="en-GB" sz="2200" dirty="0"/>
          </a:p>
          <a:p>
            <a:pPr marL="457200" indent="-457200">
              <a:buFontTx/>
              <a:buAutoNum type="arabicPeriod" startAt="5"/>
              <a:defRPr/>
            </a:pPr>
            <a:r>
              <a:rPr lang="en-GB" sz="2200" dirty="0"/>
              <a:t>Total SS</a:t>
            </a:r>
          </a:p>
          <a:p>
            <a:pPr marL="457200" indent="-457200">
              <a:buFontTx/>
              <a:buNone/>
              <a:defRPr/>
            </a:pPr>
            <a:r>
              <a:rPr lang="en-GB" sz="2200" dirty="0"/>
              <a:t>= </a:t>
            </a:r>
            <a:r>
              <a:rPr lang="en-US" sz="2200" dirty="0">
                <a:cs typeface="Arial" charset="0"/>
              </a:rPr>
              <a:t>∑X</a:t>
            </a:r>
            <a:r>
              <a:rPr lang="en-US" sz="2200" baseline="-25000" dirty="0">
                <a:cs typeface="Arial" charset="0"/>
              </a:rPr>
              <a:t>ij</a:t>
            </a:r>
            <a:r>
              <a:rPr lang="en-US" sz="2200" baseline="30000" dirty="0">
                <a:cs typeface="Arial" charset="0"/>
              </a:rPr>
              <a:t>2</a:t>
            </a:r>
            <a:r>
              <a:rPr lang="en-US" sz="2200" dirty="0">
                <a:cs typeface="Arial" charset="0"/>
              </a:rPr>
              <a:t>- CF= 2794-2736 =58</a:t>
            </a:r>
            <a:endParaRPr lang="en-IN" sz="2200"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8088313" cy="5992813"/>
        </p:xfrm>
        <a:graphic>
          <a:graphicData uri="http://schemas.openxmlformats.org/drawingml/2006/table">
            <a:tbl>
              <a:tblPr/>
              <a:tblGrid>
                <a:gridCol w="16764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2017713">
                  <a:extLst>
                    <a:ext uri="{9D8B030D-6E8A-4147-A177-3AD203B41FA5}">
                      <a16:colId xmlns:a16="http://schemas.microsoft.com/office/drawing/2014/main" val="20002"/>
                    </a:ext>
                  </a:extLst>
                </a:gridCol>
                <a:gridCol w="1055687">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077913">
                  <a:extLst>
                    <a:ext uri="{9D8B030D-6E8A-4147-A177-3AD203B41FA5}">
                      <a16:colId xmlns:a16="http://schemas.microsoft.com/office/drawing/2014/main" val="20005"/>
                    </a:ext>
                  </a:extLst>
                </a:gridCol>
              </a:tblGrid>
              <a:tr h="17984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F ratio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MSBetween/MSwithin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Between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7</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K-1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7/2= 3.5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MS Between/Ms within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=3.5/3.19=1.1</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F(2,12)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=6.23</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Within sample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51</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=19-3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=16</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51/16= 3.19</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9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58</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=18</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itle 1"/>
          <p:cNvSpPr>
            <a:spLocks noGrp="1"/>
          </p:cNvSpPr>
          <p:nvPr>
            <p:ph type="title"/>
          </p:nvPr>
        </p:nvSpPr>
        <p:spPr/>
        <p:txBody>
          <a:bodyPr/>
          <a:lstStyle/>
          <a:p>
            <a:r>
              <a:rPr lang="en-US"/>
              <a:t>Inference</a:t>
            </a:r>
            <a:endParaRPr lang="en-IN"/>
          </a:p>
        </p:txBody>
      </p:sp>
      <p:sp>
        <p:nvSpPr>
          <p:cNvPr id="174083" name="Content Placeholder 2"/>
          <p:cNvSpPr>
            <a:spLocks noGrp="1"/>
          </p:cNvSpPr>
          <p:nvPr>
            <p:ph idx="1"/>
          </p:nvPr>
        </p:nvSpPr>
        <p:spPr/>
        <p:txBody>
          <a:bodyPr/>
          <a:lstStyle/>
          <a:p>
            <a:pPr marL="0" indent="0">
              <a:buFontTx/>
              <a:buNone/>
            </a:pPr>
            <a:r>
              <a:rPr lang="en-US"/>
              <a:t>The table value (6.23) is greater than the calculated value (1.1) So null hypothesis is accepted.  </a:t>
            </a:r>
          </a:p>
          <a:p>
            <a:pPr marL="0" indent="0">
              <a:buFontTx/>
              <a:buNone/>
            </a:pPr>
            <a:r>
              <a:rPr lang="en-US"/>
              <a:t>It is concluded that the difference in three output process is not significant.   </a:t>
            </a:r>
            <a:endParaRPr lang="en-IN"/>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p:cNvSpPr>
            <a:spLocks noGrp="1"/>
          </p:cNvSpPr>
          <p:nvPr>
            <p:ph type="title"/>
          </p:nvPr>
        </p:nvSpPr>
        <p:spPr/>
        <p:txBody>
          <a:bodyPr/>
          <a:lstStyle/>
          <a:p>
            <a:r>
              <a:rPr lang="en-US" sz="3000"/>
              <a:t>Example</a:t>
            </a:r>
          </a:p>
        </p:txBody>
      </p:sp>
      <p:sp>
        <p:nvSpPr>
          <p:cNvPr id="175107" name="Content Placeholder 2"/>
          <p:cNvSpPr>
            <a:spLocks noGrp="1"/>
          </p:cNvSpPr>
          <p:nvPr>
            <p:ph idx="1"/>
          </p:nvPr>
        </p:nvSpPr>
        <p:spPr>
          <a:xfrm>
            <a:off x="457200" y="1219200"/>
            <a:ext cx="8229600" cy="4906963"/>
          </a:xfrm>
        </p:spPr>
        <p:txBody>
          <a:bodyPr/>
          <a:lstStyle/>
          <a:p>
            <a:r>
              <a:rPr lang="en-US" sz="2200"/>
              <a:t>Suppose you are uning a completely randomized design to study some phenomenon.  There are five treatment levels and a total of 55 people in the study.  Each treatment levels has the same sample size.  Complete the following ANOVA.</a:t>
            </a:r>
          </a:p>
          <a:p>
            <a:endParaRPr lang="en-US" sz="2200"/>
          </a:p>
        </p:txBody>
      </p:sp>
      <p:graphicFrame>
        <p:nvGraphicFramePr>
          <p:cNvPr id="4" name="Table 3"/>
          <p:cNvGraphicFramePr>
            <a:graphicFrameLocks noGrp="1"/>
          </p:cNvGraphicFramePr>
          <p:nvPr/>
        </p:nvGraphicFramePr>
        <p:xfrm>
          <a:off x="1524000" y="2936875"/>
          <a:ext cx="7085330" cy="1910080"/>
        </p:xfrm>
        <a:graphic>
          <a:graphicData uri="http://schemas.openxmlformats.org/drawingml/2006/table">
            <a:tbl>
              <a:tblPr firstRow="1" bandRow="1">
                <a:tableStyleId>{5C22544A-7EE6-4342-B048-85BDC9FD1C3A}</a:tableStyleId>
              </a:tblPr>
              <a:tblGrid>
                <a:gridCol w="220853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797560">
                <a:tc>
                  <a:txBody>
                    <a:bodyPr/>
                    <a:lstStyle/>
                    <a:p>
                      <a:r>
                        <a:rPr lang="en-US" dirty="0">
                          <a:solidFill>
                            <a:schemeClr val="tx1"/>
                          </a:solidFill>
                        </a:rPr>
                        <a:t>Source of Variance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Df</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solidFill>
                            <a:schemeClr val="tx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583.39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solidFill>
                            <a:schemeClr val="tx1"/>
                          </a:solidFill>
                        </a:rPr>
                        <a:t>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972.18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solidFill>
                            <a:schemeClr val="tx1"/>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1555.57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p:cNvSpPr>
            <a:spLocks noGrp="1"/>
          </p:cNvSpPr>
          <p:nvPr>
            <p:ph type="title"/>
          </p:nvPr>
        </p:nvSpPr>
        <p:spPr/>
        <p:txBody>
          <a:bodyPr/>
          <a:lstStyle/>
          <a:p>
            <a:r>
              <a:rPr lang="en-US" sz="3000"/>
              <a:t>Solution</a:t>
            </a:r>
          </a:p>
        </p:txBody>
      </p:sp>
      <p:sp>
        <p:nvSpPr>
          <p:cNvPr id="176131" name="Content Placeholder 2"/>
          <p:cNvSpPr>
            <a:spLocks noGrp="1"/>
          </p:cNvSpPr>
          <p:nvPr>
            <p:ph idx="1"/>
          </p:nvPr>
        </p:nvSpPr>
        <p:spPr>
          <a:xfrm>
            <a:off x="457200" y="1219200"/>
            <a:ext cx="8229600" cy="4906963"/>
          </a:xfrm>
        </p:spPr>
        <p:txBody>
          <a:bodyPr/>
          <a:lstStyle/>
          <a:p>
            <a:r>
              <a:rPr lang="en-US" sz="2200"/>
              <a:t>Suppose you are uning a completely randomized design to study some phenomenon.  There are </a:t>
            </a:r>
            <a:r>
              <a:rPr lang="en-US" sz="2200">
                <a:solidFill>
                  <a:srgbClr val="FF0000"/>
                </a:solidFill>
              </a:rPr>
              <a:t>five treatment </a:t>
            </a:r>
            <a:r>
              <a:rPr lang="en-US" sz="2200"/>
              <a:t>levels and a total of </a:t>
            </a:r>
            <a:r>
              <a:rPr lang="en-US" sz="2200">
                <a:solidFill>
                  <a:srgbClr val="FF0000"/>
                </a:solidFill>
              </a:rPr>
              <a:t>55 people </a:t>
            </a:r>
            <a:r>
              <a:rPr lang="en-US" sz="2200"/>
              <a:t>in the study.  Each treatment levels has the same sample size.  Complete the following ANOVA.</a:t>
            </a:r>
          </a:p>
          <a:p>
            <a:endParaRPr lang="en-US" sz="2200"/>
          </a:p>
        </p:txBody>
      </p:sp>
      <p:graphicFrame>
        <p:nvGraphicFramePr>
          <p:cNvPr id="4" name="Table 3"/>
          <p:cNvGraphicFramePr>
            <a:graphicFrameLocks noGrp="1"/>
          </p:cNvGraphicFramePr>
          <p:nvPr/>
        </p:nvGraphicFramePr>
        <p:xfrm>
          <a:off x="1524000" y="2936875"/>
          <a:ext cx="7085330" cy="1910080"/>
        </p:xfrm>
        <a:graphic>
          <a:graphicData uri="http://schemas.openxmlformats.org/drawingml/2006/table">
            <a:tbl>
              <a:tblPr firstRow="1" bandRow="1">
                <a:tableStyleId>{5C22544A-7EE6-4342-B048-85BDC9FD1C3A}</a:tableStyleId>
              </a:tblPr>
              <a:tblGrid>
                <a:gridCol w="220853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797560">
                <a:tc>
                  <a:txBody>
                    <a:bodyPr/>
                    <a:lstStyle/>
                    <a:p>
                      <a:r>
                        <a:rPr lang="en-US" dirty="0">
                          <a:solidFill>
                            <a:schemeClr val="tx1"/>
                          </a:solidFill>
                        </a:rPr>
                        <a:t>Source of Variance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Df</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solidFill>
                            <a:schemeClr val="tx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583.39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solidFill>
                            <a:schemeClr val="tx1"/>
                          </a:solidFill>
                        </a:rPr>
                        <a:t>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972.18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solidFill>
                            <a:schemeClr val="tx1"/>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1555.57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itle 1"/>
          <p:cNvSpPr>
            <a:spLocks noGrp="1"/>
          </p:cNvSpPr>
          <p:nvPr>
            <p:ph type="title"/>
          </p:nvPr>
        </p:nvSpPr>
        <p:spPr/>
        <p:txBody>
          <a:bodyPr/>
          <a:lstStyle/>
          <a:p>
            <a:r>
              <a:rPr lang="en-US" sz="3000"/>
              <a:t>Solution</a:t>
            </a:r>
          </a:p>
        </p:txBody>
      </p:sp>
      <p:sp>
        <p:nvSpPr>
          <p:cNvPr id="177155" name="Content Placeholder 2"/>
          <p:cNvSpPr>
            <a:spLocks noGrp="1"/>
          </p:cNvSpPr>
          <p:nvPr>
            <p:ph idx="1"/>
          </p:nvPr>
        </p:nvSpPr>
        <p:spPr>
          <a:xfrm>
            <a:off x="457200" y="1219200"/>
            <a:ext cx="8229600" cy="4906963"/>
          </a:xfrm>
        </p:spPr>
        <p:txBody>
          <a:bodyPr/>
          <a:lstStyle/>
          <a:p>
            <a:r>
              <a:rPr lang="en-US" sz="2200"/>
              <a:t>Suppose you are uning a completely randomized design to study some phenomenon.  There are </a:t>
            </a:r>
            <a:r>
              <a:rPr lang="en-US" sz="2200">
                <a:solidFill>
                  <a:srgbClr val="FF0000"/>
                </a:solidFill>
              </a:rPr>
              <a:t>five treatment </a:t>
            </a:r>
            <a:r>
              <a:rPr lang="en-US" sz="2200"/>
              <a:t>levels and a total of </a:t>
            </a:r>
            <a:r>
              <a:rPr lang="en-US" sz="2200">
                <a:solidFill>
                  <a:srgbClr val="FF0000"/>
                </a:solidFill>
              </a:rPr>
              <a:t>55 people </a:t>
            </a:r>
            <a:r>
              <a:rPr lang="en-US" sz="2200"/>
              <a:t>in the study.  Each treatment levels has the same sample size.  Complete the following ANOVA.</a:t>
            </a:r>
          </a:p>
          <a:p>
            <a:endParaRPr lang="en-US" sz="2200"/>
          </a:p>
        </p:txBody>
      </p:sp>
      <p:graphicFrame>
        <p:nvGraphicFramePr>
          <p:cNvPr id="4" name="Table 3"/>
          <p:cNvGraphicFramePr>
            <a:graphicFrameLocks noGrp="1"/>
          </p:cNvGraphicFramePr>
          <p:nvPr/>
        </p:nvGraphicFramePr>
        <p:xfrm>
          <a:off x="1524000" y="2936875"/>
          <a:ext cx="7085330" cy="1910080"/>
        </p:xfrm>
        <a:graphic>
          <a:graphicData uri="http://schemas.openxmlformats.org/drawingml/2006/table">
            <a:tbl>
              <a:tblPr firstRow="1" bandRow="1">
                <a:tableStyleId>{5C22544A-7EE6-4342-B048-85BDC9FD1C3A}</a:tableStyleId>
              </a:tblPr>
              <a:tblGrid>
                <a:gridCol w="220853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797560">
                <a:tc>
                  <a:txBody>
                    <a:bodyPr/>
                    <a:lstStyle/>
                    <a:p>
                      <a:r>
                        <a:rPr lang="en-US" dirty="0">
                          <a:solidFill>
                            <a:schemeClr val="tx1"/>
                          </a:solidFill>
                        </a:rPr>
                        <a:t>Source of Variance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Df</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solidFill>
                            <a:schemeClr val="tx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583.39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solidFill>
                            <a:schemeClr val="tx1"/>
                          </a:solidFill>
                        </a:rPr>
                        <a:t>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972.18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solidFill>
                            <a:schemeClr val="tx1"/>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1555.57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55-1=54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itle 1"/>
          <p:cNvSpPr>
            <a:spLocks noGrp="1"/>
          </p:cNvSpPr>
          <p:nvPr>
            <p:ph type="title"/>
          </p:nvPr>
        </p:nvSpPr>
        <p:spPr/>
        <p:txBody>
          <a:bodyPr/>
          <a:lstStyle/>
          <a:p>
            <a:r>
              <a:rPr lang="en-US" sz="3000"/>
              <a:t>Solution</a:t>
            </a:r>
          </a:p>
        </p:txBody>
      </p:sp>
      <p:sp>
        <p:nvSpPr>
          <p:cNvPr id="178179" name="Content Placeholder 2"/>
          <p:cNvSpPr>
            <a:spLocks noGrp="1"/>
          </p:cNvSpPr>
          <p:nvPr>
            <p:ph idx="1"/>
          </p:nvPr>
        </p:nvSpPr>
        <p:spPr>
          <a:xfrm>
            <a:off x="457200" y="1219200"/>
            <a:ext cx="8229600" cy="4906963"/>
          </a:xfrm>
        </p:spPr>
        <p:txBody>
          <a:bodyPr/>
          <a:lstStyle/>
          <a:p>
            <a:r>
              <a:rPr lang="en-US" sz="2200"/>
              <a:t>Suppose you are uning a completely randomized design to study some phenomenon.  There are </a:t>
            </a:r>
            <a:r>
              <a:rPr lang="en-US" sz="2200">
                <a:solidFill>
                  <a:srgbClr val="FF0000"/>
                </a:solidFill>
              </a:rPr>
              <a:t>five treatment </a:t>
            </a:r>
            <a:r>
              <a:rPr lang="en-US" sz="2200"/>
              <a:t>levels and a total of </a:t>
            </a:r>
            <a:r>
              <a:rPr lang="en-US" sz="2200">
                <a:solidFill>
                  <a:srgbClr val="FF0000"/>
                </a:solidFill>
              </a:rPr>
              <a:t>55 people </a:t>
            </a:r>
            <a:r>
              <a:rPr lang="en-US" sz="2200"/>
              <a:t>in the study.  Each treatment levels has the same sample size.  Complete the following ANOVA.</a:t>
            </a:r>
          </a:p>
          <a:p>
            <a:endParaRPr lang="en-US" sz="2200"/>
          </a:p>
        </p:txBody>
      </p:sp>
      <p:graphicFrame>
        <p:nvGraphicFramePr>
          <p:cNvPr id="4" name="Table 3"/>
          <p:cNvGraphicFramePr>
            <a:graphicFrameLocks noGrp="1"/>
          </p:cNvGraphicFramePr>
          <p:nvPr/>
        </p:nvGraphicFramePr>
        <p:xfrm>
          <a:off x="1524000" y="2936875"/>
          <a:ext cx="7085330" cy="1910080"/>
        </p:xfrm>
        <a:graphic>
          <a:graphicData uri="http://schemas.openxmlformats.org/drawingml/2006/table">
            <a:tbl>
              <a:tblPr firstRow="1" bandRow="1">
                <a:tableStyleId>{5C22544A-7EE6-4342-B048-85BDC9FD1C3A}</a:tableStyleId>
              </a:tblPr>
              <a:tblGrid>
                <a:gridCol w="220853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797560">
                <a:tc>
                  <a:txBody>
                    <a:bodyPr/>
                    <a:lstStyle/>
                    <a:p>
                      <a:r>
                        <a:rPr lang="en-US" dirty="0">
                          <a:solidFill>
                            <a:schemeClr val="tx1"/>
                          </a:solidFill>
                        </a:rPr>
                        <a:t>Source of Variance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Df</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solidFill>
                            <a:schemeClr val="tx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583.39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solidFill>
                            <a:schemeClr val="tx1"/>
                          </a:solidFill>
                        </a:rPr>
                        <a:t>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972.18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54-4=50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solidFill>
                            <a:schemeClr val="tx1"/>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1555.57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55-1=54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
          <p:cNvSpPr>
            <a:spLocks noGrp="1"/>
          </p:cNvSpPr>
          <p:nvPr>
            <p:ph type="title"/>
          </p:nvPr>
        </p:nvSpPr>
        <p:spPr/>
        <p:txBody>
          <a:bodyPr/>
          <a:lstStyle/>
          <a:p>
            <a:r>
              <a:rPr lang="en-US" sz="3000"/>
              <a:t>Solution</a:t>
            </a:r>
          </a:p>
        </p:txBody>
      </p:sp>
      <p:sp>
        <p:nvSpPr>
          <p:cNvPr id="179203" name="Content Placeholder 2"/>
          <p:cNvSpPr>
            <a:spLocks noGrp="1"/>
          </p:cNvSpPr>
          <p:nvPr>
            <p:ph idx="1"/>
          </p:nvPr>
        </p:nvSpPr>
        <p:spPr>
          <a:xfrm>
            <a:off x="457200" y="1219200"/>
            <a:ext cx="8229600" cy="4906963"/>
          </a:xfrm>
        </p:spPr>
        <p:txBody>
          <a:bodyPr/>
          <a:lstStyle/>
          <a:p>
            <a:r>
              <a:rPr lang="en-US" sz="2200"/>
              <a:t>Suppose you are uning a completely randomized design to study some phenomenon.  There are </a:t>
            </a:r>
            <a:r>
              <a:rPr lang="en-US" sz="2200">
                <a:solidFill>
                  <a:srgbClr val="FF0000"/>
                </a:solidFill>
              </a:rPr>
              <a:t>five treatment </a:t>
            </a:r>
            <a:r>
              <a:rPr lang="en-US" sz="2200"/>
              <a:t>levels and a total of </a:t>
            </a:r>
            <a:r>
              <a:rPr lang="en-US" sz="2200">
                <a:solidFill>
                  <a:srgbClr val="FF0000"/>
                </a:solidFill>
              </a:rPr>
              <a:t>55 people </a:t>
            </a:r>
            <a:r>
              <a:rPr lang="en-US" sz="2200"/>
              <a:t>in the study.  Each treatment levels has the same sample size.  Complete the following ANOVA.</a:t>
            </a:r>
          </a:p>
          <a:p>
            <a:endParaRPr lang="en-US" sz="2200"/>
          </a:p>
        </p:txBody>
      </p:sp>
      <p:graphicFrame>
        <p:nvGraphicFramePr>
          <p:cNvPr id="4" name="Table 3"/>
          <p:cNvGraphicFramePr>
            <a:graphicFrameLocks noGrp="1"/>
          </p:cNvGraphicFramePr>
          <p:nvPr/>
        </p:nvGraphicFramePr>
        <p:xfrm>
          <a:off x="1524000" y="2936875"/>
          <a:ext cx="7251383" cy="191008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982980">
                  <a:extLst>
                    <a:ext uri="{9D8B030D-6E8A-4147-A177-3AD203B41FA5}">
                      <a16:colId xmlns:a16="http://schemas.microsoft.com/office/drawing/2014/main" val="20001"/>
                    </a:ext>
                  </a:extLst>
                </a:gridCol>
                <a:gridCol w="1025843">
                  <a:extLst>
                    <a:ext uri="{9D8B030D-6E8A-4147-A177-3AD203B41FA5}">
                      <a16:colId xmlns:a16="http://schemas.microsoft.com/office/drawing/2014/main" val="20002"/>
                    </a:ext>
                  </a:extLst>
                </a:gridCol>
                <a:gridCol w="1887855">
                  <a:extLst>
                    <a:ext uri="{9D8B030D-6E8A-4147-A177-3AD203B41FA5}">
                      <a16:colId xmlns:a16="http://schemas.microsoft.com/office/drawing/2014/main" val="20003"/>
                    </a:ext>
                  </a:extLst>
                </a:gridCol>
                <a:gridCol w="2059305">
                  <a:extLst>
                    <a:ext uri="{9D8B030D-6E8A-4147-A177-3AD203B41FA5}">
                      <a16:colId xmlns:a16="http://schemas.microsoft.com/office/drawing/2014/main" val="20004"/>
                    </a:ext>
                  </a:extLst>
                </a:gridCol>
              </a:tblGrid>
              <a:tr h="797560">
                <a:tc>
                  <a:txBody>
                    <a:bodyPr/>
                    <a:lstStyle/>
                    <a:p>
                      <a:r>
                        <a:rPr lang="en-US" dirty="0">
                          <a:solidFill>
                            <a:schemeClr val="tx1"/>
                          </a:solidFill>
                        </a:rPr>
                        <a:t>Source of Variance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Df</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solidFill>
                            <a:schemeClr val="tx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583.39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583.39/4=145.85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dirty="0">
                          <a:solidFill>
                            <a:schemeClr val="tx1"/>
                          </a:solidFill>
                        </a:rPr>
                        <a:t>145.85/19.44=7.50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solidFill>
                            <a:schemeClr val="tx1"/>
                          </a:solidFill>
                        </a:rPr>
                        <a:t>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972.18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54-4=50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972.18/50=19.44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solidFill>
                            <a:schemeClr val="tx1"/>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1555.57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55-1=54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itle 1"/>
          <p:cNvSpPr>
            <a:spLocks noGrp="1"/>
          </p:cNvSpPr>
          <p:nvPr>
            <p:ph type="title"/>
          </p:nvPr>
        </p:nvSpPr>
        <p:spPr/>
        <p:txBody>
          <a:bodyPr/>
          <a:lstStyle/>
          <a:p>
            <a:r>
              <a:rPr lang="en-US" sz="3000"/>
              <a:t>Solution</a:t>
            </a:r>
          </a:p>
        </p:txBody>
      </p:sp>
      <p:sp>
        <p:nvSpPr>
          <p:cNvPr id="180227" name="Content Placeholder 2"/>
          <p:cNvSpPr>
            <a:spLocks noGrp="1"/>
          </p:cNvSpPr>
          <p:nvPr>
            <p:ph idx="1"/>
          </p:nvPr>
        </p:nvSpPr>
        <p:spPr>
          <a:xfrm>
            <a:off x="457200" y="1219200"/>
            <a:ext cx="8229600" cy="4906963"/>
          </a:xfrm>
        </p:spPr>
        <p:txBody>
          <a:bodyPr/>
          <a:lstStyle/>
          <a:p>
            <a:r>
              <a:rPr lang="en-US" sz="2200"/>
              <a:t>Suppose you are uning a completely randomized design to study some phenomenon.  There are </a:t>
            </a:r>
            <a:r>
              <a:rPr lang="en-US" sz="2200">
                <a:solidFill>
                  <a:srgbClr val="FF0000"/>
                </a:solidFill>
              </a:rPr>
              <a:t>five treatment </a:t>
            </a:r>
            <a:r>
              <a:rPr lang="en-US" sz="2200"/>
              <a:t>levels and a total of </a:t>
            </a:r>
            <a:r>
              <a:rPr lang="en-US" sz="2200">
                <a:solidFill>
                  <a:srgbClr val="FF0000"/>
                </a:solidFill>
              </a:rPr>
              <a:t>55 people </a:t>
            </a:r>
            <a:r>
              <a:rPr lang="en-US" sz="2200"/>
              <a:t>in the study.  Each treatment levels has the same sample size.  Complete the following ANOVA.</a:t>
            </a:r>
          </a:p>
          <a:p>
            <a:endParaRPr lang="en-US" sz="2200"/>
          </a:p>
        </p:txBody>
      </p:sp>
      <p:graphicFrame>
        <p:nvGraphicFramePr>
          <p:cNvPr id="4" name="Table 3"/>
          <p:cNvGraphicFramePr>
            <a:graphicFrameLocks noGrp="1"/>
          </p:cNvGraphicFramePr>
          <p:nvPr/>
        </p:nvGraphicFramePr>
        <p:xfrm>
          <a:off x="685800" y="2936875"/>
          <a:ext cx="7848600" cy="3566160"/>
        </p:xfrm>
        <a:graphic>
          <a:graphicData uri="http://schemas.openxmlformats.org/drawingml/2006/table">
            <a:tbl>
              <a:tblPr firstRow="1" bandRow="1">
                <a:tableStyleId>{5C22544A-7EE6-4342-B048-85BDC9FD1C3A}</a:tableStyleId>
              </a:tblPr>
              <a:tblGrid>
                <a:gridCol w="1056099">
                  <a:extLst>
                    <a:ext uri="{9D8B030D-6E8A-4147-A177-3AD203B41FA5}">
                      <a16:colId xmlns:a16="http://schemas.microsoft.com/office/drawing/2014/main" val="20000"/>
                    </a:ext>
                  </a:extLst>
                </a:gridCol>
                <a:gridCol w="801393">
                  <a:extLst>
                    <a:ext uri="{9D8B030D-6E8A-4147-A177-3AD203B41FA5}">
                      <a16:colId xmlns:a16="http://schemas.microsoft.com/office/drawing/2014/main" val="20001"/>
                    </a:ext>
                  </a:extLst>
                </a:gridCol>
                <a:gridCol w="836338">
                  <a:extLst>
                    <a:ext uri="{9D8B030D-6E8A-4147-A177-3AD203B41FA5}">
                      <a16:colId xmlns:a16="http://schemas.microsoft.com/office/drawing/2014/main" val="20002"/>
                    </a:ext>
                  </a:extLst>
                </a:gridCol>
                <a:gridCol w="1539109">
                  <a:extLst>
                    <a:ext uri="{9D8B030D-6E8A-4147-A177-3AD203B41FA5}">
                      <a16:colId xmlns:a16="http://schemas.microsoft.com/office/drawing/2014/main" val="20003"/>
                    </a:ext>
                  </a:extLst>
                </a:gridCol>
                <a:gridCol w="1240141">
                  <a:extLst>
                    <a:ext uri="{9D8B030D-6E8A-4147-A177-3AD203B41FA5}">
                      <a16:colId xmlns:a16="http://schemas.microsoft.com/office/drawing/2014/main" val="20004"/>
                    </a:ext>
                  </a:extLst>
                </a:gridCol>
                <a:gridCol w="2375520">
                  <a:extLst>
                    <a:ext uri="{9D8B030D-6E8A-4147-A177-3AD203B41FA5}">
                      <a16:colId xmlns:a16="http://schemas.microsoft.com/office/drawing/2014/main" val="20005"/>
                    </a:ext>
                  </a:extLst>
                </a:gridCol>
              </a:tblGrid>
              <a:tr h="797560">
                <a:tc>
                  <a:txBody>
                    <a:bodyPr/>
                    <a:lstStyle/>
                    <a:p>
                      <a:r>
                        <a:rPr lang="en-US" dirty="0">
                          <a:solidFill>
                            <a:schemeClr val="tx1"/>
                          </a:solidFill>
                        </a:rPr>
                        <a:t>Source of Variance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Df</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F-table value @5% </a:t>
                      </a:r>
                    </a:p>
                    <a:p>
                      <a:r>
                        <a:rPr lang="en-US" dirty="0">
                          <a:solidFill>
                            <a:schemeClr val="tx1"/>
                          </a:solidFill>
                        </a:rPr>
                        <a:t>level of significance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solidFill>
                            <a:schemeClr val="tx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583.39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583.39/4=145.85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dirty="0">
                          <a:solidFill>
                            <a:schemeClr val="tx1"/>
                          </a:solidFill>
                        </a:rPr>
                        <a:t>145.85/19.44</a:t>
                      </a:r>
                    </a:p>
                    <a:p>
                      <a:r>
                        <a:rPr lang="en-US" dirty="0">
                          <a:solidFill>
                            <a:schemeClr val="tx1"/>
                          </a:solidFill>
                        </a:rPr>
                        <a:t>=7.50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dirty="0">
                          <a:solidFill>
                            <a:schemeClr val="tx1"/>
                          </a:solidFill>
                        </a:rPr>
                        <a:t>F(4,50)=</a:t>
                      </a:r>
                    </a:p>
                    <a:p>
                      <a:endParaRPr lang="en-US"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F(4,40)=2.61</a:t>
                      </a:r>
                    </a:p>
                    <a:p>
                      <a:endParaRPr lang="en-US"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F(4,50)=2.53</a:t>
                      </a: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solidFill>
                            <a:schemeClr val="tx1"/>
                          </a:solidFill>
                        </a:rPr>
                        <a:t>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972.18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54-4=50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972.18/50=19.44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2"/>
                  </a:ext>
                </a:extLst>
              </a:tr>
              <a:tr h="370840">
                <a:tc>
                  <a:txBody>
                    <a:bodyPr/>
                    <a:lstStyle/>
                    <a:p>
                      <a:r>
                        <a:rPr lang="en-US" dirty="0">
                          <a:solidFill>
                            <a:schemeClr val="tx1"/>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1555.57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55-1=54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r>
                        <a:rPr lang="en-US" dirty="0">
                          <a:solidFill>
                            <a:schemeClr val="tx1"/>
                          </a:solidFill>
                        </a:rPr>
                        <a:t>Null hypothesis</a:t>
                      </a:r>
                      <a:r>
                        <a:rPr lang="en-US" baseline="0" dirty="0">
                          <a:solidFill>
                            <a:schemeClr val="tx1"/>
                          </a:solidFill>
                        </a:rPr>
                        <a:t> is rejected.</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itle 1"/>
          <p:cNvSpPr>
            <a:spLocks noGrp="1"/>
          </p:cNvSpPr>
          <p:nvPr>
            <p:ph type="title"/>
          </p:nvPr>
        </p:nvSpPr>
        <p:spPr/>
        <p:txBody>
          <a:bodyPr/>
          <a:lstStyle/>
          <a:p>
            <a:r>
              <a:rPr lang="en-US" sz="3000"/>
              <a:t>Example</a:t>
            </a:r>
          </a:p>
        </p:txBody>
      </p:sp>
      <p:sp>
        <p:nvSpPr>
          <p:cNvPr id="181251" name="Content Placeholder 2"/>
          <p:cNvSpPr>
            <a:spLocks noGrp="1"/>
          </p:cNvSpPr>
          <p:nvPr>
            <p:ph idx="1"/>
          </p:nvPr>
        </p:nvSpPr>
        <p:spPr/>
        <p:txBody>
          <a:bodyPr/>
          <a:lstStyle/>
          <a:p>
            <a:r>
              <a:rPr lang="en-US" sz="2200"/>
              <a:t>Suppose you are using a completely randomized design to study some phenomenon.  There are three treatment levels  and a total of 17 people in the study.  Complete the following ANOVA table.  Use </a:t>
            </a:r>
            <a:r>
              <a:rPr lang="el-GR" sz="2200"/>
              <a:t>α</a:t>
            </a:r>
            <a:r>
              <a:rPr lang="en-US" sz="2200"/>
              <a:t>=0.05 to find the table F-value and use the data to test the null hypothesis.</a:t>
            </a:r>
          </a:p>
          <a:p>
            <a:pPr>
              <a:buFontTx/>
              <a:buNone/>
            </a:pPr>
            <a:br>
              <a:rPr lang="en-US" sz="2200"/>
            </a:br>
            <a:endParaRPr lang="en-US" sz="2200"/>
          </a:p>
        </p:txBody>
      </p:sp>
      <p:graphicFrame>
        <p:nvGraphicFramePr>
          <p:cNvPr id="4" name="Table 3"/>
          <p:cNvGraphicFramePr>
            <a:graphicFrameLocks noGrp="1"/>
          </p:cNvGraphicFramePr>
          <p:nvPr/>
        </p:nvGraphicFramePr>
        <p:xfrm>
          <a:off x="1524000" y="3546475"/>
          <a:ext cx="4947853" cy="1483360"/>
        </p:xfrm>
        <a:graphic>
          <a:graphicData uri="http://schemas.openxmlformats.org/drawingml/2006/table">
            <a:tbl>
              <a:tblPr firstRow="1" bandRow="1">
                <a:tableStyleId>{5940675A-B579-460E-94D1-54222C63F5DA}</a:tableStyleId>
              </a:tblPr>
              <a:tblGrid>
                <a:gridCol w="2137093">
                  <a:extLst>
                    <a:ext uri="{9D8B030D-6E8A-4147-A177-3AD203B41FA5}">
                      <a16:colId xmlns:a16="http://schemas.microsoft.com/office/drawing/2014/main" val="20000"/>
                    </a:ext>
                  </a:extLst>
                </a:gridCol>
                <a:gridCol w="705599">
                  <a:extLst>
                    <a:ext uri="{9D8B030D-6E8A-4147-A177-3AD203B41FA5}">
                      <a16:colId xmlns:a16="http://schemas.microsoft.com/office/drawing/2014/main" val="20001"/>
                    </a:ext>
                  </a:extLst>
                </a:gridCol>
                <a:gridCol w="721890">
                  <a:extLst>
                    <a:ext uri="{9D8B030D-6E8A-4147-A177-3AD203B41FA5}">
                      <a16:colId xmlns:a16="http://schemas.microsoft.com/office/drawing/2014/main" val="20002"/>
                    </a:ext>
                  </a:extLst>
                </a:gridCol>
                <a:gridCol w="845229">
                  <a:extLst>
                    <a:ext uri="{9D8B030D-6E8A-4147-A177-3AD203B41FA5}">
                      <a16:colId xmlns:a16="http://schemas.microsoft.com/office/drawing/2014/main" val="20003"/>
                    </a:ext>
                  </a:extLst>
                </a:gridCol>
                <a:gridCol w="538042">
                  <a:extLst>
                    <a:ext uri="{9D8B030D-6E8A-4147-A177-3AD203B41FA5}">
                      <a16:colId xmlns:a16="http://schemas.microsoft.com/office/drawing/2014/main" val="20004"/>
                    </a:ext>
                  </a:extLst>
                </a:gridCol>
              </a:tblGrid>
              <a:tr h="370840">
                <a:tc>
                  <a:txBody>
                    <a:bodyPr/>
                    <a:lstStyle/>
                    <a:p>
                      <a:r>
                        <a:rPr lang="en-US" dirty="0"/>
                        <a:t>Source of Variance</a:t>
                      </a:r>
                    </a:p>
                  </a:txBody>
                  <a:tcPr/>
                </a:tc>
                <a:tc>
                  <a:txBody>
                    <a:bodyPr/>
                    <a:lstStyle/>
                    <a:p>
                      <a:r>
                        <a:rPr lang="en-US" dirty="0"/>
                        <a:t>SS</a:t>
                      </a:r>
                    </a:p>
                  </a:txBody>
                  <a:tcPr/>
                </a:tc>
                <a:tc>
                  <a:txBody>
                    <a:bodyPr/>
                    <a:lstStyle/>
                    <a:p>
                      <a:r>
                        <a:rPr lang="en-US" dirty="0" err="1"/>
                        <a:t>Df</a:t>
                      </a:r>
                      <a:endParaRPr lang="en-US" dirty="0"/>
                    </a:p>
                  </a:txBody>
                  <a:tcPr/>
                </a:tc>
                <a:tc>
                  <a:txBody>
                    <a:bodyPr/>
                    <a:lstStyle/>
                    <a:p>
                      <a:r>
                        <a:rPr lang="en-US" dirty="0"/>
                        <a:t>MS</a:t>
                      </a:r>
                    </a:p>
                  </a:txBody>
                  <a:tcPr/>
                </a:tc>
                <a:tc>
                  <a:txBody>
                    <a:bodyPr/>
                    <a:lstStyle/>
                    <a:p>
                      <a:r>
                        <a:rPr lang="en-US" dirty="0"/>
                        <a:t>F</a:t>
                      </a:r>
                    </a:p>
                  </a:txBody>
                  <a:tcPr/>
                </a:tc>
                <a:extLst>
                  <a:ext uri="{0D108BD9-81ED-4DB2-BD59-A6C34878D82A}">
                    <a16:rowId xmlns:a16="http://schemas.microsoft.com/office/drawing/2014/main" val="10000"/>
                  </a:ext>
                </a:extLst>
              </a:tr>
              <a:tr h="370840">
                <a:tc>
                  <a:txBody>
                    <a:bodyPr/>
                    <a:lstStyle/>
                    <a:p>
                      <a:r>
                        <a:rPr lang="en-US" dirty="0"/>
                        <a:t>Treatment</a:t>
                      </a:r>
                    </a:p>
                  </a:txBody>
                  <a:tcPr/>
                </a:tc>
                <a:tc>
                  <a:txBody>
                    <a:bodyPr/>
                    <a:lstStyle/>
                    <a:p>
                      <a:r>
                        <a:rPr lang="en-US" dirty="0"/>
                        <a:t>29.64</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a:t>68.42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9394" name="Content Placeholder 4"/>
          <p:cNvPicPr>
            <a:picLocks noGrp="1" noChangeAspect="1"/>
          </p:cNvPicPr>
          <p:nvPr>
            <p:ph idx="1"/>
          </p:nvPr>
        </p:nvPicPr>
        <p:blipFill>
          <a:blip r:embed="rId2"/>
          <a:srcRect/>
          <a:stretch>
            <a:fillRect/>
          </a:stretch>
        </p:blipFill>
        <p:spPr>
          <a:xfrm>
            <a:off x="3595688" y="2252663"/>
            <a:ext cx="1952625" cy="2076450"/>
          </a:xfrm>
        </p:spPr>
      </p:pic>
      <p:graphicFrame>
        <p:nvGraphicFramePr>
          <p:cNvPr id="4" name="Table 3"/>
          <p:cNvGraphicFramePr>
            <a:graphicFrameLocks noGrp="1"/>
          </p:cNvGraphicFramePr>
          <p:nvPr/>
        </p:nvGraphicFramePr>
        <p:xfrm>
          <a:off x="533400" y="381000"/>
          <a:ext cx="7696200" cy="5608638"/>
        </p:xfrm>
        <a:graphic>
          <a:graphicData uri="http://schemas.openxmlformats.org/drawingml/2006/table">
            <a:tbl>
              <a:tblPr/>
              <a:tblGrid>
                <a:gridCol w="1773238">
                  <a:extLst>
                    <a:ext uri="{9D8B030D-6E8A-4147-A177-3AD203B41FA5}">
                      <a16:colId xmlns:a16="http://schemas.microsoft.com/office/drawing/2014/main" val="20000"/>
                    </a:ext>
                  </a:extLst>
                </a:gridCol>
                <a:gridCol w="984250">
                  <a:extLst>
                    <a:ext uri="{9D8B030D-6E8A-4147-A177-3AD203B41FA5}">
                      <a16:colId xmlns:a16="http://schemas.microsoft.com/office/drawing/2014/main" val="20001"/>
                    </a:ext>
                  </a:extLst>
                </a:gridCol>
                <a:gridCol w="1157287">
                  <a:extLst>
                    <a:ext uri="{9D8B030D-6E8A-4147-A177-3AD203B41FA5}">
                      <a16:colId xmlns:a16="http://schemas.microsoft.com/office/drawing/2014/main" val="20002"/>
                    </a:ext>
                  </a:extLst>
                </a:gridCol>
                <a:gridCol w="3781425">
                  <a:extLst>
                    <a:ext uri="{9D8B030D-6E8A-4147-A177-3AD203B41FA5}">
                      <a16:colId xmlns:a16="http://schemas.microsoft.com/office/drawing/2014/main" val="20003"/>
                    </a:ext>
                  </a:extLst>
                </a:gridCol>
              </a:tblGrid>
              <a:tr h="984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a:ln>
                            <a:noFill/>
                          </a:ln>
                          <a:solidFill>
                            <a:srgbClr val="FFFFFF"/>
                          </a:solidFill>
                          <a:effectLst/>
                          <a:latin typeface="Times New Roman" pitchFamily="18" charset="0"/>
                          <a:cs typeface="Times New Roman" pitchFamily="18" charset="0"/>
                        </a:rPr>
                        <a:t>H</a:t>
                      </a:r>
                      <a:r>
                        <a:rPr kumimoji="0" lang="en-US" sz="2300" b="1" i="0" u="none" strike="noStrike" cap="none" normalizeH="0" baseline="-25000">
                          <a:ln>
                            <a:noFill/>
                          </a:ln>
                          <a:solidFill>
                            <a:srgbClr val="FFFFFF"/>
                          </a:solidFill>
                          <a:effectLst/>
                          <a:latin typeface="Times New Roman" pitchFamily="18" charset="0"/>
                          <a:cs typeface="Times New Roman" pitchFamily="18" charset="0"/>
                        </a:rPr>
                        <a:t>0</a:t>
                      </a:r>
                    </a:p>
                  </a:txBody>
                  <a:tcPr marL="91436" marR="91436"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a:ln>
                            <a:noFill/>
                          </a:ln>
                          <a:solidFill>
                            <a:srgbClr val="FFFFFF"/>
                          </a:solidFill>
                          <a:effectLst/>
                          <a:latin typeface="Times New Roman" pitchFamily="18" charset="0"/>
                          <a:cs typeface="Times New Roman" pitchFamily="18" charset="0"/>
                        </a:rPr>
                        <a:t>H</a:t>
                      </a:r>
                      <a:r>
                        <a:rPr kumimoji="0" lang="el-GR" sz="2300" b="1" i="0" u="none" strike="noStrike" cap="none" normalizeH="0" baseline="0">
                          <a:ln>
                            <a:noFill/>
                          </a:ln>
                          <a:solidFill>
                            <a:srgbClr val="FFFFFF"/>
                          </a:solidFill>
                          <a:effectLst/>
                          <a:latin typeface="Times New Roman" pitchFamily="18" charset="0"/>
                          <a:cs typeface="Times New Roman" pitchFamily="18" charset="0"/>
                        </a:rPr>
                        <a:t>α</a:t>
                      </a:r>
                      <a:endParaRPr kumimoji="0" lang="en-US" sz="2300" b="1" i="0" u="none" strike="noStrike" cap="none" normalizeH="0" baseline="0">
                        <a:ln>
                          <a:noFill/>
                        </a:ln>
                        <a:solidFill>
                          <a:srgbClr val="FFFFFF"/>
                        </a:solidFill>
                        <a:effectLst/>
                        <a:latin typeface="Times New Roman" pitchFamily="18" charset="0"/>
                        <a:cs typeface="Times New Roman" pitchFamily="18" charset="0"/>
                      </a:endParaRPr>
                    </a:p>
                  </a:txBody>
                  <a:tcPr marL="91436" marR="91436"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a:ln>
                            <a:noFill/>
                          </a:ln>
                          <a:solidFill>
                            <a:srgbClr val="FFFFFF"/>
                          </a:solidFill>
                          <a:effectLst/>
                          <a:latin typeface="Times New Roman" pitchFamily="18" charset="0"/>
                          <a:cs typeface="Times New Roman" pitchFamily="18" charset="0"/>
                        </a:rPr>
                        <a:t>No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a:ln>
                            <a:noFill/>
                          </a:ln>
                          <a:solidFill>
                            <a:srgbClr val="FFFFFF"/>
                          </a:solidFill>
                          <a:effectLst/>
                          <a:latin typeface="Times New Roman" pitchFamily="18" charset="0"/>
                          <a:cs typeface="Times New Roman" pitchFamily="18" charset="0"/>
                        </a:rPr>
                        <a:t>of Tails</a:t>
                      </a:r>
                    </a:p>
                  </a:txBody>
                  <a:tcPr marL="91436" marR="91436"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a:ln>
                            <a:noFill/>
                          </a:ln>
                          <a:solidFill>
                            <a:srgbClr val="FFFFFF"/>
                          </a:solidFill>
                          <a:effectLst/>
                          <a:latin typeface="Times New Roman" pitchFamily="18" charset="0"/>
                          <a:cs typeface="Times New Roman" pitchFamily="18" charset="0"/>
                        </a:rPr>
                        <a:t>Rejection region</a:t>
                      </a:r>
                    </a:p>
                  </a:txBody>
                  <a:tcPr marL="91436" marR="91436"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80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2300" b="0" i="0" u="none" strike="noStrike" cap="none" normalizeH="0" baseline="0">
                          <a:ln>
                            <a:noFill/>
                          </a:ln>
                          <a:solidFill>
                            <a:srgbClr val="000000"/>
                          </a:solidFill>
                          <a:effectLst/>
                          <a:latin typeface="Times New Roman" pitchFamily="18" charset="0"/>
                          <a:cs typeface="Times New Roman" pitchFamily="18" charset="0"/>
                        </a:rPr>
                        <a:t>μ = </a:t>
                      </a:r>
                      <a:r>
                        <a:rPr kumimoji="0" lang="en-US" sz="2300" b="0" i="0" u="none" strike="noStrike" cap="none" normalizeH="0" baseline="0">
                          <a:ln>
                            <a:noFill/>
                          </a:ln>
                          <a:solidFill>
                            <a:srgbClr val="000000"/>
                          </a:solidFill>
                          <a:effectLst/>
                          <a:latin typeface="Times New Roman" pitchFamily="18" charset="0"/>
                          <a:cs typeface="Times New Roman" pitchFamily="18" charset="0"/>
                        </a:rPr>
                        <a:t>M</a:t>
                      </a:r>
                    </a:p>
                  </a:txBody>
                  <a:tcPr marL="91436" marR="91436"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2000" b="0" i="0" u="none" strike="noStrike" cap="none" normalizeH="0" baseline="0">
                          <a:ln>
                            <a:noFill/>
                          </a:ln>
                          <a:solidFill>
                            <a:srgbClr val="000000"/>
                          </a:solidFill>
                          <a:effectLst/>
                          <a:latin typeface="Times New Roman" pitchFamily="18" charset="0"/>
                          <a:cs typeface="Times New Roman" pitchFamily="18" charset="0"/>
                        </a:rPr>
                        <a:t> </a:t>
                      </a:r>
                      <a:r>
                        <a:rPr kumimoji="0" lang="el-GR" sz="2000" b="0" i="0" u="none" strike="noStrike" cap="none" normalizeH="0" baseline="0">
                          <a:ln>
                            <a:noFill/>
                          </a:ln>
                          <a:solidFill>
                            <a:srgbClr val="000000"/>
                          </a:solidFill>
                          <a:effectLst/>
                          <a:latin typeface="Calibri" pitchFamily="34" charset="0"/>
                          <a:cs typeface="Calibri" pitchFamily="34" charset="0"/>
                        </a:rPr>
                        <a:t>μ</a:t>
                      </a:r>
                      <a:r>
                        <a:rPr kumimoji="0" lang="el-GR" sz="2300" b="0" i="0" u="none" strike="noStrike" cap="none" normalizeH="0" baseline="0">
                          <a:ln>
                            <a:noFill/>
                          </a:ln>
                          <a:solidFill>
                            <a:srgbClr val="000000"/>
                          </a:solidFill>
                          <a:effectLst/>
                          <a:latin typeface="Times New Roman" pitchFamily="18" charset="0"/>
                          <a:cs typeface="Times New Roman" pitchFamily="18" charset="0"/>
                        </a:rPr>
                        <a:t> ≠ </a:t>
                      </a:r>
                      <a:r>
                        <a:rPr kumimoji="0" lang="en-GB" sz="2400" b="0" i="0" u="none" strike="noStrike" cap="none" normalizeH="0" baseline="0">
                          <a:ln>
                            <a:noFill/>
                          </a:ln>
                          <a:solidFill>
                            <a:srgbClr val="000000"/>
                          </a:solidFill>
                          <a:effectLst/>
                          <a:latin typeface="Times New Roman" pitchFamily="18" charset="0"/>
                          <a:cs typeface="Times New Roman" pitchFamily="18" charset="0"/>
                        </a:rPr>
                        <a:t>M</a:t>
                      </a:r>
                      <a:endParaRPr kumimoji="0" lang="en-US" sz="2300" b="0" i="0" u="none" strike="noStrike" cap="none" normalizeH="0" baseline="0">
                        <a:ln>
                          <a:noFill/>
                        </a:ln>
                        <a:solidFill>
                          <a:srgbClr val="000000"/>
                        </a:solidFill>
                        <a:effectLst/>
                        <a:latin typeface="Times New Roman" pitchFamily="18" charset="0"/>
                        <a:cs typeface="Times New Roman" pitchFamily="18" charset="0"/>
                      </a:endParaRPr>
                    </a:p>
                  </a:txBody>
                  <a:tcPr marL="91436" marR="91436"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000000"/>
                          </a:solidFill>
                          <a:effectLst/>
                          <a:latin typeface="Times New Roman" pitchFamily="18" charset="0"/>
                          <a:cs typeface="Times New Roman" pitchFamily="18" charset="0"/>
                        </a:rPr>
                        <a:t>2</a:t>
                      </a:r>
                    </a:p>
                  </a:txBody>
                  <a:tcPr marL="91436" marR="91436"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rgbClr val="000000"/>
                        </a:solidFill>
                        <a:effectLst/>
                        <a:latin typeface="Times New Roman" pitchFamily="18" charset="0"/>
                        <a:cs typeface="Times New Roman" pitchFamily="18" charset="0"/>
                      </a:endParaRPr>
                    </a:p>
                  </a:txBody>
                  <a:tcPr marL="91436" marR="91436"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1557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2300" b="0" i="0" u="none" strike="noStrike" cap="none" normalizeH="0" baseline="0">
                          <a:ln>
                            <a:noFill/>
                          </a:ln>
                          <a:solidFill>
                            <a:srgbClr val="000000"/>
                          </a:solidFill>
                          <a:effectLst/>
                          <a:latin typeface="Times New Roman" pitchFamily="18" charset="0"/>
                          <a:cs typeface="Times New Roman" pitchFamily="18" charset="0"/>
                        </a:rPr>
                        <a:t>μ = </a:t>
                      </a:r>
                      <a:r>
                        <a:rPr kumimoji="0" lang="en-US" sz="2300" b="0" i="0" u="none" strike="noStrike" cap="none" normalizeH="0" baseline="0">
                          <a:ln>
                            <a:noFill/>
                          </a:ln>
                          <a:solidFill>
                            <a:srgbClr val="000000"/>
                          </a:solidFill>
                          <a:effectLst/>
                          <a:latin typeface="Times New Roman" pitchFamily="18" charset="0"/>
                          <a:cs typeface="Times New Roman" pitchFamily="18" charset="0"/>
                        </a:rPr>
                        <a:t>M</a:t>
                      </a:r>
                    </a:p>
                  </a:txBody>
                  <a:tcPr marL="91436" marR="91436"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2300" b="0" i="0" u="none" strike="noStrike" cap="none" normalizeH="0" baseline="0">
                          <a:ln>
                            <a:noFill/>
                          </a:ln>
                          <a:solidFill>
                            <a:srgbClr val="000000"/>
                          </a:solidFill>
                          <a:effectLst/>
                          <a:latin typeface="Times New Roman" pitchFamily="18" charset="0"/>
                          <a:cs typeface="Times New Roman" pitchFamily="18" charset="0"/>
                        </a:rPr>
                        <a:t>μ &lt; </a:t>
                      </a:r>
                      <a:r>
                        <a:rPr kumimoji="0" lang="en-GB" sz="2400" b="0" i="0" u="none" strike="noStrike" cap="none" normalizeH="0" baseline="0">
                          <a:ln>
                            <a:noFill/>
                          </a:ln>
                          <a:solidFill>
                            <a:srgbClr val="000000"/>
                          </a:solidFill>
                          <a:effectLst/>
                          <a:latin typeface="Calibri" pitchFamily="34" charset="0"/>
                          <a:cs typeface="Calibri" pitchFamily="34" charset="0"/>
                        </a:rPr>
                        <a:t>M</a:t>
                      </a:r>
                      <a:endParaRPr kumimoji="0" lang="en-US" sz="2300" b="0" i="0" u="none" strike="noStrike" cap="none" normalizeH="0" baseline="0">
                        <a:ln>
                          <a:noFill/>
                        </a:ln>
                        <a:solidFill>
                          <a:srgbClr val="000000"/>
                        </a:solidFill>
                        <a:effectLst/>
                        <a:latin typeface="Times New Roman" pitchFamily="18" charset="0"/>
                        <a:cs typeface="Times New Roman" pitchFamily="18" charset="0"/>
                      </a:endParaRPr>
                    </a:p>
                  </a:txBody>
                  <a:tcPr marL="91436" marR="91436"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000000"/>
                          </a:solidFill>
                          <a:effectLst/>
                          <a:latin typeface="Times New Roman" pitchFamily="18" charset="0"/>
                          <a:cs typeface="Times New Roman" pitchFamily="18" charset="0"/>
                        </a:rPr>
                        <a:t>1</a:t>
                      </a:r>
                    </a:p>
                  </a:txBody>
                  <a:tcPr marL="91436" marR="91436"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rgbClr val="000000"/>
                        </a:solidFill>
                        <a:effectLst/>
                        <a:latin typeface="Times New Roman" pitchFamily="18" charset="0"/>
                        <a:cs typeface="Times New Roman" pitchFamily="18" charset="0"/>
                      </a:endParaRPr>
                    </a:p>
                  </a:txBody>
                  <a:tcPr marL="91436" marR="91436"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1263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2300" b="0" i="0" u="none" strike="noStrike" cap="none" normalizeH="0" baseline="0">
                          <a:ln>
                            <a:noFill/>
                          </a:ln>
                          <a:solidFill>
                            <a:srgbClr val="000000"/>
                          </a:solidFill>
                          <a:effectLst/>
                          <a:latin typeface="Times New Roman" pitchFamily="18" charset="0"/>
                          <a:cs typeface="Times New Roman" pitchFamily="18" charset="0"/>
                        </a:rPr>
                        <a:t>μ </a:t>
                      </a:r>
                      <a:r>
                        <a:rPr kumimoji="0" lang="en-GB" sz="2300" b="0" i="0" u="none" strike="noStrike" cap="none" normalizeH="0" baseline="0">
                          <a:ln>
                            <a:noFill/>
                          </a:ln>
                          <a:solidFill>
                            <a:srgbClr val="000000"/>
                          </a:solidFill>
                          <a:effectLst/>
                          <a:latin typeface="Times New Roman" pitchFamily="18" charset="0"/>
                          <a:cs typeface="Times New Roman" pitchFamily="18" charset="0"/>
                        </a:rPr>
                        <a:t>=</a:t>
                      </a:r>
                      <a:r>
                        <a:rPr kumimoji="0" lang="en-US" sz="2300" b="0" i="0" u="none" strike="noStrike" cap="none" normalizeH="0" baseline="0">
                          <a:ln>
                            <a:noFill/>
                          </a:ln>
                          <a:solidFill>
                            <a:srgbClr val="000000"/>
                          </a:solidFill>
                          <a:effectLst/>
                          <a:latin typeface="Times New Roman" pitchFamily="18" charset="0"/>
                          <a:cs typeface="Times New Roman" pitchFamily="18" charset="0"/>
                        </a:rPr>
                        <a:t>M</a:t>
                      </a:r>
                    </a:p>
                  </a:txBody>
                  <a:tcPr marL="91436" marR="91436"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2300" b="0" i="0" u="none" strike="noStrike" cap="none" normalizeH="0" baseline="0">
                          <a:ln>
                            <a:noFill/>
                          </a:ln>
                          <a:solidFill>
                            <a:srgbClr val="000000"/>
                          </a:solidFill>
                          <a:effectLst/>
                          <a:latin typeface="Times New Roman" pitchFamily="18" charset="0"/>
                          <a:cs typeface="Times New Roman" pitchFamily="18" charset="0"/>
                        </a:rPr>
                        <a:t>μ &gt; </a:t>
                      </a:r>
                      <a:r>
                        <a:rPr kumimoji="0" lang="en-GB" sz="2400" b="0" i="0" u="none" strike="noStrike" cap="none" normalizeH="0" baseline="0">
                          <a:ln>
                            <a:noFill/>
                          </a:ln>
                          <a:solidFill>
                            <a:srgbClr val="000000"/>
                          </a:solidFill>
                          <a:effectLst/>
                          <a:latin typeface="Calibri" pitchFamily="34" charset="0"/>
                          <a:cs typeface="Calibri" pitchFamily="34" charset="0"/>
                        </a:rPr>
                        <a:t>M</a:t>
                      </a:r>
                      <a:endParaRPr kumimoji="0" lang="en-US" sz="2300" b="0" i="0" u="none" strike="noStrike" cap="none" normalizeH="0" baseline="0">
                        <a:ln>
                          <a:noFill/>
                        </a:ln>
                        <a:solidFill>
                          <a:srgbClr val="000000"/>
                        </a:solidFill>
                        <a:effectLst/>
                        <a:latin typeface="Times New Roman" pitchFamily="18" charset="0"/>
                        <a:cs typeface="Times New Roman" pitchFamily="18" charset="0"/>
                      </a:endParaRPr>
                    </a:p>
                  </a:txBody>
                  <a:tcPr marL="91436" marR="91436"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000000"/>
                          </a:solidFill>
                          <a:effectLst/>
                          <a:latin typeface="Times New Roman" pitchFamily="18" charset="0"/>
                          <a:cs typeface="Times New Roman" pitchFamily="18" charset="0"/>
                        </a:rPr>
                        <a:t>1</a:t>
                      </a:r>
                    </a:p>
                  </a:txBody>
                  <a:tcPr marL="91436" marR="91436"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rgbClr val="000000"/>
                        </a:solidFill>
                        <a:effectLst/>
                        <a:latin typeface="Times New Roman" pitchFamily="18" charset="0"/>
                        <a:cs typeface="Times New Roman" pitchFamily="18" charset="0"/>
                      </a:endParaRPr>
                    </a:p>
                  </a:txBody>
                  <a:tcPr marL="91436" marR="91436"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bl>
          </a:graphicData>
        </a:graphic>
      </p:graphicFrame>
      <p:pic>
        <p:nvPicPr>
          <p:cNvPr id="66590" name="Picture 5"/>
          <p:cNvPicPr>
            <a:picLocks noChangeAspect="1"/>
          </p:cNvPicPr>
          <p:nvPr/>
        </p:nvPicPr>
        <p:blipFill>
          <a:blip r:embed="rId2"/>
          <a:srcRect/>
          <a:stretch>
            <a:fillRect/>
          </a:stretch>
        </p:blipFill>
        <p:spPr bwMode="auto">
          <a:xfrm>
            <a:off x="4662488" y="1447800"/>
            <a:ext cx="3186112" cy="1524000"/>
          </a:xfrm>
          <a:prstGeom prst="rect">
            <a:avLst/>
          </a:prstGeom>
          <a:noFill/>
          <a:ln w="9525">
            <a:noFill/>
            <a:miter lim="800000"/>
            <a:headEnd/>
            <a:tailEnd/>
          </a:ln>
        </p:spPr>
      </p:pic>
      <p:pic>
        <p:nvPicPr>
          <p:cNvPr id="66591" name="Picture 6"/>
          <p:cNvPicPr>
            <a:picLocks noChangeAspect="1"/>
          </p:cNvPicPr>
          <p:nvPr/>
        </p:nvPicPr>
        <p:blipFill>
          <a:blip r:embed="rId3"/>
          <a:srcRect/>
          <a:stretch>
            <a:fillRect/>
          </a:stretch>
        </p:blipFill>
        <p:spPr bwMode="auto">
          <a:xfrm>
            <a:off x="4662488" y="4724400"/>
            <a:ext cx="3338512" cy="1266825"/>
          </a:xfrm>
          <a:prstGeom prst="rect">
            <a:avLst/>
          </a:prstGeom>
          <a:noFill/>
          <a:ln w="9525">
            <a:noFill/>
            <a:miter lim="800000"/>
            <a:headEnd/>
            <a:tailEnd/>
          </a:ln>
        </p:spPr>
      </p:pic>
      <p:pic>
        <p:nvPicPr>
          <p:cNvPr id="66592" name="Picture 7"/>
          <p:cNvPicPr>
            <a:picLocks noChangeAspect="1"/>
          </p:cNvPicPr>
          <p:nvPr/>
        </p:nvPicPr>
        <p:blipFill>
          <a:blip r:embed="rId4"/>
          <a:srcRect/>
          <a:stretch>
            <a:fillRect/>
          </a:stretch>
        </p:blipFill>
        <p:spPr bwMode="auto">
          <a:xfrm>
            <a:off x="4738688" y="3200400"/>
            <a:ext cx="3338512" cy="12192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90"/>
                                        </p:tgtEl>
                                        <p:attrNameLst>
                                          <p:attrName>style.visibility</p:attrName>
                                        </p:attrNameLst>
                                      </p:cBhvr>
                                      <p:to>
                                        <p:strVal val="visible"/>
                                      </p:to>
                                    </p:set>
                                    <p:anim calcmode="lin" valueType="num">
                                      <p:cBhvr additive="base">
                                        <p:cTn id="7" dur="500" fill="hold"/>
                                        <p:tgtEl>
                                          <p:spTgt spid="66590"/>
                                        </p:tgtEl>
                                        <p:attrNameLst>
                                          <p:attrName>ppt_x</p:attrName>
                                        </p:attrNameLst>
                                      </p:cBhvr>
                                      <p:tavLst>
                                        <p:tav tm="0">
                                          <p:val>
                                            <p:strVal val="#ppt_x"/>
                                          </p:val>
                                        </p:tav>
                                        <p:tav tm="100000">
                                          <p:val>
                                            <p:strVal val="#ppt_x"/>
                                          </p:val>
                                        </p:tav>
                                      </p:tavLst>
                                    </p:anim>
                                    <p:anim calcmode="lin" valueType="num">
                                      <p:cBhvr additive="base">
                                        <p:cTn id="8" dur="500" fill="hold"/>
                                        <p:tgtEl>
                                          <p:spTgt spid="665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92"/>
                                        </p:tgtEl>
                                        <p:attrNameLst>
                                          <p:attrName>style.visibility</p:attrName>
                                        </p:attrNameLst>
                                      </p:cBhvr>
                                      <p:to>
                                        <p:strVal val="visible"/>
                                      </p:to>
                                    </p:set>
                                    <p:anim calcmode="lin" valueType="num">
                                      <p:cBhvr additive="base">
                                        <p:cTn id="13" dur="500" fill="hold"/>
                                        <p:tgtEl>
                                          <p:spTgt spid="66592"/>
                                        </p:tgtEl>
                                        <p:attrNameLst>
                                          <p:attrName>ppt_x</p:attrName>
                                        </p:attrNameLst>
                                      </p:cBhvr>
                                      <p:tavLst>
                                        <p:tav tm="0">
                                          <p:val>
                                            <p:strVal val="#ppt_x"/>
                                          </p:val>
                                        </p:tav>
                                        <p:tav tm="100000">
                                          <p:val>
                                            <p:strVal val="#ppt_x"/>
                                          </p:val>
                                        </p:tav>
                                      </p:tavLst>
                                    </p:anim>
                                    <p:anim calcmode="lin" valueType="num">
                                      <p:cBhvr additive="base">
                                        <p:cTn id="14" dur="500" fill="hold"/>
                                        <p:tgtEl>
                                          <p:spTgt spid="6659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6591"/>
                                        </p:tgtEl>
                                        <p:attrNameLst>
                                          <p:attrName>style.visibility</p:attrName>
                                        </p:attrNameLst>
                                      </p:cBhvr>
                                      <p:to>
                                        <p:strVal val="visible"/>
                                      </p:to>
                                    </p:set>
                                    <p:anim calcmode="lin" valueType="num">
                                      <p:cBhvr additive="base">
                                        <p:cTn id="19" dur="500" fill="hold"/>
                                        <p:tgtEl>
                                          <p:spTgt spid="66591"/>
                                        </p:tgtEl>
                                        <p:attrNameLst>
                                          <p:attrName>ppt_x</p:attrName>
                                        </p:attrNameLst>
                                      </p:cBhvr>
                                      <p:tavLst>
                                        <p:tav tm="0">
                                          <p:val>
                                            <p:strVal val="#ppt_x"/>
                                          </p:val>
                                        </p:tav>
                                        <p:tav tm="100000">
                                          <p:val>
                                            <p:strVal val="#ppt_x"/>
                                          </p:val>
                                        </p:tav>
                                      </p:tavLst>
                                    </p:anim>
                                    <p:anim calcmode="lin" valueType="num">
                                      <p:cBhvr additive="base">
                                        <p:cTn id="20" dur="500" fill="hold"/>
                                        <p:tgtEl>
                                          <p:spTgt spid="665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Content Placeholder 2"/>
          <p:cNvSpPr>
            <a:spLocks noGrp="1"/>
          </p:cNvSpPr>
          <p:nvPr>
            <p:ph idx="1"/>
          </p:nvPr>
        </p:nvSpPr>
        <p:spPr>
          <a:xfrm>
            <a:off x="457200" y="457200"/>
            <a:ext cx="8229600" cy="5668963"/>
          </a:xfrm>
        </p:spPr>
        <p:txBody>
          <a:bodyPr/>
          <a:lstStyle/>
          <a:p>
            <a:pPr>
              <a:buFontTx/>
              <a:buNone/>
            </a:pPr>
            <a:r>
              <a:rPr lang="en-GB" sz="2200"/>
              <a:t>June 2014</a:t>
            </a:r>
          </a:p>
          <a:p>
            <a:pPr>
              <a:buFontTx/>
              <a:buNone/>
            </a:pPr>
            <a:r>
              <a:rPr lang="en-GB" sz="2200"/>
              <a:t>13.b. Part of ANOVA table involving 8 groups for a study is show below</a:t>
            </a:r>
          </a:p>
        </p:txBody>
      </p:sp>
      <p:graphicFrame>
        <p:nvGraphicFramePr>
          <p:cNvPr id="4" name="Table 3"/>
          <p:cNvGraphicFramePr>
            <a:graphicFrameLocks noGrp="1"/>
          </p:cNvGraphicFramePr>
          <p:nvPr/>
        </p:nvGraphicFramePr>
        <p:xfrm>
          <a:off x="1066800" y="1752600"/>
          <a:ext cx="6096000" cy="3276601"/>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787885">
                <a:tc>
                  <a:txBody>
                    <a:bodyPr/>
                    <a:lstStyle/>
                    <a:p>
                      <a:pPr algn="ctr"/>
                      <a:r>
                        <a:rPr lang="en-GB" dirty="0"/>
                        <a:t>Source of Variation</a:t>
                      </a:r>
                    </a:p>
                  </a:txBody>
                  <a:tcPr/>
                </a:tc>
                <a:tc>
                  <a:txBody>
                    <a:bodyPr/>
                    <a:lstStyle/>
                    <a:p>
                      <a:r>
                        <a:rPr lang="en-GB" dirty="0"/>
                        <a:t>Sum of squares</a:t>
                      </a:r>
                    </a:p>
                  </a:txBody>
                  <a:tcPr/>
                </a:tc>
                <a:tc>
                  <a:txBody>
                    <a:bodyPr/>
                    <a:lstStyle/>
                    <a:p>
                      <a:r>
                        <a:rPr lang="en-GB" dirty="0"/>
                        <a:t>Degree of freedom</a:t>
                      </a:r>
                    </a:p>
                  </a:txBody>
                  <a:tcPr/>
                </a:tc>
                <a:tc>
                  <a:txBody>
                    <a:bodyPr/>
                    <a:lstStyle/>
                    <a:p>
                      <a:r>
                        <a:rPr lang="en-GB" dirty="0"/>
                        <a:t>Mean</a:t>
                      </a:r>
                      <a:r>
                        <a:rPr lang="en-GB" baseline="0" dirty="0"/>
                        <a:t> Square</a:t>
                      </a:r>
                      <a:endParaRPr lang="en-GB" dirty="0"/>
                    </a:p>
                  </a:txBody>
                  <a:tcPr/>
                </a:tc>
                <a:tc>
                  <a:txBody>
                    <a:bodyPr/>
                    <a:lstStyle/>
                    <a:p>
                      <a:r>
                        <a:rPr lang="en-GB" dirty="0"/>
                        <a:t>F</a:t>
                      </a:r>
                    </a:p>
                  </a:txBody>
                  <a:tcPr/>
                </a:tc>
                <a:extLst>
                  <a:ext uri="{0D108BD9-81ED-4DB2-BD59-A6C34878D82A}">
                    <a16:rowId xmlns:a16="http://schemas.microsoft.com/office/drawing/2014/main" val="10000"/>
                  </a:ext>
                </a:extLst>
              </a:tr>
              <a:tr h="787885">
                <a:tc>
                  <a:txBody>
                    <a:bodyPr/>
                    <a:lstStyle/>
                    <a:p>
                      <a:r>
                        <a:rPr lang="en-GB" dirty="0"/>
                        <a:t>Between treatment</a:t>
                      </a:r>
                    </a:p>
                  </a:txBody>
                  <a:tcPr/>
                </a:tc>
                <a:tc>
                  <a:txBody>
                    <a:bodyPr/>
                    <a:lstStyle/>
                    <a:p>
                      <a:r>
                        <a:rPr lang="en-GB" dirty="0"/>
                        <a:t>126</a:t>
                      </a:r>
                    </a:p>
                  </a:txBody>
                  <a:tcPr/>
                </a:tc>
                <a:tc>
                  <a:txBody>
                    <a:bodyPr/>
                    <a:lstStyle/>
                    <a:p>
                      <a:r>
                        <a:rPr lang="en-GB" dirty="0"/>
                        <a:t>_________</a:t>
                      </a:r>
                    </a:p>
                  </a:txBody>
                  <a:tcPr/>
                </a:tc>
                <a:tc>
                  <a:txBody>
                    <a:bodyPr/>
                    <a:lstStyle/>
                    <a:p>
                      <a:r>
                        <a:rPr lang="en-GB" dirty="0"/>
                        <a:t>________</a:t>
                      </a:r>
                    </a:p>
                  </a:txBody>
                  <a:tcPr/>
                </a:tc>
                <a:tc rowSpan="2">
                  <a:txBody>
                    <a:bodyPr/>
                    <a:lstStyle/>
                    <a:p>
                      <a:r>
                        <a:rPr lang="en-GB" dirty="0"/>
                        <a:t>________</a:t>
                      </a:r>
                    </a:p>
                  </a:txBody>
                  <a:tcPr/>
                </a:tc>
                <a:extLst>
                  <a:ext uri="{0D108BD9-81ED-4DB2-BD59-A6C34878D82A}">
                    <a16:rowId xmlns:a16="http://schemas.microsoft.com/office/drawing/2014/main" val="10001"/>
                  </a:ext>
                </a:extLst>
              </a:tr>
              <a:tr h="787885">
                <a:tc>
                  <a:txBody>
                    <a:bodyPr/>
                    <a:lstStyle/>
                    <a:p>
                      <a:r>
                        <a:rPr lang="en-GB" dirty="0"/>
                        <a:t>Within treatment</a:t>
                      </a:r>
                    </a:p>
                  </a:txBody>
                  <a:tcPr/>
                </a:tc>
                <a:tc>
                  <a:txBody>
                    <a:bodyPr/>
                    <a:lstStyle/>
                    <a:p>
                      <a:r>
                        <a:rPr lang="en-GB" dirty="0"/>
                        <a:t>240</a:t>
                      </a:r>
                    </a:p>
                  </a:txBody>
                  <a:tcPr/>
                </a:tc>
                <a:tc>
                  <a:txBody>
                    <a:bodyPr/>
                    <a:lstStyle/>
                    <a:p>
                      <a:r>
                        <a:rPr lang="en-GB" dirty="0"/>
                        <a:t>_________</a:t>
                      </a:r>
                    </a:p>
                  </a:txBody>
                  <a:tcPr/>
                </a:tc>
                <a:tc>
                  <a:txBody>
                    <a:bodyPr/>
                    <a:lstStyle/>
                    <a:p>
                      <a:r>
                        <a:rPr lang="en-GB" dirty="0"/>
                        <a:t>________</a:t>
                      </a:r>
                    </a:p>
                  </a:txBody>
                  <a:tcPr/>
                </a:tc>
                <a:tc vMerge="1">
                  <a:txBody>
                    <a:bodyPr/>
                    <a:lstStyle/>
                    <a:p>
                      <a:endParaRPr lang="en-GB" dirty="0"/>
                    </a:p>
                  </a:txBody>
                  <a:tcPr/>
                </a:tc>
                <a:extLst>
                  <a:ext uri="{0D108BD9-81ED-4DB2-BD59-A6C34878D82A}">
                    <a16:rowId xmlns:a16="http://schemas.microsoft.com/office/drawing/2014/main" val="10002"/>
                  </a:ext>
                </a:extLst>
              </a:tr>
              <a:tr h="456473">
                <a:tc>
                  <a:txBody>
                    <a:bodyPr/>
                    <a:lstStyle/>
                    <a:p>
                      <a:r>
                        <a:rPr lang="en-GB" dirty="0"/>
                        <a:t>Error</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456473">
                <a:tc>
                  <a:txBody>
                    <a:bodyPr/>
                    <a:lstStyle/>
                    <a:p>
                      <a:r>
                        <a:rPr lang="en-GB" dirty="0"/>
                        <a:t>Total</a:t>
                      </a:r>
                    </a:p>
                  </a:txBody>
                  <a:tcPr/>
                </a:tc>
                <a:tc>
                  <a:txBody>
                    <a:bodyPr/>
                    <a:lstStyle/>
                    <a:p>
                      <a:r>
                        <a:rPr lang="en-GB" dirty="0"/>
                        <a:t>_________</a:t>
                      </a:r>
                    </a:p>
                  </a:txBody>
                  <a:tcPr/>
                </a:tc>
                <a:tc>
                  <a:txBody>
                    <a:bodyPr/>
                    <a:lstStyle/>
                    <a:p>
                      <a:r>
                        <a:rPr lang="en-GB" dirty="0"/>
                        <a:t>67</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Content Placeholder 2"/>
          <p:cNvSpPr>
            <a:spLocks noGrp="1"/>
          </p:cNvSpPr>
          <p:nvPr>
            <p:ph idx="1"/>
          </p:nvPr>
        </p:nvSpPr>
        <p:spPr>
          <a:xfrm>
            <a:off x="457200" y="457200"/>
            <a:ext cx="8229600" cy="5668963"/>
          </a:xfrm>
        </p:spPr>
        <p:txBody>
          <a:bodyPr/>
          <a:lstStyle/>
          <a:p>
            <a:pPr>
              <a:buFontTx/>
              <a:buNone/>
            </a:pPr>
            <a:r>
              <a:rPr lang="en-GB" sz="2200"/>
              <a:t>Solurion      </a:t>
            </a:r>
            <a:r>
              <a:rPr lang="en-GB" sz="2200">
                <a:hlinkClick r:id="rId2" action="ppaction://hlinksldjump"/>
              </a:rPr>
              <a:t>Slide 49</a:t>
            </a:r>
            <a:endParaRPr lang="en-GB" sz="2200"/>
          </a:p>
        </p:txBody>
      </p:sp>
      <p:graphicFrame>
        <p:nvGraphicFramePr>
          <p:cNvPr id="4" name="Table 3"/>
          <p:cNvGraphicFramePr>
            <a:graphicFrameLocks noGrp="1"/>
          </p:cNvGraphicFramePr>
          <p:nvPr/>
        </p:nvGraphicFramePr>
        <p:xfrm>
          <a:off x="1066800" y="1752600"/>
          <a:ext cx="6096000" cy="4204786"/>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889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787885">
                <a:tc>
                  <a:txBody>
                    <a:bodyPr/>
                    <a:lstStyle/>
                    <a:p>
                      <a:pPr algn="ctr"/>
                      <a:r>
                        <a:rPr lang="en-GB" dirty="0"/>
                        <a:t>Source of Variation</a:t>
                      </a:r>
                    </a:p>
                  </a:txBody>
                  <a:tcPr/>
                </a:tc>
                <a:tc>
                  <a:txBody>
                    <a:bodyPr/>
                    <a:lstStyle/>
                    <a:p>
                      <a:r>
                        <a:rPr lang="en-GB" dirty="0"/>
                        <a:t>Sum of squares</a:t>
                      </a:r>
                    </a:p>
                  </a:txBody>
                  <a:tcPr/>
                </a:tc>
                <a:tc>
                  <a:txBody>
                    <a:bodyPr/>
                    <a:lstStyle/>
                    <a:p>
                      <a:r>
                        <a:rPr lang="en-GB" dirty="0"/>
                        <a:t>Degree of freedom</a:t>
                      </a:r>
                    </a:p>
                  </a:txBody>
                  <a:tcPr/>
                </a:tc>
                <a:tc>
                  <a:txBody>
                    <a:bodyPr/>
                    <a:lstStyle/>
                    <a:p>
                      <a:r>
                        <a:rPr lang="en-GB" dirty="0"/>
                        <a:t>Mean</a:t>
                      </a:r>
                      <a:r>
                        <a:rPr lang="en-GB" baseline="0" dirty="0"/>
                        <a:t> Square</a:t>
                      </a:r>
                      <a:endParaRPr lang="en-GB" dirty="0"/>
                    </a:p>
                  </a:txBody>
                  <a:tcPr/>
                </a:tc>
                <a:tc>
                  <a:txBody>
                    <a:bodyPr/>
                    <a:lstStyle/>
                    <a:p>
                      <a:r>
                        <a:rPr lang="en-GB" dirty="0"/>
                        <a:t>F</a:t>
                      </a:r>
                    </a:p>
                  </a:txBody>
                  <a:tcPr/>
                </a:tc>
                <a:tc>
                  <a:txBody>
                    <a:bodyPr/>
                    <a:lstStyle/>
                    <a:p>
                      <a:r>
                        <a:rPr lang="en-GB" dirty="0"/>
                        <a:t>F @ (7,60)</a:t>
                      </a:r>
                    </a:p>
                  </a:txBody>
                  <a:tcPr/>
                </a:tc>
                <a:extLst>
                  <a:ext uri="{0D108BD9-81ED-4DB2-BD59-A6C34878D82A}">
                    <a16:rowId xmlns:a16="http://schemas.microsoft.com/office/drawing/2014/main" val="10000"/>
                  </a:ext>
                </a:extLst>
              </a:tr>
              <a:tr h="787885">
                <a:tc>
                  <a:txBody>
                    <a:bodyPr/>
                    <a:lstStyle/>
                    <a:p>
                      <a:r>
                        <a:rPr lang="en-GB" dirty="0"/>
                        <a:t>Between treatment</a:t>
                      </a:r>
                    </a:p>
                  </a:txBody>
                  <a:tcPr/>
                </a:tc>
                <a:tc>
                  <a:txBody>
                    <a:bodyPr/>
                    <a:lstStyle/>
                    <a:p>
                      <a:r>
                        <a:rPr lang="en-GB" dirty="0"/>
                        <a:t>126</a:t>
                      </a:r>
                    </a:p>
                  </a:txBody>
                  <a:tcPr/>
                </a:tc>
                <a:tc>
                  <a:txBody>
                    <a:bodyPr/>
                    <a:lstStyle/>
                    <a:p>
                      <a:r>
                        <a:rPr lang="en-GB" dirty="0">
                          <a:solidFill>
                            <a:srgbClr val="FF0000"/>
                          </a:solidFill>
                        </a:rPr>
                        <a:t>7</a:t>
                      </a:r>
                    </a:p>
                  </a:txBody>
                  <a:tcPr/>
                </a:tc>
                <a:tc>
                  <a:txBody>
                    <a:bodyPr/>
                    <a:lstStyle/>
                    <a:p>
                      <a:r>
                        <a:rPr lang="en-GB" dirty="0">
                          <a:solidFill>
                            <a:srgbClr val="FF0000"/>
                          </a:solidFill>
                        </a:rPr>
                        <a:t>=126/7  = 18</a:t>
                      </a:r>
                    </a:p>
                  </a:txBody>
                  <a:tcPr/>
                </a:tc>
                <a:tc rowSpan="2">
                  <a:txBody>
                    <a:bodyPr/>
                    <a:lstStyle/>
                    <a:p>
                      <a:r>
                        <a:rPr lang="en-GB" dirty="0">
                          <a:solidFill>
                            <a:srgbClr val="FF0000"/>
                          </a:solidFill>
                        </a:rPr>
                        <a:t>=18/4=  4.5</a:t>
                      </a:r>
                    </a:p>
                  </a:txBody>
                  <a:tcPr/>
                </a:tc>
                <a:tc rowSpan="2">
                  <a:txBody>
                    <a:bodyPr/>
                    <a:lstStyle/>
                    <a:p>
                      <a:r>
                        <a:rPr lang="en-GB">
                          <a:solidFill>
                            <a:srgbClr val="FF0000"/>
                          </a:solidFill>
                        </a:rPr>
                        <a:t>2.79</a:t>
                      </a:r>
                      <a:endParaRPr lang="en-GB" dirty="0">
                        <a:solidFill>
                          <a:srgbClr val="FF0000"/>
                        </a:solidFill>
                      </a:endParaRPr>
                    </a:p>
                  </a:txBody>
                  <a:tcPr/>
                </a:tc>
                <a:extLst>
                  <a:ext uri="{0D108BD9-81ED-4DB2-BD59-A6C34878D82A}">
                    <a16:rowId xmlns:a16="http://schemas.microsoft.com/office/drawing/2014/main" val="10001"/>
                  </a:ext>
                </a:extLst>
              </a:tr>
              <a:tr h="787885">
                <a:tc>
                  <a:txBody>
                    <a:bodyPr/>
                    <a:lstStyle/>
                    <a:p>
                      <a:r>
                        <a:rPr lang="en-GB" dirty="0"/>
                        <a:t>Within treatment</a:t>
                      </a:r>
                    </a:p>
                  </a:txBody>
                  <a:tcPr/>
                </a:tc>
                <a:tc>
                  <a:txBody>
                    <a:bodyPr/>
                    <a:lstStyle/>
                    <a:p>
                      <a:r>
                        <a:rPr lang="en-GB" dirty="0"/>
                        <a:t>240</a:t>
                      </a:r>
                    </a:p>
                  </a:txBody>
                  <a:tcPr/>
                </a:tc>
                <a:tc>
                  <a:txBody>
                    <a:bodyPr/>
                    <a:lstStyle/>
                    <a:p>
                      <a:r>
                        <a:rPr lang="en-GB" dirty="0">
                          <a:solidFill>
                            <a:srgbClr val="FF0000"/>
                          </a:solidFill>
                        </a:rPr>
                        <a:t>60</a:t>
                      </a:r>
                    </a:p>
                  </a:txBody>
                  <a:tcPr/>
                </a:tc>
                <a:tc>
                  <a:txBody>
                    <a:bodyPr/>
                    <a:lstStyle/>
                    <a:p>
                      <a:r>
                        <a:rPr lang="en-GB" dirty="0">
                          <a:solidFill>
                            <a:srgbClr val="FF0000"/>
                          </a:solidFill>
                        </a:rPr>
                        <a:t>=240/60</a:t>
                      </a:r>
                    </a:p>
                    <a:p>
                      <a:r>
                        <a:rPr lang="en-GB" dirty="0">
                          <a:solidFill>
                            <a:srgbClr val="FF0000"/>
                          </a:solidFill>
                        </a:rPr>
                        <a:t>=4 </a:t>
                      </a:r>
                    </a:p>
                  </a:txBody>
                  <a:tcPr/>
                </a:tc>
                <a:tc vMerge="1">
                  <a:txBody>
                    <a:bodyPr/>
                    <a:lstStyle/>
                    <a:p>
                      <a:endParaRPr lang="en-GB" dirty="0"/>
                    </a:p>
                  </a:txBody>
                  <a:tcPr/>
                </a:tc>
                <a:tc vMerge="1">
                  <a:txBody>
                    <a:bodyPr/>
                    <a:lstStyle/>
                    <a:p>
                      <a:endParaRPr lang="en-GB"/>
                    </a:p>
                  </a:txBody>
                  <a:tcPr/>
                </a:tc>
                <a:extLst>
                  <a:ext uri="{0D108BD9-81ED-4DB2-BD59-A6C34878D82A}">
                    <a16:rowId xmlns:a16="http://schemas.microsoft.com/office/drawing/2014/main" val="10002"/>
                  </a:ext>
                </a:extLst>
              </a:tr>
              <a:tr h="456473">
                <a:tc>
                  <a:txBody>
                    <a:bodyPr/>
                    <a:lstStyle/>
                    <a:p>
                      <a:r>
                        <a:rPr lang="en-GB" dirty="0"/>
                        <a:t>Error</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56473">
                <a:tc>
                  <a:txBody>
                    <a:bodyPr/>
                    <a:lstStyle/>
                    <a:p>
                      <a:r>
                        <a:rPr lang="en-GB" dirty="0"/>
                        <a:t>Total</a:t>
                      </a:r>
                    </a:p>
                  </a:txBody>
                  <a:tcPr/>
                </a:tc>
                <a:tc>
                  <a:txBody>
                    <a:bodyPr/>
                    <a:lstStyle/>
                    <a:p>
                      <a:r>
                        <a:rPr lang="en-GB" dirty="0">
                          <a:solidFill>
                            <a:srgbClr val="FF0000"/>
                          </a:solidFill>
                        </a:rPr>
                        <a:t>366</a:t>
                      </a:r>
                    </a:p>
                  </a:txBody>
                  <a:tcPr/>
                </a:tc>
                <a:tc>
                  <a:txBody>
                    <a:bodyPr/>
                    <a:lstStyle/>
                    <a:p>
                      <a:r>
                        <a:rPr lang="en-GB" dirty="0"/>
                        <a:t>67</a:t>
                      </a:r>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itle 1"/>
          <p:cNvSpPr>
            <a:spLocks noGrp="1"/>
          </p:cNvSpPr>
          <p:nvPr>
            <p:ph type="title"/>
          </p:nvPr>
        </p:nvSpPr>
        <p:spPr/>
        <p:txBody>
          <a:bodyPr/>
          <a:lstStyle/>
          <a:p>
            <a:r>
              <a:rPr lang="en-US"/>
              <a:t>Two way ANOVA</a:t>
            </a:r>
            <a:endParaRPr lang="en-IN"/>
          </a:p>
        </p:txBody>
      </p:sp>
      <p:sp>
        <p:nvSpPr>
          <p:cNvPr id="184323" name="Content Placeholder 2"/>
          <p:cNvSpPr>
            <a:spLocks noGrp="1"/>
          </p:cNvSpPr>
          <p:nvPr>
            <p:ph idx="1"/>
          </p:nvPr>
        </p:nvSpPr>
        <p:spPr/>
        <p:txBody>
          <a:bodyPr/>
          <a:lstStyle/>
          <a:p>
            <a:r>
              <a:rPr lang="en-US"/>
              <a:t>The variation in the data is caused by two factors.</a:t>
            </a:r>
          </a:p>
          <a:p>
            <a:endParaRPr lang="en-IN"/>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Content Placeholder 2"/>
          <p:cNvSpPr>
            <a:spLocks noGrp="1"/>
          </p:cNvSpPr>
          <p:nvPr>
            <p:ph idx="1"/>
          </p:nvPr>
        </p:nvSpPr>
        <p:spPr>
          <a:xfrm>
            <a:off x="457200" y="533400"/>
            <a:ext cx="8229600" cy="5592763"/>
          </a:xfrm>
        </p:spPr>
        <p:txBody>
          <a:bodyPr/>
          <a:lstStyle/>
          <a:p>
            <a:pPr>
              <a:buFontTx/>
              <a:buNone/>
            </a:pPr>
            <a:r>
              <a:rPr lang="en-US" sz="2200" dirty="0"/>
              <a:t>Example:11.1 </a:t>
            </a:r>
          </a:p>
          <a:p>
            <a:pPr>
              <a:buFontTx/>
              <a:buNone/>
            </a:pPr>
            <a:r>
              <a:rPr lang="en-US" sz="2200" dirty="0"/>
              <a:t>The following table gives the number of subscribers added by four major telecom players in India, in the months of August, September, October and November 2005.  The data are given in thousands and are round off to the nearest 100 and are thus in </a:t>
            </a:r>
            <a:r>
              <a:rPr lang="en-US" sz="2200" dirty="0" err="1"/>
              <a:t>lakhs</a:t>
            </a:r>
            <a:endParaRPr lang="en-US" sz="2200" dirty="0"/>
          </a:p>
          <a:p>
            <a:pPr>
              <a:buFontTx/>
              <a:buNone/>
            </a:pPr>
            <a:endParaRPr lang="en-US" sz="2200" dirty="0"/>
          </a:p>
          <a:p>
            <a:pPr>
              <a:buFontTx/>
              <a:buNone/>
            </a:pPr>
            <a:endParaRPr lang="en-US" sz="2200" dirty="0"/>
          </a:p>
          <a:p>
            <a:pPr>
              <a:buFontTx/>
              <a:buNone/>
            </a:pPr>
            <a:endParaRPr lang="en-US" sz="2200" dirty="0"/>
          </a:p>
          <a:p>
            <a:pPr>
              <a:buFontTx/>
              <a:buNone/>
            </a:pPr>
            <a:endParaRPr lang="en-US" sz="2200" dirty="0"/>
          </a:p>
          <a:p>
            <a:pPr>
              <a:buFontTx/>
              <a:buNone/>
            </a:pPr>
            <a:endParaRPr lang="en-US" sz="2200" dirty="0"/>
          </a:p>
          <a:p>
            <a:pPr>
              <a:buFontTx/>
              <a:buNone/>
            </a:pPr>
            <a:endParaRPr lang="en-US" sz="2200" dirty="0"/>
          </a:p>
          <a:p>
            <a:pPr>
              <a:buFontTx/>
              <a:buNone/>
            </a:pPr>
            <a:endParaRPr lang="en-US" sz="2200" dirty="0"/>
          </a:p>
          <a:p>
            <a:pPr>
              <a:buFontTx/>
              <a:buNone/>
            </a:pPr>
            <a:r>
              <a:rPr lang="en-US" sz="2200" dirty="0" err="1"/>
              <a:t>a.Does</a:t>
            </a:r>
            <a:r>
              <a:rPr lang="en-US" sz="2200" dirty="0"/>
              <a:t> 4 companies significantly differ in their performance</a:t>
            </a:r>
          </a:p>
          <a:p>
            <a:pPr>
              <a:buFontTx/>
              <a:buNone/>
            </a:pPr>
            <a:r>
              <a:rPr lang="en-US" sz="2200" dirty="0"/>
              <a:t>b. Is there significant difference between months</a:t>
            </a:r>
          </a:p>
          <a:p>
            <a:pPr>
              <a:buFontTx/>
              <a:buNone/>
            </a:pPr>
            <a:endParaRPr lang="en-IN" sz="2200" dirty="0"/>
          </a:p>
        </p:txBody>
      </p:sp>
      <p:graphicFrame>
        <p:nvGraphicFramePr>
          <p:cNvPr id="4" name="Table 3"/>
          <p:cNvGraphicFramePr>
            <a:graphicFrameLocks noGrp="1"/>
          </p:cNvGraphicFramePr>
          <p:nvPr/>
        </p:nvGraphicFramePr>
        <p:xfrm>
          <a:off x="914400" y="2819400"/>
          <a:ext cx="7848600" cy="2682240"/>
        </p:xfrm>
        <a:graphic>
          <a:graphicData uri="http://schemas.openxmlformats.org/drawingml/2006/table">
            <a:tbl>
              <a:tblPr firstRow="1" bandRow="1">
                <a:tableStyleId>{5C22544A-7EE6-4342-B048-85BDC9FD1C3A}</a:tableStyleId>
              </a:tblPr>
              <a:tblGrid>
                <a:gridCol w="1569720">
                  <a:extLst>
                    <a:ext uri="{9D8B030D-6E8A-4147-A177-3AD203B41FA5}">
                      <a16:colId xmlns:a16="http://schemas.microsoft.com/office/drawing/2014/main" val="20000"/>
                    </a:ext>
                  </a:extLst>
                </a:gridCol>
                <a:gridCol w="1569720">
                  <a:extLst>
                    <a:ext uri="{9D8B030D-6E8A-4147-A177-3AD203B41FA5}">
                      <a16:colId xmlns:a16="http://schemas.microsoft.com/office/drawing/2014/main" val="20001"/>
                    </a:ext>
                  </a:extLst>
                </a:gridCol>
                <a:gridCol w="1569720">
                  <a:extLst>
                    <a:ext uri="{9D8B030D-6E8A-4147-A177-3AD203B41FA5}">
                      <a16:colId xmlns:a16="http://schemas.microsoft.com/office/drawing/2014/main" val="20002"/>
                    </a:ext>
                  </a:extLst>
                </a:gridCol>
                <a:gridCol w="1569720">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tblGrid>
              <a:tr h="447040">
                <a:tc>
                  <a:txBody>
                    <a:bodyPr/>
                    <a:lstStyle/>
                    <a:p>
                      <a:pPr algn="ctr"/>
                      <a:endParaRPr lang="en-IN" dirty="0"/>
                    </a:p>
                  </a:txBody>
                  <a:tcPr anchor="ctr"/>
                </a:tc>
                <a:tc gridSpan="4">
                  <a:txBody>
                    <a:bodyPr/>
                    <a:lstStyle/>
                    <a:p>
                      <a:pPr algn="ctr"/>
                      <a:r>
                        <a:rPr lang="en-US" dirty="0"/>
                        <a:t>Company</a:t>
                      </a:r>
                      <a:endParaRPr lang="en-IN" dirty="0"/>
                    </a:p>
                  </a:txBody>
                  <a:tcPr/>
                </a:tc>
                <a:tc hMerge="1">
                  <a:txBody>
                    <a:bodyPr/>
                    <a:lstStyle/>
                    <a:p>
                      <a:endParaRPr lang="en-IN"/>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447040">
                <a:tc>
                  <a:txBody>
                    <a:bodyPr/>
                    <a:lstStyle/>
                    <a:p>
                      <a:r>
                        <a:rPr lang="en-US" dirty="0"/>
                        <a:t>Months</a:t>
                      </a:r>
                      <a:endParaRPr lang="en-IN" dirty="0"/>
                    </a:p>
                  </a:txBody>
                  <a:tcPr/>
                </a:tc>
                <a:tc>
                  <a:txBody>
                    <a:bodyPr/>
                    <a:lstStyle/>
                    <a:p>
                      <a:r>
                        <a:rPr lang="en-US" dirty="0" err="1"/>
                        <a:t>Bharti</a:t>
                      </a:r>
                      <a:endParaRPr lang="en-IN" dirty="0"/>
                    </a:p>
                  </a:txBody>
                  <a:tcPr/>
                </a:tc>
                <a:tc>
                  <a:txBody>
                    <a:bodyPr/>
                    <a:lstStyle/>
                    <a:p>
                      <a:r>
                        <a:rPr lang="en-US" dirty="0"/>
                        <a:t>BSNL</a:t>
                      </a:r>
                      <a:endParaRPr lang="en-IN" dirty="0"/>
                    </a:p>
                  </a:txBody>
                  <a:tcPr/>
                </a:tc>
                <a:tc>
                  <a:txBody>
                    <a:bodyPr/>
                    <a:lstStyle/>
                    <a:p>
                      <a:r>
                        <a:rPr lang="en-US" dirty="0"/>
                        <a:t>Tata Indicom</a:t>
                      </a:r>
                      <a:endParaRPr lang="en-IN" dirty="0"/>
                    </a:p>
                  </a:txBody>
                  <a:tcPr/>
                </a:tc>
                <a:tc>
                  <a:txBody>
                    <a:bodyPr/>
                    <a:lstStyle/>
                    <a:p>
                      <a:r>
                        <a:rPr lang="en-US" dirty="0"/>
                        <a:t>Reliance</a:t>
                      </a:r>
                      <a:endParaRPr lang="en-IN" dirty="0"/>
                    </a:p>
                  </a:txBody>
                  <a:tcPr/>
                </a:tc>
                <a:extLst>
                  <a:ext uri="{0D108BD9-81ED-4DB2-BD59-A6C34878D82A}">
                    <a16:rowId xmlns:a16="http://schemas.microsoft.com/office/drawing/2014/main" val="10001"/>
                  </a:ext>
                </a:extLst>
              </a:tr>
              <a:tr h="447040">
                <a:tc>
                  <a:txBody>
                    <a:bodyPr/>
                    <a:lstStyle/>
                    <a:p>
                      <a:r>
                        <a:rPr lang="en-US" dirty="0"/>
                        <a:t>August</a:t>
                      </a:r>
                      <a:endParaRPr lang="en-IN" dirty="0"/>
                    </a:p>
                  </a:txBody>
                  <a:tcPr/>
                </a:tc>
                <a:tc>
                  <a:txBody>
                    <a:bodyPr/>
                    <a:lstStyle/>
                    <a:p>
                      <a:pPr algn="ctr"/>
                      <a:r>
                        <a:rPr lang="en-US" dirty="0"/>
                        <a:t>6</a:t>
                      </a:r>
                      <a:endParaRPr lang="en-IN" dirty="0"/>
                    </a:p>
                  </a:txBody>
                  <a:tcPr/>
                </a:tc>
                <a:tc>
                  <a:txBody>
                    <a:bodyPr/>
                    <a:lstStyle/>
                    <a:p>
                      <a:pPr algn="ctr"/>
                      <a:r>
                        <a:rPr lang="en-US" dirty="0"/>
                        <a:t>6</a:t>
                      </a:r>
                      <a:endParaRPr lang="en-IN" dirty="0"/>
                    </a:p>
                  </a:txBody>
                  <a:tcPr/>
                </a:tc>
                <a:tc>
                  <a:txBody>
                    <a:bodyPr/>
                    <a:lstStyle/>
                    <a:p>
                      <a:pPr algn="ctr"/>
                      <a:r>
                        <a:rPr lang="en-US" dirty="0"/>
                        <a:t>2</a:t>
                      </a:r>
                      <a:endParaRPr lang="en-IN" dirty="0"/>
                    </a:p>
                  </a:txBody>
                  <a:tcPr/>
                </a:tc>
                <a:tc>
                  <a:txBody>
                    <a:bodyPr/>
                    <a:lstStyle/>
                    <a:p>
                      <a:pPr algn="ctr"/>
                      <a:r>
                        <a:rPr lang="en-US" dirty="0"/>
                        <a:t>5</a:t>
                      </a:r>
                      <a:endParaRPr lang="en-IN" dirty="0"/>
                    </a:p>
                  </a:txBody>
                  <a:tcPr/>
                </a:tc>
                <a:extLst>
                  <a:ext uri="{0D108BD9-81ED-4DB2-BD59-A6C34878D82A}">
                    <a16:rowId xmlns:a16="http://schemas.microsoft.com/office/drawing/2014/main" val="10002"/>
                  </a:ext>
                </a:extLst>
              </a:tr>
              <a:tr h="447040">
                <a:tc>
                  <a:txBody>
                    <a:bodyPr/>
                    <a:lstStyle/>
                    <a:p>
                      <a:r>
                        <a:rPr lang="en-US" dirty="0"/>
                        <a:t>September</a:t>
                      </a:r>
                      <a:endParaRPr lang="en-IN" dirty="0"/>
                    </a:p>
                  </a:txBody>
                  <a:tcPr/>
                </a:tc>
                <a:tc>
                  <a:txBody>
                    <a:bodyPr/>
                    <a:lstStyle/>
                    <a:p>
                      <a:pPr algn="ctr"/>
                      <a:r>
                        <a:rPr lang="en-US" dirty="0"/>
                        <a:t>7</a:t>
                      </a:r>
                      <a:endParaRPr lang="en-IN" dirty="0"/>
                    </a:p>
                  </a:txBody>
                  <a:tcPr/>
                </a:tc>
                <a:tc>
                  <a:txBody>
                    <a:bodyPr/>
                    <a:lstStyle/>
                    <a:p>
                      <a:pPr algn="ctr"/>
                      <a:r>
                        <a:rPr lang="en-US" dirty="0"/>
                        <a:t>6</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0003"/>
                  </a:ext>
                </a:extLst>
              </a:tr>
              <a:tr h="447040">
                <a:tc>
                  <a:txBody>
                    <a:bodyPr/>
                    <a:lstStyle/>
                    <a:p>
                      <a:r>
                        <a:rPr lang="en-US" dirty="0"/>
                        <a:t>October</a:t>
                      </a:r>
                      <a:endParaRPr lang="en-IN" dirty="0"/>
                    </a:p>
                  </a:txBody>
                  <a:tcPr/>
                </a:tc>
                <a:tc>
                  <a:txBody>
                    <a:bodyPr/>
                    <a:lstStyle/>
                    <a:p>
                      <a:pPr algn="ctr"/>
                      <a:r>
                        <a:rPr lang="en-US" dirty="0"/>
                        <a:t>7</a:t>
                      </a:r>
                      <a:endParaRPr lang="en-IN" dirty="0"/>
                    </a:p>
                  </a:txBody>
                  <a:tcPr/>
                </a:tc>
                <a:tc>
                  <a:txBody>
                    <a:bodyPr/>
                    <a:lstStyle/>
                    <a:p>
                      <a:pPr algn="ctr"/>
                      <a:r>
                        <a:rPr lang="en-US" dirty="0"/>
                        <a:t>6</a:t>
                      </a:r>
                      <a:endParaRPr lang="en-IN" dirty="0"/>
                    </a:p>
                  </a:txBody>
                  <a:tcPr/>
                </a:tc>
                <a:tc>
                  <a:txBody>
                    <a:bodyPr/>
                    <a:lstStyle/>
                    <a:p>
                      <a:pPr algn="ctr"/>
                      <a:r>
                        <a:rPr lang="en-US" dirty="0"/>
                        <a:t>6</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10004"/>
                  </a:ext>
                </a:extLst>
              </a:tr>
              <a:tr h="447040">
                <a:tc>
                  <a:txBody>
                    <a:bodyPr/>
                    <a:lstStyle/>
                    <a:p>
                      <a:r>
                        <a:rPr lang="en-US" dirty="0"/>
                        <a:t>November</a:t>
                      </a:r>
                      <a:endParaRPr lang="en-IN" dirty="0"/>
                    </a:p>
                  </a:txBody>
                  <a:tcPr/>
                </a:tc>
                <a:tc>
                  <a:txBody>
                    <a:bodyPr/>
                    <a:lstStyle/>
                    <a:p>
                      <a:pPr algn="ctr"/>
                      <a:r>
                        <a:rPr lang="en-US" dirty="0"/>
                        <a:t>7</a:t>
                      </a:r>
                      <a:endParaRPr lang="en-IN" dirty="0"/>
                    </a:p>
                  </a:txBody>
                  <a:tcPr/>
                </a:tc>
                <a:tc>
                  <a:txBody>
                    <a:bodyPr/>
                    <a:lstStyle/>
                    <a:p>
                      <a:pPr algn="ctr"/>
                      <a:r>
                        <a:rPr lang="en-US" dirty="0"/>
                        <a:t>8</a:t>
                      </a:r>
                      <a:endParaRPr lang="en-IN" dirty="0"/>
                    </a:p>
                  </a:txBody>
                  <a:tcPr/>
                </a:tc>
                <a:tc>
                  <a:txBody>
                    <a:bodyPr/>
                    <a:lstStyle/>
                    <a:p>
                      <a:pPr algn="ctr"/>
                      <a:r>
                        <a:rPr lang="en-US" dirty="0"/>
                        <a:t>7</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FontTx/>
              <a:buNone/>
              <a:defRPr/>
            </a:pPr>
            <a:r>
              <a:rPr lang="en-US" sz="2500" dirty="0"/>
              <a:t>Hypothesis</a:t>
            </a:r>
          </a:p>
          <a:p>
            <a:pPr marL="514350" indent="-514350">
              <a:buFontTx/>
              <a:buAutoNum type="alphaLcPeriod"/>
              <a:defRPr/>
            </a:pPr>
            <a:r>
              <a:rPr lang="en-US" sz="2500" dirty="0"/>
              <a:t>Months:</a:t>
            </a:r>
          </a:p>
          <a:p>
            <a:pPr marL="514350" indent="-514350">
              <a:buFontTx/>
              <a:buNone/>
              <a:defRPr/>
            </a:pPr>
            <a:r>
              <a:rPr lang="en-US" sz="2500" dirty="0"/>
              <a:t>H</a:t>
            </a:r>
            <a:r>
              <a:rPr lang="en-US" sz="2500" baseline="-25000" dirty="0"/>
              <a:t>o1</a:t>
            </a:r>
            <a:r>
              <a:rPr lang="en-US" sz="2500" dirty="0"/>
              <a:t>: </a:t>
            </a:r>
            <a:r>
              <a:rPr lang="el-GR" sz="2500" dirty="0"/>
              <a:t>μ</a:t>
            </a:r>
            <a:r>
              <a:rPr lang="en-US" sz="2500" dirty="0"/>
              <a:t>1=</a:t>
            </a:r>
            <a:r>
              <a:rPr lang="el-GR" sz="2500" dirty="0"/>
              <a:t>μ</a:t>
            </a:r>
            <a:r>
              <a:rPr lang="en-US" sz="2500" dirty="0"/>
              <a:t>2=</a:t>
            </a:r>
            <a:r>
              <a:rPr lang="el-GR" sz="2500" dirty="0"/>
              <a:t>μ</a:t>
            </a:r>
            <a:r>
              <a:rPr lang="en-US" sz="2500" dirty="0"/>
              <a:t>3=</a:t>
            </a:r>
            <a:r>
              <a:rPr lang="el-GR" sz="2500" dirty="0"/>
              <a:t>μ</a:t>
            </a:r>
            <a:r>
              <a:rPr lang="en-US" sz="2500" dirty="0"/>
              <a:t>4</a:t>
            </a:r>
          </a:p>
          <a:p>
            <a:pPr marL="514350" indent="-514350">
              <a:buFontTx/>
              <a:buNone/>
              <a:defRPr/>
            </a:pPr>
            <a:r>
              <a:rPr lang="en-US" sz="2500" dirty="0"/>
              <a:t>H</a:t>
            </a:r>
            <a:r>
              <a:rPr lang="el-GR" sz="2500" baseline="-25000" dirty="0"/>
              <a:t>α</a:t>
            </a:r>
            <a:r>
              <a:rPr lang="en-US" sz="2500" baseline="-25000" dirty="0"/>
              <a:t>1</a:t>
            </a:r>
            <a:r>
              <a:rPr lang="en-US" sz="2500" dirty="0"/>
              <a:t>: All means are not equal</a:t>
            </a:r>
          </a:p>
          <a:p>
            <a:pPr marL="514350" indent="-514350">
              <a:buFontTx/>
              <a:buNone/>
              <a:defRPr/>
            </a:pPr>
            <a:endParaRPr lang="en-US" sz="2500" dirty="0"/>
          </a:p>
          <a:p>
            <a:pPr marL="514350" indent="-514350">
              <a:buFontTx/>
              <a:buNone/>
              <a:defRPr/>
            </a:pPr>
            <a:r>
              <a:rPr lang="en-US" sz="2500" dirty="0"/>
              <a:t>b. Companies</a:t>
            </a:r>
          </a:p>
          <a:p>
            <a:pPr marL="514350" indent="-514350">
              <a:buFontTx/>
              <a:buNone/>
              <a:defRPr/>
            </a:pPr>
            <a:r>
              <a:rPr lang="en-US" sz="2500" dirty="0"/>
              <a:t>H</a:t>
            </a:r>
            <a:r>
              <a:rPr lang="en-US" sz="2500" baseline="-25000" dirty="0"/>
              <a:t>o2</a:t>
            </a:r>
            <a:r>
              <a:rPr lang="en-US" sz="2500" dirty="0"/>
              <a:t>: </a:t>
            </a:r>
            <a:r>
              <a:rPr lang="el-GR" sz="2500" dirty="0"/>
              <a:t>μ</a:t>
            </a:r>
            <a:r>
              <a:rPr lang="en-US" sz="2500" dirty="0"/>
              <a:t>1=</a:t>
            </a:r>
            <a:r>
              <a:rPr lang="el-GR" sz="2500" dirty="0"/>
              <a:t>μ</a:t>
            </a:r>
            <a:r>
              <a:rPr lang="en-US" sz="2500" dirty="0"/>
              <a:t>2=</a:t>
            </a:r>
            <a:r>
              <a:rPr lang="el-GR" sz="2500" dirty="0"/>
              <a:t>μ</a:t>
            </a:r>
            <a:r>
              <a:rPr lang="en-US" sz="2500" dirty="0"/>
              <a:t>3=</a:t>
            </a:r>
            <a:r>
              <a:rPr lang="el-GR" sz="2500" dirty="0"/>
              <a:t>μ</a:t>
            </a:r>
            <a:r>
              <a:rPr lang="en-US" sz="2500" dirty="0"/>
              <a:t>4</a:t>
            </a:r>
          </a:p>
          <a:p>
            <a:pPr marL="514350" indent="-514350">
              <a:buFontTx/>
              <a:buNone/>
              <a:defRPr/>
            </a:pPr>
            <a:r>
              <a:rPr lang="en-US" sz="2500" dirty="0"/>
              <a:t>H</a:t>
            </a:r>
            <a:r>
              <a:rPr lang="el-GR" sz="2500" baseline="-25000" dirty="0"/>
              <a:t>α</a:t>
            </a:r>
            <a:r>
              <a:rPr lang="en-US" sz="2500" baseline="-25000" dirty="0"/>
              <a:t>2</a:t>
            </a:r>
            <a:r>
              <a:rPr lang="en-US" sz="2500" dirty="0"/>
              <a:t>: All means are not equal</a:t>
            </a:r>
          </a:p>
          <a:p>
            <a:pPr marL="514350" indent="-514350">
              <a:buFontTx/>
              <a:buNone/>
              <a:defRPr/>
            </a:pPr>
            <a:endParaRPr lang="en-US" sz="2500" b="1" dirty="0"/>
          </a:p>
          <a:p>
            <a:pPr marL="514350" indent="-514350">
              <a:buFontTx/>
              <a:buNone/>
              <a:defRPr/>
            </a:pPr>
            <a:r>
              <a:rPr lang="en-US" sz="2500" b="1" dirty="0"/>
              <a:t>Level of significance = 5%</a:t>
            </a:r>
          </a:p>
          <a:p>
            <a:pPr>
              <a:buFontTx/>
              <a:buNone/>
              <a:defRPr/>
            </a:pPr>
            <a:endParaRPr lang="en-IN" sz="2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7620000" cy="5328357"/>
        </p:xfrm>
        <a:graphic>
          <a:graphicData uri="http://schemas.openxmlformats.org/drawingml/2006/table">
            <a:tbl>
              <a:tblPr/>
              <a:tblGrid>
                <a:gridCol w="1579337">
                  <a:extLst>
                    <a:ext uri="{9D8B030D-6E8A-4147-A177-3AD203B41FA5}">
                      <a16:colId xmlns:a16="http://schemas.microsoft.com/office/drawing/2014/main" val="20000"/>
                    </a:ext>
                  </a:extLst>
                </a:gridCol>
                <a:gridCol w="909315">
                  <a:extLst>
                    <a:ext uri="{9D8B030D-6E8A-4147-A177-3AD203B41FA5}">
                      <a16:colId xmlns:a16="http://schemas.microsoft.com/office/drawing/2014/main" val="20001"/>
                    </a:ext>
                  </a:extLst>
                </a:gridCol>
                <a:gridCol w="1900887">
                  <a:extLst>
                    <a:ext uri="{9D8B030D-6E8A-4147-A177-3AD203B41FA5}">
                      <a16:colId xmlns:a16="http://schemas.microsoft.com/office/drawing/2014/main" val="20002"/>
                    </a:ext>
                  </a:extLst>
                </a:gridCol>
                <a:gridCol w="994563">
                  <a:extLst>
                    <a:ext uri="{9D8B030D-6E8A-4147-A177-3AD203B41FA5}">
                      <a16:colId xmlns:a16="http://schemas.microsoft.com/office/drawing/2014/main" val="20003"/>
                    </a:ext>
                  </a:extLst>
                </a:gridCol>
                <a:gridCol w="1220396">
                  <a:extLst>
                    <a:ext uri="{9D8B030D-6E8A-4147-A177-3AD203B41FA5}">
                      <a16:colId xmlns:a16="http://schemas.microsoft.com/office/drawing/2014/main" val="20004"/>
                    </a:ext>
                  </a:extLst>
                </a:gridCol>
                <a:gridCol w="1015502">
                  <a:extLst>
                    <a:ext uri="{9D8B030D-6E8A-4147-A177-3AD203B41FA5}">
                      <a16:colId xmlns:a16="http://schemas.microsoft.com/office/drawing/2014/main" val="20005"/>
                    </a:ext>
                  </a:extLst>
                </a:gridCol>
              </a:tblGrid>
              <a:tr h="12792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a:ln>
                            <a:noFill/>
                          </a:ln>
                          <a:solidFill>
                            <a:schemeClr val="tx1"/>
                          </a:solidFill>
                          <a:effectLst/>
                          <a:latin typeface="Arial" charset="0"/>
                        </a:rPr>
                        <a:t>d.f</a:t>
                      </a: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 ratio</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4350">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Months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extLst>
                  <a:ext uri="{0D108BD9-81ED-4DB2-BD59-A6C34878D82A}">
                    <a16:rowId xmlns:a16="http://schemas.microsoft.com/office/drawing/2014/main" val="10002"/>
                  </a:ext>
                </a:extLst>
              </a:tr>
              <a:tr h="9937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FF0000"/>
                          </a:solidFill>
                          <a:effectLst/>
                          <a:latin typeface="Arial" charset="0"/>
                        </a:rPr>
                        <a:t>Between</a:t>
                      </a:r>
                      <a:r>
                        <a:rPr kumimoji="0" lang="en-US" sz="1800" b="0" i="0" u="none" strike="noStrike" cap="none" normalizeH="0" baseline="0" dirty="0">
                          <a:ln>
                            <a:noFill/>
                          </a:ln>
                          <a:solidFill>
                            <a:schemeClr val="tx1"/>
                          </a:solidFill>
                          <a:effectLst/>
                          <a:latin typeface="Arial" charset="0"/>
                        </a:rPr>
                        <a:t> companies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FF0000"/>
                          </a:solidFill>
                          <a:effectLst/>
                          <a:latin typeface="Arial" charset="0"/>
                        </a:rPr>
                        <a:t>Error or sum of squares of residual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Total</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5830168"/>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tc>
                <a:tc>
                  <a:txBody>
                    <a:bodyPr/>
                    <a:lstStyle/>
                    <a:p>
                      <a:pPr algn="ctr" fontAlgn="b"/>
                      <a:endParaRPr lang="en-IN" sz="1400" b="0" i="0" u="none" strike="noStrike" dirty="0">
                        <a:solidFill>
                          <a:schemeClr val="tx1"/>
                        </a:solidFill>
                        <a:latin typeface="Calibri"/>
                      </a:endParaRPr>
                    </a:p>
                  </a:txBody>
                  <a:tcPr marL="9525" marR="9525" marT="9525" marB="0" anchor="ctr"/>
                </a:tc>
                <a:tc>
                  <a:txBody>
                    <a:bodyPr/>
                    <a:lstStyle/>
                    <a:p>
                      <a:pPr algn="ctr" fontAlgn="b"/>
                      <a:endParaRPr lang="en-IN" sz="1400" b="0" i="0" u="none" strike="noStrike" dirty="0">
                        <a:solidFill>
                          <a:schemeClr val="tx1"/>
                        </a:solidFill>
                        <a:latin typeface="Calibri"/>
                      </a:endParaRPr>
                    </a:p>
                  </a:txBody>
                  <a:tcPr marL="9525" marR="9525" marT="9525" marB="0" anchor="ctr"/>
                </a:tc>
                <a:tc>
                  <a:txBody>
                    <a:bodyPr/>
                    <a:lstStyle/>
                    <a:p>
                      <a:pPr algn="ctr" fontAlgn="b"/>
                      <a:endParaRPr lang="en-IN" sz="1400" b="0" i="0" u="none" strike="noStrike" dirty="0">
                        <a:solidFill>
                          <a:schemeClr val="tx1"/>
                        </a:solidFill>
                        <a:latin typeface="Calibri"/>
                      </a:endParaRPr>
                    </a:p>
                  </a:txBody>
                  <a:tcPr marL="9525" marR="9525" marT="9525" marB="0" anchor="ctr"/>
                </a:tc>
                <a:tc>
                  <a:txBody>
                    <a:bodyPr/>
                    <a:lstStyle/>
                    <a:p>
                      <a:pPr algn="ctr" fontAlgn="b"/>
                      <a:endParaRPr lang="en-IN" sz="1400" b="0" i="0" u="none" strike="noStrike" dirty="0">
                        <a:solidFill>
                          <a:schemeClr val="tx1"/>
                        </a:solidFill>
                        <a:latin typeface="Calibri"/>
                      </a:endParaRPr>
                    </a:p>
                  </a:txBody>
                  <a:tcPr marL="9525" marR="9525" marT="9525" marB="0" anchor="ctr"/>
                </a:tc>
                <a:tc>
                  <a:txBody>
                    <a:bodyPr/>
                    <a:lstStyle/>
                    <a:p>
                      <a:pPr algn="ctr" fontAlgn="b"/>
                      <a:endParaRPr lang="en-IN" sz="1400" b="0" i="0" u="none" strike="noStrike" dirty="0">
                        <a:solidFill>
                          <a:schemeClr val="tx1"/>
                        </a:solidFill>
                        <a:latin typeface="Calibri"/>
                      </a:endParaRPr>
                    </a:p>
                  </a:txBody>
                  <a:tcPr marL="9525" marR="9525" marT="9525" marB="0" anchor="ct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endParaRPr lang="en-IN" sz="1400" b="0" i="0" u="none" strike="noStrike" dirty="0">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endParaRPr lang="en-IN" sz="1400" b="0" i="0" u="none" strike="noStrike" dirty="0">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endParaRPr lang="en-IN" sz="1400" b="0" i="0" u="none" strike="noStrike" dirty="0">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endParaRPr lang="en-IN" sz="1400" b="0" i="0" u="none" strike="noStrike" dirty="0">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5926653"/>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Comppanies</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Xij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r>
                        <a:rPr lang="en-IN" sz="1400" u="none" strike="noStrike" dirty="0"/>
                        <a:t>/n</a:t>
                      </a:r>
                      <a:endParaRPr lang="en-IN" sz="1400" b="0" i="0" u="none" strike="noStrike" dirty="0">
                        <a:solidFill>
                          <a:schemeClr val="tx1"/>
                        </a:solidFill>
                        <a:latin typeface="Calibri"/>
                      </a:endParaRPr>
                    </a:p>
                  </a:txBody>
                  <a:tcPr marL="9525" marR="9525" marT="9525" marB="0" anchor="ct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endParaRPr lang="en-IN" sz="1400" b="0" i="0" u="none" strike="noStrike" dirty="0">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err="1"/>
                        <a:t>Bharti</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endParaRPr lang="en-IN" sz="1400" b="0" i="0" u="none" strike="noStrike" dirty="0">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endParaRPr lang="en-IN" sz="1400" b="0" i="0" u="none" strike="noStrike" dirty="0">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BSNL</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Tata</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Reliance</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endParaRPr lang="en-IN" sz="1400" b="0" i="0" u="none" strike="noStrike" dirty="0">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5926653"/>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Comppanies</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Xij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r>
                        <a:rPr lang="en-IN" sz="1400" u="none" strike="noStrike" dirty="0"/>
                        <a:t>/n</a:t>
                      </a:r>
                      <a:endParaRPr lang="en-IN" sz="1400" b="0" i="0" u="none" strike="noStrike" dirty="0">
                        <a:solidFill>
                          <a:schemeClr val="tx1"/>
                        </a:solidFill>
                        <a:latin typeface="Calibri"/>
                      </a:endParaRPr>
                    </a:p>
                  </a:txBody>
                  <a:tcPr marL="9525" marR="9525" marT="9525" marB="0" anchor="ct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err="1"/>
                        <a:t>Bharti</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2</a:t>
                      </a:r>
                      <a:endParaRPr lang="en-IN" sz="1400" b="0" i="0" u="none" strike="noStrike" dirty="0">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a:t>5</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BSNL</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2</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3</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8</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Tata</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6</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Reliance</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dirty="0"/>
                        <a:t>5</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dirty="0"/>
                        <a:t>8</a:t>
                      </a:r>
                      <a:endParaRPr lang="en-IN" sz="1400" b="0" i="0" u="none" strike="noStrike" dirty="0">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3</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5926653"/>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Comppanies</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Xij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r>
                        <a:rPr lang="en-IN" sz="1400" u="none" strike="noStrike" dirty="0"/>
                        <a:t>/n</a:t>
                      </a:r>
                      <a:endParaRPr lang="en-IN" sz="1400" b="0" i="0" u="none" strike="noStrike" dirty="0">
                        <a:solidFill>
                          <a:schemeClr val="tx1"/>
                        </a:solidFill>
                        <a:latin typeface="Calibri"/>
                      </a:endParaRPr>
                    </a:p>
                  </a:txBody>
                  <a:tcPr marL="9525" marR="9525" marT="9525" marB="0" anchor="ct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err="1"/>
                        <a:t>Bharti</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2</a:t>
                      </a:r>
                      <a:endParaRPr lang="en-IN" sz="1400" b="0" i="0" u="none" strike="noStrike" dirty="0">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a:t>5</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BSNL</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2</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3</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8</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Tata</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6</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Reliance</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dirty="0"/>
                        <a:t>5</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dirty="0"/>
                        <a:t>8</a:t>
                      </a:r>
                      <a:endParaRPr lang="en-IN" sz="1400" b="0" i="0" u="none" strike="noStrike" dirty="0">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3</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n-IN" sz="1400" u="none" strike="noStrike" dirty="0"/>
                        <a:t>T=86</a:t>
                      </a:r>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274638"/>
            <a:ext cx="8229600" cy="868362"/>
          </a:xfrm>
        </p:spPr>
        <p:txBody>
          <a:bodyPr/>
          <a:lstStyle/>
          <a:p>
            <a:r>
              <a:rPr lang="en-GB" sz="3000"/>
              <a:t>Parametric tests </a:t>
            </a:r>
          </a:p>
        </p:txBody>
      </p:sp>
      <p:sp>
        <p:nvSpPr>
          <p:cNvPr id="60419" name="Content Placeholder 2"/>
          <p:cNvSpPr>
            <a:spLocks noGrp="1"/>
          </p:cNvSpPr>
          <p:nvPr>
            <p:ph idx="1"/>
          </p:nvPr>
        </p:nvSpPr>
        <p:spPr>
          <a:xfrm>
            <a:off x="457200" y="1143000"/>
            <a:ext cx="8229600" cy="4983163"/>
          </a:xfrm>
        </p:spPr>
        <p:txBody>
          <a:bodyPr/>
          <a:lstStyle/>
          <a:p>
            <a:pPr marL="514350" indent="-514350">
              <a:buFontTx/>
              <a:buNone/>
            </a:pPr>
            <a:r>
              <a:rPr lang="en-GB" sz="2200"/>
              <a:t>I.A Hypothesis testing of single mean</a:t>
            </a:r>
          </a:p>
          <a:p>
            <a:pPr marL="514350" indent="-514350">
              <a:buFontTx/>
              <a:buNone/>
            </a:pPr>
            <a:r>
              <a:rPr lang="en-GB" sz="2200"/>
              <a:t>(Population S.D. Known)</a:t>
            </a:r>
          </a:p>
          <a:p>
            <a:pPr marL="514350" indent="-514350"/>
            <a:r>
              <a:rPr lang="en-GB" sz="2200"/>
              <a:t>If population S.D. Known then Test is done using Z statistic</a:t>
            </a:r>
          </a:p>
          <a:p>
            <a:pPr marL="514350" indent="-514350">
              <a:buFontTx/>
              <a:buNone/>
            </a:pPr>
            <a:r>
              <a:rPr lang="en-GB" sz="2200"/>
              <a:t>Note: </a:t>
            </a:r>
          </a:p>
          <a:p>
            <a:pPr marL="514350" indent="-514350">
              <a:buFontTx/>
              <a:buNone/>
            </a:pPr>
            <a:r>
              <a:rPr lang="en-GB" sz="2200"/>
              <a:t>If Population S.D. Unknown and Sample S.D. Known and if sample size ≥30 t distribution may approximately follow normal distribution and instead of t statistic Z statistic may be used(page 10.41 Srivatsava and Rego)</a:t>
            </a:r>
          </a:p>
          <a:p>
            <a:pPr marL="514350" indent="-514350">
              <a:buFontTx/>
              <a:buNone/>
            </a:pPr>
            <a:endParaRPr lang="en-GB" sz="2200"/>
          </a:p>
        </p:txBody>
      </p:sp>
    </p:spTree>
  </p:cSld>
  <p:clrMapOvr>
    <a:masterClrMapping/>
  </p:clrMapOv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5926653"/>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Comppanies</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Xij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r>
                        <a:rPr lang="en-IN" sz="1400" u="none" strike="noStrike" dirty="0"/>
                        <a:t>/n</a:t>
                      </a:r>
                      <a:endParaRPr lang="en-IN" sz="1400" b="0" i="0" u="none" strike="noStrike" dirty="0">
                        <a:solidFill>
                          <a:schemeClr val="tx1"/>
                        </a:solidFill>
                        <a:latin typeface="Calibri"/>
                      </a:endParaRPr>
                    </a:p>
                  </a:txBody>
                  <a:tcPr marL="9525" marR="9525" marT="9525" marB="0" anchor="ct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err="1"/>
                        <a:t>Bharti</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2</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a:t>5</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25</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BSNL</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2</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3</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8</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Tata</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6</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Reliance</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dirty="0"/>
                        <a:t>5</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dirty="0"/>
                        <a:t>8</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64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3</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n-IN" sz="1400" u="none" strike="noStrike" dirty="0"/>
                        <a:t>T=86</a:t>
                      </a:r>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r>
                        <a:rPr lang="el-GR" sz="1400" u="none" strike="noStrike" dirty="0"/>
                        <a:t>Σ</a:t>
                      </a:r>
                      <a:r>
                        <a:rPr lang="en-IN" sz="1400" u="none" strike="noStrike" dirty="0"/>
                        <a:t>xij</a:t>
                      </a:r>
                      <a:r>
                        <a:rPr lang="en-IN" sz="1400" u="none" strike="noStrike" baseline="30000" dirty="0"/>
                        <a:t>2 </a:t>
                      </a:r>
                      <a:r>
                        <a:rPr lang="en-IN" sz="1400" u="none" strike="noStrike" dirty="0"/>
                        <a:t>=</a:t>
                      </a:r>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5926653"/>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Comppanies</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Xij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r>
                        <a:rPr lang="en-IN" sz="1400" u="none" strike="noStrike" dirty="0"/>
                        <a:t>/n</a:t>
                      </a:r>
                      <a:endParaRPr lang="en-IN" sz="1400" b="0" i="0" u="none" strike="noStrike" dirty="0">
                        <a:solidFill>
                          <a:schemeClr val="tx1"/>
                        </a:solidFill>
                        <a:latin typeface="Calibri"/>
                      </a:endParaRPr>
                    </a:p>
                  </a:txBody>
                  <a:tcPr marL="9525" marR="9525" marT="9525" marB="0" anchor="ct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err="1"/>
                        <a:t>Bharti</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2</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a:t>5</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25</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BSNL</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2</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3</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8</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Tata</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6</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Reliance</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dirty="0"/>
                        <a:t>5</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dirty="0"/>
                        <a:t>8</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64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3</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n-IN" sz="1400" u="none" strike="noStrike" dirty="0"/>
                        <a:t>T=86</a:t>
                      </a:r>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r>
                        <a:rPr lang="el-GR" sz="1400" u="none" strike="noStrike"/>
                        <a:t>Σ</a:t>
                      </a:r>
                      <a:r>
                        <a:rPr lang="en-IN" sz="1400" u="none" strike="noStrike"/>
                        <a:t>xij</a:t>
                      </a:r>
                      <a:r>
                        <a:rPr lang="en-IN" sz="1400" u="none" strike="noStrike" baseline="30000"/>
                        <a:t>2 </a:t>
                      </a:r>
                      <a:r>
                        <a:rPr lang="en-IN" sz="1400" u="none" strike="noStrike"/>
                        <a:t>= 514</a:t>
                      </a:r>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5926653"/>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Comppanies</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Xij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r>
                        <a:rPr lang="en-IN" sz="1400" u="none" strike="noStrike" dirty="0"/>
                        <a:t>/n</a:t>
                      </a:r>
                      <a:endParaRPr lang="en-IN" sz="1400" b="0" i="0" u="none" strike="noStrike" dirty="0">
                        <a:solidFill>
                          <a:schemeClr val="tx1"/>
                        </a:solidFill>
                        <a:latin typeface="Calibri"/>
                      </a:endParaRPr>
                    </a:p>
                  </a:txBody>
                  <a:tcPr marL="9525" marR="9525" marT="9525" marB="0" anchor="ct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err="1"/>
                        <a:t>Bharti</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2</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a:t>5</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25</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19</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BSNL</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2</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3</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8</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Tata</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6</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Reliance</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dirty="0"/>
                        <a:t>5</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dirty="0"/>
                        <a:t>8</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64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3</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n-IN" sz="1400" u="none" strike="noStrike" dirty="0"/>
                        <a:t>T=86</a:t>
                      </a:r>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r>
                        <a:rPr lang="el-GR" sz="1400" u="none" strike="noStrike" dirty="0"/>
                        <a:t>Σ</a:t>
                      </a:r>
                      <a:r>
                        <a:rPr lang="en-IN" sz="1400" u="none" strike="noStrike" dirty="0"/>
                        <a:t>xij</a:t>
                      </a:r>
                      <a:r>
                        <a:rPr lang="en-IN" sz="1400" u="none" strike="noStrike" baseline="30000" dirty="0"/>
                        <a:t>2 </a:t>
                      </a:r>
                      <a:r>
                        <a:rPr lang="en-IN" sz="1400" u="none" strike="noStrike" dirty="0"/>
                        <a:t>= 514</a:t>
                      </a:r>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5926653"/>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Comppanies</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Xij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r>
                        <a:rPr lang="en-IN" sz="1400" u="none" strike="noStrike" dirty="0"/>
                        <a:t>/n</a:t>
                      </a:r>
                      <a:endParaRPr lang="en-IN" sz="1400" b="0" i="0" u="none" strike="noStrike" dirty="0">
                        <a:solidFill>
                          <a:schemeClr val="tx1"/>
                        </a:solidFill>
                        <a:latin typeface="Calibri"/>
                      </a:endParaRPr>
                    </a:p>
                  </a:txBody>
                  <a:tcPr marL="9525" marR="9525" marT="9525" marB="0" anchor="ct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err="1"/>
                        <a:t>Bharti</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2</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a:t>5</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25</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19</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BSNL</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2</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3</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18</a:t>
                      </a:r>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8</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Tata</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6</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Reliance</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dirty="0"/>
                        <a:t>5</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dirty="0"/>
                        <a:t>8</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64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3</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n-IN" sz="1400" u="none" strike="noStrike" dirty="0"/>
                        <a:t>T=86</a:t>
                      </a:r>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r>
                        <a:rPr lang="el-GR" sz="1400" u="none" strike="noStrike" dirty="0"/>
                        <a:t>Σ</a:t>
                      </a:r>
                      <a:r>
                        <a:rPr lang="en-IN" sz="1400" u="none" strike="noStrike" dirty="0"/>
                        <a:t>xij</a:t>
                      </a:r>
                      <a:r>
                        <a:rPr lang="en-IN" sz="1400" u="none" strike="noStrike" baseline="30000" dirty="0"/>
                        <a:t>2 </a:t>
                      </a:r>
                      <a:r>
                        <a:rPr lang="en-IN" sz="1400" u="none" strike="noStrike" dirty="0"/>
                        <a:t>= 514</a:t>
                      </a:r>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5926653"/>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Comppanies</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Xij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r>
                        <a:rPr lang="en-IN" sz="1400" u="none" strike="noStrike" dirty="0"/>
                        <a:t>/n</a:t>
                      </a:r>
                      <a:endParaRPr lang="en-IN" sz="1400" b="0" i="0" u="none" strike="noStrike" dirty="0">
                        <a:solidFill>
                          <a:schemeClr val="tx1"/>
                        </a:solidFill>
                        <a:latin typeface="Calibri"/>
                      </a:endParaRPr>
                    </a:p>
                  </a:txBody>
                  <a:tcPr marL="9525" marR="9525" marT="9525" marB="0" anchor="ct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err="1"/>
                        <a:t>Bharti</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2</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a:t>5</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25</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19</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BSNL</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2</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3</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18</a:t>
                      </a:r>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8</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Tata</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6</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Reliance</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dirty="0"/>
                        <a:t>5</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dirty="0"/>
                        <a:t>8</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64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3</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n-IN" sz="1400" u="none" strike="noStrike" dirty="0"/>
                        <a:t>T=86</a:t>
                      </a:r>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r>
                        <a:rPr lang="el-GR" sz="1400" u="none" strike="noStrike" dirty="0"/>
                        <a:t>Σ</a:t>
                      </a:r>
                      <a:r>
                        <a:rPr lang="en-IN" sz="1400" u="none" strike="noStrike" dirty="0"/>
                        <a:t>xij</a:t>
                      </a:r>
                      <a:r>
                        <a:rPr lang="en-IN" sz="1400" u="none" strike="noStrike" baseline="30000" dirty="0"/>
                        <a:t>2 </a:t>
                      </a:r>
                      <a:r>
                        <a:rPr lang="en-IN" sz="1400" u="none" strike="noStrike" dirty="0"/>
                        <a:t>= 514</a:t>
                      </a:r>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5926653"/>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Comppanies</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Xij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r>
                        <a:rPr lang="en-IN" sz="1400" u="none" strike="noStrike" dirty="0"/>
                        <a:t>/n</a:t>
                      </a:r>
                      <a:endParaRPr lang="en-IN" sz="1400" b="0" i="0" u="none" strike="noStrike" dirty="0">
                        <a:solidFill>
                          <a:schemeClr val="tx1"/>
                        </a:solidFill>
                        <a:latin typeface="Calibri"/>
                      </a:endParaRPr>
                    </a:p>
                  </a:txBody>
                  <a:tcPr marL="9525" marR="9525" marT="9525" marB="0" anchor="ct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err="1"/>
                        <a:t>Bharti</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2</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a:t>5</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25</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19</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BSNL</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2</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3</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18</a:t>
                      </a:r>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8</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Tata</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6</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23</a:t>
                      </a:r>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Reliance</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dirty="0"/>
                        <a:t>5</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dirty="0"/>
                        <a:t>8</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64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3</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26</a:t>
                      </a:r>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n-IN" sz="1400" u="none" strike="noStrike" dirty="0"/>
                        <a:t>T=86</a:t>
                      </a:r>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r>
                        <a:rPr lang="el-GR" sz="1400" u="none" strike="noStrike" dirty="0"/>
                        <a:t>Σ</a:t>
                      </a:r>
                      <a:r>
                        <a:rPr lang="en-IN" sz="1400" u="none" strike="noStrike" dirty="0"/>
                        <a:t>xij</a:t>
                      </a:r>
                      <a:r>
                        <a:rPr lang="en-IN" sz="1400" u="none" strike="noStrike" baseline="30000" dirty="0"/>
                        <a:t>2 </a:t>
                      </a:r>
                      <a:r>
                        <a:rPr lang="en-IN" sz="1400" u="none" strike="noStrike" dirty="0"/>
                        <a:t>= 514</a:t>
                      </a:r>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5926653"/>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Comppanies</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Xij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r>
                        <a:rPr lang="en-IN" sz="1400" u="none" strike="noStrike" dirty="0"/>
                        <a:t>/n</a:t>
                      </a:r>
                      <a:endParaRPr lang="en-IN" sz="1400" b="0" i="0" u="none" strike="noStrike" dirty="0">
                        <a:solidFill>
                          <a:schemeClr val="tx1"/>
                        </a:solidFill>
                        <a:latin typeface="Calibri"/>
                      </a:endParaRPr>
                    </a:p>
                  </a:txBody>
                  <a:tcPr marL="9525" marR="9525" marT="9525" marB="0" anchor="ct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err="1"/>
                        <a:t>Bharti</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2</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a:t>5</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25</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19</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a:t>361</a:t>
                      </a:r>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BSNL</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2</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3</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18</a:t>
                      </a:r>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8</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Tata</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6</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23</a:t>
                      </a:r>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Reliance</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dirty="0"/>
                        <a:t>5</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dirty="0"/>
                        <a:t>8</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64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3</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26</a:t>
                      </a:r>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n-IN" sz="1400" u="none" strike="noStrike" dirty="0"/>
                        <a:t>T=86</a:t>
                      </a:r>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r>
                        <a:rPr lang="el-GR" sz="1400" u="none" strike="noStrike" dirty="0"/>
                        <a:t>Σ</a:t>
                      </a:r>
                      <a:r>
                        <a:rPr lang="en-IN" sz="1400" u="none" strike="noStrike" dirty="0"/>
                        <a:t>xij</a:t>
                      </a:r>
                      <a:r>
                        <a:rPr lang="en-IN" sz="1400" u="none" strike="noStrike" baseline="30000" dirty="0"/>
                        <a:t>2 </a:t>
                      </a:r>
                      <a:r>
                        <a:rPr lang="en-IN" sz="1400" u="none" strike="noStrike" dirty="0"/>
                        <a:t>= 514</a:t>
                      </a:r>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5926653"/>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Comppanies</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Xij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r>
                        <a:rPr lang="en-IN" sz="1400" u="none" strike="noStrike" dirty="0"/>
                        <a:t>/n</a:t>
                      </a:r>
                      <a:endParaRPr lang="en-IN" sz="1400" b="0" i="0" u="none" strike="noStrike" dirty="0">
                        <a:solidFill>
                          <a:schemeClr val="tx1"/>
                        </a:solidFill>
                        <a:latin typeface="Calibri"/>
                      </a:endParaRPr>
                    </a:p>
                  </a:txBody>
                  <a:tcPr marL="9525" marR="9525" marT="9525" marB="0" anchor="ct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err="1"/>
                        <a:t>Bharti</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2</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a:t>5</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25</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19</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a:t>361</a:t>
                      </a:r>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BSNL</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2</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3</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18</a:t>
                      </a:r>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324</a:t>
                      </a:r>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8</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Tata</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6</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23</a:t>
                      </a:r>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Reliance</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dirty="0"/>
                        <a:t>5</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dirty="0"/>
                        <a:t>8</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64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3</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26</a:t>
                      </a:r>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n-IN" sz="1400" u="none" strike="noStrike" dirty="0"/>
                        <a:t>T=86</a:t>
                      </a:r>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r>
                        <a:rPr lang="el-GR" sz="1400" u="none" strike="noStrike" dirty="0"/>
                        <a:t>Σ</a:t>
                      </a:r>
                      <a:r>
                        <a:rPr lang="en-IN" sz="1400" u="none" strike="noStrike" dirty="0"/>
                        <a:t>xij</a:t>
                      </a:r>
                      <a:r>
                        <a:rPr lang="en-IN" sz="1400" u="none" strike="noStrike" baseline="30000" dirty="0"/>
                        <a:t>2 </a:t>
                      </a:r>
                      <a:r>
                        <a:rPr lang="en-IN" sz="1400" u="none" strike="noStrike" dirty="0"/>
                        <a:t>= 514</a:t>
                      </a:r>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5926653"/>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Comppanies</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Xij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r>
                        <a:rPr lang="en-IN" sz="1400" u="none" strike="noStrike" dirty="0"/>
                        <a:t>/n</a:t>
                      </a:r>
                      <a:endParaRPr lang="en-IN" sz="1400" b="0" i="0" u="none" strike="noStrike" dirty="0">
                        <a:solidFill>
                          <a:schemeClr val="tx1"/>
                        </a:solidFill>
                        <a:latin typeface="Calibri"/>
                      </a:endParaRPr>
                    </a:p>
                  </a:txBody>
                  <a:tcPr marL="9525" marR="9525" marT="9525" marB="0" anchor="ct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err="1"/>
                        <a:t>Bharti</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2</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a:t>5</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25</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19</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a:t>361</a:t>
                      </a:r>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BSNL</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2</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3</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18</a:t>
                      </a:r>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324</a:t>
                      </a:r>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8</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Tata</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6</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23</a:t>
                      </a:r>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a:t>529</a:t>
                      </a:r>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Reliance</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dirty="0"/>
                        <a:t>5</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dirty="0"/>
                        <a:t>8</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64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3</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26</a:t>
                      </a:r>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a:t>676</a:t>
                      </a:r>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n-IN" sz="1400" u="none" strike="noStrike" dirty="0"/>
                        <a:t>T=86</a:t>
                      </a:r>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r>
                        <a:rPr lang="el-GR" sz="1400" u="none" strike="noStrike" dirty="0"/>
                        <a:t>Σ</a:t>
                      </a:r>
                      <a:r>
                        <a:rPr lang="en-IN" sz="1400" u="none" strike="noStrike" dirty="0"/>
                        <a:t>xij</a:t>
                      </a:r>
                      <a:r>
                        <a:rPr lang="en-IN" sz="1400" u="none" strike="noStrike" baseline="30000" dirty="0"/>
                        <a:t>2 </a:t>
                      </a:r>
                      <a:r>
                        <a:rPr lang="en-IN" sz="1400" u="none" strike="noStrike" dirty="0"/>
                        <a:t>= 514</a:t>
                      </a:r>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5926653"/>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Comppanies</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Xij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r>
                        <a:rPr lang="en-IN" sz="1400" u="none" strike="noStrike" dirty="0"/>
                        <a:t>/n</a:t>
                      </a:r>
                      <a:endParaRPr lang="en-IN" sz="1400" b="0" i="0" u="none" strike="noStrike" dirty="0">
                        <a:solidFill>
                          <a:schemeClr val="tx1"/>
                        </a:solidFill>
                        <a:latin typeface="Calibri"/>
                      </a:endParaRPr>
                    </a:p>
                  </a:txBody>
                  <a:tcPr marL="9525" marR="9525" marT="9525" marB="0" anchor="ct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err="1"/>
                        <a:t>Bharti</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2</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a:t>5</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25</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19</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a:t>361</a:t>
                      </a:r>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a:t>90.25</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BSNL</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2</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3</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18</a:t>
                      </a:r>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a:t>324</a:t>
                      </a:r>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8</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Tata</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6</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23</a:t>
                      </a:r>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a:t>529</a:t>
                      </a:r>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Reliance</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dirty="0"/>
                        <a:t>5</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dirty="0"/>
                        <a:t>8</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64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3</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26</a:t>
                      </a:r>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a:t>676</a:t>
                      </a:r>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n-IN" sz="1400" u="none" strike="noStrike" dirty="0"/>
                        <a:t>T=86</a:t>
                      </a:r>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r>
                        <a:rPr lang="el-GR" sz="1400" u="none" strike="noStrike" dirty="0"/>
                        <a:t>Σ</a:t>
                      </a:r>
                      <a:r>
                        <a:rPr lang="en-IN" sz="1400" u="none" strike="noStrike" dirty="0"/>
                        <a:t>xij</a:t>
                      </a:r>
                      <a:r>
                        <a:rPr lang="en-IN" sz="1400" u="none" strike="noStrike" baseline="30000" dirty="0"/>
                        <a:t>2 </a:t>
                      </a:r>
                      <a:r>
                        <a:rPr lang="en-IN" sz="1400" u="none" strike="noStrike" dirty="0"/>
                        <a:t>= 514</a:t>
                      </a:r>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t>Error</a:t>
            </a:r>
          </a:p>
        </p:txBody>
      </p:sp>
      <p:sp>
        <p:nvSpPr>
          <p:cNvPr id="43011" name="Content Placeholder 2"/>
          <p:cNvSpPr>
            <a:spLocks noGrp="1"/>
          </p:cNvSpPr>
          <p:nvPr>
            <p:ph idx="1"/>
          </p:nvPr>
        </p:nvSpPr>
        <p:spPr/>
        <p:txBody>
          <a:bodyPr/>
          <a:lstStyle/>
          <a:p>
            <a:pPr>
              <a:buFontTx/>
              <a:buNone/>
            </a:pPr>
            <a:r>
              <a:rPr lang="en-US"/>
              <a:t>What is confidence level?</a:t>
            </a:r>
          </a:p>
          <a:p>
            <a:pPr>
              <a:buFontTx/>
              <a:buNone/>
            </a:pPr>
            <a:r>
              <a:rPr lang="en-US"/>
              <a:t>What is level of significance?</a:t>
            </a:r>
          </a:p>
          <a:p>
            <a:pPr>
              <a:buFontTx/>
              <a:buNone/>
            </a:pPr>
            <a:r>
              <a:rPr lang="en-US"/>
              <a:t>Error related to decision based on sample?</a:t>
            </a:r>
          </a:p>
          <a:p>
            <a:pPr>
              <a:buFontTx/>
              <a:buNone/>
            </a:pPr>
            <a:r>
              <a:rPr lang="en-US"/>
              <a:t>Type I error </a:t>
            </a:r>
          </a:p>
          <a:p>
            <a:pPr>
              <a:buFontTx/>
              <a:buNone/>
            </a:pPr>
            <a:r>
              <a:rPr lang="en-US"/>
              <a:t>Type II error</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endParaRPr lang="en-US"/>
          </a:p>
        </p:txBody>
      </p:sp>
      <p:sp>
        <p:nvSpPr>
          <p:cNvPr id="61443" name="Content Placeholder 2"/>
          <p:cNvSpPr>
            <a:spLocks noGrp="1"/>
          </p:cNvSpPr>
          <p:nvPr>
            <p:ph idx="1"/>
          </p:nvPr>
        </p:nvSpPr>
        <p:spPr/>
        <p:txBody>
          <a:bodyPr/>
          <a:lstStyle/>
          <a:p>
            <a:r>
              <a:rPr lang="en-US"/>
              <a:t>Formulae</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5830168"/>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1112838">
                  <a:extLst>
                    <a:ext uri="{9D8B030D-6E8A-4147-A177-3AD203B41FA5}">
                      <a16:colId xmlns:a16="http://schemas.microsoft.com/office/drawing/2014/main" val="20006"/>
                    </a:ext>
                  </a:extLst>
                </a:gridCol>
                <a:gridCol w="668337">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Comppanies</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Xij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r>
                        <a:rPr lang="en-IN" sz="1400" u="none" strike="noStrike" dirty="0"/>
                        <a:t>/n</a:t>
                      </a:r>
                      <a:endParaRPr lang="en-IN" sz="1400" b="0" i="0" u="none" strike="noStrike" dirty="0">
                        <a:solidFill>
                          <a:schemeClr val="tx1"/>
                        </a:solidFill>
                        <a:latin typeface="Calibri"/>
                      </a:endParaRPr>
                    </a:p>
                  </a:txBody>
                  <a:tcPr marL="9525" marR="9525" marT="9525" marB="0" anchor="ct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err="1"/>
                        <a:t>Bharti</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2</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a:t>5</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25</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19</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a:t>361</a:t>
                      </a:r>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a:t>90.25</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BSNL</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2</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3</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18</a:t>
                      </a:r>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a:t>324</a:t>
                      </a:r>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81</a:t>
                      </a:r>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8</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Tata</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6</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23</a:t>
                      </a:r>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a:t>529</a:t>
                      </a:r>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Reliance</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dirty="0"/>
                        <a:t>5</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dirty="0"/>
                        <a:t>8</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64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3</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26</a:t>
                      </a:r>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a:t>676</a:t>
                      </a:r>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n-IN" sz="1400" u="none" strike="noStrike" dirty="0"/>
                        <a:t>T=86</a:t>
                      </a:r>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r>
                        <a:rPr lang="el-GR" sz="1400" u="none" strike="noStrike" dirty="0"/>
                        <a:t>Σ</a:t>
                      </a:r>
                      <a:r>
                        <a:rPr lang="en-IN" sz="1400" u="none" strike="noStrike" dirty="0"/>
                        <a:t>xij</a:t>
                      </a:r>
                      <a:r>
                        <a:rPr lang="en-IN" sz="1400" u="none" strike="noStrike" baseline="30000" dirty="0"/>
                        <a:t>2 </a:t>
                      </a:r>
                      <a:r>
                        <a:rPr lang="en-IN" sz="1400" u="none" strike="noStrike" dirty="0"/>
                        <a:t>= 514</a:t>
                      </a:r>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5926653"/>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Comppanies</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Xij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r>
                        <a:rPr lang="en-IN" sz="1400" u="none" strike="noStrike" dirty="0"/>
                        <a:t>/n</a:t>
                      </a:r>
                      <a:endParaRPr lang="en-IN" sz="1400" b="0" i="0" u="none" strike="noStrike" dirty="0">
                        <a:solidFill>
                          <a:schemeClr val="tx1"/>
                        </a:solidFill>
                        <a:latin typeface="Calibri"/>
                      </a:endParaRPr>
                    </a:p>
                  </a:txBody>
                  <a:tcPr marL="9525" marR="9525" marT="9525" marB="0" anchor="ct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err="1"/>
                        <a:t>Bharti</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2</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a:t>5</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25</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19</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a:t>361</a:t>
                      </a:r>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a:t>90.25</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BSNL</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2</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3</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18</a:t>
                      </a:r>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a:t>324</a:t>
                      </a:r>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81</a:t>
                      </a:r>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8</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Tata</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6</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23</a:t>
                      </a:r>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a:t>529</a:t>
                      </a:r>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132.25</a:t>
                      </a:r>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Reliance</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dirty="0"/>
                        <a:t>5</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dirty="0"/>
                        <a:t>8</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64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3</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26</a:t>
                      </a:r>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a:t>676</a:t>
                      </a:r>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169</a:t>
                      </a:r>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n-IN" sz="1400" u="none" strike="noStrike" dirty="0"/>
                        <a:t>T=86</a:t>
                      </a:r>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r>
                        <a:rPr lang="el-GR" sz="1400" u="none" strike="noStrike" dirty="0"/>
                        <a:t>Σ</a:t>
                      </a:r>
                      <a:r>
                        <a:rPr lang="en-IN" sz="1400" u="none" strike="noStrike" dirty="0"/>
                        <a:t>xij</a:t>
                      </a:r>
                      <a:r>
                        <a:rPr lang="en-IN" sz="1400" u="none" strike="noStrike" baseline="30000" dirty="0"/>
                        <a:t>2 </a:t>
                      </a:r>
                      <a:r>
                        <a:rPr lang="en-IN" sz="1400" u="none" strike="noStrike" dirty="0"/>
                        <a:t>= 514</a:t>
                      </a:r>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6023138"/>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Comppanies</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Xij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r>
                        <a:rPr lang="en-IN" sz="1400" u="none" strike="noStrike" dirty="0"/>
                        <a:t>/n</a:t>
                      </a:r>
                      <a:endParaRPr lang="en-IN" sz="1400" b="0" i="0" u="none" strike="noStrike" dirty="0">
                        <a:solidFill>
                          <a:schemeClr val="tx1"/>
                        </a:solidFill>
                        <a:latin typeface="Calibri"/>
                      </a:endParaRPr>
                    </a:p>
                  </a:txBody>
                  <a:tcPr marL="9525" marR="9525" marT="9525" marB="0" anchor="ct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err="1"/>
                        <a:t>Bharti</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2</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a:t>5</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25</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19</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a:t>361</a:t>
                      </a:r>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a:t>90.25</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BSNL</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2</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3</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18</a:t>
                      </a:r>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a:t>324</a:t>
                      </a:r>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81</a:t>
                      </a:r>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8</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Tata</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6</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23</a:t>
                      </a:r>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a:t>529</a:t>
                      </a:r>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132.25</a:t>
                      </a:r>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Reliance</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dirty="0"/>
                        <a:t>5</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dirty="0"/>
                        <a:t>8</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64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3</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26</a:t>
                      </a:r>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a:t>676</a:t>
                      </a:r>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169</a:t>
                      </a:r>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n-IN" sz="1400" u="none" strike="noStrike" dirty="0"/>
                        <a:t>T=86</a:t>
                      </a:r>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r>
                        <a:rPr lang="el-GR" sz="1400" u="none" strike="noStrike" dirty="0"/>
                        <a:t>Σ</a:t>
                      </a:r>
                      <a:r>
                        <a:rPr lang="en-IN" sz="1400" u="none" strike="noStrike" dirty="0"/>
                        <a:t>xij</a:t>
                      </a:r>
                      <a:r>
                        <a:rPr lang="en-IN" sz="1400" u="none" strike="noStrike" baseline="30000" dirty="0"/>
                        <a:t>2 </a:t>
                      </a:r>
                      <a:r>
                        <a:rPr lang="en-IN" sz="1400" u="none" strike="noStrike" dirty="0"/>
                        <a:t>= 514</a:t>
                      </a:r>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l-GR" sz="1400" u="none" strike="noStrike" dirty="0"/>
                        <a:t>Σ(</a:t>
                      </a:r>
                      <a:r>
                        <a:rPr lang="en-IN" sz="1400" u="none" strike="noStrike" dirty="0"/>
                        <a:t>Tj</a:t>
                      </a:r>
                      <a:r>
                        <a:rPr lang="en-IN" sz="1400" u="none" strike="noStrike" baseline="30000" dirty="0"/>
                        <a:t>2</a:t>
                      </a:r>
                      <a:r>
                        <a:rPr lang="en-IN" sz="1400" u="none" strike="noStrike" dirty="0"/>
                        <a:t> /n)  =472.5</a:t>
                      </a:r>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6023138"/>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Comppanies</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Xij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r>
                        <a:rPr lang="en-IN" sz="1400" u="none" strike="noStrike" dirty="0"/>
                        <a:t>/n</a:t>
                      </a:r>
                      <a:endParaRPr lang="en-IN" sz="1400" b="0" i="0" u="none" strike="noStrike" dirty="0">
                        <a:solidFill>
                          <a:schemeClr val="tx1"/>
                        </a:solidFill>
                        <a:latin typeface="Calibri"/>
                      </a:endParaRPr>
                    </a:p>
                  </a:txBody>
                  <a:tcPr marL="9525" marR="9525" marT="9525" marB="0" anchor="ct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err="1"/>
                        <a:t>Bharti</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2</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a:t>5</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25</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19</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a:t>361</a:t>
                      </a:r>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a:t>90.25</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27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BSNL</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2</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3</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18</a:t>
                      </a:r>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a:t>324</a:t>
                      </a:r>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81</a:t>
                      </a:r>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8</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26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Tata</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6</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23</a:t>
                      </a:r>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a:t>529</a:t>
                      </a:r>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132.25</a:t>
                      </a:r>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17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Reliance</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dirty="0"/>
                        <a:t>5</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dirty="0"/>
                        <a:t>8</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64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3</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26</a:t>
                      </a:r>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a:t>676</a:t>
                      </a:r>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169</a:t>
                      </a:r>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16</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n-IN" sz="1400" u="none" strike="noStrike" dirty="0"/>
                        <a:t>T=86</a:t>
                      </a:r>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r>
                        <a:rPr lang="el-GR" sz="1400" u="none" strike="noStrike" dirty="0"/>
                        <a:t>Σ</a:t>
                      </a:r>
                      <a:r>
                        <a:rPr lang="en-IN" sz="1400" u="none" strike="noStrike" dirty="0"/>
                        <a:t>xij</a:t>
                      </a:r>
                      <a:r>
                        <a:rPr lang="en-IN" sz="1400" u="none" strike="noStrike" baseline="30000" dirty="0"/>
                        <a:t>2 </a:t>
                      </a:r>
                      <a:r>
                        <a:rPr lang="en-IN" sz="1400" u="none" strike="noStrike" dirty="0"/>
                        <a:t>= 514</a:t>
                      </a:r>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l-GR" sz="1400" u="none" strike="noStrike" dirty="0"/>
                        <a:t>Σ(</a:t>
                      </a:r>
                      <a:r>
                        <a:rPr lang="en-IN" sz="1400" u="none" strike="noStrike" dirty="0"/>
                        <a:t>Tj</a:t>
                      </a:r>
                      <a:r>
                        <a:rPr lang="en-IN" sz="1400" u="none" strike="noStrike" baseline="30000" dirty="0"/>
                        <a:t>2</a:t>
                      </a:r>
                      <a:r>
                        <a:rPr lang="en-IN" sz="1400" u="none" strike="noStrike" dirty="0"/>
                        <a:t> /n)  =472.5</a:t>
                      </a:r>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6023138"/>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Comppanies</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Xij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r>
                        <a:rPr lang="en-IN" sz="1400" u="none" strike="noStrike" dirty="0"/>
                        <a:t>/n</a:t>
                      </a:r>
                      <a:endParaRPr lang="en-IN" sz="1400" b="0" i="0" u="none" strike="noStrike" dirty="0">
                        <a:solidFill>
                          <a:schemeClr val="tx1"/>
                        </a:solidFill>
                        <a:latin typeface="Calibri"/>
                      </a:endParaRPr>
                    </a:p>
                  </a:txBody>
                  <a:tcPr marL="9525" marR="9525" marT="9525" marB="0" anchor="ct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err="1"/>
                        <a:t>Bharti</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2</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a:t>5</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25</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19</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a:t>361</a:t>
                      </a:r>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a:t>90.25</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27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729</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BSNL</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2</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3</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18</a:t>
                      </a:r>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a:t>324</a:t>
                      </a:r>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81</a:t>
                      </a:r>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8</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26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676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Tata</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6</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23</a:t>
                      </a:r>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a:t>529</a:t>
                      </a:r>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132.25</a:t>
                      </a:r>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17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289</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Reliance</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dirty="0"/>
                        <a:t>5</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dirty="0"/>
                        <a:t>8</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64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3</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26</a:t>
                      </a:r>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a:t>676</a:t>
                      </a:r>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169</a:t>
                      </a:r>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16</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256</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n-IN" sz="1400" u="none" strike="noStrike" dirty="0"/>
                        <a:t>T=86</a:t>
                      </a:r>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r>
                        <a:rPr lang="el-GR" sz="1400" u="none" strike="noStrike" dirty="0"/>
                        <a:t>Σ</a:t>
                      </a:r>
                      <a:r>
                        <a:rPr lang="en-IN" sz="1400" u="none" strike="noStrike" dirty="0"/>
                        <a:t>xij</a:t>
                      </a:r>
                      <a:r>
                        <a:rPr lang="en-IN" sz="1400" u="none" strike="noStrike" baseline="30000" dirty="0"/>
                        <a:t>2 </a:t>
                      </a:r>
                      <a:r>
                        <a:rPr lang="en-IN" sz="1400" u="none" strike="noStrike" dirty="0"/>
                        <a:t>= 514</a:t>
                      </a:r>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l-GR" sz="1400" u="none" strike="noStrike" dirty="0"/>
                        <a:t>Σ(</a:t>
                      </a:r>
                      <a:r>
                        <a:rPr lang="en-IN" sz="1400" u="none" strike="noStrike" dirty="0"/>
                        <a:t>Tj</a:t>
                      </a:r>
                      <a:r>
                        <a:rPr lang="en-IN" sz="1400" u="none" strike="noStrike" baseline="30000" dirty="0"/>
                        <a:t>2</a:t>
                      </a:r>
                      <a:r>
                        <a:rPr lang="en-IN" sz="1400" u="none" strike="noStrike" dirty="0"/>
                        <a:t> /n)  =472.5</a:t>
                      </a:r>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6023138"/>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Comppanies</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err="1"/>
                        <a:t>Xij</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endParaRPr lang="en-IN" sz="1400" b="0" i="0" u="none" strike="noStrike" dirty="0">
                        <a:solidFill>
                          <a:schemeClr val="tx1"/>
                        </a:solidFill>
                        <a:latin typeface="Calibri"/>
                      </a:endParaRPr>
                    </a:p>
                  </a:txBody>
                  <a:tcPr marL="9525" marR="9525" marT="9525" marB="0" anchor="ctr"/>
                </a:tc>
                <a:tc>
                  <a:txBody>
                    <a:bodyPr/>
                    <a:lstStyle/>
                    <a:p>
                      <a:pPr algn="ctr" fontAlgn="b"/>
                      <a:r>
                        <a:rPr lang="en-IN" sz="1400" u="none" strike="noStrike" dirty="0"/>
                        <a:t>Ti</a:t>
                      </a:r>
                      <a:r>
                        <a:rPr lang="en-IN" sz="1400" u="none" strike="noStrike" baseline="30000" dirty="0"/>
                        <a:t>2</a:t>
                      </a:r>
                      <a:r>
                        <a:rPr lang="en-IN" sz="1400" u="none" strike="noStrike" dirty="0"/>
                        <a:t>/n</a:t>
                      </a:r>
                      <a:endParaRPr lang="en-IN" sz="1400" b="0" i="0" u="none" strike="noStrike" dirty="0">
                        <a:solidFill>
                          <a:schemeClr val="tx1"/>
                        </a:solidFill>
                        <a:latin typeface="Calibri"/>
                      </a:endParaRPr>
                    </a:p>
                  </a:txBody>
                  <a:tcPr marL="9525" marR="9525" marT="9525" marB="0" anchor="ct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err="1"/>
                        <a:t>Bharti</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dirty="0"/>
                        <a:t>2</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C000"/>
                    </a:solidFill>
                  </a:tcPr>
                </a:tc>
                <a:tc>
                  <a:txBody>
                    <a:bodyPr/>
                    <a:lstStyle/>
                    <a:p>
                      <a:pPr algn="ctr" rtl="0" fontAlgn="t"/>
                      <a:r>
                        <a:rPr lang="en-IN" sz="1400" u="none" strike="noStrike"/>
                        <a:t>5</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25</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19</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a:t>361</a:t>
                      </a:r>
                      <a:endParaRPr lang="en-IN" sz="1400" b="0" i="0" u="none" strike="noStrike">
                        <a:solidFill>
                          <a:srgbClr val="000000"/>
                        </a:solidFill>
                        <a:latin typeface="Calibri"/>
                      </a:endParaRPr>
                    </a:p>
                  </a:txBody>
                  <a:tcPr marL="9525" marR="9525" marT="9525" marB="0" anchor="ctr">
                    <a:solidFill>
                      <a:srgbClr val="FFC000"/>
                    </a:solidFill>
                  </a:tcPr>
                </a:tc>
                <a:tc>
                  <a:txBody>
                    <a:bodyPr/>
                    <a:lstStyle/>
                    <a:p>
                      <a:pPr algn="ctr" fontAlgn="b"/>
                      <a:r>
                        <a:rPr lang="en-IN" sz="1400" u="none" strike="noStrike" dirty="0"/>
                        <a:t>90.25</a:t>
                      </a:r>
                      <a:endParaRPr lang="en-IN" sz="1400" b="0" i="0" u="none" strike="noStrike" dirty="0">
                        <a:solidFill>
                          <a:srgbClr val="000000"/>
                        </a:solidFill>
                        <a:latin typeface="Calibri"/>
                      </a:endParaRPr>
                    </a:p>
                  </a:txBody>
                  <a:tcPr marL="9525" marR="9525" marT="9525" marB="0" anchor="ctr">
                    <a:solidFill>
                      <a:srgbClr val="FFC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27</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729</a:t>
                      </a:r>
                      <a:endParaRPr lang="en-IN" sz="1400" b="0" i="0" u="none" strike="noStrike" dirty="0">
                        <a:solidFill>
                          <a:srgbClr val="000000"/>
                        </a:solidFill>
                        <a:latin typeface="Calibri"/>
                      </a:endParaRPr>
                    </a:p>
                  </a:txBody>
                  <a:tcPr marL="9525" marR="9525" marT="9525" marB="0" anchor="ctr">
                    <a:solidFill>
                      <a:srgbClr val="FF66CC"/>
                    </a:solidFill>
                  </a:tcPr>
                </a:tc>
                <a:tc>
                  <a:txBody>
                    <a:bodyPr/>
                    <a:lstStyle/>
                    <a:p>
                      <a:pPr algn="ctr" fontAlgn="b"/>
                      <a:r>
                        <a:rPr lang="en-IN" sz="1400" u="none" strike="noStrike" dirty="0"/>
                        <a:t>182.25</a:t>
                      </a:r>
                      <a:endParaRPr lang="en-IN" sz="1400" b="0" i="0" u="none" strike="noStrike" dirty="0">
                        <a:solidFill>
                          <a:srgbClr val="000000"/>
                        </a:solidFill>
                        <a:latin typeface="Calibri"/>
                      </a:endParaRPr>
                    </a:p>
                  </a:txBody>
                  <a:tcPr marL="9525" marR="9525" marT="9525" marB="0" anchor="ctr">
                    <a:solidFill>
                      <a:srgbClr val="FF66CC"/>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BSNL</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2</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FF0000"/>
                    </a:solidFill>
                  </a:tcPr>
                </a:tc>
                <a:tc>
                  <a:txBody>
                    <a:bodyPr/>
                    <a:lstStyle/>
                    <a:p>
                      <a:pPr algn="ctr" rtl="0" fontAlgn="t"/>
                      <a:r>
                        <a:rPr lang="en-IN" sz="1400" u="none" strike="noStrike"/>
                        <a:t>3</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18</a:t>
                      </a:r>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a:t>324</a:t>
                      </a:r>
                      <a:endParaRPr lang="en-IN" sz="1400" b="0" i="0" u="none" strike="noStrike">
                        <a:solidFill>
                          <a:srgbClr val="000000"/>
                        </a:solidFill>
                        <a:latin typeface="Calibri"/>
                      </a:endParaRPr>
                    </a:p>
                  </a:txBody>
                  <a:tcPr marL="9525" marR="9525" marT="9525" marB="0" anchor="ctr">
                    <a:solidFill>
                      <a:srgbClr val="FF0000"/>
                    </a:solidFill>
                  </a:tcPr>
                </a:tc>
                <a:tc>
                  <a:txBody>
                    <a:bodyPr/>
                    <a:lstStyle/>
                    <a:p>
                      <a:pPr algn="ctr" fontAlgn="b"/>
                      <a:r>
                        <a:rPr lang="en-IN" sz="1400" u="none" strike="noStrike" dirty="0"/>
                        <a:t>81</a:t>
                      </a:r>
                      <a:endParaRPr lang="en-IN" sz="1400" b="0" i="0" u="none" strike="noStrike" dirty="0">
                        <a:solidFill>
                          <a:srgbClr val="000000"/>
                        </a:solidFill>
                        <a:latin typeface="Calibri"/>
                      </a:endParaRPr>
                    </a:p>
                  </a:txBody>
                  <a:tcPr marL="9525" marR="9525" marT="9525" marB="0" anchor="ctr">
                    <a:solidFill>
                      <a:srgbClr val="FF000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8</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26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676</a:t>
                      </a:r>
                      <a:endParaRPr lang="en-IN" sz="1400" b="0" i="0" u="none" strike="noStrike" dirty="0">
                        <a:solidFill>
                          <a:srgbClr val="000000"/>
                        </a:solidFill>
                        <a:latin typeface="Calibri"/>
                      </a:endParaRPr>
                    </a:p>
                  </a:txBody>
                  <a:tcPr marL="9525" marR="9525" marT="9525" marB="0" anchor="ctr">
                    <a:solidFill>
                      <a:srgbClr val="92D050"/>
                    </a:solidFill>
                  </a:tcPr>
                </a:tc>
                <a:tc>
                  <a:txBody>
                    <a:bodyPr/>
                    <a:lstStyle/>
                    <a:p>
                      <a:pPr algn="ctr" fontAlgn="b"/>
                      <a:r>
                        <a:rPr lang="en-IN" sz="1400" u="none" strike="noStrike" dirty="0"/>
                        <a:t>169</a:t>
                      </a:r>
                      <a:endParaRPr lang="en-IN" sz="1400" b="0" i="0" u="none" strike="noStrike" dirty="0">
                        <a:solidFill>
                          <a:srgbClr val="000000"/>
                        </a:solidFill>
                        <a:latin typeface="Calibri"/>
                      </a:endParaRPr>
                    </a:p>
                  </a:txBody>
                  <a:tcPr marL="9525" marR="9525" marT="9525" marB="0" anchor="ctr">
                    <a:solidFill>
                      <a:srgbClr val="92D050"/>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Tata</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6</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00B0F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23</a:t>
                      </a:r>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a:t>529</a:t>
                      </a:r>
                      <a:endParaRPr lang="en-IN" sz="1400" b="0" i="0" u="none" strike="noStrike">
                        <a:solidFill>
                          <a:srgbClr val="000000"/>
                        </a:solidFill>
                        <a:latin typeface="Calibri"/>
                      </a:endParaRPr>
                    </a:p>
                  </a:txBody>
                  <a:tcPr marL="9525" marR="9525" marT="9525" marB="0" anchor="ctr">
                    <a:solidFill>
                      <a:srgbClr val="00B0F0"/>
                    </a:solidFill>
                  </a:tcPr>
                </a:tc>
                <a:tc>
                  <a:txBody>
                    <a:bodyPr/>
                    <a:lstStyle/>
                    <a:p>
                      <a:pPr algn="ctr" fontAlgn="b"/>
                      <a:r>
                        <a:rPr lang="en-IN" sz="1400" u="none" strike="noStrike" dirty="0"/>
                        <a:t>132.25</a:t>
                      </a:r>
                      <a:endParaRPr lang="en-IN" sz="1400" b="0" i="0" u="none" strike="noStrike" dirty="0">
                        <a:solidFill>
                          <a:srgbClr val="000000"/>
                        </a:solidFill>
                        <a:latin typeface="Calibri"/>
                      </a:endParaRPr>
                    </a:p>
                  </a:txBody>
                  <a:tcPr marL="9525" marR="9525" marT="9525" marB="0" anchor="ctr">
                    <a:solidFill>
                      <a:srgbClr val="00B0F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17</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a:t>289</a:t>
                      </a:r>
                      <a:endParaRPr lang="en-IN" sz="1400" b="0" i="0" u="none" strike="noStrike">
                        <a:solidFill>
                          <a:srgbClr val="000000"/>
                        </a:solidFill>
                        <a:latin typeface="Calibri"/>
                      </a:endParaRPr>
                    </a:p>
                  </a:txBody>
                  <a:tcPr marL="9525" marR="9525" marT="9525" marB="0" anchor="ctr">
                    <a:solidFill>
                      <a:srgbClr val="FF99FF"/>
                    </a:solidFill>
                  </a:tcPr>
                </a:tc>
                <a:tc>
                  <a:txBody>
                    <a:bodyPr/>
                    <a:lstStyle/>
                    <a:p>
                      <a:pPr algn="ctr" fontAlgn="b"/>
                      <a:r>
                        <a:rPr lang="en-IN" sz="1400" u="none" strike="noStrike" dirty="0"/>
                        <a:t>72.25</a:t>
                      </a:r>
                      <a:endParaRPr lang="en-IN" sz="1400" b="0" i="0" u="none" strike="noStrike" dirty="0">
                        <a:solidFill>
                          <a:srgbClr val="000000"/>
                        </a:solidFill>
                        <a:latin typeface="Calibri"/>
                      </a:endParaRPr>
                    </a:p>
                  </a:txBody>
                  <a:tcPr marL="9525" marR="9525" marT="9525" marB="0" anchor="ctr">
                    <a:solidFill>
                      <a:srgbClr val="FF99FF"/>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Reliance</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dirty="0"/>
                        <a:t>5</a:t>
                      </a:r>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dirty="0"/>
                        <a:t>8</a:t>
                      </a:r>
                      <a:endParaRPr lang="en-IN" sz="1400" b="0" i="0" u="none" strike="noStrike" dirty="0">
                        <a:solidFill>
                          <a:srgbClr val="000000"/>
                        </a:solidFill>
                        <a:latin typeface="Book Antiqua"/>
                      </a:endParaRPr>
                    </a:p>
                  </a:txBody>
                  <a:tcPr marL="9525" marR="9525" marT="9525" marB="0" anchor="ctr"/>
                </a:tc>
                <a:tc>
                  <a:txBody>
                    <a:bodyPr/>
                    <a:lstStyle/>
                    <a:p>
                      <a:pPr algn="ctr" fontAlgn="b"/>
                      <a:r>
                        <a:rPr lang="en-IN" sz="1400" u="none" strike="noStrike" dirty="0"/>
                        <a:t>64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3</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rgbClr val="7030A0"/>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26</a:t>
                      </a:r>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a:t>676</a:t>
                      </a:r>
                      <a:endParaRPr lang="en-IN" sz="1400" b="0" i="0" u="none" strike="noStrike">
                        <a:solidFill>
                          <a:srgbClr val="000000"/>
                        </a:solidFill>
                        <a:latin typeface="Calibri"/>
                      </a:endParaRPr>
                    </a:p>
                  </a:txBody>
                  <a:tcPr marL="9525" marR="9525" marT="9525" marB="0" anchor="ctr">
                    <a:solidFill>
                      <a:srgbClr val="7030A0"/>
                    </a:solidFill>
                  </a:tcPr>
                </a:tc>
                <a:tc>
                  <a:txBody>
                    <a:bodyPr/>
                    <a:lstStyle/>
                    <a:p>
                      <a:pPr algn="ctr" fontAlgn="b"/>
                      <a:r>
                        <a:rPr lang="en-IN" sz="1400" u="none" strike="noStrike" dirty="0"/>
                        <a:t>169</a:t>
                      </a:r>
                      <a:endParaRPr lang="en-IN" sz="1400" b="0" i="0" u="none" strike="noStrike" dirty="0">
                        <a:solidFill>
                          <a:srgbClr val="000000"/>
                        </a:solidFill>
                        <a:latin typeface="Calibri"/>
                      </a:endParaRPr>
                    </a:p>
                  </a:txBody>
                  <a:tcPr marL="9525" marR="9525" marT="9525" marB="0" anchor="ctr">
                    <a:solidFill>
                      <a:srgbClr val="7030A0"/>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16</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a:t>256</a:t>
                      </a:r>
                      <a:endParaRPr lang="en-IN" sz="1400" b="0" i="0" u="none" strike="noStrike">
                        <a:solidFill>
                          <a:srgbClr val="000000"/>
                        </a:solidFill>
                        <a:latin typeface="Calibri"/>
                      </a:endParaRPr>
                    </a:p>
                  </a:txBody>
                  <a:tcPr marL="9525" marR="9525" marT="9525" marB="0" anchor="ctr">
                    <a:solidFill>
                      <a:srgbClr val="99FF99"/>
                    </a:solidFill>
                  </a:tcPr>
                </a:tc>
                <a:tc>
                  <a:txBody>
                    <a:bodyPr/>
                    <a:lstStyle/>
                    <a:p>
                      <a:pPr algn="ctr" fontAlgn="b"/>
                      <a:r>
                        <a:rPr lang="en-IN" sz="1400" u="none" strike="noStrike" dirty="0"/>
                        <a:t>64</a:t>
                      </a:r>
                      <a:endParaRPr lang="en-IN" sz="1400" b="0" i="0" u="none" strike="noStrike" dirty="0">
                        <a:solidFill>
                          <a:srgbClr val="000000"/>
                        </a:solidFill>
                        <a:latin typeface="Calibri"/>
                      </a:endParaRPr>
                    </a:p>
                  </a:txBody>
                  <a:tcPr marL="9525" marR="9525" marT="9525" marB="0" anchor="ctr">
                    <a:solidFill>
                      <a:srgbClr val="99FF99"/>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n-IN" sz="1400" u="none" strike="noStrike" dirty="0"/>
                        <a:t>T=86</a:t>
                      </a:r>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r>
                        <a:rPr lang="el-GR" sz="1400" u="none" strike="noStrike" dirty="0"/>
                        <a:t>Σ</a:t>
                      </a:r>
                      <a:r>
                        <a:rPr lang="en-IN" sz="1400" u="none" strike="noStrike" dirty="0"/>
                        <a:t>xij</a:t>
                      </a:r>
                      <a:r>
                        <a:rPr lang="en-IN" sz="1400" u="none" strike="noStrike" baseline="30000" dirty="0"/>
                        <a:t>2 </a:t>
                      </a:r>
                      <a:r>
                        <a:rPr lang="en-IN" sz="1400" u="none" strike="noStrike" dirty="0"/>
                        <a:t>= 514</a:t>
                      </a:r>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l-GR" sz="1400" u="none" strike="noStrike" dirty="0"/>
                        <a:t>Σ(</a:t>
                      </a:r>
                      <a:r>
                        <a:rPr lang="en-IN" sz="1400" u="none" strike="noStrike" dirty="0"/>
                        <a:t>Tj</a:t>
                      </a:r>
                      <a:r>
                        <a:rPr lang="en-IN" sz="1400" u="none" strike="noStrike" baseline="30000" dirty="0"/>
                        <a:t>2</a:t>
                      </a:r>
                      <a:r>
                        <a:rPr lang="en-IN" sz="1400" u="none" strike="noStrike" dirty="0"/>
                        <a:t> /n)  =472.5</a:t>
                      </a:r>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l-GR" sz="1400" u="none" strike="noStrike" dirty="0"/>
                        <a:t>Σ(</a:t>
                      </a:r>
                      <a:r>
                        <a:rPr lang="en-IN" sz="1400" u="none" strike="noStrike" dirty="0"/>
                        <a:t>Ti</a:t>
                      </a:r>
                      <a:r>
                        <a:rPr lang="en-IN" sz="1400" u="none" strike="noStrike" baseline="30000" dirty="0"/>
                        <a:t>2</a:t>
                      </a:r>
                      <a:r>
                        <a:rPr lang="en-IN" sz="1400" u="none" strike="noStrike" dirty="0"/>
                        <a:t> /n)  =487.5</a:t>
                      </a:r>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8163"/>
          <a:ext cx="8126412" cy="6023138"/>
        </p:xfrm>
        <a:graphic>
          <a:graphicData uri="http://schemas.openxmlformats.org/drawingml/2006/table">
            <a:tbl>
              <a:tblPr firstRow="1" bandRow="1">
                <a:tableStyleId>{5940675A-B579-460E-94D1-54222C63F5DA}</a:tableStyleId>
              </a:tblPr>
              <a:tblGrid>
                <a:gridCol w="790574">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9625">
                  <a:extLst>
                    <a:ext uri="{9D8B030D-6E8A-4147-A177-3AD203B41FA5}">
                      <a16:colId xmlns:a16="http://schemas.microsoft.com/office/drawing/2014/main" val="20008"/>
                    </a:ext>
                  </a:extLst>
                </a:gridCol>
                <a:gridCol w="728662">
                  <a:extLst>
                    <a:ext uri="{9D8B030D-6E8A-4147-A177-3AD203B41FA5}">
                      <a16:colId xmlns:a16="http://schemas.microsoft.com/office/drawing/2014/main" val="20009"/>
                    </a:ext>
                  </a:extLst>
                </a:gridCol>
                <a:gridCol w="890588">
                  <a:extLst>
                    <a:ext uri="{9D8B030D-6E8A-4147-A177-3AD203B41FA5}">
                      <a16:colId xmlns:a16="http://schemas.microsoft.com/office/drawing/2014/main" val="20010"/>
                    </a:ext>
                  </a:extLst>
                </a:gridCol>
              </a:tblGrid>
              <a:tr h="339760">
                <a:tc>
                  <a:txBody>
                    <a:bodyPr/>
                    <a:lstStyle/>
                    <a:p>
                      <a:pPr algn="ctr" rtl="0" fontAlgn="t"/>
                      <a:r>
                        <a:rPr lang="en-IN" sz="1400" u="none" strike="noStrike" dirty="0"/>
                        <a:t>Months </a:t>
                      </a:r>
                      <a:endParaRPr lang="en-IN" sz="1400" b="1" i="0" u="none" strike="noStrike" dirty="0">
                        <a:solidFill>
                          <a:schemeClr val="tx1"/>
                        </a:solidFill>
                        <a:latin typeface="Book Antiqua"/>
                      </a:endParaRPr>
                    </a:p>
                  </a:txBody>
                  <a:tcPr marL="9525" marR="9525" marT="9525" marB="0" anchor="ctr">
                    <a:solidFill>
                      <a:schemeClr val="bg1"/>
                    </a:solidFill>
                  </a:tcPr>
                </a:tc>
                <a:tc>
                  <a:txBody>
                    <a:bodyPr/>
                    <a:lstStyle/>
                    <a:p>
                      <a:pPr algn="ctr" rtl="0" fontAlgn="t"/>
                      <a:r>
                        <a:rPr lang="en-IN" sz="1400" u="none" strike="noStrike" dirty="0" err="1"/>
                        <a:t>Xij</a:t>
                      </a:r>
                      <a:r>
                        <a:rPr lang="en-IN" sz="1400" u="none" strike="noStrike" dirty="0"/>
                        <a:t> </a:t>
                      </a:r>
                      <a:endParaRPr lang="en-IN" sz="1400" b="1" i="0" u="none" strike="noStrike" dirty="0">
                        <a:solidFill>
                          <a:schemeClr val="tx1"/>
                        </a:solidFill>
                        <a:latin typeface="Book Antiqua"/>
                      </a:endParaRPr>
                    </a:p>
                  </a:txBody>
                  <a:tcPr marL="9525" marR="9525" marT="9525" marB="0" anchor="ctr">
                    <a:solidFill>
                      <a:schemeClr val="bg1"/>
                    </a:solidFill>
                  </a:tcPr>
                </a:tc>
                <a:tc>
                  <a:txBody>
                    <a:bodyPr/>
                    <a:lstStyle/>
                    <a:p>
                      <a:pPr algn="ctr" fontAlgn="b"/>
                      <a:r>
                        <a:rPr lang="en-IN" sz="1400" u="none" strike="noStrike" dirty="0"/>
                        <a:t>Xij^2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Tj</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a:t>Tj</a:t>
                      </a:r>
                      <a:r>
                        <a:rPr lang="en-IN" sz="1400" u="none" strike="noStrike" baseline="30000" dirty="0"/>
                        <a:t>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a:t>Tj</a:t>
                      </a:r>
                      <a:r>
                        <a:rPr lang="en-IN" sz="1400" u="none" strike="noStrike" baseline="30000" dirty="0"/>
                        <a:t>2 </a:t>
                      </a:r>
                      <a:r>
                        <a:rPr lang="en-IN" sz="1400" u="none" strike="noStrike" dirty="0"/>
                        <a:t>/n</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Comppanies</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err="1"/>
                        <a:t>Xij</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a:t>Ti</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a:t>Ti</a:t>
                      </a:r>
                      <a:r>
                        <a:rPr lang="en-IN" sz="1400" u="none" strike="noStrike" baseline="30000" dirty="0"/>
                        <a:t>2</a:t>
                      </a:r>
                      <a:endParaRPr lang="en-IN" sz="1400" b="0" i="0" u="none" strike="noStrike" dirty="0">
                        <a:solidFill>
                          <a:schemeClr val="tx1"/>
                        </a:solidFill>
                        <a:latin typeface="Calibri"/>
                      </a:endParaRPr>
                    </a:p>
                  </a:txBody>
                  <a:tcPr marL="9525" marR="9525" marT="9525" marB="0" anchor="ctr">
                    <a:solidFill>
                      <a:schemeClr val="bg1"/>
                    </a:solidFill>
                  </a:tcPr>
                </a:tc>
                <a:tc>
                  <a:txBody>
                    <a:bodyPr/>
                    <a:lstStyle/>
                    <a:p>
                      <a:pPr algn="ctr" fontAlgn="b"/>
                      <a:r>
                        <a:rPr lang="en-IN" sz="1400" u="none" strike="noStrike" dirty="0"/>
                        <a:t>Ti</a:t>
                      </a:r>
                      <a:r>
                        <a:rPr lang="en-IN" sz="1400" u="none" strike="noStrike" baseline="30000" dirty="0"/>
                        <a:t>2</a:t>
                      </a:r>
                      <a:r>
                        <a:rPr lang="en-IN" sz="1400" u="none" strike="noStrike" dirty="0"/>
                        <a:t>/n</a:t>
                      </a:r>
                      <a:endParaRPr lang="en-IN" sz="1400" b="0" i="0" u="none" strike="noStrike" dirty="0">
                        <a:solidFill>
                          <a:schemeClr val="tx1"/>
                        </a:solidFill>
                        <a:latin typeface="Calibri"/>
                      </a:endParaRPr>
                    </a:p>
                  </a:txBody>
                  <a:tcPr marL="9525" marR="9525" marT="9525" marB="0" anchor="ctr">
                    <a:solidFill>
                      <a:schemeClr val="bg1"/>
                    </a:solidFill>
                  </a:tcPr>
                </a:tc>
                <a:extLst>
                  <a:ext uri="{0D108BD9-81ED-4DB2-BD59-A6C34878D82A}">
                    <a16:rowId xmlns:a16="http://schemas.microsoft.com/office/drawing/2014/main" val="10000"/>
                  </a:ext>
                </a:extLst>
              </a:tr>
              <a:tr h="322127">
                <a:tc>
                  <a:txBody>
                    <a:bodyPr/>
                    <a:lstStyle/>
                    <a:p>
                      <a:pPr algn="ctr" rtl="0" fontAlgn="t"/>
                      <a:r>
                        <a:rPr lang="en-IN" sz="1400" u="none" strike="noStrike" dirty="0"/>
                        <a:t>Aug </a:t>
                      </a:r>
                      <a:endParaRPr lang="en-IN" sz="1400" b="0" i="0" u="none" strike="noStrike" dirty="0">
                        <a:solidFill>
                          <a:srgbClr val="000000"/>
                        </a:solidFill>
                        <a:latin typeface="Book Antiqua"/>
                      </a:endParaRPr>
                    </a:p>
                  </a:txBody>
                  <a:tcPr marL="9525" marR="9525" marT="9525" marB="0" anchor="ctr">
                    <a:solidFill>
                      <a:schemeClr val="bg1"/>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solidFill>
                      <a:schemeClr val="bg1"/>
                    </a:solidFill>
                  </a:tcP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err="1"/>
                        <a:t>Bharti</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extLst>
                  <a:ext uri="{0D108BD9-81ED-4DB2-BD59-A6C34878D82A}">
                    <a16:rowId xmlns:a16="http://schemas.microsoft.com/office/drawing/2014/main" val="1000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chemeClr val="bg1"/>
                    </a:solidFill>
                  </a:tcPr>
                </a:tc>
                <a:tc>
                  <a:txBody>
                    <a:bodyPr/>
                    <a:lstStyle/>
                    <a:p>
                      <a:pPr algn="ctr" rtl="0" fontAlgn="t"/>
                      <a:r>
                        <a:rPr lang="en-IN" sz="1400" u="none" strike="noStrike" dirty="0"/>
                        <a:t>6</a:t>
                      </a:r>
                      <a:endParaRPr lang="en-IN" sz="1400" b="0" i="0" u="none" strike="noStrike" dirty="0">
                        <a:solidFill>
                          <a:srgbClr val="000000"/>
                        </a:solidFill>
                        <a:latin typeface="Book Antiqua"/>
                      </a:endParaRPr>
                    </a:p>
                  </a:txBody>
                  <a:tcPr marL="9525" marR="9525" marT="9525" marB="0" anchor="ctr">
                    <a:solidFill>
                      <a:schemeClr val="bg1"/>
                    </a:solidFill>
                  </a:tcP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extLst>
                  <a:ext uri="{0D108BD9-81ED-4DB2-BD59-A6C34878D82A}">
                    <a16:rowId xmlns:a16="http://schemas.microsoft.com/office/drawing/2014/main" val="10002"/>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chemeClr val="bg1"/>
                    </a:solidFill>
                  </a:tcPr>
                </a:tc>
                <a:tc>
                  <a:txBody>
                    <a:bodyPr/>
                    <a:lstStyle/>
                    <a:p>
                      <a:pPr algn="ctr" rtl="0" fontAlgn="t"/>
                      <a:r>
                        <a:rPr lang="en-IN" sz="1400" u="none" strike="noStrike" dirty="0"/>
                        <a:t>2</a:t>
                      </a:r>
                      <a:endParaRPr lang="en-IN" sz="1400" b="0" i="0" u="none" strike="noStrike" dirty="0">
                        <a:solidFill>
                          <a:srgbClr val="000000"/>
                        </a:solidFill>
                        <a:latin typeface="Book Antiqua"/>
                      </a:endParaRPr>
                    </a:p>
                  </a:txBody>
                  <a:tcPr marL="9525" marR="9525" marT="9525" marB="0" anchor="ctr">
                    <a:solidFill>
                      <a:schemeClr val="bg1"/>
                    </a:solidFill>
                  </a:tcP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7</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extLst>
                  <a:ext uri="{0D108BD9-81ED-4DB2-BD59-A6C34878D82A}">
                    <a16:rowId xmlns:a16="http://schemas.microsoft.com/office/drawing/2014/main" val="10003"/>
                  </a:ext>
                </a:extLst>
              </a:tr>
              <a:tr h="318743">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chemeClr val="bg1"/>
                    </a:solidFill>
                  </a:tcPr>
                </a:tc>
                <a:tc>
                  <a:txBody>
                    <a:bodyPr/>
                    <a:lstStyle/>
                    <a:p>
                      <a:pPr algn="ctr" rtl="0" fontAlgn="t"/>
                      <a:r>
                        <a:rPr lang="en-IN" sz="1400" u="none" strike="noStrike"/>
                        <a:t>5</a:t>
                      </a:r>
                      <a:endParaRPr lang="en-IN" sz="1400" b="0" i="0" u="none" strike="noStrike">
                        <a:solidFill>
                          <a:srgbClr val="000000"/>
                        </a:solidFill>
                        <a:latin typeface="Book Antiqua"/>
                      </a:endParaRPr>
                    </a:p>
                  </a:txBody>
                  <a:tcPr marL="9525" marR="9525" marT="9525" marB="0" anchor="ctr">
                    <a:solidFill>
                      <a:schemeClr val="bg1"/>
                    </a:solidFill>
                  </a:tcPr>
                </a:tc>
                <a:tc>
                  <a:txBody>
                    <a:bodyPr/>
                    <a:lstStyle/>
                    <a:p>
                      <a:pPr algn="ctr" fontAlgn="b"/>
                      <a:r>
                        <a:rPr lang="en-IN" sz="1400" u="none" strike="noStrike" dirty="0"/>
                        <a:t>25</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361</a:t>
                      </a:r>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90.25</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27</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729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182.25</a:t>
                      </a:r>
                      <a:endParaRPr lang="en-IN" sz="1400" b="0" i="0" u="none" strike="noStrike" dirty="0">
                        <a:solidFill>
                          <a:srgbClr val="000000"/>
                        </a:solidFill>
                        <a:latin typeface="Calibri"/>
                      </a:endParaRPr>
                    </a:p>
                  </a:txBody>
                  <a:tcPr marL="9525" marR="9525" marT="9525" marB="0" anchor="ctr">
                    <a:solidFill>
                      <a:schemeClr val="bg1"/>
                    </a:solidFill>
                  </a:tcPr>
                </a:tc>
                <a:extLst>
                  <a:ext uri="{0D108BD9-81ED-4DB2-BD59-A6C34878D82A}">
                    <a16:rowId xmlns:a16="http://schemas.microsoft.com/office/drawing/2014/main" val="10004"/>
                  </a:ext>
                </a:extLst>
              </a:tr>
              <a:tr h="322127">
                <a:tc>
                  <a:txBody>
                    <a:bodyPr/>
                    <a:lstStyle/>
                    <a:p>
                      <a:pPr algn="ctr" rtl="0" fontAlgn="t"/>
                      <a:r>
                        <a:rPr lang="en-IN" sz="1400" u="none" strike="noStrike" dirty="0"/>
                        <a:t>Sep </a:t>
                      </a:r>
                      <a:endParaRPr lang="en-IN" sz="1400" b="0" i="0" u="none" strike="noStrike" dirty="0">
                        <a:solidFill>
                          <a:srgbClr val="000000"/>
                        </a:solidFill>
                        <a:latin typeface="Book Antiqua"/>
                      </a:endParaRPr>
                    </a:p>
                  </a:txBody>
                  <a:tcPr marL="9525" marR="9525" marT="9525" marB="0" anchor="ctr">
                    <a:solidFill>
                      <a:schemeClr val="bg1"/>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solidFill>
                      <a:schemeClr val="bg1"/>
                    </a:solidFill>
                  </a:tcP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BSNL</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extLst>
                  <a:ext uri="{0D108BD9-81ED-4DB2-BD59-A6C34878D82A}">
                    <a16:rowId xmlns:a16="http://schemas.microsoft.com/office/drawing/2014/main" val="1000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chemeClr val="bg1"/>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solidFill>
                      <a:schemeClr val="bg1"/>
                    </a:solidFill>
                  </a:tcP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extLst>
                  <a:ext uri="{0D108BD9-81ED-4DB2-BD59-A6C34878D82A}">
                    <a16:rowId xmlns:a16="http://schemas.microsoft.com/office/drawing/2014/main" val="10006"/>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chemeClr val="bg1"/>
                    </a:solidFill>
                  </a:tcPr>
                </a:tc>
                <a:tc>
                  <a:txBody>
                    <a:bodyPr/>
                    <a:lstStyle/>
                    <a:p>
                      <a:pPr algn="ctr" rtl="0" fontAlgn="t"/>
                      <a:r>
                        <a:rPr lang="en-IN" sz="1400" u="none" strike="noStrike"/>
                        <a:t>2</a:t>
                      </a:r>
                      <a:endParaRPr lang="en-IN" sz="1400" b="0" i="0" u="none" strike="noStrike">
                        <a:solidFill>
                          <a:srgbClr val="000000"/>
                        </a:solidFill>
                        <a:latin typeface="Book Antiqua"/>
                      </a:endParaRPr>
                    </a:p>
                  </a:txBody>
                  <a:tcPr marL="9525" marR="9525" marT="9525" marB="0" anchor="ctr">
                    <a:solidFill>
                      <a:schemeClr val="bg1"/>
                    </a:solidFill>
                  </a:tcPr>
                </a:tc>
                <a:tc>
                  <a:txBody>
                    <a:bodyPr/>
                    <a:lstStyle/>
                    <a:p>
                      <a:pPr algn="ctr" fontAlgn="b"/>
                      <a:r>
                        <a:rPr lang="en-IN" sz="1400" u="none" strike="noStrike" dirty="0"/>
                        <a:t>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extLst>
                  <a:ext uri="{0D108BD9-81ED-4DB2-BD59-A6C34878D82A}">
                    <a16:rowId xmlns:a16="http://schemas.microsoft.com/office/drawing/2014/main" val="10007"/>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chemeClr val="bg1"/>
                    </a:solidFill>
                  </a:tcPr>
                </a:tc>
                <a:tc>
                  <a:txBody>
                    <a:bodyPr/>
                    <a:lstStyle/>
                    <a:p>
                      <a:pPr algn="ctr" rtl="0" fontAlgn="t"/>
                      <a:r>
                        <a:rPr lang="en-IN" sz="1400" u="none" strike="noStrike"/>
                        <a:t>3</a:t>
                      </a:r>
                      <a:endParaRPr lang="en-IN" sz="1400" b="0" i="0" u="none" strike="noStrike">
                        <a:solidFill>
                          <a:srgbClr val="000000"/>
                        </a:solidFill>
                        <a:latin typeface="Book Antiqua"/>
                      </a:endParaRPr>
                    </a:p>
                  </a:txBody>
                  <a:tcPr marL="9525" marR="9525" marT="9525" marB="0" anchor="ctr">
                    <a:solidFill>
                      <a:schemeClr val="bg1"/>
                    </a:solidFill>
                  </a:tcPr>
                </a:tc>
                <a:tc>
                  <a:txBody>
                    <a:bodyPr/>
                    <a:lstStyle/>
                    <a:p>
                      <a:pPr algn="ctr" fontAlgn="b"/>
                      <a:r>
                        <a:rPr lang="en-IN" sz="1400" u="none" strike="noStrike" dirty="0"/>
                        <a:t>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18</a:t>
                      </a:r>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324</a:t>
                      </a:r>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81</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8</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26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676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169</a:t>
                      </a:r>
                      <a:endParaRPr lang="en-IN" sz="1400" b="0" i="0" u="none" strike="noStrike" dirty="0">
                        <a:solidFill>
                          <a:srgbClr val="000000"/>
                        </a:solidFill>
                        <a:latin typeface="Calibri"/>
                      </a:endParaRPr>
                    </a:p>
                  </a:txBody>
                  <a:tcPr marL="9525" marR="9525" marT="9525" marB="0" anchor="ctr">
                    <a:solidFill>
                      <a:schemeClr val="bg1"/>
                    </a:solidFill>
                  </a:tcPr>
                </a:tc>
                <a:extLst>
                  <a:ext uri="{0D108BD9-81ED-4DB2-BD59-A6C34878D82A}">
                    <a16:rowId xmlns:a16="http://schemas.microsoft.com/office/drawing/2014/main" val="10008"/>
                  </a:ext>
                </a:extLst>
              </a:tr>
              <a:tr h="322127">
                <a:tc>
                  <a:txBody>
                    <a:bodyPr/>
                    <a:lstStyle/>
                    <a:p>
                      <a:pPr algn="ctr" rtl="0" fontAlgn="t"/>
                      <a:r>
                        <a:rPr lang="en-IN" sz="1400" u="none" strike="noStrike" dirty="0"/>
                        <a:t>Oct </a:t>
                      </a:r>
                      <a:endParaRPr lang="en-IN" sz="1400" b="0" i="0" u="none" strike="noStrike" dirty="0">
                        <a:solidFill>
                          <a:srgbClr val="000000"/>
                        </a:solidFill>
                        <a:latin typeface="Book Antiqua"/>
                      </a:endParaRPr>
                    </a:p>
                  </a:txBody>
                  <a:tcPr marL="9525" marR="9525" marT="9525" marB="0" anchor="ctr">
                    <a:solidFill>
                      <a:schemeClr val="bg1"/>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solidFill>
                      <a:schemeClr val="bg1"/>
                    </a:solidFill>
                  </a:tcP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Tata</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extLst>
                  <a:ext uri="{0D108BD9-81ED-4DB2-BD59-A6C34878D82A}">
                    <a16:rowId xmlns:a16="http://schemas.microsoft.com/office/drawing/2014/main" val="10009"/>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chemeClr val="bg1"/>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solidFill>
                      <a:schemeClr val="bg1"/>
                    </a:solidFill>
                  </a:tcP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2</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extLst>
                  <a:ext uri="{0D108BD9-81ED-4DB2-BD59-A6C34878D82A}">
                    <a16:rowId xmlns:a16="http://schemas.microsoft.com/office/drawing/2014/main" val="10010"/>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chemeClr val="bg1"/>
                    </a:solidFill>
                  </a:tcPr>
                </a:tc>
                <a:tc>
                  <a:txBody>
                    <a:bodyPr/>
                    <a:lstStyle/>
                    <a:p>
                      <a:pPr algn="ctr" rtl="0" fontAlgn="t"/>
                      <a:r>
                        <a:rPr lang="en-IN" sz="1400" u="none" strike="noStrike"/>
                        <a:t>6</a:t>
                      </a:r>
                      <a:endParaRPr lang="en-IN" sz="1400" b="0" i="0" u="none" strike="noStrike">
                        <a:solidFill>
                          <a:srgbClr val="000000"/>
                        </a:solidFill>
                        <a:latin typeface="Book Antiqua"/>
                      </a:endParaRPr>
                    </a:p>
                  </a:txBody>
                  <a:tcPr marL="9525" marR="9525" marT="9525" marB="0" anchor="ctr">
                    <a:solidFill>
                      <a:schemeClr val="bg1"/>
                    </a:solidFill>
                  </a:tcPr>
                </a:tc>
                <a:tc>
                  <a:txBody>
                    <a:bodyPr/>
                    <a:lstStyle/>
                    <a:p>
                      <a:pPr algn="ctr" fontAlgn="b"/>
                      <a:r>
                        <a:rPr lang="en-IN" sz="1400" u="none" strike="noStrike" dirty="0"/>
                        <a:t>36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6</a:t>
                      </a:r>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extLst>
                  <a:ext uri="{0D108BD9-81ED-4DB2-BD59-A6C34878D82A}">
                    <a16:rowId xmlns:a16="http://schemas.microsoft.com/office/drawing/2014/main" val="10011"/>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chemeClr val="bg1"/>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solidFill>
                      <a:schemeClr val="bg1"/>
                    </a:solidFill>
                  </a:tcP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23</a:t>
                      </a:r>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529</a:t>
                      </a:r>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132.25</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7</a:t>
                      </a:r>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17</a:t>
                      </a:r>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289</a:t>
                      </a:r>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72.25</a:t>
                      </a:r>
                      <a:endParaRPr lang="en-IN" sz="1400" b="0" i="0" u="none" strike="noStrike" dirty="0">
                        <a:solidFill>
                          <a:srgbClr val="000000"/>
                        </a:solidFill>
                        <a:latin typeface="Calibri"/>
                      </a:endParaRPr>
                    </a:p>
                  </a:txBody>
                  <a:tcPr marL="9525" marR="9525" marT="9525" marB="0" anchor="ctr">
                    <a:solidFill>
                      <a:schemeClr val="bg1"/>
                    </a:solidFill>
                  </a:tcPr>
                </a:tc>
                <a:extLst>
                  <a:ext uri="{0D108BD9-81ED-4DB2-BD59-A6C34878D82A}">
                    <a16:rowId xmlns:a16="http://schemas.microsoft.com/office/drawing/2014/main" val="10012"/>
                  </a:ext>
                </a:extLst>
              </a:tr>
              <a:tr h="322127">
                <a:tc>
                  <a:txBody>
                    <a:bodyPr/>
                    <a:lstStyle/>
                    <a:p>
                      <a:pPr algn="ctr" rtl="0" fontAlgn="t"/>
                      <a:r>
                        <a:rPr lang="en-IN" sz="1400" u="none" strike="noStrike" dirty="0"/>
                        <a:t>Nov </a:t>
                      </a:r>
                      <a:endParaRPr lang="en-IN" sz="1400" b="0" i="0" u="none" strike="noStrike" dirty="0">
                        <a:solidFill>
                          <a:srgbClr val="000000"/>
                        </a:solidFill>
                        <a:latin typeface="Book Antiqua"/>
                      </a:endParaRPr>
                    </a:p>
                  </a:txBody>
                  <a:tcPr marL="9525" marR="9525" marT="9525" marB="0" anchor="ctr">
                    <a:solidFill>
                      <a:schemeClr val="bg1"/>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solidFill>
                      <a:schemeClr val="bg1"/>
                    </a:solidFill>
                  </a:tcP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Reliance</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5</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extLst>
                  <a:ext uri="{0D108BD9-81ED-4DB2-BD59-A6C34878D82A}">
                    <a16:rowId xmlns:a16="http://schemas.microsoft.com/office/drawing/2014/main" val="10013"/>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chemeClr val="bg1"/>
                    </a:solidFill>
                  </a:tcPr>
                </a:tc>
                <a:tc>
                  <a:txBody>
                    <a:bodyPr/>
                    <a:lstStyle/>
                    <a:p>
                      <a:pPr algn="ctr" rtl="0" fontAlgn="t"/>
                      <a:r>
                        <a:rPr lang="en-IN" sz="1400" u="none" strike="noStrike" dirty="0"/>
                        <a:t>8</a:t>
                      </a:r>
                      <a:endParaRPr lang="en-IN" sz="1400" b="0" i="0" u="none" strike="noStrike" dirty="0">
                        <a:solidFill>
                          <a:srgbClr val="000000"/>
                        </a:solidFill>
                        <a:latin typeface="Book Antiqua"/>
                      </a:endParaRPr>
                    </a:p>
                  </a:txBody>
                  <a:tcPr marL="9525" marR="9525" marT="9525" marB="0" anchor="ctr">
                    <a:solidFill>
                      <a:schemeClr val="bg1"/>
                    </a:solidFill>
                  </a:tcPr>
                </a:tc>
                <a:tc>
                  <a:txBody>
                    <a:bodyPr/>
                    <a:lstStyle/>
                    <a:p>
                      <a:pPr algn="ctr" fontAlgn="b"/>
                      <a:r>
                        <a:rPr lang="en-IN" sz="1400" u="none" strike="noStrike" dirty="0"/>
                        <a:t>64</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3</a:t>
                      </a:r>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extLst>
                  <a:ext uri="{0D108BD9-81ED-4DB2-BD59-A6C34878D82A}">
                    <a16:rowId xmlns:a16="http://schemas.microsoft.com/office/drawing/2014/main" val="10014"/>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chemeClr val="bg1"/>
                    </a:solidFill>
                  </a:tcPr>
                </a:tc>
                <a:tc>
                  <a:txBody>
                    <a:bodyPr/>
                    <a:lstStyle/>
                    <a:p>
                      <a:pPr algn="ctr" rtl="0" fontAlgn="t"/>
                      <a:r>
                        <a:rPr lang="en-IN" sz="1400" u="none" strike="noStrike"/>
                        <a:t>7</a:t>
                      </a:r>
                      <a:endParaRPr lang="en-IN" sz="1400" b="0" i="0" u="none" strike="noStrike">
                        <a:solidFill>
                          <a:srgbClr val="000000"/>
                        </a:solidFill>
                        <a:latin typeface="Book Antiqua"/>
                      </a:endParaRPr>
                    </a:p>
                  </a:txBody>
                  <a:tcPr marL="9525" marR="9525" marT="9525" marB="0" anchor="ctr">
                    <a:solidFill>
                      <a:schemeClr val="bg1"/>
                    </a:solidFill>
                  </a:tcPr>
                </a:tc>
                <a:tc>
                  <a:txBody>
                    <a:bodyPr/>
                    <a:lstStyle/>
                    <a:p>
                      <a:pPr algn="ctr" fontAlgn="b"/>
                      <a:r>
                        <a:rPr lang="en-IN" sz="1400" u="none" strike="noStrike" dirty="0"/>
                        <a:t>49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extLst>
                  <a:ext uri="{0D108BD9-81ED-4DB2-BD59-A6C34878D82A}">
                    <a16:rowId xmlns:a16="http://schemas.microsoft.com/office/drawing/2014/main" val="10015"/>
                  </a:ext>
                </a:extLst>
              </a:tr>
              <a:tr h="322127">
                <a:tc>
                  <a:txBody>
                    <a:bodyPr/>
                    <a:lstStyle/>
                    <a:p>
                      <a:pPr algn="ctr" fontAlgn="t"/>
                      <a:r>
                        <a:rPr lang="en-IN" sz="1400" u="none" strike="noStrike" dirty="0"/>
                        <a:t> </a:t>
                      </a:r>
                      <a:endParaRPr lang="en-IN" sz="1400" b="0" i="0" u="none" strike="noStrike" dirty="0">
                        <a:solidFill>
                          <a:srgbClr val="000000"/>
                        </a:solidFill>
                        <a:latin typeface="Book Antiqua"/>
                      </a:endParaRPr>
                    </a:p>
                  </a:txBody>
                  <a:tcPr marL="9525" marR="9525" marT="9525" marB="0" anchor="ctr">
                    <a:solidFill>
                      <a:schemeClr val="bg1"/>
                    </a:solidFill>
                  </a:tcPr>
                </a:tc>
                <a:tc>
                  <a:txBody>
                    <a:bodyPr/>
                    <a:lstStyle/>
                    <a:p>
                      <a:pPr algn="ctr" rtl="0" fontAlgn="t"/>
                      <a:r>
                        <a:rPr lang="en-IN" sz="1400" u="none" strike="noStrike"/>
                        <a:t>4</a:t>
                      </a:r>
                      <a:endParaRPr lang="en-IN" sz="1400" b="0" i="0" u="none" strike="noStrike">
                        <a:solidFill>
                          <a:srgbClr val="000000"/>
                        </a:solidFill>
                        <a:latin typeface="Book Antiqua"/>
                      </a:endParaRPr>
                    </a:p>
                  </a:txBody>
                  <a:tcPr marL="9525" marR="9525" marT="9525" marB="0" anchor="ctr">
                    <a:solidFill>
                      <a:schemeClr val="bg1"/>
                    </a:solidFill>
                  </a:tcPr>
                </a:tc>
                <a:tc>
                  <a:txBody>
                    <a:bodyPr/>
                    <a:lstStyle/>
                    <a:p>
                      <a:pPr algn="ctr" fontAlgn="b"/>
                      <a:r>
                        <a:rPr lang="en-IN" sz="1400" u="none" strike="noStrike" dirty="0"/>
                        <a:t>16</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26</a:t>
                      </a:r>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676</a:t>
                      </a:r>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169</a:t>
                      </a:r>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4</a:t>
                      </a:r>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16</a:t>
                      </a:r>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a:t>256</a:t>
                      </a:r>
                      <a:endParaRPr lang="en-IN" sz="1400" b="0" i="0" u="none" strike="noStrike">
                        <a:solidFill>
                          <a:srgbClr val="000000"/>
                        </a:solidFill>
                        <a:latin typeface="Calibri"/>
                      </a:endParaRPr>
                    </a:p>
                  </a:txBody>
                  <a:tcPr marL="9525" marR="9525" marT="9525" marB="0" anchor="ctr">
                    <a:solidFill>
                      <a:schemeClr val="bg1"/>
                    </a:solidFill>
                  </a:tcPr>
                </a:tc>
                <a:tc>
                  <a:txBody>
                    <a:bodyPr/>
                    <a:lstStyle/>
                    <a:p>
                      <a:pPr algn="ctr" fontAlgn="b"/>
                      <a:r>
                        <a:rPr lang="en-IN" sz="1400" u="none" strike="noStrike" dirty="0"/>
                        <a:t>64</a:t>
                      </a:r>
                      <a:endParaRPr lang="en-IN" sz="1400" b="0" i="0" u="none" strike="noStrike" dirty="0">
                        <a:solidFill>
                          <a:srgbClr val="000000"/>
                        </a:solidFill>
                        <a:latin typeface="Calibri"/>
                      </a:endParaRPr>
                    </a:p>
                  </a:txBody>
                  <a:tcPr marL="9525" marR="9525" marT="9525" marB="0" anchor="ctr">
                    <a:solidFill>
                      <a:schemeClr val="bg1"/>
                    </a:solidFill>
                  </a:tcPr>
                </a:tc>
                <a:extLst>
                  <a:ext uri="{0D108BD9-81ED-4DB2-BD59-A6C34878D82A}">
                    <a16:rowId xmlns:a16="http://schemas.microsoft.com/office/drawing/2014/main" val="10016"/>
                  </a:ext>
                </a:extLst>
              </a:tr>
              <a:tr h="339760">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n-IN" sz="1400" u="none" strike="noStrike" dirty="0"/>
                        <a:t>T=86</a:t>
                      </a:r>
                      <a:endParaRPr lang="en-IN" sz="1400" b="0" i="0" u="none" strike="noStrike" dirty="0">
                        <a:solidFill>
                          <a:srgbClr val="000000"/>
                        </a:solidFill>
                        <a:latin typeface="Calibri"/>
                      </a:endParaRPr>
                    </a:p>
                  </a:txBody>
                  <a:tcPr marL="9525" marR="9525" marT="9525" marB="0" anchor="ctr">
                    <a:solidFill>
                      <a:srgbClr val="33CC33"/>
                    </a:solidFill>
                  </a:tcPr>
                </a:tc>
                <a:tc gridSpan="2">
                  <a:txBody>
                    <a:bodyPr/>
                    <a:lstStyle/>
                    <a:p>
                      <a:pPr algn="ctr" fontAlgn="b"/>
                      <a:r>
                        <a:rPr lang="el-GR" sz="1400" u="none" strike="noStrike" dirty="0"/>
                        <a:t>Σ</a:t>
                      </a:r>
                      <a:r>
                        <a:rPr lang="en-IN" sz="1400" u="none" strike="noStrike" dirty="0"/>
                        <a:t>xij</a:t>
                      </a:r>
                      <a:r>
                        <a:rPr lang="en-IN" sz="1400" u="none" strike="noStrike" baseline="30000" dirty="0"/>
                        <a:t>2 </a:t>
                      </a:r>
                      <a:r>
                        <a:rPr lang="en-IN" sz="1400" u="none" strike="noStrike" dirty="0"/>
                        <a:t>= 514</a:t>
                      </a:r>
                      <a:endParaRPr lang="en-IN" sz="1400" b="0" i="0" u="none" strike="noStrike" dirty="0">
                        <a:solidFill>
                          <a:srgbClr val="000000"/>
                        </a:solidFill>
                        <a:latin typeface="Calibri"/>
                      </a:endParaRPr>
                    </a:p>
                  </a:txBody>
                  <a:tcPr marL="9525" marR="9525" marT="9525" marB="0" anchor="ctr">
                    <a:solidFill>
                      <a:srgbClr val="33CC33"/>
                    </a:solidFill>
                  </a:tcPr>
                </a:tc>
                <a:tc hMerge="1">
                  <a:txBody>
                    <a:bodyPr/>
                    <a:lstStyle/>
                    <a:p>
                      <a:endParaRPr lang="en-IN"/>
                    </a:p>
                  </a:txBody>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r>
                        <a:rPr lang="el-GR" sz="1400" u="none" strike="noStrike" dirty="0"/>
                        <a:t>Σ(</a:t>
                      </a:r>
                      <a:r>
                        <a:rPr lang="en-IN" sz="1400" u="none" strike="noStrike" dirty="0"/>
                        <a:t>Tj</a:t>
                      </a:r>
                      <a:r>
                        <a:rPr lang="en-IN" sz="1400" u="none" strike="noStrike" baseline="30000" dirty="0"/>
                        <a:t>2</a:t>
                      </a:r>
                      <a:r>
                        <a:rPr lang="en-IN" sz="1400" u="none" strike="noStrike" dirty="0"/>
                        <a:t> /n)  =472.5</a:t>
                      </a:r>
                      <a:endParaRPr lang="en-IN" sz="1400" b="0" i="0" u="none" strike="noStrike" dirty="0">
                        <a:solidFill>
                          <a:srgbClr val="000000"/>
                        </a:solidFill>
                        <a:latin typeface="Calibri"/>
                      </a:endParaRPr>
                    </a:p>
                  </a:txBody>
                  <a:tcPr marL="9525" marR="9525" marT="9525" marB="0" anchor="ctr">
                    <a:solidFill>
                      <a:srgbClr val="33CC33"/>
                    </a:solidFill>
                  </a:tcPr>
                </a:tc>
                <a:tc>
                  <a:txBody>
                    <a:bodyPr/>
                    <a:lstStyle/>
                    <a:p>
                      <a:pPr algn="ctr" fontAlgn="b"/>
                      <a:endParaRPr lang="en-IN" sz="1400" b="0" i="0" u="none" strike="noStrike" dirty="0">
                        <a:solidFill>
                          <a:srgbClr val="000000"/>
                        </a:solidFill>
                        <a:latin typeface="Calibri"/>
                      </a:endParaRPr>
                    </a:p>
                  </a:txBody>
                  <a:tcPr marL="9525" marR="9525" marT="9525" marB="0" anchor="ct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endParaRPr lang="en-IN" sz="1400" b="0" i="0" u="none" strike="noStrike" dirty="0">
                        <a:solidFill>
                          <a:srgbClr val="000000"/>
                        </a:solidFill>
                        <a:latin typeface="Calibri"/>
                      </a:endParaRPr>
                    </a:p>
                  </a:txBody>
                  <a:tcPr marL="9525" marR="9525" marT="9525" marB="0" anchor="ctr">
                    <a:solidFill>
                      <a:schemeClr val="bg1"/>
                    </a:solidFill>
                  </a:tcPr>
                </a:tc>
                <a:tc>
                  <a:txBody>
                    <a:bodyPr/>
                    <a:lstStyle/>
                    <a:p>
                      <a:pPr algn="ctr" fontAlgn="b"/>
                      <a:r>
                        <a:rPr lang="el-GR" sz="1400" u="none" strike="noStrike" dirty="0"/>
                        <a:t>Σ(</a:t>
                      </a:r>
                      <a:r>
                        <a:rPr lang="en-IN" sz="1400" u="none" strike="noStrike" dirty="0"/>
                        <a:t>Ti</a:t>
                      </a:r>
                      <a:r>
                        <a:rPr lang="en-IN" sz="1400" u="none" strike="noStrike" baseline="30000" dirty="0"/>
                        <a:t>2</a:t>
                      </a:r>
                      <a:r>
                        <a:rPr lang="en-IN" sz="1400" u="none" strike="noStrike" dirty="0"/>
                        <a:t> /n)  =487.5</a:t>
                      </a:r>
                      <a:endParaRPr lang="en-IN" sz="1400" b="0" i="0" u="none" strike="noStrike" dirty="0">
                        <a:solidFill>
                          <a:srgbClr val="000000"/>
                        </a:solidFill>
                        <a:latin typeface="Calibri"/>
                      </a:endParaRPr>
                    </a:p>
                  </a:txBody>
                  <a:tcPr marL="9525" marR="9525" marT="9525" marB="0" anchor="ctr">
                    <a:solidFill>
                      <a:srgbClr val="33CC33"/>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lstStyle/>
          <a:p>
            <a:pPr>
              <a:buFontTx/>
              <a:buNone/>
              <a:defRPr/>
            </a:pPr>
            <a:r>
              <a:rPr lang="en-US" sz="2200" dirty="0"/>
              <a:t>Information obtained from table.</a:t>
            </a:r>
          </a:p>
          <a:p>
            <a:pPr>
              <a:buFontTx/>
              <a:buNone/>
              <a:defRPr/>
            </a:pPr>
            <a:r>
              <a:rPr lang="en-US" sz="2200" dirty="0"/>
              <a:t>∑T= 86</a:t>
            </a:r>
          </a:p>
          <a:p>
            <a:pPr>
              <a:buFontTx/>
              <a:buNone/>
              <a:defRPr/>
            </a:pPr>
            <a:r>
              <a:rPr lang="en-US" sz="2200" dirty="0"/>
              <a:t>Σxij</a:t>
            </a:r>
            <a:r>
              <a:rPr lang="en-US" sz="2200" baseline="30000" dirty="0"/>
              <a:t>2 </a:t>
            </a:r>
            <a:r>
              <a:rPr lang="en-US" sz="2200" dirty="0"/>
              <a:t> = 514</a:t>
            </a:r>
          </a:p>
          <a:p>
            <a:pPr>
              <a:buFontTx/>
              <a:buNone/>
              <a:defRPr/>
            </a:pPr>
            <a:r>
              <a:rPr lang="el-GR" sz="2200" dirty="0"/>
              <a:t>Σ(</a:t>
            </a:r>
            <a:r>
              <a:rPr lang="en-IN" sz="2200" dirty="0"/>
              <a:t>Tj</a:t>
            </a:r>
            <a:r>
              <a:rPr lang="en-IN" sz="2200" baseline="30000" dirty="0"/>
              <a:t>2</a:t>
            </a:r>
            <a:r>
              <a:rPr lang="en-IN" sz="2200" dirty="0"/>
              <a:t> /</a:t>
            </a:r>
            <a:r>
              <a:rPr lang="en-IN" sz="2200" dirty="0" err="1"/>
              <a:t>n</a:t>
            </a:r>
            <a:r>
              <a:rPr lang="en-IN" sz="2200" baseline="-25000" dirty="0" err="1"/>
              <a:t>j</a:t>
            </a:r>
            <a:r>
              <a:rPr lang="en-IN" sz="2200" dirty="0"/>
              <a:t>)  =472.5 (between months)</a:t>
            </a:r>
          </a:p>
          <a:p>
            <a:pPr>
              <a:buFontTx/>
              <a:buNone/>
              <a:defRPr/>
            </a:pPr>
            <a:r>
              <a:rPr lang="el-GR" sz="2200" dirty="0"/>
              <a:t>Σ(</a:t>
            </a:r>
            <a:r>
              <a:rPr lang="en-IN" sz="2200" dirty="0"/>
              <a:t>Ti</a:t>
            </a:r>
            <a:r>
              <a:rPr lang="en-IN" sz="2200" baseline="30000" dirty="0"/>
              <a:t>2</a:t>
            </a:r>
            <a:r>
              <a:rPr lang="en-IN" sz="2200" dirty="0"/>
              <a:t> /</a:t>
            </a:r>
            <a:r>
              <a:rPr lang="en-IN" sz="2200" dirty="0" err="1"/>
              <a:t>n</a:t>
            </a:r>
            <a:r>
              <a:rPr lang="en-IN" sz="2200" baseline="-25000" dirty="0" err="1"/>
              <a:t>i</a:t>
            </a:r>
            <a:r>
              <a:rPr lang="en-IN" sz="2200" dirty="0"/>
              <a:t>)  =487.5 (between companies)</a:t>
            </a:r>
          </a:p>
          <a:p>
            <a:pPr>
              <a:buFontTx/>
              <a:buNone/>
              <a:defRPr/>
            </a:pPr>
            <a:r>
              <a:rPr lang="en-US" sz="2200" dirty="0"/>
              <a:t>Requirement of Two way ANOVA</a:t>
            </a:r>
          </a:p>
          <a:p>
            <a:pPr marL="457200" indent="-457200">
              <a:defRPr/>
            </a:pPr>
            <a:r>
              <a:rPr lang="en-US" sz="2200" dirty="0">
                <a:cs typeface="Arial" charset="0"/>
              </a:rPr>
              <a:t>∑T=  86</a:t>
            </a:r>
          </a:p>
          <a:p>
            <a:pPr marL="457200" indent="-457200">
              <a:defRPr/>
            </a:pPr>
            <a:r>
              <a:rPr lang="en-US" sz="2200" dirty="0">
                <a:cs typeface="Arial" charset="0"/>
              </a:rPr>
              <a:t> CF=( ∑T)</a:t>
            </a:r>
            <a:r>
              <a:rPr lang="en-US" sz="2200" baseline="30000" dirty="0">
                <a:cs typeface="Arial" charset="0"/>
              </a:rPr>
              <a:t>2</a:t>
            </a:r>
            <a:r>
              <a:rPr lang="en-US" sz="2200" dirty="0">
                <a:cs typeface="Arial" charset="0"/>
              </a:rPr>
              <a:t> /n</a:t>
            </a:r>
          </a:p>
          <a:p>
            <a:pPr marL="457200" indent="-457200">
              <a:buFontTx/>
              <a:buNone/>
              <a:defRPr/>
            </a:pPr>
            <a:r>
              <a:rPr lang="en-US" sz="2200" dirty="0">
                <a:cs typeface="Arial" charset="0"/>
              </a:rPr>
              <a:t>= (86)</a:t>
            </a:r>
            <a:r>
              <a:rPr lang="en-US" sz="2200" baseline="30000" dirty="0">
                <a:cs typeface="Arial" charset="0"/>
              </a:rPr>
              <a:t>2 </a:t>
            </a:r>
            <a:r>
              <a:rPr lang="en-US" sz="2200" dirty="0">
                <a:cs typeface="Arial" charset="0"/>
              </a:rPr>
              <a:t> /16= 462.25</a:t>
            </a:r>
          </a:p>
          <a:p>
            <a:pPr marL="457200" indent="-457200">
              <a:buFontTx/>
              <a:buNone/>
              <a:defRPr/>
            </a:pPr>
            <a:r>
              <a:rPr lang="en-US" sz="2200" dirty="0">
                <a:cs typeface="Arial" charset="0"/>
              </a:rPr>
              <a:t>1. </a:t>
            </a:r>
            <a:r>
              <a:rPr lang="en-GB" sz="2200" dirty="0"/>
              <a:t>SS </a:t>
            </a:r>
            <a:r>
              <a:rPr lang="en-GB" sz="2200"/>
              <a:t>Between Months</a:t>
            </a:r>
            <a:endParaRPr lang="en-GB" sz="2200" dirty="0"/>
          </a:p>
          <a:p>
            <a:pPr marL="457200" indent="-457200">
              <a:buFontTx/>
              <a:buNone/>
              <a:defRPr/>
            </a:pPr>
            <a:r>
              <a:rPr lang="en-GB" sz="2200" dirty="0"/>
              <a:t>=</a:t>
            </a:r>
            <a:r>
              <a:rPr lang="el-GR" sz="2200" dirty="0"/>
              <a:t> Σ(</a:t>
            </a:r>
            <a:r>
              <a:rPr lang="en-IN" sz="2200" dirty="0"/>
              <a:t>Tj</a:t>
            </a:r>
            <a:r>
              <a:rPr lang="en-IN" sz="2200" baseline="30000" dirty="0"/>
              <a:t>2</a:t>
            </a:r>
            <a:r>
              <a:rPr lang="en-IN" sz="2200" dirty="0"/>
              <a:t> /</a:t>
            </a:r>
            <a:r>
              <a:rPr lang="en-IN" sz="2200" dirty="0" err="1"/>
              <a:t>n</a:t>
            </a:r>
            <a:r>
              <a:rPr lang="en-IN" sz="2200" baseline="-25000" dirty="0" err="1"/>
              <a:t>j</a:t>
            </a:r>
            <a:r>
              <a:rPr lang="en-IN" sz="2200" dirty="0"/>
              <a:t>) - </a:t>
            </a:r>
            <a:r>
              <a:rPr lang="en-US" sz="2200" dirty="0">
                <a:cs typeface="Arial" charset="0"/>
              </a:rPr>
              <a:t>CF </a:t>
            </a:r>
          </a:p>
          <a:p>
            <a:pPr marL="457200" indent="-457200">
              <a:buFontTx/>
              <a:buNone/>
              <a:defRPr/>
            </a:pPr>
            <a:r>
              <a:rPr lang="en-US" sz="2200" dirty="0">
                <a:cs typeface="Arial" charset="0"/>
              </a:rPr>
              <a:t>=  472.5 – 462.25= </a:t>
            </a:r>
            <a:r>
              <a:rPr lang="en-US" sz="2200" b="1" dirty="0">
                <a:cs typeface="Arial" charset="0"/>
              </a:rPr>
              <a:t>10.25</a:t>
            </a:r>
          </a:p>
          <a:p>
            <a:pPr marL="457200" indent="-457200">
              <a:buFontTx/>
              <a:buNone/>
              <a:defRPr/>
            </a:pPr>
            <a:r>
              <a:rPr lang="en-US" sz="2200" b="1" dirty="0">
                <a:cs typeface="Arial" charset="0"/>
              </a:rPr>
              <a:t>2. </a:t>
            </a:r>
            <a:r>
              <a:rPr lang="en-US" sz="2400" b="1" dirty="0">
                <a:cs typeface="Arial" charset="0"/>
              </a:rPr>
              <a:t>. </a:t>
            </a:r>
            <a:r>
              <a:rPr lang="en-GB" sz="2400" dirty="0"/>
              <a:t>SS Between Companies</a:t>
            </a:r>
          </a:p>
          <a:p>
            <a:pPr marL="457200" indent="-457200">
              <a:buFontTx/>
              <a:buNone/>
              <a:defRPr/>
            </a:pPr>
            <a:r>
              <a:rPr lang="en-GB" sz="2400" dirty="0"/>
              <a:t>=</a:t>
            </a:r>
            <a:r>
              <a:rPr lang="el-GR" sz="2400" dirty="0"/>
              <a:t> Σ(</a:t>
            </a:r>
            <a:r>
              <a:rPr lang="en-IN" sz="2400" dirty="0"/>
              <a:t>Ti</a:t>
            </a:r>
            <a:r>
              <a:rPr lang="en-IN" sz="2400" baseline="30000" dirty="0"/>
              <a:t>2</a:t>
            </a:r>
            <a:r>
              <a:rPr lang="en-IN" sz="2400" dirty="0"/>
              <a:t> /</a:t>
            </a:r>
            <a:r>
              <a:rPr lang="en-IN" sz="2400" dirty="0" err="1"/>
              <a:t>ni</a:t>
            </a:r>
            <a:r>
              <a:rPr lang="en-IN" sz="2400" dirty="0"/>
              <a:t>) - </a:t>
            </a:r>
            <a:r>
              <a:rPr lang="en-US" sz="2400" dirty="0">
                <a:cs typeface="Arial" charset="0"/>
              </a:rPr>
              <a:t>CF </a:t>
            </a:r>
          </a:p>
          <a:p>
            <a:pPr marL="457200" indent="-457200">
              <a:buFontTx/>
              <a:buNone/>
              <a:defRPr/>
            </a:pPr>
            <a:r>
              <a:rPr lang="en-US" sz="2400" dirty="0">
                <a:cs typeface="Arial" charset="0"/>
              </a:rPr>
              <a:t>=  487.5 – 462.25= </a:t>
            </a:r>
            <a:r>
              <a:rPr lang="en-US" sz="2400" b="1" dirty="0">
                <a:cs typeface="Arial" charset="0"/>
              </a:rPr>
              <a:t>25.25</a:t>
            </a:r>
          </a:p>
          <a:p>
            <a:pPr marL="457200" indent="-457200">
              <a:buFontTx/>
              <a:buNone/>
              <a:defRPr/>
            </a:pPr>
            <a:endParaRPr lang="en-US" sz="2200" dirty="0"/>
          </a:p>
          <a:p>
            <a:pPr marL="457200" indent="-457200">
              <a:buFontTx/>
              <a:buNone/>
              <a:defRPr/>
            </a:pPr>
            <a:endParaRPr lang="en-US" sz="2200" u="sng" baseline="30000" dirty="0">
              <a:cs typeface="Arial" charset="0"/>
            </a:endParaRPr>
          </a:p>
          <a:p>
            <a:pPr marL="457200" indent="-457200">
              <a:defRPr/>
            </a:pPr>
            <a:endParaRPr lang="en-US" sz="2200" dirty="0">
              <a:cs typeface="Arial" charset="0"/>
            </a:endParaRPr>
          </a:p>
          <a:p>
            <a:pPr marL="457200" indent="-457200">
              <a:defRPr/>
            </a:pPr>
            <a:endParaRPr lang="en-US" sz="2200" dirty="0">
              <a:cs typeface="Arial" charset="0"/>
            </a:endParaRPr>
          </a:p>
          <a:p>
            <a:pPr>
              <a:buFontTx/>
              <a:buNone/>
              <a:defRPr/>
            </a:pPr>
            <a:endParaRPr lang="en-IN" sz="2200" dirty="0"/>
          </a:p>
          <a:p>
            <a:pPr>
              <a:buFontTx/>
              <a:buNone/>
              <a:defRPr/>
            </a:pP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 calcmode="lin" valueType="num">
                                      <p:cBhvr additive="base">
                                        <p:cTn id="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 calcmode="lin" valueType="num">
                                      <p:cBhvr additive="base">
                                        <p:cTn id="4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 calcmode="lin" valueType="num">
                                      <p:cBhvr additive="base">
                                        <p:cTn id="5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 calcmode="lin" valueType="num">
                                      <p:cBhvr additive="base">
                                        <p:cTn id="5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04800"/>
            <a:ext cx="4038600" cy="5821363"/>
          </a:xfrm>
        </p:spPr>
        <p:txBody>
          <a:bodyPr/>
          <a:lstStyle/>
          <a:p>
            <a:pPr>
              <a:buFontTx/>
              <a:buNone/>
              <a:defRPr/>
            </a:pPr>
            <a:r>
              <a:rPr lang="en-US" sz="2200" dirty="0"/>
              <a:t>Information obtained from table.</a:t>
            </a:r>
          </a:p>
          <a:p>
            <a:pPr>
              <a:buFontTx/>
              <a:buNone/>
              <a:defRPr/>
            </a:pPr>
            <a:r>
              <a:rPr lang="en-US" sz="2200" dirty="0"/>
              <a:t>T= 86</a:t>
            </a:r>
          </a:p>
          <a:p>
            <a:pPr>
              <a:buFontTx/>
              <a:buNone/>
              <a:defRPr/>
            </a:pPr>
            <a:r>
              <a:rPr lang="en-US" sz="2200" dirty="0"/>
              <a:t>Σxij</a:t>
            </a:r>
            <a:r>
              <a:rPr lang="en-US" sz="2200" baseline="30000" dirty="0"/>
              <a:t>2 </a:t>
            </a:r>
            <a:r>
              <a:rPr lang="en-US" sz="2200" dirty="0"/>
              <a:t> = 514</a:t>
            </a:r>
          </a:p>
          <a:p>
            <a:pPr>
              <a:buFontTx/>
              <a:buNone/>
              <a:defRPr/>
            </a:pPr>
            <a:endParaRPr lang="en-US" sz="2200" baseline="30000" dirty="0"/>
          </a:p>
          <a:p>
            <a:pPr>
              <a:buFontTx/>
              <a:buNone/>
              <a:defRPr/>
            </a:pPr>
            <a:r>
              <a:rPr lang="el-GR" sz="2200" dirty="0"/>
              <a:t>Σ(</a:t>
            </a:r>
            <a:r>
              <a:rPr lang="en-IN" sz="2200" dirty="0"/>
              <a:t>Tj</a:t>
            </a:r>
            <a:r>
              <a:rPr lang="en-IN" sz="2200" baseline="30000" dirty="0"/>
              <a:t>2</a:t>
            </a:r>
            <a:r>
              <a:rPr lang="en-IN" sz="2200" dirty="0"/>
              <a:t> /</a:t>
            </a:r>
            <a:r>
              <a:rPr lang="en-IN" sz="2200" dirty="0" err="1"/>
              <a:t>n</a:t>
            </a:r>
            <a:r>
              <a:rPr lang="en-IN" sz="2200" baseline="-25000" dirty="0" err="1"/>
              <a:t>j</a:t>
            </a:r>
            <a:r>
              <a:rPr lang="en-IN" sz="2200" dirty="0"/>
              <a:t>)  =472.5 </a:t>
            </a:r>
          </a:p>
          <a:p>
            <a:pPr>
              <a:buFontTx/>
              <a:buNone/>
              <a:defRPr/>
            </a:pPr>
            <a:r>
              <a:rPr lang="el-GR" sz="2200" dirty="0"/>
              <a:t>Σ(</a:t>
            </a:r>
            <a:r>
              <a:rPr lang="en-IN" sz="2200" dirty="0"/>
              <a:t>Ti</a:t>
            </a:r>
            <a:r>
              <a:rPr lang="en-IN" sz="2200" baseline="30000" dirty="0"/>
              <a:t>2</a:t>
            </a:r>
            <a:r>
              <a:rPr lang="en-IN" sz="2200" dirty="0"/>
              <a:t> /</a:t>
            </a:r>
            <a:r>
              <a:rPr lang="en-IN" sz="2200" dirty="0" err="1"/>
              <a:t>n</a:t>
            </a:r>
            <a:r>
              <a:rPr lang="en-IN" sz="2200" baseline="-25000" dirty="0" err="1"/>
              <a:t>i</a:t>
            </a:r>
            <a:r>
              <a:rPr lang="en-IN" sz="2200" dirty="0"/>
              <a:t>)  =487.5 </a:t>
            </a:r>
          </a:p>
          <a:p>
            <a:pPr>
              <a:buFontTx/>
              <a:buNone/>
              <a:defRPr/>
            </a:pPr>
            <a:r>
              <a:rPr lang="en-US" sz="2200" dirty="0"/>
              <a:t>Requirement of Two way ANOVA</a:t>
            </a:r>
          </a:p>
          <a:p>
            <a:pPr marL="457200" indent="-457200">
              <a:defRPr/>
            </a:pPr>
            <a:r>
              <a:rPr lang="en-US" sz="2200" dirty="0">
                <a:cs typeface="Arial" charset="0"/>
              </a:rPr>
              <a:t>T=  86</a:t>
            </a:r>
          </a:p>
          <a:p>
            <a:pPr marL="457200" indent="-457200">
              <a:defRPr/>
            </a:pPr>
            <a:r>
              <a:rPr lang="en-US" sz="2200" dirty="0">
                <a:cs typeface="Arial" charset="0"/>
              </a:rPr>
              <a:t> CF=( T)</a:t>
            </a:r>
            <a:r>
              <a:rPr lang="en-US" sz="2200" baseline="30000" dirty="0">
                <a:cs typeface="Arial" charset="0"/>
              </a:rPr>
              <a:t>2</a:t>
            </a:r>
            <a:r>
              <a:rPr lang="en-US" sz="2200" dirty="0">
                <a:cs typeface="Arial" charset="0"/>
              </a:rPr>
              <a:t> /n</a:t>
            </a:r>
          </a:p>
          <a:p>
            <a:pPr marL="457200" indent="-457200">
              <a:buFontTx/>
              <a:buNone/>
              <a:defRPr/>
            </a:pPr>
            <a:r>
              <a:rPr lang="en-US" sz="2200" dirty="0">
                <a:cs typeface="Arial" charset="0"/>
              </a:rPr>
              <a:t>= (86)</a:t>
            </a:r>
            <a:r>
              <a:rPr lang="en-US" sz="2200" baseline="30000" dirty="0">
                <a:cs typeface="Arial" charset="0"/>
              </a:rPr>
              <a:t>2 </a:t>
            </a:r>
            <a:r>
              <a:rPr lang="en-US" sz="2200" dirty="0">
                <a:cs typeface="Arial" charset="0"/>
              </a:rPr>
              <a:t> /16= 462.25</a:t>
            </a:r>
            <a:endParaRPr lang="en-US" sz="2200" u="sng" baseline="30000" dirty="0">
              <a:cs typeface="Arial" charset="0"/>
            </a:endParaRPr>
          </a:p>
          <a:p>
            <a:pPr marL="457200" indent="-457200">
              <a:buFontTx/>
              <a:buNone/>
              <a:defRPr/>
            </a:pPr>
            <a:r>
              <a:rPr lang="en-GB" sz="2200" dirty="0"/>
              <a:t>1. SS Between Months</a:t>
            </a:r>
          </a:p>
          <a:p>
            <a:pPr marL="457200" indent="-457200">
              <a:buFontTx/>
              <a:buNone/>
              <a:defRPr/>
            </a:pPr>
            <a:r>
              <a:rPr lang="en-GB" sz="2200" dirty="0"/>
              <a:t>=</a:t>
            </a:r>
            <a:r>
              <a:rPr lang="el-GR" sz="2200" dirty="0"/>
              <a:t> Σ(</a:t>
            </a:r>
            <a:r>
              <a:rPr lang="en-IN" sz="2200" dirty="0"/>
              <a:t>Tj</a:t>
            </a:r>
            <a:r>
              <a:rPr lang="en-IN" sz="2200" baseline="30000" dirty="0"/>
              <a:t>2</a:t>
            </a:r>
            <a:r>
              <a:rPr lang="en-IN" sz="2200" dirty="0"/>
              <a:t> /</a:t>
            </a:r>
            <a:r>
              <a:rPr lang="en-IN" sz="2200" dirty="0" err="1"/>
              <a:t>n</a:t>
            </a:r>
            <a:r>
              <a:rPr lang="en-IN" sz="2200" baseline="-25000" dirty="0" err="1"/>
              <a:t>j</a:t>
            </a:r>
            <a:r>
              <a:rPr lang="en-IN" sz="2200" dirty="0"/>
              <a:t>) - </a:t>
            </a:r>
            <a:r>
              <a:rPr lang="en-US" sz="2200" dirty="0">
                <a:cs typeface="Arial" charset="0"/>
              </a:rPr>
              <a:t>CF </a:t>
            </a:r>
          </a:p>
          <a:p>
            <a:pPr marL="457200" indent="-457200">
              <a:buFontTx/>
              <a:buNone/>
              <a:defRPr/>
            </a:pPr>
            <a:r>
              <a:rPr lang="en-US" sz="2200" dirty="0">
                <a:cs typeface="Arial" charset="0"/>
              </a:rPr>
              <a:t>=  472.5 – 462.25= </a:t>
            </a:r>
            <a:r>
              <a:rPr lang="en-US" sz="2200" b="1" dirty="0">
                <a:cs typeface="Arial" charset="0"/>
              </a:rPr>
              <a:t>10.25</a:t>
            </a:r>
            <a:endParaRPr lang="en-US" sz="2200" dirty="0"/>
          </a:p>
          <a:p>
            <a:pPr>
              <a:buFontTx/>
              <a:buNone/>
              <a:defRPr/>
            </a:pPr>
            <a:endParaRPr lang="en-US" sz="2200" dirty="0"/>
          </a:p>
          <a:p>
            <a:pPr>
              <a:buFontTx/>
              <a:buNone/>
              <a:defRPr/>
            </a:pPr>
            <a:endParaRPr lang="en-US" sz="2200" dirty="0"/>
          </a:p>
          <a:p>
            <a:pPr>
              <a:buFontTx/>
              <a:buNone/>
              <a:defRPr/>
            </a:pPr>
            <a:endParaRPr lang="en-IN" sz="2200" baseline="30000" dirty="0"/>
          </a:p>
        </p:txBody>
      </p:sp>
      <p:sp>
        <p:nvSpPr>
          <p:cNvPr id="4" name="Content Placeholder 3"/>
          <p:cNvSpPr>
            <a:spLocks noGrp="1"/>
          </p:cNvSpPr>
          <p:nvPr>
            <p:ph sz="half" idx="2"/>
          </p:nvPr>
        </p:nvSpPr>
        <p:spPr>
          <a:xfrm>
            <a:off x="4648200" y="381000"/>
            <a:ext cx="4038600" cy="5745163"/>
          </a:xfrm>
        </p:spPr>
        <p:txBody>
          <a:bodyPr/>
          <a:lstStyle/>
          <a:p>
            <a:pPr>
              <a:buFontTx/>
              <a:buNone/>
              <a:defRPr/>
            </a:pPr>
            <a:endParaRPr lang="en-US" sz="2000" b="1" dirty="0">
              <a:cs typeface="Arial" charset="0"/>
            </a:endParaRPr>
          </a:p>
          <a:p>
            <a:pPr marL="457200" indent="-457200">
              <a:buFontTx/>
              <a:buNone/>
              <a:defRPr/>
            </a:pPr>
            <a:r>
              <a:rPr lang="en-US" sz="2000" b="1" dirty="0">
                <a:cs typeface="Arial" charset="0"/>
              </a:rPr>
              <a:t>2. </a:t>
            </a:r>
            <a:r>
              <a:rPr lang="en-GB" sz="2000" dirty="0"/>
              <a:t>SS Between Companies</a:t>
            </a:r>
          </a:p>
          <a:p>
            <a:pPr marL="457200" indent="-457200">
              <a:buFontTx/>
              <a:buNone/>
              <a:defRPr/>
            </a:pPr>
            <a:r>
              <a:rPr lang="en-GB" sz="2000" dirty="0"/>
              <a:t>=</a:t>
            </a:r>
            <a:r>
              <a:rPr lang="el-GR" sz="2000" dirty="0"/>
              <a:t> Σ(</a:t>
            </a:r>
            <a:r>
              <a:rPr lang="en-IN" sz="2000" dirty="0"/>
              <a:t>Ti</a:t>
            </a:r>
            <a:r>
              <a:rPr lang="en-IN" sz="2000" baseline="30000" dirty="0"/>
              <a:t>2</a:t>
            </a:r>
            <a:r>
              <a:rPr lang="en-IN" sz="2000" dirty="0"/>
              <a:t> /</a:t>
            </a:r>
            <a:r>
              <a:rPr lang="en-IN" sz="2000" dirty="0" err="1"/>
              <a:t>ni</a:t>
            </a:r>
            <a:r>
              <a:rPr lang="en-IN" sz="2000" dirty="0"/>
              <a:t>) - </a:t>
            </a:r>
            <a:r>
              <a:rPr lang="en-US" sz="2000" dirty="0">
                <a:cs typeface="Arial" charset="0"/>
              </a:rPr>
              <a:t>CF </a:t>
            </a:r>
          </a:p>
          <a:p>
            <a:pPr marL="457200" indent="-457200">
              <a:buFontTx/>
              <a:buNone/>
              <a:defRPr/>
            </a:pPr>
            <a:r>
              <a:rPr lang="en-US" sz="2000" dirty="0">
                <a:cs typeface="Arial" charset="0"/>
              </a:rPr>
              <a:t>=  487.5 – 462.25= </a:t>
            </a:r>
            <a:r>
              <a:rPr lang="en-US" sz="2000" b="1" dirty="0">
                <a:cs typeface="Arial" charset="0"/>
              </a:rPr>
              <a:t>25.25</a:t>
            </a:r>
          </a:p>
          <a:p>
            <a:pPr marL="457200" indent="-457200">
              <a:buFontTx/>
              <a:buNone/>
              <a:defRPr/>
            </a:pPr>
            <a:endParaRPr lang="en-US" sz="2000" b="1" dirty="0">
              <a:cs typeface="Arial" charset="0"/>
            </a:endParaRPr>
          </a:p>
          <a:p>
            <a:pPr marL="457200" indent="-457200">
              <a:buFontTx/>
              <a:buNone/>
              <a:defRPr/>
            </a:pPr>
            <a:r>
              <a:rPr lang="en-GB" sz="2000" dirty="0"/>
              <a:t>3. Total SS</a:t>
            </a:r>
          </a:p>
          <a:p>
            <a:pPr marL="457200" indent="-457200">
              <a:buFontTx/>
              <a:buNone/>
              <a:defRPr/>
            </a:pPr>
            <a:r>
              <a:rPr lang="en-GB" sz="2000" dirty="0"/>
              <a:t>= </a:t>
            </a:r>
            <a:r>
              <a:rPr lang="en-US" sz="2000" dirty="0">
                <a:cs typeface="Arial" charset="0"/>
              </a:rPr>
              <a:t>∑X</a:t>
            </a:r>
            <a:r>
              <a:rPr lang="en-US" sz="2000" baseline="-25000" dirty="0">
                <a:cs typeface="Arial" charset="0"/>
              </a:rPr>
              <a:t>ij</a:t>
            </a:r>
            <a:r>
              <a:rPr lang="en-US" sz="2000" baseline="30000" dirty="0">
                <a:cs typeface="Arial" charset="0"/>
              </a:rPr>
              <a:t>2</a:t>
            </a:r>
            <a:r>
              <a:rPr lang="en-US" sz="2000" dirty="0">
                <a:cs typeface="Arial" charset="0"/>
              </a:rPr>
              <a:t>- CF </a:t>
            </a:r>
          </a:p>
          <a:p>
            <a:pPr marL="457200" indent="-457200">
              <a:buFontTx/>
              <a:buNone/>
              <a:defRPr/>
            </a:pPr>
            <a:r>
              <a:rPr lang="en-US" sz="2000" dirty="0">
                <a:cs typeface="Arial" charset="0"/>
              </a:rPr>
              <a:t>= 514 – 462.25 = </a:t>
            </a:r>
            <a:r>
              <a:rPr lang="en-US" sz="2000" b="1" dirty="0">
                <a:cs typeface="Arial" charset="0"/>
              </a:rPr>
              <a:t>51.75</a:t>
            </a:r>
          </a:p>
          <a:p>
            <a:pPr marL="457200" indent="-457200">
              <a:buFontTx/>
              <a:buNone/>
              <a:defRPr/>
            </a:pPr>
            <a:endParaRPr lang="en-US" sz="2000" dirty="0">
              <a:cs typeface="Arial" charset="0"/>
            </a:endParaRPr>
          </a:p>
          <a:p>
            <a:pPr marL="457200" indent="-457200">
              <a:buFontTx/>
              <a:buNone/>
              <a:defRPr/>
            </a:pPr>
            <a:r>
              <a:rPr lang="en-US" sz="2000" dirty="0">
                <a:cs typeface="Arial" charset="0"/>
              </a:rPr>
              <a:t>4. Error Sum of square  or Residual =   </a:t>
            </a:r>
          </a:p>
          <a:p>
            <a:pPr marL="457200" indent="-457200">
              <a:buFontTx/>
              <a:buNone/>
              <a:defRPr/>
            </a:pPr>
            <a:r>
              <a:rPr lang="en-US" sz="2000" dirty="0">
                <a:cs typeface="Arial" charset="0"/>
              </a:rPr>
              <a:t>Total SS– SS  between companies – SS between months</a:t>
            </a:r>
          </a:p>
          <a:p>
            <a:pPr marL="457200" indent="-457200">
              <a:buFontTx/>
              <a:buNone/>
              <a:defRPr/>
            </a:pPr>
            <a:r>
              <a:rPr lang="en-US" sz="2000" dirty="0">
                <a:cs typeface="Arial" charset="0"/>
              </a:rPr>
              <a:t>=51.75 -25.25 – 10.25</a:t>
            </a:r>
            <a:r>
              <a:rPr lang="en-US" sz="2000" b="1" dirty="0">
                <a:cs typeface="Arial" charset="0"/>
              </a:rPr>
              <a:t>= 16.25</a:t>
            </a: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 calcmode="lin" valueType="num">
                                      <p:cBhvr additive="base">
                                        <p:cTn id="1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 calcmode="lin" valueType="num">
                                      <p:cBhvr additive="base">
                                        <p:cTn id="1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 calcmode="lin" valueType="num">
                                      <p:cBhvr additive="base">
                                        <p:cTn id="2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 calcmode="lin" valueType="num">
                                      <p:cBhvr additive="base">
                                        <p:cTn id="3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 calcmode="lin" valueType="num">
                                      <p:cBhvr additive="base">
                                        <p:cTn id="3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04800"/>
            <a:ext cx="7696200" cy="5821363"/>
          </a:xfrm>
        </p:spPr>
        <p:txBody>
          <a:bodyPr/>
          <a:lstStyle/>
          <a:p>
            <a:pPr>
              <a:buFontTx/>
              <a:buNone/>
              <a:defRPr/>
            </a:pPr>
            <a:endParaRPr lang="en-US" sz="2400" u="sng" baseline="30000" dirty="0">
              <a:cs typeface="Arial" charset="0"/>
            </a:endParaRPr>
          </a:p>
          <a:p>
            <a:pPr marL="457200" indent="-457200">
              <a:buFontTx/>
              <a:buAutoNum type="arabicPeriod"/>
              <a:defRPr/>
            </a:pPr>
            <a:r>
              <a:rPr lang="en-GB" sz="2400" dirty="0"/>
              <a:t>SS Between Months= 10.25</a:t>
            </a:r>
          </a:p>
          <a:p>
            <a:pPr marL="457200" indent="-457200">
              <a:buFontTx/>
              <a:buNone/>
              <a:defRPr/>
            </a:pPr>
            <a:endParaRPr lang="en-GB" sz="2400" dirty="0"/>
          </a:p>
          <a:p>
            <a:pPr marL="457200" indent="-457200">
              <a:buFontTx/>
              <a:buNone/>
              <a:defRPr/>
            </a:pPr>
            <a:r>
              <a:rPr lang="en-GB" sz="2400" dirty="0"/>
              <a:t>2. SS Between Companies =25.25</a:t>
            </a:r>
          </a:p>
          <a:p>
            <a:pPr marL="457200" indent="-457200">
              <a:buFontTx/>
              <a:buNone/>
              <a:defRPr/>
            </a:pPr>
            <a:endParaRPr lang="en-GB" sz="2400" dirty="0"/>
          </a:p>
          <a:p>
            <a:pPr marL="457200" indent="-457200">
              <a:buFontTx/>
              <a:buNone/>
              <a:defRPr/>
            </a:pPr>
            <a:r>
              <a:rPr lang="en-US" sz="2400" dirty="0">
                <a:cs typeface="Arial" charset="0"/>
              </a:rPr>
              <a:t>3. Error Sum of square  or Residual =16.25</a:t>
            </a:r>
          </a:p>
          <a:p>
            <a:pPr marL="457200" indent="-457200">
              <a:buFontTx/>
              <a:buNone/>
              <a:defRPr/>
            </a:pPr>
            <a:endParaRPr lang="en-US" sz="2400" dirty="0">
              <a:cs typeface="Arial" charset="0"/>
            </a:endParaRPr>
          </a:p>
          <a:p>
            <a:pPr marL="457200" indent="-457200">
              <a:buFontTx/>
              <a:buNone/>
              <a:defRPr/>
            </a:pPr>
            <a:r>
              <a:rPr lang="en-GB" sz="2400" dirty="0"/>
              <a:t>4. Total SS=</a:t>
            </a:r>
            <a:r>
              <a:rPr lang="en-US" sz="2400" b="1" dirty="0">
                <a:cs typeface="Arial" charset="0"/>
              </a:rPr>
              <a:t> 51.75</a:t>
            </a:r>
            <a:endParaRPr lang="en-US" sz="2400" dirty="0">
              <a:cs typeface="Arial" charset="0"/>
            </a:endParaRPr>
          </a:p>
          <a:p>
            <a:pPr marL="457200" indent="-457200">
              <a:buFontTx/>
              <a:buAutoNum type="arabicPeriod"/>
              <a:defRPr/>
            </a:pPr>
            <a:endParaRPr lang="en-GB" sz="2400" dirty="0"/>
          </a:p>
          <a:p>
            <a:pPr marL="457200" indent="-457200">
              <a:buFontTx/>
              <a:buAutoNum type="arabicPeriod"/>
              <a:defRPr/>
            </a:pPr>
            <a:endParaRPr lang="en-GB" sz="2400" dirty="0"/>
          </a:p>
          <a:p>
            <a:pPr>
              <a:buFontTx/>
              <a:buNone/>
              <a:defRPr/>
            </a:pPr>
            <a:endParaRPr lang="en-US" sz="2400" dirty="0"/>
          </a:p>
          <a:p>
            <a:pPr>
              <a:buFontTx/>
              <a:buNone/>
              <a:defRPr/>
            </a:pPr>
            <a:endParaRPr lang="en-US" sz="2400" dirty="0"/>
          </a:p>
          <a:p>
            <a:pPr>
              <a:buFontTx/>
              <a:buNone/>
              <a:defRPr/>
            </a:pPr>
            <a:endParaRPr lang="en-IN" sz="2400" baseline="30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457200" y="274638"/>
            <a:ext cx="8229600" cy="639762"/>
          </a:xfrm>
        </p:spPr>
        <p:txBody>
          <a:bodyPr/>
          <a:lstStyle/>
          <a:p>
            <a:r>
              <a:rPr lang="en-US" sz="2200"/>
              <a:t>Formulae- Large Samples</a:t>
            </a:r>
            <a:endParaRPr lang="en-IN" sz="2200"/>
          </a:p>
        </p:txBody>
      </p:sp>
      <p:pic>
        <p:nvPicPr>
          <p:cNvPr id="62467" name="Picture 2"/>
          <p:cNvPicPr>
            <a:picLocks noGrp="1" noChangeAspect="1" noChangeArrowheads="1"/>
          </p:cNvPicPr>
          <p:nvPr>
            <p:ph idx="1"/>
          </p:nvPr>
        </p:nvPicPr>
        <p:blipFill>
          <a:blip r:embed="rId2"/>
          <a:srcRect/>
          <a:stretch>
            <a:fillRect/>
          </a:stretch>
        </p:blipFill>
        <p:spPr>
          <a:xfrm>
            <a:off x="635000" y="1371600"/>
            <a:ext cx="7594600" cy="5029200"/>
          </a:xfrm>
        </p:spPr>
      </p:pic>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7620000" cy="5328357"/>
        </p:xfrm>
        <a:graphic>
          <a:graphicData uri="http://schemas.openxmlformats.org/drawingml/2006/table">
            <a:tbl>
              <a:tblPr/>
              <a:tblGrid>
                <a:gridCol w="1579337">
                  <a:extLst>
                    <a:ext uri="{9D8B030D-6E8A-4147-A177-3AD203B41FA5}">
                      <a16:colId xmlns:a16="http://schemas.microsoft.com/office/drawing/2014/main" val="20000"/>
                    </a:ext>
                  </a:extLst>
                </a:gridCol>
                <a:gridCol w="909315">
                  <a:extLst>
                    <a:ext uri="{9D8B030D-6E8A-4147-A177-3AD203B41FA5}">
                      <a16:colId xmlns:a16="http://schemas.microsoft.com/office/drawing/2014/main" val="20001"/>
                    </a:ext>
                  </a:extLst>
                </a:gridCol>
                <a:gridCol w="1900887">
                  <a:extLst>
                    <a:ext uri="{9D8B030D-6E8A-4147-A177-3AD203B41FA5}">
                      <a16:colId xmlns:a16="http://schemas.microsoft.com/office/drawing/2014/main" val="20002"/>
                    </a:ext>
                  </a:extLst>
                </a:gridCol>
                <a:gridCol w="994563">
                  <a:extLst>
                    <a:ext uri="{9D8B030D-6E8A-4147-A177-3AD203B41FA5}">
                      <a16:colId xmlns:a16="http://schemas.microsoft.com/office/drawing/2014/main" val="20003"/>
                    </a:ext>
                  </a:extLst>
                </a:gridCol>
                <a:gridCol w="1220396">
                  <a:extLst>
                    <a:ext uri="{9D8B030D-6E8A-4147-A177-3AD203B41FA5}">
                      <a16:colId xmlns:a16="http://schemas.microsoft.com/office/drawing/2014/main" val="20004"/>
                    </a:ext>
                  </a:extLst>
                </a:gridCol>
                <a:gridCol w="1015502">
                  <a:extLst>
                    <a:ext uri="{9D8B030D-6E8A-4147-A177-3AD203B41FA5}">
                      <a16:colId xmlns:a16="http://schemas.microsoft.com/office/drawing/2014/main" val="20005"/>
                    </a:ext>
                  </a:extLst>
                </a:gridCol>
              </a:tblGrid>
              <a:tr h="12792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 ratio</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4350">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Months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4-1</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extLst>
                  <a:ext uri="{0D108BD9-81ED-4DB2-BD59-A6C34878D82A}">
                    <a16:rowId xmlns:a16="http://schemas.microsoft.com/office/drawing/2014/main" val="10002"/>
                  </a:ext>
                </a:extLst>
              </a:tr>
              <a:tr h="9937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companies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4-1</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Error</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16.25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51.75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16-1</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7620000" cy="5328357"/>
        </p:xfrm>
        <a:graphic>
          <a:graphicData uri="http://schemas.openxmlformats.org/drawingml/2006/table">
            <a:tbl>
              <a:tblPr/>
              <a:tblGrid>
                <a:gridCol w="1579337">
                  <a:extLst>
                    <a:ext uri="{9D8B030D-6E8A-4147-A177-3AD203B41FA5}">
                      <a16:colId xmlns:a16="http://schemas.microsoft.com/office/drawing/2014/main" val="20000"/>
                    </a:ext>
                  </a:extLst>
                </a:gridCol>
                <a:gridCol w="909315">
                  <a:extLst>
                    <a:ext uri="{9D8B030D-6E8A-4147-A177-3AD203B41FA5}">
                      <a16:colId xmlns:a16="http://schemas.microsoft.com/office/drawing/2014/main" val="20001"/>
                    </a:ext>
                  </a:extLst>
                </a:gridCol>
                <a:gridCol w="1900887">
                  <a:extLst>
                    <a:ext uri="{9D8B030D-6E8A-4147-A177-3AD203B41FA5}">
                      <a16:colId xmlns:a16="http://schemas.microsoft.com/office/drawing/2014/main" val="20002"/>
                    </a:ext>
                  </a:extLst>
                </a:gridCol>
                <a:gridCol w="994563">
                  <a:extLst>
                    <a:ext uri="{9D8B030D-6E8A-4147-A177-3AD203B41FA5}">
                      <a16:colId xmlns:a16="http://schemas.microsoft.com/office/drawing/2014/main" val="20003"/>
                    </a:ext>
                  </a:extLst>
                </a:gridCol>
                <a:gridCol w="1220396">
                  <a:extLst>
                    <a:ext uri="{9D8B030D-6E8A-4147-A177-3AD203B41FA5}">
                      <a16:colId xmlns:a16="http://schemas.microsoft.com/office/drawing/2014/main" val="20004"/>
                    </a:ext>
                  </a:extLst>
                </a:gridCol>
                <a:gridCol w="1015502">
                  <a:extLst>
                    <a:ext uri="{9D8B030D-6E8A-4147-A177-3AD203B41FA5}">
                      <a16:colId xmlns:a16="http://schemas.microsoft.com/office/drawing/2014/main" val="20005"/>
                    </a:ext>
                  </a:extLst>
                </a:gridCol>
              </a:tblGrid>
              <a:tr h="12792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 ratio</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4350">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Months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extLst>
                  <a:ext uri="{0D108BD9-81ED-4DB2-BD59-A6C34878D82A}">
                    <a16:rowId xmlns:a16="http://schemas.microsoft.com/office/drawing/2014/main" val="10002"/>
                  </a:ext>
                </a:extLst>
              </a:tr>
              <a:tr h="9937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companies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Error</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16.25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51.75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16-1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7620000" cy="5328357"/>
        </p:xfrm>
        <a:graphic>
          <a:graphicData uri="http://schemas.openxmlformats.org/drawingml/2006/table">
            <a:tbl>
              <a:tblPr/>
              <a:tblGrid>
                <a:gridCol w="1579337">
                  <a:extLst>
                    <a:ext uri="{9D8B030D-6E8A-4147-A177-3AD203B41FA5}">
                      <a16:colId xmlns:a16="http://schemas.microsoft.com/office/drawing/2014/main" val="20000"/>
                    </a:ext>
                  </a:extLst>
                </a:gridCol>
                <a:gridCol w="909315">
                  <a:extLst>
                    <a:ext uri="{9D8B030D-6E8A-4147-A177-3AD203B41FA5}">
                      <a16:colId xmlns:a16="http://schemas.microsoft.com/office/drawing/2014/main" val="20001"/>
                    </a:ext>
                  </a:extLst>
                </a:gridCol>
                <a:gridCol w="1900887">
                  <a:extLst>
                    <a:ext uri="{9D8B030D-6E8A-4147-A177-3AD203B41FA5}">
                      <a16:colId xmlns:a16="http://schemas.microsoft.com/office/drawing/2014/main" val="20002"/>
                    </a:ext>
                  </a:extLst>
                </a:gridCol>
                <a:gridCol w="994563">
                  <a:extLst>
                    <a:ext uri="{9D8B030D-6E8A-4147-A177-3AD203B41FA5}">
                      <a16:colId xmlns:a16="http://schemas.microsoft.com/office/drawing/2014/main" val="20003"/>
                    </a:ext>
                  </a:extLst>
                </a:gridCol>
                <a:gridCol w="1220396">
                  <a:extLst>
                    <a:ext uri="{9D8B030D-6E8A-4147-A177-3AD203B41FA5}">
                      <a16:colId xmlns:a16="http://schemas.microsoft.com/office/drawing/2014/main" val="20004"/>
                    </a:ext>
                  </a:extLst>
                </a:gridCol>
                <a:gridCol w="1015502">
                  <a:extLst>
                    <a:ext uri="{9D8B030D-6E8A-4147-A177-3AD203B41FA5}">
                      <a16:colId xmlns:a16="http://schemas.microsoft.com/office/drawing/2014/main" val="20005"/>
                    </a:ext>
                  </a:extLst>
                </a:gridCol>
              </a:tblGrid>
              <a:tr h="12792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 ratio</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4350">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Months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extLst>
                  <a:ext uri="{0D108BD9-81ED-4DB2-BD59-A6C34878D82A}">
                    <a16:rowId xmlns:a16="http://schemas.microsoft.com/office/drawing/2014/main" val="10002"/>
                  </a:ext>
                </a:extLst>
              </a:tr>
              <a:tr h="9937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companies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Error</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16.25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15-3-3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51.75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16-1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7620000" cy="5357575"/>
        </p:xfrm>
        <a:graphic>
          <a:graphicData uri="http://schemas.openxmlformats.org/drawingml/2006/table">
            <a:tbl>
              <a:tblPr/>
              <a:tblGrid>
                <a:gridCol w="1579337">
                  <a:extLst>
                    <a:ext uri="{9D8B030D-6E8A-4147-A177-3AD203B41FA5}">
                      <a16:colId xmlns:a16="http://schemas.microsoft.com/office/drawing/2014/main" val="20000"/>
                    </a:ext>
                  </a:extLst>
                </a:gridCol>
                <a:gridCol w="909315">
                  <a:extLst>
                    <a:ext uri="{9D8B030D-6E8A-4147-A177-3AD203B41FA5}">
                      <a16:colId xmlns:a16="http://schemas.microsoft.com/office/drawing/2014/main" val="20001"/>
                    </a:ext>
                  </a:extLst>
                </a:gridCol>
                <a:gridCol w="1900887">
                  <a:extLst>
                    <a:ext uri="{9D8B030D-6E8A-4147-A177-3AD203B41FA5}">
                      <a16:colId xmlns:a16="http://schemas.microsoft.com/office/drawing/2014/main" val="20002"/>
                    </a:ext>
                  </a:extLst>
                </a:gridCol>
                <a:gridCol w="994563">
                  <a:extLst>
                    <a:ext uri="{9D8B030D-6E8A-4147-A177-3AD203B41FA5}">
                      <a16:colId xmlns:a16="http://schemas.microsoft.com/office/drawing/2014/main" val="20003"/>
                    </a:ext>
                  </a:extLst>
                </a:gridCol>
                <a:gridCol w="1220396">
                  <a:extLst>
                    <a:ext uri="{9D8B030D-6E8A-4147-A177-3AD203B41FA5}">
                      <a16:colId xmlns:a16="http://schemas.microsoft.com/office/drawing/2014/main" val="20004"/>
                    </a:ext>
                  </a:extLst>
                </a:gridCol>
                <a:gridCol w="1015502">
                  <a:extLst>
                    <a:ext uri="{9D8B030D-6E8A-4147-A177-3AD203B41FA5}">
                      <a16:colId xmlns:a16="http://schemas.microsoft.com/office/drawing/2014/main" val="20005"/>
                    </a:ext>
                  </a:extLst>
                </a:gridCol>
              </a:tblGrid>
              <a:tr h="12792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 ratio</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4350">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Months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10.25/3</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extLst>
                  <a:ext uri="{0D108BD9-81ED-4DB2-BD59-A6C34878D82A}">
                    <a16:rowId xmlns:a16="http://schemas.microsoft.com/office/drawing/2014/main" val="10002"/>
                  </a:ext>
                </a:extLst>
              </a:tr>
              <a:tr h="9937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companies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25.25/3</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Error</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16.25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16.25/9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51.75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7620000" cy="5357575"/>
        </p:xfrm>
        <a:graphic>
          <a:graphicData uri="http://schemas.openxmlformats.org/drawingml/2006/table">
            <a:tbl>
              <a:tblPr/>
              <a:tblGrid>
                <a:gridCol w="1579337">
                  <a:extLst>
                    <a:ext uri="{9D8B030D-6E8A-4147-A177-3AD203B41FA5}">
                      <a16:colId xmlns:a16="http://schemas.microsoft.com/office/drawing/2014/main" val="20000"/>
                    </a:ext>
                  </a:extLst>
                </a:gridCol>
                <a:gridCol w="909315">
                  <a:extLst>
                    <a:ext uri="{9D8B030D-6E8A-4147-A177-3AD203B41FA5}">
                      <a16:colId xmlns:a16="http://schemas.microsoft.com/office/drawing/2014/main" val="20001"/>
                    </a:ext>
                  </a:extLst>
                </a:gridCol>
                <a:gridCol w="1900887">
                  <a:extLst>
                    <a:ext uri="{9D8B030D-6E8A-4147-A177-3AD203B41FA5}">
                      <a16:colId xmlns:a16="http://schemas.microsoft.com/office/drawing/2014/main" val="20002"/>
                    </a:ext>
                  </a:extLst>
                </a:gridCol>
                <a:gridCol w="994563">
                  <a:extLst>
                    <a:ext uri="{9D8B030D-6E8A-4147-A177-3AD203B41FA5}">
                      <a16:colId xmlns:a16="http://schemas.microsoft.com/office/drawing/2014/main" val="20003"/>
                    </a:ext>
                  </a:extLst>
                </a:gridCol>
                <a:gridCol w="1220396">
                  <a:extLst>
                    <a:ext uri="{9D8B030D-6E8A-4147-A177-3AD203B41FA5}">
                      <a16:colId xmlns:a16="http://schemas.microsoft.com/office/drawing/2014/main" val="20004"/>
                    </a:ext>
                  </a:extLst>
                </a:gridCol>
                <a:gridCol w="1015502">
                  <a:extLst>
                    <a:ext uri="{9D8B030D-6E8A-4147-A177-3AD203B41FA5}">
                      <a16:colId xmlns:a16="http://schemas.microsoft.com/office/drawing/2014/main" val="20005"/>
                    </a:ext>
                  </a:extLst>
                </a:gridCol>
              </a:tblGrid>
              <a:tr h="12792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 ratio</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4350">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Months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10.25/3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=3.42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extLst>
                  <a:ext uri="{0D108BD9-81ED-4DB2-BD59-A6C34878D82A}">
                    <a16:rowId xmlns:a16="http://schemas.microsoft.com/office/drawing/2014/main" val="10002"/>
                  </a:ext>
                </a:extLst>
              </a:tr>
              <a:tr h="9937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companies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25.25/3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8.42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Error</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16.25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16.25/9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 1.81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51.75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7620000" cy="5357575"/>
        </p:xfrm>
        <a:graphic>
          <a:graphicData uri="http://schemas.openxmlformats.org/drawingml/2006/table">
            <a:tbl>
              <a:tblPr/>
              <a:tblGrid>
                <a:gridCol w="1579337">
                  <a:extLst>
                    <a:ext uri="{9D8B030D-6E8A-4147-A177-3AD203B41FA5}">
                      <a16:colId xmlns:a16="http://schemas.microsoft.com/office/drawing/2014/main" val="20000"/>
                    </a:ext>
                  </a:extLst>
                </a:gridCol>
                <a:gridCol w="909315">
                  <a:extLst>
                    <a:ext uri="{9D8B030D-6E8A-4147-A177-3AD203B41FA5}">
                      <a16:colId xmlns:a16="http://schemas.microsoft.com/office/drawing/2014/main" val="20001"/>
                    </a:ext>
                  </a:extLst>
                </a:gridCol>
                <a:gridCol w="1900887">
                  <a:extLst>
                    <a:ext uri="{9D8B030D-6E8A-4147-A177-3AD203B41FA5}">
                      <a16:colId xmlns:a16="http://schemas.microsoft.com/office/drawing/2014/main" val="20002"/>
                    </a:ext>
                  </a:extLst>
                </a:gridCol>
                <a:gridCol w="994563">
                  <a:extLst>
                    <a:ext uri="{9D8B030D-6E8A-4147-A177-3AD203B41FA5}">
                      <a16:colId xmlns:a16="http://schemas.microsoft.com/office/drawing/2014/main" val="20003"/>
                    </a:ext>
                  </a:extLst>
                </a:gridCol>
                <a:gridCol w="1220396">
                  <a:extLst>
                    <a:ext uri="{9D8B030D-6E8A-4147-A177-3AD203B41FA5}">
                      <a16:colId xmlns:a16="http://schemas.microsoft.com/office/drawing/2014/main" val="20004"/>
                    </a:ext>
                  </a:extLst>
                </a:gridCol>
                <a:gridCol w="1015502">
                  <a:extLst>
                    <a:ext uri="{9D8B030D-6E8A-4147-A177-3AD203B41FA5}">
                      <a16:colId xmlns:a16="http://schemas.microsoft.com/office/drawing/2014/main" val="20005"/>
                    </a:ext>
                  </a:extLst>
                </a:gridCol>
              </a:tblGrid>
              <a:tr h="12792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 ratio</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4350">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Months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10.25/3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=3.42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3.42/1.81</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endParaRPr lang="en-US" dirty="0"/>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8.42/1.81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extLst>
                  <a:ext uri="{0D108BD9-81ED-4DB2-BD59-A6C34878D82A}">
                    <a16:rowId xmlns:a16="http://schemas.microsoft.com/office/drawing/2014/main" val="10002"/>
                  </a:ext>
                </a:extLst>
              </a:tr>
              <a:tr h="9937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companies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25.25/3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8.42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endParaRPr lang="en-US" dirty="0"/>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Error</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16.25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16.25/9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 1.81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51.75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7620000" cy="5357575"/>
        </p:xfrm>
        <a:graphic>
          <a:graphicData uri="http://schemas.openxmlformats.org/drawingml/2006/table">
            <a:tbl>
              <a:tblPr/>
              <a:tblGrid>
                <a:gridCol w="1579337">
                  <a:extLst>
                    <a:ext uri="{9D8B030D-6E8A-4147-A177-3AD203B41FA5}">
                      <a16:colId xmlns:a16="http://schemas.microsoft.com/office/drawing/2014/main" val="20000"/>
                    </a:ext>
                  </a:extLst>
                </a:gridCol>
                <a:gridCol w="909315">
                  <a:extLst>
                    <a:ext uri="{9D8B030D-6E8A-4147-A177-3AD203B41FA5}">
                      <a16:colId xmlns:a16="http://schemas.microsoft.com/office/drawing/2014/main" val="20001"/>
                    </a:ext>
                  </a:extLst>
                </a:gridCol>
                <a:gridCol w="1900887">
                  <a:extLst>
                    <a:ext uri="{9D8B030D-6E8A-4147-A177-3AD203B41FA5}">
                      <a16:colId xmlns:a16="http://schemas.microsoft.com/office/drawing/2014/main" val="20002"/>
                    </a:ext>
                  </a:extLst>
                </a:gridCol>
                <a:gridCol w="994563">
                  <a:extLst>
                    <a:ext uri="{9D8B030D-6E8A-4147-A177-3AD203B41FA5}">
                      <a16:colId xmlns:a16="http://schemas.microsoft.com/office/drawing/2014/main" val="20003"/>
                    </a:ext>
                  </a:extLst>
                </a:gridCol>
                <a:gridCol w="1220396">
                  <a:extLst>
                    <a:ext uri="{9D8B030D-6E8A-4147-A177-3AD203B41FA5}">
                      <a16:colId xmlns:a16="http://schemas.microsoft.com/office/drawing/2014/main" val="20004"/>
                    </a:ext>
                  </a:extLst>
                </a:gridCol>
                <a:gridCol w="1015502">
                  <a:extLst>
                    <a:ext uri="{9D8B030D-6E8A-4147-A177-3AD203B41FA5}">
                      <a16:colId xmlns:a16="http://schemas.microsoft.com/office/drawing/2014/main" val="20005"/>
                    </a:ext>
                  </a:extLst>
                </a:gridCol>
              </a:tblGrid>
              <a:tr h="12792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 ratio</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4350">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Months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10.25/3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=3.42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3.42/1.81=1.89</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8.42/1.81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=4.65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extLst>
                  <a:ext uri="{0D108BD9-81ED-4DB2-BD59-A6C34878D82A}">
                    <a16:rowId xmlns:a16="http://schemas.microsoft.com/office/drawing/2014/main" val="10002"/>
                  </a:ext>
                </a:extLst>
              </a:tr>
              <a:tr h="9937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companies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25.25/3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8.42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Error</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16.25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16.25/9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 1.81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51.75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7620000" cy="5607378"/>
        </p:xfrm>
        <a:graphic>
          <a:graphicData uri="http://schemas.openxmlformats.org/drawingml/2006/table">
            <a:tbl>
              <a:tblPr/>
              <a:tblGrid>
                <a:gridCol w="1579337">
                  <a:extLst>
                    <a:ext uri="{9D8B030D-6E8A-4147-A177-3AD203B41FA5}">
                      <a16:colId xmlns:a16="http://schemas.microsoft.com/office/drawing/2014/main" val="20000"/>
                    </a:ext>
                  </a:extLst>
                </a:gridCol>
                <a:gridCol w="909315">
                  <a:extLst>
                    <a:ext uri="{9D8B030D-6E8A-4147-A177-3AD203B41FA5}">
                      <a16:colId xmlns:a16="http://schemas.microsoft.com/office/drawing/2014/main" val="20001"/>
                    </a:ext>
                  </a:extLst>
                </a:gridCol>
                <a:gridCol w="1900887">
                  <a:extLst>
                    <a:ext uri="{9D8B030D-6E8A-4147-A177-3AD203B41FA5}">
                      <a16:colId xmlns:a16="http://schemas.microsoft.com/office/drawing/2014/main" val="20002"/>
                    </a:ext>
                  </a:extLst>
                </a:gridCol>
                <a:gridCol w="994563">
                  <a:extLst>
                    <a:ext uri="{9D8B030D-6E8A-4147-A177-3AD203B41FA5}">
                      <a16:colId xmlns:a16="http://schemas.microsoft.com/office/drawing/2014/main" val="20003"/>
                    </a:ext>
                  </a:extLst>
                </a:gridCol>
                <a:gridCol w="1220396">
                  <a:extLst>
                    <a:ext uri="{9D8B030D-6E8A-4147-A177-3AD203B41FA5}">
                      <a16:colId xmlns:a16="http://schemas.microsoft.com/office/drawing/2014/main" val="20004"/>
                    </a:ext>
                  </a:extLst>
                </a:gridCol>
                <a:gridCol w="1015502">
                  <a:extLst>
                    <a:ext uri="{9D8B030D-6E8A-4147-A177-3AD203B41FA5}">
                      <a16:colId xmlns:a16="http://schemas.microsoft.com/office/drawing/2014/main" val="20005"/>
                    </a:ext>
                  </a:extLst>
                </a:gridCol>
              </a:tblGrid>
              <a:tr h="12792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 ratio</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4350">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Months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10.25/3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=3.42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3.42/1.81=1.89</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F(3,9) @1%   = 6.99</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8.42/1.81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=4.65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extLst>
                  <a:ext uri="{0D108BD9-81ED-4DB2-BD59-A6C34878D82A}">
                    <a16:rowId xmlns:a16="http://schemas.microsoft.com/office/drawing/2014/main" val="10002"/>
                  </a:ext>
                </a:extLst>
              </a:tr>
              <a:tr h="9937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companies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25.25/3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8.42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Arial" charset="0"/>
                        </a:rPr>
                        <a:t>F(3,9) @1%   = 6.99</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Error</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16.25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16.25/9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 1.81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51.75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FontTx/>
              <a:buNone/>
              <a:defRPr/>
            </a:pPr>
            <a:r>
              <a:rPr lang="en-US" sz="2500" dirty="0"/>
              <a:t>Conclusion:</a:t>
            </a:r>
          </a:p>
          <a:p>
            <a:pPr marL="514350" indent="-514350">
              <a:buFontTx/>
              <a:buAutoNum type="alphaLcPeriod"/>
              <a:defRPr/>
            </a:pPr>
            <a:r>
              <a:rPr lang="en-US" sz="2500" dirty="0"/>
              <a:t>Months:</a:t>
            </a:r>
          </a:p>
          <a:p>
            <a:pPr marL="514350" indent="-514350">
              <a:buFontTx/>
              <a:buNone/>
              <a:defRPr/>
            </a:pPr>
            <a:r>
              <a:rPr lang="en-US" sz="2500" dirty="0"/>
              <a:t>Since the table value(6.99) is greater than calculated value(1.89) null hypothesis is accepted with regard to companies.  There is no significant difference between Month.</a:t>
            </a:r>
          </a:p>
          <a:p>
            <a:pPr marL="514350" indent="-514350">
              <a:buFontTx/>
              <a:buAutoNum type="alphaLcPeriod"/>
              <a:defRPr/>
            </a:pPr>
            <a:endParaRPr lang="en-US" sz="2500" dirty="0"/>
          </a:p>
          <a:p>
            <a:pPr marL="514350" indent="-514350">
              <a:buFontTx/>
              <a:buNone/>
              <a:defRPr/>
            </a:pPr>
            <a:r>
              <a:rPr lang="en-US" sz="2500" dirty="0"/>
              <a:t>b. Companies</a:t>
            </a:r>
          </a:p>
          <a:p>
            <a:pPr marL="514350" indent="-514350">
              <a:buFontTx/>
              <a:buNone/>
              <a:defRPr/>
            </a:pPr>
            <a:r>
              <a:rPr lang="en-US" sz="2500" dirty="0"/>
              <a:t>Since the table value(6.99) is greater than calculated value(4.65) null hypothesis is  accepted.  There is no significant difference between Companies.</a:t>
            </a:r>
          </a:p>
          <a:p>
            <a:pPr marL="514350" indent="-514350">
              <a:buFontTx/>
              <a:buAutoNum type="alphaLcPeriod"/>
              <a:defRPr/>
            </a:pPr>
            <a:endParaRPr lang="en-US" sz="2500" dirty="0"/>
          </a:p>
          <a:p>
            <a:pPr>
              <a:buFontTx/>
              <a:buNone/>
              <a:defRPr/>
            </a:pPr>
            <a:endParaRPr lang="en-IN" sz="2500"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Content Placeholder 2"/>
          <p:cNvSpPr>
            <a:spLocks noGrp="1"/>
          </p:cNvSpPr>
          <p:nvPr>
            <p:ph idx="1"/>
          </p:nvPr>
        </p:nvSpPr>
        <p:spPr>
          <a:xfrm>
            <a:off x="457200" y="381000"/>
            <a:ext cx="8229600" cy="5745163"/>
          </a:xfrm>
        </p:spPr>
        <p:txBody>
          <a:bodyPr/>
          <a:lstStyle/>
          <a:p>
            <a:pPr>
              <a:buFontTx/>
              <a:buNone/>
            </a:pPr>
            <a:r>
              <a:rPr lang="en-GB" sz="2200">
                <a:latin typeface="Verdana" pitchFamily="34" charset="0"/>
                <a:ea typeface="Verdana" pitchFamily="34" charset="0"/>
                <a:cs typeface="Verdana" pitchFamily="34" charset="0"/>
              </a:rPr>
              <a:t>16. Page (11.36)Srivatsava</a:t>
            </a:r>
          </a:p>
          <a:p>
            <a:pPr>
              <a:buFontTx/>
              <a:buNone/>
            </a:pPr>
            <a:r>
              <a:rPr lang="en-GB" sz="2200">
                <a:latin typeface="Verdana" pitchFamily="34" charset="0"/>
                <a:ea typeface="Verdana" pitchFamily="34" charset="0"/>
                <a:cs typeface="Verdana" pitchFamily="34" charset="0"/>
              </a:rPr>
              <a:t>A hotel chain operating in different cities in India has collected data on revenue of its different hotels for different types of rooms.  The data is given as follows</a:t>
            </a:r>
          </a:p>
          <a:p>
            <a:pPr>
              <a:buFontTx/>
              <a:buNone/>
            </a:pPr>
            <a:endParaRPr lang="en-GB" sz="2200">
              <a:latin typeface="Verdana" pitchFamily="34" charset="0"/>
              <a:ea typeface="Verdana" pitchFamily="34" charset="0"/>
              <a:cs typeface="Verdana" pitchFamily="34" charset="0"/>
            </a:endParaRPr>
          </a:p>
        </p:txBody>
      </p:sp>
      <p:graphicFrame>
        <p:nvGraphicFramePr>
          <p:cNvPr id="4" name="Table 3"/>
          <p:cNvGraphicFramePr>
            <a:graphicFrameLocks noGrp="1"/>
          </p:cNvGraphicFramePr>
          <p:nvPr/>
        </p:nvGraphicFramePr>
        <p:xfrm>
          <a:off x="838200" y="2098675"/>
          <a:ext cx="8001000" cy="2711450"/>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542290">
                <a:tc rowSpan="2">
                  <a:txBody>
                    <a:bodyPr/>
                    <a:lstStyle/>
                    <a:p>
                      <a:r>
                        <a:rPr lang="en-GB" dirty="0"/>
                        <a:t>Room type</a:t>
                      </a:r>
                    </a:p>
                  </a:txBody>
                  <a:tcPr/>
                </a:tc>
                <a:tc gridSpan="4">
                  <a:txBody>
                    <a:bodyPr/>
                    <a:lstStyle/>
                    <a:p>
                      <a:pPr algn="ctr"/>
                      <a:r>
                        <a:rPr lang="en-GB" dirty="0"/>
                        <a:t>City</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542290">
                <a:tc vMerge="1">
                  <a:txBody>
                    <a:bodyPr/>
                    <a:lstStyle/>
                    <a:p>
                      <a:endParaRPr lang="en-GB" dirty="0"/>
                    </a:p>
                  </a:txBody>
                  <a:tcPr/>
                </a:tc>
                <a:tc>
                  <a:txBody>
                    <a:bodyPr/>
                    <a:lstStyle/>
                    <a:p>
                      <a:r>
                        <a:rPr lang="en-GB" dirty="0"/>
                        <a:t>Mumbai</a:t>
                      </a:r>
                    </a:p>
                  </a:txBody>
                  <a:tcPr/>
                </a:tc>
                <a:tc>
                  <a:txBody>
                    <a:bodyPr/>
                    <a:lstStyle/>
                    <a:p>
                      <a:r>
                        <a:rPr lang="en-GB" dirty="0"/>
                        <a:t>Delhi</a:t>
                      </a:r>
                    </a:p>
                  </a:txBody>
                  <a:tcPr/>
                </a:tc>
                <a:tc>
                  <a:txBody>
                    <a:bodyPr/>
                    <a:lstStyle/>
                    <a:p>
                      <a:r>
                        <a:rPr lang="en-GB" dirty="0"/>
                        <a:t>Bangalore</a:t>
                      </a:r>
                    </a:p>
                  </a:txBody>
                  <a:tcPr/>
                </a:tc>
                <a:tc>
                  <a:txBody>
                    <a:bodyPr/>
                    <a:lstStyle/>
                    <a:p>
                      <a:r>
                        <a:rPr lang="en-GB" dirty="0"/>
                        <a:t>Indore</a:t>
                      </a:r>
                    </a:p>
                  </a:txBody>
                  <a:tcPr/>
                </a:tc>
                <a:extLst>
                  <a:ext uri="{0D108BD9-81ED-4DB2-BD59-A6C34878D82A}">
                    <a16:rowId xmlns:a16="http://schemas.microsoft.com/office/drawing/2014/main" val="10001"/>
                  </a:ext>
                </a:extLst>
              </a:tr>
              <a:tr h="542290">
                <a:tc>
                  <a:txBody>
                    <a:bodyPr/>
                    <a:lstStyle/>
                    <a:p>
                      <a:r>
                        <a:rPr lang="en-GB" dirty="0"/>
                        <a:t>Standard</a:t>
                      </a:r>
                    </a:p>
                  </a:txBody>
                  <a:tcPr/>
                </a:tc>
                <a:tc>
                  <a:txBody>
                    <a:bodyPr/>
                    <a:lstStyle/>
                    <a:p>
                      <a:pPr algn="ctr"/>
                      <a:r>
                        <a:rPr lang="en-GB" dirty="0"/>
                        <a:t>50</a:t>
                      </a:r>
                    </a:p>
                  </a:txBody>
                  <a:tcPr anchor="ctr"/>
                </a:tc>
                <a:tc>
                  <a:txBody>
                    <a:bodyPr/>
                    <a:lstStyle/>
                    <a:p>
                      <a:pPr algn="ctr"/>
                      <a:r>
                        <a:rPr lang="en-GB" dirty="0"/>
                        <a:t>30</a:t>
                      </a:r>
                    </a:p>
                  </a:txBody>
                  <a:tcPr anchor="ctr"/>
                </a:tc>
                <a:tc>
                  <a:txBody>
                    <a:bodyPr/>
                    <a:lstStyle/>
                    <a:p>
                      <a:pPr algn="ctr"/>
                      <a:r>
                        <a:rPr lang="en-GB" dirty="0"/>
                        <a:t>40</a:t>
                      </a:r>
                    </a:p>
                  </a:txBody>
                  <a:tcPr anchor="ctr"/>
                </a:tc>
                <a:tc>
                  <a:txBody>
                    <a:bodyPr/>
                    <a:lstStyle/>
                    <a:p>
                      <a:pPr algn="ctr"/>
                      <a:r>
                        <a:rPr lang="en-GB" dirty="0"/>
                        <a:t>30</a:t>
                      </a:r>
                    </a:p>
                  </a:txBody>
                  <a:tcPr anchor="ctr"/>
                </a:tc>
                <a:extLst>
                  <a:ext uri="{0D108BD9-81ED-4DB2-BD59-A6C34878D82A}">
                    <a16:rowId xmlns:a16="http://schemas.microsoft.com/office/drawing/2014/main" val="10002"/>
                  </a:ext>
                </a:extLst>
              </a:tr>
              <a:tr h="542290">
                <a:tc>
                  <a:txBody>
                    <a:bodyPr/>
                    <a:lstStyle/>
                    <a:p>
                      <a:r>
                        <a:rPr lang="en-GB" dirty="0"/>
                        <a:t>Deluxe</a:t>
                      </a:r>
                    </a:p>
                  </a:txBody>
                  <a:tcPr/>
                </a:tc>
                <a:tc>
                  <a:txBody>
                    <a:bodyPr/>
                    <a:lstStyle/>
                    <a:p>
                      <a:pPr algn="ctr"/>
                      <a:r>
                        <a:rPr lang="en-GB" dirty="0"/>
                        <a:t>55</a:t>
                      </a:r>
                    </a:p>
                  </a:txBody>
                  <a:tcPr anchor="ctr"/>
                </a:tc>
                <a:tc>
                  <a:txBody>
                    <a:bodyPr/>
                    <a:lstStyle/>
                    <a:p>
                      <a:pPr algn="ctr"/>
                      <a:r>
                        <a:rPr lang="en-GB" dirty="0"/>
                        <a:t>45</a:t>
                      </a:r>
                    </a:p>
                  </a:txBody>
                  <a:tcPr anchor="ctr"/>
                </a:tc>
                <a:tc>
                  <a:txBody>
                    <a:bodyPr/>
                    <a:lstStyle/>
                    <a:p>
                      <a:pPr algn="ctr"/>
                      <a:r>
                        <a:rPr lang="en-GB" dirty="0"/>
                        <a:t>45</a:t>
                      </a:r>
                    </a:p>
                  </a:txBody>
                  <a:tcPr anchor="ctr"/>
                </a:tc>
                <a:tc>
                  <a:txBody>
                    <a:bodyPr/>
                    <a:lstStyle/>
                    <a:p>
                      <a:pPr algn="ctr"/>
                      <a:r>
                        <a:rPr lang="en-GB" dirty="0"/>
                        <a:t>30</a:t>
                      </a:r>
                    </a:p>
                  </a:txBody>
                  <a:tcPr anchor="ctr"/>
                </a:tc>
                <a:extLst>
                  <a:ext uri="{0D108BD9-81ED-4DB2-BD59-A6C34878D82A}">
                    <a16:rowId xmlns:a16="http://schemas.microsoft.com/office/drawing/2014/main" val="10003"/>
                  </a:ext>
                </a:extLst>
              </a:tr>
              <a:tr h="542290">
                <a:tc>
                  <a:txBody>
                    <a:bodyPr/>
                    <a:lstStyle/>
                    <a:p>
                      <a:r>
                        <a:rPr lang="en-GB" dirty="0"/>
                        <a:t>Super Deluxe</a:t>
                      </a:r>
                    </a:p>
                  </a:txBody>
                  <a:tcPr/>
                </a:tc>
                <a:tc>
                  <a:txBody>
                    <a:bodyPr/>
                    <a:lstStyle/>
                    <a:p>
                      <a:pPr algn="ctr"/>
                      <a:r>
                        <a:rPr lang="en-GB" dirty="0"/>
                        <a:t>60</a:t>
                      </a:r>
                    </a:p>
                  </a:txBody>
                  <a:tcPr anchor="ctr"/>
                </a:tc>
                <a:tc>
                  <a:txBody>
                    <a:bodyPr/>
                    <a:lstStyle/>
                    <a:p>
                      <a:pPr algn="ctr"/>
                      <a:r>
                        <a:rPr lang="en-GB" dirty="0"/>
                        <a:t>45</a:t>
                      </a:r>
                    </a:p>
                  </a:txBody>
                  <a:tcPr anchor="ctr"/>
                </a:tc>
                <a:tc>
                  <a:txBody>
                    <a:bodyPr/>
                    <a:lstStyle/>
                    <a:p>
                      <a:pPr algn="ctr"/>
                      <a:r>
                        <a:rPr lang="en-GB" dirty="0"/>
                        <a:t>50</a:t>
                      </a:r>
                    </a:p>
                  </a:txBody>
                  <a:tcPr anchor="ctr"/>
                </a:tc>
                <a:tc>
                  <a:txBody>
                    <a:bodyPr/>
                    <a:lstStyle/>
                    <a:p>
                      <a:pPr algn="ctr"/>
                      <a:r>
                        <a:rPr lang="en-GB" dirty="0"/>
                        <a:t>40</a:t>
                      </a:r>
                    </a:p>
                  </a:txBody>
                  <a:tcPr anchor="ctr"/>
                </a:tc>
                <a:extLst>
                  <a:ext uri="{0D108BD9-81ED-4DB2-BD59-A6C34878D82A}">
                    <a16:rowId xmlns:a16="http://schemas.microsoft.com/office/drawing/2014/main" val="10004"/>
                  </a:ext>
                </a:extLst>
              </a:tr>
            </a:tbl>
          </a:graphicData>
        </a:graphic>
      </p:graphicFrame>
      <p:sp>
        <p:nvSpPr>
          <p:cNvPr id="5" name="Down Arrow 4"/>
          <p:cNvSpPr/>
          <p:nvPr/>
        </p:nvSpPr>
        <p:spPr>
          <a:xfrm>
            <a:off x="2133600" y="2209800"/>
            <a:ext cx="762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Right Arrow 5"/>
          <p:cNvSpPr/>
          <p:nvPr/>
        </p:nvSpPr>
        <p:spPr>
          <a:xfrm>
            <a:off x="4953000" y="2438400"/>
            <a:ext cx="990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t-test – n&lt;30 and S.D of population unknown</a:t>
            </a:r>
            <a:endParaRPr lang="en-IN" dirty="0"/>
          </a:p>
        </p:txBody>
      </p:sp>
      <p:graphicFrame>
        <p:nvGraphicFramePr>
          <p:cNvPr id="4" name="Content Placeholder 3"/>
          <p:cNvGraphicFramePr>
            <a:graphicFrameLocks noGrp="1"/>
          </p:cNvGraphicFramePr>
          <p:nvPr>
            <p:ph idx="1"/>
          </p:nvPr>
        </p:nvGraphicFramePr>
        <p:xfrm>
          <a:off x="457200" y="1600201"/>
          <a:ext cx="8458200" cy="4436809"/>
        </p:xfrm>
        <a:graphic>
          <a:graphicData uri="http://schemas.openxmlformats.org/drawingml/2006/table">
            <a:tbl>
              <a:tblPr firstRow="1" bandRow="1">
                <a:tableStyleId>{5940675A-B579-460E-94D1-54222C63F5DA}</a:tableStyleId>
              </a:tblPr>
              <a:tblGrid>
                <a:gridCol w="2819400">
                  <a:extLst>
                    <a:ext uri="{9D8B030D-6E8A-4147-A177-3AD203B41FA5}">
                      <a16:colId xmlns:a16="http://schemas.microsoft.com/office/drawing/2014/main" val="20000"/>
                    </a:ext>
                  </a:extLst>
                </a:gridCol>
                <a:gridCol w="1681294">
                  <a:extLst>
                    <a:ext uri="{9D8B030D-6E8A-4147-A177-3AD203B41FA5}">
                      <a16:colId xmlns:a16="http://schemas.microsoft.com/office/drawing/2014/main" val="20001"/>
                    </a:ext>
                  </a:extLst>
                </a:gridCol>
                <a:gridCol w="3957506">
                  <a:extLst>
                    <a:ext uri="{9D8B030D-6E8A-4147-A177-3AD203B41FA5}">
                      <a16:colId xmlns:a16="http://schemas.microsoft.com/office/drawing/2014/main" val="20002"/>
                    </a:ext>
                  </a:extLst>
                </a:gridCol>
              </a:tblGrid>
              <a:tr h="4436809">
                <a:tc>
                  <a:txBody>
                    <a:bodyPr/>
                    <a:lstStyle/>
                    <a:p>
                      <a:pPr algn="just">
                        <a:lnSpc>
                          <a:spcPct val="115000"/>
                        </a:lnSpc>
                        <a:spcAft>
                          <a:spcPts val="0"/>
                        </a:spcAft>
                      </a:pPr>
                      <a:r>
                        <a:rPr lang="en-IN" sz="3200" dirty="0">
                          <a:effectLst/>
                          <a:latin typeface="Times New Roman" pitchFamily="18" charset="0"/>
                          <a:cs typeface="Times New Roman" pitchFamily="18" charset="0"/>
                        </a:rPr>
                        <a:t>t- test </a:t>
                      </a:r>
                    </a:p>
                    <a:p>
                      <a:pPr algn="just">
                        <a:lnSpc>
                          <a:spcPct val="115000"/>
                        </a:lnSpc>
                        <a:spcAft>
                          <a:spcPts val="0"/>
                        </a:spcAft>
                      </a:pPr>
                      <a:r>
                        <a:rPr lang="en-IN" sz="3200" dirty="0">
                          <a:effectLst/>
                          <a:latin typeface="Times New Roman" pitchFamily="18" charset="0"/>
                          <a:cs typeface="Times New Roman" pitchFamily="18" charset="0"/>
                        </a:rPr>
                        <a:t>Students t test Mean value is true for small sample n&lt;30</a:t>
                      </a:r>
                      <a:endParaRPr lang="en-IN" sz="3200" dirty="0">
                        <a:effectLst/>
                        <a:latin typeface="Times New Roman" pitchFamily="18" charset="0"/>
                        <a:ea typeface="Calibri"/>
                        <a:cs typeface="Times New Roman" pitchFamily="18" charset="0"/>
                      </a:endParaRPr>
                    </a:p>
                  </a:txBody>
                  <a:tcPr marL="68580" marR="68580" marT="0" marB="0"/>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3200" dirty="0">
                          <a:effectLst/>
                          <a:latin typeface="Times New Roman" pitchFamily="18" charset="0"/>
                          <a:cs typeface="Times New Roman" pitchFamily="18" charset="0"/>
                        </a:rPr>
                        <a:t> σ </a:t>
                      </a:r>
                    </a:p>
                    <a:p>
                      <a:pPr marL="0" marR="0" indent="0" algn="just" defTabSz="914400" rtl="0" eaLnBrk="1" fontAlgn="auto" latinLnBrk="0" hangingPunct="1">
                        <a:lnSpc>
                          <a:spcPct val="115000"/>
                        </a:lnSpc>
                        <a:spcBef>
                          <a:spcPts val="0"/>
                        </a:spcBef>
                        <a:spcAft>
                          <a:spcPts val="0"/>
                        </a:spcAft>
                        <a:buClrTx/>
                        <a:buSzTx/>
                        <a:buFontTx/>
                        <a:buNone/>
                        <a:tabLst/>
                        <a:defRPr/>
                      </a:pPr>
                      <a:r>
                        <a:rPr lang="en-IN" sz="3200" dirty="0">
                          <a:effectLst/>
                          <a:latin typeface="Times New Roman" pitchFamily="18" charset="0"/>
                          <a:cs typeface="Times New Roman" pitchFamily="18" charset="0"/>
                        </a:rPr>
                        <a:t>Not</a:t>
                      </a:r>
                    </a:p>
                    <a:p>
                      <a:pPr marL="0" marR="0" indent="0" algn="just" defTabSz="914400" rtl="0" eaLnBrk="1" fontAlgn="auto" latinLnBrk="0" hangingPunct="1">
                        <a:lnSpc>
                          <a:spcPct val="115000"/>
                        </a:lnSpc>
                        <a:spcBef>
                          <a:spcPts val="0"/>
                        </a:spcBef>
                        <a:spcAft>
                          <a:spcPts val="0"/>
                        </a:spcAft>
                        <a:buClrTx/>
                        <a:buSzTx/>
                        <a:buFontTx/>
                        <a:buNone/>
                        <a:tabLst/>
                        <a:defRPr/>
                      </a:pPr>
                      <a:r>
                        <a:rPr lang="en-IN" sz="3200" dirty="0">
                          <a:effectLst/>
                          <a:latin typeface="Times New Roman" pitchFamily="18" charset="0"/>
                          <a:cs typeface="Times New Roman" pitchFamily="18" charset="0"/>
                        </a:rPr>
                        <a:t> known </a:t>
                      </a:r>
                      <a:endParaRPr lang="en-IN" sz="3200" dirty="0">
                        <a:effectLst/>
                        <a:latin typeface="Times New Roman" pitchFamily="18" charset="0"/>
                        <a:ea typeface="Calibri"/>
                        <a:cs typeface="Times New Roman" pitchFamily="18" charset="0"/>
                      </a:endParaRPr>
                    </a:p>
                    <a:p>
                      <a:pPr algn="just">
                        <a:lnSpc>
                          <a:spcPct val="115000"/>
                        </a:lnSpc>
                        <a:spcAft>
                          <a:spcPts val="0"/>
                        </a:spcAft>
                      </a:pPr>
                      <a:endParaRPr lang="en-IN" sz="3200" dirty="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3867" t="-2338" b="-4127"/>
                      </a:stretch>
                    </a:blip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304800"/>
          <a:ext cx="8458197" cy="5978708"/>
        </p:xfrm>
        <a:graphic>
          <a:graphicData uri="http://schemas.openxmlformats.org/drawingml/2006/table">
            <a:tbl>
              <a:tblPr firstRow="1" bandRow="1">
                <a:tableStyleId>{5940675A-B579-460E-94D1-54222C63F5DA}</a:tableStyleId>
              </a:tblPr>
              <a:tblGrid>
                <a:gridCol w="768927">
                  <a:extLst>
                    <a:ext uri="{9D8B030D-6E8A-4147-A177-3AD203B41FA5}">
                      <a16:colId xmlns:a16="http://schemas.microsoft.com/office/drawing/2014/main" val="20000"/>
                    </a:ext>
                  </a:extLst>
                </a:gridCol>
                <a:gridCol w="768927">
                  <a:extLst>
                    <a:ext uri="{9D8B030D-6E8A-4147-A177-3AD203B41FA5}">
                      <a16:colId xmlns:a16="http://schemas.microsoft.com/office/drawing/2014/main" val="20001"/>
                    </a:ext>
                  </a:extLst>
                </a:gridCol>
                <a:gridCol w="768927">
                  <a:extLst>
                    <a:ext uri="{9D8B030D-6E8A-4147-A177-3AD203B41FA5}">
                      <a16:colId xmlns:a16="http://schemas.microsoft.com/office/drawing/2014/main" val="20002"/>
                    </a:ext>
                  </a:extLst>
                </a:gridCol>
                <a:gridCol w="768927">
                  <a:extLst>
                    <a:ext uri="{9D8B030D-6E8A-4147-A177-3AD203B41FA5}">
                      <a16:colId xmlns:a16="http://schemas.microsoft.com/office/drawing/2014/main" val="20003"/>
                    </a:ext>
                  </a:extLst>
                </a:gridCol>
                <a:gridCol w="768927">
                  <a:extLst>
                    <a:ext uri="{9D8B030D-6E8A-4147-A177-3AD203B41FA5}">
                      <a16:colId xmlns:a16="http://schemas.microsoft.com/office/drawing/2014/main" val="20004"/>
                    </a:ext>
                  </a:extLst>
                </a:gridCol>
                <a:gridCol w="768927">
                  <a:extLst>
                    <a:ext uri="{9D8B030D-6E8A-4147-A177-3AD203B41FA5}">
                      <a16:colId xmlns:a16="http://schemas.microsoft.com/office/drawing/2014/main" val="20005"/>
                    </a:ext>
                  </a:extLst>
                </a:gridCol>
                <a:gridCol w="768927">
                  <a:extLst>
                    <a:ext uri="{9D8B030D-6E8A-4147-A177-3AD203B41FA5}">
                      <a16:colId xmlns:a16="http://schemas.microsoft.com/office/drawing/2014/main" val="20006"/>
                    </a:ext>
                  </a:extLst>
                </a:gridCol>
                <a:gridCol w="768927">
                  <a:extLst>
                    <a:ext uri="{9D8B030D-6E8A-4147-A177-3AD203B41FA5}">
                      <a16:colId xmlns:a16="http://schemas.microsoft.com/office/drawing/2014/main" val="20007"/>
                    </a:ext>
                  </a:extLst>
                </a:gridCol>
                <a:gridCol w="768927">
                  <a:extLst>
                    <a:ext uri="{9D8B030D-6E8A-4147-A177-3AD203B41FA5}">
                      <a16:colId xmlns:a16="http://schemas.microsoft.com/office/drawing/2014/main" val="20008"/>
                    </a:ext>
                  </a:extLst>
                </a:gridCol>
                <a:gridCol w="768927">
                  <a:extLst>
                    <a:ext uri="{9D8B030D-6E8A-4147-A177-3AD203B41FA5}">
                      <a16:colId xmlns:a16="http://schemas.microsoft.com/office/drawing/2014/main" val="20009"/>
                    </a:ext>
                  </a:extLst>
                </a:gridCol>
                <a:gridCol w="768927">
                  <a:extLst>
                    <a:ext uri="{9D8B030D-6E8A-4147-A177-3AD203B41FA5}">
                      <a16:colId xmlns:a16="http://schemas.microsoft.com/office/drawing/2014/main" val="20010"/>
                    </a:ext>
                  </a:extLst>
                </a:gridCol>
              </a:tblGrid>
              <a:tr h="424543">
                <a:tc>
                  <a:txBody>
                    <a:bodyPr/>
                    <a:lstStyle/>
                    <a:p>
                      <a:pPr algn="ctr" rtl="0" fontAlgn="t"/>
                      <a:r>
                        <a:rPr lang="en-GB" sz="1400" b="0" i="0" u="none" strike="noStrike" dirty="0">
                          <a:solidFill>
                            <a:srgbClr val="000000"/>
                          </a:solidFill>
                          <a:latin typeface="Book Antiqua"/>
                        </a:rPr>
                        <a:t>Room Type</a:t>
                      </a:r>
                    </a:p>
                  </a:txBody>
                  <a:tcPr marL="9525" marR="9525" marT="9525" marB="0" anchor="ctr"/>
                </a:tc>
                <a:tc>
                  <a:txBody>
                    <a:bodyPr/>
                    <a:lstStyle/>
                    <a:p>
                      <a:pPr algn="ctr" rtl="0" fontAlgn="t"/>
                      <a:r>
                        <a:rPr lang="en-GB" sz="1400" b="0" i="0" u="none" strike="noStrike" dirty="0" err="1">
                          <a:solidFill>
                            <a:srgbClr val="000000"/>
                          </a:solidFill>
                          <a:latin typeface="Book Antiqua"/>
                        </a:rPr>
                        <a:t>Xij</a:t>
                      </a:r>
                      <a:r>
                        <a:rPr lang="en-GB" sz="1400" b="0" i="0" u="none" strike="noStrike" dirty="0">
                          <a:solidFill>
                            <a:srgbClr val="000000"/>
                          </a:solidFill>
                          <a:latin typeface="Book Antiqua"/>
                        </a:rPr>
                        <a:t> </a:t>
                      </a:r>
                      <a:r>
                        <a:rPr lang="en-GB" sz="1400" b="1" i="0" u="none" strike="noStrike" dirty="0">
                          <a:solidFill>
                            <a:srgbClr val="000000"/>
                          </a:solidFill>
                          <a:latin typeface="Book Antiqua"/>
                        </a:rPr>
                        <a:t> </a:t>
                      </a:r>
                      <a:endParaRPr lang="en-GB" sz="1400" b="0" i="0" u="none" strike="noStrike" dirty="0">
                        <a:solidFill>
                          <a:srgbClr val="000000"/>
                        </a:solidFill>
                        <a:latin typeface="Book Antiqua"/>
                      </a:endParaRPr>
                    </a:p>
                  </a:txBody>
                  <a:tcPr marL="9525" marR="9525" marT="9525" marB="0" anchor="ctr"/>
                </a:tc>
                <a:tc>
                  <a:txBody>
                    <a:bodyPr/>
                    <a:lstStyle/>
                    <a:p>
                      <a:pPr algn="ctr" rtl="0" fontAlgn="b"/>
                      <a:r>
                        <a:rPr lang="en-GB" sz="1400" b="0" i="0" u="none" strike="noStrike" dirty="0">
                          <a:solidFill>
                            <a:srgbClr val="000000"/>
                          </a:solidFill>
                          <a:latin typeface="Book Antiqua"/>
                        </a:rPr>
                        <a:t>Xij^2</a:t>
                      </a:r>
                      <a:r>
                        <a:rPr lang="en-GB" sz="1400" b="0" i="0" u="none" strike="noStrike" dirty="0">
                          <a:solidFill>
                            <a:srgbClr val="000000"/>
                          </a:solidFill>
                          <a:latin typeface="Calibri"/>
                        </a:rPr>
                        <a:t> </a:t>
                      </a:r>
                      <a:endParaRPr lang="en-GB" sz="1400" b="0" i="0" u="none" strike="noStrike" dirty="0">
                        <a:solidFill>
                          <a:srgbClr val="000000"/>
                        </a:solidFill>
                        <a:latin typeface="Book Antiqua"/>
                      </a:endParaRPr>
                    </a:p>
                  </a:txBody>
                  <a:tcPr marL="9525" marR="9525" marT="9525" marB="0" anchor="ctr"/>
                </a:tc>
                <a:tc>
                  <a:txBody>
                    <a:bodyPr/>
                    <a:lstStyle/>
                    <a:p>
                      <a:pPr algn="ctr" rtl="0" fontAlgn="b"/>
                      <a:r>
                        <a:rPr lang="en-GB" sz="1400" b="0" i="0" u="none" strike="noStrike">
                          <a:solidFill>
                            <a:srgbClr val="000000"/>
                          </a:solidFill>
                          <a:latin typeface="Book Antiqua"/>
                        </a:rPr>
                        <a:t>Tj</a:t>
                      </a:r>
                      <a:r>
                        <a:rPr lang="en-GB" sz="1400" b="0" i="0" u="none" strike="noStrike">
                          <a:solidFill>
                            <a:srgbClr val="000000"/>
                          </a:solidFill>
                          <a:latin typeface="Calibri"/>
                        </a:rPr>
                        <a:t> </a:t>
                      </a:r>
                      <a:endParaRPr lang="en-GB" sz="1400" b="0" i="0" u="none" strike="noStrike">
                        <a:solidFill>
                          <a:srgbClr val="000000"/>
                        </a:solidFill>
                        <a:latin typeface="Book Antiqua"/>
                      </a:endParaRPr>
                    </a:p>
                  </a:txBody>
                  <a:tcPr marL="9525" marR="9525" marT="9525" marB="0" anchor="ctr"/>
                </a:tc>
                <a:tc>
                  <a:txBody>
                    <a:bodyPr/>
                    <a:lstStyle/>
                    <a:p>
                      <a:pPr algn="ctr" rtl="0" fontAlgn="b"/>
                      <a:r>
                        <a:rPr lang="en-GB" sz="1400" b="0" i="0" u="none" strike="noStrike">
                          <a:solidFill>
                            <a:srgbClr val="000000"/>
                          </a:solidFill>
                          <a:latin typeface="Book Antiqua"/>
                        </a:rPr>
                        <a:t>Tj</a:t>
                      </a:r>
                      <a:r>
                        <a:rPr lang="en-GB" sz="1400" b="0" i="0" u="none" strike="noStrike" baseline="30000">
                          <a:solidFill>
                            <a:srgbClr val="000000"/>
                          </a:solidFill>
                          <a:latin typeface="Book Antiqua"/>
                        </a:rPr>
                        <a:t>2</a:t>
                      </a:r>
                      <a:r>
                        <a:rPr lang="en-GB" sz="1400" b="0" i="0" u="none" strike="noStrike">
                          <a:solidFill>
                            <a:srgbClr val="000000"/>
                          </a:solidFill>
                          <a:latin typeface="Calibri"/>
                        </a:rPr>
                        <a:t> </a:t>
                      </a:r>
                      <a:endParaRPr lang="en-GB" sz="1400" b="0" i="0" u="none" strike="noStrike">
                        <a:solidFill>
                          <a:srgbClr val="000000"/>
                        </a:solidFill>
                        <a:latin typeface="Book Antiqua"/>
                      </a:endParaRPr>
                    </a:p>
                  </a:txBody>
                  <a:tcPr marL="9525" marR="9525" marT="9525" marB="0" anchor="ctr"/>
                </a:tc>
                <a:tc>
                  <a:txBody>
                    <a:bodyPr/>
                    <a:lstStyle/>
                    <a:p>
                      <a:pPr algn="ctr" rtl="0" fontAlgn="b"/>
                      <a:r>
                        <a:rPr lang="en-GB" sz="1400" b="0" i="0" u="none" strike="noStrike">
                          <a:solidFill>
                            <a:srgbClr val="000000"/>
                          </a:solidFill>
                          <a:latin typeface="Book Antiqua"/>
                        </a:rPr>
                        <a:t>Tj</a:t>
                      </a:r>
                      <a:r>
                        <a:rPr lang="en-GB" sz="1400" b="0" i="0" u="none" strike="noStrike" baseline="30000">
                          <a:solidFill>
                            <a:srgbClr val="000000"/>
                          </a:solidFill>
                          <a:latin typeface="Book Antiqua"/>
                        </a:rPr>
                        <a:t>2 </a:t>
                      </a:r>
                      <a:r>
                        <a:rPr lang="en-GB" sz="1400" b="0" i="0" u="none" strike="noStrike">
                          <a:solidFill>
                            <a:srgbClr val="000000"/>
                          </a:solidFill>
                          <a:latin typeface="Book Antiqua"/>
                        </a:rPr>
                        <a:t>/n</a:t>
                      </a:r>
                      <a:r>
                        <a:rPr lang="en-GB" sz="1400" b="0" i="0" u="none" strike="noStrike">
                          <a:solidFill>
                            <a:srgbClr val="000000"/>
                          </a:solidFill>
                          <a:latin typeface="Calibri"/>
                        </a:rPr>
                        <a:t> </a:t>
                      </a:r>
                      <a:endParaRPr lang="en-GB" sz="1400" b="0" i="0" u="none" strike="noStrike">
                        <a:solidFill>
                          <a:srgbClr val="000000"/>
                        </a:solidFill>
                        <a:latin typeface="Book Antiqua"/>
                      </a:endParaRPr>
                    </a:p>
                  </a:txBody>
                  <a:tcPr marL="9525" marR="9525" marT="9525" marB="0" anchor="ctr"/>
                </a:tc>
                <a:tc>
                  <a:txBody>
                    <a:bodyPr/>
                    <a:lstStyle/>
                    <a:p>
                      <a:pPr algn="ctr" rtl="0" fontAlgn="b"/>
                      <a:r>
                        <a:rPr lang="en-GB" sz="1400" b="0" i="0" u="none" strike="noStrike">
                          <a:solidFill>
                            <a:srgbClr val="000000"/>
                          </a:solidFill>
                          <a:latin typeface="Book Antiqua"/>
                        </a:rPr>
                        <a:t>City</a:t>
                      </a:r>
                    </a:p>
                  </a:txBody>
                  <a:tcPr marL="9525" marR="9525" marT="9525" marB="0" anchor="ctr"/>
                </a:tc>
                <a:tc>
                  <a:txBody>
                    <a:bodyPr/>
                    <a:lstStyle/>
                    <a:p>
                      <a:pPr algn="ctr" rtl="0" fontAlgn="b"/>
                      <a:r>
                        <a:rPr lang="en-GB" sz="1400" b="0" i="0" u="none" strike="noStrike">
                          <a:solidFill>
                            <a:srgbClr val="000000"/>
                          </a:solidFill>
                          <a:latin typeface="Book Antiqua"/>
                        </a:rPr>
                        <a:t>Xij</a:t>
                      </a:r>
                      <a:r>
                        <a:rPr lang="en-GB" sz="1400" b="0" i="0" u="none" strike="noStrike">
                          <a:solidFill>
                            <a:srgbClr val="000000"/>
                          </a:solidFill>
                          <a:latin typeface="Calibri"/>
                        </a:rPr>
                        <a:t> </a:t>
                      </a:r>
                      <a:endParaRPr lang="en-GB" sz="1400" b="0" i="0" u="none" strike="noStrike">
                        <a:solidFill>
                          <a:srgbClr val="000000"/>
                        </a:solidFill>
                        <a:latin typeface="Book Antiqua"/>
                      </a:endParaRPr>
                    </a:p>
                  </a:txBody>
                  <a:tcPr marL="9525" marR="9525" marT="9525" marB="0" anchor="ctr"/>
                </a:tc>
                <a:tc>
                  <a:txBody>
                    <a:bodyPr/>
                    <a:lstStyle/>
                    <a:p>
                      <a:pPr algn="ctr" rtl="0" fontAlgn="b"/>
                      <a:r>
                        <a:rPr lang="en-GB" sz="1400" b="0" i="0" u="none" strike="noStrike">
                          <a:solidFill>
                            <a:srgbClr val="000000"/>
                          </a:solidFill>
                          <a:latin typeface="Book Antiqua"/>
                        </a:rPr>
                        <a:t>Ti</a:t>
                      </a:r>
                      <a:r>
                        <a:rPr lang="en-GB" sz="1400" b="0" i="0" u="none" strike="noStrike">
                          <a:solidFill>
                            <a:srgbClr val="000000"/>
                          </a:solidFill>
                          <a:latin typeface="Calibri"/>
                        </a:rPr>
                        <a:t> </a:t>
                      </a:r>
                      <a:endParaRPr lang="en-GB" sz="1400" b="0" i="0" u="none" strike="noStrike">
                        <a:solidFill>
                          <a:srgbClr val="000000"/>
                        </a:solidFill>
                        <a:latin typeface="Book Antiqua"/>
                      </a:endParaRPr>
                    </a:p>
                  </a:txBody>
                  <a:tcPr marL="9525" marR="9525" marT="9525" marB="0" anchor="ctr"/>
                </a:tc>
                <a:tc>
                  <a:txBody>
                    <a:bodyPr/>
                    <a:lstStyle/>
                    <a:p>
                      <a:pPr algn="ctr" rtl="0" fontAlgn="b"/>
                      <a:r>
                        <a:rPr lang="en-GB" sz="1400" b="0" i="0" u="none" strike="noStrike">
                          <a:solidFill>
                            <a:srgbClr val="000000"/>
                          </a:solidFill>
                          <a:latin typeface="Book Antiqua"/>
                        </a:rPr>
                        <a:t>Ti</a:t>
                      </a:r>
                      <a:r>
                        <a:rPr lang="en-GB" sz="1400" b="0" i="0" u="none" strike="noStrike" baseline="30000">
                          <a:solidFill>
                            <a:srgbClr val="000000"/>
                          </a:solidFill>
                          <a:latin typeface="Book Antiqua"/>
                        </a:rPr>
                        <a:t>2</a:t>
                      </a:r>
                      <a:r>
                        <a:rPr lang="en-GB" sz="1400" b="0" i="0" u="none" strike="noStrike">
                          <a:solidFill>
                            <a:srgbClr val="000000"/>
                          </a:solidFill>
                          <a:latin typeface="Calibri"/>
                        </a:rPr>
                        <a:t> </a:t>
                      </a:r>
                      <a:endParaRPr lang="en-GB" sz="1400" b="0" i="0" u="none" strike="noStrike">
                        <a:solidFill>
                          <a:srgbClr val="000000"/>
                        </a:solidFill>
                        <a:latin typeface="Book Antiqua"/>
                      </a:endParaRPr>
                    </a:p>
                  </a:txBody>
                  <a:tcPr marL="9525" marR="9525" marT="9525" marB="0" anchor="ctr"/>
                </a:tc>
                <a:tc>
                  <a:txBody>
                    <a:bodyPr/>
                    <a:lstStyle/>
                    <a:p>
                      <a:pPr algn="ctr" rtl="0" fontAlgn="b"/>
                      <a:r>
                        <a:rPr lang="en-GB" sz="1400" b="0" i="0" u="none" strike="noStrike">
                          <a:solidFill>
                            <a:srgbClr val="000000"/>
                          </a:solidFill>
                          <a:latin typeface="Book Antiqua"/>
                        </a:rPr>
                        <a:t>Ti</a:t>
                      </a:r>
                      <a:r>
                        <a:rPr lang="en-GB" sz="1400" b="0" i="0" u="none" strike="noStrike" baseline="30000">
                          <a:solidFill>
                            <a:srgbClr val="000000"/>
                          </a:solidFill>
                          <a:latin typeface="Book Antiqua"/>
                        </a:rPr>
                        <a:t>2</a:t>
                      </a:r>
                      <a:r>
                        <a:rPr lang="en-GB" sz="1400" b="0" i="0" u="none" strike="noStrike">
                          <a:solidFill>
                            <a:srgbClr val="000000"/>
                          </a:solidFill>
                          <a:latin typeface="Book Antiqua"/>
                        </a:rPr>
                        <a:t>/n</a:t>
                      </a:r>
                      <a:r>
                        <a:rPr lang="en-GB" sz="1400" b="0" i="0" u="none" strike="noStrike">
                          <a:solidFill>
                            <a:srgbClr val="000000"/>
                          </a:solidFill>
                          <a:latin typeface="Calibri"/>
                        </a:rPr>
                        <a:t> </a:t>
                      </a:r>
                      <a:endParaRPr lang="en-GB" sz="1400" b="0" i="0" u="none" strike="noStrike">
                        <a:solidFill>
                          <a:srgbClr val="000000"/>
                        </a:solidFill>
                        <a:latin typeface="Book Antiqua"/>
                      </a:endParaRPr>
                    </a:p>
                  </a:txBody>
                  <a:tcPr marL="9525" marR="9525" marT="9525" marB="0" anchor="ctr"/>
                </a:tc>
                <a:extLst>
                  <a:ext uri="{0D108BD9-81ED-4DB2-BD59-A6C34878D82A}">
                    <a16:rowId xmlns:a16="http://schemas.microsoft.com/office/drawing/2014/main" val="10000"/>
                  </a:ext>
                </a:extLst>
              </a:tr>
              <a:tr h="424543">
                <a:tc>
                  <a:txBody>
                    <a:bodyPr/>
                    <a:lstStyle/>
                    <a:p>
                      <a:pPr algn="ctr" fontAlgn="b"/>
                      <a:r>
                        <a:rPr lang="en-GB" sz="1400" b="0" i="0" u="none" strike="noStrike" dirty="0">
                          <a:solidFill>
                            <a:srgbClr val="000000"/>
                          </a:solidFill>
                          <a:latin typeface="Calibri"/>
                        </a:rPr>
                        <a:t>Standard</a:t>
                      </a:r>
                    </a:p>
                  </a:txBody>
                  <a:tcPr marL="9525" marR="9525" marT="9525" marB="0" anchor="ctr">
                    <a:solidFill>
                      <a:srgbClr val="FFC000"/>
                    </a:solidFill>
                  </a:tcPr>
                </a:tc>
                <a:tc>
                  <a:txBody>
                    <a:bodyPr/>
                    <a:lstStyle/>
                    <a:p>
                      <a:pPr algn="ctr" fontAlgn="b"/>
                      <a:r>
                        <a:rPr lang="en-GB" sz="1400" b="0" i="0" u="none" strike="noStrike" dirty="0">
                          <a:solidFill>
                            <a:srgbClr val="000000"/>
                          </a:solidFill>
                          <a:latin typeface="Calibri"/>
                        </a:rPr>
                        <a:t>50</a:t>
                      </a:r>
                    </a:p>
                  </a:txBody>
                  <a:tcPr marL="9525" marR="9525" marT="9525" marB="0" anchor="ctr"/>
                </a:tc>
                <a:tc>
                  <a:txBody>
                    <a:bodyPr/>
                    <a:lstStyle/>
                    <a:p>
                      <a:pPr algn="ctr" fontAlgn="b"/>
                      <a:r>
                        <a:rPr lang="en-GB" sz="1400" b="0" i="0" u="none" strike="noStrike" dirty="0">
                          <a:solidFill>
                            <a:srgbClr val="000000"/>
                          </a:solidFill>
                          <a:latin typeface="Calibri"/>
                        </a:rPr>
                        <a:t>2500</a:t>
                      </a:r>
                    </a:p>
                  </a:txBody>
                  <a:tcPr marL="9525" marR="9525" marT="9525" marB="0" anchor="ct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FFC000"/>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FFC000"/>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FFC000"/>
                    </a:solidFill>
                  </a:tcPr>
                </a:tc>
                <a:tc>
                  <a:txBody>
                    <a:bodyPr/>
                    <a:lstStyle/>
                    <a:p>
                      <a:pPr algn="ctr" fontAlgn="b"/>
                      <a:r>
                        <a:rPr lang="en-GB" sz="1400" b="0" i="0" u="none" strike="noStrike" dirty="0">
                          <a:solidFill>
                            <a:srgbClr val="000000"/>
                          </a:solidFill>
                          <a:latin typeface="Calibri"/>
                        </a:rPr>
                        <a:t>Mumbai</a:t>
                      </a:r>
                    </a:p>
                  </a:txBody>
                  <a:tcPr marL="9525" marR="9525" marT="9525" marB="0" anchor="ctr">
                    <a:solidFill>
                      <a:srgbClr val="33CC33"/>
                    </a:solidFill>
                  </a:tcPr>
                </a:tc>
                <a:tc>
                  <a:txBody>
                    <a:bodyPr/>
                    <a:lstStyle/>
                    <a:p>
                      <a:pPr algn="ctr" fontAlgn="b"/>
                      <a:r>
                        <a:rPr lang="en-GB" sz="1400" b="0" i="0" u="none" strike="noStrike" dirty="0">
                          <a:solidFill>
                            <a:srgbClr val="000000"/>
                          </a:solidFill>
                          <a:latin typeface="Calibri"/>
                        </a:rPr>
                        <a:t>50</a:t>
                      </a:r>
                    </a:p>
                  </a:txBody>
                  <a:tcPr marL="9525" marR="9525" marT="9525" marB="0" anchor="ctr">
                    <a:solidFill>
                      <a:srgbClr val="33CC33"/>
                    </a:solidFill>
                  </a:tcPr>
                </a:tc>
                <a:tc>
                  <a:txBody>
                    <a:bodyPr/>
                    <a:lstStyle/>
                    <a:p>
                      <a:pPr algn="ctr" fontAlgn="b"/>
                      <a:r>
                        <a:rPr lang="en-GB" sz="1400" b="0" i="0" u="none" strike="noStrike">
                          <a:solidFill>
                            <a:srgbClr val="000000"/>
                          </a:solidFill>
                          <a:latin typeface="Calibri"/>
                        </a:rPr>
                        <a:t> </a:t>
                      </a:r>
                    </a:p>
                  </a:txBody>
                  <a:tcPr marL="9525" marR="9525" marT="9525" marB="0" anchor="ctr">
                    <a:solidFill>
                      <a:srgbClr val="33CC33"/>
                    </a:solidFill>
                  </a:tcPr>
                </a:tc>
                <a:tc>
                  <a:txBody>
                    <a:bodyPr/>
                    <a:lstStyle/>
                    <a:p>
                      <a:pPr algn="ctr" fontAlgn="b"/>
                      <a:r>
                        <a:rPr lang="en-GB" sz="1400" b="0" i="0" u="none" strike="noStrike">
                          <a:solidFill>
                            <a:srgbClr val="000000"/>
                          </a:solidFill>
                          <a:latin typeface="Calibri"/>
                        </a:rPr>
                        <a:t> </a:t>
                      </a:r>
                    </a:p>
                  </a:txBody>
                  <a:tcPr marL="9525" marR="9525" marT="9525" marB="0" anchor="ctr">
                    <a:solidFill>
                      <a:srgbClr val="33CC33"/>
                    </a:solidFill>
                  </a:tcPr>
                </a:tc>
                <a:tc>
                  <a:txBody>
                    <a:bodyPr/>
                    <a:lstStyle/>
                    <a:p>
                      <a:pPr algn="ctr" fontAlgn="b"/>
                      <a:r>
                        <a:rPr lang="en-GB" sz="1400" b="0" i="0" u="none" strike="noStrike">
                          <a:solidFill>
                            <a:srgbClr val="000000"/>
                          </a:solidFill>
                          <a:latin typeface="Calibri"/>
                        </a:rPr>
                        <a:t> </a:t>
                      </a:r>
                    </a:p>
                  </a:txBody>
                  <a:tcPr marL="9525" marR="9525" marT="9525" marB="0" anchor="ctr">
                    <a:solidFill>
                      <a:srgbClr val="33CC33"/>
                    </a:solidFill>
                  </a:tcPr>
                </a:tc>
                <a:extLst>
                  <a:ext uri="{0D108BD9-81ED-4DB2-BD59-A6C34878D82A}">
                    <a16:rowId xmlns:a16="http://schemas.microsoft.com/office/drawing/2014/main" val="10001"/>
                  </a:ext>
                </a:extLst>
              </a:tr>
              <a:tr h="424543">
                <a:tc>
                  <a:txBody>
                    <a:bodyPr/>
                    <a:lstStyle/>
                    <a:p>
                      <a:pPr algn="ctr" fontAlgn="b"/>
                      <a:r>
                        <a:rPr lang="en-GB" sz="1400" b="0" i="0" u="none" strike="noStrike" dirty="0">
                          <a:solidFill>
                            <a:srgbClr val="000000"/>
                          </a:solidFill>
                          <a:latin typeface="Calibri"/>
                        </a:rPr>
                        <a:t> </a:t>
                      </a:r>
                    </a:p>
                  </a:txBody>
                  <a:tcPr marL="9525" marR="9525" marT="9525" marB="0" anchor="ctr">
                    <a:solidFill>
                      <a:srgbClr val="FFC000"/>
                    </a:solidFill>
                  </a:tcPr>
                </a:tc>
                <a:tc>
                  <a:txBody>
                    <a:bodyPr/>
                    <a:lstStyle/>
                    <a:p>
                      <a:pPr algn="ctr" fontAlgn="b"/>
                      <a:r>
                        <a:rPr lang="en-GB" sz="1400" b="0" i="0" u="none" strike="noStrike">
                          <a:solidFill>
                            <a:srgbClr val="000000"/>
                          </a:solidFill>
                          <a:latin typeface="Calibri"/>
                        </a:rPr>
                        <a:t>30</a:t>
                      </a:r>
                    </a:p>
                  </a:txBody>
                  <a:tcPr marL="9525" marR="9525" marT="9525" marB="0" anchor="ctr"/>
                </a:tc>
                <a:tc>
                  <a:txBody>
                    <a:bodyPr/>
                    <a:lstStyle/>
                    <a:p>
                      <a:pPr algn="ctr" fontAlgn="b"/>
                      <a:r>
                        <a:rPr lang="en-GB" sz="1400" b="0" i="0" u="none" strike="noStrike">
                          <a:solidFill>
                            <a:srgbClr val="000000"/>
                          </a:solidFill>
                          <a:latin typeface="Calibri"/>
                        </a:rPr>
                        <a:t>900</a:t>
                      </a:r>
                    </a:p>
                  </a:txBody>
                  <a:tcPr marL="9525" marR="9525" marT="9525" marB="0" anchor="ctr"/>
                </a:tc>
                <a:tc>
                  <a:txBody>
                    <a:bodyPr/>
                    <a:lstStyle/>
                    <a:p>
                      <a:pPr algn="ctr" fontAlgn="b"/>
                      <a:r>
                        <a:rPr lang="en-GB" sz="1400" b="0" i="0" u="none" strike="noStrike">
                          <a:solidFill>
                            <a:srgbClr val="000000"/>
                          </a:solidFill>
                          <a:latin typeface="Calibri"/>
                        </a:rPr>
                        <a:t> </a:t>
                      </a:r>
                    </a:p>
                  </a:txBody>
                  <a:tcPr marL="9525" marR="9525" marT="9525" marB="0" anchor="ctr">
                    <a:solidFill>
                      <a:srgbClr val="FFC000"/>
                    </a:solidFill>
                  </a:tcPr>
                </a:tc>
                <a:tc>
                  <a:txBody>
                    <a:bodyPr/>
                    <a:lstStyle/>
                    <a:p>
                      <a:pPr algn="ctr" fontAlgn="b"/>
                      <a:r>
                        <a:rPr lang="en-GB" sz="1400" b="0" i="0" u="none" strike="noStrike">
                          <a:solidFill>
                            <a:srgbClr val="000000"/>
                          </a:solidFill>
                          <a:latin typeface="Calibri"/>
                        </a:rPr>
                        <a:t> </a:t>
                      </a:r>
                    </a:p>
                  </a:txBody>
                  <a:tcPr marL="9525" marR="9525" marT="9525" marB="0" anchor="ctr">
                    <a:solidFill>
                      <a:srgbClr val="FFC000"/>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FFC000"/>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33CC33"/>
                    </a:solidFill>
                  </a:tcPr>
                </a:tc>
                <a:tc>
                  <a:txBody>
                    <a:bodyPr/>
                    <a:lstStyle/>
                    <a:p>
                      <a:pPr algn="ctr" fontAlgn="b"/>
                      <a:r>
                        <a:rPr lang="en-GB" sz="1400" b="0" i="0" u="none" strike="noStrike" dirty="0">
                          <a:solidFill>
                            <a:srgbClr val="000000"/>
                          </a:solidFill>
                          <a:latin typeface="Calibri"/>
                        </a:rPr>
                        <a:t>55</a:t>
                      </a:r>
                    </a:p>
                  </a:txBody>
                  <a:tcPr marL="9525" marR="9525" marT="9525" marB="0" anchor="ctr">
                    <a:solidFill>
                      <a:srgbClr val="33CC33"/>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33CC33"/>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33CC33"/>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33CC33"/>
                    </a:solidFill>
                  </a:tcPr>
                </a:tc>
                <a:extLst>
                  <a:ext uri="{0D108BD9-81ED-4DB2-BD59-A6C34878D82A}">
                    <a16:rowId xmlns:a16="http://schemas.microsoft.com/office/drawing/2014/main" val="10002"/>
                  </a:ext>
                </a:extLst>
              </a:tr>
              <a:tr h="424543">
                <a:tc>
                  <a:txBody>
                    <a:bodyPr/>
                    <a:lstStyle/>
                    <a:p>
                      <a:pPr algn="ctr" fontAlgn="b"/>
                      <a:r>
                        <a:rPr lang="en-GB" sz="1400" b="0" i="0" u="none" strike="noStrike" dirty="0">
                          <a:solidFill>
                            <a:srgbClr val="000000"/>
                          </a:solidFill>
                          <a:latin typeface="Calibri"/>
                        </a:rPr>
                        <a:t> </a:t>
                      </a:r>
                    </a:p>
                  </a:txBody>
                  <a:tcPr marL="9525" marR="9525" marT="9525" marB="0" anchor="ctr">
                    <a:solidFill>
                      <a:srgbClr val="FFC000"/>
                    </a:solidFill>
                  </a:tcPr>
                </a:tc>
                <a:tc>
                  <a:txBody>
                    <a:bodyPr/>
                    <a:lstStyle/>
                    <a:p>
                      <a:pPr algn="ctr" fontAlgn="b"/>
                      <a:r>
                        <a:rPr lang="en-GB" sz="1400" b="0" i="0" u="none" strike="noStrike">
                          <a:solidFill>
                            <a:srgbClr val="000000"/>
                          </a:solidFill>
                          <a:latin typeface="Calibri"/>
                        </a:rPr>
                        <a:t>40</a:t>
                      </a:r>
                    </a:p>
                  </a:txBody>
                  <a:tcPr marL="9525" marR="9525" marT="9525" marB="0" anchor="ctr"/>
                </a:tc>
                <a:tc>
                  <a:txBody>
                    <a:bodyPr/>
                    <a:lstStyle/>
                    <a:p>
                      <a:pPr algn="ctr" fontAlgn="b"/>
                      <a:r>
                        <a:rPr lang="en-GB" sz="1400" b="0" i="0" u="none" strike="noStrike">
                          <a:solidFill>
                            <a:srgbClr val="000000"/>
                          </a:solidFill>
                          <a:latin typeface="Calibri"/>
                        </a:rPr>
                        <a:t>1600</a:t>
                      </a:r>
                    </a:p>
                  </a:txBody>
                  <a:tcPr marL="9525" marR="9525" marT="9525" marB="0" anchor="ctr"/>
                </a:tc>
                <a:tc>
                  <a:txBody>
                    <a:bodyPr/>
                    <a:lstStyle/>
                    <a:p>
                      <a:pPr algn="ctr" fontAlgn="b"/>
                      <a:r>
                        <a:rPr lang="en-GB" sz="1400" b="0" i="0" u="none" strike="noStrike">
                          <a:solidFill>
                            <a:srgbClr val="000000"/>
                          </a:solidFill>
                          <a:latin typeface="Calibri"/>
                        </a:rPr>
                        <a:t> </a:t>
                      </a:r>
                    </a:p>
                  </a:txBody>
                  <a:tcPr marL="9525" marR="9525" marT="9525" marB="0" anchor="ctr">
                    <a:solidFill>
                      <a:srgbClr val="FFC000"/>
                    </a:solidFill>
                  </a:tcPr>
                </a:tc>
                <a:tc>
                  <a:txBody>
                    <a:bodyPr/>
                    <a:lstStyle/>
                    <a:p>
                      <a:pPr algn="ctr" fontAlgn="b"/>
                      <a:r>
                        <a:rPr lang="en-GB" sz="1400" b="0" i="0" u="none" strike="noStrike">
                          <a:solidFill>
                            <a:srgbClr val="000000"/>
                          </a:solidFill>
                          <a:latin typeface="Calibri"/>
                        </a:rPr>
                        <a:t> </a:t>
                      </a:r>
                    </a:p>
                  </a:txBody>
                  <a:tcPr marL="9525" marR="9525" marT="9525" marB="0" anchor="ctr">
                    <a:solidFill>
                      <a:srgbClr val="FFC000"/>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FFC000"/>
                    </a:solidFill>
                  </a:tcPr>
                </a:tc>
                <a:tc>
                  <a:txBody>
                    <a:bodyPr/>
                    <a:lstStyle/>
                    <a:p>
                      <a:pPr algn="ctr" fontAlgn="b"/>
                      <a:r>
                        <a:rPr lang="en-GB" sz="1400" b="0" i="0" u="none" strike="noStrike">
                          <a:solidFill>
                            <a:srgbClr val="000000"/>
                          </a:solidFill>
                          <a:latin typeface="Calibri"/>
                        </a:rPr>
                        <a:t> </a:t>
                      </a:r>
                    </a:p>
                  </a:txBody>
                  <a:tcPr marL="9525" marR="9525" marT="9525" marB="0" anchor="ctr">
                    <a:solidFill>
                      <a:srgbClr val="33CC33"/>
                    </a:solidFill>
                  </a:tcPr>
                </a:tc>
                <a:tc>
                  <a:txBody>
                    <a:bodyPr/>
                    <a:lstStyle/>
                    <a:p>
                      <a:pPr algn="ctr" fontAlgn="b"/>
                      <a:r>
                        <a:rPr lang="en-GB" sz="1400" b="0" i="0" u="none" strike="noStrike">
                          <a:solidFill>
                            <a:srgbClr val="000000"/>
                          </a:solidFill>
                          <a:latin typeface="Calibri"/>
                        </a:rPr>
                        <a:t>60</a:t>
                      </a:r>
                    </a:p>
                  </a:txBody>
                  <a:tcPr marL="9525" marR="9525" marT="9525" marB="0" anchor="ctr">
                    <a:solidFill>
                      <a:srgbClr val="33CC33"/>
                    </a:solidFill>
                  </a:tcPr>
                </a:tc>
                <a:tc>
                  <a:txBody>
                    <a:bodyPr/>
                    <a:lstStyle/>
                    <a:p>
                      <a:pPr algn="ctr" fontAlgn="b"/>
                      <a:r>
                        <a:rPr lang="en-GB" sz="1400" b="0" i="0" u="none" strike="noStrike">
                          <a:solidFill>
                            <a:srgbClr val="000000"/>
                          </a:solidFill>
                          <a:latin typeface="Calibri"/>
                        </a:rPr>
                        <a:t>165</a:t>
                      </a:r>
                    </a:p>
                  </a:txBody>
                  <a:tcPr marL="9525" marR="9525" marT="9525" marB="0" anchor="ctr">
                    <a:solidFill>
                      <a:srgbClr val="33CC33"/>
                    </a:solidFill>
                  </a:tcPr>
                </a:tc>
                <a:tc>
                  <a:txBody>
                    <a:bodyPr/>
                    <a:lstStyle/>
                    <a:p>
                      <a:pPr algn="ctr" fontAlgn="b"/>
                      <a:r>
                        <a:rPr lang="en-GB" sz="1400" b="0" i="0" u="none" strike="noStrike">
                          <a:solidFill>
                            <a:srgbClr val="000000"/>
                          </a:solidFill>
                          <a:latin typeface="Calibri"/>
                        </a:rPr>
                        <a:t>27225</a:t>
                      </a:r>
                    </a:p>
                  </a:txBody>
                  <a:tcPr marL="9525" marR="9525" marT="9525" marB="0" anchor="ctr">
                    <a:solidFill>
                      <a:srgbClr val="33CC33"/>
                    </a:solidFill>
                  </a:tcPr>
                </a:tc>
                <a:tc>
                  <a:txBody>
                    <a:bodyPr/>
                    <a:lstStyle/>
                    <a:p>
                      <a:pPr algn="ctr" fontAlgn="b"/>
                      <a:r>
                        <a:rPr lang="en-GB" sz="1400" b="0" i="0" u="none" strike="noStrike" dirty="0">
                          <a:solidFill>
                            <a:srgbClr val="000000"/>
                          </a:solidFill>
                          <a:latin typeface="Calibri"/>
                        </a:rPr>
                        <a:t>9075</a:t>
                      </a:r>
                    </a:p>
                  </a:txBody>
                  <a:tcPr marL="9525" marR="9525" marT="9525" marB="0" anchor="ctr">
                    <a:solidFill>
                      <a:srgbClr val="33CC33"/>
                    </a:solidFill>
                  </a:tcPr>
                </a:tc>
                <a:extLst>
                  <a:ext uri="{0D108BD9-81ED-4DB2-BD59-A6C34878D82A}">
                    <a16:rowId xmlns:a16="http://schemas.microsoft.com/office/drawing/2014/main" val="10003"/>
                  </a:ext>
                </a:extLst>
              </a:tr>
              <a:tr h="424543">
                <a:tc>
                  <a:txBody>
                    <a:bodyPr/>
                    <a:lstStyle/>
                    <a:p>
                      <a:pPr algn="ctr" fontAlgn="b"/>
                      <a:r>
                        <a:rPr lang="en-GB" sz="1400" b="0" i="0" u="none" strike="noStrike" dirty="0">
                          <a:solidFill>
                            <a:srgbClr val="000000"/>
                          </a:solidFill>
                          <a:latin typeface="Calibri"/>
                        </a:rPr>
                        <a:t> </a:t>
                      </a:r>
                    </a:p>
                  </a:txBody>
                  <a:tcPr marL="9525" marR="9525" marT="9525" marB="0" anchor="ctr">
                    <a:solidFill>
                      <a:srgbClr val="FFC000"/>
                    </a:solidFill>
                  </a:tcPr>
                </a:tc>
                <a:tc>
                  <a:txBody>
                    <a:bodyPr/>
                    <a:lstStyle/>
                    <a:p>
                      <a:pPr algn="ctr" fontAlgn="b"/>
                      <a:r>
                        <a:rPr lang="en-GB" sz="1400" b="0" i="0" u="none" strike="noStrike">
                          <a:solidFill>
                            <a:srgbClr val="000000"/>
                          </a:solidFill>
                          <a:latin typeface="Calibri"/>
                        </a:rPr>
                        <a:t>30</a:t>
                      </a:r>
                    </a:p>
                  </a:txBody>
                  <a:tcPr marL="9525" marR="9525" marT="9525" marB="0" anchor="ctr"/>
                </a:tc>
                <a:tc>
                  <a:txBody>
                    <a:bodyPr/>
                    <a:lstStyle/>
                    <a:p>
                      <a:pPr algn="ctr" fontAlgn="b"/>
                      <a:r>
                        <a:rPr lang="en-GB" sz="1400" b="0" i="0" u="none" strike="noStrike">
                          <a:solidFill>
                            <a:srgbClr val="000000"/>
                          </a:solidFill>
                          <a:latin typeface="Calibri"/>
                        </a:rPr>
                        <a:t>900</a:t>
                      </a:r>
                    </a:p>
                  </a:txBody>
                  <a:tcPr marL="9525" marR="9525" marT="9525" marB="0" anchor="ctr"/>
                </a:tc>
                <a:tc>
                  <a:txBody>
                    <a:bodyPr/>
                    <a:lstStyle/>
                    <a:p>
                      <a:pPr algn="ctr" fontAlgn="b"/>
                      <a:r>
                        <a:rPr lang="en-GB" sz="1400" b="0" i="0" u="none" strike="noStrike">
                          <a:solidFill>
                            <a:srgbClr val="000000"/>
                          </a:solidFill>
                          <a:latin typeface="Calibri"/>
                        </a:rPr>
                        <a:t>150</a:t>
                      </a:r>
                    </a:p>
                  </a:txBody>
                  <a:tcPr marL="9525" marR="9525" marT="9525" marB="0" anchor="ctr">
                    <a:solidFill>
                      <a:srgbClr val="FFC000"/>
                    </a:solidFill>
                  </a:tcPr>
                </a:tc>
                <a:tc>
                  <a:txBody>
                    <a:bodyPr/>
                    <a:lstStyle/>
                    <a:p>
                      <a:pPr algn="ctr" fontAlgn="b"/>
                      <a:r>
                        <a:rPr lang="en-GB" sz="1400" b="0" i="0" u="none" strike="noStrike">
                          <a:solidFill>
                            <a:srgbClr val="000000"/>
                          </a:solidFill>
                          <a:latin typeface="Calibri"/>
                        </a:rPr>
                        <a:t>22500</a:t>
                      </a:r>
                    </a:p>
                  </a:txBody>
                  <a:tcPr marL="9525" marR="9525" marT="9525" marB="0" anchor="ctr">
                    <a:solidFill>
                      <a:srgbClr val="FFC000"/>
                    </a:solidFill>
                  </a:tcPr>
                </a:tc>
                <a:tc>
                  <a:txBody>
                    <a:bodyPr/>
                    <a:lstStyle/>
                    <a:p>
                      <a:pPr algn="ctr" fontAlgn="b"/>
                      <a:r>
                        <a:rPr lang="en-GB" sz="1400" b="0" i="0" u="none" strike="noStrike" dirty="0">
                          <a:solidFill>
                            <a:srgbClr val="000000"/>
                          </a:solidFill>
                          <a:latin typeface="Calibri"/>
                        </a:rPr>
                        <a:t>5625</a:t>
                      </a:r>
                    </a:p>
                  </a:txBody>
                  <a:tcPr marL="9525" marR="9525" marT="9525" marB="0" anchor="ctr">
                    <a:solidFill>
                      <a:srgbClr val="FFC000"/>
                    </a:solidFill>
                  </a:tcPr>
                </a:tc>
                <a:tc>
                  <a:txBody>
                    <a:bodyPr/>
                    <a:lstStyle/>
                    <a:p>
                      <a:pPr algn="ctr" fontAlgn="b"/>
                      <a:r>
                        <a:rPr lang="en-GB" sz="1400" b="0" i="0" u="none" strike="noStrike" dirty="0">
                          <a:solidFill>
                            <a:srgbClr val="000000"/>
                          </a:solidFill>
                          <a:latin typeface="Calibri"/>
                        </a:rPr>
                        <a:t>Delhi</a:t>
                      </a:r>
                    </a:p>
                  </a:txBody>
                  <a:tcPr marL="9525" marR="9525" marT="9525" marB="0" anchor="ctr">
                    <a:solidFill>
                      <a:srgbClr val="FF99FF"/>
                    </a:solidFill>
                  </a:tcPr>
                </a:tc>
                <a:tc>
                  <a:txBody>
                    <a:bodyPr/>
                    <a:lstStyle/>
                    <a:p>
                      <a:pPr algn="ctr" fontAlgn="b"/>
                      <a:r>
                        <a:rPr lang="en-GB" sz="1400" b="0" i="0" u="none" strike="noStrike">
                          <a:solidFill>
                            <a:srgbClr val="000000"/>
                          </a:solidFill>
                          <a:latin typeface="Calibri"/>
                        </a:rPr>
                        <a:t>30</a:t>
                      </a:r>
                    </a:p>
                  </a:txBody>
                  <a:tcPr marL="9525" marR="9525" marT="9525" marB="0" anchor="ctr">
                    <a:solidFill>
                      <a:srgbClr val="FF99FF"/>
                    </a:solidFill>
                  </a:tcPr>
                </a:tc>
                <a:tc>
                  <a:txBody>
                    <a:bodyPr/>
                    <a:lstStyle/>
                    <a:p>
                      <a:pPr algn="ctr" fontAlgn="b"/>
                      <a:r>
                        <a:rPr lang="en-GB" sz="1400" b="0" i="0" u="none" strike="noStrike">
                          <a:solidFill>
                            <a:srgbClr val="000000"/>
                          </a:solidFill>
                          <a:latin typeface="Calibri"/>
                        </a:rPr>
                        <a:t> </a:t>
                      </a:r>
                    </a:p>
                  </a:txBody>
                  <a:tcPr marL="9525" marR="9525" marT="9525" marB="0" anchor="ctr">
                    <a:solidFill>
                      <a:srgbClr val="FF99FF"/>
                    </a:solidFill>
                  </a:tcPr>
                </a:tc>
                <a:tc>
                  <a:txBody>
                    <a:bodyPr/>
                    <a:lstStyle/>
                    <a:p>
                      <a:pPr algn="ctr" fontAlgn="b"/>
                      <a:r>
                        <a:rPr lang="en-GB" sz="1400" b="0" i="0" u="none" strike="noStrike">
                          <a:solidFill>
                            <a:srgbClr val="000000"/>
                          </a:solidFill>
                          <a:latin typeface="Calibri"/>
                        </a:rPr>
                        <a:t> </a:t>
                      </a:r>
                    </a:p>
                  </a:txBody>
                  <a:tcPr marL="9525" marR="9525" marT="9525" marB="0" anchor="ctr">
                    <a:solidFill>
                      <a:srgbClr val="FF99FF"/>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FF99FF"/>
                    </a:solidFill>
                  </a:tcPr>
                </a:tc>
                <a:extLst>
                  <a:ext uri="{0D108BD9-81ED-4DB2-BD59-A6C34878D82A}">
                    <a16:rowId xmlns:a16="http://schemas.microsoft.com/office/drawing/2014/main" val="10004"/>
                  </a:ext>
                </a:extLst>
              </a:tr>
              <a:tr h="424543">
                <a:tc>
                  <a:txBody>
                    <a:bodyPr/>
                    <a:lstStyle/>
                    <a:p>
                      <a:pPr algn="ctr" fontAlgn="b"/>
                      <a:r>
                        <a:rPr lang="en-GB" sz="1400" b="0" i="0" u="none" strike="noStrike" dirty="0">
                          <a:solidFill>
                            <a:srgbClr val="000000"/>
                          </a:solidFill>
                          <a:latin typeface="Calibri"/>
                        </a:rPr>
                        <a:t>Deluxe</a:t>
                      </a:r>
                    </a:p>
                  </a:txBody>
                  <a:tcPr marL="9525" marR="9525" marT="9525" marB="0" anchor="ctr">
                    <a:solidFill>
                      <a:srgbClr val="33CC33"/>
                    </a:solidFill>
                  </a:tcPr>
                </a:tc>
                <a:tc>
                  <a:txBody>
                    <a:bodyPr/>
                    <a:lstStyle/>
                    <a:p>
                      <a:pPr algn="ctr" fontAlgn="b"/>
                      <a:r>
                        <a:rPr lang="en-GB" sz="1400" b="0" i="0" u="none" strike="noStrike" dirty="0">
                          <a:solidFill>
                            <a:srgbClr val="000000"/>
                          </a:solidFill>
                          <a:latin typeface="Calibri"/>
                        </a:rPr>
                        <a:t>55</a:t>
                      </a:r>
                    </a:p>
                  </a:txBody>
                  <a:tcPr marL="9525" marR="9525" marT="9525" marB="0" anchor="ctr"/>
                </a:tc>
                <a:tc>
                  <a:txBody>
                    <a:bodyPr/>
                    <a:lstStyle/>
                    <a:p>
                      <a:pPr algn="ctr" fontAlgn="b"/>
                      <a:r>
                        <a:rPr lang="en-GB" sz="1400" b="0" i="0" u="none" strike="noStrike">
                          <a:solidFill>
                            <a:srgbClr val="000000"/>
                          </a:solidFill>
                          <a:latin typeface="Calibri"/>
                        </a:rPr>
                        <a:t>3025</a:t>
                      </a:r>
                    </a:p>
                  </a:txBody>
                  <a:tcPr marL="9525" marR="9525" marT="9525" marB="0" anchor="ct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33CC33"/>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33CC33"/>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33CC33"/>
                    </a:solidFill>
                  </a:tcPr>
                </a:tc>
                <a:tc>
                  <a:txBody>
                    <a:bodyPr/>
                    <a:lstStyle/>
                    <a:p>
                      <a:pPr algn="ctr" fontAlgn="b"/>
                      <a:r>
                        <a:rPr lang="en-GB" sz="1400" b="0" i="0" u="none" strike="noStrike">
                          <a:solidFill>
                            <a:srgbClr val="000000"/>
                          </a:solidFill>
                          <a:latin typeface="Calibri"/>
                        </a:rPr>
                        <a:t> </a:t>
                      </a:r>
                    </a:p>
                  </a:txBody>
                  <a:tcPr marL="9525" marR="9525" marT="9525" marB="0" anchor="ctr">
                    <a:solidFill>
                      <a:srgbClr val="FF99FF"/>
                    </a:solidFill>
                  </a:tcPr>
                </a:tc>
                <a:tc>
                  <a:txBody>
                    <a:bodyPr/>
                    <a:lstStyle/>
                    <a:p>
                      <a:pPr algn="ctr" fontAlgn="b"/>
                      <a:r>
                        <a:rPr lang="en-GB" sz="1400" b="0" i="0" u="none" strike="noStrike" dirty="0">
                          <a:solidFill>
                            <a:srgbClr val="000000"/>
                          </a:solidFill>
                          <a:latin typeface="Calibri"/>
                        </a:rPr>
                        <a:t>45</a:t>
                      </a:r>
                    </a:p>
                  </a:txBody>
                  <a:tcPr marL="9525" marR="9525" marT="9525" marB="0" anchor="ctr">
                    <a:solidFill>
                      <a:srgbClr val="FF99FF"/>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FF99FF"/>
                    </a:solidFill>
                  </a:tcPr>
                </a:tc>
                <a:tc>
                  <a:txBody>
                    <a:bodyPr/>
                    <a:lstStyle/>
                    <a:p>
                      <a:pPr algn="ctr" fontAlgn="b"/>
                      <a:r>
                        <a:rPr lang="en-GB" sz="1400" b="0" i="0" u="none" strike="noStrike">
                          <a:solidFill>
                            <a:srgbClr val="000000"/>
                          </a:solidFill>
                          <a:latin typeface="Calibri"/>
                        </a:rPr>
                        <a:t> </a:t>
                      </a:r>
                    </a:p>
                  </a:txBody>
                  <a:tcPr marL="9525" marR="9525" marT="9525" marB="0" anchor="ctr">
                    <a:solidFill>
                      <a:srgbClr val="FF99FF"/>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FF99FF"/>
                    </a:solidFill>
                  </a:tcPr>
                </a:tc>
                <a:extLst>
                  <a:ext uri="{0D108BD9-81ED-4DB2-BD59-A6C34878D82A}">
                    <a16:rowId xmlns:a16="http://schemas.microsoft.com/office/drawing/2014/main" val="10005"/>
                  </a:ext>
                </a:extLst>
              </a:tr>
              <a:tr h="424543">
                <a:tc>
                  <a:txBody>
                    <a:bodyPr/>
                    <a:lstStyle/>
                    <a:p>
                      <a:pPr algn="ctr" fontAlgn="b"/>
                      <a:r>
                        <a:rPr lang="en-GB" sz="1400" b="0" i="0" u="none" strike="noStrike">
                          <a:solidFill>
                            <a:srgbClr val="000000"/>
                          </a:solidFill>
                          <a:latin typeface="Calibri"/>
                        </a:rPr>
                        <a:t> </a:t>
                      </a:r>
                    </a:p>
                  </a:txBody>
                  <a:tcPr marL="9525" marR="9525" marT="9525" marB="0" anchor="ctr">
                    <a:solidFill>
                      <a:srgbClr val="33CC33"/>
                    </a:solidFill>
                  </a:tcPr>
                </a:tc>
                <a:tc>
                  <a:txBody>
                    <a:bodyPr/>
                    <a:lstStyle/>
                    <a:p>
                      <a:pPr algn="ctr" fontAlgn="b"/>
                      <a:r>
                        <a:rPr lang="en-GB" sz="1400" b="0" i="0" u="none" strike="noStrike" dirty="0">
                          <a:solidFill>
                            <a:srgbClr val="000000"/>
                          </a:solidFill>
                          <a:latin typeface="Calibri"/>
                        </a:rPr>
                        <a:t>45</a:t>
                      </a:r>
                    </a:p>
                  </a:txBody>
                  <a:tcPr marL="9525" marR="9525" marT="9525" marB="0" anchor="ctr"/>
                </a:tc>
                <a:tc>
                  <a:txBody>
                    <a:bodyPr/>
                    <a:lstStyle/>
                    <a:p>
                      <a:pPr algn="ctr" fontAlgn="b"/>
                      <a:r>
                        <a:rPr lang="en-GB" sz="1400" b="0" i="0" u="none" strike="noStrike" dirty="0">
                          <a:solidFill>
                            <a:srgbClr val="000000"/>
                          </a:solidFill>
                          <a:latin typeface="Calibri"/>
                        </a:rPr>
                        <a:t>2025</a:t>
                      </a:r>
                    </a:p>
                  </a:txBody>
                  <a:tcPr marL="9525" marR="9525" marT="9525" marB="0" anchor="ct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33CC33"/>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33CC33"/>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33CC33"/>
                    </a:solidFill>
                  </a:tcPr>
                </a:tc>
                <a:tc>
                  <a:txBody>
                    <a:bodyPr/>
                    <a:lstStyle/>
                    <a:p>
                      <a:pPr algn="ctr" fontAlgn="b"/>
                      <a:r>
                        <a:rPr lang="en-GB" sz="1400" b="0" i="0" u="none" strike="noStrike">
                          <a:solidFill>
                            <a:srgbClr val="000000"/>
                          </a:solidFill>
                          <a:latin typeface="Calibri"/>
                        </a:rPr>
                        <a:t> </a:t>
                      </a:r>
                    </a:p>
                  </a:txBody>
                  <a:tcPr marL="9525" marR="9525" marT="9525" marB="0" anchor="ctr">
                    <a:solidFill>
                      <a:srgbClr val="FF99FF"/>
                    </a:solidFill>
                  </a:tcPr>
                </a:tc>
                <a:tc>
                  <a:txBody>
                    <a:bodyPr/>
                    <a:lstStyle/>
                    <a:p>
                      <a:pPr algn="ctr" fontAlgn="b"/>
                      <a:r>
                        <a:rPr lang="en-GB" sz="1400" b="0" i="0" u="none" strike="noStrike">
                          <a:solidFill>
                            <a:srgbClr val="000000"/>
                          </a:solidFill>
                          <a:latin typeface="Calibri"/>
                        </a:rPr>
                        <a:t>45</a:t>
                      </a:r>
                    </a:p>
                  </a:txBody>
                  <a:tcPr marL="9525" marR="9525" marT="9525" marB="0" anchor="ctr">
                    <a:solidFill>
                      <a:srgbClr val="FF99FF"/>
                    </a:solidFill>
                  </a:tcPr>
                </a:tc>
                <a:tc>
                  <a:txBody>
                    <a:bodyPr/>
                    <a:lstStyle/>
                    <a:p>
                      <a:pPr algn="ctr" fontAlgn="b"/>
                      <a:r>
                        <a:rPr lang="en-GB" sz="1400" b="0" i="0" u="none" strike="noStrike" dirty="0">
                          <a:solidFill>
                            <a:srgbClr val="000000"/>
                          </a:solidFill>
                          <a:latin typeface="Calibri"/>
                        </a:rPr>
                        <a:t>120</a:t>
                      </a:r>
                    </a:p>
                  </a:txBody>
                  <a:tcPr marL="9525" marR="9525" marT="9525" marB="0" anchor="ctr">
                    <a:solidFill>
                      <a:srgbClr val="FF99FF"/>
                    </a:solidFill>
                  </a:tcPr>
                </a:tc>
                <a:tc>
                  <a:txBody>
                    <a:bodyPr/>
                    <a:lstStyle/>
                    <a:p>
                      <a:pPr algn="ctr" fontAlgn="b"/>
                      <a:r>
                        <a:rPr lang="en-GB" sz="1400" b="0" i="0" u="none" strike="noStrike" dirty="0">
                          <a:solidFill>
                            <a:srgbClr val="000000"/>
                          </a:solidFill>
                          <a:latin typeface="Calibri"/>
                        </a:rPr>
                        <a:t>14400</a:t>
                      </a:r>
                    </a:p>
                  </a:txBody>
                  <a:tcPr marL="9525" marR="9525" marT="9525" marB="0" anchor="ctr">
                    <a:solidFill>
                      <a:srgbClr val="FF99FF"/>
                    </a:solidFill>
                  </a:tcPr>
                </a:tc>
                <a:tc>
                  <a:txBody>
                    <a:bodyPr/>
                    <a:lstStyle/>
                    <a:p>
                      <a:pPr algn="ctr" fontAlgn="b"/>
                      <a:r>
                        <a:rPr lang="en-GB" sz="1400" b="0" i="0" u="none" strike="noStrike" dirty="0">
                          <a:solidFill>
                            <a:srgbClr val="000000"/>
                          </a:solidFill>
                          <a:latin typeface="Calibri"/>
                        </a:rPr>
                        <a:t>4800</a:t>
                      </a:r>
                    </a:p>
                  </a:txBody>
                  <a:tcPr marL="9525" marR="9525" marT="9525" marB="0" anchor="ctr">
                    <a:solidFill>
                      <a:srgbClr val="FF99FF"/>
                    </a:solidFill>
                  </a:tcPr>
                </a:tc>
                <a:extLst>
                  <a:ext uri="{0D108BD9-81ED-4DB2-BD59-A6C34878D82A}">
                    <a16:rowId xmlns:a16="http://schemas.microsoft.com/office/drawing/2014/main" val="10006"/>
                  </a:ext>
                </a:extLst>
              </a:tr>
              <a:tr h="424543">
                <a:tc>
                  <a:txBody>
                    <a:bodyPr/>
                    <a:lstStyle/>
                    <a:p>
                      <a:pPr algn="ctr" fontAlgn="b"/>
                      <a:r>
                        <a:rPr lang="en-GB" sz="1400" b="0" i="0" u="none" strike="noStrike" dirty="0">
                          <a:solidFill>
                            <a:srgbClr val="000000"/>
                          </a:solidFill>
                          <a:latin typeface="Calibri"/>
                        </a:rPr>
                        <a:t> </a:t>
                      </a:r>
                    </a:p>
                  </a:txBody>
                  <a:tcPr marL="9525" marR="9525" marT="9525" marB="0" anchor="ctr">
                    <a:solidFill>
                      <a:srgbClr val="33CC33"/>
                    </a:solidFill>
                  </a:tcPr>
                </a:tc>
                <a:tc>
                  <a:txBody>
                    <a:bodyPr/>
                    <a:lstStyle/>
                    <a:p>
                      <a:pPr algn="ctr" fontAlgn="b"/>
                      <a:r>
                        <a:rPr lang="en-GB" sz="1400" b="0" i="0" u="none" strike="noStrike" dirty="0">
                          <a:solidFill>
                            <a:srgbClr val="000000"/>
                          </a:solidFill>
                          <a:latin typeface="Calibri"/>
                        </a:rPr>
                        <a:t>45</a:t>
                      </a:r>
                    </a:p>
                  </a:txBody>
                  <a:tcPr marL="9525" marR="9525" marT="9525" marB="0" anchor="ctr"/>
                </a:tc>
                <a:tc>
                  <a:txBody>
                    <a:bodyPr/>
                    <a:lstStyle/>
                    <a:p>
                      <a:pPr algn="ctr" fontAlgn="b"/>
                      <a:r>
                        <a:rPr lang="en-GB" sz="1400" b="0" i="0" u="none" strike="noStrike" dirty="0">
                          <a:solidFill>
                            <a:srgbClr val="000000"/>
                          </a:solidFill>
                          <a:latin typeface="Calibri"/>
                        </a:rPr>
                        <a:t>2025</a:t>
                      </a:r>
                    </a:p>
                  </a:txBody>
                  <a:tcPr marL="9525" marR="9525" marT="9525" marB="0" anchor="ct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33CC33"/>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33CC33"/>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33CC33"/>
                    </a:solidFill>
                  </a:tcPr>
                </a:tc>
                <a:tc>
                  <a:txBody>
                    <a:bodyPr/>
                    <a:lstStyle/>
                    <a:p>
                      <a:pPr algn="ctr" fontAlgn="b"/>
                      <a:r>
                        <a:rPr lang="en-GB" sz="1400" b="0" i="0" u="none" strike="noStrike" dirty="0">
                          <a:solidFill>
                            <a:srgbClr val="000000"/>
                          </a:solidFill>
                          <a:latin typeface="Calibri"/>
                        </a:rPr>
                        <a:t>Bangalore</a:t>
                      </a:r>
                    </a:p>
                  </a:txBody>
                  <a:tcPr marL="9525" marR="9525" marT="9525" marB="0" anchor="ctr">
                    <a:solidFill>
                      <a:srgbClr val="00B0F0"/>
                    </a:solidFill>
                  </a:tcPr>
                </a:tc>
                <a:tc>
                  <a:txBody>
                    <a:bodyPr/>
                    <a:lstStyle/>
                    <a:p>
                      <a:pPr algn="ctr" fontAlgn="b"/>
                      <a:r>
                        <a:rPr lang="en-GB" sz="1400" b="0" i="0" u="none" strike="noStrike" dirty="0">
                          <a:solidFill>
                            <a:srgbClr val="000000"/>
                          </a:solidFill>
                          <a:latin typeface="Calibri"/>
                        </a:rPr>
                        <a:t>40</a:t>
                      </a:r>
                    </a:p>
                  </a:txBody>
                  <a:tcPr marL="9525" marR="9525" marT="9525" marB="0" anchor="ctr">
                    <a:solidFill>
                      <a:srgbClr val="00B0F0"/>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00B0F0"/>
                    </a:solidFill>
                  </a:tcPr>
                </a:tc>
                <a:tc>
                  <a:txBody>
                    <a:bodyPr/>
                    <a:lstStyle/>
                    <a:p>
                      <a:pPr algn="ctr" fontAlgn="b"/>
                      <a:r>
                        <a:rPr lang="en-GB" sz="1400" b="0" i="0" u="none" strike="noStrike">
                          <a:solidFill>
                            <a:srgbClr val="000000"/>
                          </a:solidFill>
                          <a:latin typeface="Calibri"/>
                        </a:rPr>
                        <a:t> </a:t>
                      </a:r>
                    </a:p>
                  </a:txBody>
                  <a:tcPr marL="9525" marR="9525" marT="9525" marB="0" anchor="ctr">
                    <a:solidFill>
                      <a:srgbClr val="00B0F0"/>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00B0F0"/>
                    </a:solidFill>
                  </a:tcPr>
                </a:tc>
                <a:extLst>
                  <a:ext uri="{0D108BD9-81ED-4DB2-BD59-A6C34878D82A}">
                    <a16:rowId xmlns:a16="http://schemas.microsoft.com/office/drawing/2014/main" val="10007"/>
                  </a:ext>
                </a:extLst>
              </a:tr>
              <a:tr h="424543">
                <a:tc>
                  <a:txBody>
                    <a:bodyPr/>
                    <a:lstStyle/>
                    <a:p>
                      <a:pPr algn="ctr" fontAlgn="b"/>
                      <a:r>
                        <a:rPr lang="en-GB" sz="1400" b="0" i="0" u="none" strike="noStrike" dirty="0">
                          <a:solidFill>
                            <a:srgbClr val="000000"/>
                          </a:solidFill>
                          <a:latin typeface="Calibri"/>
                        </a:rPr>
                        <a:t> </a:t>
                      </a:r>
                    </a:p>
                  </a:txBody>
                  <a:tcPr marL="9525" marR="9525" marT="9525" marB="0" anchor="ctr">
                    <a:solidFill>
                      <a:srgbClr val="33CC33"/>
                    </a:solidFill>
                  </a:tcPr>
                </a:tc>
                <a:tc>
                  <a:txBody>
                    <a:bodyPr/>
                    <a:lstStyle/>
                    <a:p>
                      <a:pPr algn="ctr" fontAlgn="b"/>
                      <a:r>
                        <a:rPr lang="en-GB" sz="1400" b="0" i="0" u="none" strike="noStrike">
                          <a:solidFill>
                            <a:srgbClr val="000000"/>
                          </a:solidFill>
                          <a:latin typeface="Calibri"/>
                        </a:rPr>
                        <a:t>30</a:t>
                      </a:r>
                    </a:p>
                  </a:txBody>
                  <a:tcPr marL="9525" marR="9525" marT="9525" marB="0" anchor="ctr"/>
                </a:tc>
                <a:tc>
                  <a:txBody>
                    <a:bodyPr/>
                    <a:lstStyle/>
                    <a:p>
                      <a:pPr algn="ctr" fontAlgn="b"/>
                      <a:r>
                        <a:rPr lang="en-GB" sz="1400" b="0" i="0" u="none" strike="noStrike">
                          <a:solidFill>
                            <a:srgbClr val="000000"/>
                          </a:solidFill>
                          <a:latin typeface="Calibri"/>
                        </a:rPr>
                        <a:t>900</a:t>
                      </a:r>
                    </a:p>
                  </a:txBody>
                  <a:tcPr marL="9525" marR="9525" marT="9525" marB="0" anchor="ctr"/>
                </a:tc>
                <a:tc>
                  <a:txBody>
                    <a:bodyPr/>
                    <a:lstStyle/>
                    <a:p>
                      <a:pPr algn="ctr" fontAlgn="b"/>
                      <a:r>
                        <a:rPr lang="en-GB" sz="1400" b="0" i="0" u="none" strike="noStrike">
                          <a:solidFill>
                            <a:srgbClr val="000000"/>
                          </a:solidFill>
                          <a:latin typeface="Calibri"/>
                        </a:rPr>
                        <a:t>175</a:t>
                      </a:r>
                    </a:p>
                  </a:txBody>
                  <a:tcPr marL="9525" marR="9525" marT="9525" marB="0" anchor="ctr">
                    <a:solidFill>
                      <a:srgbClr val="33CC33"/>
                    </a:solidFill>
                  </a:tcPr>
                </a:tc>
                <a:tc>
                  <a:txBody>
                    <a:bodyPr/>
                    <a:lstStyle/>
                    <a:p>
                      <a:pPr algn="ctr" fontAlgn="b"/>
                      <a:r>
                        <a:rPr lang="en-GB" sz="1400" b="0" i="0" u="none" strike="noStrike">
                          <a:solidFill>
                            <a:srgbClr val="000000"/>
                          </a:solidFill>
                          <a:latin typeface="Calibri"/>
                        </a:rPr>
                        <a:t>30625</a:t>
                      </a:r>
                    </a:p>
                  </a:txBody>
                  <a:tcPr marL="9525" marR="9525" marT="9525" marB="0" anchor="ctr">
                    <a:solidFill>
                      <a:srgbClr val="33CC33"/>
                    </a:solidFill>
                  </a:tcPr>
                </a:tc>
                <a:tc>
                  <a:txBody>
                    <a:bodyPr/>
                    <a:lstStyle/>
                    <a:p>
                      <a:pPr algn="ctr" fontAlgn="b"/>
                      <a:r>
                        <a:rPr lang="en-GB" sz="1400" b="0" i="0" u="none" strike="noStrike" dirty="0">
                          <a:solidFill>
                            <a:srgbClr val="000000"/>
                          </a:solidFill>
                          <a:latin typeface="Calibri"/>
                        </a:rPr>
                        <a:t>7656.25</a:t>
                      </a:r>
                    </a:p>
                  </a:txBody>
                  <a:tcPr marL="9525" marR="9525" marT="9525" marB="0" anchor="ctr">
                    <a:solidFill>
                      <a:srgbClr val="33CC33"/>
                    </a:solidFill>
                  </a:tcPr>
                </a:tc>
                <a:tc>
                  <a:txBody>
                    <a:bodyPr/>
                    <a:lstStyle/>
                    <a:p>
                      <a:pPr algn="ctr" fontAlgn="b"/>
                      <a:r>
                        <a:rPr lang="en-GB" sz="1400" b="0" i="0" u="none" strike="noStrike">
                          <a:solidFill>
                            <a:srgbClr val="000000"/>
                          </a:solidFill>
                          <a:latin typeface="Calibri"/>
                        </a:rPr>
                        <a:t> </a:t>
                      </a:r>
                    </a:p>
                  </a:txBody>
                  <a:tcPr marL="9525" marR="9525" marT="9525" marB="0" anchor="ctr">
                    <a:solidFill>
                      <a:srgbClr val="00B0F0"/>
                    </a:solidFill>
                  </a:tcPr>
                </a:tc>
                <a:tc>
                  <a:txBody>
                    <a:bodyPr/>
                    <a:lstStyle/>
                    <a:p>
                      <a:pPr algn="ctr" fontAlgn="b"/>
                      <a:r>
                        <a:rPr lang="en-GB" sz="1400" b="0" i="0" u="none" strike="noStrike">
                          <a:solidFill>
                            <a:srgbClr val="000000"/>
                          </a:solidFill>
                          <a:latin typeface="Calibri"/>
                        </a:rPr>
                        <a:t>45</a:t>
                      </a:r>
                    </a:p>
                  </a:txBody>
                  <a:tcPr marL="9525" marR="9525" marT="9525" marB="0" anchor="ctr">
                    <a:solidFill>
                      <a:srgbClr val="00B0F0"/>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00B0F0"/>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00B0F0"/>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00B0F0"/>
                    </a:solidFill>
                  </a:tcPr>
                </a:tc>
                <a:extLst>
                  <a:ext uri="{0D108BD9-81ED-4DB2-BD59-A6C34878D82A}">
                    <a16:rowId xmlns:a16="http://schemas.microsoft.com/office/drawing/2014/main" val="10008"/>
                  </a:ext>
                </a:extLst>
              </a:tr>
              <a:tr h="424543">
                <a:tc>
                  <a:txBody>
                    <a:bodyPr/>
                    <a:lstStyle/>
                    <a:p>
                      <a:pPr algn="ctr" fontAlgn="b"/>
                      <a:r>
                        <a:rPr lang="en-GB" sz="1400" b="0" i="0" u="none" strike="noStrike" dirty="0">
                          <a:solidFill>
                            <a:srgbClr val="000000"/>
                          </a:solidFill>
                          <a:latin typeface="Calibri"/>
                        </a:rPr>
                        <a:t>Super Deluxe</a:t>
                      </a:r>
                    </a:p>
                  </a:txBody>
                  <a:tcPr marL="9525" marR="9525" marT="9525" marB="0" anchor="ctr">
                    <a:solidFill>
                      <a:srgbClr val="FF99FF"/>
                    </a:solidFill>
                  </a:tcPr>
                </a:tc>
                <a:tc>
                  <a:txBody>
                    <a:bodyPr/>
                    <a:lstStyle/>
                    <a:p>
                      <a:pPr algn="ctr" fontAlgn="b"/>
                      <a:r>
                        <a:rPr lang="en-GB" sz="1400" b="0" i="0" u="none" strike="noStrike">
                          <a:solidFill>
                            <a:srgbClr val="000000"/>
                          </a:solidFill>
                          <a:latin typeface="Calibri"/>
                        </a:rPr>
                        <a:t>60</a:t>
                      </a:r>
                    </a:p>
                  </a:txBody>
                  <a:tcPr marL="9525" marR="9525" marT="9525" marB="0" anchor="ctr"/>
                </a:tc>
                <a:tc>
                  <a:txBody>
                    <a:bodyPr/>
                    <a:lstStyle/>
                    <a:p>
                      <a:pPr algn="ctr" fontAlgn="b"/>
                      <a:r>
                        <a:rPr lang="en-GB" sz="1400" b="0" i="0" u="none" strike="noStrike">
                          <a:solidFill>
                            <a:srgbClr val="000000"/>
                          </a:solidFill>
                          <a:latin typeface="Calibri"/>
                        </a:rPr>
                        <a:t>3600</a:t>
                      </a:r>
                    </a:p>
                  </a:txBody>
                  <a:tcPr marL="9525" marR="9525" marT="9525" marB="0" anchor="ct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FF99FF"/>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FF99FF"/>
                    </a:solidFill>
                  </a:tcPr>
                </a:tc>
                <a:tc>
                  <a:txBody>
                    <a:bodyPr/>
                    <a:lstStyle/>
                    <a:p>
                      <a:pPr algn="ctr" fontAlgn="b"/>
                      <a:r>
                        <a:rPr lang="en-GB" sz="1400" b="0" i="0" u="none" strike="noStrike">
                          <a:solidFill>
                            <a:srgbClr val="000000"/>
                          </a:solidFill>
                          <a:latin typeface="Calibri"/>
                        </a:rPr>
                        <a:t> </a:t>
                      </a:r>
                    </a:p>
                  </a:txBody>
                  <a:tcPr marL="9525" marR="9525" marT="9525" marB="0" anchor="ctr">
                    <a:solidFill>
                      <a:srgbClr val="FF99FF"/>
                    </a:solidFill>
                  </a:tcPr>
                </a:tc>
                <a:tc>
                  <a:txBody>
                    <a:bodyPr/>
                    <a:lstStyle/>
                    <a:p>
                      <a:pPr algn="ctr" fontAlgn="b"/>
                      <a:r>
                        <a:rPr lang="en-GB" sz="1400" b="0" i="0" u="none" strike="noStrike">
                          <a:solidFill>
                            <a:srgbClr val="000000"/>
                          </a:solidFill>
                          <a:latin typeface="Calibri"/>
                        </a:rPr>
                        <a:t> </a:t>
                      </a:r>
                    </a:p>
                  </a:txBody>
                  <a:tcPr marL="9525" marR="9525" marT="9525" marB="0" anchor="ctr">
                    <a:solidFill>
                      <a:srgbClr val="00B0F0"/>
                    </a:solidFill>
                  </a:tcPr>
                </a:tc>
                <a:tc>
                  <a:txBody>
                    <a:bodyPr/>
                    <a:lstStyle/>
                    <a:p>
                      <a:pPr algn="ctr" fontAlgn="b"/>
                      <a:r>
                        <a:rPr lang="en-GB" sz="1400" b="0" i="0" u="none" strike="noStrike">
                          <a:solidFill>
                            <a:srgbClr val="000000"/>
                          </a:solidFill>
                          <a:latin typeface="Calibri"/>
                        </a:rPr>
                        <a:t>50</a:t>
                      </a:r>
                    </a:p>
                  </a:txBody>
                  <a:tcPr marL="9525" marR="9525" marT="9525" marB="0" anchor="ctr">
                    <a:solidFill>
                      <a:srgbClr val="00B0F0"/>
                    </a:solidFill>
                  </a:tcPr>
                </a:tc>
                <a:tc>
                  <a:txBody>
                    <a:bodyPr/>
                    <a:lstStyle/>
                    <a:p>
                      <a:pPr algn="ctr" fontAlgn="b"/>
                      <a:r>
                        <a:rPr lang="en-GB" sz="1400" b="0" i="0" u="none" strike="noStrike">
                          <a:solidFill>
                            <a:srgbClr val="000000"/>
                          </a:solidFill>
                          <a:latin typeface="Calibri"/>
                        </a:rPr>
                        <a:t>135</a:t>
                      </a:r>
                    </a:p>
                  </a:txBody>
                  <a:tcPr marL="9525" marR="9525" marT="9525" marB="0" anchor="ctr">
                    <a:solidFill>
                      <a:srgbClr val="00B0F0"/>
                    </a:solidFill>
                  </a:tcPr>
                </a:tc>
                <a:tc>
                  <a:txBody>
                    <a:bodyPr/>
                    <a:lstStyle/>
                    <a:p>
                      <a:pPr algn="ctr" fontAlgn="b"/>
                      <a:r>
                        <a:rPr lang="en-GB" sz="1400" b="0" i="0" u="none" strike="noStrike">
                          <a:solidFill>
                            <a:srgbClr val="000000"/>
                          </a:solidFill>
                          <a:latin typeface="Calibri"/>
                        </a:rPr>
                        <a:t>18225</a:t>
                      </a:r>
                    </a:p>
                  </a:txBody>
                  <a:tcPr marL="9525" marR="9525" marT="9525" marB="0" anchor="ctr">
                    <a:solidFill>
                      <a:srgbClr val="00B0F0"/>
                    </a:solidFill>
                  </a:tcPr>
                </a:tc>
                <a:tc>
                  <a:txBody>
                    <a:bodyPr/>
                    <a:lstStyle/>
                    <a:p>
                      <a:pPr algn="ctr" fontAlgn="b"/>
                      <a:r>
                        <a:rPr lang="en-GB" sz="1400" b="0" i="0" u="none" strike="noStrike" dirty="0">
                          <a:solidFill>
                            <a:srgbClr val="000000"/>
                          </a:solidFill>
                          <a:latin typeface="Calibri"/>
                        </a:rPr>
                        <a:t>6075</a:t>
                      </a:r>
                    </a:p>
                  </a:txBody>
                  <a:tcPr marL="9525" marR="9525" marT="9525" marB="0" anchor="ctr">
                    <a:solidFill>
                      <a:srgbClr val="00B0F0"/>
                    </a:solidFill>
                  </a:tcPr>
                </a:tc>
                <a:extLst>
                  <a:ext uri="{0D108BD9-81ED-4DB2-BD59-A6C34878D82A}">
                    <a16:rowId xmlns:a16="http://schemas.microsoft.com/office/drawing/2014/main" val="10009"/>
                  </a:ext>
                </a:extLst>
              </a:tr>
              <a:tr h="424543">
                <a:tc>
                  <a:txBody>
                    <a:bodyPr/>
                    <a:lstStyle/>
                    <a:p>
                      <a:pPr algn="ctr" fontAlgn="b"/>
                      <a:r>
                        <a:rPr lang="en-GB" sz="1400" b="0" i="0" u="none" strike="noStrike" dirty="0">
                          <a:solidFill>
                            <a:srgbClr val="000000"/>
                          </a:solidFill>
                          <a:latin typeface="Calibri"/>
                        </a:rPr>
                        <a:t> </a:t>
                      </a:r>
                    </a:p>
                  </a:txBody>
                  <a:tcPr marL="9525" marR="9525" marT="9525" marB="0" anchor="ctr">
                    <a:solidFill>
                      <a:srgbClr val="FF99FF"/>
                    </a:solidFill>
                  </a:tcPr>
                </a:tc>
                <a:tc>
                  <a:txBody>
                    <a:bodyPr/>
                    <a:lstStyle/>
                    <a:p>
                      <a:pPr algn="ctr" fontAlgn="b"/>
                      <a:r>
                        <a:rPr lang="en-GB" sz="1400" b="0" i="0" u="none" strike="noStrike">
                          <a:solidFill>
                            <a:srgbClr val="000000"/>
                          </a:solidFill>
                          <a:latin typeface="Calibri"/>
                        </a:rPr>
                        <a:t>45</a:t>
                      </a:r>
                    </a:p>
                  </a:txBody>
                  <a:tcPr marL="9525" marR="9525" marT="9525" marB="0" anchor="ctr"/>
                </a:tc>
                <a:tc>
                  <a:txBody>
                    <a:bodyPr/>
                    <a:lstStyle/>
                    <a:p>
                      <a:pPr algn="ctr" fontAlgn="b"/>
                      <a:r>
                        <a:rPr lang="en-GB" sz="1400" b="0" i="0" u="none" strike="noStrike">
                          <a:solidFill>
                            <a:srgbClr val="000000"/>
                          </a:solidFill>
                          <a:latin typeface="Calibri"/>
                        </a:rPr>
                        <a:t>2025</a:t>
                      </a:r>
                    </a:p>
                  </a:txBody>
                  <a:tcPr marL="9525" marR="9525" marT="9525" marB="0" anchor="ctr"/>
                </a:tc>
                <a:tc>
                  <a:txBody>
                    <a:bodyPr/>
                    <a:lstStyle/>
                    <a:p>
                      <a:pPr algn="ctr" fontAlgn="b"/>
                      <a:r>
                        <a:rPr lang="en-GB" sz="1400" b="0" i="0" u="none" strike="noStrike">
                          <a:solidFill>
                            <a:srgbClr val="000000"/>
                          </a:solidFill>
                          <a:latin typeface="Calibri"/>
                        </a:rPr>
                        <a:t> </a:t>
                      </a:r>
                    </a:p>
                  </a:txBody>
                  <a:tcPr marL="9525" marR="9525" marT="9525" marB="0" anchor="ctr">
                    <a:solidFill>
                      <a:srgbClr val="FF99FF"/>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FF99FF"/>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FF99FF"/>
                    </a:solidFill>
                  </a:tcPr>
                </a:tc>
                <a:tc>
                  <a:txBody>
                    <a:bodyPr/>
                    <a:lstStyle/>
                    <a:p>
                      <a:pPr algn="ctr" fontAlgn="b"/>
                      <a:r>
                        <a:rPr lang="en-GB" sz="1400" b="0" i="0" u="none" strike="noStrike" dirty="0">
                          <a:solidFill>
                            <a:srgbClr val="000000"/>
                          </a:solidFill>
                          <a:latin typeface="Calibri"/>
                        </a:rPr>
                        <a:t>Indore</a:t>
                      </a:r>
                    </a:p>
                  </a:txBody>
                  <a:tcPr marL="9525" marR="9525" marT="9525" marB="0" anchor="ctr">
                    <a:solidFill>
                      <a:srgbClr val="FFC000"/>
                    </a:solidFill>
                  </a:tcPr>
                </a:tc>
                <a:tc>
                  <a:txBody>
                    <a:bodyPr/>
                    <a:lstStyle/>
                    <a:p>
                      <a:pPr algn="ctr" fontAlgn="b"/>
                      <a:r>
                        <a:rPr lang="en-GB" sz="1400" b="0" i="0" u="none" strike="noStrike" dirty="0">
                          <a:solidFill>
                            <a:srgbClr val="000000"/>
                          </a:solidFill>
                          <a:latin typeface="Calibri"/>
                        </a:rPr>
                        <a:t>30</a:t>
                      </a:r>
                    </a:p>
                  </a:txBody>
                  <a:tcPr marL="9525" marR="9525" marT="9525" marB="0" anchor="ctr">
                    <a:solidFill>
                      <a:srgbClr val="FFC000"/>
                    </a:solidFill>
                  </a:tcPr>
                </a:tc>
                <a:tc>
                  <a:txBody>
                    <a:bodyPr/>
                    <a:lstStyle/>
                    <a:p>
                      <a:pPr algn="ctr" fontAlgn="b"/>
                      <a:r>
                        <a:rPr lang="en-GB" sz="1400" b="0" i="0" u="none" strike="noStrike">
                          <a:solidFill>
                            <a:srgbClr val="000000"/>
                          </a:solidFill>
                          <a:latin typeface="Calibri"/>
                        </a:rPr>
                        <a:t> </a:t>
                      </a:r>
                    </a:p>
                  </a:txBody>
                  <a:tcPr marL="9525" marR="9525" marT="9525" marB="0" anchor="ctr">
                    <a:solidFill>
                      <a:srgbClr val="FFC000"/>
                    </a:solidFill>
                  </a:tcPr>
                </a:tc>
                <a:tc>
                  <a:txBody>
                    <a:bodyPr/>
                    <a:lstStyle/>
                    <a:p>
                      <a:pPr algn="ctr" fontAlgn="b"/>
                      <a:r>
                        <a:rPr lang="en-GB" sz="1400" b="0" i="0" u="none" strike="noStrike">
                          <a:solidFill>
                            <a:srgbClr val="000000"/>
                          </a:solidFill>
                          <a:latin typeface="Calibri"/>
                        </a:rPr>
                        <a:t> </a:t>
                      </a:r>
                    </a:p>
                  </a:txBody>
                  <a:tcPr marL="9525" marR="9525" marT="9525" marB="0" anchor="ctr">
                    <a:solidFill>
                      <a:srgbClr val="FFC000"/>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FFC000"/>
                    </a:solidFill>
                  </a:tcPr>
                </a:tc>
                <a:extLst>
                  <a:ext uri="{0D108BD9-81ED-4DB2-BD59-A6C34878D82A}">
                    <a16:rowId xmlns:a16="http://schemas.microsoft.com/office/drawing/2014/main" val="10010"/>
                  </a:ext>
                </a:extLst>
              </a:tr>
              <a:tr h="424543">
                <a:tc>
                  <a:txBody>
                    <a:bodyPr/>
                    <a:lstStyle/>
                    <a:p>
                      <a:pPr algn="ctr" fontAlgn="b"/>
                      <a:r>
                        <a:rPr lang="en-GB" sz="1400" b="0" i="0" u="none" strike="noStrike" dirty="0">
                          <a:solidFill>
                            <a:srgbClr val="000000"/>
                          </a:solidFill>
                          <a:latin typeface="Calibri"/>
                        </a:rPr>
                        <a:t> </a:t>
                      </a:r>
                    </a:p>
                  </a:txBody>
                  <a:tcPr marL="9525" marR="9525" marT="9525" marB="0" anchor="ctr">
                    <a:solidFill>
                      <a:srgbClr val="FF99FF"/>
                    </a:solidFill>
                  </a:tcPr>
                </a:tc>
                <a:tc>
                  <a:txBody>
                    <a:bodyPr/>
                    <a:lstStyle/>
                    <a:p>
                      <a:pPr algn="ctr" fontAlgn="b"/>
                      <a:r>
                        <a:rPr lang="en-GB" sz="1400" b="0" i="0" u="none" strike="noStrike">
                          <a:solidFill>
                            <a:srgbClr val="000000"/>
                          </a:solidFill>
                          <a:latin typeface="Calibri"/>
                        </a:rPr>
                        <a:t>50</a:t>
                      </a:r>
                    </a:p>
                  </a:txBody>
                  <a:tcPr marL="9525" marR="9525" marT="9525" marB="0" anchor="ctr"/>
                </a:tc>
                <a:tc>
                  <a:txBody>
                    <a:bodyPr/>
                    <a:lstStyle/>
                    <a:p>
                      <a:pPr algn="ctr" fontAlgn="b"/>
                      <a:r>
                        <a:rPr lang="en-GB" sz="1400" b="0" i="0" u="none" strike="noStrike">
                          <a:solidFill>
                            <a:srgbClr val="000000"/>
                          </a:solidFill>
                          <a:latin typeface="Calibri"/>
                        </a:rPr>
                        <a:t>2500</a:t>
                      </a:r>
                    </a:p>
                  </a:txBody>
                  <a:tcPr marL="9525" marR="9525" marT="9525" marB="0" anchor="ctr"/>
                </a:tc>
                <a:tc>
                  <a:txBody>
                    <a:bodyPr/>
                    <a:lstStyle/>
                    <a:p>
                      <a:pPr algn="ctr" fontAlgn="b"/>
                      <a:r>
                        <a:rPr lang="en-GB" sz="1400" b="0" i="0" u="none" strike="noStrike">
                          <a:solidFill>
                            <a:srgbClr val="000000"/>
                          </a:solidFill>
                          <a:latin typeface="Calibri"/>
                        </a:rPr>
                        <a:t> </a:t>
                      </a:r>
                    </a:p>
                  </a:txBody>
                  <a:tcPr marL="9525" marR="9525" marT="9525" marB="0" anchor="ctr">
                    <a:solidFill>
                      <a:srgbClr val="FF99FF"/>
                    </a:solidFill>
                  </a:tcPr>
                </a:tc>
                <a:tc>
                  <a:txBody>
                    <a:bodyPr/>
                    <a:lstStyle/>
                    <a:p>
                      <a:pPr algn="ctr" fontAlgn="b"/>
                      <a:r>
                        <a:rPr lang="en-GB" sz="1400" b="0" i="0" u="none" strike="noStrike">
                          <a:solidFill>
                            <a:srgbClr val="000000"/>
                          </a:solidFill>
                          <a:latin typeface="Calibri"/>
                        </a:rPr>
                        <a:t> </a:t>
                      </a:r>
                    </a:p>
                  </a:txBody>
                  <a:tcPr marL="9525" marR="9525" marT="9525" marB="0" anchor="ctr">
                    <a:solidFill>
                      <a:srgbClr val="FF99FF"/>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FF99FF"/>
                    </a:solidFill>
                  </a:tcPr>
                </a:tc>
                <a:tc>
                  <a:txBody>
                    <a:bodyPr/>
                    <a:lstStyle/>
                    <a:p>
                      <a:pPr algn="ctr" fontAlgn="b"/>
                      <a:r>
                        <a:rPr lang="en-GB" sz="1400" b="0" i="0" u="none" strike="noStrike">
                          <a:solidFill>
                            <a:srgbClr val="000000"/>
                          </a:solidFill>
                          <a:latin typeface="Calibri"/>
                        </a:rPr>
                        <a:t> </a:t>
                      </a:r>
                    </a:p>
                  </a:txBody>
                  <a:tcPr marL="9525" marR="9525" marT="9525" marB="0" anchor="ctr">
                    <a:solidFill>
                      <a:srgbClr val="FFC000"/>
                    </a:solidFill>
                  </a:tcPr>
                </a:tc>
                <a:tc>
                  <a:txBody>
                    <a:bodyPr/>
                    <a:lstStyle/>
                    <a:p>
                      <a:pPr algn="ctr" fontAlgn="b"/>
                      <a:r>
                        <a:rPr lang="en-GB" sz="1400" b="0" i="0" u="none" strike="noStrike" dirty="0">
                          <a:solidFill>
                            <a:srgbClr val="000000"/>
                          </a:solidFill>
                          <a:latin typeface="Calibri"/>
                        </a:rPr>
                        <a:t>30</a:t>
                      </a:r>
                    </a:p>
                  </a:txBody>
                  <a:tcPr marL="9525" marR="9525" marT="9525" marB="0" anchor="ctr">
                    <a:solidFill>
                      <a:srgbClr val="FFC000"/>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FFC000"/>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FFC000"/>
                    </a:solidFill>
                  </a:tcPr>
                </a:tc>
                <a:tc>
                  <a:txBody>
                    <a:bodyPr/>
                    <a:lstStyle/>
                    <a:p>
                      <a:pPr algn="ctr" fontAlgn="b"/>
                      <a:r>
                        <a:rPr lang="en-GB" sz="1400" b="0" i="0" u="none" strike="noStrike" dirty="0">
                          <a:solidFill>
                            <a:srgbClr val="000000"/>
                          </a:solidFill>
                          <a:latin typeface="Calibri"/>
                        </a:rPr>
                        <a:t> </a:t>
                      </a:r>
                    </a:p>
                  </a:txBody>
                  <a:tcPr marL="9525" marR="9525" marT="9525" marB="0" anchor="ctr">
                    <a:solidFill>
                      <a:srgbClr val="FFC000"/>
                    </a:solidFill>
                  </a:tcPr>
                </a:tc>
                <a:extLst>
                  <a:ext uri="{0D108BD9-81ED-4DB2-BD59-A6C34878D82A}">
                    <a16:rowId xmlns:a16="http://schemas.microsoft.com/office/drawing/2014/main" val="10011"/>
                  </a:ext>
                </a:extLst>
              </a:tr>
              <a:tr h="424543">
                <a:tc>
                  <a:txBody>
                    <a:bodyPr/>
                    <a:lstStyle/>
                    <a:p>
                      <a:pPr algn="ctr" fontAlgn="b"/>
                      <a:r>
                        <a:rPr lang="en-GB" sz="1400" b="0" i="0" u="none" strike="noStrike" dirty="0">
                          <a:solidFill>
                            <a:srgbClr val="000000"/>
                          </a:solidFill>
                          <a:latin typeface="Calibri"/>
                        </a:rPr>
                        <a:t> </a:t>
                      </a:r>
                    </a:p>
                  </a:txBody>
                  <a:tcPr marL="9525" marR="9525" marT="9525" marB="0" anchor="ctr">
                    <a:solidFill>
                      <a:srgbClr val="FF99FF"/>
                    </a:solidFill>
                  </a:tcPr>
                </a:tc>
                <a:tc>
                  <a:txBody>
                    <a:bodyPr/>
                    <a:lstStyle/>
                    <a:p>
                      <a:pPr algn="ctr" fontAlgn="b"/>
                      <a:r>
                        <a:rPr lang="en-GB" sz="1400" b="0" i="0" u="none" strike="noStrike">
                          <a:solidFill>
                            <a:srgbClr val="000000"/>
                          </a:solidFill>
                          <a:latin typeface="Calibri"/>
                        </a:rPr>
                        <a:t>40</a:t>
                      </a:r>
                    </a:p>
                  </a:txBody>
                  <a:tcPr marL="9525" marR="9525" marT="9525" marB="0" anchor="ctr"/>
                </a:tc>
                <a:tc>
                  <a:txBody>
                    <a:bodyPr/>
                    <a:lstStyle/>
                    <a:p>
                      <a:pPr algn="ctr" fontAlgn="b"/>
                      <a:r>
                        <a:rPr lang="en-GB" sz="1400" b="0" i="0" u="none" strike="noStrike">
                          <a:solidFill>
                            <a:srgbClr val="000000"/>
                          </a:solidFill>
                          <a:latin typeface="Calibri"/>
                        </a:rPr>
                        <a:t>1600</a:t>
                      </a:r>
                    </a:p>
                  </a:txBody>
                  <a:tcPr marL="9525" marR="9525" marT="9525" marB="0" anchor="ctr"/>
                </a:tc>
                <a:tc>
                  <a:txBody>
                    <a:bodyPr/>
                    <a:lstStyle/>
                    <a:p>
                      <a:pPr algn="ctr" fontAlgn="b"/>
                      <a:r>
                        <a:rPr lang="en-GB" sz="1400" b="0" i="0" u="none" strike="noStrike">
                          <a:solidFill>
                            <a:srgbClr val="000000"/>
                          </a:solidFill>
                          <a:latin typeface="Calibri"/>
                        </a:rPr>
                        <a:t>195</a:t>
                      </a:r>
                    </a:p>
                  </a:txBody>
                  <a:tcPr marL="9525" marR="9525" marT="9525" marB="0" anchor="ctr">
                    <a:solidFill>
                      <a:srgbClr val="FF99FF"/>
                    </a:solidFill>
                  </a:tcPr>
                </a:tc>
                <a:tc>
                  <a:txBody>
                    <a:bodyPr/>
                    <a:lstStyle/>
                    <a:p>
                      <a:pPr algn="ctr" fontAlgn="b"/>
                      <a:r>
                        <a:rPr lang="en-GB" sz="1400" b="0" i="0" u="none" strike="noStrike">
                          <a:solidFill>
                            <a:srgbClr val="000000"/>
                          </a:solidFill>
                          <a:latin typeface="Calibri"/>
                        </a:rPr>
                        <a:t>38025</a:t>
                      </a:r>
                    </a:p>
                  </a:txBody>
                  <a:tcPr marL="9525" marR="9525" marT="9525" marB="0" anchor="ctr">
                    <a:solidFill>
                      <a:srgbClr val="FF99FF"/>
                    </a:solidFill>
                  </a:tcPr>
                </a:tc>
                <a:tc>
                  <a:txBody>
                    <a:bodyPr/>
                    <a:lstStyle/>
                    <a:p>
                      <a:pPr algn="ctr" fontAlgn="b"/>
                      <a:r>
                        <a:rPr lang="en-GB" sz="1400" b="0" i="0" u="none" strike="noStrike" dirty="0">
                          <a:solidFill>
                            <a:srgbClr val="000000"/>
                          </a:solidFill>
                          <a:latin typeface="Calibri"/>
                        </a:rPr>
                        <a:t>9506.25</a:t>
                      </a:r>
                    </a:p>
                  </a:txBody>
                  <a:tcPr marL="9525" marR="9525" marT="9525" marB="0" anchor="ctr">
                    <a:solidFill>
                      <a:srgbClr val="FF99FF"/>
                    </a:solidFill>
                  </a:tcPr>
                </a:tc>
                <a:tc>
                  <a:txBody>
                    <a:bodyPr/>
                    <a:lstStyle/>
                    <a:p>
                      <a:pPr algn="ctr" fontAlgn="b"/>
                      <a:r>
                        <a:rPr lang="en-GB" sz="1400" b="0" i="0" u="none" strike="noStrike">
                          <a:solidFill>
                            <a:srgbClr val="000000"/>
                          </a:solidFill>
                          <a:latin typeface="Calibri"/>
                        </a:rPr>
                        <a:t> </a:t>
                      </a:r>
                    </a:p>
                  </a:txBody>
                  <a:tcPr marL="9525" marR="9525" marT="9525" marB="0" anchor="ctr">
                    <a:solidFill>
                      <a:srgbClr val="FFC000"/>
                    </a:solidFill>
                  </a:tcPr>
                </a:tc>
                <a:tc>
                  <a:txBody>
                    <a:bodyPr/>
                    <a:lstStyle/>
                    <a:p>
                      <a:pPr algn="ctr" fontAlgn="b"/>
                      <a:r>
                        <a:rPr lang="en-GB" sz="1400" b="0" i="0" u="none" strike="noStrike">
                          <a:solidFill>
                            <a:srgbClr val="000000"/>
                          </a:solidFill>
                          <a:latin typeface="Calibri"/>
                        </a:rPr>
                        <a:t>40</a:t>
                      </a:r>
                    </a:p>
                  </a:txBody>
                  <a:tcPr marL="9525" marR="9525" marT="9525" marB="0" anchor="ctr">
                    <a:solidFill>
                      <a:srgbClr val="FFC000"/>
                    </a:solidFill>
                  </a:tcPr>
                </a:tc>
                <a:tc>
                  <a:txBody>
                    <a:bodyPr/>
                    <a:lstStyle/>
                    <a:p>
                      <a:pPr algn="ctr" fontAlgn="b"/>
                      <a:r>
                        <a:rPr lang="en-GB" sz="1400" b="0" i="0" u="none" strike="noStrike">
                          <a:solidFill>
                            <a:srgbClr val="000000"/>
                          </a:solidFill>
                          <a:latin typeface="Calibri"/>
                        </a:rPr>
                        <a:t>100</a:t>
                      </a:r>
                    </a:p>
                  </a:txBody>
                  <a:tcPr marL="9525" marR="9525" marT="9525" marB="0" anchor="ctr">
                    <a:solidFill>
                      <a:srgbClr val="FFC000"/>
                    </a:solidFill>
                  </a:tcPr>
                </a:tc>
                <a:tc>
                  <a:txBody>
                    <a:bodyPr/>
                    <a:lstStyle/>
                    <a:p>
                      <a:pPr algn="ctr" fontAlgn="b"/>
                      <a:r>
                        <a:rPr lang="en-GB" sz="1400" b="0" i="0" u="none" strike="noStrike">
                          <a:solidFill>
                            <a:srgbClr val="000000"/>
                          </a:solidFill>
                          <a:latin typeface="Calibri"/>
                        </a:rPr>
                        <a:t>10000</a:t>
                      </a:r>
                    </a:p>
                  </a:txBody>
                  <a:tcPr marL="9525" marR="9525" marT="9525" marB="0" anchor="ctr">
                    <a:solidFill>
                      <a:srgbClr val="FFC000"/>
                    </a:solidFill>
                  </a:tcPr>
                </a:tc>
                <a:tc>
                  <a:txBody>
                    <a:bodyPr/>
                    <a:lstStyle/>
                    <a:p>
                      <a:pPr algn="ctr" fontAlgn="b"/>
                      <a:r>
                        <a:rPr lang="en-GB" sz="1400" b="0" i="0" u="none" strike="noStrike" dirty="0">
                          <a:solidFill>
                            <a:srgbClr val="000000"/>
                          </a:solidFill>
                          <a:latin typeface="Calibri"/>
                        </a:rPr>
                        <a:t>3333.33</a:t>
                      </a:r>
                    </a:p>
                  </a:txBody>
                  <a:tcPr marL="9525" marR="9525" marT="9525" marB="0" anchor="ctr">
                    <a:solidFill>
                      <a:srgbClr val="FFC000"/>
                    </a:solidFill>
                  </a:tcPr>
                </a:tc>
                <a:extLst>
                  <a:ext uri="{0D108BD9-81ED-4DB2-BD59-A6C34878D82A}">
                    <a16:rowId xmlns:a16="http://schemas.microsoft.com/office/drawing/2014/main" val="10012"/>
                  </a:ext>
                </a:extLst>
              </a:tr>
              <a:tr h="424543">
                <a:tc>
                  <a:txBody>
                    <a:bodyPr/>
                    <a:lstStyle/>
                    <a:p>
                      <a:pPr algn="ctr" fontAlgn="b"/>
                      <a:r>
                        <a:rPr lang="en-GB" sz="1400" b="0" i="0" u="none" strike="noStrike">
                          <a:solidFill>
                            <a:srgbClr val="000000"/>
                          </a:solidFill>
                          <a:latin typeface="Calibri"/>
                        </a:rPr>
                        <a:t> </a:t>
                      </a:r>
                    </a:p>
                  </a:txBody>
                  <a:tcPr marL="9525" marR="9525" marT="9525" marB="0" anchor="ctr"/>
                </a:tc>
                <a:tc>
                  <a:txBody>
                    <a:bodyPr/>
                    <a:lstStyle/>
                    <a:p>
                      <a:pPr algn="ctr" fontAlgn="b"/>
                      <a:r>
                        <a:rPr lang="en-GB" sz="1400" b="0" i="0" u="none" strike="noStrike">
                          <a:solidFill>
                            <a:srgbClr val="000000"/>
                          </a:solidFill>
                          <a:latin typeface="Calibri"/>
                        </a:rPr>
                        <a:t>T=520</a:t>
                      </a:r>
                    </a:p>
                  </a:txBody>
                  <a:tcPr marL="9525" marR="9525" marT="9525" marB="0" anchor="ctr"/>
                </a:tc>
                <a:tc>
                  <a:txBody>
                    <a:bodyPr/>
                    <a:lstStyle/>
                    <a:p>
                      <a:pPr algn="ctr" fontAlgn="b"/>
                      <a:r>
                        <a:rPr lang="el-GR" sz="1400" b="0" i="0" u="none" strike="noStrike">
                          <a:solidFill>
                            <a:srgbClr val="000000"/>
                          </a:solidFill>
                          <a:latin typeface="Calibri"/>
                        </a:rPr>
                        <a:t>Σ</a:t>
                      </a:r>
                      <a:r>
                        <a:rPr lang="en-GB" sz="1400" b="0" i="0" u="none" strike="noStrike">
                          <a:solidFill>
                            <a:srgbClr val="000000"/>
                          </a:solidFill>
                          <a:latin typeface="Calibri"/>
                        </a:rPr>
                        <a:t>xij2 =23600</a:t>
                      </a:r>
                    </a:p>
                  </a:txBody>
                  <a:tcPr marL="9525" marR="9525" marT="9525" marB="0" anchor="ctr"/>
                </a:tc>
                <a:tc>
                  <a:txBody>
                    <a:bodyPr/>
                    <a:lstStyle/>
                    <a:p>
                      <a:pPr algn="ctr" fontAlgn="b"/>
                      <a:r>
                        <a:rPr lang="en-GB" sz="1400" b="0" i="0" u="none" strike="noStrike">
                          <a:solidFill>
                            <a:srgbClr val="000000"/>
                          </a:solidFill>
                          <a:latin typeface="Calibri"/>
                        </a:rPr>
                        <a:t> </a:t>
                      </a:r>
                    </a:p>
                  </a:txBody>
                  <a:tcPr marL="9525" marR="9525" marT="9525" marB="0" anchor="ctr"/>
                </a:tc>
                <a:tc>
                  <a:txBody>
                    <a:bodyPr/>
                    <a:lstStyle/>
                    <a:p>
                      <a:pPr algn="ctr" fontAlgn="b"/>
                      <a:r>
                        <a:rPr lang="en-GB" sz="1400" b="0" i="0" u="none" strike="noStrike">
                          <a:solidFill>
                            <a:srgbClr val="000000"/>
                          </a:solidFill>
                          <a:latin typeface="Calibri"/>
                        </a:rPr>
                        <a:t> </a:t>
                      </a:r>
                    </a:p>
                  </a:txBody>
                  <a:tcPr marL="9525" marR="9525" marT="9525" marB="0" anchor="ctr"/>
                </a:tc>
                <a:tc>
                  <a:txBody>
                    <a:bodyPr/>
                    <a:lstStyle/>
                    <a:p>
                      <a:pPr algn="ctr" fontAlgn="b"/>
                      <a:r>
                        <a:rPr lang="en-GB" sz="1400" b="0" i="0" u="none" strike="noStrike">
                          <a:solidFill>
                            <a:srgbClr val="000000"/>
                          </a:solidFill>
                          <a:latin typeface="Calibri"/>
                        </a:rPr>
                        <a:t>22787.5</a:t>
                      </a:r>
                    </a:p>
                  </a:txBody>
                  <a:tcPr marL="9525" marR="9525" marT="9525" marB="0" anchor="ctr"/>
                </a:tc>
                <a:tc>
                  <a:txBody>
                    <a:bodyPr/>
                    <a:lstStyle/>
                    <a:p>
                      <a:pPr algn="ctr" fontAlgn="b"/>
                      <a:r>
                        <a:rPr lang="en-GB" sz="1400" b="0" i="0" u="none" strike="noStrike">
                          <a:solidFill>
                            <a:srgbClr val="000000"/>
                          </a:solidFill>
                          <a:latin typeface="Calibri"/>
                        </a:rPr>
                        <a:t> </a:t>
                      </a:r>
                    </a:p>
                  </a:txBody>
                  <a:tcPr marL="9525" marR="9525" marT="9525" marB="0" anchor="ctr"/>
                </a:tc>
                <a:tc>
                  <a:txBody>
                    <a:bodyPr/>
                    <a:lstStyle/>
                    <a:p>
                      <a:pPr algn="ctr" fontAlgn="b"/>
                      <a:r>
                        <a:rPr lang="en-GB" sz="1400" b="0" i="0" u="none" strike="noStrike">
                          <a:solidFill>
                            <a:srgbClr val="000000"/>
                          </a:solidFill>
                          <a:latin typeface="Calibri"/>
                        </a:rPr>
                        <a:t> </a:t>
                      </a:r>
                    </a:p>
                  </a:txBody>
                  <a:tcPr marL="9525" marR="9525" marT="9525" marB="0" anchor="ctr"/>
                </a:tc>
                <a:tc>
                  <a:txBody>
                    <a:bodyPr/>
                    <a:lstStyle/>
                    <a:p>
                      <a:pPr algn="ctr" fontAlgn="b"/>
                      <a:r>
                        <a:rPr lang="en-GB" sz="1400" b="0" i="0" u="none" strike="noStrike">
                          <a:solidFill>
                            <a:srgbClr val="000000"/>
                          </a:solidFill>
                          <a:latin typeface="Calibri"/>
                        </a:rPr>
                        <a:t> </a:t>
                      </a:r>
                    </a:p>
                  </a:txBody>
                  <a:tcPr marL="9525" marR="9525" marT="9525" marB="0" anchor="ctr"/>
                </a:tc>
                <a:tc>
                  <a:txBody>
                    <a:bodyPr/>
                    <a:lstStyle/>
                    <a:p>
                      <a:pPr algn="ctr" fontAlgn="b"/>
                      <a:r>
                        <a:rPr lang="en-GB" sz="1400" b="0" i="0" u="none" strike="noStrike">
                          <a:solidFill>
                            <a:srgbClr val="000000"/>
                          </a:solidFill>
                          <a:latin typeface="Calibri"/>
                        </a:rPr>
                        <a:t> </a:t>
                      </a:r>
                    </a:p>
                  </a:txBody>
                  <a:tcPr marL="9525" marR="9525" marT="9525" marB="0" anchor="ctr"/>
                </a:tc>
                <a:tc>
                  <a:txBody>
                    <a:bodyPr/>
                    <a:lstStyle/>
                    <a:p>
                      <a:pPr algn="ctr" fontAlgn="b"/>
                      <a:r>
                        <a:rPr lang="en-GB" sz="1400" b="0" i="0" u="none" strike="noStrike" dirty="0">
                          <a:solidFill>
                            <a:srgbClr val="000000"/>
                          </a:solidFill>
                          <a:latin typeface="Calibri"/>
                        </a:rPr>
                        <a:t>23283.3</a:t>
                      </a:r>
                    </a:p>
                  </a:txBody>
                  <a:tcPr marL="9525" marR="9525" marT="9525" marB="0" anchor="ctr"/>
                </a:tc>
                <a:extLst>
                  <a:ext uri="{0D108BD9-81ED-4DB2-BD59-A6C34878D82A}">
                    <a16:rowId xmlns:a16="http://schemas.microsoft.com/office/drawing/2014/main" val="10013"/>
                  </a:ext>
                </a:extLst>
              </a:tr>
            </a:tbl>
          </a:graphicData>
        </a:graphic>
      </p:graphicFrame>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04800"/>
            <a:ext cx="4038600" cy="5821363"/>
          </a:xfrm>
        </p:spPr>
        <p:txBody>
          <a:bodyPr/>
          <a:lstStyle/>
          <a:p>
            <a:pPr>
              <a:buFontTx/>
              <a:buNone/>
              <a:defRPr/>
            </a:pPr>
            <a:r>
              <a:rPr lang="en-US" sz="2200" dirty="0"/>
              <a:t>Information obtained from table.</a:t>
            </a:r>
          </a:p>
          <a:p>
            <a:pPr>
              <a:buFontTx/>
              <a:buNone/>
              <a:defRPr/>
            </a:pPr>
            <a:r>
              <a:rPr lang="en-US" sz="2200" dirty="0"/>
              <a:t>T= 520</a:t>
            </a:r>
          </a:p>
          <a:p>
            <a:pPr>
              <a:buFontTx/>
              <a:buNone/>
              <a:defRPr/>
            </a:pPr>
            <a:r>
              <a:rPr lang="en-US" sz="2200" dirty="0"/>
              <a:t>Σxij</a:t>
            </a:r>
            <a:r>
              <a:rPr lang="en-US" sz="2200" baseline="30000" dirty="0"/>
              <a:t>2 </a:t>
            </a:r>
            <a:r>
              <a:rPr lang="en-US" sz="2200" dirty="0"/>
              <a:t> = 23600</a:t>
            </a:r>
          </a:p>
          <a:p>
            <a:pPr>
              <a:buFontTx/>
              <a:buNone/>
              <a:defRPr/>
            </a:pPr>
            <a:endParaRPr lang="en-US" sz="2200" baseline="30000" dirty="0"/>
          </a:p>
          <a:p>
            <a:pPr>
              <a:buFontTx/>
              <a:buNone/>
              <a:defRPr/>
            </a:pPr>
            <a:r>
              <a:rPr lang="el-GR" sz="2200" dirty="0"/>
              <a:t>Σ(</a:t>
            </a:r>
            <a:r>
              <a:rPr lang="en-IN" sz="2200" dirty="0"/>
              <a:t>Tj</a:t>
            </a:r>
            <a:r>
              <a:rPr lang="en-IN" sz="2200" baseline="30000" dirty="0"/>
              <a:t>2</a:t>
            </a:r>
            <a:r>
              <a:rPr lang="en-IN" sz="2200" dirty="0"/>
              <a:t> /</a:t>
            </a:r>
            <a:r>
              <a:rPr lang="en-IN" sz="2200" dirty="0" err="1"/>
              <a:t>n</a:t>
            </a:r>
            <a:r>
              <a:rPr lang="en-IN" sz="2200" baseline="-25000" dirty="0" err="1"/>
              <a:t>j</a:t>
            </a:r>
            <a:r>
              <a:rPr lang="en-IN" sz="2200" dirty="0"/>
              <a:t>)  =22787.5</a:t>
            </a:r>
          </a:p>
          <a:p>
            <a:pPr>
              <a:buFontTx/>
              <a:buNone/>
              <a:defRPr/>
            </a:pPr>
            <a:r>
              <a:rPr lang="el-GR" sz="2200" dirty="0"/>
              <a:t>Σ(</a:t>
            </a:r>
            <a:r>
              <a:rPr lang="en-IN" sz="2200" dirty="0"/>
              <a:t>Ti</a:t>
            </a:r>
            <a:r>
              <a:rPr lang="en-IN" sz="2200" baseline="30000" dirty="0"/>
              <a:t>2</a:t>
            </a:r>
            <a:r>
              <a:rPr lang="en-IN" sz="2200" dirty="0"/>
              <a:t> /</a:t>
            </a:r>
            <a:r>
              <a:rPr lang="en-IN" sz="2200" dirty="0" err="1"/>
              <a:t>n</a:t>
            </a:r>
            <a:r>
              <a:rPr lang="en-IN" sz="2200" baseline="-25000" dirty="0" err="1"/>
              <a:t>i</a:t>
            </a:r>
            <a:r>
              <a:rPr lang="en-IN" sz="2200" dirty="0"/>
              <a:t>)  = 23283.3</a:t>
            </a:r>
          </a:p>
          <a:p>
            <a:pPr>
              <a:buFontTx/>
              <a:buNone/>
              <a:defRPr/>
            </a:pPr>
            <a:r>
              <a:rPr lang="en-US" sz="2200" dirty="0"/>
              <a:t>Requirement of Two way ANOVA</a:t>
            </a:r>
          </a:p>
          <a:p>
            <a:pPr marL="457200" indent="-457200">
              <a:buFontTx/>
              <a:buAutoNum type="arabicPeriod"/>
              <a:defRPr/>
            </a:pPr>
            <a:r>
              <a:rPr lang="en-US" sz="2200" dirty="0">
                <a:cs typeface="Arial" charset="0"/>
              </a:rPr>
              <a:t>T= 520</a:t>
            </a:r>
          </a:p>
          <a:p>
            <a:pPr marL="457200" indent="-457200">
              <a:buFontTx/>
              <a:buAutoNum type="arabicPeriod"/>
              <a:defRPr/>
            </a:pPr>
            <a:r>
              <a:rPr lang="en-US" sz="2200" dirty="0">
                <a:cs typeface="Arial" charset="0"/>
              </a:rPr>
              <a:t> CF=( T)</a:t>
            </a:r>
            <a:r>
              <a:rPr lang="en-US" sz="2200" baseline="30000" dirty="0">
                <a:cs typeface="Arial" charset="0"/>
              </a:rPr>
              <a:t>2</a:t>
            </a:r>
            <a:r>
              <a:rPr lang="en-US" sz="2200" dirty="0">
                <a:cs typeface="Arial" charset="0"/>
              </a:rPr>
              <a:t> /n= (520)</a:t>
            </a:r>
            <a:r>
              <a:rPr lang="en-US" sz="2200" baseline="30000" dirty="0">
                <a:cs typeface="Arial" charset="0"/>
              </a:rPr>
              <a:t>2 </a:t>
            </a:r>
            <a:r>
              <a:rPr lang="en-US" sz="2200" dirty="0">
                <a:cs typeface="Arial" charset="0"/>
              </a:rPr>
              <a:t> /12</a:t>
            </a:r>
          </a:p>
          <a:p>
            <a:pPr marL="457200" indent="-457200">
              <a:buFontTx/>
              <a:buNone/>
              <a:defRPr/>
            </a:pPr>
            <a:r>
              <a:rPr lang="en-US" sz="2200" dirty="0">
                <a:cs typeface="Arial" charset="0"/>
              </a:rPr>
              <a:t>= 22533.33</a:t>
            </a:r>
            <a:endParaRPr lang="en-US" sz="2200" u="sng" baseline="30000" dirty="0">
              <a:cs typeface="Arial" charset="0"/>
            </a:endParaRPr>
          </a:p>
          <a:p>
            <a:pPr marL="457200" indent="-457200">
              <a:buFontTx/>
              <a:buAutoNum type="arabicPeriod" startAt="3"/>
              <a:defRPr/>
            </a:pPr>
            <a:r>
              <a:rPr lang="en-GB" sz="2200" dirty="0"/>
              <a:t>SS Between Room type</a:t>
            </a:r>
          </a:p>
          <a:p>
            <a:pPr marL="457200" indent="-457200">
              <a:buFontTx/>
              <a:buNone/>
              <a:defRPr/>
            </a:pPr>
            <a:r>
              <a:rPr lang="en-GB" sz="2200" dirty="0"/>
              <a:t>=</a:t>
            </a:r>
            <a:r>
              <a:rPr lang="el-GR" sz="2200" dirty="0"/>
              <a:t> Σ(</a:t>
            </a:r>
            <a:r>
              <a:rPr lang="en-IN" sz="2200" dirty="0"/>
              <a:t>Tj</a:t>
            </a:r>
            <a:r>
              <a:rPr lang="en-IN" sz="2200" baseline="30000" dirty="0"/>
              <a:t>2</a:t>
            </a:r>
            <a:r>
              <a:rPr lang="en-IN" sz="2200" dirty="0"/>
              <a:t> /</a:t>
            </a:r>
            <a:r>
              <a:rPr lang="en-IN" sz="2200" dirty="0" err="1"/>
              <a:t>n</a:t>
            </a:r>
            <a:r>
              <a:rPr lang="en-IN" sz="2200" baseline="-25000" dirty="0" err="1"/>
              <a:t>j</a:t>
            </a:r>
            <a:r>
              <a:rPr lang="en-IN" sz="2200" dirty="0"/>
              <a:t>) - </a:t>
            </a:r>
            <a:r>
              <a:rPr lang="en-US" sz="2200" dirty="0">
                <a:cs typeface="Arial" charset="0"/>
              </a:rPr>
              <a:t>CF </a:t>
            </a:r>
          </a:p>
          <a:p>
            <a:pPr marL="457200" indent="-457200">
              <a:buFontTx/>
              <a:buNone/>
              <a:defRPr/>
            </a:pPr>
            <a:r>
              <a:rPr lang="en-US" sz="2200" dirty="0">
                <a:cs typeface="Arial" charset="0"/>
              </a:rPr>
              <a:t>=22787.5 –22533.33= </a:t>
            </a:r>
            <a:r>
              <a:rPr lang="en-US" sz="2200" b="1" dirty="0">
                <a:cs typeface="Arial" charset="0"/>
              </a:rPr>
              <a:t>254.17</a:t>
            </a:r>
            <a:endParaRPr lang="en-IN" sz="2200" b="1" dirty="0"/>
          </a:p>
          <a:p>
            <a:pPr>
              <a:buFontTx/>
              <a:buNone/>
              <a:defRPr/>
            </a:pPr>
            <a:endParaRPr lang="en-US" sz="2200" dirty="0"/>
          </a:p>
          <a:p>
            <a:pPr>
              <a:buFontTx/>
              <a:buNone/>
              <a:defRPr/>
            </a:pPr>
            <a:endParaRPr lang="en-US" sz="2200" dirty="0"/>
          </a:p>
          <a:p>
            <a:pPr>
              <a:buFontTx/>
              <a:buNone/>
              <a:defRPr/>
            </a:pPr>
            <a:endParaRPr lang="en-US" sz="2200" dirty="0"/>
          </a:p>
          <a:p>
            <a:pPr>
              <a:buFontTx/>
              <a:buNone/>
              <a:defRPr/>
            </a:pPr>
            <a:endParaRPr lang="en-IN" sz="2200" baseline="30000" dirty="0"/>
          </a:p>
        </p:txBody>
      </p:sp>
      <p:sp>
        <p:nvSpPr>
          <p:cNvPr id="4" name="Content Placeholder 3"/>
          <p:cNvSpPr>
            <a:spLocks noGrp="1"/>
          </p:cNvSpPr>
          <p:nvPr>
            <p:ph sz="half" idx="2"/>
          </p:nvPr>
        </p:nvSpPr>
        <p:spPr>
          <a:xfrm>
            <a:off x="4648200" y="381000"/>
            <a:ext cx="4038600" cy="5745163"/>
          </a:xfrm>
        </p:spPr>
        <p:txBody>
          <a:bodyPr/>
          <a:lstStyle/>
          <a:p>
            <a:pPr>
              <a:buFontTx/>
              <a:buNone/>
              <a:defRPr/>
            </a:pPr>
            <a:endParaRPr lang="en-US" sz="2000" b="1" dirty="0">
              <a:cs typeface="Arial" charset="0"/>
            </a:endParaRPr>
          </a:p>
          <a:p>
            <a:pPr marL="457200" indent="-457200">
              <a:buFontTx/>
              <a:buNone/>
              <a:defRPr/>
            </a:pPr>
            <a:r>
              <a:rPr lang="en-US" sz="2000" b="1" dirty="0">
                <a:cs typeface="Arial" charset="0"/>
              </a:rPr>
              <a:t>4. </a:t>
            </a:r>
            <a:r>
              <a:rPr lang="en-GB" sz="2000" dirty="0"/>
              <a:t>SS Between City</a:t>
            </a:r>
          </a:p>
          <a:p>
            <a:pPr marL="457200" indent="-457200">
              <a:buFontTx/>
              <a:buNone/>
              <a:defRPr/>
            </a:pPr>
            <a:r>
              <a:rPr lang="en-GB" sz="2000" dirty="0"/>
              <a:t>=</a:t>
            </a:r>
            <a:r>
              <a:rPr lang="el-GR" sz="2000" dirty="0"/>
              <a:t> Σ(</a:t>
            </a:r>
            <a:r>
              <a:rPr lang="en-IN" sz="2000" dirty="0"/>
              <a:t>Ti</a:t>
            </a:r>
            <a:r>
              <a:rPr lang="en-IN" sz="2000" baseline="30000" dirty="0"/>
              <a:t>2</a:t>
            </a:r>
            <a:r>
              <a:rPr lang="en-IN" sz="2000" dirty="0"/>
              <a:t> /</a:t>
            </a:r>
            <a:r>
              <a:rPr lang="en-IN" sz="2000" dirty="0" err="1"/>
              <a:t>ni</a:t>
            </a:r>
            <a:r>
              <a:rPr lang="en-IN" sz="2000" dirty="0"/>
              <a:t>) - </a:t>
            </a:r>
            <a:r>
              <a:rPr lang="en-US" sz="2000" dirty="0">
                <a:cs typeface="Arial" charset="0"/>
              </a:rPr>
              <a:t>CF </a:t>
            </a:r>
          </a:p>
          <a:p>
            <a:pPr marL="457200" indent="-457200">
              <a:buFontTx/>
              <a:buNone/>
              <a:defRPr/>
            </a:pPr>
            <a:r>
              <a:rPr lang="en-US" sz="2000" dirty="0">
                <a:cs typeface="Arial" charset="0"/>
              </a:rPr>
              <a:t>=23283.3 - 22533.33 = </a:t>
            </a:r>
            <a:r>
              <a:rPr lang="en-US" sz="2000" b="1" dirty="0">
                <a:cs typeface="Arial" charset="0"/>
              </a:rPr>
              <a:t>749.97</a:t>
            </a:r>
          </a:p>
          <a:p>
            <a:pPr marL="457200" indent="-457200">
              <a:buFontTx/>
              <a:buNone/>
              <a:defRPr/>
            </a:pPr>
            <a:endParaRPr lang="en-US" sz="2000" b="1" dirty="0">
              <a:cs typeface="Arial" charset="0"/>
            </a:endParaRPr>
          </a:p>
          <a:p>
            <a:pPr marL="457200" indent="-457200">
              <a:buFontTx/>
              <a:buAutoNum type="arabicPeriod" startAt="5"/>
              <a:defRPr/>
            </a:pPr>
            <a:r>
              <a:rPr lang="en-GB" sz="2000" dirty="0"/>
              <a:t>Total SS= </a:t>
            </a:r>
            <a:r>
              <a:rPr lang="en-US" sz="2000" dirty="0">
                <a:cs typeface="Arial" charset="0"/>
              </a:rPr>
              <a:t>∑X</a:t>
            </a:r>
            <a:r>
              <a:rPr lang="en-US" sz="2000" baseline="-25000" dirty="0">
                <a:cs typeface="Arial" charset="0"/>
              </a:rPr>
              <a:t>ij</a:t>
            </a:r>
            <a:r>
              <a:rPr lang="en-US" sz="2000" baseline="30000" dirty="0">
                <a:cs typeface="Arial" charset="0"/>
              </a:rPr>
              <a:t>2</a:t>
            </a:r>
            <a:r>
              <a:rPr lang="en-US" sz="2000" dirty="0">
                <a:cs typeface="Arial" charset="0"/>
              </a:rPr>
              <a:t>- CF </a:t>
            </a:r>
          </a:p>
          <a:p>
            <a:pPr marL="457200" indent="-457200">
              <a:buFontTx/>
              <a:buNone/>
              <a:defRPr/>
            </a:pPr>
            <a:r>
              <a:rPr lang="en-US" sz="2000" dirty="0">
                <a:cs typeface="Arial" charset="0"/>
              </a:rPr>
              <a:t>= 23600-22533.33= </a:t>
            </a:r>
            <a:r>
              <a:rPr lang="en-US" sz="2000" b="1" dirty="0">
                <a:cs typeface="Arial" charset="0"/>
              </a:rPr>
              <a:t>1066.67</a:t>
            </a:r>
          </a:p>
          <a:p>
            <a:pPr marL="457200" indent="-457200">
              <a:buFontTx/>
              <a:buNone/>
              <a:defRPr/>
            </a:pPr>
            <a:endParaRPr lang="en-US" sz="2000" dirty="0">
              <a:cs typeface="Arial" charset="0"/>
            </a:endParaRPr>
          </a:p>
          <a:p>
            <a:pPr marL="457200" indent="-457200">
              <a:buFontTx/>
              <a:buNone/>
              <a:defRPr/>
            </a:pPr>
            <a:r>
              <a:rPr lang="en-US" sz="2000" dirty="0">
                <a:cs typeface="Arial" charset="0"/>
              </a:rPr>
              <a:t>6. Error Sum of square or Residual =  Total SS– SS       bet room type – SS between city</a:t>
            </a:r>
          </a:p>
          <a:p>
            <a:pPr marL="457200" indent="-457200">
              <a:buFontTx/>
              <a:buNone/>
              <a:defRPr/>
            </a:pPr>
            <a:r>
              <a:rPr lang="en-US" sz="2000" dirty="0">
                <a:cs typeface="Arial" charset="0"/>
              </a:rPr>
              <a:t>= 1066.67 – 254.17 – 749.97 = </a:t>
            </a:r>
            <a:r>
              <a:rPr lang="en-US" sz="2000" b="1" dirty="0">
                <a:cs typeface="Arial" charset="0"/>
              </a:rPr>
              <a:t>62.53</a:t>
            </a:r>
          </a:p>
          <a:p>
            <a:pPr marL="457200" indent="-457200">
              <a:buFontTx/>
              <a:buNone/>
              <a:defRPr/>
            </a:pP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 calcmode="lin" valueType="num">
                                      <p:cBhvr additive="base">
                                        <p:cTn id="1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 calcmode="lin" valueType="num">
                                      <p:cBhvr additive="base">
                                        <p:cTn id="2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 calcmode="lin" valueType="num">
                                      <p:cBhvr additive="base">
                                        <p:cTn id="3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 calcmode="lin" valueType="num">
                                      <p:cBhvr additive="base">
                                        <p:cTn id="3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 calcmode="lin" valueType="num">
                                      <p:cBhvr additive="base">
                                        <p:cTn id="4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anim calcmode="lin" valueType="num">
                                      <p:cBhvr additive="base">
                                        <p:cTn id="4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anim calcmode="lin" valueType="num">
                                      <p:cBhvr additive="base">
                                        <p:cTn id="5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 calcmode="lin" valueType="num">
                                      <p:cBhvr additive="base">
                                        <p:cTn id="6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8" end="8"/>
                                            </p:txEl>
                                          </p:spTgt>
                                        </p:tgtEl>
                                        <p:attrNameLst>
                                          <p:attrName>style.visibility</p:attrName>
                                        </p:attrNameLst>
                                      </p:cBhvr>
                                      <p:to>
                                        <p:strVal val="visible"/>
                                      </p:to>
                                    </p:set>
                                    <p:anim calcmode="lin" valueType="num">
                                      <p:cBhvr additive="base">
                                        <p:cTn id="6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9" end="9"/>
                                            </p:txEl>
                                          </p:spTgt>
                                        </p:tgtEl>
                                        <p:attrNameLst>
                                          <p:attrName>style.visibility</p:attrName>
                                        </p:attrNameLst>
                                      </p:cBhvr>
                                      <p:to>
                                        <p:strVal val="visible"/>
                                      </p:to>
                                    </p:set>
                                    <p:anim calcmode="lin" valueType="num">
                                      <p:cBhvr additive="base">
                                        <p:cTn id="7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7467600" cy="5257235"/>
        </p:xfrm>
        <a:graphic>
          <a:graphicData uri="http://schemas.openxmlformats.org/drawingml/2006/table">
            <a:tbl>
              <a:tblPr/>
              <a:tblGrid>
                <a:gridCol w="1345870">
                  <a:extLst>
                    <a:ext uri="{9D8B030D-6E8A-4147-A177-3AD203B41FA5}">
                      <a16:colId xmlns:a16="http://schemas.microsoft.com/office/drawing/2014/main" val="20000"/>
                    </a:ext>
                  </a:extLst>
                </a:gridCol>
                <a:gridCol w="913428">
                  <a:extLst>
                    <a:ext uri="{9D8B030D-6E8A-4147-A177-3AD203B41FA5}">
                      <a16:colId xmlns:a16="http://schemas.microsoft.com/office/drawing/2014/main" val="20001"/>
                    </a:ext>
                  </a:extLst>
                </a:gridCol>
                <a:gridCol w="792678">
                  <a:extLst>
                    <a:ext uri="{9D8B030D-6E8A-4147-A177-3AD203B41FA5}">
                      <a16:colId xmlns:a16="http://schemas.microsoft.com/office/drawing/2014/main" val="20002"/>
                    </a:ext>
                  </a:extLst>
                </a:gridCol>
                <a:gridCol w="1038970">
                  <a:extLst>
                    <a:ext uri="{9D8B030D-6E8A-4147-A177-3AD203B41FA5}">
                      <a16:colId xmlns:a16="http://schemas.microsoft.com/office/drawing/2014/main" val="20003"/>
                    </a:ext>
                  </a:extLst>
                </a:gridCol>
                <a:gridCol w="1168842">
                  <a:extLst>
                    <a:ext uri="{9D8B030D-6E8A-4147-A177-3AD203B41FA5}">
                      <a16:colId xmlns:a16="http://schemas.microsoft.com/office/drawing/2014/main" val="20004"/>
                    </a:ext>
                  </a:extLst>
                </a:gridCol>
                <a:gridCol w="1103906">
                  <a:extLst>
                    <a:ext uri="{9D8B030D-6E8A-4147-A177-3AD203B41FA5}">
                      <a16:colId xmlns:a16="http://schemas.microsoft.com/office/drawing/2014/main" val="20005"/>
                    </a:ext>
                  </a:extLst>
                </a:gridCol>
                <a:gridCol w="1103906">
                  <a:extLst>
                    <a:ext uri="{9D8B030D-6E8A-4147-A177-3AD203B41FA5}">
                      <a16:colId xmlns:a16="http://schemas.microsoft.com/office/drawing/2014/main" val="20006"/>
                    </a:ext>
                  </a:extLst>
                </a:gridCol>
              </a:tblGrid>
              <a:tr h="12792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 ratio</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Conclusion</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a:t>
                      </a:r>
                      <a:br>
                        <a:rPr kumimoji="0" lang="en-US" sz="1800" b="0" i="0" u="none" strike="noStrike" cap="none" normalizeH="0" baseline="0" dirty="0">
                          <a:ln>
                            <a:noFill/>
                          </a:ln>
                          <a:solidFill>
                            <a:schemeClr val="tx1"/>
                          </a:solidFill>
                          <a:effectLst/>
                          <a:latin typeface="Arial" charset="0"/>
                        </a:rPr>
                      </a:br>
                      <a:r>
                        <a:rPr kumimoji="0" lang="en-US" sz="1800" b="0" i="0" u="none" strike="noStrike" cap="none" normalizeH="0" baseline="0" dirty="0">
                          <a:ln>
                            <a:noFill/>
                          </a:ln>
                          <a:solidFill>
                            <a:schemeClr val="tx1"/>
                          </a:solidFill>
                          <a:effectLst/>
                          <a:latin typeface="Arial" charset="0"/>
                        </a:rPr>
                        <a:t>Room</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1800" b="1" dirty="0">
                          <a:cs typeface="Arial" charset="0"/>
                        </a:rPr>
                        <a:t>254.17</a:t>
                      </a: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254.17/2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=127.08</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12.20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F(2,6)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10.92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H0 Rejected</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937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city</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1800" b="1" dirty="0">
                          <a:cs typeface="Arial" charset="0"/>
                        </a:rPr>
                        <a:t>749.97</a:t>
                      </a: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749.97/3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=249.9</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IN" dirty="0"/>
                        <a:t>23.98</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F(3,6)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9.78</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H0 Rejected</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Error</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62.53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62.53/6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=10.42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1066.67</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11</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7467600" cy="5257235"/>
        </p:xfrm>
        <a:graphic>
          <a:graphicData uri="http://schemas.openxmlformats.org/drawingml/2006/table">
            <a:tbl>
              <a:tblPr/>
              <a:tblGrid>
                <a:gridCol w="1345870">
                  <a:extLst>
                    <a:ext uri="{9D8B030D-6E8A-4147-A177-3AD203B41FA5}">
                      <a16:colId xmlns:a16="http://schemas.microsoft.com/office/drawing/2014/main" val="20000"/>
                    </a:ext>
                  </a:extLst>
                </a:gridCol>
                <a:gridCol w="913428">
                  <a:extLst>
                    <a:ext uri="{9D8B030D-6E8A-4147-A177-3AD203B41FA5}">
                      <a16:colId xmlns:a16="http://schemas.microsoft.com/office/drawing/2014/main" val="20001"/>
                    </a:ext>
                  </a:extLst>
                </a:gridCol>
                <a:gridCol w="792678">
                  <a:extLst>
                    <a:ext uri="{9D8B030D-6E8A-4147-A177-3AD203B41FA5}">
                      <a16:colId xmlns:a16="http://schemas.microsoft.com/office/drawing/2014/main" val="20002"/>
                    </a:ext>
                  </a:extLst>
                </a:gridCol>
                <a:gridCol w="1038970">
                  <a:extLst>
                    <a:ext uri="{9D8B030D-6E8A-4147-A177-3AD203B41FA5}">
                      <a16:colId xmlns:a16="http://schemas.microsoft.com/office/drawing/2014/main" val="20003"/>
                    </a:ext>
                  </a:extLst>
                </a:gridCol>
                <a:gridCol w="1168842">
                  <a:extLst>
                    <a:ext uri="{9D8B030D-6E8A-4147-A177-3AD203B41FA5}">
                      <a16:colId xmlns:a16="http://schemas.microsoft.com/office/drawing/2014/main" val="20004"/>
                    </a:ext>
                  </a:extLst>
                </a:gridCol>
                <a:gridCol w="1103906">
                  <a:extLst>
                    <a:ext uri="{9D8B030D-6E8A-4147-A177-3AD203B41FA5}">
                      <a16:colId xmlns:a16="http://schemas.microsoft.com/office/drawing/2014/main" val="20005"/>
                    </a:ext>
                  </a:extLst>
                </a:gridCol>
                <a:gridCol w="1103906">
                  <a:extLst>
                    <a:ext uri="{9D8B030D-6E8A-4147-A177-3AD203B41FA5}">
                      <a16:colId xmlns:a16="http://schemas.microsoft.com/office/drawing/2014/main" val="20006"/>
                    </a:ext>
                  </a:extLst>
                </a:gridCol>
              </a:tblGrid>
              <a:tr h="12792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 ratio</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Conclusion</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a:t>
                      </a:r>
                      <a:br>
                        <a:rPr kumimoji="0" lang="en-US" sz="1800" b="0" i="0" u="none" strike="noStrike" cap="none" normalizeH="0" baseline="0" dirty="0">
                          <a:ln>
                            <a:noFill/>
                          </a:ln>
                          <a:solidFill>
                            <a:schemeClr val="tx1"/>
                          </a:solidFill>
                          <a:effectLst/>
                          <a:latin typeface="Arial" charset="0"/>
                        </a:rPr>
                      </a:br>
                      <a:r>
                        <a:rPr kumimoji="0" lang="en-US" sz="1800" b="0" i="0" u="none" strike="noStrike" cap="none" normalizeH="0" baseline="0" dirty="0">
                          <a:ln>
                            <a:noFill/>
                          </a:ln>
                          <a:solidFill>
                            <a:schemeClr val="tx1"/>
                          </a:solidFill>
                          <a:effectLst/>
                          <a:latin typeface="Arial" charset="0"/>
                        </a:rPr>
                        <a:t>Room</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1800" b="1" dirty="0">
                          <a:cs typeface="Arial" charset="0"/>
                        </a:rPr>
                        <a:t>254.17</a:t>
                      </a: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937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city</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1800" b="1" dirty="0">
                          <a:cs typeface="Arial" charset="0"/>
                        </a:rPr>
                        <a:t>749.97</a:t>
                      </a: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IN" dirty="0"/>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Error</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62.53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1066.67</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11</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7467600" cy="5257235"/>
        </p:xfrm>
        <a:graphic>
          <a:graphicData uri="http://schemas.openxmlformats.org/drawingml/2006/table">
            <a:tbl>
              <a:tblPr/>
              <a:tblGrid>
                <a:gridCol w="1345870">
                  <a:extLst>
                    <a:ext uri="{9D8B030D-6E8A-4147-A177-3AD203B41FA5}">
                      <a16:colId xmlns:a16="http://schemas.microsoft.com/office/drawing/2014/main" val="20000"/>
                    </a:ext>
                  </a:extLst>
                </a:gridCol>
                <a:gridCol w="913428">
                  <a:extLst>
                    <a:ext uri="{9D8B030D-6E8A-4147-A177-3AD203B41FA5}">
                      <a16:colId xmlns:a16="http://schemas.microsoft.com/office/drawing/2014/main" val="20001"/>
                    </a:ext>
                  </a:extLst>
                </a:gridCol>
                <a:gridCol w="792678">
                  <a:extLst>
                    <a:ext uri="{9D8B030D-6E8A-4147-A177-3AD203B41FA5}">
                      <a16:colId xmlns:a16="http://schemas.microsoft.com/office/drawing/2014/main" val="20002"/>
                    </a:ext>
                  </a:extLst>
                </a:gridCol>
                <a:gridCol w="1291424">
                  <a:extLst>
                    <a:ext uri="{9D8B030D-6E8A-4147-A177-3AD203B41FA5}">
                      <a16:colId xmlns:a16="http://schemas.microsoft.com/office/drawing/2014/main" val="20003"/>
                    </a:ext>
                  </a:extLst>
                </a:gridCol>
                <a:gridCol w="916388">
                  <a:extLst>
                    <a:ext uri="{9D8B030D-6E8A-4147-A177-3AD203B41FA5}">
                      <a16:colId xmlns:a16="http://schemas.microsoft.com/office/drawing/2014/main" val="20004"/>
                    </a:ext>
                  </a:extLst>
                </a:gridCol>
                <a:gridCol w="1103906">
                  <a:extLst>
                    <a:ext uri="{9D8B030D-6E8A-4147-A177-3AD203B41FA5}">
                      <a16:colId xmlns:a16="http://schemas.microsoft.com/office/drawing/2014/main" val="20005"/>
                    </a:ext>
                  </a:extLst>
                </a:gridCol>
                <a:gridCol w="1103906">
                  <a:extLst>
                    <a:ext uri="{9D8B030D-6E8A-4147-A177-3AD203B41FA5}">
                      <a16:colId xmlns:a16="http://schemas.microsoft.com/office/drawing/2014/main" val="20006"/>
                    </a:ext>
                  </a:extLst>
                </a:gridCol>
              </a:tblGrid>
              <a:tr h="12792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 ratio</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Conclusion</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a:t>
                      </a:r>
                      <a:br>
                        <a:rPr kumimoji="0" lang="en-US" sz="1800" b="0" i="0" u="none" strike="noStrike" cap="none" normalizeH="0" baseline="0" dirty="0">
                          <a:ln>
                            <a:noFill/>
                          </a:ln>
                          <a:solidFill>
                            <a:schemeClr val="tx1"/>
                          </a:solidFill>
                          <a:effectLst/>
                          <a:latin typeface="Arial" charset="0"/>
                        </a:rPr>
                      </a:br>
                      <a:r>
                        <a:rPr kumimoji="0" lang="en-US" sz="1800" b="0" i="0" u="none" strike="noStrike" cap="none" normalizeH="0" baseline="0" dirty="0">
                          <a:ln>
                            <a:noFill/>
                          </a:ln>
                          <a:solidFill>
                            <a:schemeClr val="tx1"/>
                          </a:solidFill>
                          <a:effectLst/>
                          <a:latin typeface="Arial" charset="0"/>
                        </a:rPr>
                        <a:t>Room</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1800" b="1" dirty="0">
                          <a:cs typeface="Arial" charset="0"/>
                        </a:rPr>
                        <a:t>254.17</a:t>
                      </a: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254.17/2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=127.08</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937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city</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1800" b="1" dirty="0">
                          <a:cs typeface="Arial" charset="0"/>
                        </a:rPr>
                        <a:t>749.97</a:t>
                      </a: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749.97/3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=249.9</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IN" dirty="0"/>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Error</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62.53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62.53/6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=10.42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1066.67</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11</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8081286" cy="5257235"/>
        </p:xfrm>
        <a:graphic>
          <a:graphicData uri="http://schemas.openxmlformats.org/drawingml/2006/table">
            <a:tbl>
              <a:tblPr/>
              <a:tblGrid>
                <a:gridCol w="1345870">
                  <a:extLst>
                    <a:ext uri="{9D8B030D-6E8A-4147-A177-3AD203B41FA5}">
                      <a16:colId xmlns:a16="http://schemas.microsoft.com/office/drawing/2014/main" val="20000"/>
                    </a:ext>
                  </a:extLst>
                </a:gridCol>
                <a:gridCol w="913428">
                  <a:extLst>
                    <a:ext uri="{9D8B030D-6E8A-4147-A177-3AD203B41FA5}">
                      <a16:colId xmlns:a16="http://schemas.microsoft.com/office/drawing/2014/main" val="20001"/>
                    </a:ext>
                  </a:extLst>
                </a:gridCol>
                <a:gridCol w="792678">
                  <a:extLst>
                    <a:ext uri="{9D8B030D-6E8A-4147-A177-3AD203B41FA5}">
                      <a16:colId xmlns:a16="http://schemas.microsoft.com/office/drawing/2014/main" val="20002"/>
                    </a:ext>
                  </a:extLst>
                </a:gridCol>
                <a:gridCol w="1367624">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262380">
                  <a:extLst>
                    <a:ext uri="{9D8B030D-6E8A-4147-A177-3AD203B41FA5}">
                      <a16:colId xmlns:a16="http://schemas.microsoft.com/office/drawing/2014/main" val="20005"/>
                    </a:ext>
                  </a:extLst>
                </a:gridCol>
                <a:gridCol w="1103906">
                  <a:extLst>
                    <a:ext uri="{9D8B030D-6E8A-4147-A177-3AD203B41FA5}">
                      <a16:colId xmlns:a16="http://schemas.microsoft.com/office/drawing/2014/main" val="20006"/>
                    </a:ext>
                  </a:extLst>
                </a:gridCol>
              </a:tblGrid>
              <a:tr h="12792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 ratio</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Conclusion</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a:t>
                      </a:r>
                      <a:br>
                        <a:rPr kumimoji="0" lang="en-US" sz="1800" b="0" i="0" u="none" strike="noStrike" cap="none" normalizeH="0" baseline="0" dirty="0">
                          <a:ln>
                            <a:noFill/>
                          </a:ln>
                          <a:solidFill>
                            <a:schemeClr val="tx1"/>
                          </a:solidFill>
                          <a:effectLst/>
                          <a:latin typeface="Arial" charset="0"/>
                        </a:rPr>
                      </a:br>
                      <a:r>
                        <a:rPr kumimoji="0" lang="en-US" sz="1800" b="0" i="0" u="none" strike="noStrike" cap="none" normalizeH="0" baseline="0" dirty="0">
                          <a:ln>
                            <a:noFill/>
                          </a:ln>
                          <a:solidFill>
                            <a:schemeClr val="tx1"/>
                          </a:solidFill>
                          <a:effectLst/>
                          <a:latin typeface="Arial" charset="0"/>
                        </a:rPr>
                        <a:t>Room</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1800" b="1" dirty="0">
                          <a:cs typeface="Arial" charset="0"/>
                        </a:rPr>
                        <a:t>254.17</a:t>
                      </a: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254.17/2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=127.08</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127.08/10.42= 12.20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F(2,6)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10.92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H0 Rejected</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937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city</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1800" b="1" dirty="0">
                          <a:cs typeface="Arial" charset="0"/>
                        </a:rPr>
                        <a:t>749.97</a:t>
                      </a: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749.97/3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=249.9</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IN" dirty="0"/>
                        <a:t>23.98</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F(3,6)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9.78</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H0 Rejected</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Error</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62.53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62.53/6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=10.42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1066.67</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11</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8" name="Group 66"/>
          <p:cNvGraphicFramePr>
            <a:graphicFrameLocks noGrp="1"/>
          </p:cNvGraphicFramePr>
          <p:nvPr>
            <p:ph sz="half" idx="2"/>
          </p:nvPr>
        </p:nvGraphicFramePr>
        <p:xfrm>
          <a:off x="762000" y="533400"/>
          <a:ext cx="7467600" cy="5257235"/>
        </p:xfrm>
        <a:graphic>
          <a:graphicData uri="http://schemas.openxmlformats.org/drawingml/2006/table">
            <a:tbl>
              <a:tblPr/>
              <a:tblGrid>
                <a:gridCol w="1345870">
                  <a:extLst>
                    <a:ext uri="{9D8B030D-6E8A-4147-A177-3AD203B41FA5}">
                      <a16:colId xmlns:a16="http://schemas.microsoft.com/office/drawing/2014/main" val="20000"/>
                    </a:ext>
                  </a:extLst>
                </a:gridCol>
                <a:gridCol w="913428">
                  <a:extLst>
                    <a:ext uri="{9D8B030D-6E8A-4147-A177-3AD203B41FA5}">
                      <a16:colId xmlns:a16="http://schemas.microsoft.com/office/drawing/2014/main" val="20001"/>
                    </a:ext>
                  </a:extLst>
                </a:gridCol>
                <a:gridCol w="792678">
                  <a:extLst>
                    <a:ext uri="{9D8B030D-6E8A-4147-A177-3AD203B41FA5}">
                      <a16:colId xmlns:a16="http://schemas.microsoft.com/office/drawing/2014/main" val="20002"/>
                    </a:ext>
                  </a:extLst>
                </a:gridCol>
                <a:gridCol w="1038970">
                  <a:extLst>
                    <a:ext uri="{9D8B030D-6E8A-4147-A177-3AD203B41FA5}">
                      <a16:colId xmlns:a16="http://schemas.microsoft.com/office/drawing/2014/main" val="20003"/>
                    </a:ext>
                  </a:extLst>
                </a:gridCol>
                <a:gridCol w="1168842">
                  <a:extLst>
                    <a:ext uri="{9D8B030D-6E8A-4147-A177-3AD203B41FA5}">
                      <a16:colId xmlns:a16="http://schemas.microsoft.com/office/drawing/2014/main" val="20004"/>
                    </a:ext>
                  </a:extLst>
                </a:gridCol>
                <a:gridCol w="1103906">
                  <a:extLst>
                    <a:ext uri="{9D8B030D-6E8A-4147-A177-3AD203B41FA5}">
                      <a16:colId xmlns:a16="http://schemas.microsoft.com/office/drawing/2014/main" val="20005"/>
                    </a:ext>
                  </a:extLst>
                </a:gridCol>
                <a:gridCol w="1103906">
                  <a:extLst>
                    <a:ext uri="{9D8B030D-6E8A-4147-A177-3AD203B41FA5}">
                      <a16:colId xmlns:a16="http://schemas.microsoft.com/office/drawing/2014/main" val="20006"/>
                    </a:ext>
                  </a:extLst>
                </a:gridCol>
              </a:tblGrid>
              <a:tr h="12792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Source of variation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d.f</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Mean Square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 ratio</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 F-limit</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Conclusion</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a:t>
                      </a:r>
                      <a:br>
                        <a:rPr kumimoji="0" lang="en-US" sz="1800" b="0" i="0" u="none" strike="noStrike" cap="none" normalizeH="0" baseline="0" dirty="0">
                          <a:ln>
                            <a:noFill/>
                          </a:ln>
                          <a:solidFill>
                            <a:schemeClr val="tx1"/>
                          </a:solidFill>
                          <a:effectLst/>
                          <a:latin typeface="Arial" charset="0"/>
                        </a:rPr>
                      </a:br>
                      <a:r>
                        <a:rPr kumimoji="0" lang="en-US" sz="1800" b="0" i="0" u="none" strike="noStrike" cap="none" normalizeH="0" baseline="0" dirty="0">
                          <a:ln>
                            <a:noFill/>
                          </a:ln>
                          <a:solidFill>
                            <a:schemeClr val="tx1"/>
                          </a:solidFill>
                          <a:effectLst/>
                          <a:latin typeface="Arial" charset="0"/>
                        </a:rPr>
                        <a:t>Room</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1800" b="1" dirty="0">
                          <a:cs typeface="Arial" charset="0"/>
                        </a:rPr>
                        <a:t>254.17</a:t>
                      </a: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254.17/2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=127.08</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12.20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F(2,6)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10.92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H0 Rejected</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937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Between city</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1800" b="1" dirty="0">
                          <a:cs typeface="Arial" charset="0"/>
                        </a:rPr>
                        <a:t>749.97</a:t>
                      </a: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749.97/3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=249.9</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IN" dirty="0"/>
                        <a:t>23.98</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F(3,6)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9.78</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H0 Rejected</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Error</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62.53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62.53/6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=10.42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94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Total</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1066.67</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11</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FontTx/>
              <a:buNone/>
              <a:defRPr/>
            </a:pPr>
            <a:r>
              <a:rPr lang="en-US" sz="2500" dirty="0"/>
              <a:t>Conclusion:</a:t>
            </a:r>
          </a:p>
          <a:p>
            <a:pPr marL="514350" indent="-514350">
              <a:buFontTx/>
              <a:buAutoNum type="alphaLcPeriod"/>
              <a:defRPr/>
            </a:pPr>
            <a:r>
              <a:rPr lang="en-US" sz="2500" dirty="0"/>
              <a:t>Room:</a:t>
            </a:r>
          </a:p>
          <a:p>
            <a:pPr marL="514350" indent="-514350">
              <a:buFontTx/>
              <a:buNone/>
              <a:defRPr/>
            </a:pPr>
            <a:r>
              <a:rPr lang="en-US" sz="2500" dirty="0"/>
              <a:t>Since the table value(10.92) is less than calculated value(12.2) null hypothesis is rejected with regard to rooms.  There is significant difference between Rooms</a:t>
            </a:r>
          </a:p>
          <a:p>
            <a:pPr marL="514350" indent="-514350">
              <a:buFontTx/>
              <a:buAutoNum type="alphaLcPeriod"/>
              <a:defRPr/>
            </a:pPr>
            <a:endParaRPr lang="en-US" sz="2500" dirty="0"/>
          </a:p>
          <a:p>
            <a:pPr marL="514350" indent="-514350">
              <a:buFontTx/>
              <a:buNone/>
              <a:defRPr/>
            </a:pPr>
            <a:r>
              <a:rPr lang="en-US" sz="2500" dirty="0"/>
              <a:t>b. City</a:t>
            </a:r>
          </a:p>
          <a:p>
            <a:pPr marL="514350" indent="-514350">
              <a:buFontTx/>
              <a:buNone/>
              <a:defRPr/>
            </a:pPr>
            <a:r>
              <a:rPr lang="en-US" sz="2500" dirty="0"/>
              <a:t>Since the table value(9.78) is less than calculated value(23.98) null hypothesis is rejected with regard to city.  There is significant difference between City.</a:t>
            </a:r>
          </a:p>
          <a:p>
            <a:pPr marL="514350" indent="-514350">
              <a:buFontTx/>
              <a:buAutoNum type="alphaLcPeriod"/>
              <a:defRPr/>
            </a:pPr>
            <a:endParaRPr lang="en-US" sz="2500" dirty="0"/>
          </a:p>
          <a:p>
            <a:pPr>
              <a:buFontTx/>
              <a:buNone/>
              <a:defRPr/>
            </a:pPr>
            <a:endParaRPr lang="en-IN" sz="2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t>Acceptance or Rejection point – Z test</a:t>
            </a:r>
            <a:endParaRPr lang="en-IN"/>
          </a:p>
        </p:txBody>
      </p:sp>
      <p:graphicFrame>
        <p:nvGraphicFramePr>
          <p:cNvPr id="4" name="Content Placeholder 3"/>
          <p:cNvGraphicFramePr>
            <a:graphicFrameLocks noGrp="1"/>
          </p:cNvGraphicFramePr>
          <p:nvPr>
            <p:ph idx="1"/>
          </p:nvPr>
        </p:nvGraphicFramePr>
        <p:xfrm>
          <a:off x="457200" y="1600200"/>
          <a:ext cx="8229600" cy="4191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1047750">
                <a:tc>
                  <a:txBody>
                    <a:bodyPr/>
                    <a:lstStyle/>
                    <a:p>
                      <a:r>
                        <a:rPr lang="en-US" dirty="0"/>
                        <a:t>Level of Significance</a:t>
                      </a:r>
                      <a:endParaRPr lang="en-IN" dirty="0"/>
                    </a:p>
                  </a:txBody>
                  <a:tcPr/>
                </a:tc>
                <a:tc>
                  <a:txBody>
                    <a:bodyPr/>
                    <a:lstStyle/>
                    <a:p>
                      <a:r>
                        <a:rPr lang="en-US" dirty="0"/>
                        <a:t>One tailed test</a:t>
                      </a:r>
                      <a:endParaRPr lang="en-IN" dirty="0"/>
                    </a:p>
                  </a:txBody>
                  <a:tcPr/>
                </a:tc>
                <a:tc>
                  <a:txBody>
                    <a:bodyPr/>
                    <a:lstStyle/>
                    <a:p>
                      <a:r>
                        <a:rPr lang="en-US" dirty="0"/>
                        <a:t>Two tailed test</a:t>
                      </a:r>
                    </a:p>
                    <a:p>
                      <a:r>
                        <a:rPr lang="en-US" dirty="0"/>
                        <a:t>Acceptance Region</a:t>
                      </a:r>
                      <a:endParaRPr lang="en-IN" dirty="0"/>
                    </a:p>
                  </a:txBody>
                  <a:tcPr/>
                </a:tc>
                <a:extLst>
                  <a:ext uri="{0D108BD9-81ED-4DB2-BD59-A6C34878D82A}">
                    <a16:rowId xmlns:a16="http://schemas.microsoft.com/office/drawing/2014/main" val="10000"/>
                  </a:ext>
                </a:extLst>
              </a:tr>
              <a:tr h="1047750">
                <a:tc>
                  <a:txBody>
                    <a:bodyPr/>
                    <a:lstStyle/>
                    <a:p>
                      <a:r>
                        <a:rPr lang="en-US" dirty="0"/>
                        <a:t>5%</a:t>
                      </a:r>
                      <a:endParaRPr lang="en-IN" dirty="0"/>
                    </a:p>
                  </a:txBody>
                  <a:tcPr/>
                </a:tc>
                <a:tc>
                  <a:txBody>
                    <a:bodyPr/>
                    <a:lstStyle/>
                    <a:p>
                      <a:r>
                        <a:rPr lang="en-US" u="none" dirty="0"/>
                        <a:t>1.645</a:t>
                      </a:r>
                    </a:p>
                    <a:p>
                      <a:r>
                        <a:rPr lang="en-US" u="none" dirty="0"/>
                        <a:t>( + or</a:t>
                      </a:r>
                      <a:r>
                        <a:rPr lang="en-US" u="none" baseline="0" dirty="0"/>
                        <a:t> – according to alternative )</a:t>
                      </a:r>
                      <a:endParaRPr lang="en-IN" u="none" dirty="0"/>
                    </a:p>
                  </a:txBody>
                  <a:tcPr/>
                </a:tc>
                <a:tc>
                  <a:txBody>
                    <a:bodyPr/>
                    <a:lstStyle/>
                    <a:p>
                      <a:r>
                        <a:rPr lang="en-US" dirty="0"/>
                        <a:t>- 1.96  to +1.96</a:t>
                      </a:r>
                      <a:endParaRPr lang="en-IN" dirty="0"/>
                    </a:p>
                  </a:txBody>
                  <a:tcPr/>
                </a:tc>
                <a:extLst>
                  <a:ext uri="{0D108BD9-81ED-4DB2-BD59-A6C34878D82A}">
                    <a16:rowId xmlns:a16="http://schemas.microsoft.com/office/drawing/2014/main" val="10001"/>
                  </a:ext>
                </a:extLst>
              </a:tr>
              <a:tr h="1047750">
                <a:tc>
                  <a:txBody>
                    <a:bodyPr/>
                    <a:lstStyle/>
                    <a:p>
                      <a:r>
                        <a:rPr lang="en-US" dirty="0"/>
                        <a:t>1%</a:t>
                      </a:r>
                      <a:endParaRPr lang="en-IN" dirty="0"/>
                    </a:p>
                  </a:txBody>
                  <a:tcPr/>
                </a:tc>
                <a:tc>
                  <a:txBody>
                    <a:bodyPr/>
                    <a:lstStyle/>
                    <a:p>
                      <a:r>
                        <a:rPr lang="en-US" dirty="0"/>
                        <a:t>2.57 </a:t>
                      </a:r>
                    </a:p>
                    <a:p>
                      <a:r>
                        <a:rPr lang="en-US" u="none" dirty="0"/>
                        <a:t>( + or</a:t>
                      </a:r>
                      <a:r>
                        <a:rPr lang="en-US" u="none" baseline="0" dirty="0"/>
                        <a:t> – according to alternative hypothesis) </a:t>
                      </a:r>
                      <a:endParaRPr lang="en-IN" dirty="0"/>
                    </a:p>
                  </a:txBody>
                  <a:tcPr/>
                </a:tc>
                <a:tc>
                  <a:txBody>
                    <a:bodyPr/>
                    <a:lstStyle/>
                    <a:p>
                      <a:r>
                        <a:rPr lang="en-US" dirty="0"/>
                        <a:t>- 2.32 to +2.32</a:t>
                      </a:r>
                      <a:endParaRPr lang="en-IN" dirty="0"/>
                    </a:p>
                  </a:txBody>
                  <a:tcPr/>
                </a:tc>
                <a:extLst>
                  <a:ext uri="{0D108BD9-81ED-4DB2-BD59-A6C34878D82A}">
                    <a16:rowId xmlns:a16="http://schemas.microsoft.com/office/drawing/2014/main" val="10002"/>
                  </a:ext>
                </a:extLst>
              </a:tr>
              <a:tr h="1047750">
                <a:tc>
                  <a:txBody>
                    <a:bodyPr/>
                    <a:lstStyle/>
                    <a:p>
                      <a:r>
                        <a:rPr lang="en-US" dirty="0"/>
                        <a:t>4%</a:t>
                      </a:r>
                      <a:endParaRPr lang="en-IN" dirty="0"/>
                    </a:p>
                  </a:txBody>
                  <a:tcPr/>
                </a:tc>
                <a:tc>
                  <a:txBody>
                    <a:bodyPr/>
                    <a:lstStyle/>
                    <a:p>
                      <a:r>
                        <a:rPr lang="en-US" dirty="0"/>
                        <a:t>1.75 (+ or – According to alternative hypothesis)</a:t>
                      </a:r>
                      <a:endParaRPr lang="en-IN" dirty="0"/>
                    </a:p>
                  </a:txBody>
                  <a:tcPr/>
                </a:tc>
                <a:tc>
                  <a:txBody>
                    <a:bodyPr/>
                    <a:lstStyle/>
                    <a:p>
                      <a:r>
                        <a:rPr lang="en-US" dirty="0"/>
                        <a:t>- 2.06 to +2.06</a:t>
                      </a:r>
                      <a:endParaRPr lang="en-IN" dirty="0"/>
                    </a:p>
                  </a:txBody>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Content Placeholder 2"/>
          <p:cNvSpPr>
            <a:spLocks noGrp="1"/>
          </p:cNvSpPr>
          <p:nvPr>
            <p:ph idx="1"/>
          </p:nvPr>
        </p:nvSpPr>
        <p:spPr>
          <a:xfrm>
            <a:off x="533400" y="228600"/>
            <a:ext cx="8229600" cy="5897563"/>
          </a:xfrm>
        </p:spPr>
        <p:txBody>
          <a:bodyPr/>
          <a:lstStyle/>
          <a:p>
            <a:pPr>
              <a:buFontTx/>
              <a:buNone/>
            </a:pPr>
            <a:r>
              <a:rPr lang="en-GB" sz="2200" dirty="0"/>
              <a:t>1. A random sample of 100 students from the current year’s batch gives the mean CGPA as 3.55 and variance 0.04.  Can we say that this is same as the mean CGPA of the previous batch which was 3.5?</a:t>
            </a:r>
          </a:p>
          <a:p>
            <a:pPr>
              <a:buFontTx/>
              <a:buNone/>
            </a:pPr>
            <a:r>
              <a:rPr lang="en-GB" sz="2200" dirty="0"/>
              <a:t>Step 1:Null hypothesis: </a:t>
            </a:r>
            <a:r>
              <a:rPr lang="en-US" sz="2200" dirty="0">
                <a:latin typeface="Calibri" pitchFamily="34" charset="0"/>
                <a:cs typeface="Calibri" pitchFamily="34" charset="0"/>
              </a:rPr>
              <a:t>H</a:t>
            </a:r>
            <a:r>
              <a:rPr lang="en-US" sz="2200" baseline="-25000" dirty="0">
                <a:latin typeface="Calibri" pitchFamily="34" charset="0"/>
                <a:cs typeface="Calibri" pitchFamily="34" charset="0"/>
              </a:rPr>
              <a:t>0 </a:t>
            </a:r>
            <a:r>
              <a:rPr lang="en-US" sz="2200" dirty="0">
                <a:latin typeface="Calibri" pitchFamily="34" charset="0"/>
                <a:cs typeface="Calibri" pitchFamily="34" charset="0"/>
              </a:rPr>
              <a:t>: </a:t>
            </a:r>
            <a:r>
              <a:rPr lang="el-GR" sz="2200" dirty="0">
                <a:latin typeface="Calibri" pitchFamily="34" charset="0"/>
                <a:cs typeface="Calibri" pitchFamily="34" charset="0"/>
              </a:rPr>
              <a:t>μ</a:t>
            </a:r>
            <a:r>
              <a:rPr lang="en-US" sz="2200" dirty="0">
                <a:latin typeface="Calibri" pitchFamily="34" charset="0"/>
                <a:cs typeface="Calibri" pitchFamily="34" charset="0"/>
              </a:rPr>
              <a:t> = </a:t>
            </a:r>
            <a:r>
              <a:rPr lang="en-GB" sz="2200" dirty="0">
                <a:latin typeface="Calibri" pitchFamily="34" charset="0"/>
                <a:cs typeface="Calibri" pitchFamily="34" charset="0"/>
              </a:rPr>
              <a:t>3.5</a:t>
            </a:r>
            <a:endParaRPr lang="en-US" sz="2200" baseline="-25000" dirty="0">
              <a:latin typeface="Calibri" pitchFamily="34" charset="0"/>
              <a:cs typeface="Calibri" pitchFamily="34" charset="0"/>
            </a:endParaRPr>
          </a:p>
          <a:p>
            <a:pPr>
              <a:buFontTx/>
              <a:buNone/>
            </a:pPr>
            <a:r>
              <a:rPr lang="en-US" sz="2200" dirty="0">
                <a:latin typeface="Calibri" pitchFamily="34" charset="0"/>
                <a:cs typeface="Calibri" pitchFamily="34" charset="0"/>
              </a:rPr>
              <a:t>Step 2: Alternative Hypothesis H</a:t>
            </a:r>
            <a:r>
              <a:rPr lang="el-GR" sz="2200" baseline="-25000" dirty="0">
                <a:latin typeface="Calibri" pitchFamily="34" charset="0"/>
                <a:cs typeface="Calibri" pitchFamily="34" charset="0"/>
              </a:rPr>
              <a:t>α</a:t>
            </a:r>
            <a:r>
              <a:rPr lang="en-US" sz="2200" dirty="0">
                <a:latin typeface="Calibri" pitchFamily="34" charset="0"/>
                <a:cs typeface="Calibri" pitchFamily="34" charset="0"/>
              </a:rPr>
              <a:t>: </a:t>
            </a:r>
            <a:r>
              <a:rPr lang="el-GR" sz="2200" dirty="0">
                <a:latin typeface="Calibri" pitchFamily="34" charset="0"/>
                <a:cs typeface="Calibri" pitchFamily="34" charset="0"/>
              </a:rPr>
              <a:t>μ≠ </a:t>
            </a:r>
            <a:r>
              <a:rPr lang="en-GB" sz="2200" dirty="0">
                <a:latin typeface="Calibri" pitchFamily="34" charset="0"/>
                <a:cs typeface="Calibri" pitchFamily="34" charset="0"/>
              </a:rPr>
              <a:t>3.5</a:t>
            </a:r>
            <a:endParaRPr lang="en-US" sz="2200" baseline="-25000" dirty="0">
              <a:latin typeface="Calibri" pitchFamily="34" charset="0"/>
              <a:cs typeface="Calibri" pitchFamily="34" charset="0"/>
            </a:endParaRPr>
          </a:p>
          <a:p>
            <a:pPr>
              <a:buFontTx/>
              <a:buNone/>
            </a:pPr>
            <a:r>
              <a:rPr lang="en-US" sz="2200" dirty="0"/>
              <a:t>Step 3:level of significance: </a:t>
            </a:r>
          </a:p>
          <a:p>
            <a:pPr>
              <a:buFontTx/>
              <a:buNone/>
            </a:pPr>
            <a:endParaRPr lang="en-US" sz="2200" dirty="0"/>
          </a:p>
          <a:p>
            <a:pPr>
              <a:buFontTx/>
              <a:buNone/>
            </a:pPr>
            <a:endParaRPr lang="en-US" sz="2200" dirty="0"/>
          </a:p>
          <a:p>
            <a:pPr>
              <a:buFontTx/>
              <a:buNone/>
            </a:pPr>
            <a:r>
              <a:rPr lang="en-US" sz="2200" dirty="0"/>
              <a:t>Step 4: Acceptance region</a:t>
            </a:r>
          </a:p>
          <a:p>
            <a:pPr>
              <a:buFontTx/>
              <a:buNone/>
            </a:pPr>
            <a:endParaRPr lang="en-US" sz="2200" dirty="0"/>
          </a:p>
          <a:p>
            <a:pPr>
              <a:buFontTx/>
              <a:buNone/>
            </a:pPr>
            <a:endParaRPr lang="en-US" sz="2400" dirty="0"/>
          </a:p>
          <a:p>
            <a:pPr>
              <a:buFontTx/>
              <a:buNone/>
            </a:pPr>
            <a:endParaRPr lang="en-US" sz="2400" baseline="-25000" dirty="0">
              <a:latin typeface="Calibri" pitchFamily="34" charset="0"/>
              <a:cs typeface="Calibri" pitchFamily="34" charset="0"/>
            </a:endParaRPr>
          </a:p>
          <a:p>
            <a:pPr>
              <a:buFontTx/>
              <a:buNone/>
            </a:pPr>
            <a:endParaRPr lang="en-GB" sz="2200" dirty="0"/>
          </a:p>
        </p:txBody>
      </p:sp>
      <p:graphicFrame>
        <p:nvGraphicFramePr>
          <p:cNvPr id="1026" name="Object 2"/>
          <p:cNvGraphicFramePr>
            <a:graphicFrameLocks noChangeAspect="1"/>
          </p:cNvGraphicFramePr>
          <p:nvPr/>
        </p:nvGraphicFramePr>
        <p:xfrm>
          <a:off x="2438400" y="3429000"/>
          <a:ext cx="1371600" cy="381000"/>
        </p:xfrm>
        <a:graphic>
          <a:graphicData uri="http://schemas.openxmlformats.org/presentationml/2006/ole">
            <mc:AlternateContent xmlns:mc="http://schemas.openxmlformats.org/markup-compatibility/2006">
              <mc:Choice xmlns:v="urn:schemas-microsoft-com:vml" Requires="v">
                <p:oleObj name="Equation" r:id="rId2" imgW="507960" imgH="177480" progId="Equation.3">
                  <p:embed/>
                </p:oleObj>
              </mc:Choice>
              <mc:Fallback>
                <p:oleObj name="Equation" r:id="rId2" imgW="507960" imgH="17748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429000"/>
                        <a:ext cx="1371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685800" y="4648200"/>
          <a:ext cx="1295400" cy="533400"/>
        </p:xfrm>
        <a:graphic>
          <a:graphicData uri="http://schemas.openxmlformats.org/presentationml/2006/ole">
            <mc:AlternateContent xmlns:mc="http://schemas.openxmlformats.org/markup-compatibility/2006">
              <mc:Choice xmlns:v="urn:schemas-microsoft-com:vml" Requires="v">
                <p:oleObj name="Equation" r:id="rId4" imgW="558720" imgH="253800" progId="Equation.3">
                  <p:embed/>
                </p:oleObj>
              </mc:Choice>
              <mc:Fallback>
                <p:oleObj name="Equation" r:id="rId4" imgW="558720" imgH="253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648200"/>
                        <a:ext cx="1295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5"/>
          <p:cNvPicPr>
            <a:picLocks noChangeAspect="1"/>
          </p:cNvPicPr>
          <p:nvPr/>
        </p:nvPicPr>
        <p:blipFill>
          <a:blip r:embed="rId6"/>
          <a:srcRect/>
          <a:stretch>
            <a:fillRect/>
          </a:stretch>
        </p:blipFill>
        <p:spPr bwMode="auto">
          <a:xfrm>
            <a:off x="2895600" y="4648200"/>
            <a:ext cx="3186113" cy="152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9">
                                            <p:txEl>
                                              <p:pRg st="1" end="1"/>
                                            </p:txEl>
                                          </p:spTgt>
                                        </p:tgtEl>
                                        <p:attrNameLst>
                                          <p:attrName>style.visibility</p:attrName>
                                        </p:attrNameLst>
                                      </p:cBhvr>
                                      <p:to>
                                        <p:strVal val="visible"/>
                                      </p:to>
                                    </p:set>
                                    <p:anim calcmode="lin" valueType="num">
                                      <p:cBhvr additive="base">
                                        <p:cTn id="7" dur="500" fill="hold"/>
                                        <p:tgtEl>
                                          <p:spTgt spid="102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9">
                                            <p:txEl>
                                              <p:pRg st="2" end="2"/>
                                            </p:txEl>
                                          </p:spTgt>
                                        </p:tgtEl>
                                        <p:attrNameLst>
                                          <p:attrName>style.visibility</p:attrName>
                                        </p:attrNameLst>
                                      </p:cBhvr>
                                      <p:to>
                                        <p:strVal val="visible"/>
                                      </p:to>
                                    </p:set>
                                    <p:anim calcmode="lin" valueType="num">
                                      <p:cBhvr additive="base">
                                        <p:cTn id="13" dur="500" fill="hold"/>
                                        <p:tgtEl>
                                          <p:spTgt spid="102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9">
                                            <p:txEl>
                                              <p:pRg st="3" end="3"/>
                                            </p:txEl>
                                          </p:spTgt>
                                        </p:tgtEl>
                                        <p:attrNameLst>
                                          <p:attrName>style.visibility</p:attrName>
                                        </p:attrNameLst>
                                      </p:cBhvr>
                                      <p:to>
                                        <p:strVal val="visible"/>
                                      </p:to>
                                    </p:set>
                                    <p:anim calcmode="lin" valueType="num">
                                      <p:cBhvr additive="base">
                                        <p:cTn id="19" dur="500" fill="hold"/>
                                        <p:tgtEl>
                                          <p:spTgt spid="102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9">
                                            <p:txEl>
                                              <p:pRg st="6" end="6"/>
                                            </p:txEl>
                                          </p:spTgt>
                                        </p:tgtEl>
                                        <p:attrNameLst>
                                          <p:attrName>style.visibility</p:attrName>
                                        </p:attrNameLst>
                                      </p:cBhvr>
                                      <p:to>
                                        <p:strVal val="visible"/>
                                      </p:to>
                                    </p:set>
                                    <p:anim calcmode="lin" valueType="num">
                                      <p:cBhvr additive="base">
                                        <p:cTn id="31" dur="500" fill="hold"/>
                                        <p:tgtEl>
                                          <p:spTgt spid="102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7"/>
                                        </p:tgtEl>
                                        <p:attrNameLst>
                                          <p:attrName>style.visibility</p:attrName>
                                        </p:attrNameLst>
                                      </p:cBhvr>
                                      <p:to>
                                        <p:strVal val="visible"/>
                                      </p:to>
                                    </p:set>
                                    <p:anim calcmode="lin" valueType="num">
                                      <p:cBhvr additive="base">
                                        <p:cTn id="37" dur="500" fill="hold"/>
                                        <p:tgtEl>
                                          <p:spTgt spid="1027"/>
                                        </p:tgtEl>
                                        <p:attrNameLst>
                                          <p:attrName>ppt_x</p:attrName>
                                        </p:attrNameLst>
                                      </p:cBhvr>
                                      <p:tavLst>
                                        <p:tav tm="0">
                                          <p:val>
                                            <p:strVal val="#ppt_x"/>
                                          </p:val>
                                        </p:tav>
                                        <p:tav tm="100000">
                                          <p:val>
                                            <p:strVal val="#ppt_x"/>
                                          </p:val>
                                        </p:tav>
                                      </p:tavLst>
                                    </p:anim>
                                    <p:anim calcmode="lin" valueType="num">
                                      <p:cBhvr additive="base">
                                        <p:cTn id="3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533400" y="685800"/>
            <a:ext cx="8229600" cy="5516563"/>
          </a:xfrm>
        </p:spPr>
        <p:txBody>
          <a:bodyPr/>
          <a:lstStyle/>
          <a:p>
            <a:pPr>
              <a:buFontTx/>
              <a:buNone/>
            </a:pPr>
            <a:r>
              <a:rPr lang="en-US" sz="2000"/>
              <a:t>Step 5: Calculated value </a:t>
            </a:r>
          </a:p>
          <a:p>
            <a:pPr>
              <a:buFontTx/>
              <a:buNone/>
            </a:pPr>
            <a:endParaRPr lang="en-US" sz="20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r>
              <a:rPr lang="en-GB" sz="2200"/>
              <a:t>Step 6:  the calculated value Z(2.5) lies in rejection region Hence the null hypothesis is rejected.</a:t>
            </a:r>
          </a:p>
          <a:p>
            <a:pPr>
              <a:buFontTx/>
              <a:buNone/>
            </a:pPr>
            <a:r>
              <a:rPr lang="en-GB" sz="2200"/>
              <a:t>Step 7 :Inference:</a:t>
            </a:r>
          </a:p>
          <a:p>
            <a:pPr>
              <a:buFontTx/>
              <a:buNone/>
            </a:pPr>
            <a:r>
              <a:rPr lang="en-GB" sz="2200"/>
              <a:t>The CGPA of the current batch is not the same as that of the previous batch.</a:t>
            </a:r>
          </a:p>
          <a:p>
            <a:pPr>
              <a:buFontTx/>
              <a:buNone/>
            </a:pPr>
            <a:endParaRPr lang="en-GB" sz="2200"/>
          </a:p>
          <a:p>
            <a:pPr>
              <a:buFontTx/>
              <a:buNone/>
            </a:pPr>
            <a:endParaRPr lang="en-GB" sz="2200"/>
          </a:p>
          <a:p>
            <a:pPr>
              <a:buFontTx/>
              <a:buNone/>
            </a:pPr>
            <a:endParaRPr lang="en-GB" sz="2200"/>
          </a:p>
        </p:txBody>
      </p:sp>
      <p:graphicFrame>
        <p:nvGraphicFramePr>
          <p:cNvPr id="2050"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name="Equation" r:id="rId2" imgW="914400" imgH="215640" progId="Equation.3">
                  <p:embed/>
                </p:oleObj>
              </mc:Choice>
              <mc:Fallback>
                <p:oleObj name="Equation" r:id="rId2" imgW="914400" imgH="21564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4"/>
          <p:cNvGraphicFramePr>
            <a:graphicFrameLocks noChangeAspect="1"/>
          </p:cNvGraphicFramePr>
          <p:nvPr/>
        </p:nvGraphicFramePr>
        <p:xfrm>
          <a:off x="800100" y="1054100"/>
          <a:ext cx="4114800" cy="2159000"/>
        </p:xfrm>
        <a:graphic>
          <a:graphicData uri="http://schemas.openxmlformats.org/presentationml/2006/ole">
            <mc:AlternateContent xmlns:mc="http://schemas.openxmlformats.org/markup-compatibility/2006">
              <mc:Choice xmlns:v="urn:schemas-microsoft-com:vml" Requires="v">
                <p:oleObj name="Equation" r:id="rId4" imgW="1371600" imgH="1091880" progId="Equation.3">
                  <p:embed/>
                </p:oleObj>
              </mc:Choice>
              <mc:Fallback>
                <p:oleObj name="Equation" r:id="rId4" imgW="1371600" imgH="10918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054100"/>
                        <a:ext cx="4114800" cy="215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xEl>
                                              <p:pRg st="7" end="7"/>
                                            </p:txEl>
                                          </p:spTgt>
                                        </p:tgtEl>
                                        <p:attrNameLst>
                                          <p:attrName>style.visibility</p:attrName>
                                        </p:attrNameLst>
                                      </p:cBhvr>
                                      <p:to>
                                        <p:strVal val="visible"/>
                                      </p:to>
                                    </p:set>
                                    <p:anim calcmode="lin" valueType="num">
                                      <p:cBhvr additive="base">
                                        <p:cTn id="7" dur="500" fill="hold"/>
                                        <p:tgtEl>
                                          <p:spTgt spid="20482">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2">
                                            <p:txEl>
                                              <p:pRg st="0" end="0"/>
                                            </p:txEl>
                                          </p:spTgt>
                                        </p:tgtEl>
                                        <p:attrNameLst>
                                          <p:attrName>style.visibility</p:attrName>
                                        </p:attrNameLst>
                                      </p:cBhvr>
                                      <p:to>
                                        <p:strVal val="visible"/>
                                      </p:to>
                                    </p:set>
                                    <p:anim calcmode="lin" valueType="num">
                                      <p:cBhvr additive="base">
                                        <p:cTn id="13" dur="5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2">
                                            <p:txEl>
                                              <p:pRg st="8" end="8"/>
                                            </p:txEl>
                                          </p:spTgt>
                                        </p:tgtEl>
                                        <p:attrNameLst>
                                          <p:attrName>style.visibility</p:attrName>
                                        </p:attrNameLst>
                                      </p:cBhvr>
                                      <p:to>
                                        <p:strVal val="visible"/>
                                      </p:to>
                                    </p:set>
                                    <p:anim calcmode="lin" valueType="num">
                                      <p:cBhvr additive="base">
                                        <p:cTn id="19" dur="500" fill="hold"/>
                                        <p:tgtEl>
                                          <p:spTgt spid="20482">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2">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482">
                                            <p:txEl>
                                              <p:pRg st="9" end="9"/>
                                            </p:txEl>
                                          </p:spTgt>
                                        </p:tgtEl>
                                        <p:attrNameLst>
                                          <p:attrName>style.visibility</p:attrName>
                                        </p:attrNameLst>
                                      </p:cBhvr>
                                      <p:to>
                                        <p:strVal val="visible"/>
                                      </p:to>
                                    </p:set>
                                    <p:anim calcmode="lin" valueType="num">
                                      <p:cBhvr additive="base">
                                        <p:cTn id="23" dur="500" fill="hold"/>
                                        <p:tgtEl>
                                          <p:spTgt spid="20482">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48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457200" y="304800"/>
            <a:ext cx="8229600" cy="5821363"/>
          </a:xfrm>
        </p:spPr>
        <p:txBody>
          <a:bodyPr/>
          <a:lstStyle/>
          <a:p>
            <a:pPr>
              <a:buFontTx/>
              <a:buNone/>
            </a:pPr>
            <a:r>
              <a:rPr lang="en-GB" sz="2200" dirty="0"/>
              <a:t>2. It has been found from experience that the mean breaking strength of a brand of thread is 500 grams.  With a S.D of 40gms.  From the supplies, received during the last month, a sample of 16 pieces of thread was tested which showed a mean strength of 450 grams.  Can we conclude that the thread supplied is inferior.</a:t>
            </a:r>
          </a:p>
          <a:p>
            <a:pPr>
              <a:buFontTx/>
              <a:buNone/>
            </a:pPr>
            <a:r>
              <a:rPr lang="en-GB" sz="2200" dirty="0"/>
              <a:t>μ= 500 . </a:t>
            </a:r>
            <a:r>
              <a:rPr lang="el-GR" sz="2200" dirty="0"/>
              <a:t>σ</a:t>
            </a:r>
            <a:r>
              <a:rPr lang="en-GB" sz="2200" dirty="0"/>
              <a:t>= 40 n = 16, sample mean = x‾ = 450</a:t>
            </a:r>
          </a:p>
          <a:p>
            <a:pPr>
              <a:buFontTx/>
              <a:buNone/>
            </a:pPr>
            <a:r>
              <a:rPr lang="en-GB" sz="2200" dirty="0"/>
              <a:t>α =5%</a:t>
            </a:r>
          </a:p>
          <a:p>
            <a:pPr>
              <a:buFontTx/>
              <a:buNone/>
            </a:pPr>
            <a:r>
              <a:rPr lang="en-GB" sz="2200" dirty="0"/>
              <a:t>Step 1:Null hypothesis: </a:t>
            </a:r>
            <a:r>
              <a:rPr lang="en-US" sz="2200" dirty="0">
                <a:latin typeface="Calibri" pitchFamily="34" charset="0"/>
                <a:cs typeface="Calibri" pitchFamily="34" charset="0"/>
              </a:rPr>
              <a:t>H</a:t>
            </a:r>
            <a:r>
              <a:rPr lang="en-US" sz="2200" baseline="-25000" dirty="0">
                <a:latin typeface="Calibri" pitchFamily="34" charset="0"/>
                <a:cs typeface="Calibri" pitchFamily="34" charset="0"/>
              </a:rPr>
              <a:t>0 </a:t>
            </a:r>
            <a:r>
              <a:rPr lang="en-US" sz="2200" dirty="0">
                <a:latin typeface="Calibri" pitchFamily="34" charset="0"/>
                <a:cs typeface="Calibri" pitchFamily="34" charset="0"/>
              </a:rPr>
              <a:t>: </a:t>
            </a:r>
            <a:r>
              <a:rPr lang="el-GR" sz="2200" dirty="0">
                <a:latin typeface="Calibri" pitchFamily="34" charset="0"/>
                <a:cs typeface="Calibri" pitchFamily="34" charset="0"/>
              </a:rPr>
              <a:t>μ</a:t>
            </a:r>
            <a:r>
              <a:rPr lang="en-US" sz="2200" dirty="0">
                <a:latin typeface="Calibri" pitchFamily="34" charset="0"/>
                <a:cs typeface="Calibri" pitchFamily="34" charset="0"/>
              </a:rPr>
              <a:t> = </a:t>
            </a:r>
            <a:r>
              <a:rPr lang="en-GB" sz="2200" dirty="0">
                <a:latin typeface="Calibri" pitchFamily="34" charset="0"/>
                <a:cs typeface="Calibri" pitchFamily="34" charset="0"/>
              </a:rPr>
              <a:t>500</a:t>
            </a:r>
            <a:endParaRPr lang="en-US" sz="2200" baseline="-25000" dirty="0">
              <a:latin typeface="Calibri" pitchFamily="34" charset="0"/>
              <a:cs typeface="Calibri" pitchFamily="34" charset="0"/>
            </a:endParaRPr>
          </a:p>
          <a:p>
            <a:pPr>
              <a:buFontTx/>
              <a:buNone/>
            </a:pPr>
            <a:r>
              <a:rPr lang="en-US" sz="2200" dirty="0">
                <a:latin typeface="Calibri" pitchFamily="34" charset="0"/>
                <a:cs typeface="Calibri" pitchFamily="34" charset="0"/>
              </a:rPr>
              <a:t>Step 2: Alternative Hypothesis H</a:t>
            </a:r>
            <a:r>
              <a:rPr lang="el-GR" sz="2200" baseline="-25000" dirty="0">
                <a:latin typeface="Calibri" pitchFamily="34" charset="0"/>
                <a:cs typeface="Calibri" pitchFamily="34" charset="0"/>
              </a:rPr>
              <a:t>α</a:t>
            </a:r>
            <a:r>
              <a:rPr lang="en-US" sz="2200" dirty="0">
                <a:latin typeface="Calibri" pitchFamily="34" charset="0"/>
                <a:cs typeface="Calibri" pitchFamily="34" charset="0"/>
              </a:rPr>
              <a:t>: </a:t>
            </a:r>
            <a:r>
              <a:rPr lang="el-GR" sz="2200" dirty="0">
                <a:latin typeface="Calibri" pitchFamily="34" charset="0"/>
                <a:cs typeface="Calibri" pitchFamily="34" charset="0"/>
              </a:rPr>
              <a:t>μ</a:t>
            </a:r>
            <a:r>
              <a:rPr lang="en-GB" sz="2200" dirty="0">
                <a:latin typeface="Calibri" pitchFamily="34" charset="0"/>
                <a:cs typeface="Calibri" pitchFamily="34" charset="0"/>
              </a:rPr>
              <a:t>&lt;500</a:t>
            </a:r>
            <a:endParaRPr lang="en-US" sz="2200" baseline="-25000" dirty="0">
              <a:latin typeface="Calibri" pitchFamily="34" charset="0"/>
              <a:cs typeface="Calibri" pitchFamily="34" charset="0"/>
            </a:endParaRPr>
          </a:p>
          <a:p>
            <a:pPr>
              <a:buFontTx/>
              <a:buNone/>
            </a:pPr>
            <a:r>
              <a:rPr lang="en-US" sz="2200" dirty="0"/>
              <a:t>Step 3:level of significance: </a:t>
            </a:r>
            <a:r>
              <a:rPr lang="el-GR" sz="2200" dirty="0"/>
              <a:t>α</a:t>
            </a:r>
            <a:r>
              <a:rPr lang="en-GB" sz="2200" dirty="0"/>
              <a:t>=5%</a:t>
            </a:r>
            <a:endParaRPr lang="en-US" sz="2200" dirty="0"/>
          </a:p>
          <a:p>
            <a:pPr>
              <a:buFontTx/>
              <a:buNone/>
            </a:pPr>
            <a:r>
              <a:rPr lang="en-US" sz="2000" dirty="0"/>
              <a:t> </a:t>
            </a:r>
          </a:p>
          <a:p>
            <a:pPr>
              <a:buFontTx/>
              <a:buNone/>
            </a:pPr>
            <a:endParaRPr lang="en-GB"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4">
                                            <p:txEl>
                                              <p:pRg st="1" end="1"/>
                                            </p:txEl>
                                          </p:spTgt>
                                        </p:tgtEl>
                                        <p:attrNameLst>
                                          <p:attrName>style.visibility</p:attrName>
                                        </p:attrNameLst>
                                      </p:cBhvr>
                                      <p:to>
                                        <p:strVal val="visible"/>
                                      </p:to>
                                    </p:set>
                                    <p:anim calcmode="lin" valueType="num">
                                      <p:cBhvr additive="base">
                                        <p:cTn id="7" dur="500" fill="hold"/>
                                        <p:tgtEl>
                                          <p:spTgt spid="2867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674">
                                            <p:txEl>
                                              <p:pRg st="2" end="2"/>
                                            </p:txEl>
                                          </p:spTgt>
                                        </p:tgtEl>
                                        <p:attrNameLst>
                                          <p:attrName>style.visibility</p:attrName>
                                        </p:attrNameLst>
                                      </p:cBhvr>
                                      <p:to>
                                        <p:strVal val="visible"/>
                                      </p:to>
                                    </p:set>
                                    <p:anim calcmode="lin" valueType="num">
                                      <p:cBhvr additive="base">
                                        <p:cTn id="11" dur="500" fill="hold"/>
                                        <p:tgtEl>
                                          <p:spTgt spid="2867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6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674">
                                            <p:txEl>
                                              <p:pRg st="3" end="3"/>
                                            </p:txEl>
                                          </p:spTgt>
                                        </p:tgtEl>
                                        <p:attrNameLst>
                                          <p:attrName>style.visibility</p:attrName>
                                        </p:attrNameLst>
                                      </p:cBhvr>
                                      <p:to>
                                        <p:strVal val="visible"/>
                                      </p:to>
                                    </p:set>
                                    <p:anim calcmode="lin" valueType="num">
                                      <p:cBhvr additive="base">
                                        <p:cTn id="17" dur="500" fill="hold"/>
                                        <p:tgtEl>
                                          <p:spTgt spid="2867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674">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 calcmode="lin" valueType="num">
                                      <p:cBhvr additive="base">
                                        <p:cTn id="21" dur="500" fill="hold"/>
                                        <p:tgtEl>
                                          <p:spTgt spid="2867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67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8674">
                                            <p:txEl>
                                              <p:pRg st="5" end="5"/>
                                            </p:txEl>
                                          </p:spTgt>
                                        </p:tgtEl>
                                        <p:attrNameLst>
                                          <p:attrName>style.visibility</p:attrName>
                                        </p:attrNameLst>
                                      </p:cBhvr>
                                      <p:to>
                                        <p:strVal val="visible"/>
                                      </p:to>
                                    </p:set>
                                    <p:anim calcmode="lin" valueType="num">
                                      <p:cBhvr additive="base">
                                        <p:cTn id="27" dur="500" fill="hold"/>
                                        <p:tgtEl>
                                          <p:spTgt spid="2867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867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Content Placeholder 2"/>
          <p:cNvSpPr>
            <a:spLocks noGrp="1"/>
          </p:cNvSpPr>
          <p:nvPr>
            <p:ph idx="1"/>
          </p:nvPr>
        </p:nvSpPr>
        <p:spPr>
          <a:xfrm>
            <a:off x="457200" y="304800"/>
            <a:ext cx="8229600" cy="5821363"/>
          </a:xfrm>
        </p:spPr>
        <p:txBody>
          <a:bodyPr/>
          <a:lstStyle/>
          <a:p>
            <a:pPr>
              <a:buFontTx/>
              <a:buNone/>
            </a:pPr>
            <a:r>
              <a:rPr lang="en-US" sz="2400"/>
              <a:t>Step 4: Acceptance region</a:t>
            </a:r>
          </a:p>
          <a:p>
            <a:pPr>
              <a:buFontTx/>
              <a:buNone/>
            </a:pPr>
            <a:endParaRPr lang="en-US" sz="2400"/>
          </a:p>
          <a:p>
            <a:pPr>
              <a:buFontTx/>
              <a:buNone/>
            </a:pPr>
            <a:endParaRPr lang="en-US" sz="2400"/>
          </a:p>
          <a:p>
            <a:pPr>
              <a:buFontTx/>
              <a:buNone/>
            </a:pPr>
            <a:endParaRPr lang="en-US" sz="2400"/>
          </a:p>
          <a:p>
            <a:pPr>
              <a:buFontTx/>
              <a:buNone/>
            </a:pPr>
            <a:r>
              <a:rPr lang="en-US" sz="2400"/>
              <a:t>The table value -1.645  </a:t>
            </a:r>
          </a:p>
          <a:p>
            <a:pPr>
              <a:buFontTx/>
              <a:buNone/>
            </a:pPr>
            <a:r>
              <a:rPr lang="en-US" sz="2400"/>
              <a:t>Step 5: Calculated value</a:t>
            </a:r>
          </a:p>
          <a:p>
            <a:pPr>
              <a:buFontTx/>
              <a:buNone/>
            </a:pPr>
            <a:endParaRPr lang="en-US" sz="2400"/>
          </a:p>
          <a:p>
            <a:pPr>
              <a:buFontTx/>
              <a:buNone/>
            </a:pPr>
            <a:endParaRPr lang="en-US" sz="2400"/>
          </a:p>
          <a:p>
            <a:pPr>
              <a:buFontTx/>
              <a:buNone/>
            </a:pPr>
            <a:endParaRPr lang="en-US" sz="2400"/>
          </a:p>
          <a:p>
            <a:pPr>
              <a:buFontTx/>
              <a:buNone/>
            </a:pPr>
            <a:r>
              <a:rPr lang="en-GB" sz="2200"/>
              <a:t>Step 6:  The calculated value Z(-5) lies in rejection region so the null hypothesis is rejected.</a:t>
            </a:r>
          </a:p>
          <a:p>
            <a:pPr>
              <a:buFontTx/>
              <a:buNone/>
            </a:pPr>
            <a:r>
              <a:rPr lang="en-GB" sz="2200"/>
              <a:t>Step 7 :Inference: The thread supplied is inferior</a:t>
            </a:r>
          </a:p>
          <a:p>
            <a:endParaRPr lang="en-GB" sz="2200"/>
          </a:p>
        </p:txBody>
      </p:sp>
      <p:pic>
        <p:nvPicPr>
          <p:cNvPr id="2052" name="Picture 7"/>
          <p:cNvPicPr>
            <a:picLocks noChangeAspect="1"/>
          </p:cNvPicPr>
          <p:nvPr/>
        </p:nvPicPr>
        <p:blipFill>
          <a:blip r:embed="rId2"/>
          <a:srcRect/>
          <a:stretch>
            <a:fillRect/>
          </a:stretch>
        </p:blipFill>
        <p:spPr bwMode="auto">
          <a:xfrm>
            <a:off x="2362200" y="914400"/>
            <a:ext cx="2590800" cy="1066800"/>
          </a:xfrm>
          <a:prstGeom prst="rect">
            <a:avLst/>
          </a:prstGeom>
          <a:noFill/>
          <a:ln w="9525">
            <a:noFill/>
            <a:miter lim="800000"/>
            <a:headEnd/>
            <a:tailEnd/>
          </a:ln>
        </p:spPr>
      </p:pic>
      <p:graphicFrame>
        <p:nvGraphicFramePr>
          <p:cNvPr id="2050" name="Object 3"/>
          <p:cNvGraphicFramePr>
            <a:graphicFrameLocks noChangeAspect="1"/>
          </p:cNvGraphicFramePr>
          <p:nvPr/>
        </p:nvGraphicFramePr>
        <p:xfrm>
          <a:off x="2971800" y="2895600"/>
          <a:ext cx="2292350" cy="1295400"/>
        </p:xfrm>
        <a:graphic>
          <a:graphicData uri="http://schemas.openxmlformats.org/presentationml/2006/ole">
            <mc:AlternateContent xmlns:mc="http://schemas.openxmlformats.org/markup-compatibility/2006">
              <mc:Choice xmlns:v="urn:schemas-microsoft-com:vml" Requires="v">
                <p:oleObj name="Equation" r:id="rId3" imgW="1384200" imgH="1079280" progId="Equation.3">
                  <p:embed/>
                </p:oleObj>
              </mc:Choice>
              <mc:Fallback>
                <p:oleObj name="Equation" r:id="rId3" imgW="1384200" imgH="10792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895600"/>
                        <a:ext cx="229235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1">
                                            <p:txEl>
                                              <p:pRg st="9" end="9"/>
                                            </p:txEl>
                                          </p:spTgt>
                                        </p:tgtEl>
                                        <p:attrNameLst>
                                          <p:attrName>style.visibility</p:attrName>
                                        </p:attrNameLst>
                                      </p:cBhvr>
                                      <p:to>
                                        <p:strVal val="visible"/>
                                      </p:to>
                                    </p:set>
                                    <p:anim calcmode="lin" valueType="num">
                                      <p:cBhvr additive="base">
                                        <p:cTn id="19" dur="500" fill="hold"/>
                                        <p:tgtEl>
                                          <p:spTgt spid="2051">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5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1">
                                            <p:txEl>
                                              <p:pRg st="10" end="10"/>
                                            </p:txEl>
                                          </p:spTgt>
                                        </p:tgtEl>
                                        <p:attrNameLst>
                                          <p:attrName>style.visibility</p:attrName>
                                        </p:attrNameLst>
                                      </p:cBhvr>
                                      <p:to>
                                        <p:strVal val="visible"/>
                                      </p:to>
                                    </p:set>
                                    <p:anim calcmode="lin" valueType="num">
                                      <p:cBhvr additive="base">
                                        <p:cTn id="25" dur="500" fill="hold"/>
                                        <p:tgtEl>
                                          <p:spTgt spid="2051">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Content Placeholder 2"/>
          <p:cNvSpPr>
            <a:spLocks noGrp="1"/>
          </p:cNvSpPr>
          <p:nvPr>
            <p:ph idx="1"/>
          </p:nvPr>
        </p:nvSpPr>
        <p:spPr>
          <a:xfrm>
            <a:off x="533400" y="228600"/>
            <a:ext cx="8229600" cy="5897563"/>
          </a:xfrm>
        </p:spPr>
        <p:txBody>
          <a:bodyPr/>
          <a:lstStyle/>
          <a:p>
            <a:pPr>
              <a:buFontTx/>
              <a:buNone/>
            </a:pPr>
            <a:r>
              <a:rPr lang="en-US" sz="2400" dirty="0"/>
              <a:t>3. A survey found that the average net income for sole proprietor is </a:t>
            </a:r>
            <a:r>
              <a:rPr lang="en-US" sz="2400" dirty="0" err="1"/>
              <a:t>Rs</a:t>
            </a:r>
            <a:r>
              <a:rPr lang="en-US" sz="2400" dirty="0"/>
              <a:t> 74,914 lakhs.  This survey was conducted five years back.  Suppose a current researcher want to test this figure by taking a random sample of 112 sole proprietor to determine whether the net income figure had changed  since the survey was conducted. Mean of their income is </a:t>
            </a:r>
            <a:r>
              <a:rPr lang="en-US" sz="2400" dirty="0" err="1"/>
              <a:t>Rs</a:t>
            </a:r>
            <a:r>
              <a:rPr lang="en-US" sz="2400" dirty="0"/>
              <a:t> 78,695 lakhs.  Assumed that the population S.D is </a:t>
            </a:r>
            <a:r>
              <a:rPr lang="en-US" sz="2400" dirty="0" err="1"/>
              <a:t>Rs</a:t>
            </a:r>
            <a:r>
              <a:rPr lang="en-US" sz="2400" dirty="0"/>
              <a:t> 14, 530 lakhs.</a:t>
            </a:r>
            <a:endParaRPr lang="en-GB" sz="2200" dirty="0"/>
          </a:p>
          <a:p>
            <a:pPr>
              <a:buFontTx/>
              <a:buNone/>
            </a:pPr>
            <a:r>
              <a:rPr lang="en-GB" sz="2200" dirty="0"/>
              <a:t>μ= 74914  </a:t>
            </a:r>
            <a:r>
              <a:rPr lang="el-GR" sz="2200" dirty="0"/>
              <a:t>σ</a:t>
            </a:r>
            <a:r>
              <a:rPr lang="en-GB" sz="2200" dirty="0"/>
              <a:t>= 14,530 n = 112, x‾ = 78,695</a:t>
            </a:r>
          </a:p>
          <a:p>
            <a:pPr>
              <a:buFontTx/>
              <a:buNone/>
            </a:pPr>
            <a:r>
              <a:rPr lang="en-GB" sz="2200" dirty="0"/>
              <a:t>α =5%</a:t>
            </a:r>
          </a:p>
          <a:p>
            <a:pPr>
              <a:buFontTx/>
              <a:buNone/>
            </a:pPr>
            <a:r>
              <a:rPr lang="en-US" sz="2200" dirty="0">
                <a:latin typeface="Calibri" pitchFamily="34" charset="0"/>
                <a:cs typeface="Calibri" pitchFamily="34" charset="0"/>
              </a:rPr>
              <a:t>Step 1:   H</a:t>
            </a:r>
            <a:r>
              <a:rPr lang="en-US" sz="2200" baseline="-25000" dirty="0">
                <a:latin typeface="Calibri" pitchFamily="34" charset="0"/>
                <a:cs typeface="Calibri" pitchFamily="34" charset="0"/>
              </a:rPr>
              <a:t>0 </a:t>
            </a:r>
            <a:r>
              <a:rPr lang="en-US" sz="2200" dirty="0">
                <a:latin typeface="Calibri" pitchFamily="34" charset="0"/>
                <a:cs typeface="Calibri" pitchFamily="34" charset="0"/>
              </a:rPr>
              <a:t>: </a:t>
            </a:r>
            <a:r>
              <a:rPr lang="el-GR" sz="2200" dirty="0">
                <a:latin typeface="Calibri" pitchFamily="34" charset="0"/>
                <a:cs typeface="Calibri" pitchFamily="34" charset="0"/>
              </a:rPr>
              <a:t>μ</a:t>
            </a:r>
            <a:r>
              <a:rPr lang="en-US" sz="2200" dirty="0">
                <a:latin typeface="Calibri" pitchFamily="34" charset="0"/>
                <a:cs typeface="Calibri" pitchFamily="34" charset="0"/>
              </a:rPr>
              <a:t> = </a:t>
            </a:r>
            <a:r>
              <a:rPr lang="en-GB" sz="2200" dirty="0">
                <a:latin typeface="Calibri" pitchFamily="34" charset="0"/>
                <a:cs typeface="Calibri" pitchFamily="34" charset="0"/>
              </a:rPr>
              <a:t>74914</a:t>
            </a:r>
            <a:endParaRPr lang="en-US" sz="2200" baseline="-25000" dirty="0">
              <a:latin typeface="Calibri" pitchFamily="34" charset="0"/>
              <a:cs typeface="Calibri" pitchFamily="34" charset="0"/>
            </a:endParaRPr>
          </a:p>
          <a:p>
            <a:pPr>
              <a:buFontTx/>
              <a:buNone/>
            </a:pPr>
            <a:r>
              <a:rPr lang="en-US" sz="2200" dirty="0">
                <a:latin typeface="Calibri" pitchFamily="34" charset="0"/>
                <a:cs typeface="Calibri" pitchFamily="34" charset="0"/>
              </a:rPr>
              <a:t>Step 2: H</a:t>
            </a:r>
            <a:r>
              <a:rPr lang="el-GR" sz="2200" baseline="-25000" dirty="0">
                <a:latin typeface="Calibri" pitchFamily="34" charset="0"/>
                <a:cs typeface="Calibri" pitchFamily="34" charset="0"/>
              </a:rPr>
              <a:t>α</a:t>
            </a:r>
            <a:r>
              <a:rPr lang="en-US" sz="2200" dirty="0">
                <a:latin typeface="Calibri" pitchFamily="34" charset="0"/>
                <a:cs typeface="Calibri" pitchFamily="34" charset="0"/>
              </a:rPr>
              <a:t>: </a:t>
            </a:r>
            <a:r>
              <a:rPr lang="el-GR" sz="2200" dirty="0">
                <a:latin typeface="Calibri" pitchFamily="34" charset="0"/>
                <a:cs typeface="Calibri" pitchFamily="34" charset="0"/>
              </a:rPr>
              <a:t>μ≠ </a:t>
            </a:r>
            <a:r>
              <a:rPr lang="en-GB" sz="2200" dirty="0">
                <a:latin typeface="Calibri" pitchFamily="34" charset="0"/>
                <a:cs typeface="Calibri" pitchFamily="34" charset="0"/>
              </a:rPr>
              <a:t>74914</a:t>
            </a:r>
            <a:endParaRPr lang="en-US" sz="2200" dirty="0"/>
          </a:p>
          <a:p>
            <a:pPr>
              <a:buFontTx/>
              <a:buNone/>
            </a:pPr>
            <a:r>
              <a:rPr lang="en-US" sz="2200" dirty="0"/>
              <a:t>Step 3:level of significance: </a:t>
            </a:r>
          </a:p>
          <a:p>
            <a:pPr>
              <a:buFontTx/>
              <a:buNone/>
            </a:pPr>
            <a:endParaRPr lang="en-US" sz="2200" dirty="0"/>
          </a:p>
          <a:p>
            <a:pPr>
              <a:buFontTx/>
              <a:buNone/>
            </a:pPr>
            <a:endParaRPr lang="en-US" sz="2400" dirty="0"/>
          </a:p>
          <a:p>
            <a:pPr>
              <a:buFontTx/>
              <a:buNone/>
            </a:pPr>
            <a:endParaRPr lang="en-US" sz="2400" baseline="-25000" dirty="0">
              <a:latin typeface="Calibri" pitchFamily="34" charset="0"/>
              <a:cs typeface="Calibri" pitchFamily="34" charset="0"/>
            </a:endParaRPr>
          </a:p>
          <a:p>
            <a:pPr>
              <a:buFontTx/>
              <a:buNone/>
            </a:pPr>
            <a:endParaRPr lang="en-GB" sz="2200" dirty="0"/>
          </a:p>
        </p:txBody>
      </p:sp>
      <p:graphicFrame>
        <p:nvGraphicFramePr>
          <p:cNvPr id="1026" name="Object 2"/>
          <p:cNvGraphicFramePr>
            <a:graphicFrameLocks noChangeAspect="1"/>
          </p:cNvGraphicFramePr>
          <p:nvPr/>
        </p:nvGraphicFramePr>
        <p:xfrm>
          <a:off x="762000" y="5562600"/>
          <a:ext cx="1371600" cy="381000"/>
        </p:xfrm>
        <a:graphic>
          <a:graphicData uri="http://schemas.openxmlformats.org/presentationml/2006/ole">
            <mc:AlternateContent xmlns:mc="http://schemas.openxmlformats.org/markup-compatibility/2006">
              <mc:Choice xmlns:v="urn:schemas-microsoft-com:vml" Requires="v">
                <p:oleObj name="Equation" r:id="rId2" imgW="507960" imgH="177480" progId="Equation.3">
                  <p:embed/>
                </p:oleObj>
              </mc:Choice>
              <mc:Fallback>
                <p:oleObj name="Equation" r:id="rId2" imgW="507960" imgH="17748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562600"/>
                        <a:ext cx="1371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 calcmode="lin" valueType="num">
                                      <p:cBhvr additive="base">
                                        <p:cTn id="7" dur="500" fill="hold"/>
                                        <p:tgtEl>
                                          <p:spTgt spid="10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9">
                                            <p:txEl>
                                              <p:pRg st="1" end="1"/>
                                            </p:txEl>
                                          </p:spTgt>
                                        </p:tgtEl>
                                        <p:attrNameLst>
                                          <p:attrName>style.visibility</p:attrName>
                                        </p:attrNameLst>
                                      </p:cBhvr>
                                      <p:to>
                                        <p:strVal val="visible"/>
                                      </p:to>
                                    </p:set>
                                    <p:anim calcmode="lin" valueType="num">
                                      <p:cBhvr additive="base">
                                        <p:cTn id="13" dur="500" fill="hold"/>
                                        <p:tgtEl>
                                          <p:spTgt spid="102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9">
                                            <p:txEl>
                                              <p:pRg st="2" end="2"/>
                                            </p:txEl>
                                          </p:spTgt>
                                        </p:tgtEl>
                                        <p:attrNameLst>
                                          <p:attrName>style.visibility</p:attrName>
                                        </p:attrNameLst>
                                      </p:cBhvr>
                                      <p:to>
                                        <p:strVal val="visible"/>
                                      </p:to>
                                    </p:set>
                                    <p:anim calcmode="lin" valueType="num">
                                      <p:cBhvr additive="base">
                                        <p:cTn id="19" dur="500" fill="hold"/>
                                        <p:tgtEl>
                                          <p:spTgt spid="102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9">
                                            <p:txEl>
                                              <p:pRg st="3" end="3"/>
                                            </p:txEl>
                                          </p:spTgt>
                                        </p:tgtEl>
                                        <p:attrNameLst>
                                          <p:attrName>style.visibility</p:attrName>
                                        </p:attrNameLst>
                                      </p:cBhvr>
                                      <p:to>
                                        <p:strVal val="visible"/>
                                      </p:to>
                                    </p:set>
                                    <p:anim calcmode="lin" valueType="num">
                                      <p:cBhvr additive="base">
                                        <p:cTn id="25" dur="500" fill="hold"/>
                                        <p:tgtEl>
                                          <p:spTgt spid="102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9">
                                            <p:txEl>
                                              <p:pRg st="4" end="4"/>
                                            </p:txEl>
                                          </p:spTgt>
                                        </p:tgtEl>
                                        <p:attrNameLst>
                                          <p:attrName>style.visibility</p:attrName>
                                        </p:attrNameLst>
                                      </p:cBhvr>
                                      <p:to>
                                        <p:strVal val="visible"/>
                                      </p:to>
                                    </p:set>
                                    <p:anim calcmode="lin" valueType="num">
                                      <p:cBhvr additive="base">
                                        <p:cTn id="31" dur="500" fill="hold"/>
                                        <p:tgtEl>
                                          <p:spTgt spid="102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9">
                                            <p:txEl>
                                              <p:pRg st="5" end="5"/>
                                            </p:txEl>
                                          </p:spTgt>
                                        </p:tgtEl>
                                        <p:attrNameLst>
                                          <p:attrName>style.visibility</p:attrName>
                                        </p:attrNameLst>
                                      </p:cBhvr>
                                      <p:to>
                                        <p:strVal val="visible"/>
                                      </p:to>
                                    </p:set>
                                    <p:anim calcmode="lin" valueType="num">
                                      <p:cBhvr additive="base">
                                        <p:cTn id="37" dur="500" fill="hold"/>
                                        <p:tgtEl>
                                          <p:spTgt spid="102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6"/>
                                        </p:tgtEl>
                                        <p:attrNameLst>
                                          <p:attrName>style.visibility</p:attrName>
                                        </p:attrNameLst>
                                      </p:cBhvr>
                                      <p:to>
                                        <p:strVal val="visible"/>
                                      </p:to>
                                    </p:set>
                                    <p:anim calcmode="lin" valueType="num">
                                      <p:cBhvr additive="base">
                                        <p:cTn id="43" dur="500" fill="hold"/>
                                        <p:tgtEl>
                                          <p:spTgt spid="1026"/>
                                        </p:tgtEl>
                                        <p:attrNameLst>
                                          <p:attrName>ppt_x</p:attrName>
                                        </p:attrNameLst>
                                      </p:cBhvr>
                                      <p:tavLst>
                                        <p:tav tm="0">
                                          <p:val>
                                            <p:strVal val="#ppt_x"/>
                                          </p:val>
                                        </p:tav>
                                        <p:tav tm="100000">
                                          <p:val>
                                            <p:strVal val="#ppt_x"/>
                                          </p:val>
                                        </p:tav>
                                      </p:tavLst>
                                    </p:anim>
                                    <p:anim calcmode="lin" valueType="num">
                                      <p:cBhvr additive="base">
                                        <p:cTn id="4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Content Placeholder 2"/>
          <p:cNvSpPr>
            <a:spLocks noGrp="1"/>
          </p:cNvSpPr>
          <p:nvPr>
            <p:ph idx="1"/>
          </p:nvPr>
        </p:nvSpPr>
        <p:spPr>
          <a:xfrm>
            <a:off x="533400" y="228600"/>
            <a:ext cx="8229600" cy="5897563"/>
          </a:xfrm>
        </p:spPr>
        <p:txBody>
          <a:bodyPr/>
          <a:lstStyle/>
          <a:p>
            <a:pPr>
              <a:buFontTx/>
              <a:buNone/>
            </a:pPr>
            <a:endParaRPr lang="en-US" sz="2200"/>
          </a:p>
          <a:p>
            <a:pPr>
              <a:buFontTx/>
              <a:buNone/>
            </a:pPr>
            <a:r>
              <a:rPr lang="en-US" sz="2200"/>
              <a:t>Step 4: Acceptance region</a:t>
            </a:r>
          </a:p>
          <a:p>
            <a:pPr>
              <a:buFontTx/>
              <a:buNone/>
            </a:pPr>
            <a:endParaRPr lang="en-US" sz="2200"/>
          </a:p>
          <a:p>
            <a:pPr>
              <a:buFontTx/>
              <a:buNone/>
            </a:pPr>
            <a:endParaRPr lang="en-US" sz="2200"/>
          </a:p>
          <a:p>
            <a:pPr>
              <a:buFontTx/>
              <a:buNone/>
            </a:pPr>
            <a:endParaRPr lang="en-US" sz="2200"/>
          </a:p>
          <a:p>
            <a:pPr>
              <a:buFontTx/>
              <a:buNone/>
            </a:pPr>
            <a:endParaRPr lang="en-US" sz="2200"/>
          </a:p>
          <a:p>
            <a:pPr>
              <a:buFontTx/>
              <a:buNone/>
            </a:pPr>
            <a:r>
              <a:rPr lang="en-US" sz="2400"/>
              <a:t>Step 5: Calculated value</a:t>
            </a:r>
          </a:p>
          <a:p>
            <a:pPr>
              <a:buFontTx/>
              <a:buNone/>
            </a:pPr>
            <a:endParaRPr lang="en-US" sz="2400"/>
          </a:p>
          <a:p>
            <a:pPr>
              <a:buFontTx/>
              <a:buNone/>
            </a:pPr>
            <a:endParaRPr lang="en-US" sz="2400"/>
          </a:p>
          <a:p>
            <a:pPr>
              <a:buFontTx/>
              <a:buNone/>
            </a:pPr>
            <a:endParaRPr lang="en-US" sz="2400"/>
          </a:p>
          <a:p>
            <a:pPr>
              <a:buFontTx/>
              <a:buNone/>
            </a:pPr>
            <a:r>
              <a:rPr lang="en-GB" sz="2200"/>
              <a:t>Step 6:  The calculated value Z(2.75) lies in rejection region so the null hypothesis is rejected</a:t>
            </a:r>
          </a:p>
          <a:p>
            <a:pPr>
              <a:buFontTx/>
              <a:buNone/>
            </a:pPr>
            <a:r>
              <a:rPr lang="en-GB" sz="2200"/>
              <a:t>Step 7 :Inference: The net income figure have changed</a:t>
            </a:r>
          </a:p>
          <a:p>
            <a:pPr>
              <a:buFontTx/>
              <a:buNone/>
            </a:pPr>
            <a:endParaRPr lang="en-US" sz="2200"/>
          </a:p>
          <a:p>
            <a:pPr>
              <a:buFontTx/>
              <a:buNone/>
            </a:pPr>
            <a:endParaRPr lang="en-US" sz="2200"/>
          </a:p>
          <a:p>
            <a:pPr>
              <a:buFontTx/>
              <a:buNone/>
            </a:pPr>
            <a:endParaRPr lang="en-US" sz="2200"/>
          </a:p>
          <a:p>
            <a:pPr>
              <a:buFontTx/>
              <a:buNone/>
            </a:pPr>
            <a:endParaRPr lang="en-US" sz="2400"/>
          </a:p>
          <a:p>
            <a:pPr>
              <a:buFontTx/>
              <a:buNone/>
            </a:pPr>
            <a:endParaRPr lang="en-US" sz="2400" baseline="-25000">
              <a:latin typeface="Calibri" pitchFamily="34" charset="0"/>
              <a:cs typeface="Calibri" pitchFamily="34" charset="0"/>
            </a:endParaRPr>
          </a:p>
          <a:p>
            <a:pPr>
              <a:buFontTx/>
              <a:buNone/>
            </a:pPr>
            <a:endParaRPr lang="en-GB" sz="2200"/>
          </a:p>
        </p:txBody>
      </p:sp>
      <p:pic>
        <p:nvPicPr>
          <p:cNvPr id="6150" name="Picture 5"/>
          <p:cNvPicPr>
            <a:picLocks noChangeAspect="1"/>
          </p:cNvPicPr>
          <p:nvPr/>
        </p:nvPicPr>
        <p:blipFill>
          <a:blip r:embed="rId2"/>
          <a:srcRect/>
          <a:stretch>
            <a:fillRect/>
          </a:stretch>
        </p:blipFill>
        <p:spPr bwMode="auto">
          <a:xfrm>
            <a:off x="4724400" y="533400"/>
            <a:ext cx="3186113" cy="1524000"/>
          </a:xfrm>
          <a:prstGeom prst="rect">
            <a:avLst/>
          </a:prstGeom>
          <a:noFill/>
          <a:ln w="9525">
            <a:noFill/>
            <a:miter lim="800000"/>
            <a:headEnd/>
            <a:tailEnd/>
          </a:ln>
        </p:spPr>
      </p:pic>
      <p:graphicFrame>
        <p:nvGraphicFramePr>
          <p:cNvPr id="6146" name="Object 4"/>
          <p:cNvGraphicFramePr>
            <a:graphicFrameLocks noChangeAspect="1"/>
          </p:cNvGraphicFramePr>
          <p:nvPr/>
        </p:nvGraphicFramePr>
        <p:xfrm>
          <a:off x="838200" y="1219200"/>
          <a:ext cx="2895600" cy="1066800"/>
        </p:xfrm>
        <a:graphic>
          <a:graphicData uri="http://schemas.openxmlformats.org/presentationml/2006/ole">
            <mc:AlternateContent xmlns:mc="http://schemas.openxmlformats.org/markup-compatibility/2006">
              <mc:Choice xmlns:v="urn:schemas-microsoft-com:vml" Requires="v">
                <p:oleObj name="Equation" r:id="rId3" imgW="558720" imgH="253800" progId="Equation.3">
                  <p:embed/>
                </p:oleObj>
              </mc:Choice>
              <mc:Fallback>
                <p:oleObj name="Equation" r:id="rId3" imgW="558720" imgH="253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9200"/>
                        <a:ext cx="28956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name="Equation" r:id="rId5" imgW="914400" imgH="215640" progId="Equation.3">
                  <p:embed/>
                </p:oleObj>
              </mc:Choice>
              <mc:Fallback>
                <p:oleObj name="Equation" r:id="rId5" imgW="91440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
          <p:cNvGraphicFramePr>
            <a:graphicFrameLocks noChangeAspect="1"/>
          </p:cNvGraphicFramePr>
          <p:nvPr/>
        </p:nvGraphicFramePr>
        <p:xfrm>
          <a:off x="2057400" y="3200400"/>
          <a:ext cx="3276600" cy="1219200"/>
        </p:xfrm>
        <a:graphic>
          <a:graphicData uri="http://schemas.openxmlformats.org/presentationml/2006/ole">
            <mc:AlternateContent xmlns:mc="http://schemas.openxmlformats.org/markup-compatibility/2006">
              <mc:Choice xmlns:v="urn:schemas-microsoft-com:vml" Requires="v">
                <p:oleObj name="Equation" r:id="rId7" imgW="2145960" imgH="1079280" progId="Equation.3">
                  <p:embed/>
                </p:oleObj>
              </mc:Choice>
              <mc:Fallback>
                <p:oleObj name="Equation" r:id="rId7" imgW="2145960" imgH="10792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3200400"/>
                        <a:ext cx="32766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9">
                                            <p:txEl>
                                              <p:pRg st="1" end="1"/>
                                            </p:txEl>
                                          </p:spTgt>
                                        </p:tgtEl>
                                        <p:attrNameLst>
                                          <p:attrName>style.visibility</p:attrName>
                                        </p:attrNameLst>
                                      </p:cBhvr>
                                      <p:to>
                                        <p:strVal val="visible"/>
                                      </p:to>
                                    </p:set>
                                    <p:anim calcmode="lin" valueType="num">
                                      <p:cBhvr additive="base">
                                        <p:cTn id="7" dur="500" fill="hold"/>
                                        <p:tgtEl>
                                          <p:spTgt spid="102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9">
                                            <p:txEl>
                                              <p:pRg st="6" end="6"/>
                                            </p:txEl>
                                          </p:spTgt>
                                        </p:tgtEl>
                                        <p:attrNameLst>
                                          <p:attrName>style.visibility</p:attrName>
                                        </p:attrNameLst>
                                      </p:cBhvr>
                                      <p:to>
                                        <p:strVal val="visible"/>
                                      </p:to>
                                    </p:set>
                                    <p:anim calcmode="lin" valueType="num">
                                      <p:cBhvr additive="base">
                                        <p:cTn id="13" dur="500" fill="hold"/>
                                        <p:tgtEl>
                                          <p:spTgt spid="1029">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9">
                                            <p:txEl>
                                              <p:pRg st="10" end="10"/>
                                            </p:txEl>
                                          </p:spTgt>
                                        </p:tgtEl>
                                        <p:attrNameLst>
                                          <p:attrName>style.visibility</p:attrName>
                                        </p:attrNameLst>
                                      </p:cBhvr>
                                      <p:to>
                                        <p:strVal val="visible"/>
                                      </p:to>
                                    </p:set>
                                    <p:anim calcmode="lin" valueType="num">
                                      <p:cBhvr additive="base">
                                        <p:cTn id="19" dur="500" fill="hold"/>
                                        <p:tgtEl>
                                          <p:spTgt spid="1029">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9">
                                            <p:txEl>
                                              <p:pRg st="11" end="11"/>
                                            </p:txEl>
                                          </p:spTgt>
                                        </p:tgtEl>
                                        <p:attrNameLst>
                                          <p:attrName>style.visibility</p:attrName>
                                        </p:attrNameLst>
                                      </p:cBhvr>
                                      <p:to>
                                        <p:strVal val="visible"/>
                                      </p:to>
                                    </p:set>
                                    <p:anim calcmode="lin" valueType="num">
                                      <p:cBhvr additive="base">
                                        <p:cTn id="25" dur="500" fill="hold"/>
                                        <p:tgtEl>
                                          <p:spTgt spid="1029">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t>Error I</a:t>
            </a:r>
          </a:p>
        </p:txBody>
      </p:sp>
      <p:sp>
        <p:nvSpPr>
          <p:cNvPr id="60419" name="Content Placeholder 2"/>
          <p:cNvSpPr>
            <a:spLocks noGrp="1"/>
          </p:cNvSpPr>
          <p:nvPr>
            <p:ph idx="1"/>
          </p:nvPr>
        </p:nvSpPr>
        <p:spPr/>
        <p:txBody>
          <a:bodyPr/>
          <a:lstStyle/>
          <a:p>
            <a:pPr>
              <a:buFontTx/>
              <a:buNone/>
            </a:pPr>
            <a:r>
              <a:rPr lang="en-US"/>
              <a:t>Population 500 cool drinks</a:t>
            </a:r>
          </a:p>
          <a:p>
            <a:pPr>
              <a:buFontTx/>
              <a:buNone/>
            </a:pPr>
            <a:r>
              <a:rPr lang="en-US"/>
              <a:t>Sample 5 cool drinks</a:t>
            </a:r>
          </a:p>
          <a:p>
            <a:pPr>
              <a:buFontTx/>
              <a:buNone/>
            </a:pPr>
            <a:r>
              <a:rPr lang="en-US"/>
              <a:t>Sample5 bad other 495 units good.</a:t>
            </a:r>
          </a:p>
          <a:p>
            <a:pPr>
              <a:buFontTx/>
              <a:buNone/>
            </a:pPr>
            <a:r>
              <a:rPr lang="en-US"/>
              <a:t>What decision will be taken regarding the acceptance or rejection of lot?</a:t>
            </a:r>
          </a:p>
          <a:p>
            <a:pPr>
              <a:buFontTx/>
              <a:buNone/>
            </a:pPr>
            <a:r>
              <a:rPr lang="en-US"/>
              <a:t>Reject the lot.</a:t>
            </a:r>
          </a:p>
          <a:p>
            <a:pPr>
              <a:buFontTx/>
              <a:buNone/>
            </a:pPr>
            <a:r>
              <a:rPr lang="en-US"/>
              <a:t>Is this an error?</a:t>
            </a:r>
          </a:p>
          <a:p>
            <a:pPr>
              <a:buFontTx/>
              <a:buNone/>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4" end="4"/>
                                            </p:txEl>
                                          </p:spTgt>
                                        </p:tgtEl>
                                        <p:attrNameLst>
                                          <p:attrName>style.visibility</p:attrName>
                                        </p:attrNameLst>
                                      </p:cBhvr>
                                      <p:to>
                                        <p:strVal val="visible"/>
                                      </p:to>
                                    </p:set>
                                    <p:anim calcmode="lin" valueType="num">
                                      <p:cBhvr additive="base">
                                        <p:cTn id="7" dur="500" fill="hold"/>
                                        <p:tgtEl>
                                          <p:spTgt spid="6041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9">
                                            <p:txEl>
                                              <p:pRg st="5" end="5"/>
                                            </p:txEl>
                                          </p:spTgt>
                                        </p:tgtEl>
                                        <p:attrNameLst>
                                          <p:attrName>style.visibility</p:attrName>
                                        </p:attrNameLst>
                                      </p:cBhvr>
                                      <p:to>
                                        <p:strVal val="visible"/>
                                      </p:to>
                                    </p:set>
                                    <p:anim calcmode="lin" valueType="num">
                                      <p:cBhvr additive="base">
                                        <p:cTn id="13" dur="500" fill="hold"/>
                                        <p:tgtEl>
                                          <p:spTgt spid="6041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457200" y="457200"/>
            <a:ext cx="8229600" cy="5668963"/>
          </a:xfrm>
        </p:spPr>
        <p:txBody>
          <a:bodyPr/>
          <a:lstStyle/>
          <a:p>
            <a:pPr>
              <a:buFontTx/>
              <a:buNone/>
            </a:pPr>
            <a:r>
              <a:rPr lang="en-GB" sz="2200" dirty="0"/>
              <a:t>4. A sample of 400 male students is found to have a mean height 67.47 inches. Can it be reasonably regarded as a sample form a large population with mean height 67.39 inches and standard deviation 1.30 inches? Test at 5% level of significance.</a:t>
            </a:r>
          </a:p>
          <a:p>
            <a:pPr>
              <a:buFontTx/>
              <a:buNone/>
            </a:pPr>
            <a:r>
              <a:rPr lang="en-GB" sz="2000" dirty="0"/>
              <a:t>μ= 67.39  </a:t>
            </a:r>
            <a:r>
              <a:rPr lang="el-GR" sz="2000" dirty="0"/>
              <a:t>σ</a:t>
            </a:r>
            <a:r>
              <a:rPr lang="en-GB" sz="2000" dirty="0"/>
              <a:t>= 1.3 n = 400, x‾ = 67.47</a:t>
            </a:r>
          </a:p>
          <a:p>
            <a:pPr>
              <a:buFontTx/>
              <a:buNone/>
            </a:pPr>
            <a:r>
              <a:rPr lang="en-GB" sz="2000" dirty="0"/>
              <a:t>α =5%</a:t>
            </a:r>
          </a:p>
          <a:p>
            <a:pPr>
              <a:buFontTx/>
              <a:buNone/>
            </a:pPr>
            <a:endParaRPr lang="en-GB" sz="2000" dirty="0"/>
          </a:p>
          <a:p>
            <a:pPr>
              <a:buFontTx/>
              <a:buNone/>
            </a:pPr>
            <a:r>
              <a:rPr lang="en-GB" sz="2200" dirty="0"/>
              <a:t>Null hypothesis: </a:t>
            </a:r>
            <a:r>
              <a:rPr lang="en-US" sz="2200" dirty="0">
                <a:latin typeface="Calibri" pitchFamily="34" charset="0"/>
                <a:cs typeface="Calibri" pitchFamily="34" charset="0"/>
              </a:rPr>
              <a:t>H</a:t>
            </a:r>
            <a:r>
              <a:rPr lang="en-US" sz="2200" baseline="-25000" dirty="0">
                <a:latin typeface="Calibri" pitchFamily="34" charset="0"/>
                <a:cs typeface="Calibri" pitchFamily="34" charset="0"/>
              </a:rPr>
              <a:t>0 </a:t>
            </a:r>
            <a:r>
              <a:rPr lang="en-US" sz="2200" dirty="0">
                <a:latin typeface="Calibri" pitchFamily="34" charset="0"/>
                <a:cs typeface="Calibri" pitchFamily="34" charset="0"/>
              </a:rPr>
              <a:t>: </a:t>
            </a:r>
            <a:r>
              <a:rPr lang="el-GR" sz="2200" dirty="0">
                <a:latin typeface="Calibri" pitchFamily="34" charset="0"/>
                <a:cs typeface="Calibri" pitchFamily="34" charset="0"/>
              </a:rPr>
              <a:t>μ</a:t>
            </a:r>
            <a:r>
              <a:rPr lang="en-US" sz="2200" dirty="0">
                <a:latin typeface="Calibri" pitchFamily="34" charset="0"/>
                <a:cs typeface="Calibri" pitchFamily="34" charset="0"/>
              </a:rPr>
              <a:t> = </a:t>
            </a:r>
            <a:r>
              <a:rPr lang="en-GB" sz="2200" dirty="0">
                <a:latin typeface="Calibri" pitchFamily="34" charset="0"/>
                <a:cs typeface="Calibri" pitchFamily="34" charset="0"/>
              </a:rPr>
              <a:t>67.39</a:t>
            </a:r>
            <a:endParaRPr lang="en-US" sz="2200" baseline="-25000" dirty="0">
              <a:latin typeface="Calibri" pitchFamily="34" charset="0"/>
              <a:cs typeface="Calibri" pitchFamily="34" charset="0"/>
            </a:endParaRPr>
          </a:p>
          <a:p>
            <a:pPr>
              <a:buFontTx/>
              <a:buNone/>
            </a:pPr>
            <a:r>
              <a:rPr lang="en-US" sz="2200" dirty="0">
                <a:latin typeface="Calibri" pitchFamily="34" charset="0"/>
                <a:cs typeface="Calibri" pitchFamily="34" charset="0"/>
              </a:rPr>
              <a:t>Alternative Hypothesis H</a:t>
            </a:r>
            <a:r>
              <a:rPr lang="el-GR" sz="2200" baseline="-25000" dirty="0">
                <a:latin typeface="Calibri" pitchFamily="34" charset="0"/>
                <a:cs typeface="Calibri" pitchFamily="34" charset="0"/>
              </a:rPr>
              <a:t>α</a:t>
            </a:r>
            <a:r>
              <a:rPr lang="en-US" sz="2200" dirty="0">
                <a:latin typeface="Calibri" pitchFamily="34" charset="0"/>
                <a:cs typeface="Calibri" pitchFamily="34" charset="0"/>
              </a:rPr>
              <a:t>: </a:t>
            </a:r>
            <a:r>
              <a:rPr lang="el-GR" sz="2200" dirty="0">
                <a:latin typeface="Calibri" pitchFamily="34" charset="0"/>
                <a:cs typeface="Calibri" pitchFamily="34" charset="0"/>
              </a:rPr>
              <a:t>μ≠ </a:t>
            </a:r>
            <a:r>
              <a:rPr lang="en-GB" sz="2200" dirty="0">
                <a:latin typeface="Calibri" pitchFamily="34" charset="0"/>
                <a:cs typeface="Calibri" pitchFamily="34" charset="0"/>
              </a:rPr>
              <a:t>67.39</a:t>
            </a:r>
            <a:endParaRPr lang="en-US" sz="2200" baseline="-25000" dirty="0">
              <a:latin typeface="Calibri" pitchFamily="34" charset="0"/>
              <a:cs typeface="Calibri" pitchFamily="34" charset="0"/>
            </a:endParaRPr>
          </a:p>
          <a:p>
            <a:pPr>
              <a:buFontTx/>
              <a:buNone/>
            </a:pPr>
            <a:r>
              <a:rPr lang="en-US" sz="2200" dirty="0"/>
              <a:t>level of significance: </a:t>
            </a:r>
            <a:r>
              <a:rPr lang="el-GR" sz="2200" dirty="0"/>
              <a:t>α</a:t>
            </a:r>
            <a:r>
              <a:rPr lang="en-GB" sz="2200" dirty="0"/>
              <a:t>=5%</a:t>
            </a:r>
            <a:endParaRPr lang="en-US" sz="2200" dirty="0"/>
          </a:p>
          <a:p>
            <a:pPr>
              <a:buFontTx/>
              <a:buNone/>
            </a:pPr>
            <a:endParaRPr lang="en-US" sz="2200" dirty="0"/>
          </a:p>
          <a:p>
            <a:pPr>
              <a:buFontTx/>
              <a:buNone/>
            </a:pPr>
            <a:r>
              <a:rPr lang="en-US" sz="2200" dirty="0"/>
              <a:t>Acceptance region </a:t>
            </a:r>
          </a:p>
          <a:p>
            <a:pPr>
              <a:buFontTx/>
              <a:buNone/>
            </a:pPr>
            <a:endParaRPr lang="en-GB" sz="2200" dirty="0"/>
          </a:p>
        </p:txBody>
      </p:sp>
      <p:pic>
        <p:nvPicPr>
          <p:cNvPr id="55299" name="Picture 1"/>
          <p:cNvPicPr>
            <a:picLocks noChangeAspect="1"/>
          </p:cNvPicPr>
          <p:nvPr/>
        </p:nvPicPr>
        <p:blipFill>
          <a:blip r:embed="rId2"/>
          <a:srcRect/>
          <a:stretch>
            <a:fillRect/>
          </a:stretch>
        </p:blipFill>
        <p:spPr bwMode="auto">
          <a:xfrm>
            <a:off x="3505200" y="4876800"/>
            <a:ext cx="2438400" cy="9906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8">
                                            <p:txEl>
                                              <p:pRg st="1" end="1"/>
                                            </p:txEl>
                                          </p:spTgt>
                                        </p:tgtEl>
                                        <p:attrNameLst>
                                          <p:attrName>style.visibility</p:attrName>
                                        </p:attrNameLst>
                                      </p:cBhvr>
                                      <p:to>
                                        <p:strVal val="visible"/>
                                      </p:to>
                                    </p:set>
                                    <p:anim calcmode="lin" valueType="num">
                                      <p:cBhvr additive="base">
                                        <p:cTn id="7" dur="500" fill="hold"/>
                                        <p:tgtEl>
                                          <p:spTgt spid="5529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298">
                                            <p:txEl>
                                              <p:pRg st="2" end="2"/>
                                            </p:txEl>
                                          </p:spTgt>
                                        </p:tgtEl>
                                        <p:attrNameLst>
                                          <p:attrName>style.visibility</p:attrName>
                                        </p:attrNameLst>
                                      </p:cBhvr>
                                      <p:to>
                                        <p:strVal val="visible"/>
                                      </p:to>
                                    </p:set>
                                    <p:anim calcmode="lin" valueType="num">
                                      <p:cBhvr additive="base">
                                        <p:cTn id="11" dur="500" fill="hold"/>
                                        <p:tgtEl>
                                          <p:spTgt spid="5529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2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5298">
                                            <p:txEl>
                                              <p:pRg st="4" end="4"/>
                                            </p:txEl>
                                          </p:spTgt>
                                        </p:tgtEl>
                                        <p:attrNameLst>
                                          <p:attrName>style.visibility</p:attrName>
                                        </p:attrNameLst>
                                      </p:cBhvr>
                                      <p:to>
                                        <p:strVal val="visible"/>
                                      </p:to>
                                    </p:set>
                                    <p:anim calcmode="lin" valueType="num">
                                      <p:cBhvr additive="base">
                                        <p:cTn id="17" dur="500" fill="hold"/>
                                        <p:tgtEl>
                                          <p:spTgt spid="55298">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529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5298">
                                            <p:txEl>
                                              <p:pRg st="5" end="5"/>
                                            </p:txEl>
                                          </p:spTgt>
                                        </p:tgtEl>
                                        <p:attrNameLst>
                                          <p:attrName>style.visibility</p:attrName>
                                        </p:attrNameLst>
                                      </p:cBhvr>
                                      <p:to>
                                        <p:strVal val="visible"/>
                                      </p:to>
                                    </p:set>
                                    <p:anim calcmode="lin" valueType="num">
                                      <p:cBhvr additive="base">
                                        <p:cTn id="23" dur="500" fill="hold"/>
                                        <p:tgtEl>
                                          <p:spTgt spid="55298">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529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5298">
                                            <p:txEl>
                                              <p:pRg st="6" end="6"/>
                                            </p:txEl>
                                          </p:spTgt>
                                        </p:tgtEl>
                                        <p:attrNameLst>
                                          <p:attrName>style.visibility</p:attrName>
                                        </p:attrNameLst>
                                      </p:cBhvr>
                                      <p:to>
                                        <p:strVal val="visible"/>
                                      </p:to>
                                    </p:set>
                                    <p:anim calcmode="lin" valueType="num">
                                      <p:cBhvr additive="base">
                                        <p:cTn id="29" dur="500" fill="hold"/>
                                        <p:tgtEl>
                                          <p:spTgt spid="55298">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529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5298">
                                            <p:txEl>
                                              <p:pRg st="8" end="8"/>
                                            </p:txEl>
                                          </p:spTgt>
                                        </p:tgtEl>
                                        <p:attrNameLst>
                                          <p:attrName>style.visibility</p:attrName>
                                        </p:attrNameLst>
                                      </p:cBhvr>
                                      <p:to>
                                        <p:strVal val="visible"/>
                                      </p:to>
                                    </p:set>
                                    <p:anim calcmode="lin" valueType="num">
                                      <p:cBhvr additive="base">
                                        <p:cTn id="35" dur="500" fill="hold"/>
                                        <p:tgtEl>
                                          <p:spTgt spid="55298">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529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5299"/>
                                        </p:tgtEl>
                                        <p:attrNameLst>
                                          <p:attrName>style.visibility</p:attrName>
                                        </p:attrNameLst>
                                      </p:cBhvr>
                                      <p:to>
                                        <p:strVal val="visible"/>
                                      </p:to>
                                    </p:set>
                                    <p:anim calcmode="lin" valueType="num">
                                      <p:cBhvr additive="base">
                                        <p:cTn id="41" dur="500" fill="hold"/>
                                        <p:tgtEl>
                                          <p:spTgt spid="55299"/>
                                        </p:tgtEl>
                                        <p:attrNameLst>
                                          <p:attrName>ppt_x</p:attrName>
                                        </p:attrNameLst>
                                      </p:cBhvr>
                                      <p:tavLst>
                                        <p:tav tm="0">
                                          <p:val>
                                            <p:strVal val="#ppt_x"/>
                                          </p:val>
                                        </p:tav>
                                        <p:tav tm="100000">
                                          <p:val>
                                            <p:strVal val="#ppt_x"/>
                                          </p:val>
                                        </p:tav>
                                      </p:tavLst>
                                    </p:anim>
                                    <p:anim calcmode="lin" valueType="num">
                                      <p:cBhvr additive="base">
                                        <p:cTn id="42" dur="500" fill="hold"/>
                                        <p:tgtEl>
                                          <p:spTgt spid="552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457200" y="457200"/>
            <a:ext cx="8229600" cy="5668963"/>
          </a:xfrm>
        </p:spPr>
        <p:txBody>
          <a:bodyPr/>
          <a:lstStyle/>
          <a:p>
            <a:pPr eaLnBrk="1" hangingPunct="1">
              <a:buFontTx/>
              <a:buNone/>
            </a:pPr>
            <a:r>
              <a:rPr lang="en-US" sz="3000">
                <a:latin typeface="Times New Roman" pitchFamily="18" charset="0"/>
                <a:cs typeface="Times New Roman" pitchFamily="18" charset="0"/>
              </a:rPr>
              <a:t>The table Value Z =±1.96 (acceptance region)</a:t>
            </a:r>
          </a:p>
          <a:p>
            <a:pPr eaLnBrk="1" hangingPunct="1">
              <a:buFontTx/>
              <a:buNone/>
            </a:pPr>
            <a:endParaRPr lang="en-US" sz="3000">
              <a:latin typeface="Times New Roman" pitchFamily="18" charset="0"/>
              <a:cs typeface="Times New Roman" pitchFamily="18" charset="0"/>
            </a:endParaRPr>
          </a:p>
          <a:p>
            <a:pPr eaLnBrk="1" hangingPunct="1">
              <a:buFontTx/>
              <a:buNone/>
            </a:pPr>
            <a:endParaRPr lang="en-US" sz="3000">
              <a:latin typeface="Times New Roman" pitchFamily="18" charset="0"/>
              <a:cs typeface="Times New Roman" pitchFamily="18" charset="0"/>
            </a:endParaRPr>
          </a:p>
          <a:p>
            <a:pPr eaLnBrk="1" hangingPunct="1">
              <a:buFontTx/>
              <a:buNone/>
            </a:pPr>
            <a:endParaRPr lang="en-US" sz="3000">
              <a:latin typeface="Times New Roman" pitchFamily="18" charset="0"/>
              <a:cs typeface="Times New Roman" pitchFamily="18" charset="0"/>
            </a:endParaRPr>
          </a:p>
          <a:p>
            <a:pPr eaLnBrk="1" hangingPunct="1">
              <a:buFontTx/>
              <a:buNone/>
            </a:pPr>
            <a:endParaRPr lang="en-US" sz="3000">
              <a:latin typeface="Times New Roman" pitchFamily="18" charset="0"/>
              <a:cs typeface="Times New Roman" pitchFamily="18" charset="0"/>
            </a:endParaRPr>
          </a:p>
          <a:p>
            <a:pPr eaLnBrk="1" hangingPunct="1">
              <a:buFontTx/>
              <a:buNone/>
            </a:pPr>
            <a:endParaRPr lang="en-US" sz="3000">
              <a:latin typeface="Times New Roman" pitchFamily="18" charset="0"/>
              <a:cs typeface="Times New Roman" pitchFamily="18" charset="0"/>
            </a:endParaRPr>
          </a:p>
          <a:p>
            <a:pPr eaLnBrk="1" hangingPunct="1">
              <a:buFontTx/>
              <a:buNone/>
            </a:pPr>
            <a:r>
              <a:rPr lang="en-US" sz="3000">
                <a:latin typeface="Times New Roman" pitchFamily="18" charset="0"/>
                <a:cs typeface="Times New Roman" pitchFamily="18" charset="0"/>
              </a:rPr>
              <a:t>The calculated value z = 1.23 lies in acceptance region so null hypothesis is accepted</a:t>
            </a:r>
          </a:p>
          <a:p>
            <a:pPr eaLnBrk="1" hangingPunct="1">
              <a:buFontTx/>
              <a:buNone/>
            </a:pPr>
            <a:r>
              <a:rPr lang="en-US" sz="3000">
                <a:latin typeface="Times New Roman" pitchFamily="18" charset="0"/>
                <a:cs typeface="Times New Roman" pitchFamily="18" charset="0"/>
              </a:rPr>
              <a:t>Interpretation: The sample is from large population with mean 67.39 and S.D 1.30 </a:t>
            </a:r>
          </a:p>
          <a:p>
            <a:pPr eaLnBrk="1" hangingPunct="1">
              <a:buFontTx/>
              <a:buNone/>
            </a:pPr>
            <a:endParaRPr lang="en-US" sz="3000">
              <a:latin typeface="Times New Roman" pitchFamily="18" charset="0"/>
              <a:cs typeface="Times New Roman" pitchFamily="18" charset="0"/>
            </a:endParaRPr>
          </a:p>
        </p:txBody>
      </p:sp>
      <p:graphicFrame>
        <p:nvGraphicFramePr>
          <p:cNvPr id="7170" name="Object 4"/>
          <p:cNvGraphicFramePr>
            <a:graphicFrameLocks noChangeAspect="1"/>
          </p:cNvGraphicFramePr>
          <p:nvPr/>
        </p:nvGraphicFramePr>
        <p:xfrm>
          <a:off x="2863850" y="990600"/>
          <a:ext cx="3262313" cy="2133600"/>
        </p:xfrm>
        <a:graphic>
          <a:graphicData uri="http://schemas.openxmlformats.org/presentationml/2006/ole">
            <mc:AlternateContent xmlns:mc="http://schemas.openxmlformats.org/markup-compatibility/2006">
              <mc:Choice xmlns:v="urn:schemas-microsoft-com:vml" Requires="v">
                <p:oleObj name="Equation" r:id="rId2" imgW="1701720" imgH="1079280" progId="Equation.3">
                  <p:embed/>
                </p:oleObj>
              </mc:Choice>
              <mc:Fallback>
                <p:oleObj name="Equation" r:id="rId2" imgW="1701720" imgH="107928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3850" y="990600"/>
                        <a:ext cx="3262313"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6">
                                            <p:txEl>
                                              <p:pRg st="6" end="6"/>
                                            </p:txEl>
                                          </p:spTgt>
                                        </p:tgtEl>
                                        <p:attrNameLst>
                                          <p:attrName>style.visibility</p:attrName>
                                        </p:attrNameLst>
                                      </p:cBhvr>
                                      <p:to>
                                        <p:strVal val="visible"/>
                                      </p:to>
                                    </p:set>
                                    <p:anim calcmode="lin" valueType="num">
                                      <p:cBhvr additive="base">
                                        <p:cTn id="13" dur="500" fill="hold"/>
                                        <p:tgtEl>
                                          <p:spTgt spid="16386">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6">
                                            <p:txEl>
                                              <p:pRg st="7" end="7"/>
                                            </p:txEl>
                                          </p:spTgt>
                                        </p:tgtEl>
                                        <p:attrNameLst>
                                          <p:attrName>style.visibility</p:attrName>
                                        </p:attrNameLst>
                                      </p:cBhvr>
                                      <p:to>
                                        <p:strVal val="visible"/>
                                      </p:to>
                                    </p:set>
                                    <p:anim calcmode="lin" valueType="num">
                                      <p:cBhvr additive="base">
                                        <p:cTn id="19" dur="500" fill="hold"/>
                                        <p:tgtEl>
                                          <p:spTgt spid="16386">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p:cNvSpPr>
            <a:spLocks noGrp="1"/>
          </p:cNvSpPr>
          <p:nvPr>
            <p:ph idx="1"/>
          </p:nvPr>
        </p:nvSpPr>
        <p:spPr>
          <a:xfrm>
            <a:off x="457200" y="457200"/>
            <a:ext cx="8229600" cy="5668963"/>
          </a:xfrm>
        </p:spPr>
        <p:txBody>
          <a:bodyPr/>
          <a:lstStyle/>
          <a:p>
            <a:pPr eaLnBrk="1" hangingPunct="1">
              <a:lnSpc>
                <a:spcPct val="90000"/>
              </a:lnSpc>
              <a:buFontTx/>
              <a:buNone/>
            </a:pPr>
            <a:r>
              <a:rPr lang="en-US" sz="2200" b="1" dirty="0"/>
              <a:t> 5. </a:t>
            </a:r>
            <a:r>
              <a:rPr lang="en-US" sz="2200" dirty="0"/>
              <a:t>Suppose we are interested in a population of 20 industrial units of the same size, all of which are experiencing excessive labor turnover problems.  The past records show that the mean of the distribution of annual turnover in 320 employees, with a standard deviation of 75 employees.  A sample of 5 of these industrial units is taken at random which gives a mean of annual turnover as 300 employees .  Is the sample mean </a:t>
            </a:r>
            <a:r>
              <a:rPr lang="en-US" sz="2200" u="sng" dirty="0"/>
              <a:t>consistent </a:t>
            </a:r>
            <a:r>
              <a:rPr lang="en-US" sz="2200" dirty="0"/>
              <a:t>with the population mean? Test at 5% level</a:t>
            </a:r>
          </a:p>
          <a:p>
            <a:pPr>
              <a:buFontTx/>
              <a:buNone/>
            </a:pPr>
            <a:r>
              <a:rPr lang="en-GB" sz="2200" dirty="0"/>
              <a:t>Null hypothesis: </a:t>
            </a:r>
            <a:r>
              <a:rPr lang="en-US" sz="2200" dirty="0">
                <a:latin typeface="Calibri" pitchFamily="34" charset="0"/>
                <a:cs typeface="Calibri" pitchFamily="34" charset="0"/>
              </a:rPr>
              <a:t>H</a:t>
            </a:r>
            <a:r>
              <a:rPr lang="en-US" sz="2200" baseline="-25000" dirty="0">
                <a:latin typeface="Calibri" pitchFamily="34" charset="0"/>
                <a:cs typeface="Calibri" pitchFamily="34" charset="0"/>
              </a:rPr>
              <a:t>0 </a:t>
            </a:r>
            <a:r>
              <a:rPr lang="en-US" sz="2200" dirty="0">
                <a:latin typeface="Calibri" pitchFamily="34" charset="0"/>
                <a:cs typeface="Calibri" pitchFamily="34" charset="0"/>
              </a:rPr>
              <a:t>: </a:t>
            </a:r>
            <a:r>
              <a:rPr lang="el-GR" sz="2200" dirty="0">
                <a:latin typeface="Calibri" pitchFamily="34" charset="0"/>
                <a:cs typeface="Calibri" pitchFamily="34" charset="0"/>
              </a:rPr>
              <a:t>μ</a:t>
            </a:r>
            <a:r>
              <a:rPr lang="en-US" sz="2200" dirty="0">
                <a:latin typeface="Calibri" pitchFamily="34" charset="0"/>
                <a:cs typeface="Calibri" pitchFamily="34" charset="0"/>
              </a:rPr>
              <a:t> = </a:t>
            </a:r>
            <a:r>
              <a:rPr lang="en-GB" sz="2200" dirty="0">
                <a:latin typeface="Calibri" pitchFamily="34" charset="0"/>
                <a:cs typeface="Calibri" pitchFamily="34" charset="0"/>
              </a:rPr>
              <a:t>320</a:t>
            </a:r>
            <a:endParaRPr lang="en-US" sz="2200" baseline="-25000" dirty="0">
              <a:latin typeface="Calibri" pitchFamily="34" charset="0"/>
              <a:cs typeface="Calibri" pitchFamily="34" charset="0"/>
            </a:endParaRPr>
          </a:p>
          <a:p>
            <a:pPr>
              <a:buFontTx/>
              <a:buNone/>
            </a:pPr>
            <a:r>
              <a:rPr lang="en-US" sz="2200" dirty="0">
                <a:latin typeface="Calibri" pitchFamily="34" charset="0"/>
                <a:cs typeface="Calibri" pitchFamily="34" charset="0"/>
              </a:rPr>
              <a:t>Alternative Hypothesis H</a:t>
            </a:r>
            <a:r>
              <a:rPr lang="el-GR" sz="2200" baseline="-25000" dirty="0">
                <a:latin typeface="Calibri" pitchFamily="34" charset="0"/>
                <a:cs typeface="Calibri" pitchFamily="34" charset="0"/>
              </a:rPr>
              <a:t>α</a:t>
            </a:r>
            <a:r>
              <a:rPr lang="en-US" sz="2200" dirty="0">
                <a:latin typeface="Calibri" pitchFamily="34" charset="0"/>
                <a:cs typeface="Calibri" pitchFamily="34" charset="0"/>
              </a:rPr>
              <a:t>: </a:t>
            </a:r>
            <a:r>
              <a:rPr lang="el-GR" sz="2200" dirty="0">
                <a:latin typeface="Calibri" pitchFamily="34" charset="0"/>
                <a:cs typeface="Calibri" pitchFamily="34" charset="0"/>
              </a:rPr>
              <a:t>μ≠ </a:t>
            </a:r>
            <a:r>
              <a:rPr lang="en-GB" sz="2200" dirty="0">
                <a:latin typeface="Calibri" pitchFamily="34" charset="0"/>
                <a:cs typeface="Calibri" pitchFamily="34" charset="0"/>
              </a:rPr>
              <a:t>320</a:t>
            </a:r>
            <a:endParaRPr lang="en-US" sz="2200" baseline="-25000" dirty="0">
              <a:latin typeface="Calibri" pitchFamily="34" charset="0"/>
              <a:cs typeface="Calibri" pitchFamily="34" charset="0"/>
            </a:endParaRPr>
          </a:p>
          <a:p>
            <a:pPr>
              <a:buFontTx/>
              <a:buNone/>
            </a:pPr>
            <a:r>
              <a:rPr lang="en-US" sz="2200" dirty="0"/>
              <a:t>level of significance: </a:t>
            </a:r>
            <a:r>
              <a:rPr lang="el-GR" sz="2200" dirty="0"/>
              <a:t>α</a:t>
            </a:r>
            <a:r>
              <a:rPr lang="en-GB" sz="2200" dirty="0"/>
              <a:t>=5%</a:t>
            </a:r>
          </a:p>
          <a:p>
            <a:pPr>
              <a:buFontTx/>
              <a:buNone/>
            </a:pPr>
            <a:r>
              <a:rPr lang="en-GB" sz="2200" dirty="0"/>
              <a:t>Acceptance region </a:t>
            </a:r>
            <a:endParaRPr lang="en-US" sz="2200" dirty="0"/>
          </a:p>
          <a:p>
            <a:pPr>
              <a:buFontTx/>
              <a:buNone/>
            </a:pPr>
            <a:endParaRPr lang="en-US" sz="2200" dirty="0"/>
          </a:p>
          <a:p>
            <a:pPr>
              <a:buFontTx/>
              <a:buNone/>
            </a:pPr>
            <a:endParaRPr lang="en-GB" sz="2200" dirty="0"/>
          </a:p>
          <a:p>
            <a:pPr eaLnBrk="1" hangingPunct="1">
              <a:lnSpc>
                <a:spcPct val="90000"/>
              </a:lnSpc>
              <a:buFontTx/>
              <a:buNone/>
            </a:pPr>
            <a:endParaRPr lang="en-US" sz="2200" dirty="0"/>
          </a:p>
        </p:txBody>
      </p:sp>
      <p:pic>
        <p:nvPicPr>
          <p:cNvPr id="56323" name="Picture 1"/>
          <p:cNvPicPr>
            <a:picLocks noChangeAspect="1"/>
          </p:cNvPicPr>
          <p:nvPr/>
        </p:nvPicPr>
        <p:blipFill>
          <a:blip r:embed="rId2"/>
          <a:srcRect/>
          <a:stretch>
            <a:fillRect/>
          </a:stretch>
        </p:blipFill>
        <p:spPr bwMode="auto">
          <a:xfrm>
            <a:off x="3505200" y="4876800"/>
            <a:ext cx="2438400"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2">
                                            <p:txEl>
                                              <p:pRg st="1" end="1"/>
                                            </p:txEl>
                                          </p:spTgt>
                                        </p:tgtEl>
                                        <p:attrNameLst>
                                          <p:attrName>style.visibility</p:attrName>
                                        </p:attrNameLst>
                                      </p:cBhvr>
                                      <p:to>
                                        <p:strVal val="visible"/>
                                      </p:to>
                                    </p:set>
                                    <p:anim calcmode="lin" valueType="num">
                                      <p:cBhvr additive="base">
                                        <p:cTn id="7" dur="500" fill="hold"/>
                                        <p:tgtEl>
                                          <p:spTgt spid="5632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322">
                                            <p:txEl>
                                              <p:pRg st="2" end="2"/>
                                            </p:txEl>
                                          </p:spTgt>
                                        </p:tgtEl>
                                        <p:attrNameLst>
                                          <p:attrName>style.visibility</p:attrName>
                                        </p:attrNameLst>
                                      </p:cBhvr>
                                      <p:to>
                                        <p:strVal val="visible"/>
                                      </p:to>
                                    </p:set>
                                    <p:anim calcmode="lin" valueType="num">
                                      <p:cBhvr additive="base">
                                        <p:cTn id="11" dur="500" fill="hold"/>
                                        <p:tgtEl>
                                          <p:spTgt spid="5632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63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6322">
                                            <p:txEl>
                                              <p:pRg st="3" end="3"/>
                                            </p:txEl>
                                          </p:spTgt>
                                        </p:tgtEl>
                                        <p:attrNameLst>
                                          <p:attrName>style.visibility</p:attrName>
                                        </p:attrNameLst>
                                      </p:cBhvr>
                                      <p:to>
                                        <p:strVal val="visible"/>
                                      </p:to>
                                    </p:set>
                                    <p:anim calcmode="lin" valueType="num">
                                      <p:cBhvr additive="base">
                                        <p:cTn id="17" dur="500" fill="hold"/>
                                        <p:tgtEl>
                                          <p:spTgt spid="5632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63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6322">
                                            <p:txEl>
                                              <p:pRg st="4" end="4"/>
                                            </p:txEl>
                                          </p:spTgt>
                                        </p:tgtEl>
                                        <p:attrNameLst>
                                          <p:attrName>style.visibility</p:attrName>
                                        </p:attrNameLst>
                                      </p:cBhvr>
                                      <p:to>
                                        <p:strVal val="visible"/>
                                      </p:to>
                                    </p:set>
                                    <p:anim calcmode="lin" valueType="num">
                                      <p:cBhvr additive="base">
                                        <p:cTn id="23" dur="500" fill="hold"/>
                                        <p:tgtEl>
                                          <p:spTgt spid="5632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632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6323"/>
                                        </p:tgtEl>
                                        <p:attrNameLst>
                                          <p:attrName>style.visibility</p:attrName>
                                        </p:attrNameLst>
                                      </p:cBhvr>
                                      <p:to>
                                        <p:strVal val="visible"/>
                                      </p:to>
                                    </p:set>
                                    <p:anim calcmode="lin" valueType="num">
                                      <p:cBhvr additive="base">
                                        <p:cTn id="29" dur="500" fill="hold"/>
                                        <p:tgtEl>
                                          <p:spTgt spid="56323"/>
                                        </p:tgtEl>
                                        <p:attrNameLst>
                                          <p:attrName>ppt_x</p:attrName>
                                        </p:attrNameLst>
                                      </p:cBhvr>
                                      <p:tavLst>
                                        <p:tav tm="0">
                                          <p:val>
                                            <p:strVal val="#ppt_x"/>
                                          </p:val>
                                        </p:tav>
                                        <p:tav tm="100000">
                                          <p:val>
                                            <p:strVal val="#ppt_x"/>
                                          </p:val>
                                        </p:tav>
                                      </p:tavLst>
                                    </p:anim>
                                    <p:anim calcmode="lin" valueType="num">
                                      <p:cBhvr additive="base">
                                        <p:cTn id="30" dur="500" fill="hold"/>
                                        <p:tgtEl>
                                          <p:spTgt spid="56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457200" y="457200"/>
            <a:ext cx="8229600" cy="5668963"/>
          </a:xfrm>
        </p:spPr>
        <p:txBody>
          <a:bodyPr/>
          <a:lstStyle/>
          <a:p>
            <a:pPr eaLnBrk="1" hangingPunct="1">
              <a:buFontTx/>
              <a:buNone/>
            </a:pPr>
            <a:r>
              <a:rPr lang="en-US" sz="2200">
                <a:latin typeface="Times New Roman" pitchFamily="18" charset="0"/>
                <a:cs typeface="Times New Roman" pitchFamily="18" charset="0"/>
              </a:rPr>
              <a:t>The table Value Z =±1.96 (acceptance Region)</a:t>
            </a:r>
          </a:p>
          <a:p>
            <a:pPr eaLnBrk="1" hangingPunct="1">
              <a:buFontTx/>
              <a:buNone/>
            </a:pPr>
            <a:r>
              <a:rPr lang="en-US" sz="2200"/>
              <a:t>N= 20 , </a:t>
            </a:r>
            <a:r>
              <a:rPr lang="en-GB" sz="2200"/>
              <a:t>μ= 320  </a:t>
            </a:r>
            <a:r>
              <a:rPr lang="el-GR" sz="2200"/>
              <a:t>σ</a:t>
            </a:r>
            <a:r>
              <a:rPr lang="en-GB" sz="2200"/>
              <a:t>= 75 n = 5, x‾ = 300, α =5% </a:t>
            </a:r>
          </a:p>
          <a:p>
            <a:pPr eaLnBrk="1" hangingPunct="1">
              <a:buFontTx/>
              <a:buNone/>
            </a:pPr>
            <a:endParaRPr lang="en-GB" sz="2200"/>
          </a:p>
          <a:p>
            <a:pPr eaLnBrk="1" hangingPunct="1">
              <a:buFontTx/>
              <a:buNone/>
            </a:pPr>
            <a:endParaRPr lang="en-GB" sz="2200"/>
          </a:p>
          <a:p>
            <a:pPr eaLnBrk="1" hangingPunct="1">
              <a:buFontTx/>
              <a:buNone/>
            </a:pPr>
            <a:endParaRPr lang="en-US" sz="2200">
              <a:latin typeface="Times New Roman" pitchFamily="18" charset="0"/>
              <a:cs typeface="Times New Roman" pitchFamily="18" charset="0"/>
            </a:endParaRPr>
          </a:p>
          <a:p>
            <a:pPr eaLnBrk="1" hangingPunct="1">
              <a:buFontTx/>
              <a:buNone/>
            </a:pPr>
            <a:endParaRPr lang="en-US" sz="2200">
              <a:latin typeface="Times New Roman" pitchFamily="18" charset="0"/>
              <a:cs typeface="Times New Roman" pitchFamily="18" charset="0"/>
            </a:endParaRPr>
          </a:p>
          <a:p>
            <a:pPr eaLnBrk="1" hangingPunct="1">
              <a:buFontTx/>
              <a:buNone/>
            </a:pPr>
            <a:endParaRPr lang="en-US" sz="2200">
              <a:latin typeface="Times New Roman" pitchFamily="18" charset="0"/>
              <a:cs typeface="Times New Roman" pitchFamily="18" charset="0"/>
            </a:endParaRPr>
          </a:p>
          <a:p>
            <a:pPr eaLnBrk="1" hangingPunct="1">
              <a:buFontTx/>
              <a:buNone/>
            </a:pPr>
            <a:endParaRPr lang="en-US" sz="2200">
              <a:latin typeface="Times New Roman" pitchFamily="18" charset="0"/>
              <a:cs typeface="Times New Roman" pitchFamily="18" charset="0"/>
            </a:endParaRPr>
          </a:p>
          <a:p>
            <a:pPr eaLnBrk="1" hangingPunct="1">
              <a:buFontTx/>
              <a:buNone/>
            </a:pPr>
            <a:endParaRPr lang="en-US" sz="2200">
              <a:latin typeface="Times New Roman" pitchFamily="18" charset="0"/>
              <a:cs typeface="Times New Roman" pitchFamily="18" charset="0"/>
            </a:endParaRPr>
          </a:p>
          <a:p>
            <a:pPr eaLnBrk="1" hangingPunct="1">
              <a:buFontTx/>
              <a:buNone/>
            </a:pPr>
            <a:endParaRPr lang="en-US" sz="2200">
              <a:latin typeface="Times New Roman" pitchFamily="18" charset="0"/>
              <a:cs typeface="Times New Roman" pitchFamily="18" charset="0"/>
            </a:endParaRPr>
          </a:p>
          <a:p>
            <a:pPr eaLnBrk="1" hangingPunct="1">
              <a:buFontTx/>
              <a:buNone/>
            </a:pPr>
            <a:r>
              <a:rPr lang="en-US" sz="2200">
                <a:latin typeface="Times New Roman" pitchFamily="18" charset="0"/>
                <a:cs typeface="Times New Roman" pitchFamily="18" charset="0"/>
              </a:rPr>
              <a:t>The calculated value z = -0.6711 lies in acceptance region so null hypothesis is accepted</a:t>
            </a:r>
          </a:p>
          <a:p>
            <a:pPr eaLnBrk="1" hangingPunct="1">
              <a:buFontTx/>
              <a:buNone/>
            </a:pPr>
            <a:r>
              <a:rPr lang="en-US" sz="2200">
                <a:latin typeface="Times New Roman" pitchFamily="18" charset="0"/>
                <a:cs typeface="Times New Roman" pitchFamily="18" charset="0"/>
              </a:rPr>
              <a:t>Interpretation: The sample mean is consistent to population mean.</a:t>
            </a:r>
          </a:p>
          <a:p>
            <a:pPr eaLnBrk="1" hangingPunct="1">
              <a:buFontTx/>
              <a:buNone/>
            </a:pPr>
            <a:endParaRPr lang="en-US" sz="2200">
              <a:latin typeface="Times New Roman" pitchFamily="18" charset="0"/>
              <a:cs typeface="Times New Roman" pitchFamily="18" charset="0"/>
            </a:endParaRPr>
          </a:p>
        </p:txBody>
      </p:sp>
      <p:graphicFrame>
        <p:nvGraphicFramePr>
          <p:cNvPr id="8194" name="Object 2"/>
          <p:cNvGraphicFramePr>
            <a:graphicFrameLocks noChangeAspect="1"/>
          </p:cNvGraphicFramePr>
          <p:nvPr/>
        </p:nvGraphicFramePr>
        <p:xfrm>
          <a:off x="2316163" y="1484313"/>
          <a:ext cx="4357687" cy="3011487"/>
        </p:xfrm>
        <a:graphic>
          <a:graphicData uri="http://schemas.openxmlformats.org/presentationml/2006/ole">
            <mc:AlternateContent xmlns:mc="http://schemas.openxmlformats.org/markup-compatibility/2006">
              <mc:Choice xmlns:v="urn:schemas-microsoft-com:vml" Requires="v">
                <p:oleObj name="Equation" r:id="rId2" imgW="2273040" imgH="1523880" progId="Equation.3">
                  <p:embed/>
                </p:oleObj>
              </mc:Choice>
              <mc:Fallback>
                <p:oleObj name="Equation" r:id="rId2" imgW="2273040" imgH="152388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163" y="1484313"/>
                        <a:ext cx="4357687" cy="301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6">
                                            <p:txEl>
                                              <p:pRg st="10" end="10"/>
                                            </p:txEl>
                                          </p:spTgt>
                                        </p:tgtEl>
                                        <p:attrNameLst>
                                          <p:attrName>style.visibility</p:attrName>
                                        </p:attrNameLst>
                                      </p:cBhvr>
                                      <p:to>
                                        <p:strVal val="visible"/>
                                      </p:to>
                                    </p:set>
                                    <p:anim calcmode="lin" valueType="num">
                                      <p:cBhvr additive="base">
                                        <p:cTn id="13" dur="500" fill="hold"/>
                                        <p:tgtEl>
                                          <p:spTgt spid="16386">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6">
                                            <p:txEl>
                                              <p:pRg st="11" end="11"/>
                                            </p:txEl>
                                          </p:spTgt>
                                        </p:tgtEl>
                                        <p:attrNameLst>
                                          <p:attrName>style.visibility</p:attrName>
                                        </p:attrNameLst>
                                      </p:cBhvr>
                                      <p:to>
                                        <p:strVal val="visible"/>
                                      </p:to>
                                    </p:set>
                                    <p:anim calcmode="lin" valueType="num">
                                      <p:cBhvr additive="base">
                                        <p:cTn id="19" dur="500" fill="hold"/>
                                        <p:tgtEl>
                                          <p:spTgt spid="16386">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p:cNvSpPr>
            <a:spLocks noGrp="1"/>
          </p:cNvSpPr>
          <p:nvPr>
            <p:ph idx="1"/>
          </p:nvPr>
        </p:nvSpPr>
        <p:spPr>
          <a:xfrm>
            <a:off x="457200" y="304800"/>
            <a:ext cx="8229600" cy="5821363"/>
          </a:xfrm>
        </p:spPr>
        <p:txBody>
          <a:bodyPr/>
          <a:lstStyle/>
          <a:p>
            <a:pPr>
              <a:buFontTx/>
              <a:buNone/>
            </a:pPr>
            <a:endParaRPr lang="en-GB" sz="2200"/>
          </a:p>
        </p:txBody>
      </p:sp>
      <p:sp>
        <p:nvSpPr>
          <p:cNvPr id="4" name="Rectangle 3"/>
          <p:cNvSpPr/>
          <p:nvPr/>
        </p:nvSpPr>
        <p:spPr>
          <a:xfrm>
            <a:off x="762000" y="1981200"/>
            <a:ext cx="7239000" cy="3416320"/>
          </a:xfrm>
          <a:prstGeom prst="rect">
            <a:avLst/>
          </a:prstGeom>
          <a:noFill/>
        </p:spPr>
        <p:txBody>
          <a:bodyPr>
            <a:spAutoFit/>
          </a:bodyPr>
          <a:lstStyle/>
          <a:p>
            <a:pPr algn="ctr">
              <a:defRPr/>
            </a:pPr>
            <a:r>
              <a:rPr lang="en-GB"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1.b. Hypothesis testing of mean                 ( population S.D. </a:t>
            </a:r>
            <a:r>
              <a:rPr lang="el-GR"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σ</a:t>
            </a:r>
            <a:r>
              <a:rPr lang="en-GB"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a:t>
            </a:r>
          </a:p>
          <a:p>
            <a:pPr algn="ctr">
              <a:defRPr/>
            </a:pPr>
            <a:r>
              <a:rPr lang="en-GB"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Unknown)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t-test – n&lt;30 and S.D of population unknown</a:t>
            </a:r>
            <a:endParaRPr lang="en-IN" dirty="0"/>
          </a:p>
        </p:txBody>
      </p:sp>
      <p:graphicFrame>
        <p:nvGraphicFramePr>
          <p:cNvPr id="4" name="Content Placeholder 3"/>
          <p:cNvGraphicFramePr>
            <a:graphicFrameLocks noGrp="1"/>
          </p:cNvGraphicFramePr>
          <p:nvPr>
            <p:ph idx="1"/>
          </p:nvPr>
        </p:nvGraphicFramePr>
        <p:xfrm>
          <a:off x="457200" y="1600201"/>
          <a:ext cx="8458200" cy="4436809"/>
        </p:xfrm>
        <a:graphic>
          <a:graphicData uri="http://schemas.openxmlformats.org/drawingml/2006/table">
            <a:tbl>
              <a:tblPr firstRow="1" bandRow="1">
                <a:tableStyleId>{5940675A-B579-460E-94D1-54222C63F5DA}</a:tableStyleId>
              </a:tblPr>
              <a:tblGrid>
                <a:gridCol w="2819400">
                  <a:extLst>
                    <a:ext uri="{9D8B030D-6E8A-4147-A177-3AD203B41FA5}">
                      <a16:colId xmlns:a16="http://schemas.microsoft.com/office/drawing/2014/main" val="20000"/>
                    </a:ext>
                  </a:extLst>
                </a:gridCol>
                <a:gridCol w="1681294">
                  <a:extLst>
                    <a:ext uri="{9D8B030D-6E8A-4147-A177-3AD203B41FA5}">
                      <a16:colId xmlns:a16="http://schemas.microsoft.com/office/drawing/2014/main" val="20001"/>
                    </a:ext>
                  </a:extLst>
                </a:gridCol>
                <a:gridCol w="3957506">
                  <a:extLst>
                    <a:ext uri="{9D8B030D-6E8A-4147-A177-3AD203B41FA5}">
                      <a16:colId xmlns:a16="http://schemas.microsoft.com/office/drawing/2014/main" val="20002"/>
                    </a:ext>
                  </a:extLst>
                </a:gridCol>
              </a:tblGrid>
              <a:tr h="4436809">
                <a:tc>
                  <a:txBody>
                    <a:bodyPr/>
                    <a:lstStyle/>
                    <a:p>
                      <a:pPr algn="just">
                        <a:lnSpc>
                          <a:spcPct val="115000"/>
                        </a:lnSpc>
                        <a:spcAft>
                          <a:spcPts val="0"/>
                        </a:spcAft>
                      </a:pPr>
                      <a:r>
                        <a:rPr lang="en-IN" sz="3200" dirty="0">
                          <a:effectLst/>
                          <a:latin typeface="Times New Roman" pitchFamily="18" charset="0"/>
                          <a:cs typeface="Times New Roman" pitchFamily="18" charset="0"/>
                        </a:rPr>
                        <a:t>t- test </a:t>
                      </a:r>
                    </a:p>
                    <a:p>
                      <a:pPr algn="just">
                        <a:lnSpc>
                          <a:spcPct val="115000"/>
                        </a:lnSpc>
                        <a:spcAft>
                          <a:spcPts val="0"/>
                        </a:spcAft>
                      </a:pPr>
                      <a:r>
                        <a:rPr lang="en-IN" sz="3200" dirty="0">
                          <a:effectLst/>
                          <a:latin typeface="Times New Roman" pitchFamily="18" charset="0"/>
                          <a:cs typeface="Times New Roman" pitchFamily="18" charset="0"/>
                        </a:rPr>
                        <a:t>Students t test Mean value is true for small sample n&lt;30</a:t>
                      </a:r>
                      <a:endParaRPr lang="en-IN" sz="3200" dirty="0">
                        <a:effectLst/>
                        <a:latin typeface="Times New Roman" pitchFamily="18" charset="0"/>
                        <a:ea typeface="Calibri"/>
                        <a:cs typeface="Times New Roman" pitchFamily="18" charset="0"/>
                      </a:endParaRPr>
                    </a:p>
                  </a:txBody>
                  <a:tcPr marL="68580" marR="68580" marT="0" marB="0"/>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3200" dirty="0">
                          <a:effectLst/>
                          <a:latin typeface="Times New Roman" pitchFamily="18" charset="0"/>
                          <a:cs typeface="Times New Roman" pitchFamily="18" charset="0"/>
                        </a:rPr>
                        <a:t> σ </a:t>
                      </a:r>
                    </a:p>
                    <a:p>
                      <a:pPr marL="0" marR="0" indent="0" algn="just" defTabSz="914400" rtl="0" eaLnBrk="1" fontAlgn="auto" latinLnBrk="0" hangingPunct="1">
                        <a:lnSpc>
                          <a:spcPct val="115000"/>
                        </a:lnSpc>
                        <a:spcBef>
                          <a:spcPts val="0"/>
                        </a:spcBef>
                        <a:spcAft>
                          <a:spcPts val="0"/>
                        </a:spcAft>
                        <a:buClrTx/>
                        <a:buSzTx/>
                        <a:buFontTx/>
                        <a:buNone/>
                        <a:tabLst/>
                        <a:defRPr/>
                      </a:pPr>
                      <a:r>
                        <a:rPr lang="en-IN" sz="3200" dirty="0">
                          <a:effectLst/>
                          <a:latin typeface="Times New Roman" pitchFamily="18" charset="0"/>
                          <a:cs typeface="Times New Roman" pitchFamily="18" charset="0"/>
                        </a:rPr>
                        <a:t>Not</a:t>
                      </a:r>
                    </a:p>
                    <a:p>
                      <a:pPr marL="0" marR="0" indent="0" algn="just" defTabSz="914400" rtl="0" eaLnBrk="1" fontAlgn="auto" latinLnBrk="0" hangingPunct="1">
                        <a:lnSpc>
                          <a:spcPct val="115000"/>
                        </a:lnSpc>
                        <a:spcBef>
                          <a:spcPts val="0"/>
                        </a:spcBef>
                        <a:spcAft>
                          <a:spcPts val="0"/>
                        </a:spcAft>
                        <a:buClrTx/>
                        <a:buSzTx/>
                        <a:buFontTx/>
                        <a:buNone/>
                        <a:tabLst/>
                        <a:defRPr/>
                      </a:pPr>
                      <a:r>
                        <a:rPr lang="en-IN" sz="3200" dirty="0">
                          <a:effectLst/>
                          <a:latin typeface="Times New Roman" pitchFamily="18" charset="0"/>
                          <a:cs typeface="Times New Roman" pitchFamily="18" charset="0"/>
                        </a:rPr>
                        <a:t> known </a:t>
                      </a:r>
                      <a:endParaRPr lang="en-IN" sz="3200" dirty="0">
                        <a:effectLst/>
                        <a:latin typeface="Times New Roman" pitchFamily="18" charset="0"/>
                        <a:ea typeface="Calibri"/>
                        <a:cs typeface="Times New Roman" pitchFamily="18" charset="0"/>
                      </a:endParaRPr>
                    </a:p>
                    <a:p>
                      <a:pPr algn="just">
                        <a:lnSpc>
                          <a:spcPct val="115000"/>
                        </a:lnSpc>
                        <a:spcAft>
                          <a:spcPts val="0"/>
                        </a:spcAft>
                      </a:pPr>
                      <a:endParaRPr lang="en-IN" sz="3200" dirty="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3867" t="-2338" b="-4127"/>
                      </a:stretch>
                    </a:blip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p:cNvSpPr>
            <a:spLocks noGrp="1"/>
          </p:cNvSpPr>
          <p:nvPr>
            <p:ph idx="1"/>
          </p:nvPr>
        </p:nvSpPr>
        <p:spPr>
          <a:xfrm>
            <a:off x="457200" y="304800"/>
            <a:ext cx="8229600" cy="5821363"/>
          </a:xfrm>
        </p:spPr>
        <p:txBody>
          <a:bodyPr/>
          <a:lstStyle/>
          <a:p>
            <a:pPr>
              <a:buFontTx/>
              <a:buNone/>
            </a:pPr>
            <a:r>
              <a:rPr lang="en-GB" sz="2200" dirty="0"/>
              <a:t>6. A car manufacturer claims that its new car gives a mileage of at least 10kms. Per litre(</a:t>
            </a:r>
            <a:r>
              <a:rPr lang="en-GB" sz="2200" dirty="0" err="1"/>
              <a:t>Km.p.l</a:t>
            </a:r>
            <a:r>
              <a:rPr lang="en-GB" sz="2200" dirty="0"/>
              <a:t>) of petrol.  A sample of 10 cars is taken, and their mileage recorded as follows (in </a:t>
            </a:r>
            <a:r>
              <a:rPr lang="en-GB" sz="2200" dirty="0" err="1"/>
              <a:t>km.p.l</a:t>
            </a:r>
            <a:r>
              <a:rPr lang="en-GB" sz="2200" dirty="0"/>
              <a:t>)</a:t>
            </a:r>
          </a:p>
          <a:p>
            <a:pPr>
              <a:buFontTx/>
              <a:buNone/>
            </a:pPr>
            <a:endParaRPr lang="en-GB" sz="2200" dirty="0"/>
          </a:p>
          <a:p>
            <a:pPr>
              <a:buFontTx/>
              <a:buNone/>
            </a:pPr>
            <a:endParaRPr lang="en-GB" sz="2200" dirty="0"/>
          </a:p>
          <a:p>
            <a:pPr>
              <a:buFontTx/>
              <a:buNone/>
            </a:pPr>
            <a:r>
              <a:rPr lang="en-GB" sz="2200" dirty="0"/>
              <a:t>Is there any statistical evidence to support the claim of the manufacturer about the mileage of its car?</a:t>
            </a:r>
          </a:p>
          <a:p>
            <a:pPr>
              <a:buFontTx/>
              <a:buNone/>
            </a:pPr>
            <a:r>
              <a:rPr lang="en-GB" sz="2200" b="1" dirty="0"/>
              <a:t>Given ? Solution:</a:t>
            </a:r>
          </a:p>
          <a:p>
            <a:pPr>
              <a:buFontTx/>
              <a:buNone/>
            </a:pPr>
            <a:r>
              <a:rPr lang="en-GB" sz="2200" dirty="0"/>
              <a:t>Null hypothesis: </a:t>
            </a:r>
            <a:r>
              <a:rPr lang="en-US" sz="2200" dirty="0">
                <a:latin typeface="Calibri" pitchFamily="34" charset="0"/>
                <a:cs typeface="Calibri" pitchFamily="34" charset="0"/>
              </a:rPr>
              <a:t>H</a:t>
            </a:r>
            <a:r>
              <a:rPr lang="en-US" sz="2200" baseline="-25000" dirty="0">
                <a:latin typeface="Calibri" pitchFamily="34" charset="0"/>
                <a:cs typeface="Calibri" pitchFamily="34" charset="0"/>
              </a:rPr>
              <a:t>0 </a:t>
            </a:r>
            <a:r>
              <a:rPr lang="en-US" sz="2200" dirty="0">
                <a:latin typeface="Calibri" pitchFamily="34" charset="0"/>
                <a:cs typeface="Calibri" pitchFamily="34" charset="0"/>
              </a:rPr>
              <a:t>: </a:t>
            </a:r>
            <a:r>
              <a:rPr lang="el-GR" sz="2200" dirty="0">
                <a:latin typeface="Calibri" pitchFamily="34" charset="0"/>
                <a:cs typeface="Calibri" pitchFamily="34" charset="0"/>
              </a:rPr>
              <a:t>μ</a:t>
            </a:r>
            <a:r>
              <a:rPr lang="en-US" sz="2200" dirty="0">
                <a:latin typeface="Calibri" pitchFamily="34" charset="0"/>
                <a:cs typeface="Calibri" pitchFamily="34" charset="0"/>
              </a:rPr>
              <a:t> = </a:t>
            </a:r>
            <a:r>
              <a:rPr lang="en-GB" sz="2200" dirty="0">
                <a:latin typeface="Calibri" pitchFamily="34" charset="0"/>
                <a:cs typeface="Calibri" pitchFamily="34" charset="0"/>
              </a:rPr>
              <a:t>10</a:t>
            </a:r>
            <a:endParaRPr lang="en-US" sz="2200" baseline="-25000" dirty="0">
              <a:latin typeface="Calibri" pitchFamily="34" charset="0"/>
              <a:cs typeface="Calibri" pitchFamily="34" charset="0"/>
            </a:endParaRPr>
          </a:p>
          <a:p>
            <a:pPr>
              <a:buFontTx/>
              <a:buNone/>
            </a:pPr>
            <a:r>
              <a:rPr lang="en-US" sz="2200" dirty="0">
                <a:latin typeface="Calibri" pitchFamily="34" charset="0"/>
                <a:cs typeface="Calibri" pitchFamily="34" charset="0"/>
              </a:rPr>
              <a:t>Alternative Hypothesis H</a:t>
            </a:r>
            <a:r>
              <a:rPr lang="el-GR" sz="2200" baseline="-25000" dirty="0">
                <a:latin typeface="Calibri" pitchFamily="34" charset="0"/>
                <a:cs typeface="Calibri" pitchFamily="34" charset="0"/>
              </a:rPr>
              <a:t>α</a:t>
            </a:r>
            <a:r>
              <a:rPr lang="en-US" sz="2200" dirty="0">
                <a:latin typeface="Calibri" pitchFamily="34" charset="0"/>
                <a:cs typeface="Calibri" pitchFamily="34" charset="0"/>
              </a:rPr>
              <a:t>: </a:t>
            </a:r>
            <a:r>
              <a:rPr lang="el-GR" sz="2200" dirty="0">
                <a:latin typeface="Calibri" pitchFamily="34" charset="0"/>
                <a:cs typeface="Calibri" pitchFamily="34" charset="0"/>
              </a:rPr>
              <a:t>μ</a:t>
            </a:r>
            <a:r>
              <a:rPr lang="en-GB" sz="2200" dirty="0">
                <a:latin typeface="Calibri" pitchFamily="34" charset="0"/>
                <a:cs typeface="Calibri" pitchFamily="34" charset="0"/>
              </a:rPr>
              <a:t>&lt;10</a:t>
            </a:r>
            <a:endParaRPr lang="en-US" sz="2200" baseline="-25000" dirty="0">
              <a:latin typeface="Calibri" pitchFamily="34" charset="0"/>
              <a:cs typeface="Calibri" pitchFamily="34" charset="0"/>
            </a:endParaRPr>
          </a:p>
          <a:p>
            <a:pPr>
              <a:buFontTx/>
              <a:buNone/>
            </a:pPr>
            <a:r>
              <a:rPr lang="en-US" sz="2200" dirty="0"/>
              <a:t>level of significance: </a:t>
            </a:r>
            <a:r>
              <a:rPr lang="el-GR" sz="2200" dirty="0"/>
              <a:t>α</a:t>
            </a:r>
            <a:r>
              <a:rPr lang="en-GB" sz="2200" dirty="0"/>
              <a:t>=5%</a:t>
            </a:r>
          </a:p>
          <a:p>
            <a:pPr>
              <a:buFontTx/>
              <a:buNone/>
            </a:pPr>
            <a:r>
              <a:rPr lang="en-GB" sz="2200" dirty="0"/>
              <a:t>Acceptance region </a:t>
            </a:r>
            <a:endParaRPr lang="en-US" sz="2200" dirty="0"/>
          </a:p>
          <a:p>
            <a:pPr>
              <a:buFontTx/>
              <a:buNone/>
            </a:pPr>
            <a:endParaRPr lang="en-GB" sz="2200" b="1" dirty="0"/>
          </a:p>
          <a:p>
            <a:pPr>
              <a:buFontTx/>
              <a:buNone/>
            </a:pPr>
            <a:endParaRPr lang="en-GB" sz="2200" b="1" dirty="0"/>
          </a:p>
          <a:p>
            <a:pPr>
              <a:buFontTx/>
              <a:buNone/>
            </a:pPr>
            <a:endParaRPr lang="en-GB" sz="2200" b="1" dirty="0"/>
          </a:p>
          <a:p>
            <a:pPr>
              <a:buFontTx/>
              <a:buNone/>
            </a:pPr>
            <a:endParaRPr lang="en-GB" sz="2200" dirty="0"/>
          </a:p>
          <a:p>
            <a:pPr>
              <a:buFontTx/>
              <a:buNone/>
            </a:pPr>
            <a:endParaRPr lang="en-GB" sz="2200" dirty="0"/>
          </a:p>
          <a:p>
            <a:pPr>
              <a:buFontTx/>
              <a:buNone/>
            </a:pPr>
            <a:endParaRPr lang="en-GB" sz="2200" dirty="0"/>
          </a:p>
        </p:txBody>
      </p:sp>
      <p:graphicFrame>
        <p:nvGraphicFramePr>
          <p:cNvPr id="4" name="Table 3"/>
          <p:cNvGraphicFramePr>
            <a:graphicFrameLocks noGrp="1"/>
          </p:cNvGraphicFramePr>
          <p:nvPr/>
        </p:nvGraphicFramePr>
        <p:xfrm>
          <a:off x="533400" y="1524000"/>
          <a:ext cx="7848600" cy="533400"/>
        </p:xfrm>
        <a:graphic>
          <a:graphicData uri="http://schemas.openxmlformats.org/drawingml/2006/table">
            <a:tbl>
              <a:tblPr firstRow="1" bandRow="1">
                <a:tableStyleId>{5940675A-B579-460E-94D1-54222C63F5DA}</a:tableStyleId>
              </a:tblPr>
              <a:tblGrid>
                <a:gridCol w="784860">
                  <a:extLst>
                    <a:ext uri="{9D8B030D-6E8A-4147-A177-3AD203B41FA5}">
                      <a16:colId xmlns:a16="http://schemas.microsoft.com/office/drawing/2014/main" val="20000"/>
                    </a:ext>
                  </a:extLst>
                </a:gridCol>
                <a:gridCol w="784860">
                  <a:extLst>
                    <a:ext uri="{9D8B030D-6E8A-4147-A177-3AD203B41FA5}">
                      <a16:colId xmlns:a16="http://schemas.microsoft.com/office/drawing/2014/main" val="20001"/>
                    </a:ext>
                  </a:extLst>
                </a:gridCol>
                <a:gridCol w="784860">
                  <a:extLst>
                    <a:ext uri="{9D8B030D-6E8A-4147-A177-3AD203B41FA5}">
                      <a16:colId xmlns:a16="http://schemas.microsoft.com/office/drawing/2014/main" val="20002"/>
                    </a:ext>
                  </a:extLst>
                </a:gridCol>
                <a:gridCol w="784860">
                  <a:extLst>
                    <a:ext uri="{9D8B030D-6E8A-4147-A177-3AD203B41FA5}">
                      <a16:colId xmlns:a16="http://schemas.microsoft.com/office/drawing/2014/main" val="20003"/>
                    </a:ext>
                  </a:extLst>
                </a:gridCol>
                <a:gridCol w="784860">
                  <a:extLst>
                    <a:ext uri="{9D8B030D-6E8A-4147-A177-3AD203B41FA5}">
                      <a16:colId xmlns:a16="http://schemas.microsoft.com/office/drawing/2014/main" val="20004"/>
                    </a:ext>
                  </a:extLst>
                </a:gridCol>
                <a:gridCol w="784860">
                  <a:extLst>
                    <a:ext uri="{9D8B030D-6E8A-4147-A177-3AD203B41FA5}">
                      <a16:colId xmlns:a16="http://schemas.microsoft.com/office/drawing/2014/main" val="20005"/>
                    </a:ext>
                  </a:extLst>
                </a:gridCol>
                <a:gridCol w="784860">
                  <a:extLst>
                    <a:ext uri="{9D8B030D-6E8A-4147-A177-3AD203B41FA5}">
                      <a16:colId xmlns:a16="http://schemas.microsoft.com/office/drawing/2014/main" val="20006"/>
                    </a:ext>
                  </a:extLst>
                </a:gridCol>
                <a:gridCol w="784860">
                  <a:extLst>
                    <a:ext uri="{9D8B030D-6E8A-4147-A177-3AD203B41FA5}">
                      <a16:colId xmlns:a16="http://schemas.microsoft.com/office/drawing/2014/main" val="20007"/>
                    </a:ext>
                  </a:extLst>
                </a:gridCol>
                <a:gridCol w="784860">
                  <a:extLst>
                    <a:ext uri="{9D8B030D-6E8A-4147-A177-3AD203B41FA5}">
                      <a16:colId xmlns:a16="http://schemas.microsoft.com/office/drawing/2014/main" val="20008"/>
                    </a:ext>
                  </a:extLst>
                </a:gridCol>
                <a:gridCol w="784860">
                  <a:extLst>
                    <a:ext uri="{9D8B030D-6E8A-4147-A177-3AD203B41FA5}">
                      <a16:colId xmlns:a16="http://schemas.microsoft.com/office/drawing/2014/main" val="20009"/>
                    </a:ext>
                  </a:extLst>
                </a:gridCol>
              </a:tblGrid>
              <a:tr h="533400">
                <a:tc>
                  <a:txBody>
                    <a:bodyPr/>
                    <a:lstStyle/>
                    <a:p>
                      <a:pPr algn="ctr"/>
                      <a:r>
                        <a:rPr lang="en-GB" dirty="0"/>
                        <a:t>11.2</a:t>
                      </a:r>
                      <a:endParaRPr lang="en-GB" dirty="0">
                        <a:solidFill>
                          <a:schemeClr val="tx1"/>
                        </a:solidFill>
                      </a:endParaRPr>
                    </a:p>
                  </a:txBody>
                  <a:tcPr/>
                </a:tc>
                <a:tc>
                  <a:txBody>
                    <a:bodyPr/>
                    <a:lstStyle/>
                    <a:p>
                      <a:pPr algn="ctr"/>
                      <a:r>
                        <a:rPr lang="en-GB" dirty="0"/>
                        <a:t>10.7</a:t>
                      </a:r>
                      <a:endParaRPr lang="en-GB" dirty="0">
                        <a:solidFill>
                          <a:schemeClr val="tx1"/>
                        </a:solidFill>
                      </a:endParaRPr>
                    </a:p>
                  </a:txBody>
                  <a:tcPr/>
                </a:tc>
                <a:tc>
                  <a:txBody>
                    <a:bodyPr/>
                    <a:lstStyle/>
                    <a:p>
                      <a:pPr algn="ctr"/>
                      <a:r>
                        <a:rPr lang="en-GB" dirty="0"/>
                        <a:t>11.3</a:t>
                      </a:r>
                      <a:endParaRPr lang="en-GB" dirty="0">
                        <a:solidFill>
                          <a:schemeClr val="tx1"/>
                        </a:solidFill>
                      </a:endParaRPr>
                    </a:p>
                  </a:txBody>
                  <a:tcPr/>
                </a:tc>
                <a:tc>
                  <a:txBody>
                    <a:bodyPr/>
                    <a:lstStyle/>
                    <a:p>
                      <a:pPr algn="ctr"/>
                      <a:r>
                        <a:rPr lang="en-GB" dirty="0"/>
                        <a:t>11.0</a:t>
                      </a:r>
                      <a:endParaRPr lang="en-GB" dirty="0">
                        <a:solidFill>
                          <a:schemeClr val="tx1"/>
                        </a:solidFill>
                      </a:endParaRPr>
                    </a:p>
                  </a:txBody>
                  <a:tcPr/>
                </a:tc>
                <a:tc>
                  <a:txBody>
                    <a:bodyPr/>
                    <a:lstStyle/>
                    <a:p>
                      <a:pPr algn="ctr"/>
                      <a:r>
                        <a:rPr lang="en-GB" dirty="0"/>
                        <a:t>10.8</a:t>
                      </a:r>
                      <a:endParaRPr lang="en-GB" dirty="0">
                        <a:solidFill>
                          <a:schemeClr val="tx1"/>
                        </a:solidFill>
                      </a:endParaRPr>
                    </a:p>
                  </a:txBody>
                  <a:tcPr/>
                </a:tc>
                <a:tc>
                  <a:txBody>
                    <a:bodyPr/>
                    <a:lstStyle/>
                    <a:p>
                      <a:pPr algn="ctr"/>
                      <a:r>
                        <a:rPr lang="en-GB" dirty="0"/>
                        <a:t>10.7</a:t>
                      </a:r>
                      <a:endParaRPr lang="en-GB" dirty="0">
                        <a:solidFill>
                          <a:schemeClr val="tx1"/>
                        </a:solidFill>
                      </a:endParaRPr>
                    </a:p>
                  </a:txBody>
                  <a:tcPr/>
                </a:tc>
                <a:tc>
                  <a:txBody>
                    <a:bodyPr/>
                    <a:lstStyle/>
                    <a:p>
                      <a:pPr algn="ctr"/>
                      <a:r>
                        <a:rPr lang="en-GB" dirty="0"/>
                        <a:t>10.6</a:t>
                      </a:r>
                      <a:endParaRPr lang="en-GB" dirty="0">
                        <a:solidFill>
                          <a:schemeClr val="tx1"/>
                        </a:solidFill>
                      </a:endParaRPr>
                    </a:p>
                  </a:txBody>
                  <a:tcPr/>
                </a:tc>
                <a:tc>
                  <a:txBody>
                    <a:bodyPr/>
                    <a:lstStyle/>
                    <a:p>
                      <a:pPr algn="ctr"/>
                      <a:r>
                        <a:rPr lang="en-GB" dirty="0"/>
                        <a:t>10.6</a:t>
                      </a:r>
                      <a:endParaRPr lang="en-GB" dirty="0">
                        <a:solidFill>
                          <a:schemeClr val="tx1"/>
                        </a:solidFill>
                      </a:endParaRPr>
                    </a:p>
                  </a:txBody>
                  <a:tcPr/>
                </a:tc>
                <a:tc>
                  <a:txBody>
                    <a:bodyPr/>
                    <a:lstStyle/>
                    <a:p>
                      <a:pPr algn="ctr"/>
                      <a:r>
                        <a:rPr lang="en-GB" dirty="0"/>
                        <a:t>10.7</a:t>
                      </a:r>
                      <a:endParaRPr lang="en-GB" dirty="0">
                        <a:solidFill>
                          <a:schemeClr val="tx1"/>
                        </a:solidFill>
                      </a:endParaRPr>
                    </a:p>
                  </a:txBody>
                  <a:tcPr/>
                </a:tc>
                <a:tc>
                  <a:txBody>
                    <a:bodyPr/>
                    <a:lstStyle/>
                    <a:p>
                      <a:pPr algn="ctr"/>
                      <a:r>
                        <a:rPr lang="en-GB" dirty="0"/>
                        <a:t>10.4</a:t>
                      </a:r>
                      <a:endParaRPr lang="en-GB" dirty="0">
                        <a:solidFill>
                          <a:schemeClr val="tx1"/>
                        </a:solidFill>
                      </a:endParaRPr>
                    </a:p>
                  </a:txBody>
                  <a:tcPr/>
                </a:tc>
                <a:extLst>
                  <a:ext uri="{0D108BD9-81ED-4DB2-BD59-A6C34878D82A}">
                    <a16:rowId xmlns:a16="http://schemas.microsoft.com/office/drawing/2014/main" val="10000"/>
                  </a:ext>
                </a:extLst>
              </a:tr>
            </a:tbl>
          </a:graphicData>
        </a:graphic>
      </p:graphicFrame>
      <p:pic>
        <p:nvPicPr>
          <p:cNvPr id="6" name="Picture 7"/>
          <p:cNvPicPr>
            <a:picLocks noChangeAspect="1"/>
          </p:cNvPicPr>
          <p:nvPr/>
        </p:nvPicPr>
        <p:blipFill>
          <a:blip r:embed="rId2"/>
          <a:srcRect/>
          <a:stretch>
            <a:fillRect/>
          </a:stretch>
        </p:blipFill>
        <p:spPr bwMode="auto">
          <a:xfrm>
            <a:off x="3810000" y="4648200"/>
            <a:ext cx="2590800"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4">
                                            <p:txEl>
                                              <p:pRg st="5" end="5"/>
                                            </p:txEl>
                                          </p:spTgt>
                                        </p:tgtEl>
                                        <p:attrNameLst>
                                          <p:attrName>style.visibility</p:attrName>
                                        </p:attrNameLst>
                                      </p:cBhvr>
                                      <p:to>
                                        <p:strVal val="visible"/>
                                      </p:to>
                                    </p:set>
                                    <p:anim calcmode="lin" valueType="num">
                                      <p:cBhvr additive="base">
                                        <p:cTn id="7" dur="500" fill="hold"/>
                                        <p:tgtEl>
                                          <p:spTgt spid="6963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4">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9634">
                                            <p:txEl>
                                              <p:pRg st="6" end="6"/>
                                            </p:txEl>
                                          </p:spTgt>
                                        </p:tgtEl>
                                        <p:attrNameLst>
                                          <p:attrName>style.visibility</p:attrName>
                                        </p:attrNameLst>
                                      </p:cBhvr>
                                      <p:to>
                                        <p:strVal val="visible"/>
                                      </p:to>
                                    </p:set>
                                    <p:anim calcmode="lin" valueType="num">
                                      <p:cBhvr additive="base">
                                        <p:cTn id="11" dur="500" fill="hold"/>
                                        <p:tgtEl>
                                          <p:spTgt spid="69634">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963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9634">
                                            <p:txEl>
                                              <p:pRg st="7" end="7"/>
                                            </p:txEl>
                                          </p:spTgt>
                                        </p:tgtEl>
                                        <p:attrNameLst>
                                          <p:attrName>style.visibility</p:attrName>
                                        </p:attrNameLst>
                                      </p:cBhvr>
                                      <p:to>
                                        <p:strVal val="visible"/>
                                      </p:to>
                                    </p:set>
                                    <p:anim calcmode="lin" valueType="num">
                                      <p:cBhvr additive="base">
                                        <p:cTn id="17" dur="500" fill="hold"/>
                                        <p:tgtEl>
                                          <p:spTgt spid="69634">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963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9634">
                                            <p:txEl>
                                              <p:pRg st="8" end="8"/>
                                            </p:txEl>
                                          </p:spTgt>
                                        </p:tgtEl>
                                        <p:attrNameLst>
                                          <p:attrName>style.visibility</p:attrName>
                                        </p:attrNameLst>
                                      </p:cBhvr>
                                      <p:to>
                                        <p:strVal val="visible"/>
                                      </p:to>
                                    </p:set>
                                    <p:anim calcmode="lin" valueType="num">
                                      <p:cBhvr additive="base">
                                        <p:cTn id="23" dur="500" fill="hold"/>
                                        <p:tgtEl>
                                          <p:spTgt spid="69634">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963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457200" y="457200"/>
            <a:ext cx="8229600" cy="5668963"/>
          </a:xfrm>
        </p:spPr>
        <p:txBody>
          <a:bodyPr/>
          <a:lstStyle/>
          <a:p>
            <a:pPr eaLnBrk="1" hangingPunct="1">
              <a:buFontTx/>
              <a:buNone/>
            </a:pPr>
            <a:r>
              <a:rPr lang="en-US" sz="2200" dirty="0">
                <a:latin typeface="Times New Roman" pitchFamily="18" charset="0"/>
                <a:cs typeface="Times New Roman" pitchFamily="18" charset="0"/>
              </a:rPr>
              <a:t>The table Value t at 9d.f  is </a:t>
            </a:r>
            <a:r>
              <a:rPr lang="en-US" sz="2200" b="1" dirty="0">
                <a:latin typeface="Times New Roman" pitchFamily="18" charset="0"/>
                <a:cs typeface="Times New Roman" pitchFamily="18" charset="0"/>
              </a:rPr>
              <a:t>-1.83</a:t>
            </a:r>
          </a:p>
          <a:p>
            <a:pPr eaLnBrk="1" hangingPunct="1">
              <a:buFontTx/>
              <a:buNone/>
            </a:pPr>
            <a:r>
              <a:rPr lang="en-US" sz="2200" dirty="0">
                <a:latin typeface="Times New Roman" pitchFamily="18" charset="0"/>
                <a:cs typeface="Times New Roman" pitchFamily="18" charset="0"/>
              </a:rPr>
              <a:t>Acceptance region is greater than -1.83</a:t>
            </a:r>
          </a:p>
          <a:p>
            <a:pPr eaLnBrk="1" hangingPunct="1">
              <a:buFontTx/>
              <a:buNone/>
            </a:pPr>
            <a:endParaRPr lang="en-US" sz="2200" b="1" dirty="0">
              <a:latin typeface="Times New Roman" pitchFamily="18" charset="0"/>
              <a:cs typeface="Times New Roman" pitchFamily="18" charset="0"/>
            </a:endParaRPr>
          </a:p>
          <a:p>
            <a:pPr eaLnBrk="1" hangingPunct="1">
              <a:buFontTx/>
              <a:buNone/>
            </a:pPr>
            <a:endParaRPr lang="en-US" sz="2200" dirty="0">
              <a:latin typeface="Times New Roman" pitchFamily="18" charset="0"/>
              <a:cs typeface="Times New Roman" pitchFamily="18" charset="0"/>
            </a:endParaRPr>
          </a:p>
          <a:p>
            <a:pPr eaLnBrk="1" hangingPunct="1">
              <a:buFontTx/>
              <a:buNone/>
            </a:pPr>
            <a:endParaRPr lang="en-US" sz="2200" dirty="0">
              <a:latin typeface="Times New Roman" pitchFamily="18" charset="0"/>
              <a:cs typeface="Times New Roman" pitchFamily="18" charset="0"/>
            </a:endParaRPr>
          </a:p>
          <a:p>
            <a:pPr eaLnBrk="1" hangingPunct="1">
              <a:buFontTx/>
              <a:buNone/>
            </a:pPr>
            <a:endParaRPr lang="en-US" sz="2200" dirty="0">
              <a:latin typeface="Times New Roman" pitchFamily="18" charset="0"/>
              <a:cs typeface="Times New Roman" pitchFamily="18" charset="0"/>
            </a:endParaRPr>
          </a:p>
          <a:p>
            <a:pPr eaLnBrk="1" hangingPunct="1">
              <a:buFontTx/>
              <a:buNone/>
            </a:pPr>
            <a:endParaRPr lang="en-US" sz="2200" dirty="0">
              <a:latin typeface="Times New Roman" pitchFamily="18" charset="0"/>
              <a:cs typeface="Times New Roman" pitchFamily="18" charset="0"/>
            </a:endParaRPr>
          </a:p>
          <a:p>
            <a:pPr eaLnBrk="1" hangingPunct="1">
              <a:buFontTx/>
              <a:buNone/>
            </a:pPr>
            <a:endParaRPr lang="en-US" sz="2200" dirty="0">
              <a:latin typeface="Times New Roman" pitchFamily="18" charset="0"/>
              <a:cs typeface="Times New Roman" pitchFamily="18" charset="0"/>
            </a:endParaRPr>
          </a:p>
          <a:p>
            <a:pPr eaLnBrk="1" hangingPunct="1">
              <a:buFontTx/>
              <a:buNone/>
            </a:pPr>
            <a:endParaRPr lang="en-US" sz="2200" dirty="0">
              <a:latin typeface="Times New Roman" pitchFamily="18" charset="0"/>
              <a:cs typeface="Times New Roman" pitchFamily="18" charset="0"/>
            </a:endParaRPr>
          </a:p>
          <a:p>
            <a:pPr eaLnBrk="1" hangingPunct="1">
              <a:buFontTx/>
              <a:buNone/>
            </a:pPr>
            <a:endParaRPr lang="en-US" sz="2200" dirty="0">
              <a:latin typeface="Times New Roman" pitchFamily="18" charset="0"/>
              <a:cs typeface="Times New Roman" pitchFamily="18" charset="0"/>
            </a:endParaRPr>
          </a:p>
          <a:p>
            <a:pPr eaLnBrk="1" hangingPunct="1">
              <a:buFontTx/>
              <a:buNone/>
            </a:pPr>
            <a:r>
              <a:rPr lang="en-US" sz="2200" dirty="0">
                <a:latin typeface="Times New Roman" pitchFamily="18" charset="0"/>
                <a:cs typeface="Times New Roman" pitchFamily="18" charset="0"/>
              </a:rPr>
              <a:t>The calculated value (8.94) is lies in acceptance  region. So null hypothesis is accepted</a:t>
            </a:r>
          </a:p>
          <a:p>
            <a:pPr eaLnBrk="1" hangingPunct="1">
              <a:buFontTx/>
              <a:buNone/>
            </a:pPr>
            <a:r>
              <a:rPr lang="en-US" sz="2200" dirty="0">
                <a:latin typeface="Times New Roman" pitchFamily="18" charset="0"/>
                <a:cs typeface="Times New Roman" pitchFamily="18" charset="0"/>
              </a:rPr>
              <a:t>There </a:t>
            </a:r>
            <a:r>
              <a:rPr lang="en-US" sz="2200">
                <a:latin typeface="Times New Roman" pitchFamily="18" charset="0"/>
                <a:cs typeface="Times New Roman" pitchFamily="18" charset="0"/>
              </a:rPr>
              <a:t>is statistical </a:t>
            </a:r>
            <a:r>
              <a:rPr lang="en-US" sz="2200" dirty="0">
                <a:latin typeface="Times New Roman" pitchFamily="18" charset="0"/>
                <a:cs typeface="Times New Roman" pitchFamily="18" charset="0"/>
              </a:rPr>
              <a:t>evidence to support the claim.</a:t>
            </a:r>
          </a:p>
          <a:p>
            <a:pPr eaLnBrk="1" hangingPunct="1">
              <a:buFontTx/>
              <a:buNone/>
            </a:pPr>
            <a:endParaRPr lang="en-US" sz="2200" dirty="0">
              <a:latin typeface="Times New Roman" pitchFamily="18" charset="0"/>
              <a:cs typeface="Times New Roman" pitchFamily="18" charset="0"/>
            </a:endParaRPr>
          </a:p>
        </p:txBody>
      </p:sp>
      <p:graphicFrame>
        <p:nvGraphicFramePr>
          <p:cNvPr id="11266" name="Object 2"/>
          <p:cNvGraphicFramePr>
            <a:graphicFrameLocks noChangeAspect="1"/>
          </p:cNvGraphicFramePr>
          <p:nvPr/>
        </p:nvGraphicFramePr>
        <p:xfrm>
          <a:off x="1981200" y="1524000"/>
          <a:ext cx="5105400" cy="2743200"/>
        </p:xfrm>
        <a:graphic>
          <a:graphicData uri="http://schemas.openxmlformats.org/presentationml/2006/ole">
            <mc:AlternateContent xmlns:mc="http://schemas.openxmlformats.org/markup-compatibility/2006">
              <mc:Choice xmlns:v="urn:schemas-microsoft-com:vml" Requires="v">
                <p:oleObj name="Equation" r:id="rId2" imgW="1688760" imgH="1803240" progId="Equation.3">
                  <p:embed/>
                </p:oleObj>
              </mc:Choice>
              <mc:Fallback>
                <p:oleObj name="Equation" r:id="rId2" imgW="1688760" imgH="180324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524000"/>
                        <a:ext cx="5105400"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6">
                                            <p:txEl>
                                              <p:pRg st="10" end="10"/>
                                            </p:txEl>
                                          </p:spTgt>
                                        </p:tgtEl>
                                        <p:attrNameLst>
                                          <p:attrName>style.visibility</p:attrName>
                                        </p:attrNameLst>
                                      </p:cBhvr>
                                      <p:to>
                                        <p:strVal val="visible"/>
                                      </p:to>
                                    </p:set>
                                    <p:anim calcmode="lin" valueType="num">
                                      <p:cBhvr additive="base">
                                        <p:cTn id="13" dur="500" fill="hold"/>
                                        <p:tgtEl>
                                          <p:spTgt spid="16386">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6">
                                            <p:txEl>
                                              <p:pRg st="11" end="11"/>
                                            </p:txEl>
                                          </p:spTgt>
                                        </p:tgtEl>
                                        <p:attrNameLst>
                                          <p:attrName>style.visibility</p:attrName>
                                        </p:attrNameLst>
                                      </p:cBhvr>
                                      <p:to>
                                        <p:strVal val="visible"/>
                                      </p:to>
                                    </p:set>
                                    <p:anim calcmode="lin" valueType="num">
                                      <p:cBhvr additive="base">
                                        <p:cTn id="19" dur="500" fill="hold"/>
                                        <p:tgtEl>
                                          <p:spTgt spid="16386">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p:cNvSpPr>
            <a:spLocks noGrp="1"/>
          </p:cNvSpPr>
          <p:nvPr>
            <p:ph idx="1"/>
          </p:nvPr>
        </p:nvSpPr>
        <p:spPr>
          <a:xfrm>
            <a:off x="457200" y="304800"/>
            <a:ext cx="8229600" cy="5821363"/>
          </a:xfrm>
        </p:spPr>
        <p:txBody>
          <a:bodyPr/>
          <a:lstStyle/>
          <a:p>
            <a:pPr>
              <a:buFontTx/>
              <a:buNone/>
            </a:pPr>
            <a:r>
              <a:rPr lang="en-GB" sz="2200" dirty="0"/>
              <a:t>7. The mean nicotine content of a brand of cigarette is 20.0 mgs.  A new process is proposed to lower the nicotine content without affecting the flavour.  To test the new process, 16 cigarettes are selected at random from the week’s output from the test plant.  The sample mean nicotine content is found to be 18.5mg.  If the </a:t>
            </a:r>
            <a:r>
              <a:rPr lang="en-GB" sz="2200" dirty="0" err="1"/>
              <a:t>s.d</a:t>
            </a:r>
            <a:r>
              <a:rPr lang="en-GB" sz="2200" dirty="0"/>
              <a:t> of nicotine contents is calculated to be 2 mgs, is the claim of the new process justified? Use 5% level of significance.</a:t>
            </a:r>
          </a:p>
          <a:p>
            <a:pPr>
              <a:buFontTx/>
              <a:buNone/>
            </a:pPr>
            <a:r>
              <a:rPr lang="en-GB" sz="2200" b="1" dirty="0"/>
              <a:t>Given: ? </a:t>
            </a:r>
          </a:p>
          <a:p>
            <a:pPr>
              <a:buFontTx/>
              <a:buNone/>
            </a:pPr>
            <a:r>
              <a:rPr lang="en-GB" sz="2200" b="1" dirty="0"/>
              <a:t>Solution:</a:t>
            </a:r>
          </a:p>
          <a:p>
            <a:pPr>
              <a:buFontTx/>
              <a:buNone/>
            </a:pPr>
            <a:r>
              <a:rPr lang="en-GB" sz="2200" dirty="0"/>
              <a:t>Null hypothesis: </a:t>
            </a:r>
            <a:r>
              <a:rPr lang="en-US" sz="2200" dirty="0">
                <a:latin typeface="Calibri" pitchFamily="34" charset="0"/>
                <a:cs typeface="Calibri" pitchFamily="34" charset="0"/>
              </a:rPr>
              <a:t>H</a:t>
            </a:r>
            <a:r>
              <a:rPr lang="en-US" sz="2200" baseline="-25000" dirty="0">
                <a:latin typeface="Calibri" pitchFamily="34" charset="0"/>
                <a:cs typeface="Calibri" pitchFamily="34" charset="0"/>
              </a:rPr>
              <a:t>0 </a:t>
            </a:r>
            <a:r>
              <a:rPr lang="en-US" sz="2200" dirty="0">
                <a:latin typeface="Calibri" pitchFamily="34" charset="0"/>
                <a:cs typeface="Calibri" pitchFamily="34" charset="0"/>
              </a:rPr>
              <a:t>: </a:t>
            </a:r>
            <a:r>
              <a:rPr lang="el-GR" sz="2200" dirty="0">
                <a:latin typeface="Calibri" pitchFamily="34" charset="0"/>
                <a:cs typeface="Calibri" pitchFamily="34" charset="0"/>
              </a:rPr>
              <a:t>μ</a:t>
            </a:r>
            <a:r>
              <a:rPr lang="en-US" sz="2200" dirty="0">
                <a:latin typeface="Calibri" pitchFamily="34" charset="0"/>
                <a:cs typeface="Calibri" pitchFamily="34" charset="0"/>
              </a:rPr>
              <a:t> = </a:t>
            </a:r>
            <a:r>
              <a:rPr lang="en-GB" sz="2200" dirty="0">
                <a:latin typeface="Calibri" pitchFamily="34" charset="0"/>
                <a:cs typeface="Calibri" pitchFamily="34" charset="0"/>
              </a:rPr>
              <a:t>20</a:t>
            </a:r>
            <a:endParaRPr lang="en-US" sz="2200" baseline="-25000" dirty="0">
              <a:latin typeface="Calibri" pitchFamily="34" charset="0"/>
              <a:cs typeface="Calibri" pitchFamily="34" charset="0"/>
            </a:endParaRPr>
          </a:p>
          <a:p>
            <a:pPr>
              <a:buFontTx/>
              <a:buNone/>
            </a:pPr>
            <a:r>
              <a:rPr lang="en-US" sz="2200" dirty="0">
                <a:latin typeface="Calibri" pitchFamily="34" charset="0"/>
                <a:cs typeface="Calibri" pitchFamily="34" charset="0"/>
              </a:rPr>
              <a:t>Alternative Hypothesis H</a:t>
            </a:r>
            <a:r>
              <a:rPr lang="el-GR" sz="2200" baseline="-25000" dirty="0">
                <a:latin typeface="Calibri" pitchFamily="34" charset="0"/>
                <a:cs typeface="Calibri" pitchFamily="34" charset="0"/>
              </a:rPr>
              <a:t>α</a:t>
            </a:r>
            <a:r>
              <a:rPr lang="en-US" sz="2200" dirty="0">
                <a:latin typeface="Calibri" pitchFamily="34" charset="0"/>
                <a:cs typeface="Calibri" pitchFamily="34" charset="0"/>
              </a:rPr>
              <a:t>: </a:t>
            </a:r>
            <a:r>
              <a:rPr lang="el-GR" sz="2200" dirty="0">
                <a:latin typeface="Calibri" pitchFamily="34" charset="0"/>
                <a:cs typeface="Calibri" pitchFamily="34" charset="0"/>
              </a:rPr>
              <a:t>μ</a:t>
            </a:r>
            <a:r>
              <a:rPr lang="en-GB" sz="2200" dirty="0">
                <a:latin typeface="Calibri" pitchFamily="34" charset="0"/>
                <a:cs typeface="Calibri" pitchFamily="34" charset="0"/>
              </a:rPr>
              <a:t>&lt;20</a:t>
            </a:r>
            <a:endParaRPr lang="en-US" sz="2200" baseline="-25000" dirty="0">
              <a:latin typeface="Calibri" pitchFamily="34" charset="0"/>
              <a:cs typeface="Calibri" pitchFamily="34" charset="0"/>
            </a:endParaRPr>
          </a:p>
          <a:p>
            <a:pPr>
              <a:buFontTx/>
              <a:buNone/>
            </a:pPr>
            <a:r>
              <a:rPr lang="en-US" sz="2200" dirty="0"/>
              <a:t>level of significance: </a:t>
            </a:r>
            <a:r>
              <a:rPr lang="el-GR" sz="2200" dirty="0"/>
              <a:t>α</a:t>
            </a:r>
            <a:r>
              <a:rPr lang="en-GB" sz="2200" dirty="0"/>
              <a:t>=5%</a:t>
            </a:r>
          </a:p>
          <a:p>
            <a:pPr>
              <a:buFontTx/>
              <a:buNone/>
            </a:pPr>
            <a:r>
              <a:rPr lang="en-GB" sz="2200" dirty="0"/>
              <a:t>Acceptance region </a:t>
            </a:r>
            <a:endParaRPr lang="en-US" sz="2200" dirty="0"/>
          </a:p>
          <a:p>
            <a:pPr>
              <a:buFontTx/>
              <a:buNone/>
            </a:pPr>
            <a:endParaRPr lang="en-GB" sz="2200" b="1" dirty="0"/>
          </a:p>
          <a:p>
            <a:pPr>
              <a:buFontTx/>
              <a:buNone/>
            </a:pPr>
            <a:endParaRPr lang="en-GB" sz="2200" b="1" dirty="0"/>
          </a:p>
          <a:p>
            <a:pPr>
              <a:buFontTx/>
              <a:buNone/>
            </a:pPr>
            <a:endParaRPr lang="en-GB" sz="2200" b="1" dirty="0"/>
          </a:p>
          <a:p>
            <a:pPr>
              <a:buFontTx/>
              <a:buNone/>
            </a:pPr>
            <a:endParaRPr lang="en-GB" sz="2200" dirty="0"/>
          </a:p>
          <a:p>
            <a:pPr>
              <a:buFontTx/>
              <a:buNone/>
            </a:pPr>
            <a:endParaRPr lang="en-GB" sz="2200" dirty="0"/>
          </a:p>
          <a:p>
            <a:pPr>
              <a:buFontTx/>
              <a:buNone/>
            </a:pPr>
            <a:endParaRPr lang="en-GB" sz="2200" dirty="0"/>
          </a:p>
        </p:txBody>
      </p:sp>
      <p:pic>
        <p:nvPicPr>
          <p:cNvPr id="70659" name="Picture 7"/>
          <p:cNvPicPr>
            <a:picLocks noChangeAspect="1"/>
          </p:cNvPicPr>
          <p:nvPr/>
        </p:nvPicPr>
        <p:blipFill>
          <a:blip r:embed="rId2"/>
          <a:srcRect/>
          <a:stretch>
            <a:fillRect/>
          </a:stretch>
        </p:blipFill>
        <p:spPr bwMode="auto">
          <a:xfrm>
            <a:off x="5486400" y="4495800"/>
            <a:ext cx="2133600" cy="1219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xEl>
                                              <p:pRg st="3" end="3"/>
                                            </p:txEl>
                                          </p:spTgt>
                                        </p:tgtEl>
                                        <p:attrNameLst>
                                          <p:attrName>style.visibility</p:attrName>
                                        </p:attrNameLst>
                                      </p:cBhvr>
                                      <p:to>
                                        <p:strVal val="visible"/>
                                      </p:to>
                                    </p:set>
                                    <p:anim calcmode="lin" valueType="num">
                                      <p:cBhvr additive="base">
                                        <p:cTn id="7" dur="500" fill="hold"/>
                                        <p:tgtEl>
                                          <p:spTgt spid="7065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8">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0658">
                                            <p:txEl>
                                              <p:pRg st="4" end="4"/>
                                            </p:txEl>
                                          </p:spTgt>
                                        </p:tgtEl>
                                        <p:attrNameLst>
                                          <p:attrName>style.visibility</p:attrName>
                                        </p:attrNameLst>
                                      </p:cBhvr>
                                      <p:to>
                                        <p:strVal val="visible"/>
                                      </p:to>
                                    </p:set>
                                    <p:anim calcmode="lin" valueType="num">
                                      <p:cBhvr additive="base">
                                        <p:cTn id="11" dur="500" fill="hold"/>
                                        <p:tgtEl>
                                          <p:spTgt spid="7065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06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0658">
                                            <p:txEl>
                                              <p:pRg st="5" end="5"/>
                                            </p:txEl>
                                          </p:spTgt>
                                        </p:tgtEl>
                                        <p:attrNameLst>
                                          <p:attrName>style.visibility</p:attrName>
                                        </p:attrNameLst>
                                      </p:cBhvr>
                                      <p:to>
                                        <p:strVal val="visible"/>
                                      </p:to>
                                    </p:set>
                                    <p:anim calcmode="lin" valueType="num">
                                      <p:cBhvr additive="base">
                                        <p:cTn id="17" dur="500" fill="hold"/>
                                        <p:tgtEl>
                                          <p:spTgt spid="70658">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0658">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0658">
                                            <p:txEl>
                                              <p:pRg st="6" end="6"/>
                                            </p:txEl>
                                          </p:spTgt>
                                        </p:tgtEl>
                                        <p:attrNameLst>
                                          <p:attrName>style.visibility</p:attrName>
                                        </p:attrNameLst>
                                      </p:cBhvr>
                                      <p:to>
                                        <p:strVal val="visible"/>
                                      </p:to>
                                    </p:set>
                                    <p:anim calcmode="lin" valueType="num">
                                      <p:cBhvr additive="base">
                                        <p:cTn id="21" dur="500" fill="hold"/>
                                        <p:tgtEl>
                                          <p:spTgt spid="70658">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06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0659"/>
                                        </p:tgtEl>
                                        <p:attrNameLst>
                                          <p:attrName>style.visibility</p:attrName>
                                        </p:attrNameLst>
                                      </p:cBhvr>
                                      <p:to>
                                        <p:strVal val="visible"/>
                                      </p:to>
                                    </p:set>
                                    <p:anim calcmode="lin" valueType="num">
                                      <p:cBhvr additive="base">
                                        <p:cTn id="27" dur="500" fill="hold"/>
                                        <p:tgtEl>
                                          <p:spTgt spid="70659"/>
                                        </p:tgtEl>
                                        <p:attrNameLst>
                                          <p:attrName>ppt_x</p:attrName>
                                        </p:attrNameLst>
                                      </p:cBhvr>
                                      <p:tavLst>
                                        <p:tav tm="0">
                                          <p:val>
                                            <p:strVal val="#ppt_x"/>
                                          </p:val>
                                        </p:tav>
                                        <p:tav tm="100000">
                                          <p:val>
                                            <p:strVal val="#ppt_x"/>
                                          </p:val>
                                        </p:tav>
                                      </p:tavLst>
                                    </p:anim>
                                    <p:anim calcmode="lin" valueType="num">
                                      <p:cBhvr additive="base">
                                        <p:cTn id="28" dur="500" fill="hold"/>
                                        <p:tgtEl>
                                          <p:spTgt spid="706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457200" y="457200"/>
            <a:ext cx="8229600" cy="5668963"/>
          </a:xfrm>
        </p:spPr>
        <p:txBody>
          <a:bodyPr/>
          <a:lstStyle/>
          <a:p>
            <a:pPr eaLnBrk="1" hangingPunct="1">
              <a:buFontTx/>
              <a:buNone/>
            </a:pPr>
            <a:r>
              <a:rPr lang="en-US" sz="2500">
                <a:latin typeface="Times New Roman" pitchFamily="18" charset="0"/>
                <a:cs typeface="Times New Roman" pitchFamily="18" charset="0"/>
              </a:rPr>
              <a:t>The table Value t at 15d.f  is </a:t>
            </a:r>
            <a:r>
              <a:rPr lang="en-US" sz="2500" b="1">
                <a:latin typeface="Times New Roman" pitchFamily="18" charset="0"/>
                <a:cs typeface="Times New Roman" pitchFamily="18" charset="0"/>
              </a:rPr>
              <a:t>-1.75</a:t>
            </a:r>
          </a:p>
          <a:p>
            <a:pPr eaLnBrk="1" hangingPunct="1">
              <a:buFontTx/>
              <a:buNone/>
            </a:pPr>
            <a:r>
              <a:rPr lang="en-US" sz="2500" b="1">
                <a:latin typeface="Times New Roman" pitchFamily="18" charset="0"/>
                <a:cs typeface="Times New Roman" pitchFamily="18" charset="0"/>
              </a:rPr>
              <a:t>Acceptance region is greater than -1.75</a:t>
            </a:r>
          </a:p>
          <a:p>
            <a:pPr eaLnBrk="1" hangingPunct="1">
              <a:buFontTx/>
              <a:buNone/>
            </a:pPr>
            <a:endParaRPr lang="en-US" sz="2500">
              <a:latin typeface="Times New Roman" pitchFamily="18" charset="0"/>
              <a:cs typeface="Times New Roman" pitchFamily="18" charset="0"/>
            </a:endParaRPr>
          </a:p>
          <a:p>
            <a:pPr eaLnBrk="1" hangingPunct="1">
              <a:buFontTx/>
              <a:buNone/>
            </a:pPr>
            <a:endParaRPr lang="en-US" sz="2500">
              <a:latin typeface="Times New Roman" pitchFamily="18" charset="0"/>
              <a:cs typeface="Times New Roman" pitchFamily="18" charset="0"/>
            </a:endParaRPr>
          </a:p>
          <a:p>
            <a:pPr eaLnBrk="1" hangingPunct="1">
              <a:buFontTx/>
              <a:buNone/>
            </a:pPr>
            <a:endParaRPr lang="en-US" sz="2500">
              <a:latin typeface="Times New Roman" pitchFamily="18" charset="0"/>
              <a:cs typeface="Times New Roman" pitchFamily="18" charset="0"/>
            </a:endParaRPr>
          </a:p>
          <a:p>
            <a:pPr eaLnBrk="1" hangingPunct="1">
              <a:buFontTx/>
              <a:buNone/>
            </a:pPr>
            <a:endParaRPr lang="en-US" sz="2500">
              <a:latin typeface="Times New Roman" pitchFamily="18" charset="0"/>
              <a:cs typeface="Times New Roman" pitchFamily="18" charset="0"/>
            </a:endParaRPr>
          </a:p>
          <a:p>
            <a:pPr eaLnBrk="1" hangingPunct="1">
              <a:buFontTx/>
              <a:buNone/>
            </a:pPr>
            <a:endParaRPr lang="en-US" sz="2500">
              <a:latin typeface="Times New Roman" pitchFamily="18" charset="0"/>
              <a:cs typeface="Times New Roman" pitchFamily="18" charset="0"/>
            </a:endParaRPr>
          </a:p>
          <a:p>
            <a:pPr eaLnBrk="1" hangingPunct="1">
              <a:buFontTx/>
              <a:buNone/>
            </a:pPr>
            <a:r>
              <a:rPr lang="en-US" sz="2500">
                <a:latin typeface="Times New Roman" pitchFamily="18" charset="0"/>
                <a:cs typeface="Times New Roman" pitchFamily="18" charset="0"/>
              </a:rPr>
              <a:t>The calculated value (-3) lies in rejection region. So null hypothesis is rejected.  </a:t>
            </a:r>
          </a:p>
          <a:p>
            <a:pPr eaLnBrk="1" hangingPunct="1">
              <a:buFontTx/>
              <a:buNone/>
            </a:pPr>
            <a:r>
              <a:rPr lang="en-US" sz="2500">
                <a:latin typeface="Times New Roman" pitchFamily="18" charset="0"/>
                <a:cs typeface="Times New Roman" pitchFamily="18" charset="0"/>
              </a:rPr>
              <a:t>Interpretation: The sample shows the evidence that the mean nicotine contains in the cigarettes is less than 20mgms.</a:t>
            </a:r>
          </a:p>
          <a:p>
            <a:pPr eaLnBrk="1" hangingPunct="1">
              <a:buFontTx/>
              <a:buNone/>
            </a:pPr>
            <a:endParaRPr lang="en-US" sz="2500">
              <a:latin typeface="Times New Roman" pitchFamily="18" charset="0"/>
              <a:cs typeface="Times New Roman" pitchFamily="18" charset="0"/>
            </a:endParaRPr>
          </a:p>
        </p:txBody>
      </p:sp>
      <p:graphicFrame>
        <p:nvGraphicFramePr>
          <p:cNvPr id="12290" name="Object 2"/>
          <p:cNvGraphicFramePr>
            <a:graphicFrameLocks noChangeAspect="1"/>
          </p:cNvGraphicFramePr>
          <p:nvPr/>
        </p:nvGraphicFramePr>
        <p:xfrm>
          <a:off x="1847850" y="1497013"/>
          <a:ext cx="5373688" cy="1931987"/>
        </p:xfrm>
        <a:graphic>
          <a:graphicData uri="http://schemas.openxmlformats.org/presentationml/2006/ole">
            <mc:AlternateContent xmlns:mc="http://schemas.openxmlformats.org/markup-compatibility/2006">
              <mc:Choice xmlns:v="urn:schemas-microsoft-com:vml" Requires="v">
                <p:oleObj name="Equation" r:id="rId2" imgW="1777680" imgH="1269720" progId="Equation.3">
                  <p:embed/>
                </p:oleObj>
              </mc:Choice>
              <mc:Fallback>
                <p:oleObj name="Equation" r:id="rId2" imgW="1777680" imgH="126972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1497013"/>
                        <a:ext cx="5373688" cy="193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anim calcmode="lin" valueType="num">
                                      <p:cBhvr additive="base">
                                        <p:cTn id="7" dur="500" fill="hold"/>
                                        <p:tgtEl>
                                          <p:spTgt spid="1638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0"/>
                                        </p:tgtEl>
                                        <p:attrNameLst>
                                          <p:attrName>style.visibility</p:attrName>
                                        </p:attrNameLst>
                                      </p:cBhvr>
                                      <p:to>
                                        <p:strVal val="visible"/>
                                      </p:to>
                                    </p:set>
                                    <p:anim calcmode="lin" valueType="num">
                                      <p:cBhvr additive="base">
                                        <p:cTn id="13" dur="500" fill="hold"/>
                                        <p:tgtEl>
                                          <p:spTgt spid="12290"/>
                                        </p:tgtEl>
                                        <p:attrNameLst>
                                          <p:attrName>ppt_x</p:attrName>
                                        </p:attrNameLst>
                                      </p:cBhvr>
                                      <p:tavLst>
                                        <p:tav tm="0">
                                          <p:val>
                                            <p:strVal val="#ppt_x"/>
                                          </p:val>
                                        </p:tav>
                                        <p:tav tm="100000">
                                          <p:val>
                                            <p:strVal val="#ppt_x"/>
                                          </p:val>
                                        </p:tav>
                                      </p:tavLst>
                                    </p:anim>
                                    <p:anim calcmode="lin" valueType="num">
                                      <p:cBhvr additive="base">
                                        <p:cTn id="14"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6">
                                            <p:txEl>
                                              <p:pRg st="7" end="7"/>
                                            </p:txEl>
                                          </p:spTgt>
                                        </p:tgtEl>
                                        <p:attrNameLst>
                                          <p:attrName>style.visibility</p:attrName>
                                        </p:attrNameLst>
                                      </p:cBhvr>
                                      <p:to>
                                        <p:strVal val="visible"/>
                                      </p:to>
                                    </p:set>
                                    <p:anim calcmode="lin" valueType="num">
                                      <p:cBhvr additive="base">
                                        <p:cTn id="19" dur="500" fill="hold"/>
                                        <p:tgtEl>
                                          <p:spTgt spid="16386">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6">
                                            <p:txEl>
                                              <p:pRg st="8" end="8"/>
                                            </p:txEl>
                                          </p:spTgt>
                                        </p:tgtEl>
                                        <p:attrNameLst>
                                          <p:attrName>style.visibility</p:attrName>
                                        </p:attrNameLst>
                                      </p:cBhvr>
                                      <p:to>
                                        <p:strVal val="visible"/>
                                      </p:to>
                                    </p:set>
                                    <p:anim calcmode="lin" valueType="num">
                                      <p:cBhvr additive="base">
                                        <p:cTn id="25" dur="500" fill="hold"/>
                                        <p:tgtEl>
                                          <p:spTgt spid="16386">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t>Error II</a:t>
            </a:r>
          </a:p>
        </p:txBody>
      </p:sp>
      <p:sp>
        <p:nvSpPr>
          <p:cNvPr id="61443" name="Content Placeholder 2"/>
          <p:cNvSpPr>
            <a:spLocks noGrp="1"/>
          </p:cNvSpPr>
          <p:nvPr>
            <p:ph idx="1"/>
          </p:nvPr>
        </p:nvSpPr>
        <p:spPr/>
        <p:txBody>
          <a:bodyPr/>
          <a:lstStyle/>
          <a:p>
            <a:pPr>
              <a:buFontTx/>
              <a:buNone/>
            </a:pPr>
            <a:r>
              <a:rPr lang="en-US"/>
              <a:t>Population 500 cool drinks</a:t>
            </a:r>
          </a:p>
          <a:p>
            <a:pPr>
              <a:buFontTx/>
              <a:buNone/>
            </a:pPr>
            <a:r>
              <a:rPr lang="en-US"/>
              <a:t>Sample 5 cool drinks</a:t>
            </a:r>
          </a:p>
          <a:p>
            <a:pPr>
              <a:buFontTx/>
              <a:buNone/>
            </a:pPr>
            <a:r>
              <a:rPr lang="en-US"/>
              <a:t>Sample 5 Good other 495 units bad.</a:t>
            </a:r>
          </a:p>
          <a:p>
            <a:pPr>
              <a:buFontTx/>
              <a:buNone/>
            </a:pPr>
            <a:r>
              <a:rPr lang="en-US"/>
              <a:t>What decision will be taken regarding the acceptance or rejection of lot?</a:t>
            </a:r>
          </a:p>
          <a:p>
            <a:pPr>
              <a:buFontTx/>
              <a:buNone/>
            </a:pPr>
            <a:r>
              <a:rPr lang="en-US"/>
              <a:t>Accept the lot.</a:t>
            </a:r>
          </a:p>
          <a:p>
            <a:pPr>
              <a:buFontTx/>
              <a:buNone/>
            </a:pPr>
            <a:r>
              <a:rPr lang="en-US"/>
              <a:t>Is this an error?</a:t>
            </a:r>
          </a:p>
          <a:p>
            <a:pPr>
              <a:buFontTx/>
              <a:buNone/>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4" end="4"/>
                                            </p:txEl>
                                          </p:spTgt>
                                        </p:tgtEl>
                                        <p:attrNameLst>
                                          <p:attrName>style.visibility</p:attrName>
                                        </p:attrNameLst>
                                      </p:cBhvr>
                                      <p:to>
                                        <p:strVal val="visible"/>
                                      </p:to>
                                    </p:set>
                                    <p:anim calcmode="lin" valueType="num">
                                      <p:cBhvr additive="base">
                                        <p:cTn id="7"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43">
                                            <p:txEl>
                                              <p:pRg st="5" end="5"/>
                                            </p:txEl>
                                          </p:spTgt>
                                        </p:tgtEl>
                                        <p:attrNameLst>
                                          <p:attrName>style.visibility</p:attrName>
                                        </p:attrNameLst>
                                      </p:cBhvr>
                                      <p:to>
                                        <p:strVal val="visible"/>
                                      </p:to>
                                    </p:set>
                                    <p:anim calcmode="lin" valueType="num">
                                      <p:cBhvr additive="base">
                                        <p:cTn id="13" dur="500" fill="hold"/>
                                        <p:tgtEl>
                                          <p:spTgt spid="6144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274638"/>
            <a:ext cx="8229600" cy="868362"/>
          </a:xfrm>
        </p:spPr>
        <p:txBody>
          <a:bodyPr/>
          <a:lstStyle/>
          <a:p>
            <a:r>
              <a:rPr lang="en-US" sz="3000"/>
              <a:t>Example</a:t>
            </a:r>
          </a:p>
        </p:txBody>
      </p:sp>
      <p:sp>
        <p:nvSpPr>
          <p:cNvPr id="21507" name="Content Placeholder 2"/>
          <p:cNvSpPr>
            <a:spLocks noGrp="1"/>
          </p:cNvSpPr>
          <p:nvPr>
            <p:ph idx="1"/>
          </p:nvPr>
        </p:nvSpPr>
        <p:spPr>
          <a:xfrm>
            <a:off x="457200" y="1295400"/>
            <a:ext cx="8229600" cy="4830763"/>
          </a:xfrm>
        </p:spPr>
        <p:txBody>
          <a:bodyPr/>
          <a:lstStyle/>
          <a:p>
            <a:pPr>
              <a:buFontTx/>
              <a:buNone/>
              <a:defRPr/>
            </a:pPr>
            <a:r>
              <a:rPr lang="en-US" sz="2400" dirty="0"/>
              <a:t>Test whether graduate salaries differed based on gender.10 men and 10 women are considered for the study.</a:t>
            </a:r>
          </a:p>
          <a:p>
            <a:pPr marL="457200" indent="-457200">
              <a:buFontTx/>
              <a:buAutoNum type="arabicPeriod"/>
              <a:defRPr/>
            </a:pPr>
            <a:r>
              <a:rPr lang="en-US" sz="2400" dirty="0"/>
              <a:t>How many &amp; what are the variables involved ?</a:t>
            </a:r>
          </a:p>
          <a:p>
            <a:pPr>
              <a:buFontTx/>
              <a:buNone/>
              <a:defRPr/>
            </a:pPr>
            <a:r>
              <a:rPr lang="en-US" sz="2400" dirty="0"/>
              <a:t>2. Name the Independent and Dependent variable?</a:t>
            </a:r>
          </a:p>
          <a:p>
            <a:pPr>
              <a:buFontTx/>
              <a:buNone/>
              <a:defRPr/>
            </a:pPr>
            <a:r>
              <a:rPr lang="en-US" sz="2400" dirty="0"/>
              <a:t>3. What is the scaling requirement of each variable?</a:t>
            </a:r>
          </a:p>
          <a:p>
            <a:pPr>
              <a:buFontTx/>
              <a:buNone/>
              <a:defRPr/>
            </a:pPr>
            <a:r>
              <a:rPr lang="en-US" sz="2400" dirty="0"/>
              <a:t>4. How many groups are there in Independent </a:t>
            </a:r>
            <a:r>
              <a:rPr lang="en-US" sz="2400" dirty="0" err="1"/>
              <a:t>varible</a:t>
            </a:r>
            <a:r>
              <a:rPr lang="en-US" sz="2400" dirty="0"/>
              <a:t>?</a:t>
            </a:r>
          </a:p>
          <a:p>
            <a:pPr>
              <a:buFontTx/>
              <a:buNone/>
              <a:defRPr/>
            </a:pPr>
            <a:r>
              <a:rPr lang="en-US" sz="2400" dirty="0"/>
              <a:t>5. What hypothesis is to be tested?</a:t>
            </a:r>
          </a:p>
          <a:p>
            <a:pPr>
              <a:buFontTx/>
              <a:buNone/>
              <a:defRPr/>
            </a:pPr>
            <a:r>
              <a:rPr lang="en-US" sz="2400" dirty="0"/>
              <a:t>6. List the hypothesis?</a:t>
            </a:r>
          </a:p>
          <a:p>
            <a:pPr>
              <a:buFontTx/>
              <a:buNone/>
              <a:defRPr/>
            </a:pPr>
            <a:endParaRPr lang="en-US" sz="2400" dirty="0"/>
          </a:p>
          <a:p>
            <a:pPr>
              <a:buFontTx/>
              <a:buNone/>
              <a:defRPr/>
            </a:pPr>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p:cNvSpPr>
            <a:spLocks noGrp="1"/>
          </p:cNvSpPr>
          <p:nvPr>
            <p:ph idx="1"/>
          </p:nvPr>
        </p:nvSpPr>
        <p:spPr>
          <a:xfrm>
            <a:off x="457200" y="304800"/>
            <a:ext cx="8229600" cy="5821363"/>
          </a:xfrm>
        </p:spPr>
        <p:txBody>
          <a:bodyPr/>
          <a:lstStyle/>
          <a:p>
            <a:pPr>
              <a:buFontTx/>
              <a:buNone/>
            </a:pPr>
            <a:endParaRPr lang="en-GB" sz="2200"/>
          </a:p>
        </p:txBody>
      </p:sp>
      <p:sp>
        <p:nvSpPr>
          <p:cNvPr id="4" name="Rectangle 3"/>
          <p:cNvSpPr/>
          <p:nvPr/>
        </p:nvSpPr>
        <p:spPr>
          <a:xfrm>
            <a:off x="762000" y="1981200"/>
            <a:ext cx="7239000" cy="3416320"/>
          </a:xfrm>
          <a:prstGeom prst="rect">
            <a:avLst/>
          </a:prstGeom>
          <a:noFill/>
        </p:spPr>
        <p:txBody>
          <a:bodyPr>
            <a:spAutoFit/>
          </a:bodyPr>
          <a:lstStyle/>
          <a:p>
            <a:pPr algn="ctr">
              <a:defRPr/>
            </a:pPr>
            <a:r>
              <a:rPr lang="en-GB"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3.Testing  of hypothesis of </a:t>
            </a:r>
            <a:r>
              <a:rPr lang="en-GB" sz="5400" b="1" u="sng"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two mean</a:t>
            </a:r>
            <a:r>
              <a:rPr lang="en-GB"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sym typeface="Wingdings" pitchFamily="2" charset="2"/>
              </a:rPr>
              <a:t></a:t>
            </a:r>
            <a:r>
              <a:rPr lang="en-GB"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involving two population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sz="3000"/>
              <a:t>Assumptions of Independent sample test</a:t>
            </a:r>
          </a:p>
        </p:txBody>
      </p:sp>
      <p:sp>
        <p:nvSpPr>
          <p:cNvPr id="22531" name="Content Placeholder 2"/>
          <p:cNvSpPr>
            <a:spLocks noGrp="1"/>
          </p:cNvSpPr>
          <p:nvPr>
            <p:ph idx="1"/>
          </p:nvPr>
        </p:nvSpPr>
        <p:spPr/>
        <p:txBody>
          <a:bodyPr/>
          <a:lstStyle/>
          <a:p>
            <a:r>
              <a:rPr lang="en-US" sz="2400"/>
              <a:t>Dependent variable should be measured on a continuous scale. </a:t>
            </a:r>
          </a:p>
          <a:p>
            <a:r>
              <a:rPr lang="en-US" sz="2400"/>
              <a:t> Independent variable should consist of two categorical, independent groups.</a:t>
            </a:r>
          </a:p>
          <a:p>
            <a:r>
              <a:rPr lang="en-US" sz="2400"/>
              <a:t>Independence of observations</a:t>
            </a:r>
          </a:p>
          <a:p>
            <a:r>
              <a:rPr lang="en-US" sz="2400"/>
              <a:t> No significant outliers. </a:t>
            </a:r>
          </a:p>
          <a:p>
            <a:r>
              <a:rPr lang="en-US" sz="2400"/>
              <a:t>Dependent variable should be approximately normally distributed for each group of the independent variable.</a:t>
            </a:r>
          </a:p>
          <a:p>
            <a:r>
              <a:rPr lang="en-US" sz="2400"/>
              <a:t>Homogeneity of variances. (Levene’s test for homogeneity of variances.H0: </a:t>
            </a:r>
            <a:r>
              <a:rPr lang="el-GR" sz="2400"/>
              <a:t>σ</a:t>
            </a:r>
            <a:r>
              <a:rPr lang="en-US" sz="2400" baseline="-25000"/>
              <a:t>1</a:t>
            </a:r>
            <a:r>
              <a:rPr lang="en-US" sz="2400" baseline="30000"/>
              <a:t>2</a:t>
            </a:r>
            <a:r>
              <a:rPr lang="en-US" sz="2400"/>
              <a:t>=</a:t>
            </a:r>
            <a:r>
              <a:rPr lang="el-GR" sz="2400"/>
              <a:t>σ</a:t>
            </a:r>
            <a:r>
              <a:rPr lang="en-US" sz="2400" baseline="-25000"/>
              <a:t>2</a:t>
            </a:r>
            <a:r>
              <a:rPr lang="en-US" sz="2400" baseline="30000"/>
              <a:t>2</a:t>
            </a:r>
            <a:r>
              <a:rPr lang="en-US" sz="2400"/>
              <a:t>)  </a:t>
            </a:r>
          </a:p>
          <a:p>
            <a:pPr>
              <a:buFontTx/>
              <a:buNone/>
            </a:pPr>
            <a:endParaRPr lang="en-US" sz="2400"/>
          </a:p>
          <a:p>
            <a:pPr>
              <a:buFontTx/>
              <a:buNone/>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 calcmode="lin" valueType="num">
                                      <p:cBhvr additive="base">
                                        <p:cTn id="7"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anim calcmode="lin" valueType="num">
                                      <p:cBhvr additive="base">
                                        <p:cTn id="13"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anim calcmode="lin" valueType="num">
                                      <p:cBhvr additive="base">
                                        <p:cTn id="19"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 calcmode="lin" valueType="num">
                                      <p:cBhvr additive="base">
                                        <p:cTn id="25"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531">
                                            <p:txEl>
                                              <p:pRg st="5" end="5"/>
                                            </p:txEl>
                                          </p:spTgt>
                                        </p:tgtEl>
                                        <p:attrNameLst>
                                          <p:attrName>style.visibility</p:attrName>
                                        </p:attrNameLst>
                                      </p:cBhvr>
                                      <p:to>
                                        <p:strVal val="visible"/>
                                      </p:to>
                                    </p:set>
                                    <p:anim calcmode="lin" valueType="num">
                                      <p:cBhvr additive="base">
                                        <p:cTn id="31"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5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ntent Placeholder 2"/>
          <p:cNvSpPr>
            <a:spLocks noGrp="1"/>
          </p:cNvSpPr>
          <p:nvPr>
            <p:ph idx="1"/>
          </p:nvPr>
        </p:nvSpPr>
        <p:spPr>
          <a:xfrm>
            <a:off x="457200" y="304800"/>
            <a:ext cx="8229600" cy="5821363"/>
          </a:xfrm>
          <a:ln>
            <a:solidFill>
              <a:schemeClr val="accent1"/>
            </a:solidFill>
          </a:ln>
        </p:spPr>
        <p:txBody>
          <a:bodyPr/>
          <a:lstStyle/>
          <a:p>
            <a:pPr>
              <a:buFontTx/>
              <a:buNone/>
              <a:defRPr/>
            </a:pPr>
            <a:endParaRPr lang="en-GB" sz="4400" dirty="0"/>
          </a:p>
          <a:p>
            <a:pPr>
              <a:buFontTx/>
              <a:buNone/>
              <a:defRPr/>
            </a:pPr>
            <a:r>
              <a:rPr lang="en-GB" sz="4400" dirty="0"/>
              <a:t>Test of significance involving two population</a:t>
            </a:r>
            <a:r>
              <a:rPr lang="en-GB" sz="4400" dirty="0">
                <a:sym typeface="Wingdings" pitchFamily="2" charset="2"/>
              </a:rPr>
              <a:t> Equality of two mean</a:t>
            </a:r>
            <a:endParaRPr lang="en-GB" sz="4400" dirty="0"/>
          </a:p>
          <a:p>
            <a:pPr marL="742950" indent="-742950">
              <a:buFontTx/>
              <a:buNone/>
              <a:defRPr/>
            </a:pPr>
            <a:r>
              <a:rPr lang="en-GB" sz="4400" dirty="0"/>
              <a:t>3.a.Independent sample test</a:t>
            </a:r>
          </a:p>
          <a:p>
            <a:pPr marL="742950" indent="-742950">
              <a:buFontTx/>
              <a:buNone/>
              <a:defRPr/>
            </a:pPr>
            <a:r>
              <a:rPr lang="en-GB" sz="4400" dirty="0"/>
              <a:t>H</a:t>
            </a:r>
            <a:r>
              <a:rPr lang="en-US" sz="4400" baseline="-25000" dirty="0"/>
              <a:t>0</a:t>
            </a:r>
            <a:r>
              <a:rPr lang="en-GB" sz="4400" dirty="0"/>
              <a:t>: </a:t>
            </a:r>
            <a:r>
              <a:rPr lang="el-GR" sz="4400" dirty="0"/>
              <a:t>μ</a:t>
            </a:r>
            <a:r>
              <a:rPr lang="en-US" sz="4400" baseline="-25000" dirty="0"/>
              <a:t>1</a:t>
            </a:r>
            <a:r>
              <a:rPr lang="en-US" sz="4400" dirty="0"/>
              <a:t>=</a:t>
            </a:r>
            <a:r>
              <a:rPr lang="el-GR" sz="4400" dirty="0"/>
              <a:t>μ</a:t>
            </a:r>
            <a:r>
              <a:rPr lang="en-US" sz="4400" baseline="-25000" dirty="0"/>
              <a:t>2</a:t>
            </a:r>
            <a:endParaRPr lang="en-GB" sz="4400" dirty="0"/>
          </a:p>
          <a:p>
            <a:pPr marL="742950" indent="-742950">
              <a:buFontTx/>
              <a:buNone/>
              <a:defRPr/>
            </a:pPr>
            <a:r>
              <a:rPr lang="en-GB" sz="4400" dirty="0"/>
              <a:t>H</a:t>
            </a:r>
            <a:r>
              <a:rPr lang="el-GR" sz="4400" dirty="0"/>
              <a:t>α</a:t>
            </a:r>
            <a:r>
              <a:rPr lang="en-GB" sz="4400" dirty="0"/>
              <a:t>: </a:t>
            </a:r>
            <a:r>
              <a:rPr lang="el-GR" sz="4400" dirty="0"/>
              <a:t>μ</a:t>
            </a:r>
            <a:r>
              <a:rPr lang="en-US" sz="4400" baseline="-25000" dirty="0"/>
              <a:t>1</a:t>
            </a:r>
            <a:r>
              <a:rPr lang="el-GR" sz="4400" dirty="0"/>
              <a:t>≠μ</a:t>
            </a:r>
            <a:r>
              <a:rPr lang="en-US" sz="4400" baseline="-25000" dirty="0"/>
              <a:t>2</a:t>
            </a:r>
            <a:endParaRPr lang="en-GB" sz="4400" baseline="-25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a:xfrm>
            <a:off x="457200" y="274638"/>
            <a:ext cx="8229600" cy="1020762"/>
          </a:xfrm>
        </p:spPr>
        <p:txBody>
          <a:bodyPr/>
          <a:lstStyle/>
          <a:p>
            <a:r>
              <a:rPr lang="en-GB" sz="3000"/>
              <a:t>5. Equality of two means(means of two population) –Independent sample test</a:t>
            </a:r>
          </a:p>
        </p:txBody>
      </p:sp>
      <p:sp>
        <p:nvSpPr>
          <p:cNvPr id="17412" name="Content Placeholder 2"/>
          <p:cNvSpPr>
            <a:spLocks noGrp="1"/>
          </p:cNvSpPr>
          <p:nvPr>
            <p:ph idx="1"/>
          </p:nvPr>
        </p:nvSpPr>
        <p:spPr>
          <a:xfrm>
            <a:off x="457200" y="1295400"/>
            <a:ext cx="8229600" cy="4830763"/>
          </a:xfrm>
        </p:spPr>
        <p:txBody>
          <a:bodyPr/>
          <a:lstStyle/>
          <a:p>
            <a:pPr>
              <a:buFontTx/>
              <a:buNone/>
            </a:pPr>
            <a:r>
              <a:rPr lang="en-GB" sz="2200">
                <a:latin typeface="Verdana" pitchFamily="34" charset="0"/>
                <a:ea typeface="Verdana" pitchFamily="34" charset="0"/>
                <a:cs typeface="Verdana" pitchFamily="34" charset="0"/>
              </a:rPr>
              <a:t>Assumption: Variance are equal</a:t>
            </a:r>
          </a:p>
          <a:p>
            <a:pPr>
              <a:buFontTx/>
              <a:buNone/>
            </a:pPr>
            <a:r>
              <a:rPr lang="en-GB" sz="2200">
                <a:latin typeface="Verdana" pitchFamily="34" charset="0"/>
                <a:ea typeface="Verdana" pitchFamily="34" charset="0"/>
                <a:cs typeface="Verdana" pitchFamily="34" charset="0"/>
              </a:rPr>
              <a:t>3.a. 1) Two S.D. known</a:t>
            </a:r>
          </a:p>
          <a:p>
            <a:pPr>
              <a:buFontTx/>
              <a:buNone/>
            </a:pPr>
            <a:r>
              <a:rPr lang="en-GB" sz="2200">
                <a:latin typeface="Verdana" pitchFamily="34" charset="0"/>
                <a:ea typeface="Verdana" pitchFamily="34" charset="0"/>
                <a:cs typeface="Verdana" pitchFamily="34" charset="0"/>
              </a:rPr>
              <a:t>3.a.2) Two S.D unknown</a:t>
            </a:r>
          </a:p>
          <a:p>
            <a:pPr>
              <a:buFontTx/>
              <a:buNone/>
            </a:pPr>
            <a:r>
              <a:rPr lang="en-GB" sz="2200">
                <a:latin typeface="Verdana" pitchFamily="34" charset="0"/>
                <a:ea typeface="Verdana" pitchFamily="34" charset="0"/>
                <a:cs typeface="Verdana" pitchFamily="34" charset="0"/>
              </a:rPr>
              <a:t>Notations</a:t>
            </a:r>
          </a:p>
          <a:p>
            <a:pPr>
              <a:buFontTx/>
              <a:buNone/>
            </a:pPr>
            <a:r>
              <a:rPr lang="en-GB" sz="2200">
                <a:latin typeface="Verdana" pitchFamily="34" charset="0"/>
                <a:ea typeface="Verdana" pitchFamily="34" charset="0"/>
                <a:cs typeface="Verdana" pitchFamily="34" charset="0"/>
              </a:rPr>
              <a:t>n</a:t>
            </a:r>
            <a:r>
              <a:rPr lang="en-GB" sz="2200" baseline="-25000">
                <a:latin typeface="Verdana" pitchFamily="34" charset="0"/>
                <a:ea typeface="Verdana" pitchFamily="34" charset="0"/>
                <a:cs typeface="Verdana" pitchFamily="34" charset="0"/>
              </a:rPr>
              <a:t>1</a:t>
            </a:r>
            <a:r>
              <a:rPr lang="en-GB" sz="2200">
                <a:latin typeface="Verdana" pitchFamily="34" charset="0"/>
                <a:ea typeface="Verdana" pitchFamily="34" charset="0"/>
                <a:cs typeface="Verdana" pitchFamily="34" charset="0"/>
              </a:rPr>
              <a:t> = Sample size from the first population</a:t>
            </a:r>
          </a:p>
          <a:p>
            <a:pPr>
              <a:buFontTx/>
              <a:buNone/>
            </a:pPr>
            <a:r>
              <a:rPr lang="en-GB" sz="2200">
                <a:latin typeface="Verdana" pitchFamily="34" charset="0"/>
                <a:ea typeface="Verdana" pitchFamily="34" charset="0"/>
                <a:cs typeface="Verdana" pitchFamily="34" charset="0"/>
              </a:rPr>
              <a:t>n</a:t>
            </a:r>
            <a:r>
              <a:rPr lang="en-GB" sz="2200" baseline="-25000">
                <a:latin typeface="Verdana" pitchFamily="34" charset="0"/>
                <a:ea typeface="Verdana" pitchFamily="34" charset="0"/>
                <a:cs typeface="Verdana" pitchFamily="34" charset="0"/>
              </a:rPr>
              <a:t>2</a:t>
            </a:r>
            <a:r>
              <a:rPr lang="en-GB" sz="2200">
                <a:latin typeface="Verdana" pitchFamily="34" charset="0"/>
                <a:ea typeface="Verdana" pitchFamily="34" charset="0"/>
                <a:cs typeface="Verdana" pitchFamily="34" charset="0"/>
              </a:rPr>
              <a:t> = Sample size from the second population</a:t>
            </a:r>
          </a:p>
          <a:p>
            <a:pPr>
              <a:buFontTx/>
              <a:buNone/>
            </a:pPr>
            <a:r>
              <a:rPr lang="en-GB" sz="2200">
                <a:latin typeface="Verdana" pitchFamily="34" charset="0"/>
                <a:ea typeface="Verdana" pitchFamily="34" charset="0"/>
                <a:cs typeface="Verdana" pitchFamily="34" charset="0"/>
              </a:rPr>
              <a:t>xˉ</a:t>
            </a:r>
            <a:r>
              <a:rPr lang="en-GB" sz="2200" baseline="-25000">
                <a:latin typeface="Verdana" pitchFamily="34" charset="0"/>
                <a:ea typeface="Verdana" pitchFamily="34" charset="0"/>
                <a:cs typeface="Verdana" pitchFamily="34" charset="0"/>
              </a:rPr>
              <a:t>1 </a:t>
            </a:r>
            <a:r>
              <a:rPr lang="en-GB" sz="2200">
                <a:latin typeface="Verdana" pitchFamily="34" charset="0"/>
                <a:ea typeface="Verdana" pitchFamily="34" charset="0"/>
                <a:cs typeface="Verdana" pitchFamily="34" charset="0"/>
              </a:rPr>
              <a:t> = sample mean of first population</a:t>
            </a:r>
          </a:p>
          <a:p>
            <a:pPr>
              <a:buFontTx/>
              <a:buNone/>
            </a:pPr>
            <a:r>
              <a:rPr lang="en-GB" sz="2200">
                <a:latin typeface="Verdana" pitchFamily="34" charset="0"/>
                <a:ea typeface="Verdana" pitchFamily="34" charset="0"/>
                <a:cs typeface="Verdana" pitchFamily="34" charset="0"/>
              </a:rPr>
              <a:t>xˉ</a:t>
            </a:r>
            <a:r>
              <a:rPr lang="en-GB" sz="2200" baseline="-25000">
                <a:latin typeface="Verdana" pitchFamily="34" charset="0"/>
                <a:ea typeface="Verdana" pitchFamily="34" charset="0"/>
                <a:cs typeface="Verdana" pitchFamily="34" charset="0"/>
              </a:rPr>
              <a:t>2 </a:t>
            </a:r>
            <a:r>
              <a:rPr lang="en-GB" sz="2200">
                <a:latin typeface="Verdana" pitchFamily="34" charset="0"/>
                <a:ea typeface="Verdana" pitchFamily="34" charset="0"/>
                <a:cs typeface="Verdana" pitchFamily="34" charset="0"/>
              </a:rPr>
              <a:t> = sample mean of second population</a:t>
            </a:r>
          </a:p>
          <a:p>
            <a:pPr>
              <a:buFontTx/>
              <a:buNone/>
            </a:pPr>
            <a:r>
              <a:rPr lang="en-GB" sz="2200">
                <a:latin typeface="Verdana" pitchFamily="34" charset="0"/>
                <a:ea typeface="Verdana" pitchFamily="34" charset="0"/>
                <a:cs typeface="Verdana" pitchFamily="34" charset="0"/>
              </a:rPr>
              <a:t>σ = pooled s.d of both population</a:t>
            </a: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baseline="-25000">
              <a:latin typeface="Verdana" pitchFamily="34" charset="0"/>
              <a:ea typeface="Verdana" pitchFamily="34" charset="0"/>
              <a:cs typeface="Verdana"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Content Placeholder 2"/>
          <p:cNvSpPr>
            <a:spLocks noGrp="1"/>
          </p:cNvSpPr>
          <p:nvPr>
            <p:ph idx="1"/>
          </p:nvPr>
        </p:nvSpPr>
        <p:spPr>
          <a:xfrm>
            <a:off x="457200" y="228600"/>
            <a:ext cx="8229600" cy="5897563"/>
          </a:xfrm>
        </p:spPr>
        <p:txBody>
          <a:bodyPr/>
          <a:lstStyle/>
          <a:p>
            <a:pPr marL="571500" indent="-571500">
              <a:buFontTx/>
              <a:buNone/>
            </a:pPr>
            <a:r>
              <a:rPr lang="en-US"/>
              <a:t>Two S.D Known and are equal</a:t>
            </a:r>
          </a:p>
          <a:p>
            <a:pPr marL="571500" indent="-571500">
              <a:buFontTx/>
              <a:buNone/>
            </a:pPr>
            <a:r>
              <a:rPr lang="el-GR"/>
              <a:t>σ</a:t>
            </a:r>
            <a:r>
              <a:rPr lang="en-GB" baseline="-25000"/>
              <a:t>1</a:t>
            </a:r>
            <a:r>
              <a:rPr lang="en-GB"/>
              <a:t> = </a:t>
            </a:r>
            <a:r>
              <a:rPr lang="el-GR"/>
              <a:t>σ</a:t>
            </a:r>
            <a:r>
              <a:rPr lang="en-GB" baseline="-25000"/>
              <a:t>2</a:t>
            </a:r>
            <a:r>
              <a:rPr lang="en-GB"/>
              <a:t> =</a:t>
            </a:r>
            <a:r>
              <a:rPr lang="el-GR"/>
              <a:t>σ</a:t>
            </a:r>
            <a:endParaRPr lang="en-GB"/>
          </a:p>
          <a:p>
            <a:pPr marL="571500" indent="-571500">
              <a:buFontTx/>
              <a:buNone/>
            </a:pPr>
            <a:endParaRPr lang="en-GB"/>
          </a:p>
          <a:p>
            <a:pPr marL="571500" indent="-571500">
              <a:buFontTx/>
              <a:buNone/>
            </a:pPr>
            <a:endParaRPr lang="en-GB"/>
          </a:p>
          <a:p>
            <a:pPr marL="571500" indent="-571500">
              <a:buFontTx/>
              <a:buNone/>
            </a:pPr>
            <a:r>
              <a:rPr lang="en-GB"/>
              <a:t>Two S.D Known and are not equal</a:t>
            </a:r>
          </a:p>
          <a:p>
            <a:pPr marL="571500" indent="-571500">
              <a:buFontTx/>
              <a:buAutoNum type="alphaLcParenR" startAt="2"/>
            </a:pPr>
            <a:r>
              <a:rPr lang="el-GR"/>
              <a:t>σ</a:t>
            </a:r>
            <a:r>
              <a:rPr lang="en-GB" baseline="-25000"/>
              <a:t>1</a:t>
            </a:r>
            <a:r>
              <a:rPr lang="en-GB"/>
              <a:t> ≠ </a:t>
            </a:r>
            <a:r>
              <a:rPr lang="el-GR"/>
              <a:t>σ</a:t>
            </a:r>
            <a:r>
              <a:rPr lang="en-GB" baseline="-25000"/>
              <a:t>2</a:t>
            </a:r>
          </a:p>
          <a:p>
            <a:pPr marL="571500" indent="-571500">
              <a:buFontTx/>
              <a:buNone/>
            </a:pPr>
            <a:endParaRPr lang="en-GB" baseline="-25000"/>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AutoNum type="romanLcParenBoth"/>
            </a:pPr>
            <a:endParaRPr lang="en-GB"/>
          </a:p>
          <a:p>
            <a:pPr marL="571500" indent="-571500">
              <a:buFontTx/>
              <a:buAutoNum type="romanLcParenBoth"/>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p:txBody>
      </p:sp>
      <p:graphicFrame>
        <p:nvGraphicFramePr>
          <p:cNvPr id="18434" name="Object 2"/>
          <p:cNvGraphicFramePr>
            <a:graphicFrameLocks noChangeAspect="1"/>
          </p:cNvGraphicFramePr>
          <p:nvPr/>
        </p:nvGraphicFramePr>
        <p:xfrm>
          <a:off x="1143000" y="1270000"/>
          <a:ext cx="3810000" cy="1422400"/>
        </p:xfrm>
        <a:graphic>
          <a:graphicData uri="http://schemas.openxmlformats.org/presentationml/2006/ole">
            <mc:AlternateContent xmlns:mc="http://schemas.openxmlformats.org/markup-compatibility/2006">
              <mc:Choice xmlns:v="urn:schemas-microsoft-com:vml" Requires="v">
                <p:oleObj name="Equation" r:id="rId2" imgW="1104840" imgH="914400" progId="Equation.3">
                  <p:embed/>
                </p:oleObj>
              </mc:Choice>
              <mc:Fallback>
                <p:oleObj name="Equation" r:id="rId2" imgW="1104840" imgH="9144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70000"/>
                        <a:ext cx="3810000"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5"/>
          <p:cNvGraphicFramePr>
            <a:graphicFrameLocks noChangeAspect="1"/>
          </p:cNvGraphicFramePr>
          <p:nvPr/>
        </p:nvGraphicFramePr>
        <p:xfrm>
          <a:off x="1447800" y="3810000"/>
          <a:ext cx="4953000" cy="2286000"/>
        </p:xfrm>
        <a:graphic>
          <a:graphicData uri="http://schemas.openxmlformats.org/presentationml/2006/ole">
            <mc:AlternateContent xmlns:mc="http://schemas.openxmlformats.org/markup-compatibility/2006">
              <mc:Choice xmlns:v="urn:schemas-microsoft-com:vml" Requires="v">
                <p:oleObj name="Equation" r:id="rId4" imgW="1231560" imgH="1218960" progId="Equation.3">
                  <p:embed/>
                </p:oleObj>
              </mc:Choice>
              <mc:Fallback>
                <p:oleObj name="Equation" r:id="rId4" imgW="1231560" imgH="121896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810000"/>
                        <a:ext cx="4953000"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Content Placeholder 2"/>
          <p:cNvSpPr>
            <a:spLocks noGrp="1"/>
          </p:cNvSpPr>
          <p:nvPr>
            <p:ph idx="1"/>
          </p:nvPr>
        </p:nvSpPr>
        <p:spPr>
          <a:xfrm>
            <a:off x="457200" y="228600"/>
            <a:ext cx="8229600" cy="5897563"/>
          </a:xfrm>
        </p:spPr>
        <p:txBody>
          <a:bodyPr/>
          <a:lstStyle/>
          <a:p>
            <a:pPr marL="571500" indent="-571500">
              <a:buFontTx/>
              <a:buNone/>
            </a:pPr>
            <a:endParaRPr lang="en-GB"/>
          </a:p>
          <a:p>
            <a:pPr marL="571500" indent="-571500">
              <a:buFontTx/>
              <a:buNone/>
            </a:pPr>
            <a:r>
              <a:rPr lang="en-GB"/>
              <a:t>Two S.D un Known and sample S.D. Known</a:t>
            </a:r>
          </a:p>
          <a:p>
            <a:pPr marL="571500" indent="-571500">
              <a:buFontTx/>
              <a:buNone/>
            </a:pPr>
            <a:r>
              <a:rPr lang="en-GB"/>
              <a:t>n&gt;30 </a:t>
            </a:r>
          </a:p>
          <a:p>
            <a:pPr marL="571500" indent="-571500">
              <a:buFontTx/>
              <a:buNone/>
            </a:pPr>
            <a:endParaRPr lang="en-GB" baseline="-25000"/>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AutoNum type="romanLcParenBoth"/>
            </a:pPr>
            <a:endParaRPr lang="en-GB"/>
          </a:p>
          <a:p>
            <a:pPr marL="571500" indent="-571500">
              <a:buFontTx/>
              <a:buAutoNum type="romanLcParenBoth"/>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p:txBody>
      </p:sp>
      <p:graphicFrame>
        <p:nvGraphicFramePr>
          <p:cNvPr id="19458" name="Object 2"/>
          <p:cNvGraphicFramePr>
            <a:graphicFrameLocks noChangeAspect="1"/>
          </p:cNvGraphicFramePr>
          <p:nvPr/>
        </p:nvGraphicFramePr>
        <p:xfrm>
          <a:off x="1676400" y="2368550"/>
          <a:ext cx="3810000" cy="1106488"/>
        </p:xfrm>
        <a:graphic>
          <a:graphicData uri="http://schemas.openxmlformats.org/presentationml/2006/ole">
            <mc:AlternateContent xmlns:mc="http://schemas.openxmlformats.org/markup-compatibility/2006">
              <mc:Choice xmlns:v="urn:schemas-microsoft-com:vml" Requires="v">
                <p:oleObj name="Equation" r:id="rId2" imgW="1104840" imgH="711000" progId="Equation.3">
                  <p:embed/>
                </p:oleObj>
              </mc:Choice>
              <mc:Fallback>
                <p:oleObj name="Equation" r:id="rId2" imgW="1104840" imgH="7110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368550"/>
                        <a:ext cx="3810000" cy="110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9" name="Object 5"/>
          <p:cNvGraphicFramePr>
            <a:graphicFrameLocks noChangeAspect="1"/>
          </p:cNvGraphicFramePr>
          <p:nvPr/>
        </p:nvGraphicFramePr>
        <p:xfrm>
          <a:off x="298450" y="3962400"/>
          <a:ext cx="7250113" cy="1466850"/>
        </p:xfrm>
        <a:graphic>
          <a:graphicData uri="http://schemas.openxmlformats.org/presentationml/2006/ole">
            <mc:AlternateContent xmlns:mc="http://schemas.openxmlformats.org/markup-compatibility/2006">
              <mc:Choice xmlns:v="urn:schemas-microsoft-com:vml" Requires="v">
                <p:oleObj name="Equation" r:id="rId4" imgW="1803240" imgH="507960" progId="Equation.3">
                  <p:embed/>
                </p:oleObj>
              </mc:Choice>
              <mc:Fallback>
                <p:oleObj name="Equation" r:id="rId4" imgW="1803240" imgH="50796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450" y="3962400"/>
                        <a:ext cx="7250113" cy="146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Content Placeholder 2"/>
          <p:cNvSpPr>
            <a:spLocks noGrp="1"/>
          </p:cNvSpPr>
          <p:nvPr>
            <p:ph idx="1"/>
          </p:nvPr>
        </p:nvSpPr>
        <p:spPr>
          <a:xfrm>
            <a:off x="457200" y="228600"/>
            <a:ext cx="8229600" cy="5897563"/>
          </a:xfrm>
        </p:spPr>
        <p:txBody>
          <a:bodyPr/>
          <a:lstStyle/>
          <a:p>
            <a:pPr marL="571500" indent="-571500">
              <a:buFontTx/>
              <a:buNone/>
            </a:pPr>
            <a:endParaRPr lang="en-GB"/>
          </a:p>
          <a:p>
            <a:pPr marL="571500" indent="-571500">
              <a:buFontTx/>
              <a:buNone/>
            </a:pPr>
            <a:r>
              <a:rPr lang="en-GB"/>
              <a:t>Two S.D un Known and sample S.D. Known</a:t>
            </a:r>
          </a:p>
          <a:p>
            <a:pPr marL="571500" indent="-571500">
              <a:buFontTx/>
              <a:buNone/>
            </a:pPr>
            <a:r>
              <a:rPr lang="en-GB"/>
              <a:t>n&lt;30 </a:t>
            </a:r>
          </a:p>
          <a:p>
            <a:pPr marL="571500" indent="-571500">
              <a:buFontTx/>
              <a:buNone/>
            </a:pPr>
            <a:endParaRPr lang="en-GB" baseline="-25000"/>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AutoNum type="romanLcParenBoth"/>
            </a:pPr>
            <a:endParaRPr lang="en-GB"/>
          </a:p>
          <a:p>
            <a:pPr marL="571500" indent="-571500">
              <a:buFontTx/>
              <a:buAutoNum type="romanLcParenBoth"/>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a:p>
            <a:pPr marL="571500" indent="-571500">
              <a:buFontTx/>
              <a:buNone/>
            </a:pPr>
            <a:endParaRPr lang="en-GB"/>
          </a:p>
        </p:txBody>
      </p:sp>
      <p:graphicFrame>
        <p:nvGraphicFramePr>
          <p:cNvPr id="20482" name="Object 2"/>
          <p:cNvGraphicFramePr>
            <a:graphicFrameLocks noChangeAspect="1"/>
          </p:cNvGraphicFramePr>
          <p:nvPr/>
        </p:nvGraphicFramePr>
        <p:xfrm>
          <a:off x="163513" y="2368550"/>
          <a:ext cx="7532687" cy="1106488"/>
        </p:xfrm>
        <a:graphic>
          <a:graphicData uri="http://schemas.openxmlformats.org/presentationml/2006/ole">
            <mc:AlternateContent xmlns:mc="http://schemas.openxmlformats.org/markup-compatibility/2006">
              <mc:Choice xmlns:v="urn:schemas-microsoft-com:vml" Requires="v">
                <p:oleObj name="Equation" r:id="rId2" imgW="2184120" imgH="711000" progId="Equation.3">
                  <p:embed/>
                </p:oleObj>
              </mc:Choice>
              <mc:Fallback>
                <p:oleObj name="Equation" r:id="rId2" imgW="2184120" imgH="7110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13" y="2368550"/>
                        <a:ext cx="7532687" cy="110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5"/>
          <p:cNvGraphicFramePr>
            <a:graphicFrameLocks noChangeAspect="1"/>
          </p:cNvGraphicFramePr>
          <p:nvPr/>
        </p:nvGraphicFramePr>
        <p:xfrm>
          <a:off x="298450" y="3962400"/>
          <a:ext cx="7250113" cy="1466850"/>
        </p:xfrm>
        <a:graphic>
          <a:graphicData uri="http://schemas.openxmlformats.org/presentationml/2006/ole">
            <mc:AlternateContent xmlns:mc="http://schemas.openxmlformats.org/markup-compatibility/2006">
              <mc:Choice xmlns:v="urn:schemas-microsoft-com:vml" Requires="v">
                <p:oleObj name="Equation" r:id="rId4" imgW="1803240" imgH="507960" progId="Equation.3">
                  <p:embed/>
                </p:oleObj>
              </mc:Choice>
              <mc:Fallback>
                <p:oleObj name="Equation" r:id="rId4" imgW="1803240" imgH="50796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450" y="3962400"/>
                        <a:ext cx="7250113" cy="146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2"/>
          <p:cNvSpPr>
            <a:spLocks noGrp="1"/>
          </p:cNvSpPr>
          <p:nvPr>
            <p:ph idx="1"/>
          </p:nvPr>
        </p:nvSpPr>
        <p:spPr>
          <a:xfrm>
            <a:off x="457200" y="381000"/>
            <a:ext cx="8229600" cy="5745163"/>
          </a:xfrm>
        </p:spPr>
        <p:txBody>
          <a:bodyPr/>
          <a:lstStyle/>
          <a:p>
            <a:pPr>
              <a:buFontTx/>
              <a:buNone/>
            </a:pPr>
            <a:r>
              <a:rPr lang="en-GB" sz="2200" dirty="0">
                <a:latin typeface="Verdana" pitchFamily="34" charset="0"/>
                <a:ea typeface="Verdana" pitchFamily="34" charset="0"/>
                <a:cs typeface="Verdana" pitchFamily="34" charset="0"/>
              </a:rPr>
              <a:t>8. An automobile company is interested in testing the mileage given by one of the car brands in two different cities, Mumbai and Delhi.  The company surveyed 100 car owner in Mumbai and found that the average mileage is 12kms. Per litre.  Out of 150 car owner in Delhi, the mileage averaged to 12.5 </a:t>
            </a:r>
            <a:r>
              <a:rPr lang="en-GB" sz="2200" dirty="0" err="1">
                <a:latin typeface="Verdana" pitchFamily="34" charset="0"/>
                <a:ea typeface="Verdana" pitchFamily="34" charset="0"/>
                <a:cs typeface="Verdana" pitchFamily="34" charset="0"/>
              </a:rPr>
              <a:t>kms</a:t>
            </a:r>
            <a:r>
              <a:rPr lang="en-GB" sz="2200" dirty="0">
                <a:latin typeface="Verdana" pitchFamily="34" charset="0"/>
                <a:ea typeface="Verdana" pitchFamily="34" charset="0"/>
                <a:cs typeface="Verdana" pitchFamily="34" charset="0"/>
              </a:rPr>
              <a:t> per litre.  The Standard deviation for mileage of this brand of car is known to be 0.9 </a:t>
            </a:r>
            <a:r>
              <a:rPr lang="en-GB" sz="2200" dirty="0" err="1">
                <a:latin typeface="Verdana" pitchFamily="34" charset="0"/>
                <a:ea typeface="Verdana" pitchFamily="34" charset="0"/>
                <a:cs typeface="Verdana" pitchFamily="34" charset="0"/>
              </a:rPr>
              <a:t>kms</a:t>
            </a:r>
            <a:r>
              <a:rPr lang="en-GB" sz="2200" dirty="0">
                <a:latin typeface="Verdana" pitchFamily="34" charset="0"/>
                <a:ea typeface="Verdana" pitchFamily="34" charset="0"/>
                <a:cs typeface="Verdana" pitchFamily="34" charset="0"/>
              </a:rPr>
              <a:t>.  Can we state that these two cities give different mileage?</a:t>
            </a:r>
          </a:p>
          <a:p>
            <a:pPr>
              <a:buFontTx/>
              <a:buNone/>
            </a:pPr>
            <a:r>
              <a:rPr lang="en-GB" sz="2200" dirty="0">
                <a:latin typeface="Verdana" pitchFamily="34" charset="0"/>
                <a:ea typeface="Verdana" pitchFamily="34" charset="0"/>
                <a:cs typeface="Verdana" pitchFamily="34" charset="0"/>
              </a:rPr>
              <a:t>Given?</a:t>
            </a:r>
          </a:p>
          <a:p>
            <a:pPr>
              <a:buFontTx/>
              <a:buNone/>
            </a:pPr>
            <a:r>
              <a:rPr lang="en-GB" sz="2200" dirty="0">
                <a:latin typeface="Verdana" pitchFamily="34" charset="0"/>
                <a:ea typeface="Verdana" pitchFamily="34" charset="0"/>
                <a:cs typeface="Verdana" pitchFamily="34" charset="0"/>
              </a:rPr>
              <a:t>Solution:</a:t>
            </a:r>
          </a:p>
          <a:p>
            <a:pPr>
              <a:buFontTx/>
              <a:buNone/>
            </a:pPr>
            <a:r>
              <a:rPr lang="en-GB" sz="2200" dirty="0">
                <a:latin typeface="Verdana" pitchFamily="34" charset="0"/>
                <a:ea typeface="Verdana" pitchFamily="34" charset="0"/>
                <a:cs typeface="Verdana" pitchFamily="34" charset="0"/>
              </a:rPr>
              <a:t>Null hypothesis: H0: </a:t>
            </a:r>
            <a:r>
              <a:rPr lang="el-GR" sz="2200" dirty="0">
                <a:latin typeface="Verdana" pitchFamily="34" charset="0"/>
                <a:ea typeface="Verdana" pitchFamily="34" charset="0"/>
                <a:cs typeface="Verdana" pitchFamily="34" charset="0"/>
              </a:rPr>
              <a:t>μ</a:t>
            </a:r>
            <a:r>
              <a:rPr lang="en-GB" sz="2200" baseline="-25000" dirty="0">
                <a:latin typeface="Verdana" pitchFamily="34" charset="0"/>
                <a:ea typeface="Verdana" pitchFamily="34" charset="0"/>
                <a:cs typeface="Verdana" pitchFamily="34" charset="0"/>
              </a:rPr>
              <a:t>1</a:t>
            </a:r>
            <a:r>
              <a:rPr lang="en-GB" sz="2200" dirty="0">
                <a:latin typeface="Verdana" pitchFamily="34" charset="0"/>
                <a:ea typeface="Verdana" pitchFamily="34" charset="0"/>
                <a:cs typeface="Verdana" pitchFamily="34" charset="0"/>
              </a:rPr>
              <a:t>=</a:t>
            </a:r>
            <a:r>
              <a:rPr lang="el-GR" sz="2200" dirty="0">
                <a:latin typeface="Verdana" pitchFamily="34" charset="0"/>
                <a:ea typeface="Verdana" pitchFamily="34" charset="0"/>
                <a:cs typeface="Verdana" pitchFamily="34" charset="0"/>
              </a:rPr>
              <a:t>μ</a:t>
            </a:r>
            <a:r>
              <a:rPr lang="en-GB" sz="2200" baseline="-25000" dirty="0">
                <a:latin typeface="Verdana" pitchFamily="34" charset="0"/>
                <a:ea typeface="Verdana" pitchFamily="34" charset="0"/>
                <a:cs typeface="Verdana" pitchFamily="34" charset="0"/>
              </a:rPr>
              <a:t>2 </a:t>
            </a:r>
            <a:r>
              <a:rPr lang="en-GB" sz="2200" dirty="0">
                <a:latin typeface="Verdana" pitchFamily="34" charset="0"/>
                <a:ea typeface="Verdana" pitchFamily="34" charset="0"/>
                <a:cs typeface="Verdana" pitchFamily="34" charset="0"/>
              </a:rPr>
              <a:t> ( the average mileage of cars in Mumbai and Delhi are same)</a:t>
            </a:r>
            <a:endParaRPr lang="en-GB" sz="2200" baseline="-25000" dirty="0">
              <a:latin typeface="Verdana" pitchFamily="34" charset="0"/>
              <a:ea typeface="Verdana" pitchFamily="34" charset="0"/>
              <a:cs typeface="Verdana" pitchFamily="34" charset="0"/>
            </a:endParaRPr>
          </a:p>
          <a:p>
            <a:pPr>
              <a:buFontTx/>
              <a:buNone/>
            </a:pPr>
            <a:r>
              <a:rPr lang="en-GB" sz="2200" dirty="0">
                <a:latin typeface="Verdana" pitchFamily="34" charset="0"/>
                <a:ea typeface="Verdana" pitchFamily="34" charset="0"/>
                <a:cs typeface="Verdana" pitchFamily="34" charset="0"/>
              </a:rPr>
              <a:t>Alternative hypothesis: H</a:t>
            </a:r>
            <a:r>
              <a:rPr lang="el-GR" sz="2200" dirty="0">
                <a:latin typeface="Verdana" pitchFamily="34" charset="0"/>
                <a:ea typeface="Verdana" pitchFamily="34" charset="0"/>
                <a:cs typeface="Verdana" pitchFamily="34" charset="0"/>
              </a:rPr>
              <a:t>α</a:t>
            </a:r>
            <a:r>
              <a:rPr lang="en-GB" sz="2200" dirty="0">
                <a:latin typeface="Verdana" pitchFamily="34" charset="0"/>
                <a:ea typeface="Verdana" pitchFamily="34" charset="0"/>
                <a:cs typeface="Verdana" pitchFamily="34" charset="0"/>
              </a:rPr>
              <a:t>: </a:t>
            </a:r>
            <a:r>
              <a:rPr lang="el-GR" sz="2200" dirty="0">
                <a:latin typeface="Verdana" pitchFamily="34" charset="0"/>
                <a:ea typeface="Verdana" pitchFamily="34" charset="0"/>
                <a:cs typeface="Verdana" pitchFamily="34" charset="0"/>
              </a:rPr>
              <a:t>μ</a:t>
            </a:r>
            <a:r>
              <a:rPr lang="en-GB" sz="2200" baseline="-25000" dirty="0">
                <a:latin typeface="Verdana" pitchFamily="34" charset="0"/>
                <a:ea typeface="Verdana" pitchFamily="34" charset="0"/>
                <a:cs typeface="Verdana" pitchFamily="34" charset="0"/>
              </a:rPr>
              <a:t>1</a:t>
            </a:r>
            <a:r>
              <a:rPr lang="en-GB" sz="2200" dirty="0">
                <a:latin typeface="Verdana" pitchFamily="34" charset="0"/>
                <a:ea typeface="Verdana" pitchFamily="34" charset="0"/>
                <a:cs typeface="Verdana" pitchFamily="34" charset="0"/>
              </a:rPr>
              <a:t>≠</a:t>
            </a:r>
            <a:r>
              <a:rPr lang="el-GR" sz="2200" dirty="0">
                <a:latin typeface="Verdana" pitchFamily="34" charset="0"/>
                <a:ea typeface="Verdana" pitchFamily="34" charset="0"/>
                <a:cs typeface="Verdana" pitchFamily="34" charset="0"/>
              </a:rPr>
              <a:t>μ</a:t>
            </a:r>
            <a:r>
              <a:rPr lang="en-GB" sz="2200" baseline="-25000" dirty="0">
                <a:latin typeface="Verdana" pitchFamily="34" charset="0"/>
                <a:ea typeface="Verdana" pitchFamily="34" charset="0"/>
                <a:cs typeface="Verdana" pitchFamily="34" charset="0"/>
              </a:rPr>
              <a:t>2</a:t>
            </a:r>
          </a:p>
          <a:p>
            <a:pPr>
              <a:buFontTx/>
              <a:buNone/>
            </a:pPr>
            <a:r>
              <a:rPr lang="en-GB" sz="2200" dirty="0">
                <a:latin typeface="Verdana" pitchFamily="34" charset="0"/>
                <a:ea typeface="Verdana" pitchFamily="34" charset="0"/>
                <a:cs typeface="Verdana" pitchFamily="34" charset="0"/>
              </a:rPr>
              <a:t>Level of significance: </a:t>
            </a:r>
            <a:r>
              <a:rPr lang="el-GR" sz="2200" dirty="0">
                <a:latin typeface="Verdana" pitchFamily="34" charset="0"/>
                <a:ea typeface="Verdana" pitchFamily="34" charset="0"/>
                <a:cs typeface="Verdana" pitchFamily="34" charset="0"/>
              </a:rPr>
              <a:t>α</a:t>
            </a:r>
            <a:r>
              <a:rPr lang="en-GB" sz="2200" dirty="0">
                <a:latin typeface="Verdana" pitchFamily="34" charset="0"/>
                <a:ea typeface="Verdana" pitchFamily="34" charset="0"/>
                <a:cs typeface="Verdana" pitchFamily="34" charset="0"/>
              </a:rPr>
              <a:t> = 5%</a:t>
            </a:r>
          </a:p>
          <a:p>
            <a:pPr>
              <a:buFontTx/>
              <a:buNone/>
            </a:pPr>
            <a:endParaRPr lang="en-GB" sz="2200" baseline="-250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426">
                                            <p:txEl>
                                              <p:pRg st="3" end="3"/>
                                            </p:txEl>
                                          </p:spTgt>
                                        </p:tgtEl>
                                        <p:attrNameLst>
                                          <p:attrName>style.visibility</p:attrName>
                                        </p:attrNameLst>
                                      </p:cBhvr>
                                      <p:to>
                                        <p:strVal val="visible"/>
                                      </p:to>
                                    </p:set>
                                    <p:anim calcmode="lin" valueType="num">
                                      <p:cBhvr additive="base">
                                        <p:cTn id="7" dur="500" fill="hold"/>
                                        <p:tgtEl>
                                          <p:spTgt spid="10342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2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3426">
                                            <p:txEl>
                                              <p:pRg st="4" end="4"/>
                                            </p:txEl>
                                          </p:spTgt>
                                        </p:tgtEl>
                                        <p:attrNameLst>
                                          <p:attrName>style.visibility</p:attrName>
                                        </p:attrNameLst>
                                      </p:cBhvr>
                                      <p:to>
                                        <p:strVal val="visible"/>
                                      </p:to>
                                    </p:set>
                                    <p:anim calcmode="lin" valueType="num">
                                      <p:cBhvr additive="base">
                                        <p:cTn id="11" dur="500" fill="hold"/>
                                        <p:tgtEl>
                                          <p:spTgt spid="10342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426">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3426">
                                            <p:txEl>
                                              <p:pRg st="5" end="5"/>
                                            </p:txEl>
                                          </p:spTgt>
                                        </p:tgtEl>
                                        <p:attrNameLst>
                                          <p:attrName>style.visibility</p:attrName>
                                        </p:attrNameLst>
                                      </p:cBhvr>
                                      <p:to>
                                        <p:strVal val="visible"/>
                                      </p:to>
                                    </p:set>
                                    <p:anim calcmode="lin" valueType="num">
                                      <p:cBhvr additive="base">
                                        <p:cTn id="15" dur="500" fill="hold"/>
                                        <p:tgtEl>
                                          <p:spTgt spid="103426">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342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idx="1"/>
          </p:nvPr>
        </p:nvSpPr>
        <p:spPr>
          <a:xfrm>
            <a:off x="457200" y="381000"/>
            <a:ext cx="8229600" cy="5943600"/>
          </a:xfrm>
        </p:spPr>
        <p:txBody>
          <a:bodyPr/>
          <a:lstStyle/>
          <a:p>
            <a:pPr>
              <a:buFontTx/>
              <a:buNone/>
            </a:pPr>
            <a:r>
              <a:rPr lang="en-GB" sz="2200">
                <a:latin typeface="Verdana" pitchFamily="34" charset="0"/>
                <a:ea typeface="Verdana" pitchFamily="34" charset="0"/>
                <a:cs typeface="Verdana" pitchFamily="34" charset="0"/>
              </a:rPr>
              <a:t>Acceptance region</a:t>
            </a:r>
          </a:p>
          <a:p>
            <a:pPr>
              <a:buFontTx/>
              <a:buNone/>
            </a:pPr>
            <a:r>
              <a:rPr lang="en-GB" sz="2200">
                <a:latin typeface="Verdana" pitchFamily="34" charset="0"/>
                <a:ea typeface="Verdana" pitchFamily="34" charset="0"/>
                <a:cs typeface="Verdana" pitchFamily="34" charset="0"/>
              </a:rPr>
              <a:t>In between -1.96 and +1.96</a:t>
            </a:r>
          </a:p>
          <a:p>
            <a:pPr>
              <a:buFontTx/>
              <a:buNone/>
            </a:pPr>
            <a:endParaRPr lang="en-GB" sz="22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Test statistics Z</a:t>
            </a:r>
          </a:p>
          <a:p>
            <a:pPr>
              <a:buFontTx/>
              <a:buNone/>
            </a:pPr>
            <a:r>
              <a:rPr lang="en-GB" sz="2200">
                <a:latin typeface="Verdana" pitchFamily="34" charset="0"/>
                <a:ea typeface="Verdana" pitchFamily="34" charset="0"/>
                <a:cs typeface="Verdana" pitchFamily="34" charset="0"/>
              </a:rPr>
              <a:t>x</a:t>
            </a:r>
            <a:r>
              <a:rPr lang="en-GB" sz="2200" baseline="-25000">
                <a:latin typeface="Verdana" pitchFamily="34" charset="0"/>
                <a:ea typeface="Verdana" pitchFamily="34" charset="0"/>
                <a:cs typeface="Verdana" pitchFamily="34" charset="0"/>
              </a:rPr>
              <a:t>1</a:t>
            </a:r>
            <a:r>
              <a:rPr lang="en-GB" sz="2200">
                <a:latin typeface="Verdana" pitchFamily="34" charset="0"/>
                <a:ea typeface="Verdana" pitchFamily="34" charset="0"/>
                <a:cs typeface="Verdana" pitchFamily="34" charset="0"/>
              </a:rPr>
              <a:t>ˉ = 12,  x</a:t>
            </a:r>
            <a:r>
              <a:rPr lang="en-GB" sz="2200" baseline="-25000">
                <a:latin typeface="Verdana" pitchFamily="34" charset="0"/>
                <a:ea typeface="Verdana" pitchFamily="34" charset="0"/>
                <a:cs typeface="Verdana" pitchFamily="34" charset="0"/>
              </a:rPr>
              <a:t>2</a:t>
            </a:r>
            <a:r>
              <a:rPr lang="en-GB" sz="2200">
                <a:latin typeface="Verdana" pitchFamily="34" charset="0"/>
                <a:ea typeface="Verdana" pitchFamily="34" charset="0"/>
                <a:cs typeface="Verdana" pitchFamily="34" charset="0"/>
              </a:rPr>
              <a:t>ˉ = 12.5,  </a:t>
            </a:r>
            <a:r>
              <a:rPr lang="el-GR" sz="2200">
                <a:latin typeface="Verdana" pitchFamily="34" charset="0"/>
                <a:ea typeface="Verdana" pitchFamily="34" charset="0"/>
                <a:cs typeface="Verdana" pitchFamily="34" charset="0"/>
              </a:rPr>
              <a:t>σ</a:t>
            </a:r>
            <a:r>
              <a:rPr lang="en-GB" sz="2200">
                <a:latin typeface="Verdana" pitchFamily="34" charset="0"/>
                <a:ea typeface="Verdana" pitchFamily="34" charset="0"/>
                <a:cs typeface="Verdana" pitchFamily="34" charset="0"/>
              </a:rPr>
              <a:t> </a:t>
            </a:r>
            <a:r>
              <a:rPr lang="en-GB" sz="2200" baseline="-25000">
                <a:latin typeface="Verdana" pitchFamily="34" charset="0"/>
                <a:ea typeface="Verdana" pitchFamily="34" charset="0"/>
                <a:cs typeface="Verdana" pitchFamily="34" charset="0"/>
              </a:rPr>
              <a:t>1</a:t>
            </a:r>
            <a:r>
              <a:rPr lang="en-GB" sz="2200">
                <a:latin typeface="Verdana" pitchFamily="34" charset="0"/>
                <a:ea typeface="Verdana" pitchFamily="34" charset="0"/>
                <a:cs typeface="Verdana" pitchFamily="34" charset="0"/>
              </a:rPr>
              <a:t>=</a:t>
            </a:r>
            <a:r>
              <a:rPr lang="el-GR" sz="2200">
                <a:latin typeface="Verdana" pitchFamily="34" charset="0"/>
                <a:ea typeface="Verdana" pitchFamily="34" charset="0"/>
                <a:cs typeface="Verdana" pitchFamily="34" charset="0"/>
              </a:rPr>
              <a:t> σ</a:t>
            </a:r>
            <a:r>
              <a:rPr lang="en-GB" sz="2200">
                <a:latin typeface="Verdana" pitchFamily="34" charset="0"/>
                <a:ea typeface="Verdana" pitchFamily="34" charset="0"/>
                <a:cs typeface="Verdana" pitchFamily="34" charset="0"/>
              </a:rPr>
              <a:t> </a:t>
            </a:r>
            <a:r>
              <a:rPr lang="en-GB" sz="2200" baseline="-25000">
                <a:latin typeface="Verdana" pitchFamily="34" charset="0"/>
                <a:ea typeface="Verdana" pitchFamily="34" charset="0"/>
                <a:cs typeface="Verdana" pitchFamily="34" charset="0"/>
              </a:rPr>
              <a:t>2</a:t>
            </a:r>
            <a:r>
              <a:rPr lang="en-GB" sz="2200">
                <a:latin typeface="Verdana" pitchFamily="34" charset="0"/>
                <a:ea typeface="Verdana" pitchFamily="34" charset="0"/>
                <a:cs typeface="Verdana" pitchFamily="34" charset="0"/>
              </a:rPr>
              <a:t> =</a:t>
            </a:r>
            <a:r>
              <a:rPr lang="el-GR" sz="2200">
                <a:latin typeface="Verdana" pitchFamily="34" charset="0"/>
                <a:ea typeface="Verdana" pitchFamily="34" charset="0"/>
                <a:cs typeface="Verdana" pitchFamily="34" charset="0"/>
              </a:rPr>
              <a:t> σ</a:t>
            </a:r>
            <a:r>
              <a:rPr lang="en-GB" sz="2200">
                <a:latin typeface="Verdana" pitchFamily="34" charset="0"/>
                <a:ea typeface="Verdana" pitchFamily="34" charset="0"/>
                <a:cs typeface="Verdana" pitchFamily="34" charset="0"/>
              </a:rPr>
              <a:t>= 0.9,  n</a:t>
            </a:r>
            <a:r>
              <a:rPr lang="en-GB" sz="2200" baseline="-25000">
                <a:latin typeface="Verdana" pitchFamily="34" charset="0"/>
                <a:ea typeface="Verdana" pitchFamily="34" charset="0"/>
                <a:cs typeface="Verdana" pitchFamily="34" charset="0"/>
              </a:rPr>
              <a:t>1 </a:t>
            </a:r>
            <a:r>
              <a:rPr lang="en-GB" sz="2200">
                <a:latin typeface="Verdana" pitchFamily="34" charset="0"/>
                <a:ea typeface="Verdana" pitchFamily="34" charset="0"/>
                <a:cs typeface="Verdana" pitchFamily="34" charset="0"/>
              </a:rPr>
              <a:t> = 100,  </a:t>
            </a:r>
            <a:endParaRPr lang="en-GB" sz="2200" baseline="-250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n</a:t>
            </a:r>
            <a:r>
              <a:rPr lang="en-GB" sz="2200" baseline="-25000">
                <a:latin typeface="Verdana" pitchFamily="34" charset="0"/>
                <a:ea typeface="Verdana" pitchFamily="34" charset="0"/>
                <a:cs typeface="Verdana" pitchFamily="34" charset="0"/>
              </a:rPr>
              <a:t>2 </a:t>
            </a:r>
            <a:r>
              <a:rPr lang="en-GB" sz="2200">
                <a:latin typeface="Verdana" pitchFamily="34" charset="0"/>
                <a:ea typeface="Verdana" pitchFamily="34" charset="0"/>
                <a:cs typeface="Verdana" pitchFamily="34" charset="0"/>
              </a:rPr>
              <a:t>=  150.</a:t>
            </a: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The calculated value -4.31 lies in the rejection region so null hypothesis is rejected</a:t>
            </a:r>
          </a:p>
          <a:p>
            <a:pPr>
              <a:buFontTx/>
              <a:buNone/>
            </a:pPr>
            <a:r>
              <a:rPr lang="en-GB" sz="2200">
                <a:latin typeface="Verdana" pitchFamily="34" charset="0"/>
                <a:ea typeface="Verdana" pitchFamily="34" charset="0"/>
                <a:cs typeface="Verdana" pitchFamily="34" charset="0"/>
              </a:rPr>
              <a:t>Interpretation: The cars in two cities give different mileage.</a:t>
            </a: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p:txBody>
      </p:sp>
      <p:pic>
        <p:nvPicPr>
          <p:cNvPr id="4" name="Picture 2"/>
          <p:cNvPicPr>
            <a:picLocks noChangeAspect="1"/>
          </p:cNvPicPr>
          <p:nvPr/>
        </p:nvPicPr>
        <p:blipFill>
          <a:blip r:embed="rId2"/>
          <a:srcRect/>
          <a:stretch>
            <a:fillRect/>
          </a:stretch>
        </p:blipFill>
        <p:spPr bwMode="auto">
          <a:xfrm>
            <a:off x="5791200" y="609600"/>
            <a:ext cx="2133600" cy="1066800"/>
          </a:xfrm>
          <a:prstGeom prst="rect">
            <a:avLst/>
          </a:prstGeom>
          <a:noFill/>
          <a:ln w="9525">
            <a:noFill/>
            <a:miter lim="800000"/>
            <a:headEnd/>
            <a:tailEnd/>
          </a:ln>
        </p:spPr>
      </p:pic>
      <p:graphicFrame>
        <p:nvGraphicFramePr>
          <p:cNvPr id="26626" name="Object 3"/>
          <p:cNvGraphicFramePr>
            <a:graphicFrameLocks noChangeAspect="1"/>
          </p:cNvGraphicFramePr>
          <p:nvPr/>
        </p:nvGraphicFramePr>
        <p:xfrm>
          <a:off x="609600" y="2971800"/>
          <a:ext cx="3886200" cy="1752600"/>
        </p:xfrm>
        <a:graphic>
          <a:graphicData uri="http://schemas.openxmlformats.org/presentationml/2006/ole">
            <mc:AlternateContent xmlns:mc="http://schemas.openxmlformats.org/markup-compatibility/2006">
              <mc:Choice xmlns:v="urn:schemas-microsoft-com:vml" Requires="v">
                <p:oleObj name="Equation" r:id="rId3" imgW="2514600" imgH="1346040" progId="Equation.3">
                  <p:embed/>
                </p:oleObj>
              </mc:Choice>
              <mc:Fallback>
                <p:oleObj name="Equation" r:id="rId3" imgW="2514600" imgH="1346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971800"/>
                        <a:ext cx="3886200"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xEl>
                                              <p:pRg st="0" end="0"/>
                                            </p:txEl>
                                          </p:spTgt>
                                        </p:tgtEl>
                                        <p:attrNameLst>
                                          <p:attrName>style.visibility</p:attrName>
                                        </p:attrNameLst>
                                      </p:cBhvr>
                                      <p:to>
                                        <p:strVal val="visible"/>
                                      </p:to>
                                    </p:set>
                                    <p:anim calcmode="lin" valueType="num">
                                      <p:cBhvr additive="base">
                                        <p:cTn id="13"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6627">
                                            <p:txEl>
                                              <p:pRg st="1" end="1"/>
                                            </p:txEl>
                                          </p:spTgt>
                                        </p:tgtEl>
                                        <p:attrNameLst>
                                          <p:attrName>style.visibility</p:attrName>
                                        </p:attrNameLst>
                                      </p:cBhvr>
                                      <p:to>
                                        <p:strVal val="visible"/>
                                      </p:to>
                                    </p:set>
                                    <p:anim calcmode="lin" valueType="num">
                                      <p:cBhvr additive="base">
                                        <p:cTn id="17"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6627">
                                            <p:txEl>
                                              <p:pRg st="3" end="3"/>
                                            </p:txEl>
                                          </p:spTgt>
                                        </p:tgtEl>
                                        <p:attrNameLst>
                                          <p:attrName>style.visibility</p:attrName>
                                        </p:attrNameLst>
                                      </p:cBhvr>
                                      <p:to>
                                        <p:strVal val="visible"/>
                                      </p:to>
                                    </p:set>
                                    <p:anim calcmode="lin" valueType="num">
                                      <p:cBhvr additive="base">
                                        <p:cTn id="23"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62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 calcmode="lin" valueType="num">
                                      <p:cBhvr additive="base">
                                        <p:cTn id="27"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62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627">
                                            <p:txEl>
                                              <p:pRg st="5" end="5"/>
                                            </p:txEl>
                                          </p:spTgt>
                                        </p:tgtEl>
                                        <p:attrNameLst>
                                          <p:attrName>style.visibility</p:attrName>
                                        </p:attrNameLst>
                                      </p:cBhvr>
                                      <p:to>
                                        <p:strVal val="visible"/>
                                      </p:to>
                                    </p:set>
                                    <p:anim calcmode="lin" valueType="num">
                                      <p:cBhvr additive="base">
                                        <p:cTn id="31"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626"/>
                                        </p:tgtEl>
                                        <p:attrNameLst>
                                          <p:attrName>style.visibility</p:attrName>
                                        </p:attrNameLst>
                                      </p:cBhvr>
                                      <p:to>
                                        <p:strVal val="visible"/>
                                      </p:to>
                                    </p:set>
                                    <p:anim calcmode="lin" valueType="num">
                                      <p:cBhvr additive="base">
                                        <p:cTn id="37" dur="500" fill="hold"/>
                                        <p:tgtEl>
                                          <p:spTgt spid="26626"/>
                                        </p:tgtEl>
                                        <p:attrNameLst>
                                          <p:attrName>ppt_x</p:attrName>
                                        </p:attrNameLst>
                                      </p:cBhvr>
                                      <p:tavLst>
                                        <p:tav tm="0">
                                          <p:val>
                                            <p:strVal val="#ppt_x"/>
                                          </p:val>
                                        </p:tav>
                                        <p:tav tm="100000">
                                          <p:val>
                                            <p:strVal val="#ppt_x"/>
                                          </p:val>
                                        </p:tav>
                                      </p:tavLst>
                                    </p:anim>
                                    <p:anim calcmode="lin" valueType="num">
                                      <p:cBhvr additive="base">
                                        <p:cTn id="38" dur="500" fill="hold"/>
                                        <p:tgtEl>
                                          <p:spTgt spid="266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6627">
                                            <p:txEl>
                                              <p:pRg st="11" end="11"/>
                                            </p:txEl>
                                          </p:spTgt>
                                        </p:tgtEl>
                                        <p:attrNameLst>
                                          <p:attrName>style.visibility</p:attrName>
                                        </p:attrNameLst>
                                      </p:cBhvr>
                                      <p:to>
                                        <p:strVal val="visible"/>
                                      </p:to>
                                    </p:set>
                                    <p:anim calcmode="lin" valueType="num">
                                      <p:cBhvr additive="base">
                                        <p:cTn id="43" dur="500" fill="hold"/>
                                        <p:tgtEl>
                                          <p:spTgt spid="26627">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62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6627">
                                            <p:txEl>
                                              <p:pRg st="12" end="12"/>
                                            </p:txEl>
                                          </p:spTgt>
                                        </p:tgtEl>
                                        <p:attrNameLst>
                                          <p:attrName>style.visibility</p:attrName>
                                        </p:attrNameLst>
                                      </p:cBhvr>
                                      <p:to>
                                        <p:strVal val="visible"/>
                                      </p:to>
                                    </p:set>
                                    <p:anim calcmode="lin" valueType="num">
                                      <p:cBhvr additive="base">
                                        <p:cTn id="49" dur="500" fill="hold"/>
                                        <p:tgtEl>
                                          <p:spTgt spid="26627">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62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274638"/>
            <a:ext cx="8229600" cy="868362"/>
          </a:xfrm>
        </p:spPr>
        <p:txBody>
          <a:bodyPr/>
          <a:lstStyle/>
          <a:p>
            <a:r>
              <a:rPr lang="en-US" sz="3000"/>
              <a:t>Error</a:t>
            </a:r>
            <a:endParaRPr lang="en-IN" sz="3000"/>
          </a:p>
        </p:txBody>
      </p:sp>
      <p:graphicFrame>
        <p:nvGraphicFramePr>
          <p:cNvPr id="6" name="Content Placeholder 5"/>
          <p:cNvGraphicFramePr>
            <a:graphicFrameLocks noGrp="1"/>
          </p:cNvGraphicFramePr>
          <p:nvPr>
            <p:ph sz="half" idx="1"/>
          </p:nvPr>
        </p:nvGraphicFramePr>
        <p:xfrm>
          <a:off x="838200" y="1143000"/>
          <a:ext cx="7924800" cy="4032063"/>
        </p:xfrm>
        <a:graphic>
          <a:graphicData uri="http://schemas.openxmlformats.org/drawingml/2006/table">
            <a:tbl>
              <a:tblPr firstRow="1" bandRow="1">
                <a:tableStyleId>{5C22544A-7EE6-4342-B048-85BDC9FD1C3A}</a:tableStyleId>
              </a:tblPr>
              <a:tblGrid>
                <a:gridCol w="2054578">
                  <a:extLst>
                    <a:ext uri="{9D8B030D-6E8A-4147-A177-3AD203B41FA5}">
                      <a16:colId xmlns:a16="http://schemas.microsoft.com/office/drawing/2014/main" val="20000"/>
                    </a:ext>
                  </a:extLst>
                </a:gridCol>
                <a:gridCol w="2054578">
                  <a:extLst>
                    <a:ext uri="{9D8B030D-6E8A-4147-A177-3AD203B41FA5}">
                      <a16:colId xmlns:a16="http://schemas.microsoft.com/office/drawing/2014/main" val="20001"/>
                    </a:ext>
                  </a:extLst>
                </a:gridCol>
                <a:gridCol w="3815644">
                  <a:extLst>
                    <a:ext uri="{9D8B030D-6E8A-4147-A177-3AD203B41FA5}">
                      <a16:colId xmlns:a16="http://schemas.microsoft.com/office/drawing/2014/main" val="20002"/>
                    </a:ext>
                  </a:extLst>
                </a:gridCol>
              </a:tblGrid>
              <a:tr h="381042">
                <a:tc gridSpan="3">
                  <a:txBody>
                    <a:bodyPr/>
                    <a:lstStyle/>
                    <a:p>
                      <a:pPr algn="ctr"/>
                      <a:r>
                        <a:rPr lang="en-US" sz="1800" dirty="0"/>
                        <a:t>Decision</a:t>
                      </a:r>
                      <a:endParaRPr lang="en-IN" sz="1800" dirty="0"/>
                    </a:p>
                  </a:txBody>
                  <a:tcPr marT="45725" marB="45725"/>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984063">
                <a:tc>
                  <a:txBody>
                    <a:bodyPr/>
                    <a:lstStyle/>
                    <a:p>
                      <a:endParaRPr lang="en-IN" sz="1800" dirty="0"/>
                    </a:p>
                  </a:txBody>
                  <a:tcPr marT="45725" marB="45725"/>
                </a:tc>
                <a:tc>
                  <a:txBody>
                    <a:bodyPr/>
                    <a:lstStyle/>
                    <a:p>
                      <a:r>
                        <a:rPr lang="en-US" sz="1800" baseline="0" dirty="0"/>
                        <a:t>Sample Good</a:t>
                      </a:r>
                      <a:endParaRPr lang="en-IN" sz="1800" baseline="-25000" dirty="0"/>
                    </a:p>
                  </a:txBody>
                  <a:tcPr marT="45725" marB="45725"/>
                </a:tc>
                <a:tc>
                  <a:txBody>
                    <a:bodyPr/>
                    <a:lstStyle/>
                    <a:p>
                      <a:r>
                        <a:rPr lang="en-US" sz="1800" dirty="0"/>
                        <a:t>Sample bad</a:t>
                      </a:r>
                    </a:p>
                  </a:txBody>
                  <a:tcPr marT="45725" marB="45725"/>
                </a:tc>
                <a:extLst>
                  <a:ext uri="{0D108BD9-81ED-4DB2-BD59-A6C34878D82A}">
                    <a16:rowId xmlns:a16="http://schemas.microsoft.com/office/drawing/2014/main" val="10001"/>
                  </a:ext>
                </a:extLst>
              </a:tr>
              <a:tr h="1682895">
                <a:tc>
                  <a:txBody>
                    <a:bodyPr/>
                    <a:lstStyle/>
                    <a:p>
                      <a:r>
                        <a:rPr lang="en-IN" sz="1800" dirty="0"/>
                        <a:t>Good lot</a:t>
                      </a:r>
                    </a:p>
                  </a:txBody>
                  <a:tcPr marT="45725" marB="45725"/>
                </a:tc>
                <a:tc>
                  <a:txBody>
                    <a:bodyPr/>
                    <a:lstStyle/>
                    <a:p>
                      <a:r>
                        <a:rPr lang="en-US" sz="1800" dirty="0"/>
                        <a:t>Accept the lot</a:t>
                      </a:r>
                    </a:p>
                    <a:p>
                      <a:r>
                        <a:rPr lang="en-US" sz="1800" dirty="0"/>
                        <a:t>Correct Decision</a:t>
                      </a:r>
                      <a:endParaRPr lang="en-IN" sz="1800" dirty="0"/>
                    </a:p>
                  </a:txBody>
                  <a:tcPr marT="45725" marB="45725"/>
                </a:tc>
                <a:tc>
                  <a:txBody>
                    <a:bodyPr/>
                    <a:lstStyle/>
                    <a:p>
                      <a:pPr marL="285750" indent="-285750">
                        <a:buFont typeface="Arial" pitchFamily="34" charset="0"/>
                        <a:buNone/>
                      </a:pPr>
                      <a:r>
                        <a:rPr lang="en-US" sz="1800" u="none" dirty="0"/>
                        <a:t>Reject the  lot</a:t>
                      </a:r>
                    </a:p>
                    <a:p>
                      <a:pPr marL="285750" indent="-285750">
                        <a:buFont typeface="Arial" pitchFamily="34" charset="0"/>
                        <a:buNone/>
                      </a:pPr>
                      <a:r>
                        <a:rPr lang="en-US" sz="1800" u="none" dirty="0"/>
                        <a:t>Wrong decision</a:t>
                      </a:r>
                    </a:p>
                    <a:p>
                      <a:pPr marL="285750" indent="-285750">
                        <a:buFont typeface="Arial" pitchFamily="34" charset="0"/>
                        <a:buNone/>
                      </a:pPr>
                      <a:r>
                        <a:rPr lang="en-US" sz="1800" u="none" dirty="0"/>
                        <a:t>Error </a:t>
                      </a:r>
                    </a:p>
                  </a:txBody>
                  <a:tcPr marT="45725" marB="45725"/>
                </a:tc>
                <a:extLst>
                  <a:ext uri="{0D108BD9-81ED-4DB2-BD59-A6C34878D82A}">
                    <a16:rowId xmlns:a16="http://schemas.microsoft.com/office/drawing/2014/main" val="10002"/>
                  </a:ext>
                </a:extLst>
              </a:tr>
              <a:tr h="984063">
                <a:tc>
                  <a:txBody>
                    <a:bodyPr/>
                    <a:lstStyle/>
                    <a:p>
                      <a:r>
                        <a:rPr lang="en-US" sz="1800" baseline="0" dirty="0"/>
                        <a:t>Bad lot</a:t>
                      </a:r>
                      <a:endParaRPr lang="en-IN" sz="1800" dirty="0"/>
                    </a:p>
                  </a:txBody>
                  <a:tcPr marT="45725" marB="45725"/>
                </a:tc>
                <a:tc>
                  <a:txBody>
                    <a:bodyPr/>
                    <a:lstStyle/>
                    <a:p>
                      <a:r>
                        <a:rPr lang="en-US" sz="1800" dirty="0"/>
                        <a:t>Accept the lot</a:t>
                      </a:r>
                    </a:p>
                    <a:p>
                      <a:r>
                        <a:rPr lang="en-US" sz="1800" dirty="0"/>
                        <a:t>Wrong decision</a:t>
                      </a:r>
                    </a:p>
                    <a:p>
                      <a:r>
                        <a:rPr lang="en-US" sz="1800" dirty="0"/>
                        <a:t>Error</a:t>
                      </a:r>
                    </a:p>
                  </a:txBody>
                  <a:tcPr marT="45725" marB="45725"/>
                </a:tc>
                <a:tc>
                  <a:txBody>
                    <a:bodyPr/>
                    <a:lstStyle/>
                    <a:p>
                      <a:r>
                        <a:rPr lang="en-IN" sz="1800" dirty="0"/>
                        <a:t>Reject the lot </a:t>
                      </a:r>
                    </a:p>
                    <a:p>
                      <a:r>
                        <a:rPr lang="en-IN" sz="1800" dirty="0"/>
                        <a:t>Correct decision</a:t>
                      </a:r>
                    </a:p>
                  </a:txBody>
                  <a:tcPr marT="45725" marB="45725"/>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ntent Placeholder 2"/>
          <p:cNvSpPr>
            <a:spLocks noGrp="1"/>
          </p:cNvSpPr>
          <p:nvPr>
            <p:ph idx="1"/>
          </p:nvPr>
        </p:nvSpPr>
        <p:spPr>
          <a:xfrm>
            <a:off x="457200" y="381000"/>
            <a:ext cx="8229600" cy="5745163"/>
          </a:xfrm>
        </p:spPr>
        <p:txBody>
          <a:bodyPr/>
          <a:lstStyle/>
          <a:p>
            <a:pPr>
              <a:buFontTx/>
              <a:buNone/>
            </a:pPr>
            <a:r>
              <a:rPr lang="en-GB" sz="2200" dirty="0">
                <a:latin typeface="Verdana" pitchFamily="34" charset="0"/>
                <a:ea typeface="Verdana" pitchFamily="34" charset="0"/>
                <a:cs typeface="Verdana" pitchFamily="34" charset="0"/>
              </a:rPr>
              <a:t>9. The owner of the workshop wants to know which of the 2 brands of hand gloves used in the workshop has longer lasting life than the other.  He selected, at random 40 workers who wear gloves of National firm and their gloves lasted on an average fro 80 days with </a:t>
            </a:r>
            <a:r>
              <a:rPr lang="en-GB" sz="2200" dirty="0" err="1">
                <a:latin typeface="Verdana" pitchFamily="34" charset="0"/>
                <a:ea typeface="Verdana" pitchFamily="34" charset="0"/>
                <a:cs typeface="Verdana" pitchFamily="34" charset="0"/>
              </a:rPr>
              <a:t>s.d</a:t>
            </a:r>
            <a:r>
              <a:rPr lang="en-GB" sz="2200" dirty="0">
                <a:latin typeface="Verdana" pitchFamily="34" charset="0"/>
                <a:ea typeface="Verdana" pitchFamily="34" charset="0"/>
                <a:cs typeface="Verdana" pitchFamily="34" charset="0"/>
              </a:rPr>
              <a:t> 50 days; while another 40 randomly selected workers wear out the gloves of Liberty firm on an average in 854 days with </a:t>
            </a:r>
            <a:r>
              <a:rPr lang="en-GB" sz="2200" dirty="0" err="1">
                <a:latin typeface="Verdana" pitchFamily="34" charset="0"/>
                <a:ea typeface="Verdana" pitchFamily="34" charset="0"/>
                <a:cs typeface="Verdana" pitchFamily="34" charset="0"/>
              </a:rPr>
              <a:t>s.d</a:t>
            </a:r>
            <a:r>
              <a:rPr lang="en-GB" sz="2200" dirty="0">
                <a:latin typeface="Verdana" pitchFamily="34" charset="0"/>
                <a:ea typeface="Verdana" pitchFamily="34" charset="0"/>
                <a:cs typeface="Verdana" pitchFamily="34" charset="0"/>
              </a:rPr>
              <a:t> 4.0 days.  Can he feel 95% confident that the difference between the brands is significant?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FontTx/>
              <a:buNone/>
            </a:pPr>
            <a:endParaRPr lang="en-GB" sz="2200">
              <a:solidFill>
                <a:srgbClr val="FF0000"/>
              </a:solidFill>
              <a:latin typeface="Verdana" pitchFamily="34" charset="0"/>
              <a:ea typeface="Verdana" pitchFamily="34" charset="0"/>
              <a:cs typeface="Verdana" pitchFamily="34" charset="0"/>
            </a:endParaRPr>
          </a:p>
          <a:p>
            <a:pPr>
              <a:buFontTx/>
              <a:buNone/>
            </a:pPr>
            <a:r>
              <a:rPr lang="en-GB" sz="2200">
                <a:solidFill>
                  <a:srgbClr val="FF0000"/>
                </a:solidFill>
                <a:latin typeface="Verdana" pitchFamily="34" charset="0"/>
                <a:ea typeface="Verdana" pitchFamily="34" charset="0"/>
                <a:cs typeface="Verdana" pitchFamily="34" charset="0"/>
              </a:rPr>
              <a:t> </a:t>
            </a:r>
            <a:r>
              <a:rPr lang="en-GB" sz="2200">
                <a:solidFill>
                  <a:srgbClr val="000000"/>
                </a:solidFill>
                <a:latin typeface="Verdana" pitchFamily="34" charset="0"/>
                <a:ea typeface="Verdana" pitchFamily="34" charset="0"/>
                <a:cs typeface="Verdana" pitchFamily="34" charset="0"/>
              </a:rPr>
              <a:t>Given  n1 =40,   x1‾=80,   </a:t>
            </a:r>
            <a:r>
              <a:rPr lang="en-US" sz="2200">
                <a:solidFill>
                  <a:srgbClr val="000000"/>
                </a:solidFill>
                <a:latin typeface="Verdana" pitchFamily="34" charset="0"/>
                <a:ea typeface="Verdana" pitchFamily="34" charset="0"/>
                <a:cs typeface="Verdana" pitchFamily="34" charset="0"/>
              </a:rPr>
              <a:t>s</a:t>
            </a:r>
            <a:r>
              <a:rPr lang="en-GB" sz="2200">
                <a:solidFill>
                  <a:srgbClr val="000000"/>
                </a:solidFill>
                <a:latin typeface="Verdana" pitchFamily="34" charset="0"/>
                <a:ea typeface="Verdana" pitchFamily="34" charset="0"/>
                <a:cs typeface="Verdana" pitchFamily="34" charset="0"/>
              </a:rPr>
              <a:t>1= 5</a:t>
            </a:r>
          </a:p>
          <a:p>
            <a:pPr>
              <a:buFontTx/>
              <a:buNone/>
            </a:pPr>
            <a:r>
              <a:rPr lang="en-GB" sz="2200">
                <a:solidFill>
                  <a:srgbClr val="000000"/>
                </a:solidFill>
                <a:latin typeface="Verdana" pitchFamily="34" charset="0"/>
                <a:ea typeface="Verdana" pitchFamily="34" charset="0"/>
                <a:cs typeface="Verdana" pitchFamily="34" charset="0"/>
              </a:rPr>
              <a:t>		n2=84,     x2‾=84,    </a:t>
            </a:r>
            <a:r>
              <a:rPr lang="en-US" sz="2200">
                <a:solidFill>
                  <a:srgbClr val="000000"/>
                </a:solidFill>
                <a:latin typeface="Verdana" pitchFamily="34" charset="0"/>
                <a:ea typeface="Verdana" pitchFamily="34" charset="0"/>
                <a:cs typeface="Verdana" pitchFamily="34" charset="0"/>
              </a:rPr>
              <a:t>s</a:t>
            </a:r>
            <a:r>
              <a:rPr lang="en-GB" sz="2200">
                <a:solidFill>
                  <a:srgbClr val="000000"/>
                </a:solidFill>
                <a:latin typeface="Verdana" pitchFamily="34" charset="0"/>
                <a:ea typeface="Verdana" pitchFamily="34" charset="0"/>
                <a:cs typeface="Verdana" pitchFamily="34" charset="0"/>
              </a:rPr>
              <a:t>2= 4</a:t>
            </a:r>
          </a:p>
          <a:p>
            <a:pPr>
              <a:buFontTx/>
              <a:buNone/>
            </a:pPr>
            <a:r>
              <a:rPr lang="en-GB" sz="2200">
                <a:solidFill>
                  <a:srgbClr val="000000"/>
                </a:solidFill>
                <a:latin typeface="Verdana" pitchFamily="34" charset="0"/>
                <a:ea typeface="Verdana" pitchFamily="34" charset="0"/>
                <a:cs typeface="Verdana" pitchFamily="34" charset="0"/>
              </a:rPr>
              <a:t>Can he feel 95% confident that the difference between the two brands is significant?</a:t>
            </a:r>
          </a:p>
          <a:p>
            <a:pPr>
              <a:buFontTx/>
              <a:buNone/>
            </a:pPr>
            <a:r>
              <a:rPr lang="en-GB" sz="2200">
                <a:solidFill>
                  <a:srgbClr val="000000"/>
                </a:solidFill>
                <a:latin typeface="Verdana" pitchFamily="34" charset="0"/>
                <a:ea typeface="Verdana" pitchFamily="34" charset="0"/>
                <a:cs typeface="Verdana" pitchFamily="34" charset="0"/>
              </a:rPr>
              <a:t>Null hypothesis: H</a:t>
            </a:r>
            <a:r>
              <a:rPr lang="en-GB" sz="2200" baseline="-25000">
                <a:solidFill>
                  <a:srgbClr val="000000"/>
                </a:solidFill>
                <a:latin typeface="Verdana" pitchFamily="34" charset="0"/>
                <a:ea typeface="Verdana" pitchFamily="34" charset="0"/>
                <a:cs typeface="Verdana" pitchFamily="34" charset="0"/>
              </a:rPr>
              <a:t>0</a:t>
            </a:r>
            <a:r>
              <a:rPr lang="en-GB" sz="2200">
                <a:solidFill>
                  <a:srgbClr val="000000"/>
                </a:solidFill>
                <a:latin typeface="Verdana" pitchFamily="34" charset="0"/>
                <a:ea typeface="Verdana" pitchFamily="34" charset="0"/>
                <a:cs typeface="Verdana" pitchFamily="34" charset="0"/>
              </a:rPr>
              <a:t>: </a:t>
            </a:r>
            <a:r>
              <a:rPr lang="el-GR" sz="2200">
                <a:solidFill>
                  <a:srgbClr val="000000"/>
                </a:solidFill>
                <a:latin typeface="Verdana" pitchFamily="34" charset="0"/>
                <a:ea typeface="Verdana" pitchFamily="34" charset="0"/>
                <a:cs typeface="Verdana" pitchFamily="34" charset="0"/>
              </a:rPr>
              <a:t>μ</a:t>
            </a:r>
            <a:r>
              <a:rPr lang="en-GB" sz="2200" baseline="-25000">
                <a:solidFill>
                  <a:srgbClr val="000000"/>
                </a:solidFill>
                <a:latin typeface="Verdana" pitchFamily="34" charset="0"/>
                <a:ea typeface="Verdana" pitchFamily="34" charset="0"/>
                <a:cs typeface="Verdana" pitchFamily="34" charset="0"/>
              </a:rPr>
              <a:t>1</a:t>
            </a:r>
            <a:r>
              <a:rPr lang="en-GB" sz="2200">
                <a:solidFill>
                  <a:srgbClr val="000000"/>
                </a:solidFill>
                <a:latin typeface="Verdana" pitchFamily="34" charset="0"/>
                <a:ea typeface="Verdana" pitchFamily="34" charset="0"/>
                <a:cs typeface="Verdana" pitchFamily="34" charset="0"/>
              </a:rPr>
              <a:t>=</a:t>
            </a:r>
            <a:r>
              <a:rPr lang="el-GR" sz="2200">
                <a:solidFill>
                  <a:srgbClr val="000000"/>
                </a:solidFill>
                <a:latin typeface="Verdana" pitchFamily="34" charset="0"/>
                <a:ea typeface="Verdana" pitchFamily="34" charset="0"/>
                <a:cs typeface="Verdana" pitchFamily="34" charset="0"/>
              </a:rPr>
              <a:t>μ</a:t>
            </a:r>
            <a:r>
              <a:rPr lang="en-GB" sz="2200" baseline="-25000">
                <a:solidFill>
                  <a:srgbClr val="000000"/>
                </a:solidFill>
                <a:latin typeface="Verdana" pitchFamily="34" charset="0"/>
                <a:ea typeface="Verdana" pitchFamily="34" charset="0"/>
                <a:cs typeface="Verdana" pitchFamily="34" charset="0"/>
              </a:rPr>
              <a:t>2 </a:t>
            </a:r>
            <a:r>
              <a:rPr lang="en-GB" sz="2200">
                <a:solidFill>
                  <a:srgbClr val="000000"/>
                </a:solidFill>
                <a:latin typeface="Verdana" pitchFamily="34" charset="0"/>
                <a:ea typeface="Verdana" pitchFamily="34" charset="0"/>
                <a:cs typeface="Verdana" pitchFamily="34" charset="0"/>
              </a:rPr>
              <a:t> ( the average life of two gloves are same)</a:t>
            </a:r>
            <a:endParaRPr lang="en-GB" sz="2200" baseline="-25000">
              <a:solidFill>
                <a:srgbClr val="000000"/>
              </a:solidFill>
              <a:latin typeface="Verdana" pitchFamily="34" charset="0"/>
              <a:ea typeface="Verdana" pitchFamily="34" charset="0"/>
              <a:cs typeface="Verdana" pitchFamily="34" charset="0"/>
            </a:endParaRPr>
          </a:p>
          <a:p>
            <a:pPr>
              <a:buFontTx/>
              <a:buNone/>
            </a:pPr>
            <a:r>
              <a:rPr lang="en-GB" sz="2200">
                <a:solidFill>
                  <a:srgbClr val="000000"/>
                </a:solidFill>
                <a:latin typeface="Verdana" pitchFamily="34" charset="0"/>
                <a:ea typeface="Verdana" pitchFamily="34" charset="0"/>
                <a:cs typeface="Verdana" pitchFamily="34" charset="0"/>
              </a:rPr>
              <a:t>Alternative hypothesis: H</a:t>
            </a:r>
            <a:r>
              <a:rPr lang="el-GR" sz="2200" baseline="-25000">
                <a:solidFill>
                  <a:srgbClr val="000000"/>
                </a:solidFill>
                <a:latin typeface="Verdana" pitchFamily="34" charset="0"/>
                <a:ea typeface="Verdana" pitchFamily="34" charset="0"/>
                <a:cs typeface="Verdana" pitchFamily="34" charset="0"/>
              </a:rPr>
              <a:t>α</a:t>
            </a:r>
            <a:r>
              <a:rPr lang="en-GB" sz="2200">
                <a:solidFill>
                  <a:srgbClr val="000000"/>
                </a:solidFill>
                <a:latin typeface="Verdana" pitchFamily="34" charset="0"/>
                <a:ea typeface="Verdana" pitchFamily="34" charset="0"/>
                <a:cs typeface="Verdana" pitchFamily="34" charset="0"/>
              </a:rPr>
              <a:t>: </a:t>
            </a:r>
            <a:r>
              <a:rPr lang="el-GR" sz="2200">
                <a:solidFill>
                  <a:srgbClr val="000000"/>
                </a:solidFill>
                <a:latin typeface="Verdana" pitchFamily="34" charset="0"/>
                <a:ea typeface="Verdana" pitchFamily="34" charset="0"/>
                <a:cs typeface="Verdana" pitchFamily="34" charset="0"/>
              </a:rPr>
              <a:t>μ</a:t>
            </a:r>
            <a:r>
              <a:rPr lang="en-GB" sz="2200" baseline="-25000">
                <a:solidFill>
                  <a:srgbClr val="000000"/>
                </a:solidFill>
                <a:latin typeface="Verdana" pitchFamily="34" charset="0"/>
                <a:ea typeface="Verdana" pitchFamily="34" charset="0"/>
                <a:cs typeface="Verdana" pitchFamily="34" charset="0"/>
              </a:rPr>
              <a:t>1</a:t>
            </a:r>
            <a:r>
              <a:rPr lang="en-GB" sz="2200">
                <a:solidFill>
                  <a:srgbClr val="000000"/>
                </a:solidFill>
                <a:latin typeface="Verdana" pitchFamily="34" charset="0"/>
                <a:ea typeface="Verdana" pitchFamily="34" charset="0"/>
                <a:cs typeface="Verdana" pitchFamily="34" charset="0"/>
              </a:rPr>
              <a:t>≠</a:t>
            </a:r>
            <a:r>
              <a:rPr lang="el-GR" sz="2200">
                <a:solidFill>
                  <a:srgbClr val="000000"/>
                </a:solidFill>
                <a:latin typeface="Verdana" pitchFamily="34" charset="0"/>
                <a:ea typeface="Verdana" pitchFamily="34" charset="0"/>
                <a:cs typeface="Verdana" pitchFamily="34" charset="0"/>
              </a:rPr>
              <a:t>μ</a:t>
            </a:r>
            <a:r>
              <a:rPr lang="en-GB" sz="2200" baseline="-25000">
                <a:solidFill>
                  <a:srgbClr val="000000"/>
                </a:solidFill>
                <a:latin typeface="Verdana" pitchFamily="34" charset="0"/>
                <a:ea typeface="Verdana" pitchFamily="34" charset="0"/>
                <a:cs typeface="Verdana" pitchFamily="34" charset="0"/>
              </a:rPr>
              <a:t>2</a:t>
            </a:r>
          </a:p>
          <a:p>
            <a:pPr>
              <a:buFontTx/>
              <a:buNone/>
            </a:pPr>
            <a:r>
              <a:rPr lang="en-GB" sz="2200">
                <a:solidFill>
                  <a:srgbClr val="000000"/>
                </a:solidFill>
                <a:latin typeface="Verdana" pitchFamily="34" charset="0"/>
                <a:ea typeface="Verdana" pitchFamily="34" charset="0"/>
                <a:cs typeface="Verdana" pitchFamily="34" charset="0"/>
              </a:rPr>
              <a:t>Level of significance: </a:t>
            </a:r>
            <a:r>
              <a:rPr lang="el-GR" sz="2200">
                <a:solidFill>
                  <a:srgbClr val="000000"/>
                </a:solidFill>
                <a:latin typeface="Verdana" pitchFamily="34" charset="0"/>
                <a:ea typeface="Verdana" pitchFamily="34" charset="0"/>
                <a:cs typeface="Verdana" pitchFamily="34" charset="0"/>
              </a:rPr>
              <a:t>α</a:t>
            </a:r>
            <a:r>
              <a:rPr lang="en-GB" sz="2200">
                <a:solidFill>
                  <a:srgbClr val="000000"/>
                </a:solidFill>
                <a:latin typeface="Verdana" pitchFamily="34" charset="0"/>
                <a:ea typeface="Verdana" pitchFamily="34" charset="0"/>
                <a:cs typeface="Verdana" pitchFamily="34" charset="0"/>
              </a:rPr>
              <a:t> = 5% Acceptance region</a:t>
            </a:r>
          </a:p>
          <a:p>
            <a:pPr>
              <a:buFontTx/>
              <a:buNone/>
            </a:pPr>
            <a:r>
              <a:rPr lang="en-GB" sz="2200">
                <a:solidFill>
                  <a:srgbClr val="000000"/>
                </a:solidFill>
                <a:latin typeface="Verdana" pitchFamily="34" charset="0"/>
                <a:ea typeface="Verdana" pitchFamily="34" charset="0"/>
                <a:cs typeface="Verdana" pitchFamily="34" charset="0"/>
              </a:rPr>
              <a:t>(since n</a:t>
            </a:r>
            <a:r>
              <a:rPr lang="en-GB" sz="2200" baseline="-25000">
                <a:solidFill>
                  <a:srgbClr val="000000"/>
                </a:solidFill>
                <a:latin typeface="Verdana" pitchFamily="34" charset="0"/>
                <a:ea typeface="Verdana" pitchFamily="34" charset="0"/>
                <a:cs typeface="Verdana" pitchFamily="34" charset="0"/>
              </a:rPr>
              <a:t>1</a:t>
            </a:r>
            <a:r>
              <a:rPr lang="en-GB" sz="2200">
                <a:solidFill>
                  <a:srgbClr val="000000"/>
                </a:solidFill>
                <a:latin typeface="Verdana" pitchFamily="34" charset="0"/>
                <a:ea typeface="Verdana" pitchFamily="34" charset="0"/>
                <a:cs typeface="Verdana" pitchFamily="34" charset="0"/>
              </a:rPr>
              <a:t> and n</a:t>
            </a:r>
            <a:r>
              <a:rPr lang="en-GB" sz="2200" baseline="-25000">
                <a:solidFill>
                  <a:srgbClr val="000000"/>
                </a:solidFill>
                <a:latin typeface="Verdana" pitchFamily="34" charset="0"/>
                <a:ea typeface="Verdana" pitchFamily="34" charset="0"/>
                <a:cs typeface="Verdana" pitchFamily="34" charset="0"/>
              </a:rPr>
              <a:t>2</a:t>
            </a:r>
            <a:r>
              <a:rPr lang="en-GB" sz="2200">
                <a:solidFill>
                  <a:srgbClr val="000000"/>
                </a:solidFill>
                <a:latin typeface="Verdana" pitchFamily="34" charset="0"/>
                <a:ea typeface="Verdana" pitchFamily="34" charset="0"/>
                <a:cs typeface="Verdana" pitchFamily="34" charset="0"/>
              </a:rPr>
              <a:t>&gt;30 this follows z distribution )</a:t>
            </a: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In between -1.96 and +1.96</a:t>
            </a: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p:txBody>
      </p:sp>
      <p:pic>
        <p:nvPicPr>
          <p:cNvPr id="4" name="Picture 2"/>
          <p:cNvPicPr>
            <a:picLocks noChangeAspect="1"/>
          </p:cNvPicPr>
          <p:nvPr/>
        </p:nvPicPr>
        <p:blipFill>
          <a:blip r:embed="rId2"/>
          <a:srcRect/>
          <a:stretch>
            <a:fillRect/>
          </a:stretch>
        </p:blipFill>
        <p:spPr bwMode="auto">
          <a:xfrm>
            <a:off x="914400" y="4572000"/>
            <a:ext cx="1905000" cy="609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457200" y="533400"/>
            <a:ext cx="8229600" cy="5943600"/>
          </a:xfrm>
        </p:spPr>
        <p:txBody>
          <a:bodyPr/>
          <a:lstStyle/>
          <a:p>
            <a:pPr>
              <a:buFontTx/>
              <a:buNone/>
            </a:pPr>
            <a:endParaRPr lang="en-GB" sz="22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Test statistics Z</a:t>
            </a: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p:txBody>
      </p:sp>
      <p:graphicFrame>
        <p:nvGraphicFramePr>
          <p:cNvPr id="26626" name="Object 3"/>
          <p:cNvGraphicFramePr>
            <a:graphicFrameLocks noChangeAspect="1"/>
          </p:cNvGraphicFramePr>
          <p:nvPr/>
        </p:nvGraphicFramePr>
        <p:xfrm>
          <a:off x="723900" y="1241425"/>
          <a:ext cx="7118350" cy="4606925"/>
        </p:xfrm>
        <a:graphic>
          <a:graphicData uri="http://schemas.openxmlformats.org/presentationml/2006/ole">
            <mc:AlternateContent xmlns:mc="http://schemas.openxmlformats.org/markup-compatibility/2006">
              <mc:Choice xmlns:v="urn:schemas-microsoft-com:vml" Requires="v">
                <p:oleObj name="Equation" r:id="rId2" imgW="3670200" imgH="2577960" progId="Equation.3">
                  <p:embed/>
                </p:oleObj>
              </mc:Choice>
              <mc:Fallback>
                <p:oleObj name="Equation" r:id="rId2" imgW="3670200" imgH="257796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1241425"/>
                        <a:ext cx="7118350" cy="460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ppt_x"/>
                                          </p:val>
                                        </p:tav>
                                        <p:tav tm="100000">
                                          <p:val>
                                            <p:strVal val="#ppt_x"/>
                                          </p:val>
                                        </p:tav>
                                      </p:tavLst>
                                    </p:anim>
                                    <p:anim calcmode="lin" valueType="num">
                                      <p:cBhvr additive="base">
                                        <p:cTn id="8" dur="500" fill="hold"/>
                                        <p:tgtEl>
                                          <p:spTgt spid="266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ntent Placeholder 2"/>
          <p:cNvSpPr>
            <a:spLocks noGrp="1"/>
          </p:cNvSpPr>
          <p:nvPr>
            <p:ph idx="1"/>
          </p:nvPr>
        </p:nvSpPr>
        <p:spPr>
          <a:xfrm>
            <a:off x="457200" y="457200"/>
            <a:ext cx="8229600" cy="5668963"/>
          </a:xfrm>
        </p:spPr>
        <p:txBody>
          <a:bodyPr/>
          <a:lstStyle/>
          <a:p>
            <a:pPr>
              <a:buFontTx/>
              <a:buNone/>
            </a:pPr>
            <a:r>
              <a:rPr lang="en-GB" sz="2200">
                <a:latin typeface="Verdana" pitchFamily="34" charset="0"/>
                <a:ea typeface="Verdana" pitchFamily="34" charset="0"/>
                <a:cs typeface="Verdana" pitchFamily="34" charset="0"/>
              </a:rPr>
              <a:t>Inference: The calculated value (-3.01) lies in the rejection region so null hypothesis is rejected.</a:t>
            </a:r>
          </a:p>
          <a:p>
            <a:pPr>
              <a:buFontTx/>
              <a:buNone/>
            </a:pPr>
            <a:r>
              <a:rPr lang="en-GB" sz="2200">
                <a:latin typeface="Verdana" pitchFamily="34" charset="0"/>
                <a:ea typeface="Verdana" pitchFamily="34" charset="0"/>
                <a:cs typeface="Verdana" pitchFamily="34" charset="0"/>
              </a:rPr>
              <a:t>Conclusion: The difference between the two brands is significant.</a:t>
            </a:r>
          </a:p>
          <a:p>
            <a:pPr>
              <a:buFontTx/>
              <a:buNone/>
            </a:pPr>
            <a:endParaRPr lang="en-GB" sz="2200">
              <a:latin typeface="Verdana" pitchFamily="34" charset="0"/>
              <a:ea typeface="Verdana" pitchFamily="34" charset="0"/>
              <a:cs typeface="Verdana"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2"/>
          <p:cNvSpPr>
            <a:spLocks noGrp="1"/>
          </p:cNvSpPr>
          <p:nvPr>
            <p:ph idx="1"/>
          </p:nvPr>
        </p:nvSpPr>
        <p:spPr>
          <a:xfrm>
            <a:off x="457200" y="381000"/>
            <a:ext cx="8229600" cy="5745163"/>
          </a:xfrm>
        </p:spPr>
        <p:txBody>
          <a:bodyPr/>
          <a:lstStyle/>
          <a:p>
            <a:pPr>
              <a:buFontTx/>
              <a:buNone/>
            </a:pPr>
            <a:r>
              <a:rPr lang="en-GB" sz="2200" dirty="0">
                <a:latin typeface="Verdana" pitchFamily="34" charset="0"/>
                <a:ea typeface="Verdana" pitchFamily="34" charset="0"/>
                <a:cs typeface="Verdana" pitchFamily="34" charset="0"/>
              </a:rPr>
              <a:t>10. A car manufacturer is procuring car batteries from two companies.  For testing whether the two brands of batteries say A and B had the same life, the manufacturer collected data about the lives of both brand of batteries from 20 car owners- 10 using A brand and 10using B brand.  The lives were reported as follows.</a:t>
            </a:r>
          </a:p>
          <a:p>
            <a:pPr>
              <a:buFontTx/>
              <a:buNone/>
            </a:pPr>
            <a:endParaRPr lang="en-GB" sz="22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a:p>
            <a:pPr>
              <a:buFontTx/>
              <a:buNone/>
            </a:pPr>
            <a:r>
              <a:rPr lang="en-GB" sz="2200" dirty="0" err="1">
                <a:latin typeface="Verdana" pitchFamily="34" charset="0"/>
                <a:ea typeface="Verdana" pitchFamily="34" charset="0"/>
                <a:cs typeface="Verdana" pitchFamily="34" charset="0"/>
              </a:rPr>
              <a:t>Solution:Null</a:t>
            </a:r>
            <a:r>
              <a:rPr lang="en-GB" sz="2200" dirty="0">
                <a:latin typeface="Verdana" pitchFamily="34" charset="0"/>
                <a:ea typeface="Verdana" pitchFamily="34" charset="0"/>
                <a:cs typeface="Verdana" pitchFamily="34" charset="0"/>
              </a:rPr>
              <a:t> hypothesis: H</a:t>
            </a:r>
            <a:r>
              <a:rPr lang="en-GB" sz="2200" baseline="-25000" dirty="0">
                <a:latin typeface="Verdana" pitchFamily="34" charset="0"/>
                <a:ea typeface="Verdana" pitchFamily="34" charset="0"/>
                <a:cs typeface="Verdana" pitchFamily="34" charset="0"/>
              </a:rPr>
              <a:t>0</a:t>
            </a:r>
            <a:r>
              <a:rPr lang="en-GB" sz="2200" dirty="0">
                <a:latin typeface="Verdana" pitchFamily="34" charset="0"/>
                <a:ea typeface="Verdana" pitchFamily="34" charset="0"/>
                <a:cs typeface="Verdana" pitchFamily="34" charset="0"/>
              </a:rPr>
              <a:t>: </a:t>
            </a:r>
            <a:r>
              <a:rPr lang="el-GR" sz="2200" dirty="0">
                <a:latin typeface="Verdana" pitchFamily="34" charset="0"/>
                <a:ea typeface="Verdana" pitchFamily="34" charset="0"/>
                <a:cs typeface="Verdana" pitchFamily="34" charset="0"/>
              </a:rPr>
              <a:t>μ</a:t>
            </a:r>
            <a:r>
              <a:rPr lang="en-GB" sz="2200" baseline="-25000" dirty="0">
                <a:latin typeface="Verdana" pitchFamily="34" charset="0"/>
                <a:ea typeface="Verdana" pitchFamily="34" charset="0"/>
                <a:cs typeface="Verdana" pitchFamily="34" charset="0"/>
              </a:rPr>
              <a:t>1</a:t>
            </a:r>
            <a:r>
              <a:rPr lang="en-GB" sz="2200" dirty="0">
                <a:latin typeface="Verdana" pitchFamily="34" charset="0"/>
                <a:ea typeface="Verdana" pitchFamily="34" charset="0"/>
                <a:cs typeface="Verdana" pitchFamily="34" charset="0"/>
              </a:rPr>
              <a:t>=</a:t>
            </a:r>
            <a:r>
              <a:rPr lang="el-GR" sz="2200" dirty="0">
                <a:latin typeface="Verdana" pitchFamily="34" charset="0"/>
                <a:ea typeface="Verdana" pitchFamily="34" charset="0"/>
                <a:cs typeface="Verdana" pitchFamily="34" charset="0"/>
              </a:rPr>
              <a:t>μ</a:t>
            </a:r>
            <a:r>
              <a:rPr lang="en-GB" sz="2200" baseline="-25000" dirty="0">
                <a:latin typeface="Verdana" pitchFamily="34" charset="0"/>
                <a:ea typeface="Verdana" pitchFamily="34" charset="0"/>
                <a:cs typeface="Verdana" pitchFamily="34" charset="0"/>
              </a:rPr>
              <a:t>2</a:t>
            </a:r>
          </a:p>
          <a:p>
            <a:pPr>
              <a:buFontTx/>
              <a:buNone/>
            </a:pPr>
            <a:r>
              <a:rPr lang="en-GB" sz="2200" dirty="0">
                <a:latin typeface="Verdana" pitchFamily="34" charset="0"/>
                <a:ea typeface="Verdana" pitchFamily="34" charset="0"/>
                <a:cs typeface="Verdana" pitchFamily="34" charset="0"/>
              </a:rPr>
              <a:t>Alternative hypothesis: H</a:t>
            </a:r>
            <a:r>
              <a:rPr lang="el-GR" sz="2200" baseline="-25000" dirty="0">
                <a:latin typeface="Verdana" pitchFamily="34" charset="0"/>
                <a:ea typeface="Verdana" pitchFamily="34" charset="0"/>
                <a:cs typeface="Verdana" pitchFamily="34" charset="0"/>
              </a:rPr>
              <a:t>α</a:t>
            </a:r>
            <a:r>
              <a:rPr lang="en-GB" sz="2200" dirty="0">
                <a:latin typeface="Verdana" pitchFamily="34" charset="0"/>
                <a:ea typeface="Verdana" pitchFamily="34" charset="0"/>
                <a:cs typeface="Verdana" pitchFamily="34" charset="0"/>
              </a:rPr>
              <a:t>: </a:t>
            </a:r>
            <a:r>
              <a:rPr lang="el-GR" sz="2200" dirty="0">
                <a:latin typeface="Verdana" pitchFamily="34" charset="0"/>
                <a:ea typeface="Verdana" pitchFamily="34" charset="0"/>
                <a:cs typeface="Verdana" pitchFamily="34" charset="0"/>
              </a:rPr>
              <a:t>μ</a:t>
            </a:r>
            <a:r>
              <a:rPr lang="en-GB" sz="2200" baseline="-25000" dirty="0">
                <a:latin typeface="Verdana" pitchFamily="34" charset="0"/>
                <a:ea typeface="Verdana" pitchFamily="34" charset="0"/>
                <a:cs typeface="Verdana" pitchFamily="34" charset="0"/>
              </a:rPr>
              <a:t>1</a:t>
            </a:r>
            <a:r>
              <a:rPr lang="en-GB" sz="2200" dirty="0">
                <a:latin typeface="Verdana" pitchFamily="34" charset="0"/>
                <a:ea typeface="Verdana" pitchFamily="34" charset="0"/>
                <a:cs typeface="Verdana" pitchFamily="34" charset="0"/>
              </a:rPr>
              <a:t>≠</a:t>
            </a:r>
            <a:r>
              <a:rPr lang="el-GR" sz="2200" dirty="0">
                <a:latin typeface="Verdana" pitchFamily="34" charset="0"/>
                <a:ea typeface="Verdana" pitchFamily="34" charset="0"/>
                <a:cs typeface="Verdana" pitchFamily="34" charset="0"/>
              </a:rPr>
              <a:t>μ</a:t>
            </a:r>
            <a:r>
              <a:rPr lang="en-GB" sz="2200" baseline="-25000" dirty="0">
                <a:latin typeface="Verdana" pitchFamily="34" charset="0"/>
                <a:ea typeface="Verdana" pitchFamily="34" charset="0"/>
                <a:cs typeface="Verdana" pitchFamily="34" charset="0"/>
              </a:rPr>
              <a:t>2</a:t>
            </a:r>
          </a:p>
          <a:p>
            <a:pPr>
              <a:buFontTx/>
              <a:buNone/>
            </a:pPr>
            <a:r>
              <a:rPr lang="en-GB" sz="2200" dirty="0">
                <a:latin typeface="Verdana" pitchFamily="34" charset="0"/>
                <a:ea typeface="Verdana" pitchFamily="34" charset="0"/>
                <a:cs typeface="Verdana" pitchFamily="34" charset="0"/>
              </a:rPr>
              <a:t>Level of significance: </a:t>
            </a:r>
            <a:r>
              <a:rPr lang="el-GR" sz="2200" dirty="0">
                <a:latin typeface="Verdana" pitchFamily="34" charset="0"/>
                <a:ea typeface="Verdana" pitchFamily="34" charset="0"/>
                <a:cs typeface="Verdana" pitchFamily="34" charset="0"/>
              </a:rPr>
              <a:t>α</a:t>
            </a:r>
            <a:r>
              <a:rPr lang="en-GB" sz="2200" dirty="0">
                <a:latin typeface="Verdana" pitchFamily="34" charset="0"/>
                <a:ea typeface="Verdana" pitchFamily="34" charset="0"/>
                <a:cs typeface="Verdana" pitchFamily="34" charset="0"/>
              </a:rPr>
              <a:t> = 5%</a:t>
            </a:r>
          </a:p>
          <a:p>
            <a:pPr>
              <a:buFontTx/>
              <a:buNone/>
            </a:pPr>
            <a:endParaRPr lang="en-GB" sz="2200" baseline="-250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p:txBody>
      </p:sp>
      <p:graphicFrame>
        <p:nvGraphicFramePr>
          <p:cNvPr id="4" name="Table 3"/>
          <p:cNvGraphicFramePr>
            <a:graphicFrameLocks noGrp="1"/>
          </p:cNvGraphicFramePr>
          <p:nvPr/>
        </p:nvGraphicFramePr>
        <p:xfrm>
          <a:off x="838200" y="3048000"/>
          <a:ext cx="6934202" cy="731520"/>
        </p:xfrm>
        <a:graphic>
          <a:graphicData uri="http://schemas.openxmlformats.org/drawingml/2006/table">
            <a:tbl>
              <a:tblPr firstRow="1" bandRow="1">
                <a:tableStyleId>{073A0DAA-6AF3-43AB-8588-CEC1D06C72B9}</a:tableStyleId>
              </a:tblPr>
              <a:tblGrid>
                <a:gridCol w="630382">
                  <a:extLst>
                    <a:ext uri="{9D8B030D-6E8A-4147-A177-3AD203B41FA5}">
                      <a16:colId xmlns:a16="http://schemas.microsoft.com/office/drawing/2014/main" val="20000"/>
                    </a:ext>
                  </a:extLst>
                </a:gridCol>
                <a:gridCol w="630382">
                  <a:extLst>
                    <a:ext uri="{9D8B030D-6E8A-4147-A177-3AD203B41FA5}">
                      <a16:colId xmlns:a16="http://schemas.microsoft.com/office/drawing/2014/main" val="20001"/>
                    </a:ext>
                  </a:extLst>
                </a:gridCol>
                <a:gridCol w="630382">
                  <a:extLst>
                    <a:ext uri="{9D8B030D-6E8A-4147-A177-3AD203B41FA5}">
                      <a16:colId xmlns:a16="http://schemas.microsoft.com/office/drawing/2014/main" val="20002"/>
                    </a:ext>
                  </a:extLst>
                </a:gridCol>
                <a:gridCol w="630382">
                  <a:extLst>
                    <a:ext uri="{9D8B030D-6E8A-4147-A177-3AD203B41FA5}">
                      <a16:colId xmlns:a16="http://schemas.microsoft.com/office/drawing/2014/main" val="20003"/>
                    </a:ext>
                  </a:extLst>
                </a:gridCol>
                <a:gridCol w="630382">
                  <a:extLst>
                    <a:ext uri="{9D8B030D-6E8A-4147-A177-3AD203B41FA5}">
                      <a16:colId xmlns:a16="http://schemas.microsoft.com/office/drawing/2014/main" val="20004"/>
                    </a:ext>
                  </a:extLst>
                </a:gridCol>
                <a:gridCol w="630382">
                  <a:extLst>
                    <a:ext uri="{9D8B030D-6E8A-4147-A177-3AD203B41FA5}">
                      <a16:colId xmlns:a16="http://schemas.microsoft.com/office/drawing/2014/main" val="20005"/>
                    </a:ext>
                  </a:extLst>
                </a:gridCol>
                <a:gridCol w="630382">
                  <a:extLst>
                    <a:ext uri="{9D8B030D-6E8A-4147-A177-3AD203B41FA5}">
                      <a16:colId xmlns:a16="http://schemas.microsoft.com/office/drawing/2014/main" val="20006"/>
                    </a:ext>
                  </a:extLst>
                </a:gridCol>
                <a:gridCol w="630382">
                  <a:extLst>
                    <a:ext uri="{9D8B030D-6E8A-4147-A177-3AD203B41FA5}">
                      <a16:colId xmlns:a16="http://schemas.microsoft.com/office/drawing/2014/main" val="20007"/>
                    </a:ext>
                  </a:extLst>
                </a:gridCol>
                <a:gridCol w="630382">
                  <a:extLst>
                    <a:ext uri="{9D8B030D-6E8A-4147-A177-3AD203B41FA5}">
                      <a16:colId xmlns:a16="http://schemas.microsoft.com/office/drawing/2014/main" val="20008"/>
                    </a:ext>
                  </a:extLst>
                </a:gridCol>
                <a:gridCol w="630382">
                  <a:extLst>
                    <a:ext uri="{9D8B030D-6E8A-4147-A177-3AD203B41FA5}">
                      <a16:colId xmlns:a16="http://schemas.microsoft.com/office/drawing/2014/main" val="20009"/>
                    </a:ext>
                  </a:extLst>
                </a:gridCol>
                <a:gridCol w="630382">
                  <a:extLst>
                    <a:ext uri="{9D8B030D-6E8A-4147-A177-3AD203B41FA5}">
                      <a16:colId xmlns:a16="http://schemas.microsoft.com/office/drawing/2014/main" val="20010"/>
                    </a:ext>
                  </a:extLst>
                </a:gridCol>
              </a:tblGrid>
              <a:tr h="142240">
                <a:tc>
                  <a:txBody>
                    <a:bodyPr/>
                    <a:lstStyle/>
                    <a:p>
                      <a:r>
                        <a:rPr lang="en-GB" dirty="0"/>
                        <a:t>A</a:t>
                      </a:r>
                    </a:p>
                  </a:txBody>
                  <a:tcPr/>
                </a:tc>
                <a:tc>
                  <a:txBody>
                    <a:bodyPr/>
                    <a:lstStyle/>
                    <a:p>
                      <a:r>
                        <a:rPr lang="en-GB" dirty="0"/>
                        <a:t>50</a:t>
                      </a:r>
                    </a:p>
                  </a:txBody>
                  <a:tcPr/>
                </a:tc>
                <a:tc>
                  <a:txBody>
                    <a:bodyPr/>
                    <a:lstStyle/>
                    <a:p>
                      <a:r>
                        <a:rPr lang="en-GB" dirty="0"/>
                        <a:t>61</a:t>
                      </a:r>
                    </a:p>
                  </a:txBody>
                  <a:tcPr/>
                </a:tc>
                <a:tc>
                  <a:txBody>
                    <a:bodyPr/>
                    <a:lstStyle/>
                    <a:p>
                      <a:r>
                        <a:rPr lang="en-GB" dirty="0"/>
                        <a:t>54</a:t>
                      </a:r>
                    </a:p>
                  </a:txBody>
                  <a:tcPr/>
                </a:tc>
                <a:tc>
                  <a:txBody>
                    <a:bodyPr/>
                    <a:lstStyle/>
                    <a:p>
                      <a:r>
                        <a:rPr lang="en-GB" dirty="0"/>
                        <a:t>60</a:t>
                      </a:r>
                    </a:p>
                  </a:txBody>
                  <a:tcPr/>
                </a:tc>
                <a:tc>
                  <a:txBody>
                    <a:bodyPr/>
                    <a:lstStyle/>
                    <a:p>
                      <a:r>
                        <a:rPr lang="en-GB" dirty="0"/>
                        <a:t>52</a:t>
                      </a:r>
                    </a:p>
                  </a:txBody>
                  <a:tcPr/>
                </a:tc>
                <a:tc>
                  <a:txBody>
                    <a:bodyPr/>
                    <a:lstStyle/>
                    <a:p>
                      <a:r>
                        <a:rPr lang="en-GB" dirty="0"/>
                        <a:t>58</a:t>
                      </a:r>
                    </a:p>
                  </a:txBody>
                  <a:tcPr/>
                </a:tc>
                <a:tc>
                  <a:txBody>
                    <a:bodyPr/>
                    <a:lstStyle/>
                    <a:p>
                      <a:r>
                        <a:rPr lang="en-GB"/>
                        <a:t>55</a:t>
                      </a:r>
                      <a:endParaRPr lang="en-GB" dirty="0"/>
                    </a:p>
                  </a:txBody>
                  <a:tcPr/>
                </a:tc>
                <a:tc>
                  <a:txBody>
                    <a:bodyPr/>
                    <a:lstStyle/>
                    <a:p>
                      <a:r>
                        <a:rPr lang="en-GB"/>
                        <a:t>56</a:t>
                      </a:r>
                      <a:endParaRPr lang="en-GB" dirty="0"/>
                    </a:p>
                  </a:txBody>
                  <a:tcPr/>
                </a:tc>
                <a:tc>
                  <a:txBody>
                    <a:bodyPr/>
                    <a:lstStyle/>
                    <a:p>
                      <a:r>
                        <a:rPr lang="en-GB"/>
                        <a:t>54</a:t>
                      </a:r>
                      <a:endParaRPr lang="en-GB" dirty="0"/>
                    </a:p>
                  </a:txBody>
                  <a:tcPr/>
                </a:tc>
                <a:tc>
                  <a:txBody>
                    <a:bodyPr/>
                    <a:lstStyle/>
                    <a:p>
                      <a:r>
                        <a:rPr lang="en-GB"/>
                        <a:t>53</a:t>
                      </a:r>
                      <a:endParaRPr lang="en-GB" dirty="0"/>
                    </a:p>
                  </a:txBody>
                  <a:tcPr/>
                </a:tc>
                <a:extLst>
                  <a:ext uri="{0D108BD9-81ED-4DB2-BD59-A6C34878D82A}">
                    <a16:rowId xmlns:a16="http://schemas.microsoft.com/office/drawing/2014/main" val="10000"/>
                  </a:ext>
                </a:extLst>
              </a:tr>
              <a:tr h="142240">
                <a:tc>
                  <a:txBody>
                    <a:bodyPr/>
                    <a:lstStyle/>
                    <a:p>
                      <a:r>
                        <a:rPr lang="en-GB"/>
                        <a:t>B</a:t>
                      </a:r>
                      <a:endParaRPr lang="en-GB" dirty="0"/>
                    </a:p>
                  </a:txBody>
                  <a:tcPr/>
                </a:tc>
                <a:tc>
                  <a:txBody>
                    <a:bodyPr/>
                    <a:lstStyle/>
                    <a:p>
                      <a:r>
                        <a:rPr lang="en-GB"/>
                        <a:t>65</a:t>
                      </a:r>
                      <a:endParaRPr lang="en-GB" dirty="0"/>
                    </a:p>
                  </a:txBody>
                  <a:tcPr/>
                </a:tc>
                <a:tc>
                  <a:txBody>
                    <a:bodyPr/>
                    <a:lstStyle/>
                    <a:p>
                      <a:r>
                        <a:rPr lang="en-GB"/>
                        <a:t>57</a:t>
                      </a:r>
                      <a:endParaRPr lang="en-GB" dirty="0"/>
                    </a:p>
                  </a:txBody>
                  <a:tcPr/>
                </a:tc>
                <a:tc>
                  <a:txBody>
                    <a:bodyPr/>
                    <a:lstStyle/>
                    <a:p>
                      <a:r>
                        <a:rPr lang="en-GB" dirty="0"/>
                        <a:t>60</a:t>
                      </a:r>
                    </a:p>
                  </a:txBody>
                  <a:tcPr/>
                </a:tc>
                <a:tc>
                  <a:txBody>
                    <a:bodyPr/>
                    <a:lstStyle/>
                    <a:p>
                      <a:r>
                        <a:rPr lang="en-GB" dirty="0"/>
                        <a:t>55</a:t>
                      </a:r>
                    </a:p>
                  </a:txBody>
                  <a:tcPr/>
                </a:tc>
                <a:tc>
                  <a:txBody>
                    <a:bodyPr/>
                    <a:lstStyle/>
                    <a:p>
                      <a:r>
                        <a:rPr lang="en-GB" dirty="0"/>
                        <a:t>58</a:t>
                      </a:r>
                    </a:p>
                  </a:txBody>
                  <a:tcPr/>
                </a:tc>
                <a:tc>
                  <a:txBody>
                    <a:bodyPr/>
                    <a:lstStyle/>
                    <a:p>
                      <a:r>
                        <a:rPr lang="en-GB" dirty="0"/>
                        <a:t>59</a:t>
                      </a:r>
                    </a:p>
                  </a:txBody>
                  <a:tcPr/>
                </a:tc>
                <a:tc>
                  <a:txBody>
                    <a:bodyPr/>
                    <a:lstStyle/>
                    <a:p>
                      <a:r>
                        <a:rPr lang="en-GB" dirty="0"/>
                        <a:t>62</a:t>
                      </a:r>
                    </a:p>
                  </a:txBody>
                  <a:tcPr/>
                </a:tc>
                <a:tc>
                  <a:txBody>
                    <a:bodyPr/>
                    <a:lstStyle/>
                    <a:p>
                      <a:r>
                        <a:rPr lang="en-GB" dirty="0"/>
                        <a:t>67</a:t>
                      </a:r>
                    </a:p>
                  </a:txBody>
                  <a:tcPr/>
                </a:tc>
                <a:tc>
                  <a:txBody>
                    <a:bodyPr/>
                    <a:lstStyle/>
                    <a:p>
                      <a:r>
                        <a:rPr lang="en-GB" dirty="0"/>
                        <a:t>56</a:t>
                      </a:r>
                    </a:p>
                  </a:txBody>
                  <a:tcPr/>
                </a:tc>
                <a:tc>
                  <a:txBody>
                    <a:bodyPr/>
                    <a:lstStyle/>
                    <a:p>
                      <a:r>
                        <a:rPr lang="en-GB" dirty="0"/>
                        <a:t>61</a:t>
                      </a:r>
                    </a:p>
                  </a:txBody>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457200" y="381000"/>
            <a:ext cx="8229600" cy="5943600"/>
          </a:xfrm>
        </p:spPr>
        <p:txBody>
          <a:bodyPr/>
          <a:lstStyle/>
          <a:p>
            <a:pPr>
              <a:buFontTx/>
              <a:buNone/>
            </a:pPr>
            <a:r>
              <a:rPr lang="en-GB" sz="2200">
                <a:latin typeface="Verdana" pitchFamily="34" charset="0"/>
                <a:ea typeface="Verdana" pitchFamily="34" charset="0"/>
                <a:cs typeface="Verdana" pitchFamily="34" charset="0"/>
              </a:rPr>
              <a:t>Acceptance region</a:t>
            </a:r>
          </a:p>
          <a:p>
            <a:pPr>
              <a:buFontTx/>
              <a:buNone/>
            </a:pPr>
            <a:r>
              <a:rPr lang="en-GB" sz="2200">
                <a:latin typeface="Verdana" pitchFamily="34" charset="0"/>
                <a:ea typeface="Verdana" pitchFamily="34" charset="0"/>
                <a:cs typeface="Verdana" pitchFamily="34" charset="0"/>
              </a:rPr>
              <a:t>In between -2.101 and +2.101</a:t>
            </a:r>
          </a:p>
          <a:p>
            <a:pPr>
              <a:buFontTx/>
              <a:buNone/>
            </a:pPr>
            <a:endParaRPr lang="en-GB" sz="22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Test statistics t@ n</a:t>
            </a:r>
            <a:r>
              <a:rPr lang="en-GB" sz="2200" baseline="-25000">
                <a:latin typeface="Verdana" pitchFamily="34" charset="0"/>
                <a:ea typeface="Verdana" pitchFamily="34" charset="0"/>
                <a:cs typeface="Verdana" pitchFamily="34" charset="0"/>
              </a:rPr>
              <a:t>1</a:t>
            </a:r>
            <a:r>
              <a:rPr lang="en-GB" sz="2200">
                <a:latin typeface="Verdana" pitchFamily="34" charset="0"/>
                <a:ea typeface="Verdana" pitchFamily="34" charset="0"/>
                <a:cs typeface="Verdana" pitchFamily="34" charset="0"/>
              </a:rPr>
              <a:t>+n</a:t>
            </a:r>
            <a:r>
              <a:rPr lang="en-GB" sz="2200" baseline="-25000">
                <a:latin typeface="Verdana" pitchFamily="34" charset="0"/>
                <a:ea typeface="Verdana" pitchFamily="34" charset="0"/>
                <a:cs typeface="Verdana" pitchFamily="34" charset="0"/>
              </a:rPr>
              <a:t>2</a:t>
            </a:r>
            <a:r>
              <a:rPr lang="en-GB" sz="2200">
                <a:latin typeface="Verdana" pitchFamily="34" charset="0"/>
                <a:ea typeface="Verdana" pitchFamily="34" charset="0"/>
                <a:cs typeface="Verdana" pitchFamily="34" charset="0"/>
              </a:rPr>
              <a:t>-2 i.e 18 d.f</a:t>
            </a: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p:txBody>
      </p:sp>
      <p:pic>
        <p:nvPicPr>
          <p:cNvPr id="4" name="Picture 2"/>
          <p:cNvPicPr>
            <a:picLocks noChangeAspect="1"/>
          </p:cNvPicPr>
          <p:nvPr/>
        </p:nvPicPr>
        <p:blipFill>
          <a:blip r:embed="rId2"/>
          <a:srcRect/>
          <a:stretch>
            <a:fillRect/>
          </a:stretch>
        </p:blipFill>
        <p:spPr bwMode="auto">
          <a:xfrm>
            <a:off x="5791200" y="609600"/>
            <a:ext cx="2133600" cy="1066800"/>
          </a:xfrm>
          <a:prstGeom prst="rect">
            <a:avLst/>
          </a:prstGeom>
          <a:noFill/>
          <a:ln w="9525">
            <a:noFill/>
            <a:miter lim="800000"/>
            <a:headEnd/>
            <a:tailEnd/>
          </a:ln>
        </p:spPr>
      </p:pic>
      <p:graphicFrame>
        <p:nvGraphicFramePr>
          <p:cNvPr id="29698" name="Object 2"/>
          <p:cNvGraphicFramePr>
            <a:graphicFrameLocks noChangeAspect="1"/>
          </p:cNvGraphicFramePr>
          <p:nvPr/>
        </p:nvGraphicFramePr>
        <p:xfrm>
          <a:off x="838200" y="2133600"/>
          <a:ext cx="7086600" cy="4038600"/>
        </p:xfrm>
        <a:graphic>
          <a:graphicData uri="http://schemas.openxmlformats.org/presentationml/2006/ole">
            <mc:AlternateContent xmlns:mc="http://schemas.openxmlformats.org/markup-compatibility/2006">
              <mc:Choice xmlns:v="urn:schemas-microsoft-com:vml" Requires="v">
                <p:oleObj name="Equation" r:id="rId3" imgW="4216320" imgH="2463480" progId="Equation.3">
                  <p:embed/>
                </p:oleObj>
              </mc:Choice>
              <mc:Fallback>
                <p:oleObj name="Equation" r:id="rId3" imgW="4216320" imgH="246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33600"/>
                        <a:ext cx="7086600" cy="403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8"/>
                                        </p:tgtEl>
                                        <p:attrNameLst>
                                          <p:attrName>style.visibility</p:attrName>
                                        </p:attrNameLst>
                                      </p:cBhvr>
                                      <p:to>
                                        <p:strVal val="visible"/>
                                      </p:to>
                                    </p:set>
                                    <p:anim calcmode="lin" valueType="num">
                                      <p:cBhvr additive="base">
                                        <p:cTn id="13" dur="500" fill="hold"/>
                                        <p:tgtEl>
                                          <p:spTgt spid="29698"/>
                                        </p:tgtEl>
                                        <p:attrNameLst>
                                          <p:attrName>ppt_x</p:attrName>
                                        </p:attrNameLst>
                                      </p:cBhvr>
                                      <p:tavLst>
                                        <p:tav tm="0">
                                          <p:val>
                                            <p:strVal val="#ppt_x"/>
                                          </p:val>
                                        </p:tav>
                                        <p:tav tm="100000">
                                          <p:val>
                                            <p:strVal val="#ppt_x"/>
                                          </p:val>
                                        </p:tav>
                                      </p:tavLst>
                                    </p:anim>
                                    <p:anim calcmode="lin" valueType="num">
                                      <p:cBhvr additive="base">
                                        <p:cTn id="14" dur="500" fill="hold"/>
                                        <p:tgtEl>
                                          <p:spTgt spid="296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endParaRPr lang="en-US"/>
          </a:p>
        </p:txBody>
      </p:sp>
      <p:sp>
        <p:nvSpPr>
          <p:cNvPr id="81923" name="Content Placeholder 2"/>
          <p:cNvSpPr>
            <a:spLocks noGrp="1"/>
          </p:cNvSpPr>
          <p:nvPr>
            <p:ph idx="1"/>
          </p:nvPr>
        </p:nvSpPr>
        <p:spPr/>
        <p:txBody>
          <a:bodyPr/>
          <a:lstStyle/>
          <a:p>
            <a:pPr>
              <a:buFontTx/>
              <a:buNone/>
            </a:pPr>
            <a:r>
              <a:rPr lang="en-US"/>
              <a:t>Inference</a:t>
            </a:r>
          </a:p>
          <a:p>
            <a:pPr>
              <a:buFontTx/>
              <a:buNone/>
            </a:pPr>
            <a:r>
              <a:rPr lang="en-US"/>
              <a:t>The calculated value -2.85 lies in rejection region so null hypothesis is rejected and alternative hypothesis is accepted.</a:t>
            </a:r>
          </a:p>
          <a:p>
            <a:pPr>
              <a:buFontTx/>
              <a:buNone/>
            </a:pPr>
            <a:r>
              <a:rPr lang="en-US"/>
              <a:t>The two brand of batteries do not have same life time.</a:t>
            </a:r>
          </a:p>
          <a:p>
            <a:pPr>
              <a:buFontTx/>
              <a:buNone/>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anim calcmode="lin" valueType="num">
                                      <p:cBhvr additive="base">
                                        <p:cTn id="7" dur="500" fill="hold"/>
                                        <p:tgtEl>
                                          <p:spTgt spid="819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23">
                                            <p:txEl>
                                              <p:pRg st="2" end="2"/>
                                            </p:txEl>
                                          </p:spTgt>
                                        </p:tgtEl>
                                        <p:attrNameLst>
                                          <p:attrName>style.visibility</p:attrName>
                                        </p:attrNameLst>
                                      </p:cBhvr>
                                      <p:to>
                                        <p:strVal val="visible"/>
                                      </p:to>
                                    </p:set>
                                    <p:anim calcmode="lin" valueType="num">
                                      <p:cBhvr additive="base">
                                        <p:cTn id="13" dur="500" fill="hold"/>
                                        <p:tgtEl>
                                          <p:spTgt spid="819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ntent Placeholder 2"/>
          <p:cNvSpPr>
            <a:spLocks noGrp="1"/>
          </p:cNvSpPr>
          <p:nvPr>
            <p:ph idx="1"/>
          </p:nvPr>
        </p:nvSpPr>
        <p:spPr>
          <a:xfrm>
            <a:off x="457200" y="304800"/>
            <a:ext cx="8229600" cy="5821363"/>
          </a:xfrm>
          <a:ln>
            <a:solidFill>
              <a:schemeClr val="accent1"/>
            </a:solidFill>
          </a:ln>
        </p:spPr>
        <p:txBody>
          <a:bodyPr/>
          <a:lstStyle/>
          <a:p>
            <a:pPr>
              <a:buFontTx/>
              <a:buNone/>
              <a:defRPr/>
            </a:pPr>
            <a:endParaRPr lang="en-GB" sz="4400" dirty="0"/>
          </a:p>
          <a:p>
            <a:pPr>
              <a:buFontTx/>
              <a:buNone/>
              <a:defRPr/>
            </a:pPr>
            <a:r>
              <a:rPr lang="en-GB" sz="4400" dirty="0"/>
              <a:t>Test of significance involving two population</a:t>
            </a:r>
            <a:r>
              <a:rPr lang="en-GB" sz="4400" dirty="0">
                <a:sym typeface="Wingdings" pitchFamily="2" charset="2"/>
              </a:rPr>
              <a:t> Equality of two mean</a:t>
            </a:r>
            <a:endParaRPr lang="en-GB" sz="4400" dirty="0"/>
          </a:p>
          <a:p>
            <a:pPr marL="742950" indent="-742950">
              <a:buFontTx/>
              <a:buNone/>
              <a:defRPr/>
            </a:pPr>
            <a:r>
              <a:rPr lang="en-GB" sz="4400" dirty="0">
                <a:solidFill>
                  <a:srgbClr val="FF0000"/>
                </a:solidFill>
              </a:rPr>
              <a:t>3.a.Independent sample test</a:t>
            </a:r>
          </a:p>
          <a:p>
            <a:pPr marL="742950" indent="-742950">
              <a:buFontTx/>
              <a:buNone/>
              <a:defRPr/>
            </a:pPr>
            <a:r>
              <a:rPr lang="en-GB" sz="4400" dirty="0"/>
              <a:t>3.b. Paired t-test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ntent Placeholder 2"/>
          <p:cNvSpPr>
            <a:spLocks noGrp="1"/>
          </p:cNvSpPr>
          <p:nvPr>
            <p:ph idx="1"/>
          </p:nvPr>
        </p:nvSpPr>
        <p:spPr>
          <a:xfrm>
            <a:off x="457200" y="457200"/>
            <a:ext cx="8229600" cy="5668963"/>
          </a:xfrm>
        </p:spPr>
        <p:txBody>
          <a:bodyPr/>
          <a:lstStyle/>
          <a:p>
            <a:pPr>
              <a:buFontTx/>
              <a:buNone/>
            </a:pPr>
            <a:r>
              <a:rPr lang="en-GB" sz="3000"/>
              <a:t>3.b. Paired t-test</a:t>
            </a:r>
          </a:p>
          <a:p>
            <a:pPr>
              <a:buFontTx/>
              <a:buNone/>
            </a:pPr>
            <a:r>
              <a:rPr lang="en-GB" sz="2200">
                <a:latin typeface="Verdana" pitchFamily="34" charset="0"/>
                <a:ea typeface="Verdana" pitchFamily="34" charset="0"/>
                <a:cs typeface="Verdana" pitchFamily="34" charset="0"/>
              </a:rPr>
              <a:t>Applications</a:t>
            </a:r>
          </a:p>
          <a:p>
            <a:pPr>
              <a:buFontTx/>
              <a:buAutoNum type="arabicPeriod"/>
            </a:pPr>
            <a:r>
              <a:rPr lang="en-GB" sz="2200">
                <a:latin typeface="Verdana" pitchFamily="34" charset="0"/>
                <a:ea typeface="Verdana" pitchFamily="34" charset="0"/>
                <a:cs typeface="Verdana" pitchFamily="34" charset="0"/>
              </a:rPr>
              <a:t>Effectiveness of treatment.</a:t>
            </a:r>
          </a:p>
          <a:p>
            <a:pPr>
              <a:buFontTx/>
              <a:buNone/>
            </a:pPr>
            <a:r>
              <a:rPr lang="en-GB" sz="2200">
                <a:latin typeface="Verdana" pitchFamily="34" charset="0"/>
                <a:ea typeface="Verdana" pitchFamily="34" charset="0"/>
                <a:cs typeface="Verdana" pitchFamily="34" charset="0"/>
              </a:rPr>
              <a:t>Treatment could be </a:t>
            </a:r>
          </a:p>
          <a:p>
            <a:pPr>
              <a:buFontTx/>
              <a:buAutoNum type="alphaLcPeriod"/>
            </a:pPr>
            <a:r>
              <a:rPr lang="en-GB" sz="2200">
                <a:latin typeface="Verdana" pitchFamily="34" charset="0"/>
                <a:ea typeface="Verdana" pitchFamily="34" charset="0"/>
                <a:cs typeface="Verdana" pitchFamily="34" charset="0"/>
              </a:rPr>
              <a:t>Medicine</a:t>
            </a:r>
          </a:p>
          <a:p>
            <a:pPr>
              <a:buFontTx/>
              <a:buAutoNum type="alphaLcPeriod"/>
            </a:pPr>
            <a:r>
              <a:rPr lang="en-GB" sz="2200">
                <a:latin typeface="Verdana" pitchFamily="34" charset="0"/>
                <a:ea typeface="Verdana" pitchFamily="34" charset="0"/>
                <a:cs typeface="Verdana" pitchFamily="34" charset="0"/>
              </a:rPr>
              <a:t>Training programme</a:t>
            </a:r>
          </a:p>
          <a:p>
            <a:pPr>
              <a:buFontTx/>
              <a:buAutoNum type="alphaLcPeriod"/>
            </a:pPr>
            <a:r>
              <a:rPr lang="en-GB" sz="2200">
                <a:latin typeface="Verdana" pitchFamily="34" charset="0"/>
                <a:ea typeface="Verdana" pitchFamily="34" charset="0"/>
                <a:cs typeface="Verdana" pitchFamily="34" charset="0"/>
              </a:rPr>
              <a:t>Advertisement effectiveness</a:t>
            </a:r>
          </a:p>
          <a:p>
            <a:pPr>
              <a:buFontTx/>
              <a:buNone/>
            </a:pPr>
            <a:endParaRPr lang="en-GB" sz="2200">
              <a:latin typeface="Verdana" pitchFamily="34" charset="0"/>
              <a:ea typeface="Verdana" pitchFamily="34" charset="0"/>
              <a:cs typeface="Verdana" pitchFamily="34" charset="0"/>
            </a:endParaRPr>
          </a:p>
          <a:p>
            <a:pPr>
              <a:buFontTx/>
              <a:buAutoNum type="alphaLcPeriod"/>
            </a:pPr>
            <a:endParaRPr lang="en-GB" sz="22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Note: Pair of values for the same sample units</a:t>
            </a:r>
          </a:p>
          <a:p>
            <a:pPr>
              <a:buFontTx/>
              <a:buNone/>
            </a:pPr>
            <a:r>
              <a:rPr lang="en-GB" sz="2200">
                <a:latin typeface="Verdana" pitchFamily="34" charset="0"/>
                <a:ea typeface="Verdana" pitchFamily="34" charset="0"/>
                <a:cs typeface="Verdana" pitchFamily="34" charset="0"/>
              </a:rPr>
              <a:t>Two models</a:t>
            </a:r>
          </a:p>
          <a:p>
            <a:pPr>
              <a:buFontTx/>
              <a:buNone/>
            </a:pPr>
            <a:r>
              <a:rPr lang="en-GB" sz="2200">
                <a:latin typeface="Verdana" pitchFamily="34" charset="0"/>
                <a:ea typeface="Verdana" pitchFamily="34" charset="0"/>
                <a:cs typeface="Verdana" pitchFamily="34" charset="0"/>
              </a:rPr>
              <a:t>Model3.b. 1: H0: </a:t>
            </a:r>
            <a:r>
              <a:rPr lang="el-GR" sz="2200">
                <a:latin typeface="Verdana" pitchFamily="34" charset="0"/>
                <a:ea typeface="Verdana" pitchFamily="34" charset="0"/>
                <a:cs typeface="Verdana" pitchFamily="34" charset="0"/>
              </a:rPr>
              <a:t>μ</a:t>
            </a:r>
            <a:r>
              <a:rPr lang="en-GB" sz="2200">
                <a:latin typeface="Verdana" pitchFamily="34" charset="0"/>
                <a:ea typeface="Verdana" pitchFamily="34" charset="0"/>
                <a:cs typeface="Verdana" pitchFamily="34" charset="0"/>
              </a:rPr>
              <a:t>1- </a:t>
            </a:r>
            <a:r>
              <a:rPr lang="el-GR" sz="2200">
                <a:latin typeface="Verdana" pitchFamily="34" charset="0"/>
                <a:ea typeface="Verdana" pitchFamily="34" charset="0"/>
                <a:cs typeface="Verdana" pitchFamily="34" charset="0"/>
              </a:rPr>
              <a:t>μ</a:t>
            </a:r>
            <a:r>
              <a:rPr lang="en-GB" sz="2200">
                <a:latin typeface="Verdana" pitchFamily="34" charset="0"/>
                <a:ea typeface="Verdana" pitchFamily="34" charset="0"/>
                <a:cs typeface="Verdana" pitchFamily="34" charset="0"/>
              </a:rPr>
              <a:t>2 =0</a:t>
            </a:r>
          </a:p>
          <a:p>
            <a:pPr>
              <a:buFontTx/>
              <a:buNone/>
            </a:pPr>
            <a:r>
              <a:rPr lang="en-GB" sz="2200">
                <a:latin typeface="Verdana" pitchFamily="34" charset="0"/>
                <a:ea typeface="Verdana" pitchFamily="34" charset="0"/>
                <a:cs typeface="Verdana" pitchFamily="34" charset="0"/>
              </a:rPr>
              <a:t>Model3.b. 2: H0 : </a:t>
            </a:r>
            <a:r>
              <a:rPr lang="el-GR" sz="2200">
                <a:latin typeface="Verdana" pitchFamily="34" charset="0"/>
                <a:ea typeface="Verdana" pitchFamily="34" charset="0"/>
                <a:cs typeface="Verdana" pitchFamily="34" charset="0"/>
              </a:rPr>
              <a:t>μ</a:t>
            </a:r>
            <a:r>
              <a:rPr lang="en-GB" sz="2200">
                <a:latin typeface="Verdana" pitchFamily="34" charset="0"/>
                <a:ea typeface="Verdana" pitchFamily="34" charset="0"/>
                <a:cs typeface="Verdana" pitchFamily="34" charset="0"/>
              </a:rPr>
              <a:t>1- </a:t>
            </a:r>
            <a:r>
              <a:rPr lang="el-GR" sz="2200">
                <a:latin typeface="Verdana" pitchFamily="34" charset="0"/>
                <a:ea typeface="Verdana" pitchFamily="34" charset="0"/>
                <a:cs typeface="Verdana" pitchFamily="34" charset="0"/>
              </a:rPr>
              <a:t>μ</a:t>
            </a:r>
            <a:r>
              <a:rPr lang="en-GB" sz="2200">
                <a:latin typeface="Verdana" pitchFamily="34" charset="0"/>
                <a:ea typeface="Verdana" pitchFamily="34" charset="0"/>
                <a:cs typeface="Verdana" pitchFamily="34" charset="0"/>
              </a:rPr>
              <a:t>2=17(1</a:t>
            </a:r>
            <a:r>
              <a:rPr lang="en-GB" sz="2200">
                <a:latin typeface="Verdana" pitchFamily="34" charset="0"/>
                <a:ea typeface="Verdana" pitchFamily="34" charset="0"/>
                <a:cs typeface="Verdana" pitchFamily="34" charset="0"/>
                <a:sym typeface="Wingdings" pitchFamily="2" charset="2"/>
              </a:rPr>
              <a:t> before and 2 stands for after)</a:t>
            </a: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a:xfrm>
            <a:off x="457200" y="533400"/>
            <a:ext cx="8229600" cy="5592763"/>
          </a:xfrm>
        </p:spPr>
        <p:txBody>
          <a:bodyPr/>
          <a:lstStyle/>
          <a:p>
            <a:pPr>
              <a:buFontTx/>
              <a:buNone/>
            </a:pPr>
            <a:r>
              <a:rPr lang="en-GB" sz="2200">
                <a:solidFill>
                  <a:srgbClr val="FF0000"/>
                </a:solidFill>
                <a:latin typeface="Verdana" pitchFamily="34" charset="0"/>
                <a:ea typeface="Verdana" pitchFamily="34" charset="0"/>
                <a:cs typeface="Verdana" pitchFamily="34" charset="0"/>
              </a:rPr>
              <a:t>Model 3.b.1:Procedure</a:t>
            </a:r>
          </a:p>
          <a:p>
            <a:pPr>
              <a:buFontTx/>
              <a:buNone/>
            </a:pPr>
            <a:r>
              <a:rPr lang="en-GB" sz="2200">
                <a:solidFill>
                  <a:srgbClr val="FF0000"/>
                </a:solidFill>
                <a:latin typeface="Verdana" pitchFamily="34" charset="0"/>
                <a:ea typeface="Verdana" pitchFamily="34" charset="0"/>
                <a:cs typeface="Verdana" pitchFamily="34" charset="0"/>
              </a:rPr>
              <a:t>Null Hypothesis: H</a:t>
            </a:r>
            <a:r>
              <a:rPr lang="en-GB" sz="2200" baseline="-25000">
                <a:solidFill>
                  <a:srgbClr val="FF0000"/>
                </a:solidFill>
                <a:latin typeface="Verdana" pitchFamily="34" charset="0"/>
                <a:ea typeface="Verdana" pitchFamily="34" charset="0"/>
                <a:cs typeface="Verdana" pitchFamily="34" charset="0"/>
              </a:rPr>
              <a:t>0</a:t>
            </a:r>
            <a:r>
              <a:rPr lang="en-GB" sz="2200">
                <a:solidFill>
                  <a:srgbClr val="FF0000"/>
                </a:solidFill>
                <a:latin typeface="Verdana" pitchFamily="34" charset="0"/>
                <a:ea typeface="Verdana" pitchFamily="34" charset="0"/>
                <a:cs typeface="Verdana" pitchFamily="34" charset="0"/>
              </a:rPr>
              <a:t>: </a:t>
            </a:r>
            <a:r>
              <a:rPr lang="el-GR" sz="2200">
                <a:solidFill>
                  <a:srgbClr val="FF0000"/>
                </a:solidFill>
                <a:latin typeface="Verdana" pitchFamily="34" charset="0"/>
                <a:ea typeface="Verdana" pitchFamily="34" charset="0"/>
                <a:cs typeface="Verdana" pitchFamily="34" charset="0"/>
              </a:rPr>
              <a:t>μ</a:t>
            </a:r>
            <a:r>
              <a:rPr lang="en-GB" sz="2200" baseline="-25000">
                <a:solidFill>
                  <a:srgbClr val="FF0000"/>
                </a:solidFill>
                <a:latin typeface="Verdana" pitchFamily="34" charset="0"/>
                <a:ea typeface="Verdana" pitchFamily="34" charset="0"/>
                <a:cs typeface="Verdana" pitchFamily="34" charset="0"/>
              </a:rPr>
              <a:t>1</a:t>
            </a:r>
            <a:r>
              <a:rPr lang="en-GB" sz="2200">
                <a:solidFill>
                  <a:srgbClr val="FF0000"/>
                </a:solidFill>
                <a:latin typeface="Verdana" pitchFamily="34" charset="0"/>
                <a:ea typeface="Verdana" pitchFamily="34" charset="0"/>
                <a:cs typeface="Verdana" pitchFamily="34" charset="0"/>
              </a:rPr>
              <a:t>- </a:t>
            </a:r>
            <a:r>
              <a:rPr lang="el-GR" sz="2200">
                <a:solidFill>
                  <a:srgbClr val="FF0000"/>
                </a:solidFill>
                <a:latin typeface="Verdana" pitchFamily="34" charset="0"/>
                <a:ea typeface="Verdana" pitchFamily="34" charset="0"/>
                <a:cs typeface="Verdana" pitchFamily="34" charset="0"/>
              </a:rPr>
              <a:t>μ</a:t>
            </a:r>
            <a:r>
              <a:rPr lang="en-GB" sz="2200" baseline="-25000">
                <a:solidFill>
                  <a:srgbClr val="FF0000"/>
                </a:solidFill>
                <a:latin typeface="Verdana" pitchFamily="34" charset="0"/>
                <a:ea typeface="Verdana" pitchFamily="34" charset="0"/>
                <a:cs typeface="Verdana" pitchFamily="34" charset="0"/>
              </a:rPr>
              <a:t>2(after)= </a:t>
            </a:r>
            <a:r>
              <a:rPr lang="en-GB" sz="2200">
                <a:solidFill>
                  <a:srgbClr val="FF0000"/>
                </a:solidFill>
                <a:latin typeface="Verdana" pitchFamily="34" charset="0"/>
                <a:ea typeface="Verdana" pitchFamily="34" charset="0"/>
                <a:cs typeface="Verdana" pitchFamily="34" charset="0"/>
              </a:rPr>
              <a:t> </a:t>
            </a:r>
          </a:p>
          <a:p>
            <a:pPr>
              <a:buFontTx/>
              <a:buNone/>
            </a:pPr>
            <a:r>
              <a:rPr lang="el-GR" sz="2200">
                <a:solidFill>
                  <a:srgbClr val="FF0000"/>
                </a:solidFill>
                <a:latin typeface="Verdana" pitchFamily="34" charset="0"/>
                <a:ea typeface="Verdana" pitchFamily="34" charset="0"/>
                <a:cs typeface="Verdana" pitchFamily="34" charset="0"/>
              </a:rPr>
              <a:t>μ</a:t>
            </a:r>
            <a:r>
              <a:rPr lang="en-GB" sz="2200" baseline="-25000">
                <a:solidFill>
                  <a:srgbClr val="FF0000"/>
                </a:solidFill>
                <a:latin typeface="Verdana" pitchFamily="34" charset="0"/>
                <a:ea typeface="Verdana" pitchFamily="34" charset="0"/>
                <a:cs typeface="Verdana" pitchFamily="34" charset="0"/>
              </a:rPr>
              <a:t>1(before)</a:t>
            </a:r>
            <a:r>
              <a:rPr lang="en-GB" sz="2200">
                <a:solidFill>
                  <a:srgbClr val="FF0000"/>
                </a:solidFill>
                <a:latin typeface="Verdana" pitchFamily="34" charset="0"/>
                <a:ea typeface="Verdana" pitchFamily="34" charset="0"/>
                <a:cs typeface="Verdana" pitchFamily="34" charset="0"/>
              </a:rPr>
              <a:t>= </a:t>
            </a:r>
            <a:r>
              <a:rPr lang="el-GR" sz="2200">
                <a:solidFill>
                  <a:srgbClr val="FF0000"/>
                </a:solidFill>
                <a:latin typeface="Verdana" pitchFamily="34" charset="0"/>
                <a:ea typeface="Verdana" pitchFamily="34" charset="0"/>
                <a:cs typeface="Verdana" pitchFamily="34" charset="0"/>
              </a:rPr>
              <a:t>μ</a:t>
            </a:r>
            <a:r>
              <a:rPr lang="en-GB" sz="2200" baseline="-25000">
                <a:solidFill>
                  <a:srgbClr val="FF0000"/>
                </a:solidFill>
                <a:latin typeface="Verdana" pitchFamily="34" charset="0"/>
                <a:ea typeface="Verdana" pitchFamily="34" charset="0"/>
                <a:cs typeface="Verdana" pitchFamily="34" charset="0"/>
              </a:rPr>
              <a:t>2(after)</a:t>
            </a:r>
            <a:r>
              <a:rPr lang="en-GB" sz="2200">
                <a:solidFill>
                  <a:srgbClr val="FF0000"/>
                </a:solidFill>
                <a:latin typeface="Verdana" pitchFamily="34" charset="0"/>
                <a:ea typeface="Verdana" pitchFamily="34" charset="0"/>
                <a:cs typeface="Verdana" pitchFamily="34" charset="0"/>
              </a:rPr>
              <a:t> (mean no significant change)</a:t>
            </a:r>
          </a:p>
          <a:p>
            <a:pPr>
              <a:buFontTx/>
              <a:buNone/>
            </a:pPr>
            <a:r>
              <a:rPr lang="en-GB" sz="2200">
                <a:solidFill>
                  <a:srgbClr val="FF0000"/>
                </a:solidFill>
                <a:latin typeface="Verdana" pitchFamily="34" charset="0"/>
                <a:ea typeface="Verdana" pitchFamily="34" charset="0"/>
                <a:cs typeface="Verdana" pitchFamily="34" charset="0"/>
              </a:rPr>
              <a:t>Alternative Hypothesis: H</a:t>
            </a:r>
            <a:r>
              <a:rPr lang="el-GR" sz="2200" baseline="-25000">
                <a:solidFill>
                  <a:srgbClr val="FF0000"/>
                </a:solidFill>
                <a:latin typeface="Verdana" pitchFamily="34" charset="0"/>
                <a:ea typeface="Verdana" pitchFamily="34" charset="0"/>
                <a:cs typeface="Verdana" pitchFamily="34" charset="0"/>
              </a:rPr>
              <a:t>α</a:t>
            </a:r>
            <a:r>
              <a:rPr lang="en-GB" sz="2200">
                <a:solidFill>
                  <a:srgbClr val="FF0000"/>
                </a:solidFill>
                <a:latin typeface="Verdana" pitchFamily="34" charset="0"/>
                <a:ea typeface="Verdana" pitchFamily="34" charset="0"/>
                <a:cs typeface="Verdana" pitchFamily="34" charset="0"/>
              </a:rPr>
              <a:t>: </a:t>
            </a:r>
            <a:r>
              <a:rPr lang="el-GR" sz="2200">
                <a:solidFill>
                  <a:srgbClr val="FF0000"/>
                </a:solidFill>
                <a:latin typeface="Verdana" pitchFamily="34" charset="0"/>
                <a:ea typeface="Verdana" pitchFamily="34" charset="0"/>
                <a:cs typeface="Verdana" pitchFamily="34" charset="0"/>
              </a:rPr>
              <a:t>μ</a:t>
            </a:r>
            <a:r>
              <a:rPr lang="en-GB" sz="2200" baseline="-25000">
                <a:solidFill>
                  <a:srgbClr val="FF0000"/>
                </a:solidFill>
                <a:latin typeface="Verdana" pitchFamily="34" charset="0"/>
                <a:ea typeface="Verdana" pitchFamily="34" charset="0"/>
                <a:cs typeface="Verdana" pitchFamily="34" charset="0"/>
              </a:rPr>
              <a:t>1</a:t>
            </a:r>
            <a:r>
              <a:rPr lang="en-GB" sz="2200">
                <a:solidFill>
                  <a:srgbClr val="FF0000"/>
                </a:solidFill>
                <a:latin typeface="Verdana" pitchFamily="34" charset="0"/>
                <a:ea typeface="Verdana" pitchFamily="34" charset="0"/>
                <a:cs typeface="Verdana" pitchFamily="34" charset="0"/>
              </a:rPr>
              <a:t>≠ </a:t>
            </a:r>
            <a:r>
              <a:rPr lang="el-GR" sz="2200">
                <a:solidFill>
                  <a:srgbClr val="FF0000"/>
                </a:solidFill>
                <a:latin typeface="Verdana" pitchFamily="34" charset="0"/>
                <a:ea typeface="Verdana" pitchFamily="34" charset="0"/>
                <a:cs typeface="Verdana" pitchFamily="34" charset="0"/>
              </a:rPr>
              <a:t>μ</a:t>
            </a:r>
            <a:r>
              <a:rPr lang="en-GB" sz="2200" baseline="-25000">
                <a:solidFill>
                  <a:srgbClr val="FF0000"/>
                </a:solidFill>
                <a:latin typeface="Verdana" pitchFamily="34" charset="0"/>
                <a:ea typeface="Verdana" pitchFamily="34" charset="0"/>
                <a:cs typeface="Verdana" pitchFamily="34" charset="0"/>
              </a:rPr>
              <a:t>2</a:t>
            </a:r>
            <a:r>
              <a:rPr lang="en-GB" sz="2200">
                <a:solidFill>
                  <a:srgbClr val="FF0000"/>
                </a:solidFill>
                <a:latin typeface="Verdana" pitchFamily="34" charset="0"/>
                <a:ea typeface="Verdana" pitchFamily="34" charset="0"/>
                <a:cs typeface="Verdana" pitchFamily="34" charset="0"/>
              </a:rPr>
              <a:t> ( significant change)</a:t>
            </a:r>
          </a:p>
          <a:p>
            <a:pPr>
              <a:buFontTx/>
              <a:buNone/>
            </a:pPr>
            <a:r>
              <a:rPr lang="en-GB" sz="2200">
                <a:solidFill>
                  <a:srgbClr val="FF0000"/>
                </a:solidFill>
                <a:latin typeface="Verdana" pitchFamily="34" charset="0"/>
                <a:ea typeface="Verdana" pitchFamily="34" charset="0"/>
                <a:cs typeface="Verdana" pitchFamily="34" charset="0"/>
              </a:rPr>
              <a:t>Test statistic</a:t>
            </a:r>
          </a:p>
          <a:p>
            <a:pPr>
              <a:buFontTx/>
              <a:buNone/>
            </a:pPr>
            <a:endParaRPr lang="en-GB" sz="2200">
              <a:solidFill>
                <a:srgbClr val="FF0000"/>
              </a:solidFill>
              <a:latin typeface="Verdana" pitchFamily="34" charset="0"/>
              <a:ea typeface="Verdana" pitchFamily="34" charset="0"/>
              <a:cs typeface="Verdana" pitchFamily="34" charset="0"/>
            </a:endParaRPr>
          </a:p>
          <a:p>
            <a:pPr>
              <a:buFontTx/>
              <a:buNone/>
            </a:pPr>
            <a:endParaRPr lang="en-GB" sz="2200">
              <a:solidFill>
                <a:srgbClr val="FF0000"/>
              </a:solidFill>
              <a:latin typeface="Verdana" pitchFamily="34" charset="0"/>
              <a:ea typeface="Verdana" pitchFamily="34" charset="0"/>
              <a:cs typeface="Verdana" pitchFamily="34" charset="0"/>
            </a:endParaRPr>
          </a:p>
          <a:p>
            <a:pPr>
              <a:buFontTx/>
              <a:buNone/>
            </a:pPr>
            <a:endParaRPr lang="en-GB" sz="2200">
              <a:solidFill>
                <a:srgbClr val="FF0000"/>
              </a:solidFill>
              <a:latin typeface="Verdana" pitchFamily="34" charset="0"/>
              <a:ea typeface="Verdana" pitchFamily="34" charset="0"/>
              <a:cs typeface="Verdana" pitchFamily="34" charset="0"/>
            </a:endParaRPr>
          </a:p>
        </p:txBody>
      </p:sp>
      <p:graphicFrame>
        <p:nvGraphicFramePr>
          <p:cNvPr id="24578" name="Object 2"/>
          <p:cNvGraphicFramePr>
            <a:graphicFrameLocks noChangeAspect="1"/>
          </p:cNvGraphicFramePr>
          <p:nvPr/>
        </p:nvGraphicFramePr>
        <p:xfrm>
          <a:off x="1938338" y="2266950"/>
          <a:ext cx="4354512" cy="3328988"/>
        </p:xfrm>
        <a:graphic>
          <a:graphicData uri="http://schemas.openxmlformats.org/presentationml/2006/ole">
            <mc:AlternateContent xmlns:mc="http://schemas.openxmlformats.org/markup-compatibility/2006">
              <mc:Choice xmlns:v="urn:schemas-microsoft-com:vml" Requires="v">
                <p:oleObj name="Equation" r:id="rId2" imgW="1904760" imgH="2070000" progId="Equation.3">
                  <p:embed/>
                </p:oleObj>
              </mc:Choice>
              <mc:Fallback>
                <p:oleObj name="Equation" r:id="rId2" imgW="1904760" imgH="20700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338" y="2266950"/>
                        <a:ext cx="4354512" cy="332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274638"/>
            <a:ext cx="8229600" cy="868362"/>
          </a:xfrm>
        </p:spPr>
        <p:txBody>
          <a:bodyPr/>
          <a:lstStyle/>
          <a:p>
            <a:r>
              <a:rPr lang="en-US" sz="3000"/>
              <a:t>Error</a:t>
            </a:r>
            <a:endParaRPr lang="en-IN" sz="3000"/>
          </a:p>
        </p:txBody>
      </p:sp>
      <p:graphicFrame>
        <p:nvGraphicFramePr>
          <p:cNvPr id="6" name="Content Placeholder 5"/>
          <p:cNvGraphicFramePr>
            <a:graphicFrameLocks noGrp="1"/>
          </p:cNvGraphicFramePr>
          <p:nvPr>
            <p:ph sz="half" idx="1"/>
          </p:nvPr>
        </p:nvGraphicFramePr>
        <p:xfrm>
          <a:off x="838200" y="1143000"/>
          <a:ext cx="7924800" cy="4236730"/>
        </p:xfrm>
        <a:graphic>
          <a:graphicData uri="http://schemas.openxmlformats.org/drawingml/2006/table">
            <a:tbl>
              <a:tblPr firstRow="1" bandRow="1">
                <a:tableStyleId>{5C22544A-7EE6-4342-B048-85BDC9FD1C3A}</a:tableStyleId>
              </a:tblPr>
              <a:tblGrid>
                <a:gridCol w="2054578">
                  <a:extLst>
                    <a:ext uri="{9D8B030D-6E8A-4147-A177-3AD203B41FA5}">
                      <a16:colId xmlns:a16="http://schemas.microsoft.com/office/drawing/2014/main" val="20000"/>
                    </a:ext>
                  </a:extLst>
                </a:gridCol>
                <a:gridCol w="2054578">
                  <a:extLst>
                    <a:ext uri="{9D8B030D-6E8A-4147-A177-3AD203B41FA5}">
                      <a16:colId xmlns:a16="http://schemas.microsoft.com/office/drawing/2014/main" val="20001"/>
                    </a:ext>
                  </a:extLst>
                </a:gridCol>
                <a:gridCol w="3815644">
                  <a:extLst>
                    <a:ext uri="{9D8B030D-6E8A-4147-A177-3AD203B41FA5}">
                      <a16:colId xmlns:a16="http://schemas.microsoft.com/office/drawing/2014/main" val="20002"/>
                    </a:ext>
                  </a:extLst>
                </a:gridCol>
              </a:tblGrid>
              <a:tr h="381042">
                <a:tc gridSpan="3">
                  <a:txBody>
                    <a:bodyPr/>
                    <a:lstStyle/>
                    <a:p>
                      <a:pPr algn="ctr"/>
                      <a:r>
                        <a:rPr lang="en-US" sz="1800" dirty="0"/>
                        <a:t>Decision</a:t>
                      </a:r>
                      <a:endParaRPr lang="en-IN" sz="1800" dirty="0"/>
                    </a:p>
                  </a:txBody>
                  <a:tcPr marT="45725" marB="45725"/>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984063">
                <a:tc>
                  <a:txBody>
                    <a:bodyPr/>
                    <a:lstStyle/>
                    <a:p>
                      <a:endParaRPr lang="en-IN" sz="1800" dirty="0"/>
                    </a:p>
                  </a:txBody>
                  <a:tcPr marT="45725" marB="45725"/>
                </a:tc>
                <a:tc>
                  <a:txBody>
                    <a:bodyPr/>
                    <a:lstStyle/>
                    <a:p>
                      <a:r>
                        <a:rPr lang="en-US" sz="1800" baseline="0" dirty="0"/>
                        <a:t>Sample Good</a:t>
                      </a:r>
                      <a:endParaRPr lang="en-IN" sz="1800" baseline="-25000" dirty="0"/>
                    </a:p>
                  </a:txBody>
                  <a:tcPr marT="45725" marB="45725"/>
                </a:tc>
                <a:tc>
                  <a:txBody>
                    <a:bodyPr/>
                    <a:lstStyle/>
                    <a:p>
                      <a:r>
                        <a:rPr lang="en-US" sz="1800" dirty="0"/>
                        <a:t>Sample bad</a:t>
                      </a:r>
                    </a:p>
                  </a:txBody>
                  <a:tcPr marT="45725" marB="45725"/>
                </a:tc>
                <a:extLst>
                  <a:ext uri="{0D108BD9-81ED-4DB2-BD59-A6C34878D82A}">
                    <a16:rowId xmlns:a16="http://schemas.microsoft.com/office/drawing/2014/main" val="10001"/>
                  </a:ext>
                </a:extLst>
              </a:tr>
              <a:tr h="1682895">
                <a:tc>
                  <a:txBody>
                    <a:bodyPr/>
                    <a:lstStyle/>
                    <a:p>
                      <a:r>
                        <a:rPr lang="en-IN" sz="1800" dirty="0"/>
                        <a:t>Good lot</a:t>
                      </a:r>
                    </a:p>
                  </a:txBody>
                  <a:tcPr marT="45725" marB="45725"/>
                </a:tc>
                <a:tc>
                  <a:txBody>
                    <a:bodyPr/>
                    <a:lstStyle/>
                    <a:p>
                      <a:endParaRPr lang="en-IN" sz="1800" dirty="0"/>
                    </a:p>
                  </a:txBody>
                  <a:tcPr marT="45725" marB="45725"/>
                </a:tc>
                <a:tc>
                  <a:txBody>
                    <a:bodyPr/>
                    <a:lstStyle/>
                    <a:p>
                      <a:pPr marL="285750" indent="-285750">
                        <a:buFont typeface="Arial" pitchFamily="34" charset="0"/>
                        <a:buChar char="•"/>
                      </a:pPr>
                      <a:r>
                        <a:rPr lang="en-US" sz="1800" u="none" dirty="0"/>
                        <a:t>Reject the  lot</a:t>
                      </a:r>
                    </a:p>
                    <a:p>
                      <a:pPr marL="285750" indent="-285750">
                        <a:buFont typeface="Arial" pitchFamily="34" charset="0"/>
                        <a:buChar char="•"/>
                      </a:pPr>
                      <a:r>
                        <a:rPr lang="en-US" sz="1800" u="none" dirty="0"/>
                        <a:t>Wrong decision</a:t>
                      </a:r>
                    </a:p>
                    <a:p>
                      <a:pPr marL="285750" indent="-285750">
                        <a:buFont typeface="Arial" pitchFamily="34" charset="0"/>
                        <a:buChar char="•"/>
                      </a:pPr>
                      <a:r>
                        <a:rPr lang="en-US" sz="1800" u="none" dirty="0"/>
                        <a:t>Error  I</a:t>
                      </a:r>
                    </a:p>
                    <a:p>
                      <a:pPr marL="285750" indent="-285750">
                        <a:buFont typeface="Arial" pitchFamily="34" charset="0"/>
                        <a:buChar char="•"/>
                      </a:pPr>
                      <a:r>
                        <a:rPr lang="en-US" sz="1800" u="none" dirty="0"/>
                        <a:t>α</a:t>
                      </a:r>
                    </a:p>
                  </a:txBody>
                  <a:tcPr marT="45725" marB="45725"/>
                </a:tc>
                <a:extLst>
                  <a:ext uri="{0D108BD9-81ED-4DB2-BD59-A6C34878D82A}">
                    <a16:rowId xmlns:a16="http://schemas.microsoft.com/office/drawing/2014/main" val="10002"/>
                  </a:ext>
                </a:extLst>
              </a:tr>
              <a:tr h="984063">
                <a:tc>
                  <a:txBody>
                    <a:bodyPr/>
                    <a:lstStyle/>
                    <a:p>
                      <a:r>
                        <a:rPr lang="en-US" sz="1800" baseline="0" dirty="0"/>
                        <a:t>Bad lot</a:t>
                      </a:r>
                      <a:endParaRPr lang="en-IN" sz="1800" dirty="0"/>
                    </a:p>
                  </a:txBody>
                  <a:tcPr marT="45725" marB="45725"/>
                </a:tc>
                <a:tc>
                  <a:txBody>
                    <a:bodyPr/>
                    <a:lstStyle/>
                    <a:p>
                      <a:pPr>
                        <a:buFont typeface="Arial" pitchFamily="34" charset="0"/>
                        <a:buChar char="•"/>
                      </a:pPr>
                      <a:r>
                        <a:rPr lang="en-US" sz="1800" dirty="0"/>
                        <a:t>Accept the lot</a:t>
                      </a:r>
                    </a:p>
                    <a:p>
                      <a:pPr>
                        <a:buFont typeface="Arial" pitchFamily="34" charset="0"/>
                        <a:buChar char="•"/>
                      </a:pPr>
                      <a:r>
                        <a:rPr lang="en-US" sz="1800" dirty="0"/>
                        <a:t>Wrong decision</a:t>
                      </a:r>
                    </a:p>
                    <a:p>
                      <a:pPr>
                        <a:buFont typeface="Arial" pitchFamily="34" charset="0"/>
                        <a:buChar char="•"/>
                      </a:pPr>
                      <a:r>
                        <a:rPr lang="en-US" sz="1800" dirty="0"/>
                        <a:t>Error II </a:t>
                      </a:r>
                    </a:p>
                    <a:p>
                      <a:pPr>
                        <a:buFont typeface="Arial" pitchFamily="34" charset="0"/>
                        <a:buChar char="•"/>
                      </a:pPr>
                      <a:r>
                        <a:rPr lang="el-GR" sz="1800" dirty="0"/>
                        <a:t>β</a:t>
                      </a:r>
                      <a:endParaRPr lang="en-US" sz="1800" dirty="0"/>
                    </a:p>
                  </a:txBody>
                  <a:tcPr marT="45725" marB="45725"/>
                </a:tc>
                <a:tc>
                  <a:txBody>
                    <a:bodyPr/>
                    <a:lstStyle/>
                    <a:p>
                      <a:endParaRPr lang="en-IN" sz="1800" dirty="0"/>
                    </a:p>
                  </a:txBody>
                  <a:tcPr marT="45725" marB="45725"/>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2"/>
          <p:cNvSpPr>
            <a:spLocks noGrp="1"/>
          </p:cNvSpPr>
          <p:nvPr>
            <p:ph idx="1"/>
          </p:nvPr>
        </p:nvSpPr>
        <p:spPr>
          <a:xfrm>
            <a:off x="457200" y="304800"/>
            <a:ext cx="8229600" cy="5821363"/>
          </a:xfrm>
        </p:spPr>
        <p:txBody>
          <a:bodyPr/>
          <a:lstStyle/>
          <a:p>
            <a:pPr>
              <a:buFontTx/>
              <a:buNone/>
            </a:pPr>
            <a:r>
              <a:rPr lang="en-GB" sz="2200" dirty="0">
                <a:latin typeface="Verdana" pitchFamily="34" charset="0"/>
                <a:ea typeface="Verdana" pitchFamily="34" charset="0"/>
                <a:cs typeface="Verdana" pitchFamily="34" charset="0"/>
              </a:rPr>
              <a:t>11. Five salesmen were imparted a one week specialised training for improving their selling skills.  The following data was recorded during the month preceding the training and the month after the training relation to their sales per month.  Can we conclude that the training has made any significant impact.</a:t>
            </a:r>
          </a:p>
          <a:p>
            <a:pPr>
              <a:buFontTx/>
              <a:buNone/>
            </a:pPr>
            <a:endParaRPr lang="en-GB" sz="22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16391719"/>
              </p:ext>
            </p:extLst>
          </p:nvPr>
        </p:nvGraphicFramePr>
        <p:xfrm>
          <a:off x="685800" y="3200400"/>
          <a:ext cx="7813357" cy="741680"/>
        </p:xfrm>
        <a:graphic>
          <a:graphicData uri="http://schemas.openxmlformats.org/drawingml/2006/table">
            <a:tbl>
              <a:tblPr firstRow="1" bandRow="1">
                <a:tableStyleId>{073A0DAA-6AF3-43AB-8588-CEC1D06C72B9}</a:tableStyleId>
              </a:tblPr>
              <a:tblGrid>
                <a:gridCol w="1992630">
                  <a:extLst>
                    <a:ext uri="{9D8B030D-6E8A-4147-A177-3AD203B41FA5}">
                      <a16:colId xmlns:a16="http://schemas.microsoft.com/office/drawing/2014/main" val="20000"/>
                    </a:ext>
                  </a:extLst>
                </a:gridCol>
                <a:gridCol w="1248727">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370840">
                <a:tc>
                  <a:txBody>
                    <a:bodyPr/>
                    <a:lstStyle/>
                    <a:p>
                      <a:r>
                        <a:rPr lang="en-GB" dirty="0"/>
                        <a:t>Before (In </a:t>
                      </a:r>
                      <a:r>
                        <a:rPr lang="en-GB" dirty="0" err="1"/>
                        <a:t>lakhs</a:t>
                      </a:r>
                      <a:r>
                        <a:rPr lang="en-GB" dirty="0"/>
                        <a:t>)</a:t>
                      </a:r>
                    </a:p>
                  </a:txBody>
                  <a:tcPr/>
                </a:tc>
                <a:tc>
                  <a:txBody>
                    <a:bodyPr/>
                    <a:lstStyle/>
                    <a:p>
                      <a:r>
                        <a:rPr lang="en-GB" dirty="0"/>
                        <a:t>5</a:t>
                      </a:r>
                    </a:p>
                  </a:txBody>
                  <a:tcPr/>
                </a:tc>
                <a:tc>
                  <a:txBody>
                    <a:bodyPr/>
                    <a:lstStyle/>
                    <a:p>
                      <a:r>
                        <a:rPr lang="en-GB" dirty="0"/>
                        <a:t>6.2</a:t>
                      </a:r>
                    </a:p>
                  </a:txBody>
                  <a:tcPr/>
                </a:tc>
                <a:tc>
                  <a:txBody>
                    <a:bodyPr/>
                    <a:lstStyle/>
                    <a:p>
                      <a:r>
                        <a:rPr lang="en-GB" dirty="0"/>
                        <a:t>5.4</a:t>
                      </a:r>
                    </a:p>
                  </a:txBody>
                  <a:tcPr/>
                </a:tc>
                <a:tc>
                  <a:txBody>
                    <a:bodyPr/>
                    <a:lstStyle/>
                    <a:p>
                      <a:r>
                        <a:rPr lang="en-GB" dirty="0"/>
                        <a:t>4.5</a:t>
                      </a:r>
                    </a:p>
                  </a:txBody>
                  <a:tcPr/>
                </a:tc>
                <a:tc>
                  <a:txBody>
                    <a:bodyPr/>
                    <a:lstStyle/>
                    <a:p>
                      <a:r>
                        <a:rPr lang="en-GB" dirty="0"/>
                        <a:t>5.6</a:t>
                      </a:r>
                    </a:p>
                  </a:txBody>
                  <a:tcPr/>
                </a:tc>
                <a:extLst>
                  <a:ext uri="{0D108BD9-81ED-4DB2-BD59-A6C34878D82A}">
                    <a16:rowId xmlns:a16="http://schemas.microsoft.com/office/drawing/2014/main" val="10000"/>
                  </a:ext>
                </a:extLst>
              </a:tr>
              <a:tr h="370840">
                <a:tc>
                  <a:txBody>
                    <a:bodyPr/>
                    <a:lstStyle/>
                    <a:p>
                      <a:r>
                        <a:rPr lang="en-GB" dirty="0"/>
                        <a:t>After (In </a:t>
                      </a:r>
                      <a:r>
                        <a:rPr lang="en-GB" dirty="0" err="1"/>
                        <a:t>lakhs</a:t>
                      </a:r>
                      <a:r>
                        <a:rPr lang="en-GB" dirty="0"/>
                        <a:t>)</a:t>
                      </a:r>
                    </a:p>
                  </a:txBody>
                  <a:tcPr/>
                </a:tc>
                <a:tc>
                  <a:txBody>
                    <a:bodyPr/>
                    <a:lstStyle/>
                    <a:p>
                      <a:r>
                        <a:rPr lang="en-GB" dirty="0"/>
                        <a:t>5.5</a:t>
                      </a:r>
                    </a:p>
                  </a:txBody>
                  <a:tcPr/>
                </a:tc>
                <a:tc>
                  <a:txBody>
                    <a:bodyPr/>
                    <a:lstStyle/>
                    <a:p>
                      <a:r>
                        <a:rPr lang="en-GB" dirty="0"/>
                        <a:t>7.0</a:t>
                      </a:r>
                    </a:p>
                  </a:txBody>
                  <a:tcPr/>
                </a:tc>
                <a:tc>
                  <a:txBody>
                    <a:bodyPr/>
                    <a:lstStyle/>
                    <a:p>
                      <a:r>
                        <a:rPr lang="en-GB" dirty="0"/>
                        <a:t>5.6</a:t>
                      </a:r>
                    </a:p>
                  </a:txBody>
                  <a:tcPr/>
                </a:tc>
                <a:tc>
                  <a:txBody>
                    <a:bodyPr/>
                    <a:lstStyle/>
                    <a:p>
                      <a:r>
                        <a:rPr lang="en-GB" dirty="0"/>
                        <a:t>5.5</a:t>
                      </a:r>
                    </a:p>
                  </a:txBody>
                  <a:tcPr/>
                </a:tc>
                <a:tc>
                  <a:txBody>
                    <a:bodyPr/>
                    <a:lstStyle/>
                    <a:p>
                      <a:r>
                        <a:rPr lang="en-GB" dirty="0"/>
                        <a:t>6.6</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4" name="Content Placeholder 2"/>
              <p:cNvSpPr>
                <a:spLocks noGrp="1"/>
              </p:cNvSpPr>
              <p:nvPr>
                <p:ph idx="1"/>
              </p:nvPr>
            </p:nvSpPr>
            <p:spPr>
              <a:xfrm>
                <a:off x="457200" y="304800"/>
                <a:ext cx="8382000" cy="5821363"/>
              </a:xfrm>
            </p:spPr>
            <p:txBody>
              <a:bodyPr/>
              <a:lstStyle/>
              <a:p>
                <a:pPr>
                  <a:buFontTx/>
                  <a:buNone/>
                </a:pPr>
                <a:r>
                  <a:rPr lang="en-GB" sz="2200" dirty="0"/>
                  <a:t>t test @ (5-1) degree of Freedom</a:t>
                </a:r>
              </a:p>
              <a:p>
                <a:pPr>
                  <a:buFontTx/>
                  <a:buNone/>
                </a:pPr>
                <a:r>
                  <a:rPr lang="en-GB" sz="2200" dirty="0"/>
                  <a:t>= 0.025 @4d.f = ±2.776</a:t>
                </a:r>
              </a:p>
              <a:p>
                <a:pPr>
                  <a:buFontTx/>
                  <a:buNone/>
                </a:pPr>
                <a:r>
                  <a:rPr lang="en-GB" sz="2200" dirty="0"/>
                  <a:t>The acceptance region is in between ±2.776</a:t>
                </a:r>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r>
                  <a:rPr lang="en-GB" sz="2200" dirty="0"/>
                  <a:t>The calculated value </a:t>
                </a:r>
                <a14:m>
                  <m:oMath xmlns:m="http://schemas.openxmlformats.org/officeDocument/2006/math">
                    <m:r>
                      <a:rPr lang="en-US" sz="2200" b="0" i="1" smtClean="0">
                        <a:latin typeface="Cambria Math" panose="02040503050406030204" pitchFamily="18" charset="0"/>
                      </a:rPr>
                      <m:t>𝑡</m:t>
                    </m:r>
                    <m:r>
                      <a:rPr lang="en-US" sz="2200" b="0" i="1" smtClean="0">
                        <a:latin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m:t>
                        </m:r>
                        <m:r>
                          <a:rPr lang="en-US" sz="2200" b="0" i="1" smtClean="0">
                            <a:latin typeface="Cambria Math" panose="02040503050406030204" pitchFamily="18" charset="0"/>
                          </a:rPr>
                          <m:t>𝑑</m:t>
                        </m:r>
                      </m:e>
                    </m:acc>
                  </m:oMath>
                </a14:m>
                <a:r>
                  <a:rPr lang="en-US" sz="2200" b="0" i="0" dirty="0">
                    <a:latin typeface="+mj-lt"/>
                  </a:rPr>
                  <a:t>-µ)/(s⁄√n)</a:t>
                </a: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r>
                  <a:rPr lang="en-GB" sz="2200" dirty="0"/>
                  <a:t>      </a:t>
                </a:r>
              </a:p>
            </p:txBody>
          </p:sp>
        </mc:Choice>
        <mc:Fallback xmlns="">
          <p:sp>
            <p:nvSpPr>
              <p:cNvPr id="25604" name="Content Placeholder 2"/>
              <p:cNvSpPr>
                <a:spLocks noGrp="1" noRot="1" noChangeAspect="1" noMove="1" noResize="1" noEditPoints="1" noAdjustHandles="1" noChangeArrowheads="1" noChangeShapeType="1" noTextEdit="1"/>
              </p:cNvSpPr>
              <p:nvPr>
                <p:ph idx="1"/>
              </p:nvPr>
            </p:nvSpPr>
            <p:spPr>
              <a:xfrm>
                <a:off x="457200" y="304800"/>
                <a:ext cx="8382000" cy="5821363"/>
              </a:xfrm>
              <a:blipFill rotWithShape="0">
                <a:blip r:embed="rId3"/>
                <a:stretch>
                  <a:fillRect l="-945" t="-628"/>
                </a:stretch>
              </a:blipFill>
            </p:spPr>
            <p:txBody>
              <a:bodyPr/>
              <a:lstStyle/>
              <a:p>
                <a:r>
                  <a:rPr lang="en-IN">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527041521"/>
              </p:ext>
            </p:extLst>
          </p:nvPr>
        </p:nvGraphicFramePr>
        <p:xfrm>
          <a:off x="708133" y="1449371"/>
          <a:ext cx="5997575" cy="3637280"/>
        </p:xfrm>
        <a:graphic>
          <a:graphicData uri="http://schemas.openxmlformats.org/drawingml/2006/table">
            <a:tbl>
              <a:tblPr firstRow="1" bandRow="1">
                <a:tableStyleId>{073A0DAA-6AF3-43AB-8588-CEC1D06C72B9}</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806575">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GB" dirty="0"/>
                        <a:t>Before</a:t>
                      </a:r>
                    </a:p>
                  </a:txBody>
                  <a:tcPr/>
                </a:tc>
                <a:tc>
                  <a:txBody>
                    <a:bodyPr/>
                    <a:lstStyle/>
                    <a:p>
                      <a:pPr algn="ctr"/>
                      <a:r>
                        <a:rPr lang="en-GB" dirty="0"/>
                        <a:t>After</a:t>
                      </a:r>
                    </a:p>
                  </a:txBody>
                  <a:tcPr/>
                </a:tc>
                <a:tc>
                  <a:txBody>
                    <a:bodyPr/>
                    <a:lstStyle/>
                    <a:p>
                      <a:pPr algn="ctr"/>
                      <a:r>
                        <a:rPr lang="en-GB" dirty="0" err="1"/>
                        <a:t>di</a:t>
                      </a:r>
                      <a:endParaRPr lang="en-GB" dirty="0"/>
                    </a:p>
                    <a:p>
                      <a:pPr algn="ctr"/>
                      <a:r>
                        <a:rPr lang="en-GB" dirty="0"/>
                        <a:t>(before - after)</a:t>
                      </a:r>
                    </a:p>
                  </a:txBody>
                  <a:tcPr/>
                </a:tc>
                <a:tc>
                  <a:txBody>
                    <a:bodyPr/>
                    <a:lstStyle/>
                    <a:p>
                      <a:pPr algn="ctr"/>
                      <a:r>
                        <a:rPr lang="en-GB" dirty="0"/>
                        <a:t>(</a:t>
                      </a:r>
                      <a:r>
                        <a:rPr lang="en-GB" dirty="0" err="1"/>
                        <a:t>di</a:t>
                      </a:r>
                      <a:r>
                        <a:rPr lang="en-GB" dirty="0"/>
                        <a:t>-d‾)</a:t>
                      </a:r>
                    </a:p>
                  </a:txBody>
                  <a:tcPr/>
                </a:tc>
                <a:tc>
                  <a:txBody>
                    <a:bodyPr/>
                    <a:lstStyle/>
                    <a:p>
                      <a:pPr algn="ctr"/>
                      <a:r>
                        <a:rPr lang="en-GB" dirty="0"/>
                        <a:t>(</a:t>
                      </a:r>
                      <a:r>
                        <a:rPr lang="en-GB" dirty="0" err="1"/>
                        <a:t>di</a:t>
                      </a:r>
                      <a:r>
                        <a:rPr lang="en-GB" dirty="0"/>
                        <a:t>-d‾)</a:t>
                      </a:r>
                      <a:r>
                        <a:rPr lang="en-GB" baseline="30000" dirty="0"/>
                        <a:t>2</a:t>
                      </a:r>
                      <a:endParaRPr lang="en-GB" dirty="0"/>
                    </a:p>
                  </a:txBody>
                  <a:tcPr/>
                </a:tc>
                <a:extLst>
                  <a:ext uri="{0D108BD9-81ED-4DB2-BD59-A6C34878D82A}">
                    <a16:rowId xmlns:a16="http://schemas.microsoft.com/office/drawing/2014/main" val="10000"/>
                  </a:ext>
                </a:extLst>
              </a:tr>
              <a:tr h="370840">
                <a:tc>
                  <a:txBody>
                    <a:bodyPr/>
                    <a:lstStyle/>
                    <a:p>
                      <a:pPr algn="ctr"/>
                      <a:r>
                        <a:rPr lang="en-GB" sz="2200" baseline="0" dirty="0"/>
                        <a:t>5</a:t>
                      </a:r>
                    </a:p>
                  </a:txBody>
                  <a:tcPr/>
                </a:tc>
                <a:tc>
                  <a:txBody>
                    <a:bodyPr/>
                    <a:lstStyle/>
                    <a:p>
                      <a:pPr algn="ctr"/>
                      <a:r>
                        <a:rPr lang="en-GB" sz="2200" baseline="0" dirty="0"/>
                        <a:t>5.5</a:t>
                      </a:r>
                    </a:p>
                  </a:txBody>
                  <a:tcPr/>
                </a:tc>
                <a:tc>
                  <a:txBody>
                    <a:bodyPr/>
                    <a:lstStyle/>
                    <a:p>
                      <a:pPr algn="ctr" rtl="0" fontAlgn="b"/>
                      <a:r>
                        <a:rPr lang="en-IN" sz="2200" b="0" i="0" u="none" strike="noStrike" dirty="0">
                          <a:solidFill>
                            <a:srgbClr val="000000"/>
                          </a:solidFill>
                          <a:effectLst/>
                          <a:latin typeface="Calibri" panose="020F0502020204030204" pitchFamily="34" charset="0"/>
                        </a:rPr>
                        <a:t>-0.5</a:t>
                      </a:r>
                    </a:p>
                  </a:txBody>
                  <a:tcPr marL="9525" marR="9525" marT="9525" marB="0" anchor="b"/>
                </a:tc>
                <a:tc>
                  <a:txBody>
                    <a:bodyPr/>
                    <a:lstStyle/>
                    <a:p>
                      <a:endParaRPr lang="en-IN"/>
                    </a:p>
                  </a:txBody>
                  <a:tcPr marL="9525" marR="9525" marT="9525" marB="0" anchor="b"/>
                </a:tc>
                <a:tc>
                  <a:txBody>
                    <a:bodyPr/>
                    <a:lstStyle/>
                    <a:p>
                      <a:endParaRPr lang="en-IN"/>
                    </a:p>
                  </a:txBody>
                  <a:tcPr marL="9525" marR="9525" marT="9525" marB="0" anchor="b"/>
                </a:tc>
                <a:extLst>
                  <a:ext uri="{0D108BD9-81ED-4DB2-BD59-A6C34878D82A}">
                    <a16:rowId xmlns:a16="http://schemas.microsoft.com/office/drawing/2014/main" val="10001"/>
                  </a:ext>
                </a:extLst>
              </a:tr>
              <a:tr h="370840">
                <a:tc>
                  <a:txBody>
                    <a:bodyPr/>
                    <a:lstStyle/>
                    <a:p>
                      <a:pPr algn="ctr"/>
                      <a:r>
                        <a:rPr lang="en-GB" sz="2200" baseline="0" dirty="0"/>
                        <a:t>6.2</a:t>
                      </a:r>
                    </a:p>
                  </a:txBody>
                  <a:tcPr/>
                </a:tc>
                <a:tc>
                  <a:txBody>
                    <a:bodyPr/>
                    <a:lstStyle/>
                    <a:p>
                      <a:pPr algn="ctr"/>
                      <a:r>
                        <a:rPr lang="en-GB" sz="2200" baseline="0" dirty="0"/>
                        <a:t>7</a:t>
                      </a:r>
                    </a:p>
                  </a:txBody>
                  <a:tcPr/>
                </a:tc>
                <a:tc>
                  <a:txBody>
                    <a:bodyPr/>
                    <a:lstStyle/>
                    <a:p>
                      <a:pPr algn="ctr" fontAlgn="b"/>
                      <a:r>
                        <a:rPr lang="en-IN" sz="1800" b="0" i="0" u="none" strike="noStrike" dirty="0">
                          <a:solidFill>
                            <a:srgbClr val="000000"/>
                          </a:solidFill>
                          <a:effectLst/>
                          <a:latin typeface="Arial" panose="020B0604020202020204" pitchFamily="34" charset="0"/>
                        </a:rPr>
                        <a:t>-0.8</a:t>
                      </a:r>
                    </a:p>
                  </a:txBody>
                  <a:tcPr marL="9525" marR="9525" marT="9525" marB="0" anchor="b"/>
                </a:tc>
                <a:tc>
                  <a:txBody>
                    <a:bodyPr/>
                    <a:lstStyle/>
                    <a:p>
                      <a:endParaRPr lang="en-IN"/>
                    </a:p>
                  </a:txBody>
                  <a:tcPr marL="9525" marR="9525" marT="9525" marB="0" anchor="b"/>
                </a:tc>
                <a:tc>
                  <a:txBody>
                    <a:bodyPr/>
                    <a:lstStyle/>
                    <a:p>
                      <a:endParaRPr lang="en-IN"/>
                    </a:p>
                  </a:txBody>
                  <a:tcPr marL="9525" marR="9525" marT="9525" marB="0" anchor="b"/>
                </a:tc>
                <a:extLst>
                  <a:ext uri="{0D108BD9-81ED-4DB2-BD59-A6C34878D82A}">
                    <a16:rowId xmlns:a16="http://schemas.microsoft.com/office/drawing/2014/main" val="10002"/>
                  </a:ext>
                </a:extLst>
              </a:tr>
              <a:tr h="436880">
                <a:tc>
                  <a:txBody>
                    <a:bodyPr/>
                    <a:lstStyle/>
                    <a:p>
                      <a:pPr algn="ctr"/>
                      <a:r>
                        <a:rPr lang="en-GB" sz="2200" baseline="0" dirty="0"/>
                        <a:t>5.4</a:t>
                      </a:r>
                    </a:p>
                  </a:txBody>
                  <a:tcPr/>
                </a:tc>
                <a:tc>
                  <a:txBody>
                    <a:bodyPr/>
                    <a:lstStyle/>
                    <a:p>
                      <a:pPr algn="ctr"/>
                      <a:r>
                        <a:rPr lang="en-GB" sz="2200" baseline="0" dirty="0"/>
                        <a:t>5.6</a:t>
                      </a:r>
                    </a:p>
                  </a:txBody>
                  <a:tcPr/>
                </a:tc>
                <a:tc>
                  <a:txBody>
                    <a:bodyPr/>
                    <a:lstStyle/>
                    <a:p>
                      <a:pPr algn="ctr" fontAlgn="b"/>
                      <a:r>
                        <a:rPr lang="en-IN" sz="1800" b="0" i="0" u="none" strike="noStrike" dirty="0">
                          <a:solidFill>
                            <a:srgbClr val="000000"/>
                          </a:solidFill>
                          <a:effectLst/>
                          <a:latin typeface="Arial" panose="020B0604020202020204" pitchFamily="34" charset="0"/>
                        </a:rPr>
                        <a:t>-0.2</a:t>
                      </a:r>
                    </a:p>
                  </a:txBody>
                  <a:tcPr marL="9525" marR="9525" marT="9525" marB="0" anchor="b"/>
                </a:tc>
                <a:tc>
                  <a:txBody>
                    <a:bodyPr/>
                    <a:lstStyle/>
                    <a:p>
                      <a:endParaRPr lang="en-IN"/>
                    </a:p>
                  </a:txBody>
                  <a:tcPr marL="9525" marR="9525" marT="9525" marB="0" anchor="b"/>
                </a:tc>
                <a:tc>
                  <a:txBody>
                    <a:bodyPr/>
                    <a:lstStyle/>
                    <a:p>
                      <a:endParaRPr lang="en-IN"/>
                    </a:p>
                  </a:txBody>
                  <a:tcPr marL="9525" marR="9525" marT="9525" marB="0" anchor="b"/>
                </a:tc>
                <a:extLst>
                  <a:ext uri="{0D108BD9-81ED-4DB2-BD59-A6C34878D82A}">
                    <a16:rowId xmlns:a16="http://schemas.microsoft.com/office/drawing/2014/main" val="10003"/>
                  </a:ext>
                </a:extLst>
              </a:tr>
              <a:tr h="370840">
                <a:tc>
                  <a:txBody>
                    <a:bodyPr/>
                    <a:lstStyle/>
                    <a:p>
                      <a:pPr algn="ctr"/>
                      <a:r>
                        <a:rPr lang="en-GB" sz="2200" baseline="0" dirty="0"/>
                        <a:t>4.5</a:t>
                      </a:r>
                    </a:p>
                  </a:txBody>
                  <a:tcPr/>
                </a:tc>
                <a:tc>
                  <a:txBody>
                    <a:bodyPr/>
                    <a:lstStyle/>
                    <a:p>
                      <a:pPr algn="ctr"/>
                      <a:r>
                        <a:rPr lang="en-GB" sz="2200" baseline="0" dirty="0"/>
                        <a:t>5.5</a:t>
                      </a:r>
                    </a:p>
                  </a:txBody>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9525" marR="9525" marT="9525" marB="0" anchor="b"/>
                </a:tc>
                <a:tc>
                  <a:txBody>
                    <a:bodyPr/>
                    <a:lstStyle/>
                    <a:p>
                      <a:endParaRPr lang="en-IN"/>
                    </a:p>
                  </a:txBody>
                  <a:tcPr marL="9525" marR="9525" marT="9525" marB="0" anchor="b"/>
                </a:tc>
                <a:tc>
                  <a:txBody>
                    <a:bodyPr/>
                    <a:lstStyle/>
                    <a:p>
                      <a:endParaRPr lang="en-IN"/>
                    </a:p>
                  </a:txBody>
                  <a:tcPr marL="9525" marR="9525" marT="9525" marB="0" anchor="b"/>
                </a:tc>
                <a:extLst>
                  <a:ext uri="{0D108BD9-81ED-4DB2-BD59-A6C34878D82A}">
                    <a16:rowId xmlns:a16="http://schemas.microsoft.com/office/drawing/2014/main" val="10004"/>
                  </a:ext>
                </a:extLst>
              </a:tr>
              <a:tr h="370840">
                <a:tc>
                  <a:txBody>
                    <a:bodyPr/>
                    <a:lstStyle/>
                    <a:p>
                      <a:pPr algn="ctr"/>
                      <a:r>
                        <a:rPr lang="en-GB" sz="2200" baseline="0" dirty="0"/>
                        <a:t>5.6</a:t>
                      </a:r>
                    </a:p>
                  </a:txBody>
                  <a:tcPr/>
                </a:tc>
                <a:tc>
                  <a:txBody>
                    <a:bodyPr/>
                    <a:lstStyle/>
                    <a:p>
                      <a:pPr algn="ctr"/>
                      <a:r>
                        <a:rPr lang="en-GB" sz="2200" baseline="0" dirty="0"/>
                        <a:t>6.6</a:t>
                      </a:r>
                    </a:p>
                  </a:txBody>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9525" marR="9525" marT="9525" marB="0" anchor="b"/>
                </a:tc>
                <a:tc>
                  <a:txBody>
                    <a:bodyPr/>
                    <a:lstStyle/>
                    <a:p>
                      <a:endParaRPr lang="en-IN"/>
                    </a:p>
                  </a:txBody>
                  <a:tcPr marL="9525" marR="9525" marT="9525" marB="0" anchor="b"/>
                </a:tc>
                <a:tc>
                  <a:txBody>
                    <a:bodyPr/>
                    <a:lstStyle/>
                    <a:p>
                      <a:endParaRPr lang="en-IN"/>
                    </a:p>
                  </a:txBody>
                  <a:tcPr marL="9525" marR="9525" marT="9525" marB="0" anchor="b"/>
                </a:tc>
                <a:extLst>
                  <a:ext uri="{0D108BD9-81ED-4DB2-BD59-A6C34878D82A}">
                    <a16:rowId xmlns:a16="http://schemas.microsoft.com/office/drawing/2014/main" val="10005"/>
                  </a:ext>
                </a:extLst>
              </a:tr>
              <a:tr h="370840">
                <a:tc>
                  <a:txBody>
                    <a:bodyPr/>
                    <a:lstStyle/>
                    <a:p>
                      <a:pPr algn="ctr"/>
                      <a:endParaRPr lang="en-GB" sz="2200" baseline="0" dirty="0"/>
                    </a:p>
                  </a:txBody>
                  <a:tcPr/>
                </a:tc>
                <a:tc>
                  <a:txBody>
                    <a:bodyPr/>
                    <a:lstStyle/>
                    <a:p>
                      <a:pPr algn="ctr"/>
                      <a:r>
                        <a:rPr lang="en-GB" sz="2200" baseline="0" dirty="0"/>
                        <a:t>Sum</a:t>
                      </a:r>
                    </a:p>
                  </a:txBody>
                  <a:tcPr/>
                </a:tc>
                <a:tc>
                  <a:txBody>
                    <a:bodyPr/>
                    <a:lstStyle/>
                    <a:p>
                      <a:pPr algn="ctr" fontAlgn="b"/>
                      <a:r>
                        <a:rPr lang="en-GB" sz="2200" b="0" i="0" u="none" strike="noStrike" dirty="0">
                          <a:solidFill>
                            <a:srgbClr val="000000"/>
                          </a:solidFill>
                          <a:latin typeface="Calibri"/>
                        </a:rPr>
                        <a:t>-3.5</a:t>
                      </a:r>
                    </a:p>
                  </a:txBody>
                  <a:tcPr marL="0" marR="0" marT="0" marB="0" anchor="b"/>
                </a:tc>
                <a:tc>
                  <a:txBody>
                    <a:bodyPr/>
                    <a:lstStyle/>
                    <a:p>
                      <a:endParaRPr lang="en-IN"/>
                    </a:p>
                  </a:txBody>
                  <a:tcPr marL="0" marR="0" marT="0" marB="0" anchor="b"/>
                </a:tc>
                <a:tc>
                  <a:txBody>
                    <a:bodyPr/>
                    <a:lstStyle/>
                    <a:p>
                      <a:endParaRPr lang="en-IN" dirty="0"/>
                    </a:p>
                  </a:txBody>
                  <a:tcPr marL="0" marR="0" marT="0" marB="0" anchor="b"/>
                </a:tc>
                <a:extLst>
                  <a:ext uri="{0D108BD9-81ED-4DB2-BD59-A6C34878D82A}">
                    <a16:rowId xmlns:a16="http://schemas.microsoft.com/office/drawing/2014/main" val="10006"/>
                  </a:ext>
                </a:extLst>
              </a:tr>
              <a:tr h="370840">
                <a:tc>
                  <a:txBody>
                    <a:bodyPr/>
                    <a:lstStyle/>
                    <a:p>
                      <a:pPr algn="ctr"/>
                      <a:endParaRPr lang="en-GB" sz="2200" baseline="0" dirty="0"/>
                    </a:p>
                  </a:txBody>
                  <a:tcPr/>
                </a:tc>
                <a:tc>
                  <a:txBody>
                    <a:bodyPr/>
                    <a:lstStyle/>
                    <a:p>
                      <a:pPr algn="ctr"/>
                      <a:r>
                        <a:rPr lang="en-GB" sz="2200" baseline="0" dirty="0"/>
                        <a:t>d‾</a:t>
                      </a:r>
                    </a:p>
                  </a:txBody>
                  <a:tcPr/>
                </a:tc>
                <a:tc>
                  <a:txBody>
                    <a:bodyPr/>
                    <a:lstStyle/>
                    <a:p>
                      <a:pPr algn="ctr" fontAlgn="b"/>
                      <a:r>
                        <a:rPr lang="en-GB" sz="2200" b="0" i="0" u="none" strike="noStrike" dirty="0">
                          <a:solidFill>
                            <a:srgbClr val="000000"/>
                          </a:solidFill>
                          <a:latin typeface="Calibri"/>
                        </a:rPr>
                        <a:t>?</a:t>
                      </a:r>
                    </a:p>
                  </a:txBody>
                  <a:tcPr marL="0" marR="0" marT="0" marB="0" anchor="b"/>
                </a:tc>
                <a:tc>
                  <a:txBody>
                    <a:bodyPr/>
                    <a:lstStyle/>
                    <a:p>
                      <a:pPr algn="ctr" fontAlgn="b"/>
                      <a:endParaRPr lang="en-GB" sz="2200" b="0" i="0" u="none" strike="noStrike" dirty="0">
                        <a:solidFill>
                          <a:srgbClr val="000000"/>
                        </a:solidFill>
                        <a:latin typeface="Calibri"/>
                      </a:endParaRPr>
                    </a:p>
                  </a:txBody>
                  <a:tcPr marL="0" marR="0" marT="0" marB="0" anchor="b"/>
                </a:tc>
                <a:tc>
                  <a:txBody>
                    <a:bodyPr/>
                    <a:lstStyle/>
                    <a:p>
                      <a:pPr algn="ctr" fontAlgn="b"/>
                      <a:endParaRPr lang="en-GB" sz="2200" b="0" i="0" u="none" strike="noStrike" dirty="0">
                        <a:solidFill>
                          <a:srgbClr val="000000"/>
                        </a:solidFill>
                        <a:latin typeface="Calibri"/>
                      </a:endParaRPr>
                    </a:p>
                  </a:txBody>
                  <a:tcPr marL="0" marR="0" marT="0" marB="0" anchor="b"/>
                </a:tc>
                <a:extLst>
                  <a:ext uri="{0D108BD9-81ED-4DB2-BD59-A6C34878D82A}">
                    <a16:rowId xmlns:a16="http://schemas.microsoft.com/office/drawing/2014/main" val="10007"/>
                  </a:ext>
                </a:extLst>
              </a:tr>
            </a:tbl>
          </a:graphicData>
        </a:graphic>
      </p:graphicFrame>
      <p:graphicFrame>
        <p:nvGraphicFramePr>
          <p:cNvPr id="25602" name="Object 2"/>
          <p:cNvGraphicFramePr>
            <a:graphicFrameLocks noChangeAspect="1"/>
          </p:cNvGraphicFramePr>
          <p:nvPr/>
        </p:nvGraphicFramePr>
        <p:xfrm>
          <a:off x="6907213" y="1771650"/>
          <a:ext cx="1882775" cy="1409700"/>
        </p:xfrm>
        <a:graphic>
          <a:graphicData uri="http://schemas.openxmlformats.org/presentationml/2006/ole">
            <mc:AlternateContent xmlns:mc="http://schemas.openxmlformats.org/markup-compatibility/2006">
              <mc:Choice xmlns:v="urn:schemas-microsoft-com:vml" Requires="v">
                <p:oleObj name="Equation" r:id="rId4" imgW="1143000" imgH="914400" progId="Equation.3">
                  <p:embed/>
                </p:oleObj>
              </mc:Choice>
              <mc:Fallback>
                <p:oleObj name="Equation" r:id="rId4" imgW="1143000" imgH="914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7213" y="1771650"/>
                        <a:ext cx="1882775"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rule</a:t>
            </a:r>
            <a:endParaRPr lang="en-IN" dirty="0"/>
          </a:p>
        </p:txBody>
      </p:sp>
      <p:pic>
        <p:nvPicPr>
          <p:cNvPr id="5" name="Content Placeholder 4"/>
          <p:cNvPicPr>
            <a:picLocks noGrp="1" noChangeAspect="1"/>
          </p:cNvPicPr>
          <p:nvPr>
            <p:ph sz="half" idx="1"/>
          </p:nvPr>
        </p:nvPicPr>
        <p:blipFill>
          <a:blip r:embed="rId2"/>
          <a:stretch>
            <a:fillRect/>
          </a:stretch>
        </p:blipFill>
        <p:spPr>
          <a:xfrm>
            <a:off x="457200" y="2842032"/>
            <a:ext cx="4038600" cy="2042298"/>
          </a:xfrm>
          <a:prstGeom prst="rect">
            <a:avLst/>
          </a:prstGeom>
        </p:spPr>
      </p:pic>
      <p:sp>
        <p:nvSpPr>
          <p:cNvPr id="4" name="Content Placeholder 3"/>
          <p:cNvSpPr>
            <a:spLocks noGrp="1"/>
          </p:cNvSpPr>
          <p:nvPr>
            <p:ph sz="half" idx="2"/>
          </p:nvPr>
        </p:nvSpPr>
        <p:spPr/>
        <p:txBody>
          <a:bodyPr/>
          <a:lstStyle/>
          <a:p>
            <a:r>
              <a:rPr lang="en-US" dirty="0"/>
              <a:t>Less than + 2.776 acceptance region</a:t>
            </a:r>
          </a:p>
          <a:p>
            <a:r>
              <a:rPr lang="en-US" dirty="0"/>
              <a:t>Greater than +2.776 rejection region</a:t>
            </a:r>
            <a:endParaRPr lang="en-IN" dirty="0"/>
          </a:p>
        </p:txBody>
      </p:sp>
    </p:spTree>
    <p:extLst>
      <p:ext uri="{BB962C8B-B14F-4D97-AF65-F5344CB8AC3E}">
        <p14:creationId xmlns:p14="http://schemas.microsoft.com/office/powerpoint/2010/main" val="4667216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Content Placeholder 2"/>
          <p:cNvSpPr>
            <a:spLocks noGrp="1"/>
          </p:cNvSpPr>
          <p:nvPr>
            <p:ph idx="1"/>
          </p:nvPr>
        </p:nvSpPr>
        <p:spPr>
          <a:xfrm>
            <a:off x="457200" y="304800"/>
            <a:ext cx="8382000" cy="5821363"/>
          </a:xfrm>
        </p:spPr>
        <p:txBody>
          <a:bodyPr/>
          <a:lstStyle/>
          <a:p>
            <a:pPr>
              <a:buFontTx/>
              <a:buNone/>
            </a:pPr>
            <a:r>
              <a:rPr lang="en-GB" sz="2200" dirty="0"/>
              <a:t>t test @ (5-1) degree of Freedom</a:t>
            </a:r>
          </a:p>
          <a:p>
            <a:pPr>
              <a:buFontTx/>
              <a:buNone/>
            </a:pPr>
            <a:r>
              <a:rPr lang="en-GB" sz="2200" dirty="0"/>
              <a:t>= 0.025 @4d.f = 2.776</a:t>
            </a:r>
          </a:p>
          <a:p>
            <a:pPr>
              <a:buFontTx/>
              <a:buNone/>
            </a:pPr>
            <a:r>
              <a:rPr lang="en-GB" sz="2200" dirty="0"/>
              <a:t>The acceptance region is less than +2.776</a:t>
            </a:r>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r>
              <a:rPr lang="en-GB" sz="2200" dirty="0"/>
              <a:t>The calculated value </a:t>
            </a:r>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r>
              <a:rPr lang="en-GB" sz="2200" dirty="0"/>
              <a:t>      </a:t>
            </a:r>
          </a:p>
        </p:txBody>
      </p:sp>
      <p:graphicFrame>
        <p:nvGraphicFramePr>
          <p:cNvPr id="4" name="Table 3"/>
          <p:cNvGraphicFramePr>
            <a:graphicFrameLocks noGrp="1"/>
          </p:cNvGraphicFramePr>
          <p:nvPr>
            <p:extLst>
              <p:ext uri="{D42A27DB-BD31-4B8C-83A1-F6EECF244321}">
                <p14:modId xmlns:p14="http://schemas.microsoft.com/office/powerpoint/2010/main" val="1527492169"/>
              </p:ext>
            </p:extLst>
          </p:nvPr>
        </p:nvGraphicFramePr>
        <p:xfrm>
          <a:off x="685800" y="1676400"/>
          <a:ext cx="5997575" cy="3454400"/>
        </p:xfrm>
        <a:graphic>
          <a:graphicData uri="http://schemas.openxmlformats.org/drawingml/2006/table">
            <a:tbl>
              <a:tblPr firstRow="1" bandRow="1">
                <a:tableStyleId>{073A0DAA-6AF3-43AB-8588-CEC1D06C72B9}</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806575">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GB" dirty="0"/>
                        <a:t>Before</a:t>
                      </a:r>
                    </a:p>
                  </a:txBody>
                  <a:tcPr/>
                </a:tc>
                <a:tc>
                  <a:txBody>
                    <a:bodyPr/>
                    <a:lstStyle/>
                    <a:p>
                      <a:pPr algn="ctr"/>
                      <a:r>
                        <a:rPr lang="en-GB" dirty="0"/>
                        <a:t>After</a:t>
                      </a:r>
                    </a:p>
                  </a:txBody>
                  <a:tcPr/>
                </a:tc>
                <a:tc>
                  <a:txBody>
                    <a:bodyPr/>
                    <a:lstStyle/>
                    <a:p>
                      <a:pPr algn="ctr"/>
                      <a:r>
                        <a:rPr lang="en-GB" dirty="0" err="1"/>
                        <a:t>di</a:t>
                      </a:r>
                      <a:endParaRPr lang="en-GB" dirty="0"/>
                    </a:p>
                    <a:p>
                      <a:pPr algn="ctr"/>
                      <a:r>
                        <a:rPr lang="en-GB" dirty="0"/>
                        <a:t>(before - after)</a:t>
                      </a:r>
                    </a:p>
                  </a:txBody>
                  <a:tcPr/>
                </a:tc>
                <a:tc>
                  <a:txBody>
                    <a:bodyPr/>
                    <a:lstStyle/>
                    <a:p>
                      <a:pPr algn="ctr"/>
                      <a:r>
                        <a:rPr lang="en-GB" dirty="0"/>
                        <a:t>(</a:t>
                      </a:r>
                      <a:r>
                        <a:rPr lang="en-GB" dirty="0" err="1"/>
                        <a:t>di</a:t>
                      </a:r>
                      <a:r>
                        <a:rPr lang="en-GB" dirty="0"/>
                        <a:t>-d‾)</a:t>
                      </a:r>
                    </a:p>
                  </a:txBody>
                  <a:tcPr/>
                </a:tc>
                <a:tc>
                  <a:txBody>
                    <a:bodyPr/>
                    <a:lstStyle/>
                    <a:p>
                      <a:pPr algn="ctr"/>
                      <a:r>
                        <a:rPr lang="en-GB" dirty="0"/>
                        <a:t>(</a:t>
                      </a:r>
                      <a:r>
                        <a:rPr lang="en-GB" dirty="0" err="1"/>
                        <a:t>di</a:t>
                      </a:r>
                      <a:r>
                        <a:rPr lang="en-GB" dirty="0"/>
                        <a:t>-d‾)</a:t>
                      </a:r>
                      <a:r>
                        <a:rPr lang="en-GB" baseline="30000" dirty="0"/>
                        <a:t>2</a:t>
                      </a:r>
                      <a:endParaRPr lang="en-GB" dirty="0"/>
                    </a:p>
                  </a:txBody>
                  <a:tcPr/>
                </a:tc>
                <a:extLst>
                  <a:ext uri="{0D108BD9-81ED-4DB2-BD59-A6C34878D82A}">
                    <a16:rowId xmlns:a16="http://schemas.microsoft.com/office/drawing/2014/main" val="10000"/>
                  </a:ext>
                </a:extLst>
              </a:tr>
              <a:tr h="370840">
                <a:tc>
                  <a:txBody>
                    <a:bodyPr/>
                    <a:lstStyle/>
                    <a:p>
                      <a:pPr algn="ctr"/>
                      <a:r>
                        <a:rPr lang="en-GB" sz="2200" baseline="0" dirty="0"/>
                        <a:t>5</a:t>
                      </a:r>
                    </a:p>
                  </a:txBody>
                  <a:tcPr/>
                </a:tc>
                <a:tc>
                  <a:txBody>
                    <a:bodyPr/>
                    <a:lstStyle/>
                    <a:p>
                      <a:pPr algn="ctr"/>
                      <a:r>
                        <a:rPr lang="en-GB" sz="2200" baseline="0" dirty="0"/>
                        <a:t>5.5</a:t>
                      </a:r>
                    </a:p>
                  </a:txBody>
                  <a:tcPr/>
                </a:tc>
                <a:tc>
                  <a:txBody>
                    <a:bodyPr/>
                    <a:lstStyle/>
                    <a:p>
                      <a:pPr algn="ctr" fontAlgn="b"/>
                      <a:r>
                        <a:rPr lang="en-GB" sz="2200" b="0" i="0" u="none" strike="noStrike" dirty="0">
                          <a:solidFill>
                            <a:srgbClr val="000000"/>
                          </a:solidFill>
                          <a:latin typeface="Calibri"/>
                        </a:rPr>
                        <a:t>-0.5</a:t>
                      </a:r>
                    </a:p>
                  </a:txBody>
                  <a:tcPr marL="0" marR="0" marT="0" marB="0" anchor="b"/>
                </a:tc>
                <a:tc>
                  <a:txBody>
                    <a:bodyPr/>
                    <a:lstStyle/>
                    <a:p>
                      <a:pPr algn="r" fontAlgn="b"/>
                      <a:endParaRPr lang="en-GB" sz="2200" b="0" i="0" u="none" strike="noStrike" dirty="0">
                        <a:solidFill>
                          <a:srgbClr val="000000"/>
                        </a:solidFill>
                        <a:latin typeface="Calibri"/>
                      </a:endParaRPr>
                    </a:p>
                  </a:txBody>
                  <a:tcPr marL="0" marR="0" marT="0" marB="0" anchor="b"/>
                </a:tc>
                <a:tc>
                  <a:txBody>
                    <a:bodyPr/>
                    <a:lstStyle/>
                    <a:p>
                      <a:pPr algn="r" fontAlgn="b"/>
                      <a:endParaRPr lang="en-GB" sz="2200" b="0" i="0" u="none" strike="noStrike" dirty="0">
                        <a:solidFill>
                          <a:srgbClr val="000000"/>
                        </a:solidFill>
                        <a:latin typeface="Calibri"/>
                      </a:endParaRPr>
                    </a:p>
                  </a:txBody>
                  <a:tcPr marL="0" marR="0" marT="0" marB="0" anchor="b"/>
                </a:tc>
                <a:extLst>
                  <a:ext uri="{0D108BD9-81ED-4DB2-BD59-A6C34878D82A}">
                    <a16:rowId xmlns:a16="http://schemas.microsoft.com/office/drawing/2014/main" val="10001"/>
                  </a:ext>
                </a:extLst>
              </a:tr>
              <a:tr h="370840">
                <a:tc>
                  <a:txBody>
                    <a:bodyPr/>
                    <a:lstStyle/>
                    <a:p>
                      <a:pPr algn="ctr"/>
                      <a:r>
                        <a:rPr lang="en-GB" sz="2200" baseline="0" dirty="0"/>
                        <a:t>6.2</a:t>
                      </a:r>
                    </a:p>
                  </a:txBody>
                  <a:tcPr/>
                </a:tc>
                <a:tc>
                  <a:txBody>
                    <a:bodyPr/>
                    <a:lstStyle/>
                    <a:p>
                      <a:pPr algn="ctr"/>
                      <a:r>
                        <a:rPr lang="en-GB" sz="2200" baseline="0" dirty="0"/>
                        <a:t>7</a:t>
                      </a:r>
                    </a:p>
                  </a:txBody>
                  <a:tcPr/>
                </a:tc>
                <a:tc>
                  <a:txBody>
                    <a:bodyPr/>
                    <a:lstStyle/>
                    <a:p>
                      <a:pPr algn="ctr" fontAlgn="b"/>
                      <a:r>
                        <a:rPr lang="en-GB" sz="2200" b="0" i="0" u="none" strike="noStrike" dirty="0">
                          <a:solidFill>
                            <a:srgbClr val="000000"/>
                          </a:solidFill>
                          <a:latin typeface="Calibri"/>
                        </a:rPr>
                        <a:t>-0.8</a:t>
                      </a:r>
                    </a:p>
                  </a:txBody>
                  <a:tcPr marL="0" marR="0" marT="0" marB="0" anchor="b"/>
                </a:tc>
                <a:tc>
                  <a:txBody>
                    <a:bodyPr/>
                    <a:lstStyle/>
                    <a:p>
                      <a:pPr algn="r" fontAlgn="b"/>
                      <a:endParaRPr lang="en-GB" sz="2200" b="0" i="0" u="none" strike="noStrike" dirty="0">
                        <a:solidFill>
                          <a:srgbClr val="000000"/>
                        </a:solidFill>
                        <a:latin typeface="Calibri"/>
                      </a:endParaRPr>
                    </a:p>
                  </a:txBody>
                  <a:tcPr marL="0" marR="0" marT="0" marB="0" anchor="b"/>
                </a:tc>
                <a:tc>
                  <a:txBody>
                    <a:bodyPr/>
                    <a:lstStyle/>
                    <a:p>
                      <a:pPr algn="r" fontAlgn="b"/>
                      <a:endParaRPr lang="en-GB" sz="2200" b="0" i="0" u="none" strike="noStrike" dirty="0">
                        <a:solidFill>
                          <a:srgbClr val="000000"/>
                        </a:solidFill>
                        <a:latin typeface="Calibri"/>
                      </a:endParaRPr>
                    </a:p>
                  </a:txBody>
                  <a:tcPr marL="0" marR="0" marT="0" marB="0" anchor="b"/>
                </a:tc>
                <a:extLst>
                  <a:ext uri="{0D108BD9-81ED-4DB2-BD59-A6C34878D82A}">
                    <a16:rowId xmlns:a16="http://schemas.microsoft.com/office/drawing/2014/main" val="10002"/>
                  </a:ext>
                </a:extLst>
              </a:tr>
              <a:tr h="436880">
                <a:tc>
                  <a:txBody>
                    <a:bodyPr/>
                    <a:lstStyle/>
                    <a:p>
                      <a:pPr algn="ctr"/>
                      <a:r>
                        <a:rPr lang="en-GB" sz="2200" baseline="0" dirty="0"/>
                        <a:t>5.4</a:t>
                      </a:r>
                    </a:p>
                  </a:txBody>
                  <a:tcPr/>
                </a:tc>
                <a:tc>
                  <a:txBody>
                    <a:bodyPr/>
                    <a:lstStyle/>
                    <a:p>
                      <a:pPr algn="ctr"/>
                      <a:r>
                        <a:rPr lang="en-GB" sz="2200" baseline="0" dirty="0"/>
                        <a:t>5.6</a:t>
                      </a:r>
                    </a:p>
                  </a:txBody>
                  <a:tcPr/>
                </a:tc>
                <a:tc>
                  <a:txBody>
                    <a:bodyPr/>
                    <a:lstStyle/>
                    <a:p>
                      <a:pPr algn="ctr" fontAlgn="b"/>
                      <a:r>
                        <a:rPr lang="en-GB" sz="2200" b="0" i="0" u="none" strike="noStrike" dirty="0">
                          <a:solidFill>
                            <a:srgbClr val="000000"/>
                          </a:solidFill>
                          <a:latin typeface="Calibri"/>
                        </a:rPr>
                        <a:t>-0.2</a:t>
                      </a:r>
                    </a:p>
                  </a:txBody>
                  <a:tcPr marL="0" marR="0" marT="0" marB="0" anchor="b"/>
                </a:tc>
                <a:tc>
                  <a:txBody>
                    <a:bodyPr/>
                    <a:lstStyle/>
                    <a:p>
                      <a:pPr algn="r" fontAlgn="b"/>
                      <a:endParaRPr lang="en-GB" sz="2200" b="0" i="0" u="none" strike="noStrike">
                        <a:solidFill>
                          <a:srgbClr val="000000"/>
                        </a:solidFill>
                        <a:latin typeface="Calibri"/>
                      </a:endParaRPr>
                    </a:p>
                  </a:txBody>
                  <a:tcPr marL="0" marR="0" marT="0" marB="0" anchor="b"/>
                </a:tc>
                <a:tc>
                  <a:txBody>
                    <a:bodyPr/>
                    <a:lstStyle/>
                    <a:p>
                      <a:pPr algn="r" fontAlgn="b"/>
                      <a:endParaRPr lang="en-GB" sz="2200" b="0" i="0" u="none" strike="noStrike" dirty="0">
                        <a:solidFill>
                          <a:srgbClr val="000000"/>
                        </a:solidFill>
                        <a:latin typeface="Calibri"/>
                      </a:endParaRPr>
                    </a:p>
                  </a:txBody>
                  <a:tcPr marL="0" marR="0" marT="0" marB="0" anchor="b"/>
                </a:tc>
                <a:extLst>
                  <a:ext uri="{0D108BD9-81ED-4DB2-BD59-A6C34878D82A}">
                    <a16:rowId xmlns:a16="http://schemas.microsoft.com/office/drawing/2014/main" val="10003"/>
                  </a:ext>
                </a:extLst>
              </a:tr>
              <a:tr h="370840">
                <a:tc>
                  <a:txBody>
                    <a:bodyPr/>
                    <a:lstStyle/>
                    <a:p>
                      <a:pPr algn="ctr"/>
                      <a:r>
                        <a:rPr lang="en-GB" sz="2200" baseline="0" dirty="0"/>
                        <a:t>4.5</a:t>
                      </a:r>
                    </a:p>
                  </a:txBody>
                  <a:tcPr/>
                </a:tc>
                <a:tc>
                  <a:txBody>
                    <a:bodyPr/>
                    <a:lstStyle/>
                    <a:p>
                      <a:pPr algn="ctr"/>
                      <a:r>
                        <a:rPr lang="en-GB" sz="2200" baseline="0" dirty="0"/>
                        <a:t>5.5</a:t>
                      </a:r>
                    </a:p>
                  </a:txBody>
                  <a:tcPr/>
                </a:tc>
                <a:tc>
                  <a:txBody>
                    <a:bodyPr/>
                    <a:lstStyle/>
                    <a:p>
                      <a:pPr algn="ctr" fontAlgn="b"/>
                      <a:r>
                        <a:rPr lang="en-GB" sz="2200" b="0" i="0" u="none" strike="noStrike" dirty="0">
                          <a:solidFill>
                            <a:srgbClr val="000000"/>
                          </a:solidFill>
                          <a:latin typeface="Calibri"/>
                        </a:rPr>
                        <a:t>-1</a:t>
                      </a:r>
                    </a:p>
                  </a:txBody>
                  <a:tcPr marL="0" marR="0" marT="0" marB="0" anchor="b"/>
                </a:tc>
                <a:tc>
                  <a:txBody>
                    <a:bodyPr/>
                    <a:lstStyle/>
                    <a:p>
                      <a:pPr algn="r" fontAlgn="b"/>
                      <a:endParaRPr lang="en-GB" sz="2200" b="0" i="0" u="none" strike="noStrike">
                        <a:solidFill>
                          <a:srgbClr val="000000"/>
                        </a:solidFill>
                        <a:latin typeface="Calibri"/>
                      </a:endParaRPr>
                    </a:p>
                  </a:txBody>
                  <a:tcPr marL="0" marR="0" marT="0" marB="0" anchor="b"/>
                </a:tc>
                <a:tc>
                  <a:txBody>
                    <a:bodyPr/>
                    <a:lstStyle/>
                    <a:p>
                      <a:pPr algn="r" fontAlgn="b"/>
                      <a:endParaRPr lang="en-GB" sz="2200" b="0" i="0" u="none" strike="noStrike" dirty="0">
                        <a:solidFill>
                          <a:srgbClr val="000000"/>
                        </a:solidFill>
                        <a:latin typeface="Calibri"/>
                      </a:endParaRPr>
                    </a:p>
                  </a:txBody>
                  <a:tcPr marL="0" marR="0" marT="0" marB="0" anchor="b"/>
                </a:tc>
                <a:extLst>
                  <a:ext uri="{0D108BD9-81ED-4DB2-BD59-A6C34878D82A}">
                    <a16:rowId xmlns:a16="http://schemas.microsoft.com/office/drawing/2014/main" val="10004"/>
                  </a:ext>
                </a:extLst>
              </a:tr>
              <a:tr h="370840">
                <a:tc>
                  <a:txBody>
                    <a:bodyPr/>
                    <a:lstStyle/>
                    <a:p>
                      <a:pPr algn="ctr"/>
                      <a:r>
                        <a:rPr lang="en-GB" sz="2200" baseline="0" dirty="0"/>
                        <a:t>5.6</a:t>
                      </a:r>
                    </a:p>
                  </a:txBody>
                  <a:tcPr/>
                </a:tc>
                <a:tc>
                  <a:txBody>
                    <a:bodyPr/>
                    <a:lstStyle/>
                    <a:p>
                      <a:pPr algn="ctr"/>
                      <a:r>
                        <a:rPr lang="en-GB" sz="2200" baseline="0" dirty="0"/>
                        <a:t>6.6</a:t>
                      </a:r>
                    </a:p>
                  </a:txBody>
                  <a:tcPr/>
                </a:tc>
                <a:tc>
                  <a:txBody>
                    <a:bodyPr/>
                    <a:lstStyle/>
                    <a:p>
                      <a:pPr algn="ctr" fontAlgn="b"/>
                      <a:r>
                        <a:rPr lang="en-GB" sz="2200" b="0" i="0" u="none" strike="noStrike" dirty="0">
                          <a:solidFill>
                            <a:srgbClr val="000000"/>
                          </a:solidFill>
                          <a:latin typeface="Calibri"/>
                        </a:rPr>
                        <a:t>-1</a:t>
                      </a:r>
                    </a:p>
                  </a:txBody>
                  <a:tcPr marL="0" marR="0" marT="0" marB="0" anchor="b"/>
                </a:tc>
                <a:tc>
                  <a:txBody>
                    <a:bodyPr/>
                    <a:lstStyle/>
                    <a:p>
                      <a:pPr algn="r" fontAlgn="b"/>
                      <a:endParaRPr lang="en-GB" sz="2200" b="0" i="0" u="none" strike="noStrike" dirty="0">
                        <a:solidFill>
                          <a:srgbClr val="000000"/>
                        </a:solidFill>
                        <a:latin typeface="Calibri"/>
                      </a:endParaRPr>
                    </a:p>
                  </a:txBody>
                  <a:tcPr marL="0" marR="0" marT="0" marB="0" anchor="b"/>
                </a:tc>
                <a:tc>
                  <a:txBody>
                    <a:bodyPr/>
                    <a:lstStyle/>
                    <a:p>
                      <a:pPr algn="r" fontAlgn="b"/>
                      <a:endParaRPr lang="en-GB" sz="2200" b="0" i="0" u="none" strike="noStrike" dirty="0">
                        <a:solidFill>
                          <a:srgbClr val="000000"/>
                        </a:solidFill>
                        <a:latin typeface="Calibri"/>
                      </a:endParaRPr>
                    </a:p>
                  </a:txBody>
                  <a:tcPr marL="0" marR="0" marT="0" marB="0" anchor="b"/>
                </a:tc>
                <a:extLst>
                  <a:ext uri="{0D108BD9-81ED-4DB2-BD59-A6C34878D82A}">
                    <a16:rowId xmlns:a16="http://schemas.microsoft.com/office/drawing/2014/main" val="10005"/>
                  </a:ext>
                </a:extLst>
              </a:tr>
              <a:tr h="370840">
                <a:tc>
                  <a:txBody>
                    <a:bodyPr/>
                    <a:lstStyle/>
                    <a:p>
                      <a:pPr algn="ctr"/>
                      <a:endParaRPr lang="en-GB" sz="2200" baseline="0" dirty="0"/>
                    </a:p>
                  </a:txBody>
                  <a:tcPr/>
                </a:tc>
                <a:tc>
                  <a:txBody>
                    <a:bodyPr/>
                    <a:lstStyle/>
                    <a:p>
                      <a:pPr algn="ctr"/>
                      <a:r>
                        <a:rPr lang="en-GB" sz="2200" baseline="0" dirty="0"/>
                        <a:t>d‾</a:t>
                      </a:r>
                    </a:p>
                  </a:txBody>
                  <a:tcPr/>
                </a:tc>
                <a:tc>
                  <a:txBody>
                    <a:bodyPr/>
                    <a:lstStyle/>
                    <a:p>
                      <a:pPr algn="ctr" fontAlgn="b"/>
                      <a:r>
                        <a:rPr lang="en-GB" sz="2200" b="0" i="0" u="none" strike="noStrike" dirty="0">
                          <a:solidFill>
                            <a:srgbClr val="000000"/>
                          </a:solidFill>
                          <a:latin typeface="Calibri"/>
                        </a:rPr>
                        <a:t>=-3.5/5=</a:t>
                      </a:r>
                    </a:p>
                    <a:p>
                      <a:pPr algn="ctr" fontAlgn="b"/>
                      <a:r>
                        <a:rPr lang="en-GB" sz="2200" b="0" i="0" u="none" strike="noStrike" dirty="0">
                          <a:solidFill>
                            <a:srgbClr val="000000"/>
                          </a:solidFill>
                          <a:latin typeface="Calibri"/>
                        </a:rPr>
                        <a:t>-0.7</a:t>
                      </a:r>
                    </a:p>
                  </a:txBody>
                  <a:tcPr marL="0" marR="0" marT="0" marB="0" anchor="b"/>
                </a:tc>
                <a:tc>
                  <a:txBody>
                    <a:bodyPr/>
                    <a:lstStyle/>
                    <a:p>
                      <a:pPr algn="ctr" fontAlgn="b"/>
                      <a:endParaRPr lang="en-GB" sz="2200" b="0" i="0" u="none" strike="noStrike">
                        <a:solidFill>
                          <a:srgbClr val="000000"/>
                        </a:solidFill>
                        <a:latin typeface="Calibri"/>
                      </a:endParaRPr>
                    </a:p>
                  </a:txBody>
                  <a:tcPr marL="0" marR="0" marT="0" marB="0" anchor="b"/>
                </a:tc>
                <a:tc>
                  <a:txBody>
                    <a:bodyPr/>
                    <a:lstStyle/>
                    <a:p>
                      <a:pPr algn="ctr" fontAlgn="b"/>
                      <a:endParaRPr lang="en-GB" sz="2200" b="0" i="0" u="none" strike="noStrike" dirty="0">
                        <a:solidFill>
                          <a:srgbClr val="000000"/>
                        </a:solidFill>
                        <a:latin typeface="Calibri"/>
                      </a:endParaRPr>
                    </a:p>
                  </a:txBody>
                  <a:tcPr marL="0" marR="0" marT="0" marB="0" anchor="b"/>
                </a:tc>
                <a:extLst>
                  <a:ext uri="{0D108BD9-81ED-4DB2-BD59-A6C34878D82A}">
                    <a16:rowId xmlns:a16="http://schemas.microsoft.com/office/drawing/2014/main" val="10006"/>
                  </a:ext>
                </a:extLst>
              </a:tr>
            </a:tbl>
          </a:graphicData>
        </a:graphic>
      </p:graphicFrame>
      <p:graphicFrame>
        <p:nvGraphicFramePr>
          <p:cNvPr id="25602" name="Object 2"/>
          <p:cNvGraphicFramePr>
            <a:graphicFrameLocks noChangeAspect="1"/>
          </p:cNvGraphicFramePr>
          <p:nvPr/>
        </p:nvGraphicFramePr>
        <p:xfrm>
          <a:off x="6907213" y="1771650"/>
          <a:ext cx="1882775" cy="1409700"/>
        </p:xfrm>
        <a:graphic>
          <a:graphicData uri="http://schemas.openxmlformats.org/presentationml/2006/ole">
            <mc:AlternateContent xmlns:mc="http://schemas.openxmlformats.org/markup-compatibility/2006">
              <mc:Choice xmlns:v="urn:schemas-microsoft-com:vml" Requires="v">
                <p:oleObj name="Equation" r:id="rId2" imgW="1143000" imgH="914400" progId="Equation.3">
                  <p:embed/>
                </p:oleObj>
              </mc:Choice>
              <mc:Fallback>
                <p:oleObj name="Equation" r:id="rId2" imgW="1143000" imgH="9144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7213" y="1771650"/>
                        <a:ext cx="1882775"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3" name="Object 3"/>
          <p:cNvGraphicFramePr>
            <a:graphicFrameLocks noChangeAspect="1"/>
          </p:cNvGraphicFramePr>
          <p:nvPr/>
        </p:nvGraphicFramePr>
        <p:xfrm>
          <a:off x="3319463" y="5078413"/>
          <a:ext cx="2578100" cy="1349375"/>
        </p:xfrm>
        <a:graphic>
          <a:graphicData uri="http://schemas.openxmlformats.org/presentationml/2006/ole">
            <mc:AlternateContent xmlns:mc="http://schemas.openxmlformats.org/markup-compatibility/2006">
              <mc:Choice xmlns:v="urn:schemas-microsoft-com:vml" Requires="v">
                <p:oleObj name="Equation" r:id="rId4" imgW="1803240" imgH="1028520" progId="Equation.3">
                  <p:embed/>
                </p:oleObj>
              </mc:Choice>
              <mc:Fallback>
                <p:oleObj name="Equation" r:id="rId4" imgW="1803240" imgH="102852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9463" y="5078413"/>
                        <a:ext cx="2578100" cy="134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Content Placeholder 2"/>
          <p:cNvSpPr>
            <a:spLocks noGrp="1"/>
          </p:cNvSpPr>
          <p:nvPr>
            <p:ph idx="1"/>
          </p:nvPr>
        </p:nvSpPr>
        <p:spPr>
          <a:xfrm>
            <a:off x="457200" y="304800"/>
            <a:ext cx="8382000" cy="5821363"/>
          </a:xfrm>
        </p:spPr>
        <p:txBody>
          <a:bodyPr/>
          <a:lstStyle/>
          <a:p>
            <a:pPr>
              <a:buFontTx/>
              <a:buNone/>
            </a:pPr>
            <a:r>
              <a:rPr lang="en-GB" sz="2200" dirty="0"/>
              <a:t>t test @ (5-1) degree of Freedom</a:t>
            </a:r>
          </a:p>
          <a:p>
            <a:pPr>
              <a:buFontTx/>
              <a:buNone/>
            </a:pPr>
            <a:r>
              <a:rPr lang="en-GB" sz="2200" dirty="0"/>
              <a:t>= 0.025 @4d.f = 2.776</a:t>
            </a:r>
          </a:p>
          <a:p>
            <a:pPr>
              <a:buFontTx/>
              <a:buNone/>
            </a:pPr>
            <a:r>
              <a:rPr lang="en-GB" sz="2200" dirty="0"/>
              <a:t>The acceptance region is less than +2.776</a:t>
            </a:r>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r>
              <a:rPr lang="en-GB" sz="2200" dirty="0"/>
              <a:t>The calculated value </a:t>
            </a:r>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r>
              <a:rPr lang="en-GB" sz="2200" dirty="0"/>
              <a:t>      </a:t>
            </a:r>
          </a:p>
        </p:txBody>
      </p:sp>
      <p:graphicFrame>
        <p:nvGraphicFramePr>
          <p:cNvPr id="4" name="Table 3"/>
          <p:cNvGraphicFramePr>
            <a:graphicFrameLocks noGrp="1"/>
          </p:cNvGraphicFramePr>
          <p:nvPr>
            <p:extLst>
              <p:ext uri="{D42A27DB-BD31-4B8C-83A1-F6EECF244321}">
                <p14:modId xmlns:p14="http://schemas.microsoft.com/office/powerpoint/2010/main" val="1546817356"/>
              </p:ext>
            </p:extLst>
          </p:nvPr>
        </p:nvGraphicFramePr>
        <p:xfrm>
          <a:off x="685800" y="1676400"/>
          <a:ext cx="5997575" cy="3454400"/>
        </p:xfrm>
        <a:graphic>
          <a:graphicData uri="http://schemas.openxmlformats.org/drawingml/2006/table">
            <a:tbl>
              <a:tblPr firstRow="1" bandRow="1">
                <a:tableStyleId>{073A0DAA-6AF3-43AB-8588-CEC1D06C72B9}</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806575">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GB" dirty="0"/>
                        <a:t>Before</a:t>
                      </a:r>
                    </a:p>
                  </a:txBody>
                  <a:tcPr/>
                </a:tc>
                <a:tc>
                  <a:txBody>
                    <a:bodyPr/>
                    <a:lstStyle/>
                    <a:p>
                      <a:pPr algn="ctr"/>
                      <a:r>
                        <a:rPr lang="en-GB" dirty="0"/>
                        <a:t>After</a:t>
                      </a:r>
                    </a:p>
                  </a:txBody>
                  <a:tcPr/>
                </a:tc>
                <a:tc>
                  <a:txBody>
                    <a:bodyPr/>
                    <a:lstStyle/>
                    <a:p>
                      <a:pPr algn="ctr"/>
                      <a:r>
                        <a:rPr lang="en-GB" dirty="0" err="1"/>
                        <a:t>di</a:t>
                      </a:r>
                      <a:endParaRPr lang="en-GB" dirty="0"/>
                    </a:p>
                    <a:p>
                      <a:pPr algn="ctr"/>
                      <a:r>
                        <a:rPr lang="en-GB" dirty="0"/>
                        <a:t>(before - after)</a:t>
                      </a:r>
                    </a:p>
                  </a:txBody>
                  <a:tcPr/>
                </a:tc>
                <a:tc>
                  <a:txBody>
                    <a:bodyPr/>
                    <a:lstStyle/>
                    <a:p>
                      <a:pPr algn="ctr"/>
                      <a:r>
                        <a:rPr lang="en-GB" dirty="0"/>
                        <a:t>(</a:t>
                      </a:r>
                      <a:r>
                        <a:rPr lang="en-GB" dirty="0" err="1"/>
                        <a:t>di</a:t>
                      </a:r>
                      <a:r>
                        <a:rPr lang="en-GB" dirty="0"/>
                        <a:t>-d‾)</a:t>
                      </a:r>
                    </a:p>
                  </a:txBody>
                  <a:tcPr/>
                </a:tc>
                <a:tc>
                  <a:txBody>
                    <a:bodyPr/>
                    <a:lstStyle/>
                    <a:p>
                      <a:pPr algn="ctr"/>
                      <a:r>
                        <a:rPr lang="en-GB" dirty="0"/>
                        <a:t>(</a:t>
                      </a:r>
                      <a:r>
                        <a:rPr lang="en-GB" dirty="0" err="1"/>
                        <a:t>di</a:t>
                      </a:r>
                      <a:r>
                        <a:rPr lang="en-GB" dirty="0"/>
                        <a:t>-d‾)</a:t>
                      </a:r>
                      <a:r>
                        <a:rPr lang="en-GB" baseline="30000" dirty="0"/>
                        <a:t>2</a:t>
                      </a:r>
                      <a:endParaRPr lang="en-GB" dirty="0"/>
                    </a:p>
                  </a:txBody>
                  <a:tcPr/>
                </a:tc>
                <a:extLst>
                  <a:ext uri="{0D108BD9-81ED-4DB2-BD59-A6C34878D82A}">
                    <a16:rowId xmlns:a16="http://schemas.microsoft.com/office/drawing/2014/main" val="10000"/>
                  </a:ext>
                </a:extLst>
              </a:tr>
              <a:tr h="370840">
                <a:tc>
                  <a:txBody>
                    <a:bodyPr/>
                    <a:lstStyle/>
                    <a:p>
                      <a:pPr algn="ctr"/>
                      <a:r>
                        <a:rPr lang="en-GB" sz="2200" baseline="0" dirty="0"/>
                        <a:t>5</a:t>
                      </a:r>
                    </a:p>
                  </a:txBody>
                  <a:tcPr/>
                </a:tc>
                <a:tc>
                  <a:txBody>
                    <a:bodyPr/>
                    <a:lstStyle/>
                    <a:p>
                      <a:pPr algn="ctr"/>
                      <a:r>
                        <a:rPr lang="en-GB" sz="2200" baseline="0" dirty="0"/>
                        <a:t>5.5</a:t>
                      </a:r>
                    </a:p>
                  </a:txBody>
                  <a:tcPr/>
                </a:tc>
                <a:tc>
                  <a:txBody>
                    <a:bodyPr/>
                    <a:lstStyle/>
                    <a:p>
                      <a:pPr algn="ctr" fontAlgn="b"/>
                      <a:r>
                        <a:rPr lang="en-GB" sz="2200" b="0" i="0" u="none" strike="noStrike" dirty="0">
                          <a:solidFill>
                            <a:srgbClr val="000000"/>
                          </a:solidFill>
                          <a:latin typeface="Calibri"/>
                        </a:rPr>
                        <a:t>-0.5</a:t>
                      </a:r>
                    </a:p>
                  </a:txBody>
                  <a:tcPr marL="0" marR="0" marT="0" marB="0" anchor="b"/>
                </a:tc>
                <a:tc>
                  <a:txBody>
                    <a:bodyPr/>
                    <a:lstStyle/>
                    <a:p>
                      <a:pPr algn="r" fontAlgn="b"/>
                      <a:r>
                        <a:rPr lang="en-IN" sz="1800" b="0" i="0" u="none" strike="noStrike" dirty="0">
                          <a:solidFill>
                            <a:srgbClr val="000000"/>
                          </a:solidFill>
                          <a:effectLst/>
                          <a:latin typeface="Arial" panose="020B0604020202020204" pitchFamily="34" charset="0"/>
                        </a:rPr>
                        <a:t>0.2</a:t>
                      </a:r>
                    </a:p>
                  </a:txBody>
                  <a:tcPr marL="9525" marR="9525" marT="9525" marB="0" anchor="b"/>
                </a:tc>
                <a:tc>
                  <a:txBody>
                    <a:bodyPr/>
                    <a:lstStyle/>
                    <a:p>
                      <a:pPr algn="r" fontAlgn="b"/>
                      <a:r>
                        <a:rPr lang="en-IN" sz="1800" b="0" i="0" u="none" strike="noStrike" dirty="0">
                          <a:solidFill>
                            <a:srgbClr val="000000"/>
                          </a:solidFill>
                          <a:effectLst/>
                          <a:latin typeface="Arial" panose="020B0604020202020204" pitchFamily="34" charset="0"/>
                        </a:rPr>
                        <a:t>0.04</a:t>
                      </a:r>
                    </a:p>
                  </a:txBody>
                  <a:tcPr marL="9525" marR="9525" marT="9525" marB="0" anchor="b"/>
                </a:tc>
                <a:extLst>
                  <a:ext uri="{0D108BD9-81ED-4DB2-BD59-A6C34878D82A}">
                    <a16:rowId xmlns:a16="http://schemas.microsoft.com/office/drawing/2014/main" val="10001"/>
                  </a:ext>
                </a:extLst>
              </a:tr>
              <a:tr h="370840">
                <a:tc>
                  <a:txBody>
                    <a:bodyPr/>
                    <a:lstStyle/>
                    <a:p>
                      <a:pPr algn="ctr"/>
                      <a:r>
                        <a:rPr lang="en-GB" sz="2200" baseline="0" dirty="0"/>
                        <a:t>6.2</a:t>
                      </a:r>
                    </a:p>
                  </a:txBody>
                  <a:tcPr/>
                </a:tc>
                <a:tc>
                  <a:txBody>
                    <a:bodyPr/>
                    <a:lstStyle/>
                    <a:p>
                      <a:pPr algn="ctr"/>
                      <a:r>
                        <a:rPr lang="en-GB" sz="2200" baseline="0" dirty="0"/>
                        <a:t>7</a:t>
                      </a:r>
                    </a:p>
                  </a:txBody>
                  <a:tcPr/>
                </a:tc>
                <a:tc>
                  <a:txBody>
                    <a:bodyPr/>
                    <a:lstStyle/>
                    <a:p>
                      <a:pPr algn="ctr" fontAlgn="b"/>
                      <a:r>
                        <a:rPr lang="en-GB" sz="2200" b="0" i="0" u="none" strike="noStrike" dirty="0">
                          <a:solidFill>
                            <a:srgbClr val="000000"/>
                          </a:solidFill>
                          <a:latin typeface="Calibri"/>
                        </a:rPr>
                        <a:t>-0.8</a:t>
                      </a:r>
                    </a:p>
                  </a:txBody>
                  <a:tcPr marL="0" marR="0" marT="0" marB="0" anchor="b"/>
                </a:tc>
                <a:tc>
                  <a:txBody>
                    <a:bodyPr/>
                    <a:lstStyle/>
                    <a:p>
                      <a:pPr algn="r" fontAlgn="b"/>
                      <a:endParaRPr lang="en-GB" sz="2200" b="0" i="0" u="none" strike="noStrike" dirty="0">
                        <a:solidFill>
                          <a:srgbClr val="000000"/>
                        </a:solidFill>
                        <a:latin typeface="Calibri"/>
                      </a:endParaRPr>
                    </a:p>
                  </a:txBody>
                  <a:tcPr marL="0" marR="0" marT="0" marB="0" anchor="b"/>
                </a:tc>
                <a:tc>
                  <a:txBody>
                    <a:bodyPr/>
                    <a:lstStyle/>
                    <a:p>
                      <a:pPr algn="r" fontAlgn="b"/>
                      <a:endParaRPr lang="en-GB" sz="2200" b="0" i="0" u="none" strike="noStrike" dirty="0">
                        <a:solidFill>
                          <a:srgbClr val="000000"/>
                        </a:solidFill>
                        <a:latin typeface="Calibri"/>
                      </a:endParaRPr>
                    </a:p>
                  </a:txBody>
                  <a:tcPr marL="0" marR="0" marT="0" marB="0" anchor="b"/>
                </a:tc>
                <a:extLst>
                  <a:ext uri="{0D108BD9-81ED-4DB2-BD59-A6C34878D82A}">
                    <a16:rowId xmlns:a16="http://schemas.microsoft.com/office/drawing/2014/main" val="10002"/>
                  </a:ext>
                </a:extLst>
              </a:tr>
              <a:tr h="436880">
                <a:tc>
                  <a:txBody>
                    <a:bodyPr/>
                    <a:lstStyle/>
                    <a:p>
                      <a:pPr algn="ctr"/>
                      <a:r>
                        <a:rPr lang="en-GB" sz="2200" baseline="0" dirty="0"/>
                        <a:t>5.4</a:t>
                      </a:r>
                    </a:p>
                  </a:txBody>
                  <a:tcPr/>
                </a:tc>
                <a:tc>
                  <a:txBody>
                    <a:bodyPr/>
                    <a:lstStyle/>
                    <a:p>
                      <a:pPr algn="ctr"/>
                      <a:r>
                        <a:rPr lang="en-GB" sz="2200" baseline="0" dirty="0"/>
                        <a:t>5.6</a:t>
                      </a:r>
                    </a:p>
                  </a:txBody>
                  <a:tcPr/>
                </a:tc>
                <a:tc>
                  <a:txBody>
                    <a:bodyPr/>
                    <a:lstStyle/>
                    <a:p>
                      <a:pPr algn="ctr" fontAlgn="b"/>
                      <a:r>
                        <a:rPr lang="en-GB" sz="2200" b="0" i="0" u="none" strike="noStrike" dirty="0">
                          <a:solidFill>
                            <a:srgbClr val="000000"/>
                          </a:solidFill>
                          <a:latin typeface="Calibri"/>
                        </a:rPr>
                        <a:t>-0.2</a:t>
                      </a:r>
                    </a:p>
                  </a:txBody>
                  <a:tcPr marL="0" marR="0" marT="0" marB="0" anchor="b"/>
                </a:tc>
                <a:tc>
                  <a:txBody>
                    <a:bodyPr/>
                    <a:lstStyle/>
                    <a:p>
                      <a:pPr algn="r" fontAlgn="b"/>
                      <a:endParaRPr lang="en-GB" sz="2200" b="0" i="0" u="none" strike="noStrike">
                        <a:solidFill>
                          <a:srgbClr val="000000"/>
                        </a:solidFill>
                        <a:latin typeface="Calibri"/>
                      </a:endParaRPr>
                    </a:p>
                  </a:txBody>
                  <a:tcPr marL="0" marR="0" marT="0" marB="0" anchor="b"/>
                </a:tc>
                <a:tc>
                  <a:txBody>
                    <a:bodyPr/>
                    <a:lstStyle/>
                    <a:p>
                      <a:pPr algn="r" fontAlgn="b"/>
                      <a:endParaRPr lang="en-GB" sz="2200" b="0" i="0" u="none" strike="noStrike" dirty="0">
                        <a:solidFill>
                          <a:srgbClr val="000000"/>
                        </a:solidFill>
                        <a:latin typeface="Calibri"/>
                      </a:endParaRPr>
                    </a:p>
                  </a:txBody>
                  <a:tcPr marL="0" marR="0" marT="0" marB="0" anchor="b"/>
                </a:tc>
                <a:extLst>
                  <a:ext uri="{0D108BD9-81ED-4DB2-BD59-A6C34878D82A}">
                    <a16:rowId xmlns:a16="http://schemas.microsoft.com/office/drawing/2014/main" val="10003"/>
                  </a:ext>
                </a:extLst>
              </a:tr>
              <a:tr h="370840">
                <a:tc>
                  <a:txBody>
                    <a:bodyPr/>
                    <a:lstStyle/>
                    <a:p>
                      <a:pPr algn="ctr"/>
                      <a:r>
                        <a:rPr lang="en-GB" sz="2200" baseline="0" dirty="0"/>
                        <a:t>4.5</a:t>
                      </a:r>
                    </a:p>
                  </a:txBody>
                  <a:tcPr/>
                </a:tc>
                <a:tc>
                  <a:txBody>
                    <a:bodyPr/>
                    <a:lstStyle/>
                    <a:p>
                      <a:pPr algn="ctr"/>
                      <a:r>
                        <a:rPr lang="en-GB" sz="2200" baseline="0" dirty="0"/>
                        <a:t>5.5</a:t>
                      </a:r>
                    </a:p>
                  </a:txBody>
                  <a:tcPr/>
                </a:tc>
                <a:tc>
                  <a:txBody>
                    <a:bodyPr/>
                    <a:lstStyle/>
                    <a:p>
                      <a:pPr algn="ctr" fontAlgn="b"/>
                      <a:r>
                        <a:rPr lang="en-GB" sz="2200" b="0" i="0" u="none" strike="noStrike" dirty="0">
                          <a:solidFill>
                            <a:srgbClr val="000000"/>
                          </a:solidFill>
                          <a:latin typeface="Calibri"/>
                        </a:rPr>
                        <a:t>-1</a:t>
                      </a:r>
                    </a:p>
                  </a:txBody>
                  <a:tcPr marL="0" marR="0" marT="0" marB="0" anchor="b"/>
                </a:tc>
                <a:tc>
                  <a:txBody>
                    <a:bodyPr/>
                    <a:lstStyle/>
                    <a:p>
                      <a:pPr algn="r" fontAlgn="b"/>
                      <a:endParaRPr lang="en-GB" sz="2200" b="0" i="0" u="none" strike="noStrike">
                        <a:solidFill>
                          <a:srgbClr val="000000"/>
                        </a:solidFill>
                        <a:latin typeface="Calibri"/>
                      </a:endParaRPr>
                    </a:p>
                  </a:txBody>
                  <a:tcPr marL="0" marR="0" marT="0" marB="0" anchor="b"/>
                </a:tc>
                <a:tc>
                  <a:txBody>
                    <a:bodyPr/>
                    <a:lstStyle/>
                    <a:p>
                      <a:pPr algn="r" fontAlgn="b"/>
                      <a:endParaRPr lang="en-GB" sz="2200" b="0" i="0" u="none" strike="noStrike" dirty="0">
                        <a:solidFill>
                          <a:srgbClr val="000000"/>
                        </a:solidFill>
                        <a:latin typeface="Calibri"/>
                      </a:endParaRPr>
                    </a:p>
                  </a:txBody>
                  <a:tcPr marL="0" marR="0" marT="0" marB="0" anchor="b"/>
                </a:tc>
                <a:extLst>
                  <a:ext uri="{0D108BD9-81ED-4DB2-BD59-A6C34878D82A}">
                    <a16:rowId xmlns:a16="http://schemas.microsoft.com/office/drawing/2014/main" val="10004"/>
                  </a:ext>
                </a:extLst>
              </a:tr>
              <a:tr h="370840">
                <a:tc>
                  <a:txBody>
                    <a:bodyPr/>
                    <a:lstStyle/>
                    <a:p>
                      <a:pPr algn="ctr"/>
                      <a:r>
                        <a:rPr lang="en-GB" sz="2200" baseline="0" dirty="0"/>
                        <a:t>5.6</a:t>
                      </a:r>
                    </a:p>
                  </a:txBody>
                  <a:tcPr/>
                </a:tc>
                <a:tc>
                  <a:txBody>
                    <a:bodyPr/>
                    <a:lstStyle/>
                    <a:p>
                      <a:pPr algn="ctr"/>
                      <a:r>
                        <a:rPr lang="en-GB" sz="2200" baseline="0" dirty="0"/>
                        <a:t>6.6</a:t>
                      </a:r>
                    </a:p>
                  </a:txBody>
                  <a:tcPr/>
                </a:tc>
                <a:tc>
                  <a:txBody>
                    <a:bodyPr/>
                    <a:lstStyle/>
                    <a:p>
                      <a:pPr algn="ctr" fontAlgn="b"/>
                      <a:r>
                        <a:rPr lang="en-GB" sz="2200" b="0" i="0" u="none" strike="noStrike" dirty="0">
                          <a:solidFill>
                            <a:srgbClr val="000000"/>
                          </a:solidFill>
                          <a:latin typeface="Calibri"/>
                        </a:rPr>
                        <a:t>-1</a:t>
                      </a:r>
                    </a:p>
                  </a:txBody>
                  <a:tcPr marL="0" marR="0" marT="0" marB="0" anchor="b"/>
                </a:tc>
                <a:tc>
                  <a:txBody>
                    <a:bodyPr/>
                    <a:lstStyle/>
                    <a:p>
                      <a:pPr algn="r" fontAlgn="b"/>
                      <a:endParaRPr lang="en-GB" sz="2200" b="0" i="0" u="none" strike="noStrike" dirty="0">
                        <a:solidFill>
                          <a:srgbClr val="000000"/>
                        </a:solidFill>
                        <a:latin typeface="Calibri"/>
                      </a:endParaRPr>
                    </a:p>
                  </a:txBody>
                  <a:tcPr marL="0" marR="0" marT="0" marB="0" anchor="b"/>
                </a:tc>
                <a:tc>
                  <a:txBody>
                    <a:bodyPr/>
                    <a:lstStyle/>
                    <a:p>
                      <a:pPr algn="r" fontAlgn="b"/>
                      <a:endParaRPr lang="en-GB" sz="2200" b="0" i="0" u="none" strike="noStrike" dirty="0">
                        <a:solidFill>
                          <a:srgbClr val="000000"/>
                        </a:solidFill>
                        <a:latin typeface="Calibri"/>
                      </a:endParaRPr>
                    </a:p>
                  </a:txBody>
                  <a:tcPr marL="0" marR="0" marT="0" marB="0" anchor="b"/>
                </a:tc>
                <a:extLst>
                  <a:ext uri="{0D108BD9-81ED-4DB2-BD59-A6C34878D82A}">
                    <a16:rowId xmlns:a16="http://schemas.microsoft.com/office/drawing/2014/main" val="10005"/>
                  </a:ext>
                </a:extLst>
              </a:tr>
              <a:tr h="370840">
                <a:tc>
                  <a:txBody>
                    <a:bodyPr/>
                    <a:lstStyle/>
                    <a:p>
                      <a:pPr algn="ctr"/>
                      <a:endParaRPr lang="en-GB" sz="2200" baseline="0" dirty="0"/>
                    </a:p>
                  </a:txBody>
                  <a:tcPr/>
                </a:tc>
                <a:tc>
                  <a:txBody>
                    <a:bodyPr/>
                    <a:lstStyle/>
                    <a:p>
                      <a:pPr algn="ctr"/>
                      <a:r>
                        <a:rPr lang="en-GB" sz="2200" baseline="0" dirty="0"/>
                        <a:t>d‾</a:t>
                      </a:r>
                    </a:p>
                  </a:txBody>
                  <a:tcPr/>
                </a:tc>
                <a:tc>
                  <a:txBody>
                    <a:bodyPr/>
                    <a:lstStyle/>
                    <a:p>
                      <a:pPr algn="ctr" fontAlgn="b"/>
                      <a:r>
                        <a:rPr lang="en-GB" sz="2200" b="0" i="0" u="none" strike="noStrike" dirty="0">
                          <a:solidFill>
                            <a:srgbClr val="000000"/>
                          </a:solidFill>
                          <a:latin typeface="Calibri"/>
                        </a:rPr>
                        <a:t>=-3.5/5=</a:t>
                      </a:r>
                    </a:p>
                    <a:p>
                      <a:pPr algn="ctr" fontAlgn="b"/>
                      <a:r>
                        <a:rPr lang="en-GB" sz="2200" b="0" i="0" u="none" strike="noStrike" dirty="0">
                          <a:solidFill>
                            <a:srgbClr val="000000"/>
                          </a:solidFill>
                          <a:latin typeface="Calibri"/>
                        </a:rPr>
                        <a:t>-0.7</a:t>
                      </a:r>
                    </a:p>
                  </a:txBody>
                  <a:tcPr marL="0" marR="0" marT="0" marB="0" anchor="b"/>
                </a:tc>
                <a:tc>
                  <a:txBody>
                    <a:bodyPr/>
                    <a:lstStyle/>
                    <a:p>
                      <a:pPr algn="ctr" fontAlgn="b"/>
                      <a:endParaRPr lang="en-GB" sz="2200" b="0" i="0" u="none" strike="noStrike">
                        <a:solidFill>
                          <a:srgbClr val="000000"/>
                        </a:solidFill>
                        <a:latin typeface="Calibri"/>
                      </a:endParaRPr>
                    </a:p>
                  </a:txBody>
                  <a:tcPr marL="0" marR="0" marT="0" marB="0" anchor="b"/>
                </a:tc>
                <a:tc>
                  <a:txBody>
                    <a:bodyPr/>
                    <a:lstStyle/>
                    <a:p>
                      <a:pPr algn="ctr" fontAlgn="b"/>
                      <a:endParaRPr lang="en-GB" sz="2200" b="0" i="0" u="none" strike="noStrike" dirty="0">
                        <a:solidFill>
                          <a:srgbClr val="000000"/>
                        </a:solidFill>
                        <a:latin typeface="Calibri"/>
                      </a:endParaRPr>
                    </a:p>
                  </a:txBody>
                  <a:tcPr marL="0" marR="0" marT="0" marB="0" anchor="b"/>
                </a:tc>
                <a:extLst>
                  <a:ext uri="{0D108BD9-81ED-4DB2-BD59-A6C34878D82A}">
                    <a16:rowId xmlns:a16="http://schemas.microsoft.com/office/drawing/2014/main" val="10006"/>
                  </a:ext>
                </a:extLst>
              </a:tr>
            </a:tbl>
          </a:graphicData>
        </a:graphic>
      </p:graphicFrame>
      <p:graphicFrame>
        <p:nvGraphicFramePr>
          <p:cNvPr id="25602" name="Object 2"/>
          <p:cNvGraphicFramePr>
            <a:graphicFrameLocks noChangeAspect="1"/>
          </p:cNvGraphicFramePr>
          <p:nvPr/>
        </p:nvGraphicFramePr>
        <p:xfrm>
          <a:off x="6907213" y="1771650"/>
          <a:ext cx="1882775" cy="1409700"/>
        </p:xfrm>
        <a:graphic>
          <a:graphicData uri="http://schemas.openxmlformats.org/presentationml/2006/ole">
            <mc:AlternateContent xmlns:mc="http://schemas.openxmlformats.org/markup-compatibility/2006">
              <mc:Choice xmlns:v="urn:schemas-microsoft-com:vml" Requires="v">
                <p:oleObj name="Equation" r:id="rId2" imgW="1143000" imgH="914400" progId="Equation.3">
                  <p:embed/>
                </p:oleObj>
              </mc:Choice>
              <mc:Fallback>
                <p:oleObj name="Equation" r:id="rId2" imgW="1143000" imgH="9144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7213" y="1771650"/>
                        <a:ext cx="1882775"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3" name="Object 3"/>
          <p:cNvGraphicFramePr>
            <a:graphicFrameLocks noChangeAspect="1"/>
          </p:cNvGraphicFramePr>
          <p:nvPr/>
        </p:nvGraphicFramePr>
        <p:xfrm>
          <a:off x="3319463" y="5078413"/>
          <a:ext cx="2578100" cy="1349375"/>
        </p:xfrm>
        <a:graphic>
          <a:graphicData uri="http://schemas.openxmlformats.org/presentationml/2006/ole">
            <mc:AlternateContent xmlns:mc="http://schemas.openxmlformats.org/markup-compatibility/2006">
              <mc:Choice xmlns:v="urn:schemas-microsoft-com:vml" Requires="v">
                <p:oleObj name="Equation" r:id="rId4" imgW="1803240" imgH="1028520" progId="Equation.3">
                  <p:embed/>
                </p:oleObj>
              </mc:Choice>
              <mc:Fallback>
                <p:oleObj name="Equation" r:id="rId4" imgW="1803240" imgH="10285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9463" y="5078413"/>
                        <a:ext cx="2578100" cy="134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871147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Content Placeholder 2"/>
          <p:cNvSpPr>
            <a:spLocks noGrp="1"/>
          </p:cNvSpPr>
          <p:nvPr>
            <p:ph idx="1"/>
          </p:nvPr>
        </p:nvSpPr>
        <p:spPr>
          <a:xfrm>
            <a:off x="457200" y="304800"/>
            <a:ext cx="8382000" cy="5821363"/>
          </a:xfrm>
        </p:spPr>
        <p:txBody>
          <a:bodyPr/>
          <a:lstStyle/>
          <a:p>
            <a:pPr>
              <a:buFontTx/>
              <a:buNone/>
            </a:pPr>
            <a:r>
              <a:rPr lang="en-GB" sz="2200" dirty="0"/>
              <a:t>t test @ (5-1) degree of Freedom</a:t>
            </a:r>
          </a:p>
          <a:p>
            <a:pPr>
              <a:buFontTx/>
              <a:buNone/>
            </a:pPr>
            <a:r>
              <a:rPr lang="en-GB" sz="2200" dirty="0"/>
              <a:t>= 0.025 @4d.f = 2.776</a:t>
            </a:r>
          </a:p>
          <a:p>
            <a:pPr>
              <a:buFontTx/>
              <a:buNone/>
            </a:pPr>
            <a:r>
              <a:rPr lang="en-GB" sz="2200" dirty="0"/>
              <a:t>The acceptance region is less than +2.776</a:t>
            </a:r>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a:p>
            <a:pPr>
              <a:buFontTx/>
              <a:buNone/>
            </a:pPr>
            <a:r>
              <a:rPr lang="en-GB" sz="2200" dirty="0"/>
              <a:t>      </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670711152"/>
                  </p:ext>
                </p:extLst>
              </p:nvPr>
            </p:nvGraphicFramePr>
            <p:xfrm>
              <a:off x="685800" y="1676400"/>
              <a:ext cx="5997575" cy="3302000"/>
            </p:xfrm>
            <a:graphic>
              <a:graphicData uri="http://schemas.openxmlformats.org/drawingml/2006/table">
                <a:tbl>
                  <a:tblPr firstRow="1" bandRow="1">
                    <a:tableStyleId>{073A0DAA-6AF3-43AB-8588-CEC1D06C72B9}</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806575">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GB" dirty="0"/>
                            <a:t>Before</a:t>
                          </a:r>
                        </a:p>
                      </a:txBody>
                      <a:tcPr/>
                    </a:tc>
                    <a:tc>
                      <a:txBody>
                        <a:bodyPr/>
                        <a:lstStyle/>
                        <a:p>
                          <a:pPr algn="ctr"/>
                          <a:r>
                            <a:rPr lang="en-GB" dirty="0"/>
                            <a:t>After</a:t>
                          </a:r>
                        </a:p>
                      </a:txBody>
                      <a:tcPr/>
                    </a:tc>
                    <a:tc>
                      <a:txBody>
                        <a:bodyPr/>
                        <a:lstStyle/>
                        <a:p>
                          <a:pPr algn="ctr"/>
                          <a:r>
                            <a:rPr lang="en-GB" dirty="0" err="1"/>
                            <a:t>di</a:t>
                          </a:r>
                          <a:endParaRPr lang="en-GB" dirty="0"/>
                        </a:p>
                        <a:p>
                          <a:pPr algn="ctr"/>
                          <a:r>
                            <a:rPr lang="en-GB" dirty="0"/>
                            <a:t>(before - after)</a:t>
                          </a:r>
                        </a:p>
                      </a:txBody>
                      <a:tcPr/>
                    </a:tc>
                    <a:tc>
                      <a:txBody>
                        <a:bodyPr/>
                        <a:lstStyle/>
                        <a:p>
                          <a:pPr algn="ctr"/>
                          <a:r>
                            <a:rPr lang="en-GB" dirty="0"/>
                            <a:t>(</a:t>
                          </a:r>
                          <a:r>
                            <a:rPr lang="en-GB" dirty="0" err="1"/>
                            <a:t>di</a:t>
                          </a:r>
                          <a:r>
                            <a:rPr lang="en-GB" dirty="0"/>
                            <a:t>-d‾)</a:t>
                          </a:r>
                        </a:p>
                      </a:txBody>
                      <a:tcPr/>
                    </a:tc>
                    <a:tc>
                      <a:txBody>
                        <a:bodyPr/>
                        <a:lstStyle/>
                        <a:p>
                          <a:pPr algn="ctr"/>
                          <a:r>
                            <a:rPr lang="en-GB" dirty="0"/>
                            <a:t>(</a:t>
                          </a:r>
                          <a:r>
                            <a:rPr lang="en-GB" dirty="0" err="1"/>
                            <a:t>di</a:t>
                          </a:r>
                          <a:r>
                            <a:rPr lang="en-GB" dirty="0"/>
                            <a:t>-d‾)</a:t>
                          </a:r>
                          <a:r>
                            <a:rPr lang="en-GB" baseline="30000" dirty="0"/>
                            <a:t>2</a:t>
                          </a:r>
                          <a:endParaRPr lang="en-GB" dirty="0"/>
                        </a:p>
                      </a:txBody>
                      <a:tcPr/>
                    </a:tc>
                    <a:extLst>
                      <a:ext uri="{0D108BD9-81ED-4DB2-BD59-A6C34878D82A}">
                        <a16:rowId xmlns:a16="http://schemas.microsoft.com/office/drawing/2014/main" val="10000"/>
                      </a:ext>
                    </a:extLst>
                  </a:tr>
                  <a:tr h="370840">
                    <a:tc>
                      <a:txBody>
                        <a:bodyPr/>
                        <a:lstStyle/>
                        <a:p>
                          <a:pPr algn="ctr" rtl="0" fontAlgn="ctr"/>
                          <a:r>
                            <a:rPr lang="en-IN" sz="2200" b="0" i="0" u="none" strike="noStrike">
                              <a:solidFill>
                                <a:srgbClr val="000000"/>
                              </a:solidFill>
                              <a:effectLst/>
                              <a:latin typeface="Book Antiqua" panose="02040602050305030304" pitchFamily="18" charset="0"/>
                            </a:rPr>
                            <a:t>5</a:t>
                          </a:r>
                        </a:p>
                      </a:txBody>
                      <a:tcPr marL="9525" marR="9525" marT="9525" marB="0" anchor="ctr"/>
                    </a:tc>
                    <a:tc>
                      <a:txBody>
                        <a:bodyPr/>
                        <a:lstStyle/>
                        <a:p>
                          <a:pPr algn="ctr" rtl="0" fontAlgn="ctr"/>
                          <a:r>
                            <a:rPr lang="en-IN" sz="2200" b="0" i="0" u="none" strike="noStrike">
                              <a:solidFill>
                                <a:srgbClr val="000000"/>
                              </a:solidFill>
                              <a:effectLst/>
                              <a:latin typeface="Book Antiqua" panose="02040602050305030304" pitchFamily="18" charset="0"/>
                            </a:rPr>
                            <a:t>5.5</a:t>
                          </a:r>
                        </a:p>
                      </a:txBody>
                      <a:tcPr marL="9525" marR="9525" marT="9525" marB="0" anchor="ctr"/>
                    </a:tc>
                    <a:tc>
                      <a:txBody>
                        <a:bodyPr/>
                        <a:lstStyle/>
                        <a:p>
                          <a:pPr algn="ctr" rtl="0" fontAlgn="b"/>
                          <a:r>
                            <a:rPr lang="en-IN" sz="2200" b="0" i="0" u="none" strike="noStrike">
                              <a:solidFill>
                                <a:srgbClr val="000000"/>
                              </a:solidFill>
                              <a:effectLst/>
                              <a:latin typeface="Calibri" panose="020F0502020204030204" pitchFamily="34" charset="0"/>
                            </a:rPr>
                            <a:t>-0.5</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0.2</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0.04</a:t>
                          </a:r>
                        </a:p>
                      </a:txBody>
                      <a:tcPr marL="9525" marR="9525" marT="9525" marB="0" anchor="b"/>
                    </a:tc>
                    <a:extLst>
                      <a:ext uri="{0D108BD9-81ED-4DB2-BD59-A6C34878D82A}">
                        <a16:rowId xmlns:a16="http://schemas.microsoft.com/office/drawing/2014/main" val="10001"/>
                      </a:ext>
                    </a:extLst>
                  </a:tr>
                  <a:tr h="370840">
                    <a:tc>
                      <a:txBody>
                        <a:bodyPr/>
                        <a:lstStyle/>
                        <a:p>
                          <a:pPr algn="ctr" rtl="0" fontAlgn="ctr"/>
                          <a:r>
                            <a:rPr lang="en-IN" sz="2200" b="0" i="0" u="none" strike="noStrike">
                              <a:solidFill>
                                <a:srgbClr val="000000"/>
                              </a:solidFill>
                              <a:effectLst/>
                              <a:latin typeface="Book Antiqua" panose="02040602050305030304" pitchFamily="18" charset="0"/>
                            </a:rPr>
                            <a:t>6.2</a:t>
                          </a:r>
                        </a:p>
                      </a:txBody>
                      <a:tcPr marL="9525" marR="9525" marT="9525" marB="0" anchor="ctr"/>
                    </a:tc>
                    <a:tc>
                      <a:txBody>
                        <a:bodyPr/>
                        <a:lstStyle/>
                        <a:p>
                          <a:pPr algn="ctr" rtl="0" fontAlgn="ctr"/>
                          <a:r>
                            <a:rPr lang="en-IN" sz="2200" b="0" i="0" u="none" strike="noStrike">
                              <a:solidFill>
                                <a:srgbClr val="000000"/>
                              </a:solidFill>
                              <a:effectLst/>
                              <a:latin typeface="Book Antiqua" panose="02040602050305030304" pitchFamily="18" charset="0"/>
                            </a:rPr>
                            <a:t>7</a:t>
                          </a:r>
                        </a:p>
                      </a:txBody>
                      <a:tcPr marL="9525" marR="9525" marT="9525" marB="0" anchor="ctr"/>
                    </a:tc>
                    <a:tc>
                      <a:txBody>
                        <a:bodyPr/>
                        <a:lstStyle/>
                        <a:p>
                          <a:pPr algn="ctr" fontAlgn="b"/>
                          <a:r>
                            <a:rPr lang="en-IN" sz="1800" b="0" i="0" u="none" strike="noStrike">
                              <a:solidFill>
                                <a:srgbClr val="000000"/>
                              </a:solidFill>
                              <a:effectLst/>
                              <a:latin typeface="Arial" panose="020B0604020202020204" pitchFamily="34" charset="0"/>
                            </a:rPr>
                            <a:t>-0.8</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-0.1</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0.01</a:t>
                          </a:r>
                        </a:p>
                      </a:txBody>
                      <a:tcPr marL="9525" marR="9525" marT="9525" marB="0" anchor="b"/>
                    </a:tc>
                    <a:extLst>
                      <a:ext uri="{0D108BD9-81ED-4DB2-BD59-A6C34878D82A}">
                        <a16:rowId xmlns:a16="http://schemas.microsoft.com/office/drawing/2014/main" val="10002"/>
                      </a:ext>
                    </a:extLst>
                  </a:tr>
                  <a:tr h="436880">
                    <a:tc>
                      <a:txBody>
                        <a:bodyPr/>
                        <a:lstStyle/>
                        <a:p>
                          <a:pPr algn="ctr" rtl="0" fontAlgn="ctr"/>
                          <a:r>
                            <a:rPr lang="en-IN" sz="2200" b="0" i="0" u="none" strike="noStrike">
                              <a:solidFill>
                                <a:srgbClr val="000000"/>
                              </a:solidFill>
                              <a:effectLst/>
                              <a:latin typeface="Book Antiqua" panose="02040602050305030304" pitchFamily="18" charset="0"/>
                            </a:rPr>
                            <a:t>5.4</a:t>
                          </a:r>
                        </a:p>
                      </a:txBody>
                      <a:tcPr marL="9525" marR="9525" marT="9525" marB="0" anchor="ctr"/>
                    </a:tc>
                    <a:tc>
                      <a:txBody>
                        <a:bodyPr/>
                        <a:lstStyle/>
                        <a:p>
                          <a:pPr algn="ctr" rtl="0" fontAlgn="ctr"/>
                          <a:r>
                            <a:rPr lang="en-IN" sz="2200" b="0" i="0" u="none" strike="noStrike">
                              <a:solidFill>
                                <a:srgbClr val="000000"/>
                              </a:solidFill>
                              <a:effectLst/>
                              <a:latin typeface="Book Antiqua" panose="02040602050305030304" pitchFamily="18" charset="0"/>
                            </a:rPr>
                            <a:t>5.6</a:t>
                          </a:r>
                        </a:p>
                      </a:txBody>
                      <a:tcPr marL="9525" marR="9525" marT="9525" marB="0" anchor="ctr"/>
                    </a:tc>
                    <a:tc>
                      <a:txBody>
                        <a:bodyPr/>
                        <a:lstStyle/>
                        <a:p>
                          <a:pPr algn="ctr" fontAlgn="b"/>
                          <a:r>
                            <a:rPr lang="en-IN" sz="1800" b="0" i="0" u="none" strike="noStrike">
                              <a:solidFill>
                                <a:srgbClr val="000000"/>
                              </a:solidFill>
                              <a:effectLst/>
                              <a:latin typeface="Arial" panose="020B0604020202020204" pitchFamily="34" charset="0"/>
                            </a:rPr>
                            <a:t>-0.2</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0.5</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0.25</a:t>
                          </a:r>
                        </a:p>
                      </a:txBody>
                      <a:tcPr marL="9525" marR="9525" marT="9525" marB="0" anchor="b"/>
                    </a:tc>
                    <a:extLst>
                      <a:ext uri="{0D108BD9-81ED-4DB2-BD59-A6C34878D82A}">
                        <a16:rowId xmlns:a16="http://schemas.microsoft.com/office/drawing/2014/main" val="10003"/>
                      </a:ext>
                    </a:extLst>
                  </a:tr>
                  <a:tr h="370840">
                    <a:tc>
                      <a:txBody>
                        <a:bodyPr/>
                        <a:lstStyle/>
                        <a:p>
                          <a:pPr algn="ctr" rtl="0" fontAlgn="ctr"/>
                          <a:r>
                            <a:rPr lang="en-IN" sz="2200" b="0" i="0" u="none" strike="noStrike">
                              <a:solidFill>
                                <a:srgbClr val="000000"/>
                              </a:solidFill>
                              <a:effectLst/>
                              <a:latin typeface="Book Antiqua" panose="02040602050305030304" pitchFamily="18" charset="0"/>
                            </a:rPr>
                            <a:t>4.5</a:t>
                          </a:r>
                        </a:p>
                      </a:txBody>
                      <a:tcPr marL="9525" marR="9525" marT="9525" marB="0" anchor="ctr"/>
                    </a:tc>
                    <a:tc>
                      <a:txBody>
                        <a:bodyPr/>
                        <a:lstStyle/>
                        <a:p>
                          <a:pPr algn="ctr" rtl="0" fontAlgn="ctr"/>
                          <a:r>
                            <a:rPr lang="en-IN" sz="2200" b="0" i="0" u="none" strike="noStrike">
                              <a:solidFill>
                                <a:srgbClr val="000000"/>
                              </a:solidFill>
                              <a:effectLst/>
                              <a:latin typeface="Book Antiqua" panose="02040602050305030304" pitchFamily="18" charset="0"/>
                            </a:rPr>
                            <a:t>5.5</a:t>
                          </a:r>
                        </a:p>
                      </a:txBody>
                      <a:tcPr marL="9525" marR="9525" marT="9525" marB="0" anchor="ctr"/>
                    </a:tc>
                    <a:tc>
                      <a:txBody>
                        <a:bodyPr/>
                        <a:lstStyle/>
                        <a:p>
                          <a:pPr algn="ctr" fontAlgn="b"/>
                          <a:r>
                            <a:rPr lang="en-IN" sz="1800" b="0" i="0" u="none" strike="noStrike">
                              <a:solidFill>
                                <a:srgbClr val="000000"/>
                              </a:solidFill>
                              <a:effectLst/>
                              <a:latin typeface="Arial" panose="020B0604020202020204" pitchFamily="34" charset="0"/>
                            </a:rPr>
                            <a:t>-1</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-0.3</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0.09</a:t>
                          </a:r>
                        </a:p>
                      </a:txBody>
                      <a:tcPr marL="9525" marR="9525" marT="9525" marB="0" anchor="b"/>
                    </a:tc>
                    <a:extLst>
                      <a:ext uri="{0D108BD9-81ED-4DB2-BD59-A6C34878D82A}">
                        <a16:rowId xmlns:a16="http://schemas.microsoft.com/office/drawing/2014/main" val="10004"/>
                      </a:ext>
                    </a:extLst>
                  </a:tr>
                  <a:tr h="370840">
                    <a:tc>
                      <a:txBody>
                        <a:bodyPr/>
                        <a:lstStyle/>
                        <a:p>
                          <a:pPr algn="ctr" rtl="0" fontAlgn="ctr"/>
                          <a:r>
                            <a:rPr lang="en-IN" sz="2200" b="0" i="0" u="none" strike="noStrike">
                              <a:solidFill>
                                <a:srgbClr val="000000"/>
                              </a:solidFill>
                              <a:effectLst/>
                              <a:latin typeface="Book Antiqua" panose="02040602050305030304" pitchFamily="18" charset="0"/>
                            </a:rPr>
                            <a:t>5.6</a:t>
                          </a:r>
                        </a:p>
                      </a:txBody>
                      <a:tcPr marL="9525" marR="9525" marT="9525" marB="0" anchor="ctr"/>
                    </a:tc>
                    <a:tc>
                      <a:txBody>
                        <a:bodyPr/>
                        <a:lstStyle/>
                        <a:p>
                          <a:pPr algn="ctr" rtl="0" fontAlgn="ctr"/>
                          <a:r>
                            <a:rPr lang="en-IN" sz="2200" b="0" i="0" u="none" strike="noStrike">
                              <a:solidFill>
                                <a:srgbClr val="000000"/>
                              </a:solidFill>
                              <a:effectLst/>
                              <a:latin typeface="Book Antiqua" panose="02040602050305030304" pitchFamily="18" charset="0"/>
                            </a:rPr>
                            <a:t>6.6</a:t>
                          </a:r>
                        </a:p>
                      </a:txBody>
                      <a:tcPr marL="9525" marR="9525" marT="9525" marB="0" anchor="ctr"/>
                    </a:tc>
                    <a:tc>
                      <a:txBody>
                        <a:bodyPr/>
                        <a:lstStyle/>
                        <a:p>
                          <a:pPr algn="ctr" fontAlgn="b"/>
                          <a:r>
                            <a:rPr lang="en-IN" sz="1800" b="0" i="0" u="none" strike="noStrike">
                              <a:solidFill>
                                <a:srgbClr val="000000"/>
                              </a:solidFill>
                              <a:effectLst/>
                              <a:latin typeface="Arial" panose="020B0604020202020204" pitchFamily="34" charset="0"/>
                            </a:rPr>
                            <a:t>-1</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-0.3</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0.09</a:t>
                          </a:r>
                        </a:p>
                      </a:txBody>
                      <a:tcPr marL="9525" marR="9525" marT="9525" marB="0" anchor="b"/>
                    </a:tc>
                    <a:extLst>
                      <a:ext uri="{0D108BD9-81ED-4DB2-BD59-A6C34878D82A}">
                        <a16:rowId xmlns:a16="http://schemas.microsoft.com/office/drawing/2014/main" val="10005"/>
                      </a:ext>
                    </a:extLst>
                  </a:tr>
                  <a:tr h="370840">
                    <a:tc>
                      <a:txBody>
                        <a:bodyPr/>
                        <a:lstStyle/>
                        <a:p>
                          <a:pPr algn="ctr" rtl="0" fontAlgn="ctr"/>
                          <a:r>
                            <a:rPr lang="en-IN" sz="2200" b="0" i="0" u="none" strike="noStrike">
                              <a:solidFill>
                                <a:srgbClr val="000000"/>
                              </a:solidFill>
                              <a:effectLst/>
                              <a:latin typeface="Book Antiqua" panose="02040602050305030304" pitchFamily="18" charset="0"/>
                            </a:rPr>
                            <a:t> </a:t>
                          </a:r>
                        </a:p>
                      </a:txBody>
                      <a:tcPr marL="9525" marR="9525" marT="9525" marB="0" anchor="ctr"/>
                    </a:tc>
                    <a:tc>
                      <a:txBody>
                        <a:bodyPr/>
                        <a:lstStyle/>
                        <a:p>
                          <a:pPr algn="ctr" rtl="0" fontAlgn="ctr"/>
                          <a:r>
                            <a:rPr lang="en-IN" sz="2200" b="0" i="0" u="none" strike="noStrike">
                              <a:solidFill>
                                <a:srgbClr val="000000"/>
                              </a:solidFill>
                              <a:effectLst/>
                              <a:latin typeface="Book Antiqua" panose="02040602050305030304" pitchFamily="18" charset="0"/>
                            </a:rPr>
                            <a:t>Sum</a:t>
                          </a:r>
                        </a:p>
                      </a:txBody>
                      <a:tcPr marL="9525" marR="9525" marT="9525" marB="0" anchor="ctr"/>
                    </a:tc>
                    <a:tc>
                      <a:txBody>
                        <a:bodyPr/>
                        <a:lstStyle/>
                        <a:p>
                          <a:pPr algn="ctr" fontAlgn="b"/>
                          <a:r>
                            <a:rPr lang="en-IN" sz="1800" b="0" i="0" u="none" strike="noStrike" dirty="0">
                              <a:solidFill>
                                <a:srgbClr val="000000"/>
                              </a:solidFill>
                              <a:effectLst/>
                              <a:latin typeface="Arial" panose="020B0604020202020204" pitchFamily="34" charset="0"/>
                            </a:rPr>
                            <a:t>-3.5</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 </a:t>
                          </a:r>
                        </a:p>
                      </a:txBody>
                      <a:tcPr marL="9525" marR="9525" marT="9525" marB="0" anchor="b"/>
                    </a:tc>
                    <a:tc>
                      <a:txBody>
                        <a:bodyPr/>
                        <a:lstStyle/>
                        <a:p>
                          <a:pPr algn="r" fontAlgn="b"/>
                          <a:r>
                            <a:rPr lang="en-IN" sz="1800" b="0" i="0" u="none" strike="noStrike" dirty="0">
                              <a:solidFill>
                                <a:srgbClr val="000000"/>
                              </a:solidFill>
                              <a:effectLst/>
                              <a:latin typeface="Arial" panose="020B0604020202020204" pitchFamily="34" charset="0"/>
                            </a:rPr>
                            <a:t>0.48</a:t>
                          </a:r>
                        </a:p>
                      </a:txBody>
                      <a:tcPr marL="9525" marR="9525" marT="9525" marB="0" anchor="b"/>
                    </a:tc>
                    <a:extLst>
                      <a:ext uri="{0D108BD9-81ED-4DB2-BD59-A6C34878D82A}">
                        <a16:rowId xmlns:a16="http://schemas.microsoft.com/office/drawing/2014/main" val="10006"/>
                      </a:ext>
                    </a:extLst>
                  </a:tr>
                  <a:tr h="370840">
                    <a:tc>
                      <a:txBody>
                        <a:bodyPr/>
                        <a:lstStyle/>
                        <a:p>
                          <a:pPr algn="ctr" rtl="0" fontAlgn="ctr"/>
                          <a:endParaRPr lang="en-IN" sz="2200" b="0" i="0" u="none" strike="noStrike" dirty="0">
                            <a:solidFill>
                              <a:srgbClr val="000000"/>
                            </a:solidFill>
                            <a:effectLst/>
                            <a:latin typeface="Book Antiqua" panose="02040602050305030304" pitchFamily="18" charset="0"/>
                          </a:endParaRPr>
                        </a:p>
                      </a:txBody>
                      <a:tcPr marL="9525" marR="9525" marT="9525" marB="0" anchor="ctr"/>
                    </a:tc>
                    <a:tc>
                      <a:txBody>
                        <a:bodyPr/>
                        <a:lstStyle/>
                        <a:p>
                          <a:pPr algn="ctr" rtl="0" fontAlgn="ctr"/>
                          <a14:m>
                            <m:oMathPara xmlns:m="http://schemas.openxmlformats.org/officeDocument/2006/math">
                              <m:oMathParaPr>
                                <m:jc m:val="centerGroup"/>
                              </m:oMathParaPr>
                              <m:oMath xmlns:m="http://schemas.openxmlformats.org/officeDocument/2006/math">
                                <m:acc>
                                  <m:accPr>
                                    <m:chr m:val="̅"/>
                                    <m:ctrlPr>
                                      <a:rPr lang="en-IN" sz="2200" b="0" i="1" u="none" strike="noStrike" smtClean="0">
                                        <a:solidFill>
                                          <a:srgbClr val="000000"/>
                                        </a:solidFill>
                                        <a:effectLst/>
                                        <a:latin typeface="Cambria Math" panose="02040503050406030204" pitchFamily="18" charset="0"/>
                                      </a:rPr>
                                    </m:ctrlPr>
                                  </m:accPr>
                                  <m:e>
                                    <m:r>
                                      <a:rPr lang="en-US" sz="2200" b="0" i="1" u="none" strike="noStrike" smtClean="0">
                                        <a:solidFill>
                                          <a:srgbClr val="000000"/>
                                        </a:solidFill>
                                        <a:effectLst/>
                                        <a:latin typeface="Cambria Math" panose="02040503050406030204" pitchFamily="18" charset="0"/>
                                      </a:rPr>
                                      <m:t>𝑑</m:t>
                                    </m:r>
                                  </m:e>
                                </m:acc>
                              </m:oMath>
                            </m:oMathPara>
                          </a14:m>
                          <a:endParaRPr lang="en-IN" sz="2200" b="0" i="0" u="none" strike="noStrike" dirty="0">
                            <a:solidFill>
                              <a:srgbClr val="000000"/>
                            </a:solidFill>
                            <a:effectLst/>
                            <a:latin typeface="Book Antiqua" panose="02040602050305030304" pitchFamily="18" charset="0"/>
                          </a:endParaRPr>
                        </a:p>
                      </a:txBody>
                      <a:tcPr marL="9525" marR="9525" marT="9525" marB="0" anchor="ctr"/>
                    </a:tc>
                    <a:tc>
                      <a:txBody>
                        <a:bodyPr/>
                        <a:lstStyle/>
                        <a:p>
                          <a:pPr algn="ctr" fontAlgn="b"/>
                          <a:r>
                            <a:rPr lang="en-US" sz="1800" b="0" i="0" u="none" strike="noStrike" dirty="0">
                              <a:solidFill>
                                <a:srgbClr val="000000"/>
                              </a:solidFill>
                              <a:effectLst/>
                              <a:latin typeface="Arial" panose="020B0604020202020204" pitchFamily="34" charset="0"/>
                            </a:rPr>
                            <a:t>-0.7</a:t>
                          </a:r>
                          <a:endParaRPr lang="en-IN"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endParaRPr lang="en-IN" sz="18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endParaRPr lang="en-IN" sz="18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0007"/>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670711152"/>
                  </p:ext>
                </p:extLst>
              </p:nvPr>
            </p:nvGraphicFramePr>
            <p:xfrm>
              <a:off x="685800" y="1676400"/>
              <a:ext cx="5997575" cy="3302000"/>
            </p:xfrm>
            <a:graphic>
              <a:graphicData uri="http://schemas.openxmlformats.org/drawingml/2006/table">
                <a:tbl>
                  <a:tblPr firstRow="1" bandRow="1">
                    <a:tableStyleId>{073A0DAA-6AF3-43AB-8588-CEC1D06C72B9}</a:tableStyleId>
                  </a:tblPr>
                  <a:tblGrid>
                    <a:gridCol w="914400"/>
                    <a:gridCol w="914400"/>
                    <a:gridCol w="1806575"/>
                    <a:gridCol w="1143000"/>
                    <a:gridCol w="1219200"/>
                  </a:tblGrid>
                  <a:tr h="640080">
                    <a:tc>
                      <a:txBody>
                        <a:bodyPr/>
                        <a:lstStyle/>
                        <a:p>
                          <a:pPr algn="ctr"/>
                          <a:r>
                            <a:rPr lang="en-GB" dirty="0" smtClean="0"/>
                            <a:t>Before</a:t>
                          </a:r>
                          <a:endParaRPr lang="en-GB" dirty="0"/>
                        </a:p>
                      </a:txBody>
                      <a:tcPr/>
                    </a:tc>
                    <a:tc>
                      <a:txBody>
                        <a:bodyPr/>
                        <a:lstStyle/>
                        <a:p>
                          <a:pPr algn="ctr"/>
                          <a:r>
                            <a:rPr lang="en-GB" dirty="0" smtClean="0"/>
                            <a:t>After</a:t>
                          </a:r>
                          <a:endParaRPr lang="en-GB" dirty="0"/>
                        </a:p>
                      </a:txBody>
                      <a:tcPr/>
                    </a:tc>
                    <a:tc>
                      <a:txBody>
                        <a:bodyPr/>
                        <a:lstStyle/>
                        <a:p>
                          <a:pPr algn="ctr"/>
                          <a:r>
                            <a:rPr lang="en-GB" dirty="0" err="1" smtClean="0"/>
                            <a:t>di</a:t>
                          </a:r>
                          <a:endParaRPr lang="en-GB" dirty="0" smtClean="0"/>
                        </a:p>
                        <a:p>
                          <a:pPr algn="ctr"/>
                          <a:r>
                            <a:rPr lang="en-GB" dirty="0" smtClean="0"/>
                            <a:t>(before - after)</a:t>
                          </a:r>
                          <a:endParaRPr lang="en-GB" dirty="0"/>
                        </a:p>
                      </a:txBody>
                      <a:tcPr/>
                    </a:tc>
                    <a:tc>
                      <a:txBody>
                        <a:bodyPr/>
                        <a:lstStyle/>
                        <a:p>
                          <a:pPr algn="ctr"/>
                          <a:r>
                            <a:rPr lang="en-GB" dirty="0" smtClean="0"/>
                            <a:t>(</a:t>
                          </a:r>
                          <a:r>
                            <a:rPr lang="en-GB" dirty="0" err="1" smtClean="0"/>
                            <a:t>di</a:t>
                          </a:r>
                          <a:r>
                            <a:rPr lang="en-GB" dirty="0" smtClean="0"/>
                            <a:t>-d‾)</a:t>
                          </a:r>
                          <a:endParaRPr lang="en-GB" dirty="0"/>
                        </a:p>
                      </a:txBody>
                      <a:tcPr/>
                    </a:tc>
                    <a:tc>
                      <a:txBody>
                        <a:bodyPr/>
                        <a:lstStyle/>
                        <a:p>
                          <a:pPr algn="ctr"/>
                          <a:r>
                            <a:rPr lang="en-GB" dirty="0" smtClean="0"/>
                            <a:t>(</a:t>
                          </a:r>
                          <a:r>
                            <a:rPr lang="en-GB" dirty="0" err="1" smtClean="0"/>
                            <a:t>di</a:t>
                          </a:r>
                          <a:r>
                            <a:rPr lang="en-GB" dirty="0" smtClean="0"/>
                            <a:t>-d‾)</a:t>
                          </a:r>
                          <a:r>
                            <a:rPr lang="en-GB" baseline="30000" dirty="0" smtClean="0"/>
                            <a:t>2</a:t>
                          </a:r>
                          <a:endParaRPr lang="en-GB" dirty="0"/>
                        </a:p>
                      </a:txBody>
                      <a:tcPr/>
                    </a:tc>
                  </a:tr>
                  <a:tr h="370840">
                    <a:tc>
                      <a:txBody>
                        <a:bodyPr/>
                        <a:lstStyle/>
                        <a:p>
                          <a:pPr algn="ctr" rtl="0" fontAlgn="ctr"/>
                          <a:r>
                            <a:rPr lang="en-IN" sz="2200" b="0" i="0" u="none" strike="noStrike">
                              <a:solidFill>
                                <a:srgbClr val="000000"/>
                              </a:solidFill>
                              <a:effectLst/>
                              <a:latin typeface="Book Antiqua" panose="02040602050305030304" pitchFamily="18" charset="0"/>
                            </a:rPr>
                            <a:t>5</a:t>
                          </a:r>
                        </a:p>
                      </a:txBody>
                      <a:tcPr marL="9525" marR="9525" marT="9525" marB="0" anchor="ctr"/>
                    </a:tc>
                    <a:tc>
                      <a:txBody>
                        <a:bodyPr/>
                        <a:lstStyle/>
                        <a:p>
                          <a:pPr algn="ctr" rtl="0" fontAlgn="ctr"/>
                          <a:r>
                            <a:rPr lang="en-IN" sz="2200" b="0" i="0" u="none" strike="noStrike">
                              <a:solidFill>
                                <a:srgbClr val="000000"/>
                              </a:solidFill>
                              <a:effectLst/>
                              <a:latin typeface="Book Antiqua" panose="02040602050305030304" pitchFamily="18" charset="0"/>
                            </a:rPr>
                            <a:t>5.5</a:t>
                          </a:r>
                        </a:p>
                      </a:txBody>
                      <a:tcPr marL="9525" marR="9525" marT="9525" marB="0" anchor="ctr"/>
                    </a:tc>
                    <a:tc>
                      <a:txBody>
                        <a:bodyPr/>
                        <a:lstStyle/>
                        <a:p>
                          <a:pPr algn="ctr" rtl="0" fontAlgn="b"/>
                          <a:r>
                            <a:rPr lang="en-IN" sz="2200" b="0" i="0" u="none" strike="noStrike">
                              <a:solidFill>
                                <a:srgbClr val="000000"/>
                              </a:solidFill>
                              <a:effectLst/>
                              <a:latin typeface="Calibri" panose="020F0502020204030204" pitchFamily="34" charset="0"/>
                            </a:rPr>
                            <a:t>-0.5</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0.2</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0.04</a:t>
                          </a:r>
                        </a:p>
                      </a:txBody>
                      <a:tcPr marL="9525" marR="9525" marT="9525" marB="0" anchor="b"/>
                    </a:tc>
                  </a:tr>
                  <a:tr h="370840">
                    <a:tc>
                      <a:txBody>
                        <a:bodyPr/>
                        <a:lstStyle/>
                        <a:p>
                          <a:pPr algn="ctr" rtl="0" fontAlgn="ctr"/>
                          <a:r>
                            <a:rPr lang="en-IN" sz="2200" b="0" i="0" u="none" strike="noStrike">
                              <a:solidFill>
                                <a:srgbClr val="000000"/>
                              </a:solidFill>
                              <a:effectLst/>
                              <a:latin typeface="Book Antiqua" panose="02040602050305030304" pitchFamily="18" charset="0"/>
                            </a:rPr>
                            <a:t>6.2</a:t>
                          </a:r>
                        </a:p>
                      </a:txBody>
                      <a:tcPr marL="9525" marR="9525" marT="9525" marB="0" anchor="ctr"/>
                    </a:tc>
                    <a:tc>
                      <a:txBody>
                        <a:bodyPr/>
                        <a:lstStyle/>
                        <a:p>
                          <a:pPr algn="ctr" rtl="0" fontAlgn="ctr"/>
                          <a:r>
                            <a:rPr lang="en-IN" sz="2200" b="0" i="0" u="none" strike="noStrike">
                              <a:solidFill>
                                <a:srgbClr val="000000"/>
                              </a:solidFill>
                              <a:effectLst/>
                              <a:latin typeface="Book Antiqua" panose="02040602050305030304" pitchFamily="18" charset="0"/>
                            </a:rPr>
                            <a:t>7</a:t>
                          </a:r>
                        </a:p>
                      </a:txBody>
                      <a:tcPr marL="9525" marR="9525" marT="9525" marB="0" anchor="ctr"/>
                    </a:tc>
                    <a:tc>
                      <a:txBody>
                        <a:bodyPr/>
                        <a:lstStyle/>
                        <a:p>
                          <a:pPr algn="ctr" fontAlgn="b"/>
                          <a:r>
                            <a:rPr lang="en-IN" sz="1800" b="0" i="0" u="none" strike="noStrike">
                              <a:solidFill>
                                <a:srgbClr val="000000"/>
                              </a:solidFill>
                              <a:effectLst/>
                              <a:latin typeface="Arial" panose="020B0604020202020204" pitchFamily="34" charset="0"/>
                            </a:rPr>
                            <a:t>-0.8</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-0.1</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0.01</a:t>
                          </a:r>
                        </a:p>
                      </a:txBody>
                      <a:tcPr marL="9525" marR="9525" marT="9525" marB="0" anchor="b"/>
                    </a:tc>
                  </a:tr>
                  <a:tr h="436880">
                    <a:tc>
                      <a:txBody>
                        <a:bodyPr/>
                        <a:lstStyle/>
                        <a:p>
                          <a:pPr algn="ctr" rtl="0" fontAlgn="ctr"/>
                          <a:r>
                            <a:rPr lang="en-IN" sz="2200" b="0" i="0" u="none" strike="noStrike">
                              <a:solidFill>
                                <a:srgbClr val="000000"/>
                              </a:solidFill>
                              <a:effectLst/>
                              <a:latin typeface="Book Antiqua" panose="02040602050305030304" pitchFamily="18" charset="0"/>
                            </a:rPr>
                            <a:t>5.4</a:t>
                          </a:r>
                        </a:p>
                      </a:txBody>
                      <a:tcPr marL="9525" marR="9525" marT="9525" marB="0" anchor="ctr"/>
                    </a:tc>
                    <a:tc>
                      <a:txBody>
                        <a:bodyPr/>
                        <a:lstStyle/>
                        <a:p>
                          <a:pPr algn="ctr" rtl="0" fontAlgn="ctr"/>
                          <a:r>
                            <a:rPr lang="en-IN" sz="2200" b="0" i="0" u="none" strike="noStrike">
                              <a:solidFill>
                                <a:srgbClr val="000000"/>
                              </a:solidFill>
                              <a:effectLst/>
                              <a:latin typeface="Book Antiqua" panose="02040602050305030304" pitchFamily="18" charset="0"/>
                            </a:rPr>
                            <a:t>5.6</a:t>
                          </a:r>
                        </a:p>
                      </a:txBody>
                      <a:tcPr marL="9525" marR="9525" marT="9525" marB="0" anchor="ctr"/>
                    </a:tc>
                    <a:tc>
                      <a:txBody>
                        <a:bodyPr/>
                        <a:lstStyle/>
                        <a:p>
                          <a:pPr algn="ctr" fontAlgn="b"/>
                          <a:r>
                            <a:rPr lang="en-IN" sz="1800" b="0" i="0" u="none" strike="noStrike">
                              <a:solidFill>
                                <a:srgbClr val="000000"/>
                              </a:solidFill>
                              <a:effectLst/>
                              <a:latin typeface="Arial" panose="020B0604020202020204" pitchFamily="34" charset="0"/>
                            </a:rPr>
                            <a:t>-0.2</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0.5</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0.25</a:t>
                          </a:r>
                        </a:p>
                      </a:txBody>
                      <a:tcPr marL="9525" marR="9525" marT="9525" marB="0" anchor="b"/>
                    </a:tc>
                  </a:tr>
                  <a:tr h="370840">
                    <a:tc>
                      <a:txBody>
                        <a:bodyPr/>
                        <a:lstStyle/>
                        <a:p>
                          <a:pPr algn="ctr" rtl="0" fontAlgn="ctr"/>
                          <a:r>
                            <a:rPr lang="en-IN" sz="2200" b="0" i="0" u="none" strike="noStrike">
                              <a:solidFill>
                                <a:srgbClr val="000000"/>
                              </a:solidFill>
                              <a:effectLst/>
                              <a:latin typeface="Book Antiqua" panose="02040602050305030304" pitchFamily="18" charset="0"/>
                            </a:rPr>
                            <a:t>4.5</a:t>
                          </a:r>
                        </a:p>
                      </a:txBody>
                      <a:tcPr marL="9525" marR="9525" marT="9525" marB="0" anchor="ctr"/>
                    </a:tc>
                    <a:tc>
                      <a:txBody>
                        <a:bodyPr/>
                        <a:lstStyle/>
                        <a:p>
                          <a:pPr algn="ctr" rtl="0" fontAlgn="ctr"/>
                          <a:r>
                            <a:rPr lang="en-IN" sz="2200" b="0" i="0" u="none" strike="noStrike">
                              <a:solidFill>
                                <a:srgbClr val="000000"/>
                              </a:solidFill>
                              <a:effectLst/>
                              <a:latin typeface="Book Antiqua" panose="02040602050305030304" pitchFamily="18" charset="0"/>
                            </a:rPr>
                            <a:t>5.5</a:t>
                          </a:r>
                        </a:p>
                      </a:txBody>
                      <a:tcPr marL="9525" marR="9525" marT="9525" marB="0" anchor="ctr"/>
                    </a:tc>
                    <a:tc>
                      <a:txBody>
                        <a:bodyPr/>
                        <a:lstStyle/>
                        <a:p>
                          <a:pPr algn="ctr" fontAlgn="b"/>
                          <a:r>
                            <a:rPr lang="en-IN" sz="1800" b="0" i="0" u="none" strike="noStrike">
                              <a:solidFill>
                                <a:srgbClr val="000000"/>
                              </a:solidFill>
                              <a:effectLst/>
                              <a:latin typeface="Arial" panose="020B0604020202020204" pitchFamily="34" charset="0"/>
                            </a:rPr>
                            <a:t>-1</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-0.3</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0.09</a:t>
                          </a:r>
                        </a:p>
                      </a:txBody>
                      <a:tcPr marL="9525" marR="9525" marT="9525" marB="0" anchor="b"/>
                    </a:tc>
                  </a:tr>
                  <a:tr h="370840">
                    <a:tc>
                      <a:txBody>
                        <a:bodyPr/>
                        <a:lstStyle/>
                        <a:p>
                          <a:pPr algn="ctr" rtl="0" fontAlgn="ctr"/>
                          <a:r>
                            <a:rPr lang="en-IN" sz="2200" b="0" i="0" u="none" strike="noStrike">
                              <a:solidFill>
                                <a:srgbClr val="000000"/>
                              </a:solidFill>
                              <a:effectLst/>
                              <a:latin typeface="Book Antiqua" panose="02040602050305030304" pitchFamily="18" charset="0"/>
                            </a:rPr>
                            <a:t>5.6</a:t>
                          </a:r>
                        </a:p>
                      </a:txBody>
                      <a:tcPr marL="9525" marR="9525" marT="9525" marB="0" anchor="ctr"/>
                    </a:tc>
                    <a:tc>
                      <a:txBody>
                        <a:bodyPr/>
                        <a:lstStyle/>
                        <a:p>
                          <a:pPr algn="ctr" rtl="0" fontAlgn="ctr"/>
                          <a:r>
                            <a:rPr lang="en-IN" sz="2200" b="0" i="0" u="none" strike="noStrike">
                              <a:solidFill>
                                <a:srgbClr val="000000"/>
                              </a:solidFill>
                              <a:effectLst/>
                              <a:latin typeface="Book Antiqua" panose="02040602050305030304" pitchFamily="18" charset="0"/>
                            </a:rPr>
                            <a:t>6.6</a:t>
                          </a:r>
                        </a:p>
                      </a:txBody>
                      <a:tcPr marL="9525" marR="9525" marT="9525" marB="0" anchor="ctr"/>
                    </a:tc>
                    <a:tc>
                      <a:txBody>
                        <a:bodyPr/>
                        <a:lstStyle/>
                        <a:p>
                          <a:pPr algn="ctr" fontAlgn="b"/>
                          <a:r>
                            <a:rPr lang="en-IN" sz="1800" b="0" i="0" u="none" strike="noStrike">
                              <a:solidFill>
                                <a:srgbClr val="000000"/>
                              </a:solidFill>
                              <a:effectLst/>
                              <a:latin typeface="Arial" panose="020B0604020202020204" pitchFamily="34" charset="0"/>
                            </a:rPr>
                            <a:t>-1</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-0.3</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0.09</a:t>
                          </a:r>
                        </a:p>
                      </a:txBody>
                      <a:tcPr marL="9525" marR="9525" marT="9525" marB="0" anchor="b"/>
                    </a:tc>
                  </a:tr>
                  <a:tr h="370840">
                    <a:tc>
                      <a:txBody>
                        <a:bodyPr/>
                        <a:lstStyle/>
                        <a:p>
                          <a:pPr algn="ctr" rtl="0" fontAlgn="ctr"/>
                          <a:r>
                            <a:rPr lang="en-IN" sz="2200" b="0" i="0" u="none" strike="noStrike">
                              <a:solidFill>
                                <a:srgbClr val="000000"/>
                              </a:solidFill>
                              <a:effectLst/>
                              <a:latin typeface="Book Antiqua" panose="02040602050305030304" pitchFamily="18" charset="0"/>
                            </a:rPr>
                            <a:t> </a:t>
                          </a:r>
                        </a:p>
                      </a:txBody>
                      <a:tcPr marL="9525" marR="9525" marT="9525" marB="0" anchor="ctr"/>
                    </a:tc>
                    <a:tc>
                      <a:txBody>
                        <a:bodyPr/>
                        <a:lstStyle/>
                        <a:p>
                          <a:pPr algn="ctr" rtl="0" fontAlgn="ctr"/>
                          <a:r>
                            <a:rPr lang="en-IN" sz="2200" b="0" i="0" u="none" strike="noStrike">
                              <a:solidFill>
                                <a:srgbClr val="000000"/>
                              </a:solidFill>
                              <a:effectLst/>
                              <a:latin typeface="Book Antiqua" panose="02040602050305030304" pitchFamily="18" charset="0"/>
                            </a:rPr>
                            <a:t>Sum</a:t>
                          </a:r>
                        </a:p>
                      </a:txBody>
                      <a:tcPr marL="9525" marR="9525" marT="9525" marB="0" anchor="ctr"/>
                    </a:tc>
                    <a:tc>
                      <a:txBody>
                        <a:bodyPr/>
                        <a:lstStyle/>
                        <a:p>
                          <a:pPr algn="ctr" fontAlgn="b"/>
                          <a:r>
                            <a:rPr lang="en-IN" sz="1800" b="0" i="0" u="none" strike="noStrike" dirty="0">
                              <a:solidFill>
                                <a:srgbClr val="000000"/>
                              </a:solidFill>
                              <a:effectLst/>
                              <a:latin typeface="Arial" panose="020B0604020202020204" pitchFamily="34" charset="0"/>
                            </a:rPr>
                            <a:t>-3.5</a:t>
                          </a:r>
                        </a:p>
                      </a:txBody>
                      <a:tcPr marL="9525" marR="9525" marT="9525" marB="0" anchor="b"/>
                    </a:tc>
                    <a:tc>
                      <a:txBody>
                        <a:bodyPr/>
                        <a:lstStyle/>
                        <a:p>
                          <a:pPr algn="r" fontAlgn="b"/>
                          <a:r>
                            <a:rPr lang="en-IN" sz="1800" b="0" i="0" u="none" strike="noStrike">
                              <a:solidFill>
                                <a:srgbClr val="000000"/>
                              </a:solidFill>
                              <a:effectLst/>
                              <a:latin typeface="Arial" panose="020B0604020202020204" pitchFamily="34" charset="0"/>
                            </a:rPr>
                            <a:t> </a:t>
                          </a:r>
                        </a:p>
                      </a:txBody>
                      <a:tcPr marL="9525" marR="9525" marT="9525" marB="0" anchor="b"/>
                    </a:tc>
                    <a:tc>
                      <a:txBody>
                        <a:bodyPr/>
                        <a:lstStyle/>
                        <a:p>
                          <a:pPr algn="r" fontAlgn="b"/>
                          <a:r>
                            <a:rPr lang="en-IN" sz="1800" b="0" i="0" u="none" strike="noStrike" dirty="0">
                              <a:solidFill>
                                <a:srgbClr val="000000"/>
                              </a:solidFill>
                              <a:effectLst/>
                              <a:latin typeface="Arial" panose="020B0604020202020204" pitchFamily="34" charset="0"/>
                            </a:rPr>
                            <a:t>0.48</a:t>
                          </a:r>
                        </a:p>
                      </a:txBody>
                      <a:tcPr marL="9525" marR="9525" marT="9525" marB="0" anchor="b"/>
                    </a:tc>
                  </a:tr>
                  <a:tr h="370840">
                    <a:tc>
                      <a:txBody>
                        <a:bodyPr/>
                        <a:lstStyle/>
                        <a:p>
                          <a:pPr algn="ctr" rtl="0" fontAlgn="ctr"/>
                          <a:endParaRPr lang="en-IN" sz="2200" b="0" i="0" u="none" strike="noStrike" dirty="0">
                            <a:solidFill>
                              <a:srgbClr val="000000"/>
                            </a:solidFill>
                            <a:effectLst/>
                            <a:latin typeface="Book Antiqua" panose="02040602050305030304" pitchFamily="18" charset="0"/>
                          </a:endParaRPr>
                        </a:p>
                      </a:txBody>
                      <a:tcPr marL="9525" marR="9525" marT="9525" marB="0" anchor="ctr"/>
                    </a:tc>
                    <a:tc>
                      <a:txBody>
                        <a:bodyPr/>
                        <a:lstStyle/>
                        <a:p>
                          <a:endParaRPr lang="en-US"/>
                        </a:p>
                      </a:txBody>
                      <a:tcPr marL="9525" marR="9525" marT="9525" marB="0" anchor="ctr">
                        <a:blipFill rotWithShape="0">
                          <a:blip r:embed="rId2"/>
                          <a:stretch>
                            <a:fillRect l="-100667" t="-796721" r="-459333" b="-37705"/>
                          </a:stretch>
                        </a:blipFill>
                      </a:tcPr>
                    </a:tc>
                    <a:tc>
                      <a:txBody>
                        <a:bodyPr/>
                        <a:lstStyle/>
                        <a:p>
                          <a:pPr algn="ctr" fontAlgn="b"/>
                          <a:r>
                            <a:rPr lang="en-US" sz="1800" b="0" i="0" u="none" strike="noStrike" dirty="0" smtClean="0">
                              <a:solidFill>
                                <a:srgbClr val="000000"/>
                              </a:solidFill>
                              <a:effectLst/>
                              <a:latin typeface="Arial" panose="020B0604020202020204" pitchFamily="34" charset="0"/>
                            </a:rPr>
                            <a:t>-0.7</a:t>
                          </a:r>
                          <a:endParaRPr lang="en-IN"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endParaRPr lang="en-IN" sz="18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endParaRPr lang="en-IN" sz="1800" b="0" i="0" u="none" strike="noStrike" dirty="0">
                            <a:solidFill>
                              <a:srgbClr val="000000"/>
                            </a:solidFill>
                            <a:effectLst/>
                            <a:latin typeface="Arial" panose="020B0604020202020204" pitchFamily="34" charset="0"/>
                          </a:endParaRPr>
                        </a:p>
                      </a:txBody>
                      <a:tcPr marL="9525" marR="9525" marT="9525" marB="0" anchor="b"/>
                    </a:tc>
                  </a:tr>
                </a:tbl>
              </a:graphicData>
            </a:graphic>
          </p:graphicFrame>
        </mc:Fallback>
      </mc:AlternateContent>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dirty="0"/>
              </a:p>
              <a:p>
                <a:endParaRPr lang="en-US" dirty="0"/>
              </a:p>
              <a:p>
                <a:r>
                  <a:rPr lang="en-US" dirty="0"/>
                  <a:t>S= 0.346</a:t>
                </a:r>
              </a:p>
              <a:p>
                <a:endParaRPr lang="en-US" dirty="0"/>
              </a:p>
              <a:p>
                <a:endParaRPr lang="en-US" dirty="0"/>
              </a:p>
              <a:p>
                <a:r>
                  <a:rPr lang="en-US" dirty="0"/>
                  <a:t>t=</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−0.7</m:t>
                        </m:r>
                      </m:num>
                      <m:den>
                        <m:r>
                          <a:rPr lang="en-US" b="0" i="1" smtClean="0">
                            <a:latin typeface="Cambria Math" panose="02040503050406030204" pitchFamily="18" charset="0"/>
                          </a:rPr>
                          <m:t>0.346/</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5</m:t>
                            </m:r>
                          </m:e>
                        </m:rad>
                      </m:den>
                    </m:f>
                  </m:oMath>
                </a14:m>
                <a:r>
                  <a:rPr lang="en-US" dirty="0"/>
                  <a:t>=-4.52</a:t>
                </a:r>
              </a:p>
              <a:p>
                <a:endParaRPr lang="en-US"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000"/>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990600" y="1752600"/>
            <a:ext cx="1952625" cy="723900"/>
          </a:xfrm>
          <a:prstGeom prst="rect">
            <a:avLst/>
          </a:prstGeom>
        </p:spPr>
      </p:pic>
      <p:pic>
        <p:nvPicPr>
          <p:cNvPr id="5" name="Picture 4"/>
          <p:cNvPicPr>
            <a:picLocks noChangeAspect="1"/>
          </p:cNvPicPr>
          <p:nvPr/>
        </p:nvPicPr>
        <p:blipFill>
          <a:blip r:embed="rId4"/>
          <a:stretch>
            <a:fillRect/>
          </a:stretch>
        </p:blipFill>
        <p:spPr>
          <a:xfrm>
            <a:off x="990600" y="3558381"/>
            <a:ext cx="1295400" cy="742950"/>
          </a:xfrm>
          <a:prstGeom prst="rect">
            <a:avLst/>
          </a:prstGeom>
        </p:spPr>
      </p:pic>
    </p:spTree>
    <p:extLst>
      <p:ext uri="{BB962C8B-B14F-4D97-AF65-F5344CB8AC3E}">
        <p14:creationId xmlns:p14="http://schemas.microsoft.com/office/powerpoint/2010/main" val="25616848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rule</a:t>
            </a:r>
            <a:endParaRPr lang="en-IN" dirty="0"/>
          </a:p>
        </p:txBody>
      </p:sp>
      <p:sp>
        <p:nvSpPr>
          <p:cNvPr id="4" name="Content Placeholder 3"/>
          <p:cNvSpPr>
            <a:spLocks noGrp="1"/>
          </p:cNvSpPr>
          <p:nvPr>
            <p:ph sz="half" idx="2"/>
          </p:nvPr>
        </p:nvSpPr>
        <p:spPr/>
        <p:txBody>
          <a:bodyPr/>
          <a:lstStyle/>
          <a:p>
            <a:r>
              <a:rPr lang="en-US" dirty="0"/>
              <a:t>Less than + 2.776 acceptance region</a:t>
            </a:r>
          </a:p>
          <a:p>
            <a:r>
              <a:rPr lang="en-US" dirty="0"/>
              <a:t>Greater than +2.776 rejection region</a:t>
            </a:r>
          </a:p>
          <a:p>
            <a:r>
              <a:rPr lang="en-US" dirty="0"/>
              <a:t>Calculated value 4.52 lies in rejection region</a:t>
            </a:r>
          </a:p>
          <a:p>
            <a:r>
              <a:rPr lang="en-US" dirty="0"/>
              <a:t>Null rejected and alternative accepted</a:t>
            </a:r>
          </a:p>
          <a:p>
            <a:r>
              <a:rPr lang="en-US" dirty="0"/>
              <a:t> </a:t>
            </a:r>
          </a:p>
          <a:p>
            <a:endParaRPr lang="en-IN" dirty="0"/>
          </a:p>
        </p:txBody>
      </p:sp>
      <p:pic>
        <p:nvPicPr>
          <p:cNvPr id="7" name="Content Placeholder 6"/>
          <p:cNvPicPr>
            <a:picLocks noGrp="1" noChangeAspect="1"/>
          </p:cNvPicPr>
          <p:nvPr>
            <p:ph sz="half" idx="1"/>
          </p:nvPr>
        </p:nvPicPr>
        <p:blipFill>
          <a:blip r:embed="rId2"/>
          <a:stretch>
            <a:fillRect/>
          </a:stretch>
        </p:blipFill>
        <p:spPr>
          <a:xfrm>
            <a:off x="619125" y="3048794"/>
            <a:ext cx="3714750" cy="1628775"/>
          </a:xfrm>
          <a:prstGeom prst="rect">
            <a:avLst/>
          </a:prstGeom>
        </p:spPr>
      </p:pic>
    </p:spTree>
    <p:extLst>
      <p:ext uri="{BB962C8B-B14F-4D97-AF65-F5344CB8AC3E}">
        <p14:creationId xmlns:p14="http://schemas.microsoft.com/office/powerpoint/2010/main" val="28650605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FontTx/>
              <a:buNone/>
            </a:pPr>
            <a:r>
              <a:rPr lang="en-GB" sz="2200"/>
              <a:t>Conclusion: The calculated value (-4.36) lies in rejection region so null hypothesis is rejected</a:t>
            </a:r>
          </a:p>
          <a:p>
            <a:pPr>
              <a:buFontTx/>
              <a:buNone/>
            </a:pPr>
            <a:r>
              <a:rPr lang="en-GB" sz="2200"/>
              <a:t>What is accepted?</a:t>
            </a:r>
          </a:p>
          <a:p>
            <a:pPr>
              <a:buFontTx/>
              <a:buNone/>
            </a:pPr>
            <a:r>
              <a:rPr lang="en-GB" sz="2200"/>
              <a:t> alternative hypothesis is accepted</a:t>
            </a:r>
          </a:p>
          <a:p>
            <a:pPr>
              <a:buFontTx/>
              <a:buNone/>
            </a:pPr>
            <a:r>
              <a:rPr lang="en-GB" sz="2200"/>
              <a:t>What is alternative hypothesis?</a:t>
            </a:r>
          </a:p>
          <a:p>
            <a:pPr>
              <a:buFontTx/>
              <a:buNone/>
            </a:pPr>
            <a:r>
              <a:rPr lang="el-GR" sz="2200">
                <a:latin typeface="Verdana" pitchFamily="34" charset="0"/>
                <a:ea typeface="Verdana" pitchFamily="34" charset="0"/>
                <a:cs typeface="Verdana" pitchFamily="34" charset="0"/>
              </a:rPr>
              <a:t>μ</a:t>
            </a:r>
            <a:r>
              <a:rPr lang="en-GB" sz="2200" baseline="-25000">
                <a:latin typeface="Verdana" pitchFamily="34" charset="0"/>
                <a:ea typeface="Verdana" pitchFamily="34" charset="0"/>
                <a:cs typeface="Verdana" pitchFamily="34" charset="0"/>
              </a:rPr>
              <a:t>1</a:t>
            </a:r>
            <a:r>
              <a:rPr lang="en-GB" sz="2200">
                <a:latin typeface="Verdana" pitchFamily="34" charset="0"/>
                <a:ea typeface="Verdana" pitchFamily="34" charset="0"/>
                <a:cs typeface="Verdana" pitchFamily="34" charset="0"/>
              </a:rPr>
              <a:t>- </a:t>
            </a:r>
            <a:r>
              <a:rPr lang="el-GR" sz="2200">
                <a:latin typeface="Verdana" pitchFamily="34" charset="0"/>
                <a:ea typeface="Verdana" pitchFamily="34" charset="0"/>
                <a:cs typeface="Verdana" pitchFamily="34" charset="0"/>
              </a:rPr>
              <a:t>μ</a:t>
            </a:r>
            <a:r>
              <a:rPr lang="en-GB" sz="2200" baseline="-25000">
                <a:latin typeface="Verdana" pitchFamily="34" charset="0"/>
                <a:ea typeface="Verdana" pitchFamily="34" charset="0"/>
                <a:cs typeface="Verdana" pitchFamily="34" charset="0"/>
              </a:rPr>
              <a:t>2 </a:t>
            </a:r>
            <a:r>
              <a:rPr lang="en-GB" sz="2200">
                <a:latin typeface="Verdana" pitchFamily="34" charset="0"/>
                <a:ea typeface="Verdana" pitchFamily="34" charset="0"/>
                <a:cs typeface="Verdana" pitchFamily="34" charset="0"/>
              </a:rPr>
              <a:t>≠0 what does it mean?</a:t>
            </a:r>
          </a:p>
          <a:p>
            <a:pPr>
              <a:buFontTx/>
              <a:buNone/>
            </a:pPr>
            <a:r>
              <a:rPr lang="en-GB" sz="2200">
                <a:latin typeface="Verdana" pitchFamily="34" charset="0"/>
                <a:ea typeface="Verdana" pitchFamily="34" charset="0"/>
                <a:cs typeface="Verdana" pitchFamily="34" charset="0"/>
              </a:rPr>
              <a:t>There is difference in the population mean.</a:t>
            </a:r>
          </a:p>
          <a:p>
            <a:pPr>
              <a:buFontTx/>
              <a:buNone/>
            </a:pPr>
            <a:r>
              <a:rPr lang="en-GB" sz="2200">
                <a:latin typeface="Verdana" pitchFamily="34" charset="0"/>
                <a:ea typeface="Verdana" pitchFamily="34" charset="0"/>
                <a:cs typeface="Verdana" pitchFamily="34" charset="0"/>
              </a:rPr>
              <a:t>Interpretation:</a:t>
            </a:r>
          </a:p>
          <a:p>
            <a:pPr>
              <a:buFontTx/>
              <a:buNone/>
            </a:pPr>
            <a:r>
              <a:rPr lang="en-GB" sz="2200">
                <a:latin typeface="Verdana" pitchFamily="34" charset="0"/>
                <a:ea typeface="Verdana" pitchFamily="34" charset="0"/>
                <a:cs typeface="Verdana" pitchFamily="34" charset="0"/>
              </a:rPr>
              <a:t>Training has made significant impact.</a:t>
            </a:r>
          </a:p>
          <a:p>
            <a:pPr>
              <a:buFontTx/>
              <a:buNone/>
            </a:pPr>
            <a:endParaRPr lang="en-GB" sz="2200"/>
          </a:p>
          <a:p>
            <a:pPr>
              <a:buFontTx/>
              <a:buNone/>
            </a:pPr>
            <a:endParaRPr lang="en-GB"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ntent Placeholder 2"/>
          <p:cNvSpPr>
            <a:spLocks noGrp="1"/>
          </p:cNvSpPr>
          <p:nvPr>
            <p:ph idx="1"/>
          </p:nvPr>
        </p:nvSpPr>
        <p:spPr>
          <a:xfrm>
            <a:off x="457200" y="304800"/>
            <a:ext cx="8229600" cy="5821363"/>
          </a:xfrm>
        </p:spPr>
        <p:txBody>
          <a:bodyPr/>
          <a:lstStyle/>
          <a:p>
            <a:pPr marL="0" indent="0">
              <a:buFontTx/>
              <a:buNone/>
            </a:pPr>
            <a:r>
              <a:rPr lang="en-US" sz="2500" dirty="0">
                <a:latin typeface="Times New Roman" pitchFamily="18" charset="0"/>
                <a:cs typeface="Times New Roman" pitchFamily="18" charset="0"/>
              </a:rPr>
              <a:t>12. A health spa advertised a weight- reducing program and has claimed that the average participant in the program loses more than 17 pounds.  A some what overweight executives is interested in the program but is skeptical about the claims and asks for some hard evidence. The spa allows him to select randomly the records of 10 participants and record their weights before and after the program.    </a:t>
            </a:r>
          </a:p>
          <a:p>
            <a:pPr marL="0" indent="0">
              <a:buFontTx/>
              <a:buNone/>
            </a:pPr>
            <a:endParaRPr lang="en-IN" sz="2500" dirty="0">
              <a:latin typeface="Times New Roman" pitchFamily="18" charset="0"/>
              <a:cs typeface="Times New Roman" pitchFamily="18" charset="0"/>
            </a:endParaRPr>
          </a:p>
        </p:txBody>
      </p:sp>
      <p:graphicFrame>
        <p:nvGraphicFramePr>
          <p:cNvPr id="2" name="Table 1"/>
          <p:cNvGraphicFramePr>
            <a:graphicFrameLocks noGrp="1"/>
          </p:cNvGraphicFramePr>
          <p:nvPr/>
        </p:nvGraphicFramePr>
        <p:xfrm>
          <a:off x="381000" y="3733800"/>
          <a:ext cx="8145467" cy="1208881"/>
        </p:xfrm>
        <a:graphic>
          <a:graphicData uri="http://schemas.openxmlformats.org/drawingml/2006/table">
            <a:tbl>
              <a:tblPr firstRow="1" bandRow="1">
                <a:tableStyleId>{5940675A-B579-460E-94D1-54222C63F5DA}</a:tableStyleId>
              </a:tblPr>
              <a:tblGrid>
                <a:gridCol w="1010017">
                  <a:extLst>
                    <a:ext uri="{9D8B030D-6E8A-4147-A177-3AD203B41FA5}">
                      <a16:colId xmlns:a16="http://schemas.microsoft.com/office/drawing/2014/main" val="20000"/>
                    </a:ext>
                  </a:extLst>
                </a:gridCol>
                <a:gridCol w="713545">
                  <a:extLst>
                    <a:ext uri="{9D8B030D-6E8A-4147-A177-3AD203B41FA5}">
                      <a16:colId xmlns:a16="http://schemas.microsoft.com/office/drawing/2014/main" val="20001"/>
                    </a:ext>
                  </a:extLst>
                </a:gridCol>
                <a:gridCol w="713545">
                  <a:extLst>
                    <a:ext uri="{9D8B030D-6E8A-4147-A177-3AD203B41FA5}">
                      <a16:colId xmlns:a16="http://schemas.microsoft.com/office/drawing/2014/main" val="20002"/>
                    </a:ext>
                  </a:extLst>
                </a:gridCol>
                <a:gridCol w="713545">
                  <a:extLst>
                    <a:ext uri="{9D8B030D-6E8A-4147-A177-3AD203B41FA5}">
                      <a16:colId xmlns:a16="http://schemas.microsoft.com/office/drawing/2014/main" val="20003"/>
                    </a:ext>
                  </a:extLst>
                </a:gridCol>
                <a:gridCol w="713545">
                  <a:extLst>
                    <a:ext uri="{9D8B030D-6E8A-4147-A177-3AD203B41FA5}">
                      <a16:colId xmlns:a16="http://schemas.microsoft.com/office/drawing/2014/main" val="20004"/>
                    </a:ext>
                  </a:extLst>
                </a:gridCol>
                <a:gridCol w="713545">
                  <a:extLst>
                    <a:ext uri="{9D8B030D-6E8A-4147-A177-3AD203B41FA5}">
                      <a16:colId xmlns:a16="http://schemas.microsoft.com/office/drawing/2014/main" val="20005"/>
                    </a:ext>
                  </a:extLst>
                </a:gridCol>
                <a:gridCol w="713545">
                  <a:extLst>
                    <a:ext uri="{9D8B030D-6E8A-4147-A177-3AD203B41FA5}">
                      <a16:colId xmlns:a16="http://schemas.microsoft.com/office/drawing/2014/main" val="20006"/>
                    </a:ext>
                  </a:extLst>
                </a:gridCol>
                <a:gridCol w="713545">
                  <a:extLst>
                    <a:ext uri="{9D8B030D-6E8A-4147-A177-3AD203B41FA5}">
                      <a16:colId xmlns:a16="http://schemas.microsoft.com/office/drawing/2014/main" val="20007"/>
                    </a:ext>
                  </a:extLst>
                </a:gridCol>
                <a:gridCol w="713545">
                  <a:extLst>
                    <a:ext uri="{9D8B030D-6E8A-4147-A177-3AD203B41FA5}">
                      <a16:colId xmlns:a16="http://schemas.microsoft.com/office/drawing/2014/main" val="20008"/>
                    </a:ext>
                  </a:extLst>
                </a:gridCol>
                <a:gridCol w="713545">
                  <a:extLst>
                    <a:ext uri="{9D8B030D-6E8A-4147-A177-3AD203B41FA5}">
                      <a16:colId xmlns:a16="http://schemas.microsoft.com/office/drawing/2014/main" val="20009"/>
                    </a:ext>
                  </a:extLst>
                </a:gridCol>
                <a:gridCol w="713545">
                  <a:extLst>
                    <a:ext uri="{9D8B030D-6E8A-4147-A177-3AD203B41FA5}">
                      <a16:colId xmlns:a16="http://schemas.microsoft.com/office/drawing/2014/main" val="20010"/>
                    </a:ext>
                  </a:extLst>
                </a:gridCol>
              </a:tblGrid>
              <a:tr h="609600">
                <a:tc>
                  <a:txBody>
                    <a:bodyPr/>
                    <a:lstStyle/>
                    <a:p>
                      <a:pPr algn="ctr"/>
                      <a:r>
                        <a:rPr lang="en-US" sz="1800" dirty="0"/>
                        <a:t>Before</a:t>
                      </a:r>
                      <a:endParaRPr lang="en-IN" sz="1800" dirty="0"/>
                    </a:p>
                  </a:txBody>
                  <a:tcPr marL="91445" marR="91445" marT="45708" marB="45708" anchor="ctr"/>
                </a:tc>
                <a:tc>
                  <a:txBody>
                    <a:bodyPr/>
                    <a:lstStyle/>
                    <a:p>
                      <a:r>
                        <a:rPr lang="en-US" sz="1800" dirty="0"/>
                        <a:t>189</a:t>
                      </a:r>
                      <a:endParaRPr lang="en-IN" sz="1800" dirty="0"/>
                    </a:p>
                  </a:txBody>
                  <a:tcPr marL="91445" marR="91445" marT="45708" marB="45708"/>
                </a:tc>
                <a:tc>
                  <a:txBody>
                    <a:bodyPr/>
                    <a:lstStyle/>
                    <a:p>
                      <a:r>
                        <a:rPr lang="en-US" sz="1800" dirty="0"/>
                        <a:t>202</a:t>
                      </a:r>
                      <a:endParaRPr lang="en-IN" sz="1800" dirty="0"/>
                    </a:p>
                  </a:txBody>
                  <a:tcPr marL="91445" marR="91445" marT="45708" marB="45708"/>
                </a:tc>
                <a:tc>
                  <a:txBody>
                    <a:bodyPr/>
                    <a:lstStyle/>
                    <a:p>
                      <a:r>
                        <a:rPr lang="en-US" sz="1800" dirty="0"/>
                        <a:t>220</a:t>
                      </a:r>
                      <a:endParaRPr lang="en-IN" sz="1800" dirty="0"/>
                    </a:p>
                  </a:txBody>
                  <a:tcPr marL="91445" marR="91445" marT="45708" marB="45708"/>
                </a:tc>
                <a:tc>
                  <a:txBody>
                    <a:bodyPr/>
                    <a:lstStyle/>
                    <a:p>
                      <a:r>
                        <a:rPr lang="en-US" sz="1800" dirty="0"/>
                        <a:t>207</a:t>
                      </a:r>
                      <a:endParaRPr lang="en-IN" sz="1800" dirty="0"/>
                    </a:p>
                  </a:txBody>
                  <a:tcPr marL="91445" marR="91445" marT="45708" marB="45708"/>
                </a:tc>
                <a:tc>
                  <a:txBody>
                    <a:bodyPr/>
                    <a:lstStyle/>
                    <a:p>
                      <a:r>
                        <a:rPr lang="en-US" sz="1800" dirty="0"/>
                        <a:t>194</a:t>
                      </a:r>
                      <a:endParaRPr lang="en-IN" sz="1800" dirty="0"/>
                    </a:p>
                  </a:txBody>
                  <a:tcPr marL="91445" marR="91445" marT="45708" marB="45708"/>
                </a:tc>
                <a:tc>
                  <a:txBody>
                    <a:bodyPr/>
                    <a:lstStyle/>
                    <a:p>
                      <a:r>
                        <a:rPr lang="en-US" sz="1800" dirty="0"/>
                        <a:t>177</a:t>
                      </a:r>
                      <a:endParaRPr lang="en-IN" sz="1800" dirty="0"/>
                    </a:p>
                  </a:txBody>
                  <a:tcPr marL="91445" marR="91445" marT="45708" marB="45708"/>
                </a:tc>
                <a:tc>
                  <a:txBody>
                    <a:bodyPr/>
                    <a:lstStyle/>
                    <a:p>
                      <a:r>
                        <a:rPr lang="en-US" sz="1800" dirty="0"/>
                        <a:t>193</a:t>
                      </a:r>
                      <a:endParaRPr lang="en-IN" sz="1800" dirty="0"/>
                    </a:p>
                  </a:txBody>
                  <a:tcPr marL="91445" marR="91445" marT="45708" marB="45708"/>
                </a:tc>
                <a:tc>
                  <a:txBody>
                    <a:bodyPr/>
                    <a:lstStyle/>
                    <a:p>
                      <a:r>
                        <a:rPr lang="en-US" sz="1800" dirty="0"/>
                        <a:t>202</a:t>
                      </a:r>
                      <a:endParaRPr lang="en-IN" sz="1800" dirty="0"/>
                    </a:p>
                  </a:txBody>
                  <a:tcPr marL="91445" marR="91445" marT="45708" marB="45708"/>
                </a:tc>
                <a:tc>
                  <a:txBody>
                    <a:bodyPr/>
                    <a:lstStyle/>
                    <a:p>
                      <a:r>
                        <a:rPr lang="en-US" sz="1800" dirty="0"/>
                        <a:t>208</a:t>
                      </a:r>
                      <a:endParaRPr lang="en-IN" sz="1800" dirty="0"/>
                    </a:p>
                  </a:txBody>
                  <a:tcPr marL="91445" marR="91445" marT="45708" marB="45708"/>
                </a:tc>
                <a:tc>
                  <a:txBody>
                    <a:bodyPr/>
                    <a:lstStyle/>
                    <a:p>
                      <a:r>
                        <a:rPr lang="en-US" sz="1800" dirty="0"/>
                        <a:t>233</a:t>
                      </a:r>
                      <a:endParaRPr lang="en-IN" sz="1800" dirty="0"/>
                    </a:p>
                  </a:txBody>
                  <a:tcPr marL="91445" marR="91445" marT="45708" marB="45708"/>
                </a:tc>
                <a:extLst>
                  <a:ext uri="{0D108BD9-81ED-4DB2-BD59-A6C34878D82A}">
                    <a16:rowId xmlns:a16="http://schemas.microsoft.com/office/drawing/2014/main" val="10000"/>
                  </a:ext>
                </a:extLst>
              </a:tr>
              <a:tr h="599281">
                <a:tc>
                  <a:txBody>
                    <a:bodyPr/>
                    <a:lstStyle/>
                    <a:p>
                      <a:r>
                        <a:rPr lang="en-US" sz="1800" dirty="0"/>
                        <a:t>After</a:t>
                      </a:r>
                      <a:endParaRPr lang="en-IN" sz="1800" dirty="0"/>
                    </a:p>
                  </a:txBody>
                  <a:tcPr marL="91445" marR="91445" marT="45708" marB="45708"/>
                </a:tc>
                <a:tc>
                  <a:txBody>
                    <a:bodyPr/>
                    <a:lstStyle/>
                    <a:p>
                      <a:r>
                        <a:rPr lang="en-US" sz="1800" dirty="0"/>
                        <a:t>170</a:t>
                      </a:r>
                      <a:endParaRPr lang="en-IN" sz="1800" dirty="0"/>
                    </a:p>
                  </a:txBody>
                  <a:tcPr marL="91445" marR="91445" marT="45708" marB="45708"/>
                </a:tc>
                <a:tc>
                  <a:txBody>
                    <a:bodyPr/>
                    <a:lstStyle/>
                    <a:p>
                      <a:r>
                        <a:rPr lang="en-US" sz="1800" dirty="0"/>
                        <a:t>179</a:t>
                      </a:r>
                      <a:endParaRPr lang="en-IN" sz="1800" dirty="0"/>
                    </a:p>
                  </a:txBody>
                  <a:tcPr marL="91445" marR="91445" marT="45708" marB="45708"/>
                </a:tc>
                <a:tc>
                  <a:txBody>
                    <a:bodyPr/>
                    <a:lstStyle/>
                    <a:p>
                      <a:r>
                        <a:rPr lang="en-US" sz="1800" dirty="0"/>
                        <a:t>203</a:t>
                      </a:r>
                      <a:endParaRPr lang="en-IN" sz="1800" dirty="0"/>
                    </a:p>
                  </a:txBody>
                  <a:tcPr marL="91445" marR="91445" marT="45708" marB="45708"/>
                </a:tc>
                <a:tc>
                  <a:txBody>
                    <a:bodyPr/>
                    <a:lstStyle/>
                    <a:p>
                      <a:r>
                        <a:rPr lang="en-US" sz="1800" dirty="0"/>
                        <a:t>192</a:t>
                      </a:r>
                      <a:endParaRPr lang="en-IN" sz="1800" dirty="0"/>
                    </a:p>
                  </a:txBody>
                  <a:tcPr marL="91445" marR="91445" marT="45708" marB="45708"/>
                </a:tc>
                <a:tc>
                  <a:txBody>
                    <a:bodyPr/>
                    <a:lstStyle/>
                    <a:p>
                      <a:r>
                        <a:rPr lang="en-US" sz="1800" dirty="0"/>
                        <a:t>172</a:t>
                      </a:r>
                      <a:endParaRPr lang="en-IN" sz="1800" dirty="0"/>
                    </a:p>
                  </a:txBody>
                  <a:tcPr marL="91445" marR="91445" marT="45708" marB="45708"/>
                </a:tc>
                <a:tc>
                  <a:txBody>
                    <a:bodyPr/>
                    <a:lstStyle/>
                    <a:p>
                      <a:r>
                        <a:rPr lang="en-US" sz="1800" dirty="0"/>
                        <a:t>161</a:t>
                      </a:r>
                      <a:endParaRPr lang="en-IN" sz="1800" dirty="0"/>
                    </a:p>
                  </a:txBody>
                  <a:tcPr marL="91445" marR="91445" marT="45708" marB="45708"/>
                </a:tc>
                <a:tc>
                  <a:txBody>
                    <a:bodyPr/>
                    <a:lstStyle/>
                    <a:p>
                      <a:r>
                        <a:rPr lang="en-US" sz="1800" dirty="0"/>
                        <a:t>174</a:t>
                      </a:r>
                      <a:endParaRPr lang="en-IN" sz="1800" dirty="0"/>
                    </a:p>
                  </a:txBody>
                  <a:tcPr marL="91445" marR="91445" marT="45708" marB="45708"/>
                </a:tc>
                <a:tc>
                  <a:txBody>
                    <a:bodyPr/>
                    <a:lstStyle/>
                    <a:p>
                      <a:r>
                        <a:rPr lang="en-US" sz="1800" dirty="0"/>
                        <a:t>187</a:t>
                      </a:r>
                      <a:endParaRPr lang="en-IN" sz="1800" dirty="0"/>
                    </a:p>
                  </a:txBody>
                  <a:tcPr marL="91445" marR="91445" marT="45708" marB="45708"/>
                </a:tc>
                <a:tc>
                  <a:txBody>
                    <a:bodyPr/>
                    <a:lstStyle/>
                    <a:p>
                      <a:r>
                        <a:rPr lang="en-US" sz="1800" dirty="0"/>
                        <a:t>186</a:t>
                      </a:r>
                      <a:endParaRPr lang="en-IN" sz="1800" dirty="0"/>
                    </a:p>
                  </a:txBody>
                  <a:tcPr marL="91445" marR="91445" marT="45708" marB="45708"/>
                </a:tc>
                <a:tc>
                  <a:txBody>
                    <a:bodyPr/>
                    <a:lstStyle/>
                    <a:p>
                      <a:r>
                        <a:rPr lang="en-US" sz="1800" dirty="0"/>
                        <a:t>204</a:t>
                      </a:r>
                      <a:endParaRPr lang="en-IN" sz="1800" dirty="0"/>
                    </a:p>
                  </a:txBody>
                  <a:tcPr marL="91445" marR="91445" marT="45708" marB="45708"/>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t>Parametric tests</a:t>
            </a:r>
          </a:p>
        </p:txBody>
      </p:sp>
      <p:sp>
        <p:nvSpPr>
          <p:cNvPr id="48131" name="Content Placeholder 2"/>
          <p:cNvSpPr>
            <a:spLocks noGrp="1"/>
          </p:cNvSpPr>
          <p:nvPr>
            <p:ph idx="1"/>
          </p:nvPr>
        </p:nvSpPr>
        <p:spPr/>
        <p:txBody>
          <a:bodyPr/>
          <a:lstStyle/>
          <a:p>
            <a:pPr>
              <a:buFontTx/>
              <a:buNone/>
            </a:pPr>
            <a:r>
              <a:rPr lang="en-US" b="1"/>
              <a:t>Parametric</a:t>
            </a:r>
            <a:r>
              <a:rPr lang="en-US"/>
              <a:t> statistical </a:t>
            </a:r>
            <a:r>
              <a:rPr lang="en-US" b="1"/>
              <a:t>test</a:t>
            </a:r>
            <a:r>
              <a:rPr lang="en-US"/>
              <a:t> is one that makes assumptions about the parameters of the population distribution(s) from which one's data are drawn.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ntent Placeholder 2"/>
          <p:cNvSpPr>
            <a:spLocks noGrp="1"/>
          </p:cNvSpPr>
          <p:nvPr>
            <p:ph idx="1"/>
          </p:nvPr>
        </p:nvSpPr>
        <p:spPr>
          <a:xfrm>
            <a:off x="457200" y="381000"/>
            <a:ext cx="8229600" cy="5745163"/>
          </a:xfrm>
        </p:spPr>
        <p:txBody>
          <a:bodyPr/>
          <a:lstStyle/>
          <a:p>
            <a:pPr marL="0" indent="0">
              <a:buFontTx/>
              <a:buNone/>
            </a:pPr>
            <a:r>
              <a:rPr lang="en-US" sz="2700">
                <a:latin typeface="Times New Roman" pitchFamily="18" charset="0"/>
                <a:cs typeface="Times New Roman" pitchFamily="18" charset="0"/>
              </a:rPr>
              <a:t>Solution:</a:t>
            </a:r>
          </a:p>
          <a:p>
            <a:pPr marL="0" indent="0">
              <a:buFontTx/>
              <a:buNone/>
            </a:pPr>
            <a:r>
              <a:rPr lang="en-US" sz="2700">
                <a:latin typeface="Times New Roman" pitchFamily="18" charset="0"/>
                <a:cs typeface="Times New Roman" pitchFamily="18" charset="0"/>
              </a:rPr>
              <a:t>The samples are dependent samples</a:t>
            </a:r>
          </a:p>
          <a:p>
            <a:pPr marL="0" indent="0">
              <a:buFontTx/>
              <a:buNone/>
            </a:pPr>
            <a:r>
              <a:rPr lang="en-US" sz="2700">
                <a:latin typeface="Times New Roman" pitchFamily="18" charset="0"/>
                <a:cs typeface="Times New Roman" pitchFamily="18" charset="0"/>
              </a:rPr>
              <a:t>Test is on difference between mean</a:t>
            </a:r>
          </a:p>
          <a:p>
            <a:pPr marL="0" indent="0">
              <a:buFontTx/>
              <a:buNone/>
            </a:pPr>
            <a:r>
              <a:rPr lang="en-US" sz="2700">
                <a:latin typeface="Times New Roman" pitchFamily="18" charset="0"/>
                <a:cs typeface="Times New Roman" pitchFamily="18" charset="0"/>
              </a:rPr>
              <a:t>Paired t- test</a:t>
            </a:r>
          </a:p>
          <a:p>
            <a:pPr marL="0" indent="0">
              <a:buFontTx/>
              <a:buNone/>
            </a:pPr>
            <a:r>
              <a:rPr lang="en-US" sz="2700">
                <a:latin typeface="Times New Roman" pitchFamily="18" charset="0"/>
                <a:cs typeface="Times New Roman" pitchFamily="18" charset="0"/>
              </a:rPr>
              <a:t>DH</a:t>
            </a:r>
            <a:r>
              <a:rPr lang="en-US" sz="2700" baseline="-25000">
                <a:latin typeface="Times New Roman" pitchFamily="18" charset="0"/>
                <a:cs typeface="Times New Roman" pitchFamily="18" charset="0"/>
              </a:rPr>
              <a:t>0</a:t>
            </a:r>
            <a:r>
              <a:rPr lang="en-US" sz="2700">
                <a:latin typeface="Times New Roman" pitchFamily="18" charset="0"/>
                <a:cs typeface="Times New Roman" pitchFamily="18" charset="0"/>
              </a:rPr>
              <a:t>:</a:t>
            </a:r>
            <a:r>
              <a:rPr lang="el-GR" sz="2700">
                <a:cs typeface="Times New Roman" pitchFamily="18" charset="0"/>
              </a:rPr>
              <a:t>μ</a:t>
            </a:r>
            <a:r>
              <a:rPr lang="en-US" sz="2700" baseline="-25000">
                <a:latin typeface="Times New Roman" pitchFamily="18" charset="0"/>
                <a:cs typeface="Times New Roman" pitchFamily="18" charset="0"/>
              </a:rPr>
              <a:t>1</a:t>
            </a:r>
            <a:r>
              <a:rPr lang="en-US" sz="2700">
                <a:latin typeface="Times New Roman" pitchFamily="18" charset="0"/>
                <a:cs typeface="Times New Roman" pitchFamily="18" charset="0"/>
              </a:rPr>
              <a:t>-</a:t>
            </a:r>
            <a:r>
              <a:rPr lang="el-GR" sz="2700">
                <a:cs typeface="Times New Roman" pitchFamily="18" charset="0"/>
              </a:rPr>
              <a:t>μ</a:t>
            </a:r>
            <a:r>
              <a:rPr lang="en-US" sz="2700" baseline="-25000">
                <a:latin typeface="Times New Roman" pitchFamily="18" charset="0"/>
                <a:cs typeface="Times New Roman" pitchFamily="18" charset="0"/>
              </a:rPr>
              <a:t>2</a:t>
            </a:r>
            <a:r>
              <a:rPr lang="en-US" sz="2700">
                <a:latin typeface="Times New Roman" pitchFamily="18" charset="0"/>
                <a:cs typeface="Times New Roman" pitchFamily="18" charset="0"/>
              </a:rPr>
              <a:t> = 17</a:t>
            </a:r>
          </a:p>
          <a:p>
            <a:pPr marL="0" indent="0">
              <a:buFontTx/>
              <a:buNone/>
            </a:pPr>
            <a:r>
              <a:rPr lang="en-US" sz="2700">
                <a:latin typeface="Times New Roman" pitchFamily="18" charset="0"/>
                <a:cs typeface="Times New Roman" pitchFamily="18" charset="0"/>
              </a:rPr>
              <a:t>H</a:t>
            </a:r>
            <a:r>
              <a:rPr lang="el-GR" sz="2700" baseline="-25000">
                <a:cs typeface="Times New Roman" pitchFamily="18" charset="0"/>
              </a:rPr>
              <a:t>α</a:t>
            </a:r>
            <a:r>
              <a:rPr lang="en-US" sz="2700">
                <a:latin typeface="Times New Roman" pitchFamily="18" charset="0"/>
                <a:cs typeface="Times New Roman" pitchFamily="18" charset="0"/>
              </a:rPr>
              <a:t>:</a:t>
            </a:r>
            <a:r>
              <a:rPr lang="el-GR" sz="2700">
                <a:cs typeface="Times New Roman" pitchFamily="18" charset="0"/>
              </a:rPr>
              <a:t> μ</a:t>
            </a:r>
            <a:r>
              <a:rPr lang="en-US" sz="2700" baseline="-25000">
                <a:latin typeface="Times New Roman" pitchFamily="18" charset="0"/>
                <a:cs typeface="Times New Roman" pitchFamily="18" charset="0"/>
              </a:rPr>
              <a:t>1</a:t>
            </a:r>
            <a:r>
              <a:rPr lang="en-US" sz="2700">
                <a:latin typeface="Times New Roman" pitchFamily="18" charset="0"/>
                <a:cs typeface="Times New Roman" pitchFamily="18" charset="0"/>
              </a:rPr>
              <a:t>-</a:t>
            </a:r>
            <a:r>
              <a:rPr lang="el-GR" sz="2700">
                <a:cs typeface="Times New Roman" pitchFamily="18" charset="0"/>
              </a:rPr>
              <a:t>μ</a:t>
            </a:r>
            <a:r>
              <a:rPr lang="en-US" sz="2700" baseline="-25000">
                <a:latin typeface="Times New Roman" pitchFamily="18" charset="0"/>
                <a:cs typeface="Times New Roman" pitchFamily="18" charset="0"/>
              </a:rPr>
              <a:t>2</a:t>
            </a:r>
            <a:r>
              <a:rPr lang="en-US" sz="2700">
                <a:latin typeface="Times New Roman" pitchFamily="18" charset="0"/>
                <a:cs typeface="Times New Roman" pitchFamily="18" charset="0"/>
              </a:rPr>
              <a:t> &gt; 17</a:t>
            </a:r>
          </a:p>
          <a:p>
            <a:pPr marL="0" indent="0">
              <a:buFontTx/>
              <a:buNone/>
            </a:pPr>
            <a:r>
              <a:rPr lang="en-US" sz="2700">
                <a:latin typeface="Times New Roman" pitchFamily="18" charset="0"/>
                <a:cs typeface="Times New Roman" pitchFamily="18" charset="0"/>
              </a:rPr>
              <a:t>α = 0.05</a:t>
            </a:r>
          </a:p>
          <a:p>
            <a:pPr marL="0" indent="0">
              <a:buFontTx/>
              <a:buNone/>
            </a:pPr>
            <a:r>
              <a:rPr lang="en-US" sz="2700">
                <a:latin typeface="Times New Roman" pitchFamily="18" charset="0"/>
                <a:cs typeface="Times New Roman" pitchFamily="18" charset="0"/>
              </a:rPr>
              <a:t>Acceptance region:</a:t>
            </a:r>
          </a:p>
          <a:p>
            <a:pPr marL="0" indent="0">
              <a:buFontTx/>
              <a:buNone/>
            </a:pPr>
            <a:r>
              <a:rPr lang="en-US" sz="2700">
                <a:latin typeface="Times New Roman" pitchFamily="18" charset="0"/>
                <a:cs typeface="Times New Roman" pitchFamily="18" charset="0"/>
              </a:rPr>
              <a:t>t </a:t>
            </a:r>
            <a:r>
              <a:rPr lang="en-US" sz="2700" baseline="-25000">
                <a:latin typeface="Times New Roman" pitchFamily="18" charset="0"/>
                <a:cs typeface="Times New Roman" pitchFamily="18" charset="0"/>
              </a:rPr>
              <a:t>0.05 </a:t>
            </a:r>
            <a:r>
              <a:rPr lang="en-US" sz="2700">
                <a:latin typeface="Times New Roman" pitchFamily="18" charset="0"/>
                <a:cs typeface="Times New Roman" pitchFamily="18" charset="0"/>
              </a:rPr>
              <a:t> @ 9d.f +1.83</a:t>
            </a:r>
          </a:p>
          <a:p>
            <a:pPr marL="0" indent="0">
              <a:buFontTx/>
              <a:buNone/>
            </a:pPr>
            <a:r>
              <a:rPr lang="en-US" sz="2700">
                <a:latin typeface="Times New Roman" pitchFamily="18" charset="0"/>
                <a:cs typeface="Times New Roman" pitchFamily="18" charset="0"/>
              </a:rPr>
              <a:t>Less than +1.83 acceptance region </a:t>
            </a:r>
          </a:p>
          <a:p>
            <a:pPr marL="0" indent="0">
              <a:buFontTx/>
              <a:buNone/>
            </a:pPr>
            <a:endParaRPr lang="en-US" sz="2700">
              <a:latin typeface="Times New Roman" pitchFamily="18" charset="0"/>
              <a:cs typeface="Times New Roman" pitchFamily="18" charset="0"/>
            </a:endParaRPr>
          </a:p>
        </p:txBody>
      </p:sp>
      <p:pic>
        <p:nvPicPr>
          <p:cNvPr id="3" name="Picture 6"/>
          <p:cNvPicPr>
            <a:picLocks noChangeAspect="1"/>
          </p:cNvPicPr>
          <p:nvPr/>
        </p:nvPicPr>
        <p:blipFill>
          <a:blip r:embed="rId2"/>
          <a:srcRect/>
          <a:stretch>
            <a:fillRect/>
          </a:stretch>
        </p:blipFill>
        <p:spPr bwMode="auto">
          <a:xfrm>
            <a:off x="5486400" y="4648200"/>
            <a:ext cx="3338513" cy="1266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nvPr>
        </p:nvGraphicFramePr>
        <p:xfrm>
          <a:off x="457200" y="381000"/>
          <a:ext cx="4267199" cy="6010859"/>
        </p:xfrm>
        <a:graphic>
          <a:graphicData uri="http://schemas.openxmlformats.org/drawingml/2006/table">
            <a:tbl>
              <a:tblPr firstRow="1" bandRow="1">
                <a:tableStyleId>{5940675A-B579-460E-94D1-54222C63F5DA}</a:tableStyleId>
              </a:tblPr>
              <a:tblGrid>
                <a:gridCol w="885996">
                  <a:extLst>
                    <a:ext uri="{9D8B030D-6E8A-4147-A177-3AD203B41FA5}">
                      <a16:colId xmlns:a16="http://schemas.microsoft.com/office/drawing/2014/main" val="20000"/>
                    </a:ext>
                  </a:extLst>
                </a:gridCol>
                <a:gridCol w="815180">
                  <a:extLst>
                    <a:ext uri="{9D8B030D-6E8A-4147-A177-3AD203B41FA5}">
                      <a16:colId xmlns:a16="http://schemas.microsoft.com/office/drawing/2014/main" val="20001"/>
                    </a:ext>
                  </a:extLst>
                </a:gridCol>
                <a:gridCol w="815180">
                  <a:extLst>
                    <a:ext uri="{9D8B030D-6E8A-4147-A177-3AD203B41FA5}">
                      <a16:colId xmlns:a16="http://schemas.microsoft.com/office/drawing/2014/main" val="20002"/>
                    </a:ext>
                  </a:extLst>
                </a:gridCol>
                <a:gridCol w="935663">
                  <a:extLst>
                    <a:ext uri="{9D8B030D-6E8A-4147-A177-3AD203B41FA5}">
                      <a16:colId xmlns:a16="http://schemas.microsoft.com/office/drawing/2014/main" val="20003"/>
                    </a:ext>
                  </a:extLst>
                </a:gridCol>
                <a:gridCol w="815180">
                  <a:extLst>
                    <a:ext uri="{9D8B030D-6E8A-4147-A177-3AD203B41FA5}">
                      <a16:colId xmlns:a16="http://schemas.microsoft.com/office/drawing/2014/main" val="20004"/>
                    </a:ext>
                  </a:extLst>
                </a:gridCol>
              </a:tblGrid>
              <a:tr h="491581">
                <a:tc>
                  <a:txBody>
                    <a:bodyPr/>
                    <a:lstStyle/>
                    <a:p>
                      <a:pPr algn="l" fontAlgn="b"/>
                      <a:r>
                        <a:rPr lang="en-GB" sz="1800" u="none" strike="noStrike" dirty="0"/>
                        <a:t>Before</a:t>
                      </a:r>
                      <a:endParaRPr lang="en-GB" sz="1800" b="0" i="0" u="none" strike="noStrike" dirty="0">
                        <a:solidFill>
                          <a:srgbClr val="000000"/>
                        </a:solidFill>
                        <a:latin typeface="Calibri"/>
                      </a:endParaRPr>
                    </a:p>
                  </a:txBody>
                  <a:tcPr marL="9525" marR="9525" marT="9525" marB="0" anchor="b"/>
                </a:tc>
                <a:tc>
                  <a:txBody>
                    <a:bodyPr/>
                    <a:lstStyle/>
                    <a:p>
                      <a:pPr algn="l" fontAlgn="b"/>
                      <a:r>
                        <a:rPr lang="en-GB" sz="1800" u="none" strike="noStrike" dirty="0"/>
                        <a:t>after</a:t>
                      </a:r>
                      <a:endParaRPr lang="en-GB" sz="1800" b="0" i="0" u="none" strike="noStrike" dirty="0">
                        <a:solidFill>
                          <a:srgbClr val="000000"/>
                        </a:solidFill>
                        <a:latin typeface="Calibri"/>
                      </a:endParaRPr>
                    </a:p>
                  </a:txBody>
                  <a:tcPr marL="9525" marR="9525" marT="9525" marB="0" anchor="b"/>
                </a:tc>
                <a:tc>
                  <a:txBody>
                    <a:bodyPr/>
                    <a:lstStyle/>
                    <a:p>
                      <a:pPr algn="l" fontAlgn="b"/>
                      <a:r>
                        <a:rPr lang="en-GB" sz="1800" u="none" strike="noStrike" dirty="0" err="1"/>
                        <a:t>di</a:t>
                      </a:r>
                      <a:endParaRPr lang="en-GB" sz="1800" b="0" i="0" u="none" strike="noStrike" dirty="0">
                        <a:solidFill>
                          <a:srgbClr val="000000"/>
                        </a:solidFill>
                        <a:latin typeface="Calibri"/>
                      </a:endParaRPr>
                    </a:p>
                  </a:txBody>
                  <a:tcPr marL="9525" marR="9525" marT="9525" marB="0" anchor="b"/>
                </a:tc>
                <a:tc>
                  <a:txBody>
                    <a:bodyPr/>
                    <a:lstStyle/>
                    <a:p>
                      <a:pPr algn="l" fontAlgn="b"/>
                      <a:r>
                        <a:rPr lang="en-GB" sz="1800" u="none" strike="noStrike" dirty="0"/>
                        <a:t>(</a:t>
                      </a:r>
                      <a:r>
                        <a:rPr lang="en-GB" sz="1800" u="none" strike="noStrike" dirty="0" err="1"/>
                        <a:t>di</a:t>
                      </a:r>
                      <a:r>
                        <a:rPr lang="en-GB" sz="1800" u="none" strike="noStrike" dirty="0"/>
                        <a:t>-d‾)</a:t>
                      </a:r>
                      <a:endParaRPr lang="en-GB" sz="1800" b="0" i="0" u="none" strike="noStrike" dirty="0">
                        <a:solidFill>
                          <a:srgbClr val="000000"/>
                        </a:solidFill>
                        <a:latin typeface="Calibri"/>
                      </a:endParaRPr>
                    </a:p>
                  </a:txBody>
                  <a:tcPr marL="9525" marR="9525" marT="9525" marB="0" anchor="b"/>
                </a:tc>
                <a:tc>
                  <a:txBody>
                    <a:bodyPr/>
                    <a:lstStyle/>
                    <a:p>
                      <a:pPr algn="l" fontAlgn="b"/>
                      <a:r>
                        <a:rPr lang="en-GB" sz="1800" u="none" strike="noStrike" dirty="0"/>
                        <a:t>(</a:t>
                      </a:r>
                      <a:r>
                        <a:rPr lang="en-GB" sz="1800" u="none" strike="noStrike" dirty="0" err="1"/>
                        <a:t>di</a:t>
                      </a:r>
                      <a:r>
                        <a:rPr lang="en-GB" sz="1800" u="none" strike="noStrike" dirty="0"/>
                        <a:t>-d‾)^2</a:t>
                      </a:r>
                      <a:endParaRPr lang="en-GB" sz="18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419438">
                <a:tc>
                  <a:txBody>
                    <a:bodyPr/>
                    <a:lstStyle/>
                    <a:p>
                      <a:pPr algn="ctr" rtl="0" fontAlgn="ctr"/>
                      <a:r>
                        <a:rPr lang="en-GB" sz="1800" u="none" strike="noStrike"/>
                        <a:t>189</a:t>
                      </a:r>
                      <a:endParaRPr lang="en-GB" sz="1800" b="0" i="0" u="none" strike="noStrike">
                        <a:solidFill>
                          <a:srgbClr val="000000"/>
                        </a:solidFill>
                        <a:latin typeface="Times New Roman"/>
                      </a:endParaRPr>
                    </a:p>
                  </a:txBody>
                  <a:tcPr marL="9525" marR="9525" marT="9525" marB="0" anchor="ctr"/>
                </a:tc>
                <a:tc>
                  <a:txBody>
                    <a:bodyPr/>
                    <a:lstStyle/>
                    <a:p>
                      <a:pPr algn="ctr" rtl="0" fontAlgn="ctr"/>
                      <a:r>
                        <a:rPr lang="en-GB" sz="1800" u="none" strike="noStrike"/>
                        <a:t>170</a:t>
                      </a:r>
                      <a:endParaRPr lang="en-GB" sz="1800" b="0" i="0" u="none" strike="noStrike">
                        <a:solidFill>
                          <a:srgbClr val="000000"/>
                        </a:solidFill>
                        <a:latin typeface="Times New Roman"/>
                      </a:endParaRPr>
                    </a:p>
                  </a:txBody>
                  <a:tcPr marL="9525" marR="9525" marT="9525" marB="0" anchor="ctr"/>
                </a:tc>
                <a:tc>
                  <a:txBody>
                    <a:bodyPr/>
                    <a:lstStyle/>
                    <a:p>
                      <a:pPr algn="r" fontAlgn="b"/>
                      <a:r>
                        <a:rPr lang="en-GB" sz="1800" u="none" strike="noStrike"/>
                        <a:t>19</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dirty="0"/>
                        <a:t>-0.7</a:t>
                      </a:r>
                      <a:endParaRPr lang="en-GB" sz="1800" b="0" i="0" u="none" strike="noStrike" dirty="0">
                        <a:solidFill>
                          <a:srgbClr val="000000"/>
                        </a:solidFill>
                        <a:latin typeface="Calibri"/>
                      </a:endParaRPr>
                    </a:p>
                  </a:txBody>
                  <a:tcPr marL="9525" marR="9525" marT="9525" marB="0" anchor="b"/>
                </a:tc>
                <a:tc>
                  <a:txBody>
                    <a:bodyPr/>
                    <a:lstStyle/>
                    <a:p>
                      <a:pPr algn="r" fontAlgn="b"/>
                      <a:r>
                        <a:rPr lang="en-GB" sz="1800" u="none" strike="noStrike" dirty="0"/>
                        <a:t>0.49</a:t>
                      </a:r>
                      <a:endParaRPr lang="en-GB" sz="18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419438">
                <a:tc>
                  <a:txBody>
                    <a:bodyPr/>
                    <a:lstStyle/>
                    <a:p>
                      <a:pPr algn="ctr" rtl="0" fontAlgn="ctr"/>
                      <a:r>
                        <a:rPr lang="en-GB" sz="1800" u="none" strike="noStrike"/>
                        <a:t>202</a:t>
                      </a:r>
                      <a:endParaRPr lang="en-GB" sz="1800" b="0" i="0" u="none" strike="noStrike">
                        <a:solidFill>
                          <a:srgbClr val="000000"/>
                        </a:solidFill>
                        <a:latin typeface="Times New Roman"/>
                      </a:endParaRPr>
                    </a:p>
                  </a:txBody>
                  <a:tcPr marL="9525" marR="9525" marT="9525" marB="0" anchor="ctr"/>
                </a:tc>
                <a:tc>
                  <a:txBody>
                    <a:bodyPr/>
                    <a:lstStyle/>
                    <a:p>
                      <a:pPr algn="ctr" rtl="0" fontAlgn="ctr"/>
                      <a:r>
                        <a:rPr lang="en-GB" sz="1800" u="none" strike="noStrike"/>
                        <a:t>179</a:t>
                      </a:r>
                      <a:endParaRPr lang="en-GB" sz="1800" b="0" i="0" u="none" strike="noStrike">
                        <a:solidFill>
                          <a:srgbClr val="000000"/>
                        </a:solidFill>
                        <a:latin typeface="Times New Roman"/>
                      </a:endParaRPr>
                    </a:p>
                  </a:txBody>
                  <a:tcPr marL="9525" marR="9525" marT="9525" marB="0" anchor="ctr"/>
                </a:tc>
                <a:tc>
                  <a:txBody>
                    <a:bodyPr/>
                    <a:lstStyle/>
                    <a:p>
                      <a:pPr algn="r" fontAlgn="b"/>
                      <a:r>
                        <a:rPr lang="en-GB" sz="1800" u="none" strike="noStrike"/>
                        <a:t>23</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3.3</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dirty="0"/>
                        <a:t>10.89</a:t>
                      </a:r>
                      <a:endParaRPr lang="en-GB" sz="18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419438">
                <a:tc>
                  <a:txBody>
                    <a:bodyPr/>
                    <a:lstStyle/>
                    <a:p>
                      <a:pPr algn="ctr" rtl="0" fontAlgn="ctr"/>
                      <a:r>
                        <a:rPr lang="en-GB" sz="1800" u="none" strike="noStrike"/>
                        <a:t>220</a:t>
                      </a:r>
                      <a:endParaRPr lang="en-GB" sz="1800" b="0" i="0" u="none" strike="noStrike">
                        <a:solidFill>
                          <a:srgbClr val="000000"/>
                        </a:solidFill>
                        <a:latin typeface="Times New Roman"/>
                      </a:endParaRPr>
                    </a:p>
                  </a:txBody>
                  <a:tcPr marL="9525" marR="9525" marT="9525" marB="0" anchor="ctr"/>
                </a:tc>
                <a:tc>
                  <a:txBody>
                    <a:bodyPr/>
                    <a:lstStyle/>
                    <a:p>
                      <a:pPr algn="ctr" rtl="0" fontAlgn="ctr"/>
                      <a:r>
                        <a:rPr lang="en-GB" sz="1800" u="none" strike="noStrike"/>
                        <a:t>203</a:t>
                      </a:r>
                      <a:endParaRPr lang="en-GB" sz="1800" b="0" i="0" u="none" strike="noStrike">
                        <a:solidFill>
                          <a:srgbClr val="000000"/>
                        </a:solidFill>
                        <a:latin typeface="Times New Roman"/>
                      </a:endParaRPr>
                    </a:p>
                  </a:txBody>
                  <a:tcPr marL="9525" marR="9525" marT="9525" marB="0" anchor="ctr"/>
                </a:tc>
                <a:tc>
                  <a:txBody>
                    <a:bodyPr/>
                    <a:lstStyle/>
                    <a:p>
                      <a:pPr algn="r" fontAlgn="b"/>
                      <a:r>
                        <a:rPr lang="en-GB" sz="1800" u="none" strike="noStrike"/>
                        <a:t>17</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-2.7</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dirty="0"/>
                        <a:t>7.29</a:t>
                      </a:r>
                      <a:endParaRPr lang="en-GB" sz="18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419438">
                <a:tc>
                  <a:txBody>
                    <a:bodyPr/>
                    <a:lstStyle/>
                    <a:p>
                      <a:pPr algn="ctr" rtl="0" fontAlgn="ctr"/>
                      <a:r>
                        <a:rPr lang="en-GB" sz="1800" u="none" strike="noStrike"/>
                        <a:t>207</a:t>
                      </a:r>
                      <a:endParaRPr lang="en-GB" sz="1800" b="0" i="0" u="none" strike="noStrike">
                        <a:solidFill>
                          <a:srgbClr val="000000"/>
                        </a:solidFill>
                        <a:latin typeface="Times New Roman"/>
                      </a:endParaRPr>
                    </a:p>
                  </a:txBody>
                  <a:tcPr marL="9525" marR="9525" marT="9525" marB="0" anchor="ctr"/>
                </a:tc>
                <a:tc>
                  <a:txBody>
                    <a:bodyPr/>
                    <a:lstStyle/>
                    <a:p>
                      <a:pPr algn="ctr" rtl="0" fontAlgn="ctr"/>
                      <a:r>
                        <a:rPr lang="en-GB" sz="1800" u="none" strike="noStrike"/>
                        <a:t>192</a:t>
                      </a:r>
                      <a:endParaRPr lang="en-GB" sz="1800" b="0" i="0" u="none" strike="noStrike">
                        <a:solidFill>
                          <a:srgbClr val="000000"/>
                        </a:solidFill>
                        <a:latin typeface="Times New Roman"/>
                      </a:endParaRPr>
                    </a:p>
                  </a:txBody>
                  <a:tcPr marL="9525" marR="9525" marT="9525" marB="0" anchor="ctr"/>
                </a:tc>
                <a:tc>
                  <a:txBody>
                    <a:bodyPr/>
                    <a:lstStyle/>
                    <a:p>
                      <a:pPr algn="r" fontAlgn="b"/>
                      <a:r>
                        <a:rPr lang="en-GB" sz="1800" u="none" strike="noStrike"/>
                        <a:t>15</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-4.7</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dirty="0"/>
                        <a:t>22.09</a:t>
                      </a:r>
                      <a:endParaRPr lang="en-GB" sz="18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419438">
                <a:tc>
                  <a:txBody>
                    <a:bodyPr/>
                    <a:lstStyle/>
                    <a:p>
                      <a:pPr algn="ctr" rtl="0" fontAlgn="ctr"/>
                      <a:r>
                        <a:rPr lang="en-GB" sz="1800" u="none" strike="noStrike"/>
                        <a:t>194</a:t>
                      </a:r>
                      <a:endParaRPr lang="en-GB" sz="1800" b="0" i="0" u="none" strike="noStrike">
                        <a:solidFill>
                          <a:srgbClr val="000000"/>
                        </a:solidFill>
                        <a:latin typeface="Times New Roman"/>
                      </a:endParaRPr>
                    </a:p>
                  </a:txBody>
                  <a:tcPr marL="9525" marR="9525" marT="9525" marB="0" anchor="ctr"/>
                </a:tc>
                <a:tc>
                  <a:txBody>
                    <a:bodyPr/>
                    <a:lstStyle/>
                    <a:p>
                      <a:pPr algn="ctr" rtl="0" fontAlgn="ctr"/>
                      <a:r>
                        <a:rPr lang="en-GB" sz="1800" u="none" strike="noStrike"/>
                        <a:t>172</a:t>
                      </a:r>
                      <a:endParaRPr lang="en-GB" sz="1800" b="0" i="0" u="none" strike="noStrike">
                        <a:solidFill>
                          <a:srgbClr val="000000"/>
                        </a:solidFill>
                        <a:latin typeface="Times New Roman"/>
                      </a:endParaRPr>
                    </a:p>
                  </a:txBody>
                  <a:tcPr marL="9525" marR="9525" marT="9525" marB="0" anchor="ctr"/>
                </a:tc>
                <a:tc>
                  <a:txBody>
                    <a:bodyPr/>
                    <a:lstStyle/>
                    <a:p>
                      <a:pPr algn="r" fontAlgn="b"/>
                      <a:r>
                        <a:rPr lang="en-GB" sz="1800" u="none" strike="noStrike"/>
                        <a:t>22</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2.3</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dirty="0"/>
                        <a:t>5.29</a:t>
                      </a:r>
                      <a:endParaRPr lang="en-GB" sz="18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5"/>
                  </a:ext>
                </a:extLst>
              </a:tr>
              <a:tr h="419438">
                <a:tc>
                  <a:txBody>
                    <a:bodyPr/>
                    <a:lstStyle/>
                    <a:p>
                      <a:pPr algn="ctr" rtl="0" fontAlgn="ctr"/>
                      <a:r>
                        <a:rPr lang="en-GB" sz="1800" u="none" strike="noStrike"/>
                        <a:t>177</a:t>
                      </a:r>
                      <a:endParaRPr lang="en-GB" sz="1800" b="0" i="0" u="none" strike="noStrike">
                        <a:solidFill>
                          <a:srgbClr val="000000"/>
                        </a:solidFill>
                        <a:latin typeface="Times New Roman"/>
                      </a:endParaRPr>
                    </a:p>
                  </a:txBody>
                  <a:tcPr marL="9525" marR="9525" marT="9525" marB="0" anchor="ctr"/>
                </a:tc>
                <a:tc>
                  <a:txBody>
                    <a:bodyPr/>
                    <a:lstStyle/>
                    <a:p>
                      <a:pPr algn="ctr" rtl="0" fontAlgn="ctr"/>
                      <a:r>
                        <a:rPr lang="en-GB" sz="1800" u="none" strike="noStrike"/>
                        <a:t>161</a:t>
                      </a:r>
                      <a:endParaRPr lang="en-GB" sz="1800" b="0" i="0" u="none" strike="noStrike">
                        <a:solidFill>
                          <a:srgbClr val="000000"/>
                        </a:solidFill>
                        <a:latin typeface="Times New Roman"/>
                      </a:endParaRPr>
                    </a:p>
                  </a:txBody>
                  <a:tcPr marL="9525" marR="9525" marT="9525" marB="0" anchor="ctr"/>
                </a:tc>
                <a:tc>
                  <a:txBody>
                    <a:bodyPr/>
                    <a:lstStyle/>
                    <a:p>
                      <a:pPr algn="r" fontAlgn="b"/>
                      <a:r>
                        <a:rPr lang="en-GB" sz="1800" u="none" strike="noStrike"/>
                        <a:t>16</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-3.7</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dirty="0"/>
                        <a:t>13.69</a:t>
                      </a:r>
                      <a:endParaRPr lang="en-GB" sz="18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6"/>
                  </a:ext>
                </a:extLst>
              </a:tr>
              <a:tr h="419438">
                <a:tc>
                  <a:txBody>
                    <a:bodyPr/>
                    <a:lstStyle/>
                    <a:p>
                      <a:pPr algn="ctr" rtl="0" fontAlgn="ctr"/>
                      <a:r>
                        <a:rPr lang="en-GB" sz="1800" u="none" strike="noStrike"/>
                        <a:t>193</a:t>
                      </a:r>
                      <a:endParaRPr lang="en-GB" sz="1800" b="0" i="0" u="none" strike="noStrike">
                        <a:solidFill>
                          <a:srgbClr val="000000"/>
                        </a:solidFill>
                        <a:latin typeface="Times New Roman"/>
                      </a:endParaRPr>
                    </a:p>
                  </a:txBody>
                  <a:tcPr marL="9525" marR="9525" marT="9525" marB="0" anchor="ctr"/>
                </a:tc>
                <a:tc>
                  <a:txBody>
                    <a:bodyPr/>
                    <a:lstStyle/>
                    <a:p>
                      <a:pPr algn="ctr" rtl="0" fontAlgn="ctr"/>
                      <a:r>
                        <a:rPr lang="en-GB" sz="1800" u="none" strike="noStrike"/>
                        <a:t>174</a:t>
                      </a:r>
                      <a:endParaRPr lang="en-GB" sz="1800" b="0" i="0" u="none" strike="noStrike">
                        <a:solidFill>
                          <a:srgbClr val="000000"/>
                        </a:solidFill>
                        <a:latin typeface="Times New Roman"/>
                      </a:endParaRPr>
                    </a:p>
                  </a:txBody>
                  <a:tcPr marL="9525" marR="9525" marT="9525" marB="0" anchor="ctr"/>
                </a:tc>
                <a:tc>
                  <a:txBody>
                    <a:bodyPr/>
                    <a:lstStyle/>
                    <a:p>
                      <a:pPr algn="r" fontAlgn="b"/>
                      <a:r>
                        <a:rPr lang="en-GB" sz="1800" u="none" strike="noStrike"/>
                        <a:t>19</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-0.7</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dirty="0"/>
                        <a:t>0.49</a:t>
                      </a:r>
                      <a:endParaRPr lang="en-GB" sz="18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7"/>
                  </a:ext>
                </a:extLst>
              </a:tr>
              <a:tr h="419438">
                <a:tc>
                  <a:txBody>
                    <a:bodyPr/>
                    <a:lstStyle/>
                    <a:p>
                      <a:pPr algn="ctr" rtl="0" fontAlgn="ctr"/>
                      <a:r>
                        <a:rPr lang="en-GB" sz="1800" u="none" strike="noStrike"/>
                        <a:t>202</a:t>
                      </a:r>
                      <a:endParaRPr lang="en-GB" sz="1800" b="0" i="0" u="none" strike="noStrike">
                        <a:solidFill>
                          <a:srgbClr val="000000"/>
                        </a:solidFill>
                        <a:latin typeface="Times New Roman"/>
                      </a:endParaRPr>
                    </a:p>
                  </a:txBody>
                  <a:tcPr marL="9525" marR="9525" marT="9525" marB="0" anchor="ctr"/>
                </a:tc>
                <a:tc>
                  <a:txBody>
                    <a:bodyPr/>
                    <a:lstStyle/>
                    <a:p>
                      <a:pPr algn="ctr" rtl="0" fontAlgn="ctr"/>
                      <a:r>
                        <a:rPr lang="en-GB" sz="1800" u="none" strike="noStrike"/>
                        <a:t>187</a:t>
                      </a:r>
                      <a:endParaRPr lang="en-GB" sz="1800" b="0" i="0" u="none" strike="noStrike">
                        <a:solidFill>
                          <a:srgbClr val="000000"/>
                        </a:solidFill>
                        <a:latin typeface="Times New Roman"/>
                      </a:endParaRPr>
                    </a:p>
                  </a:txBody>
                  <a:tcPr marL="9525" marR="9525" marT="9525" marB="0" anchor="ctr"/>
                </a:tc>
                <a:tc>
                  <a:txBody>
                    <a:bodyPr/>
                    <a:lstStyle/>
                    <a:p>
                      <a:pPr algn="r" fontAlgn="b"/>
                      <a:r>
                        <a:rPr lang="en-GB" sz="1800" u="none" strike="noStrike"/>
                        <a:t>15</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-4.7</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dirty="0"/>
                        <a:t>22.09</a:t>
                      </a:r>
                      <a:endParaRPr lang="en-GB" sz="18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8"/>
                  </a:ext>
                </a:extLst>
              </a:tr>
              <a:tr h="419438">
                <a:tc>
                  <a:txBody>
                    <a:bodyPr/>
                    <a:lstStyle/>
                    <a:p>
                      <a:pPr algn="ctr" rtl="0" fontAlgn="ctr"/>
                      <a:r>
                        <a:rPr lang="en-GB" sz="1800" u="none" strike="noStrike"/>
                        <a:t>208</a:t>
                      </a:r>
                      <a:endParaRPr lang="en-GB" sz="1800" b="0" i="0" u="none" strike="noStrike">
                        <a:solidFill>
                          <a:srgbClr val="000000"/>
                        </a:solidFill>
                        <a:latin typeface="Times New Roman"/>
                      </a:endParaRPr>
                    </a:p>
                  </a:txBody>
                  <a:tcPr marL="9525" marR="9525" marT="9525" marB="0" anchor="ctr"/>
                </a:tc>
                <a:tc>
                  <a:txBody>
                    <a:bodyPr/>
                    <a:lstStyle/>
                    <a:p>
                      <a:pPr algn="ctr" rtl="0" fontAlgn="ctr"/>
                      <a:r>
                        <a:rPr lang="en-GB" sz="1800" u="none" strike="noStrike"/>
                        <a:t>186</a:t>
                      </a:r>
                      <a:endParaRPr lang="en-GB" sz="1800" b="0" i="0" u="none" strike="noStrike">
                        <a:solidFill>
                          <a:srgbClr val="000000"/>
                        </a:solidFill>
                        <a:latin typeface="Times New Roman"/>
                      </a:endParaRPr>
                    </a:p>
                  </a:txBody>
                  <a:tcPr marL="9525" marR="9525" marT="9525" marB="0" anchor="ctr"/>
                </a:tc>
                <a:tc>
                  <a:txBody>
                    <a:bodyPr/>
                    <a:lstStyle/>
                    <a:p>
                      <a:pPr algn="r" fontAlgn="b"/>
                      <a:r>
                        <a:rPr lang="en-GB" sz="1800" u="none" strike="noStrike"/>
                        <a:t>22</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2.3</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dirty="0"/>
                        <a:t>5.29</a:t>
                      </a:r>
                      <a:endParaRPr lang="en-GB" sz="18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9"/>
                  </a:ext>
                </a:extLst>
              </a:tr>
              <a:tr h="419438">
                <a:tc>
                  <a:txBody>
                    <a:bodyPr/>
                    <a:lstStyle/>
                    <a:p>
                      <a:pPr algn="ctr" rtl="0" fontAlgn="ctr"/>
                      <a:r>
                        <a:rPr lang="en-GB" sz="1800" u="none" strike="noStrike"/>
                        <a:t>233</a:t>
                      </a:r>
                      <a:endParaRPr lang="en-GB" sz="1800" b="0" i="0" u="none" strike="noStrike">
                        <a:solidFill>
                          <a:srgbClr val="000000"/>
                        </a:solidFill>
                        <a:latin typeface="Times New Roman"/>
                      </a:endParaRPr>
                    </a:p>
                  </a:txBody>
                  <a:tcPr marL="9525" marR="9525" marT="9525" marB="0" anchor="ctr"/>
                </a:tc>
                <a:tc>
                  <a:txBody>
                    <a:bodyPr/>
                    <a:lstStyle/>
                    <a:p>
                      <a:pPr algn="ctr" rtl="0" fontAlgn="ctr"/>
                      <a:r>
                        <a:rPr lang="en-GB" sz="1800" u="none" strike="noStrike"/>
                        <a:t>204</a:t>
                      </a:r>
                      <a:endParaRPr lang="en-GB" sz="1800" b="0" i="0" u="none" strike="noStrike">
                        <a:solidFill>
                          <a:srgbClr val="000000"/>
                        </a:solidFill>
                        <a:latin typeface="Times New Roman"/>
                      </a:endParaRPr>
                    </a:p>
                  </a:txBody>
                  <a:tcPr marL="9525" marR="9525" marT="9525" marB="0" anchor="ctr"/>
                </a:tc>
                <a:tc>
                  <a:txBody>
                    <a:bodyPr/>
                    <a:lstStyle/>
                    <a:p>
                      <a:pPr algn="r" fontAlgn="b"/>
                      <a:r>
                        <a:rPr lang="en-GB" sz="1800" u="none" strike="noStrike"/>
                        <a:t>29</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9.3</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dirty="0"/>
                        <a:t>86.49</a:t>
                      </a:r>
                      <a:endParaRPr lang="en-GB" sz="18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0"/>
                  </a:ext>
                </a:extLst>
              </a:tr>
              <a:tr h="419438">
                <a:tc>
                  <a:txBody>
                    <a:bodyPr/>
                    <a:lstStyle/>
                    <a:p>
                      <a:endParaRPr lang="en-GB"/>
                    </a:p>
                  </a:txBody>
                  <a:tcPr/>
                </a:tc>
                <a:tc>
                  <a:txBody>
                    <a:bodyPr/>
                    <a:lstStyle/>
                    <a:p>
                      <a:r>
                        <a:rPr lang="en-GB" dirty="0"/>
                        <a:t>Total</a:t>
                      </a:r>
                    </a:p>
                  </a:txBody>
                  <a:tcPr/>
                </a:tc>
                <a:tc>
                  <a:txBody>
                    <a:bodyPr/>
                    <a:lstStyle/>
                    <a:p>
                      <a:r>
                        <a:rPr lang="en-GB" dirty="0"/>
                        <a:t>197</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11"/>
                  </a:ext>
                </a:extLst>
              </a:tr>
              <a:tr h="419438">
                <a:tc>
                  <a:txBody>
                    <a:bodyPr/>
                    <a:lstStyle/>
                    <a:p>
                      <a:endParaRPr lang="en-GB" dirty="0"/>
                    </a:p>
                  </a:txBody>
                  <a:tcPr/>
                </a:tc>
                <a:tc>
                  <a:txBody>
                    <a:bodyPr/>
                    <a:lstStyle/>
                    <a:p>
                      <a:r>
                        <a:rPr lang="en-GB" dirty="0"/>
                        <a:t>d‾</a:t>
                      </a:r>
                    </a:p>
                  </a:txBody>
                  <a:tcPr/>
                </a:tc>
                <a:tc>
                  <a:txBody>
                    <a:bodyPr/>
                    <a:lstStyle/>
                    <a:p>
                      <a:r>
                        <a:rPr lang="en-GB" dirty="0"/>
                        <a:t>19.7</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12"/>
                  </a:ext>
                </a:extLst>
              </a:tr>
              <a:tr h="419438">
                <a:tc>
                  <a:txBody>
                    <a:bodyPr/>
                    <a:lstStyle/>
                    <a:p>
                      <a:endParaRPr lang="en-GB" dirty="0"/>
                    </a:p>
                  </a:txBody>
                  <a:tcPr/>
                </a:tc>
                <a:tc>
                  <a:txBody>
                    <a:bodyPr/>
                    <a:lstStyle/>
                    <a:p>
                      <a:r>
                        <a:rPr lang="en-GB" dirty="0"/>
                        <a:t>s</a:t>
                      </a:r>
                    </a:p>
                  </a:txBody>
                  <a:tcPr/>
                </a:tc>
                <a:tc>
                  <a:txBody>
                    <a:bodyPr/>
                    <a:lstStyle/>
                    <a:p>
                      <a:r>
                        <a:rPr lang="en-GB" dirty="0"/>
                        <a:t>4.3982</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13"/>
                  </a:ext>
                </a:extLst>
              </a:tr>
            </a:tbl>
          </a:graphicData>
        </a:graphic>
      </p:graphicFrame>
      <p:sp>
        <p:nvSpPr>
          <p:cNvPr id="26719" name="Content Placeholder 3"/>
          <p:cNvSpPr>
            <a:spLocks noGrp="1"/>
          </p:cNvSpPr>
          <p:nvPr>
            <p:ph sz="half" idx="2"/>
          </p:nvPr>
        </p:nvSpPr>
        <p:spPr>
          <a:xfrm>
            <a:off x="4953000" y="304800"/>
            <a:ext cx="3962400" cy="5821363"/>
          </a:xfrm>
        </p:spPr>
        <p:txBody>
          <a:bodyPr/>
          <a:lstStyle/>
          <a:p>
            <a:pPr>
              <a:buFontTx/>
              <a:buNone/>
            </a:pPr>
            <a:r>
              <a:rPr lang="en-GB" sz="2200">
                <a:latin typeface="Verdana" pitchFamily="34" charset="0"/>
                <a:ea typeface="Verdana" pitchFamily="34" charset="0"/>
                <a:cs typeface="Verdana" pitchFamily="34" charset="0"/>
              </a:rPr>
              <a:t>Test Statistics</a:t>
            </a: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The calculated value 1.94 lies in the rejection region so null hypothesis is rejected</a:t>
            </a:r>
          </a:p>
          <a:p>
            <a:pPr>
              <a:buFontTx/>
              <a:buNone/>
            </a:pPr>
            <a:r>
              <a:rPr lang="en-GB" sz="2200">
                <a:latin typeface="Verdana" pitchFamily="34" charset="0"/>
                <a:ea typeface="Verdana" pitchFamily="34" charset="0"/>
                <a:cs typeface="Verdana" pitchFamily="34" charset="0"/>
              </a:rPr>
              <a:t>Conclusion: Claimed weight loss in the programme is legitimate.</a:t>
            </a:r>
          </a:p>
          <a:p>
            <a:pPr>
              <a:buFontTx/>
              <a:buNone/>
            </a:pPr>
            <a:r>
              <a:rPr lang="en-GB" sz="2200">
                <a:latin typeface="Verdana" pitchFamily="34" charset="0"/>
                <a:ea typeface="Verdana" pitchFamily="34" charset="0"/>
                <a:cs typeface="Verdana" pitchFamily="34" charset="0"/>
              </a:rPr>
              <a:t> </a:t>
            </a: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p:txBody>
      </p:sp>
      <p:graphicFrame>
        <p:nvGraphicFramePr>
          <p:cNvPr id="26626" name="Object 2"/>
          <p:cNvGraphicFramePr>
            <a:graphicFrameLocks noChangeAspect="1"/>
          </p:cNvGraphicFramePr>
          <p:nvPr/>
        </p:nvGraphicFramePr>
        <p:xfrm>
          <a:off x="5029200" y="685800"/>
          <a:ext cx="3352800" cy="2514600"/>
        </p:xfrm>
        <a:graphic>
          <a:graphicData uri="http://schemas.openxmlformats.org/presentationml/2006/ole">
            <mc:AlternateContent xmlns:mc="http://schemas.openxmlformats.org/markup-compatibility/2006">
              <mc:Choice xmlns:v="urn:schemas-microsoft-com:vml" Requires="v">
                <p:oleObj name="Equation" r:id="rId2" imgW="1130040" imgH="1168200" progId="Equation.3">
                  <p:embed/>
                </p:oleObj>
              </mc:Choice>
              <mc:Fallback>
                <p:oleObj name="Equation" r:id="rId2" imgW="1130040" imgH="11682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685800"/>
                        <a:ext cx="3352800" cy="251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Content Placeholder 2"/>
          <p:cNvSpPr>
            <a:spLocks noGrp="1"/>
          </p:cNvSpPr>
          <p:nvPr>
            <p:ph idx="1"/>
          </p:nvPr>
        </p:nvSpPr>
        <p:spPr>
          <a:xfrm>
            <a:off x="457200" y="381000"/>
            <a:ext cx="8229600" cy="5745163"/>
          </a:xfrm>
        </p:spPr>
        <p:txBody>
          <a:bodyPr/>
          <a:lstStyle/>
          <a:p>
            <a:pPr>
              <a:buFontTx/>
              <a:buNone/>
            </a:pPr>
            <a:r>
              <a:rPr lang="en-GB" sz="2200" dirty="0"/>
              <a:t>Problems for practise:</a:t>
            </a:r>
          </a:p>
          <a:p>
            <a:pPr>
              <a:buFontTx/>
              <a:buNone/>
            </a:pPr>
            <a:r>
              <a:rPr lang="en-GB" sz="2200" dirty="0"/>
              <a:t>13. A market research firm used a sample of individuals to rate the purchase potential of a particular product before and after the individuals saw a new television commercial about the product.  The purchase potential ratings were based on a 0 to 10 scale, with higher values indicating a higher purchase potential.  The null hypothesis stated that the mean rating after would be less than or equal to the mean rating before.  Rejection of this hypothesis would show that the commercial improved the mean purchase potential rating. Use </a:t>
            </a:r>
            <a:r>
              <a:rPr lang="el-GR" sz="2200" dirty="0"/>
              <a:t>α</a:t>
            </a:r>
            <a:r>
              <a:rPr lang="en-GB" sz="2200" dirty="0"/>
              <a:t> =0.05 and the following data to test the hypothesis and comment on the value of the commercial.</a:t>
            </a:r>
          </a:p>
          <a:p>
            <a:pPr>
              <a:buFontTx/>
              <a:buNone/>
            </a:pPr>
            <a:endParaRPr lang="en-GB" sz="2200" dirty="0"/>
          </a:p>
          <a:p>
            <a:pPr>
              <a:buFontTx/>
              <a:buNone/>
            </a:pPr>
            <a:endParaRPr lang="en-GB" sz="2200" dirty="0"/>
          </a:p>
          <a:p>
            <a:pPr>
              <a:buFontTx/>
              <a:buNone/>
            </a:pPr>
            <a:endParaRPr lang="en-GB" sz="2200" dirty="0"/>
          </a:p>
          <a:p>
            <a:pPr>
              <a:buFontTx/>
              <a:buNone/>
            </a:pPr>
            <a:endParaRPr lang="en-GB" sz="2200" dirty="0"/>
          </a:p>
        </p:txBody>
      </p:sp>
      <p:graphicFrame>
        <p:nvGraphicFramePr>
          <p:cNvPr id="4" name="Table 3"/>
          <p:cNvGraphicFramePr>
            <a:graphicFrameLocks noGrp="1"/>
          </p:cNvGraphicFramePr>
          <p:nvPr/>
        </p:nvGraphicFramePr>
        <p:xfrm>
          <a:off x="914400" y="5181600"/>
          <a:ext cx="6095997" cy="741680"/>
        </p:xfrm>
        <a:graphic>
          <a:graphicData uri="http://schemas.openxmlformats.org/drawingml/2006/table">
            <a:tbl>
              <a:tblPr firstRow="1" bandRow="1">
                <a:tableStyleId>{073A0DAA-6AF3-43AB-8588-CEC1D06C72B9}</a:tableStyleId>
              </a:tblPr>
              <a:tblGrid>
                <a:gridCol w="914400">
                  <a:extLst>
                    <a:ext uri="{9D8B030D-6E8A-4147-A177-3AD203B41FA5}">
                      <a16:colId xmlns:a16="http://schemas.microsoft.com/office/drawing/2014/main" val="20000"/>
                    </a:ext>
                  </a:extLst>
                </a:gridCol>
                <a:gridCol w="440266">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7333">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gridCol w="677333">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tblGrid>
              <a:tr h="370840">
                <a:tc>
                  <a:txBody>
                    <a:bodyPr/>
                    <a:lstStyle/>
                    <a:p>
                      <a:r>
                        <a:rPr lang="en-GB" dirty="0"/>
                        <a:t>After</a:t>
                      </a:r>
                    </a:p>
                  </a:txBody>
                  <a:tcPr/>
                </a:tc>
                <a:tc>
                  <a:txBody>
                    <a:bodyPr/>
                    <a:lstStyle/>
                    <a:p>
                      <a:r>
                        <a:rPr lang="en-GB" dirty="0"/>
                        <a:t>6</a:t>
                      </a:r>
                    </a:p>
                  </a:txBody>
                  <a:tcPr/>
                </a:tc>
                <a:tc>
                  <a:txBody>
                    <a:bodyPr/>
                    <a:lstStyle/>
                    <a:p>
                      <a:r>
                        <a:rPr lang="en-GB" dirty="0"/>
                        <a:t>6</a:t>
                      </a:r>
                    </a:p>
                  </a:txBody>
                  <a:tcPr/>
                </a:tc>
                <a:tc>
                  <a:txBody>
                    <a:bodyPr/>
                    <a:lstStyle/>
                    <a:p>
                      <a:r>
                        <a:rPr lang="en-GB" dirty="0"/>
                        <a:t>7</a:t>
                      </a:r>
                    </a:p>
                  </a:txBody>
                  <a:tcPr/>
                </a:tc>
                <a:tc>
                  <a:txBody>
                    <a:bodyPr/>
                    <a:lstStyle/>
                    <a:p>
                      <a:r>
                        <a:rPr lang="en-GB" dirty="0"/>
                        <a:t>4</a:t>
                      </a:r>
                    </a:p>
                  </a:txBody>
                  <a:tcPr/>
                </a:tc>
                <a:tc>
                  <a:txBody>
                    <a:bodyPr/>
                    <a:lstStyle/>
                    <a:p>
                      <a:r>
                        <a:rPr lang="en-GB" dirty="0"/>
                        <a:t>3</a:t>
                      </a:r>
                    </a:p>
                  </a:txBody>
                  <a:tcPr/>
                </a:tc>
                <a:tc>
                  <a:txBody>
                    <a:bodyPr/>
                    <a:lstStyle/>
                    <a:p>
                      <a:r>
                        <a:rPr lang="en-GB" dirty="0"/>
                        <a:t>9</a:t>
                      </a:r>
                    </a:p>
                  </a:txBody>
                  <a:tcPr/>
                </a:tc>
                <a:tc>
                  <a:txBody>
                    <a:bodyPr/>
                    <a:lstStyle/>
                    <a:p>
                      <a:r>
                        <a:rPr lang="en-GB" dirty="0"/>
                        <a:t>7</a:t>
                      </a:r>
                    </a:p>
                  </a:txBody>
                  <a:tcPr/>
                </a:tc>
                <a:tc>
                  <a:txBody>
                    <a:bodyPr/>
                    <a:lstStyle/>
                    <a:p>
                      <a:r>
                        <a:rPr lang="en-GB" dirty="0"/>
                        <a:t>6</a:t>
                      </a:r>
                    </a:p>
                  </a:txBody>
                  <a:tcPr/>
                </a:tc>
                <a:extLst>
                  <a:ext uri="{0D108BD9-81ED-4DB2-BD59-A6C34878D82A}">
                    <a16:rowId xmlns:a16="http://schemas.microsoft.com/office/drawing/2014/main" val="10000"/>
                  </a:ext>
                </a:extLst>
              </a:tr>
              <a:tr h="370840">
                <a:tc>
                  <a:txBody>
                    <a:bodyPr/>
                    <a:lstStyle/>
                    <a:p>
                      <a:r>
                        <a:rPr lang="en-GB" dirty="0"/>
                        <a:t>Before</a:t>
                      </a:r>
                    </a:p>
                  </a:txBody>
                  <a:tcPr/>
                </a:tc>
                <a:tc>
                  <a:txBody>
                    <a:bodyPr/>
                    <a:lstStyle/>
                    <a:p>
                      <a:r>
                        <a:rPr lang="en-GB" dirty="0"/>
                        <a:t>5</a:t>
                      </a:r>
                    </a:p>
                  </a:txBody>
                  <a:tcPr/>
                </a:tc>
                <a:tc>
                  <a:txBody>
                    <a:bodyPr/>
                    <a:lstStyle/>
                    <a:p>
                      <a:r>
                        <a:rPr lang="en-GB" dirty="0"/>
                        <a:t>4</a:t>
                      </a:r>
                    </a:p>
                  </a:txBody>
                  <a:tcPr/>
                </a:tc>
                <a:tc>
                  <a:txBody>
                    <a:bodyPr/>
                    <a:lstStyle/>
                    <a:p>
                      <a:r>
                        <a:rPr lang="en-GB" dirty="0"/>
                        <a:t>7</a:t>
                      </a:r>
                    </a:p>
                  </a:txBody>
                  <a:tcPr/>
                </a:tc>
                <a:tc>
                  <a:txBody>
                    <a:bodyPr/>
                    <a:lstStyle/>
                    <a:p>
                      <a:r>
                        <a:rPr lang="en-GB" dirty="0"/>
                        <a:t>3</a:t>
                      </a:r>
                    </a:p>
                  </a:txBody>
                  <a:tcPr/>
                </a:tc>
                <a:tc>
                  <a:txBody>
                    <a:bodyPr/>
                    <a:lstStyle/>
                    <a:p>
                      <a:r>
                        <a:rPr lang="en-GB" dirty="0"/>
                        <a:t>5</a:t>
                      </a:r>
                    </a:p>
                  </a:txBody>
                  <a:tcPr/>
                </a:tc>
                <a:tc>
                  <a:txBody>
                    <a:bodyPr/>
                    <a:lstStyle/>
                    <a:p>
                      <a:r>
                        <a:rPr lang="en-GB" dirty="0"/>
                        <a:t>8</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Content Placeholder 2"/>
          <p:cNvSpPr>
            <a:spLocks noGrp="1"/>
          </p:cNvSpPr>
          <p:nvPr>
            <p:ph idx="1"/>
          </p:nvPr>
        </p:nvSpPr>
        <p:spPr>
          <a:xfrm>
            <a:off x="457200" y="304800"/>
            <a:ext cx="8229600" cy="5821363"/>
          </a:xfrm>
        </p:spPr>
        <p:txBody>
          <a:bodyPr/>
          <a:lstStyle/>
          <a:p>
            <a:pPr>
              <a:buFontTx/>
              <a:buNone/>
            </a:pPr>
            <a:r>
              <a:rPr lang="en-GB" sz="2200">
                <a:latin typeface="Verdana" pitchFamily="34" charset="0"/>
                <a:ea typeface="Verdana" pitchFamily="34" charset="0"/>
                <a:cs typeface="Verdana" pitchFamily="34" charset="0"/>
              </a:rPr>
              <a:t>Null Hypothesis: H</a:t>
            </a:r>
            <a:r>
              <a:rPr lang="en-GB" sz="2200" baseline="-25000">
                <a:latin typeface="Verdana" pitchFamily="34" charset="0"/>
                <a:ea typeface="Verdana" pitchFamily="34" charset="0"/>
                <a:cs typeface="Verdana" pitchFamily="34" charset="0"/>
              </a:rPr>
              <a:t>0</a:t>
            </a:r>
            <a:r>
              <a:rPr lang="en-GB" sz="2200">
                <a:latin typeface="Verdana" pitchFamily="34" charset="0"/>
                <a:ea typeface="Verdana" pitchFamily="34" charset="0"/>
                <a:cs typeface="Verdana" pitchFamily="34" charset="0"/>
              </a:rPr>
              <a:t>: </a:t>
            </a:r>
            <a:r>
              <a:rPr lang="el-GR" sz="2200">
                <a:latin typeface="Verdana" pitchFamily="34" charset="0"/>
                <a:ea typeface="Verdana" pitchFamily="34" charset="0"/>
                <a:cs typeface="Verdana" pitchFamily="34" charset="0"/>
              </a:rPr>
              <a:t>μ</a:t>
            </a:r>
            <a:r>
              <a:rPr lang="en-GB" sz="2200" baseline="-25000">
                <a:latin typeface="Verdana" pitchFamily="34" charset="0"/>
                <a:ea typeface="Verdana" pitchFamily="34" charset="0"/>
                <a:cs typeface="Verdana" pitchFamily="34" charset="0"/>
              </a:rPr>
              <a:t>1</a:t>
            </a:r>
            <a:r>
              <a:rPr lang="en-GB" sz="2200">
                <a:latin typeface="Verdana" pitchFamily="34" charset="0"/>
                <a:ea typeface="Verdana" pitchFamily="34" charset="0"/>
                <a:cs typeface="Verdana" pitchFamily="34" charset="0"/>
              </a:rPr>
              <a:t>= </a:t>
            </a:r>
            <a:r>
              <a:rPr lang="el-GR" sz="2200">
                <a:latin typeface="Verdana" pitchFamily="34" charset="0"/>
                <a:ea typeface="Verdana" pitchFamily="34" charset="0"/>
                <a:cs typeface="Verdana" pitchFamily="34" charset="0"/>
              </a:rPr>
              <a:t>μ</a:t>
            </a:r>
            <a:r>
              <a:rPr lang="en-GB" sz="2200" baseline="-25000">
                <a:latin typeface="Verdana" pitchFamily="34" charset="0"/>
                <a:ea typeface="Verdana" pitchFamily="34" charset="0"/>
                <a:cs typeface="Verdana" pitchFamily="34" charset="0"/>
              </a:rPr>
              <a:t>2</a:t>
            </a:r>
            <a:endParaRPr lang="en-GB" sz="22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Alternative Hypothesis: H</a:t>
            </a:r>
            <a:r>
              <a:rPr lang="el-GR" sz="2200" baseline="-25000">
                <a:latin typeface="Verdana" pitchFamily="34" charset="0"/>
                <a:ea typeface="Verdana" pitchFamily="34" charset="0"/>
                <a:cs typeface="Verdana" pitchFamily="34" charset="0"/>
              </a:rPr>
              <a:t>α</a:t>
            </a:r>
            <a:r>
              <a:rPr lang="en-GB" sz="2200">
                <a:latin typeface="Verdana" pitchFamily="34" charset="0"/>
                <a:ea typeface="Verdana" pitchFamily="34" charset="0"/>
                <a:cs typeface="Verdana" pitchFamily="34" charset="0"/>
              </a:rPr>
              <a:t>: </a:t>
            </a:r>
            <a:r>
              <a:rPr lang="el-GR" sz="2200">
                <a:latin typeface="Verdana" pitchFamily="34" charset="0"/>
                <a:ea typeface="Verdana" pitchFamily="34" charset="0"/>
                <a:cs typeface="Verdana" pitchFamily="34" charset="0"/>
                <a:sym typeface="Wingdings" pitchFamily="2" charset="2"/>
              </a:rPr>
              <a:t>μ</a:t>
            </a:r>
            <a:r>
              <a:rPr lang="en-GB" sz="2200" baseline="-25000">
                <a:latin typeface="Verdana" pitchFamily="34" charset="0"/>
                <a:ea typeface="Verdana" pitchFamily="34" charset="0"/>
                <a:cs typeface="Verdana" pitchFamily="34" charset="0"/>
                <a:sym typeface="Wingdings" pitchFamily="2" charset="2"/>
              </a:rPr>
              <a:t>1</a:t>
            </a:r>
            <a:r>
              <a:rPr lang="en-GB" sz="2200">
                <a:latin typeface="Verdana" pitchFamily="34" charset="0"/>
                <a:ea typeface="Verdana" pitchFamily="34" charset="0"/>
                <a:cs typeface="Verdana" pitchFamily="34" charset="0"/>
                <a:sym typeface="Wingdings" pitchFamily="2" charset="2"/>
              </a:rPr>
              <a:t>&lt;</a:t>
            </a:r>
            <a:r>
              <a:rPr lang="el-GR" sz="2200">
                <a:latin typeface="Verdana" pitchFamily="34" charset="0"/>
                <a:ea typeface="Verdana" pitchFamily="34" charset="0"/>
                <a:cs typeface="Verdana" pitchFamily="34" charset="0"/>
                <a:sym typeface="Wingdings" pitchFamily="2" charset="2"/>
              </a:rPr>
              <a:t>μ</a:t>
            </a:r>
            <a:r>
              <a:rPr lang="en-GB" sz="2200" baseline="-25000">
                <a:latin typeface="Verdana" pitchFamily="34" charset="0"/>
                <a:ea typeface="Verdana" pitchFamily="34" charset="0"/>
                <a:cs typeface="Verdana" pitchFamily="34" charset="0"/>
                <a:sym typeface="Wingdings" pitchFamily="2" charset="2"/>
              </a:rPr>
              <a:t>2</a:t>
            </a:r>
            <a:endParaRPr lang="en-GB" sz="2200" baseline="-250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Level of Significance: </a:t>
            </a:r>
            <a:r>
              <a:rPr lang="el-GR" sz="2200">
                <a:latin typeface="Verdana" pitchFamily="34" charset="0"/>
                <a:ea typeface="Verdana" pitchFamily="34" charset="0"/>
                <a:cs typeface="Verdana" pitchFamily="34" charset="0"/>
              </a:rPr>
              <a:t>α</a:t>
            </a:r>
            <a:r>
              <a:rPr lang="en-GB" sz="2200">
                <a:latin typeface="Verdana" pitchFamily="34" charset="0"/>
                <a:ea typeface="Verdana" pitchFamily="34" charset="0"/>
                <a:cs typeface="Verdana" pitchFamily="34" charset="0"/>
              </a:rPr>
              <a:t>= 5%=0.05   </a:t>
            </a:r>
          </a:p>
          <a:p>
            <a:pPr>
              <a:buFontTx/>
              <a:buNone/>
            </a:pPr>
            <a:r>
              <a:rPr lang="en-GB" sz="2200">
                <a:latin typeface="Verdana" pitchFamily="34" charset="0"/>
                <a:ea typeface="Verdana" pitchFamily="34" charset="0"/>
                <a:cs typeface="Verdana" pitchFamily="34" charset="0"/>
              </a:rPr>
              <a:t>Test statistitics t at 7d.f </a:t>
            </a:r>
          </a:p>
          <a:p>
            <a:pPr>
              <a:buFontTx/>
              <a:buNone/>
            </a:pPr>
            <a:r>
              <a:rPr lang="en-GB" sz="2200">
                <a:latin typeface="Verdana" pitchFamily="34" charset="0"/>
                <a:ea typeface="Verdana" pitchFamily="34" charset="0"/>
                <a:cs typeface="Verdana" pitchFamily="34" charset="0"/>
              </a:rPr>
              <a:t>Acceptance region: </a:t>
            </a:r>
          </a:p>
          <a:p>
            <a:pPr>
              <a:buFontTx/>
              <a:buNone/>
            </a:pPr>
            <a:r>
              <a:rPr lang="en-GB" sz="2200">
                <a:latin typeface="Verdana" pitchFamily="34" charset="0"/>
                <a:ea typeface="Verdana" pitchFamily="34" charset="0"/>
                <a:cs typeface="Verdana" pitchFamily="34" charset="0"/>
              </a:rPr>
              <a:t>Greater than -1.8945  </a:t>
            </a:r>
            <a:r>
              <a:rPr lang="en-GB" sz="1000">
                <a:latin typeface="Verdana" pitchFamily="34" charset="0"/>
                <a:ea typeface="Verdana" pitchFamily="34" charset="0"/>
                <a:cs typeface="Verdana" pitchFamily="34" charset="0"/>
              </a:rPr>
              <a:t>(continuation in next slide)</a:t>
            </a:r>
          </a:p>
          <a:p>
            <a:pPr>
              <a:buFontTx/>
              <a:buNone/>
            </a:pPr>
            <a:r>
              <a:rPr lang="en-GB" sz="2200">
                <a:latin typeface="Verdana" pitchFamily="34" charset="0"/>
                <a:ea typeface="Verdana" pitchFamily="34" charset="0"/>
                <a:cs typeface="Verdana" pitchFamily="34" charset="0"/>
              </a:rPr>
              <a:t>Conclusion:</a:t>
            </a:r>
          </a:p>
          <a:p>
            <a:pPr>
              <a:buFontTx/>
              <a:buNone/>
            </a:pPr>
            <a:r>
              <a:rPr lang="en-GB" sz="2200">
                <a:latin typeface="Verdana" pitchFamily="34" charset="0"/>
                <a:ea typeface="Verdana" pitchFamily="34" charset="0"/>
                <a:cs typeface="Verdana" pitchFamily="34" charset="0"/>
              </a:rPr>
              <a:t>The calculated value (-1.3572) lies in the acceptance regions so null hypothesis is accepted.</a:t>
            </a:r>
          </a:p>
          <a:p>
            <a:pPr>
              <a:buFontTx/>
              <a:buNone/>
            </a:pPr>
            <a:r>
              <a:rPr lang="en-GB" sz="2200">
                <a:latin typeface="Verdana" pitchFamily="34" charset="0"/>
                <a:ea typeface="Verdana" pitchFamily="34" charset="0"/>
                <a:cs typeface="Verdana" pitchFamily="34" charset="0"/>
              </a:rPr>
              <a:t>Conclusion:</a:t>
            </a:r>
          </a:p>
          <a:p>
            <a:pPr>
              <a:buFontTx/>
              <a:buNone/>
            </a:pPr>
            <a:r>
              <a:rPr lang="en-GB" sz="2200">
                <a:latin typeface="Verdana" pitchFamily="34" charset="0"/>
                <a:ea typeface="Verdana" pitchFamily="34" charset="0"/>
                <a:cs typeface="Verdana" pitchFamily="34" charset="0"/>
              </a:rPr>
              <a:t>The mean rating after would be less than or equal to the mean rating before.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Content Placeholder 2"/>
          <p:cNvSpPr>
            <a:spLocks noGrp="1"/>
          </p:cNvSpPr>
          <p:nvPr>
            <p:ph idx="1"/>
          </p:nvPr>
        </p:nvSpPr>
        <p:spPr>
          <a:xfrm>
            <a:off x="457200" y="304800"/>
            <a:ext cx="8382000" cy="5821363"/>
          </a:xfrm>
        </p:spPr>
        <p:txBody>
          <a:bodyPr/>
          <a:lstStyle/>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r>
              <a:rPr lang="en-GB" sz="2200"/>
              <a:t>The calculated value </a:t>
            </a:r>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endParaRPr lang="en-GB" sz="2200"/>
          </a:p>
          <a:p>
            <a:pPr>
              <a:buFontTx/>
              <a:buNone/>
            </a:pPr>
            <a:r>
              <a:rPr lang="en-GB" sz="2200"/>
              <a:t>      </a:t>
            </a:r>
          </a:p>
        </p:txBody>
      </p:sp>
      <p:graphicFrame>
        <p:nvGraphicFramePr>
          <p:cNvPr id="4" name="Table 3"/>
          <p:cNvGraphicFramePr>
            <a:graphicFrameLocks noGrp="1"/>
          </p:cNvGraphicFramePr>
          <p:nvPr/>
        </p:nvGraphicFramePr>
        <p:xfrm>
          <a:off x="479425" y="457200"/>
          <a:ext cx="6209320" cy="4297680"/>
        </p:xfrm>
        <a:graphic>
          <a:graphicData uri="http://schemas.openxmlformats.org/drawingml/2006/table">
            <a:tbl>
              <a:tblPr firstRow="1" bandRow="1">
                <a:tableStyleId>{073A0DAA-6AF3-43AB-8588-CEC1D06C72B9}</a:tableStyleId>
              </a:tblPr>
              <a:tblGrid>
                <a:gridCol w="844695">
                  <a:extLst>
                    <a:ext uri="{9D8B030D-6E8A-4147-A177-3AD203B41FA5}">
                      <a16:colId xmlns:a16="http://schemas.microsoft.com/office/drawing/2014/main" val="20000"/>
                    </a:ext>
                  </a:extLst>
                </a:gridCol>
                <a:gridCol w="844695">
                  <a:extLst>
                    <a:ext uri="{9D8B030D-6E8A-4147-A177-3AD203B41FA5}">
                      <a16:colId xmlns:a16="http://schemas.microsoft.com/office/drawing/2014/main" val="20001"/>
                    </a:ext>
                  </a:extLst>
                </a:gridCol>
                <a:gridCol w="162433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0">
                <a:tc>
                  <a:txBody>
                    <a:bodyPr/>
                    <a:lstStyle/>
                    <a:p>
                      <a:pPr algn="ctr"/>
                      <a:r>
                        <a:rPr lang="en-GB" sz="1800" dirty="0"/>
                        <a:t>Before</a:t>
                      </a:r>
                    </a:p>
                  </a:txBody>
                  <a:tcPr/>
                </a:tc>
                <a:tc>
                  <a:txBody>
                    <a:bodyPr/>
                    <a:lstStyle/>
                    <a:p>
                      <a:pPr algn="ctr"/>
                      <a:r>
                        <a:rPr lang="en-GB" sz="1800" dirty="0"/>
                        <a:t>After</a:t>
                      </a:r>
                    </a:p>
                  </a:txBody>
                  <a:tcPr/>
                </a:tc>
                <a:tc>
                  <a:txBody>
                    <a:bodyPr/>
                    <a:lstStyle/>
                    <a:p>
                      <a:pPr algn="ctr"/>
                      <a:r>
                        <a:rPr lang="en-GB" sz="1800" dirty="0" err="1"/>
                        <a:t>di</a:t>
                      </a:r>
                      <a:endParaRPr lang="en-GB" sz="1800" dirty="0"/>
                    </a:p>
                    <a:p>
                      <a:pPr algn="ctr"/>
                      <a:r>
                        <a:rPr lang="en-GB" sz="1800" dirty="0"/>
                        <a:t>(before-after)</a:t>
                      </a:r>
                    </a:p>
                  </a:txBody>
                  <a:tcPr/>
                </a:tc>
                <a:tc>
                  <a:txBody>
                    <a:bodyPr/>
                    <a:lstStyle/>
                    <a:p>
                      <a:pPr algn="ctr"/>
                      <a:r>
                        <a:rPr lang="en-GB" sz="1800" dirty="0"/>
                        <a:t>(</a:t>
                      </a:r>
                      <a:r>
                        <a:rPr lang="en-GB" sz="1800" dirty="0" err="1"/>
                        <a:t>di</a:t>
                      </a:r>
                      <a:r>
                        <a:rPr lang="en-GB" sz="1800" dirty="0"/>
                        <a:t>-d‾)</a:t>
                      </a:r>
                    </a:p>
                  </a:txBody>
                  <a:tcPr/>
                </a:tc>
                <a:tc>
                  <a:txBody>
                    <a:bodyPr/>
                    <a:lstStyle/>
                    <a:p>
                      <a:pPr algn="ctr"/>
                      <a:r>
                        <a:rPr lang="en-GB" sz="1800" dirty="0"/>
                        <a:t>(</a:t>
                      </a:r>
                      <a:r>
                        <a:rPr lang="en-GB" sz="1800" dirty="0" err="1"/>
                        <a:t>di</a:t>
                      </a:r>
                      <a:r>
                        <a:rPr lang="en-GB" sz="1800" dirty="0"/>
                        <a:t>-d‾)</a:t>
                      </a:r>
                      <a:r>
                        <a:rPr lang="en-GB" sz="1800" baseline="30000" dirty="0"/>
                        <a:t>2</a:t>
                      </a:r>
                      <a:endParaRPr lang="en-GB" sz="1800" dirty="0"/>
                    </a:p>
                  </a:txBody>
                  <a:tcPr/>
                </a:tc>
                <a:extLst>
                  <a:ext uri="{0D108BD9-81ED-4DB2-BD59-A6C34878D82A}">
                    <a16:rowId xmlns:a16="http://schemas.microsoft.com/office/drawing/2014/main" val="10000"/>
                  </a:ext>
                </a:extLst>
              </a:tr>
              <a:tr h="0">
                <a:tc>
                  <a:txBody>
                    <a:bodyPr/>
                    <a:lstStyle/>
                    <a:p>
                      <a:pPr algn="ctr"/>
                      <a:r>
                        <a:rPr lang="en-GB" sz="1800" baseline="0" dirty="0"/>
                        <a:t>5</a:t>
                      </a:r>
                    </a:p>
                  </a:txBody>
                  <a:tcPr/>
                </a:tc>
                <a:tc>
                  <a:txBody>
                    <a:bodyPr/>
                    <a:lstStyle/>
                    <a:p>
                      <a:pPr algn="ctr"/>
                      <a:r>
                        <a:rPr lang="en-GB" sz="1800" baseline="0" dirty="0"/>
                        <a:t>6</a:t>
                      </a:r>
                    </a:p>
                  </a:txBody>
                  <a:tcPr/>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-1</a:t>
                      </a:r>
                    </a:p>
                  </a:txBody>
                  <a:tcPr marL="0" marR="0" marT="0" marB="0" anchor="b"/>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-0.375</a:t>
                      </a:r>
                    </a:p>
                  </a:txBody>
                  <a:tcPr marL="0" marR="0" marT="0" marB="0" anchor="b"/>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0.140625</a:t>
                      </a:r>
                    </a:p>
                  </a:txBody>
                  <a:tcPr marL="0" marR="0" marT="0" marB="0" anchor="b"/>
                </a:tc>
                <a:extLst>
                  <a:ext uri="{0D108BD9-81ED-4DB2-BD59-A6C34878D82A}">
                    <a16:rowId xmlns:a16="http://schemas.microsoft.com/office/drawing/2014/main" val="10001"/>
                  </a:ext>
                </a:extLst>
              </a:tr>
              <a:tr h="0">
                <a:tc>
                  <a:txBody>
                    <a:bodyPr/>
                    <a:lstStyle/>
                    <a:p>
                      <a:pPr algn="ctr"/>
                      <a:r>
                        <a:rPr lang="en-GB" sz="1800" baseline="0" dirty="0"/>
                        <a:t>4</a:t>
                      </a:r>
                    </a:p>
                  </a:txBody>
                  <a:tcPr/>
                </a:tc>
                <a:tc>
                  <a:txBody>
                    <a:bodyPr/>
                    <a:lstStyle/>
                    <a:p>
                      <a:pPr algn="ctr"/>
                      <a:r>
                        <a:rPr lang="en-GB" sz="1800" baseline="0" dirty="0"/>
                        <a:t>6</a:t>
                      </a:r>
                    </a:p>
                  </a:txBody>
                  <a:tcPr/>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-2</a:t>
                      </a:r>
                    </a:p>
                  </a:txBody>
                  <a:tcPr marL="0" marR="0" marT="0" marB="0" anchor="b"/>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-1.375</a:t>
                      </a:r>
                    </a:p>
                  </a:txBody>
                  <a:tcPr marL="0" marR="0" marT="0" marB="0" anchor="b"/>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1.890625</a:t>
                      </a:r>
                    </a:p>
                  </a:txBody>
                  <a:tcPr marL="0" marR="0" marT="0" marB="0" anchor="b"/>
                </a:tc>
                <a:extLst>
                  <a:ext uri="{0D108BD9-81ED-4DB2-BD59-A6C34878D82A}">
                    <a16:rowId xmlns:a16="http://schemas.microsoft.com/office/drawing/2014/main" val="10002"/>
                  </a:ext>
                </a:extLst>
              </a:tr>
              <a:tr h="0">
                <a:tc>
                  <a:txBody>
                    <a:bodyPr/>
                    <a:lstStyle/>
                    <a:p>
                      <a:pPr algn="ctr"/>
                      <a:r>
                        <a:rPr lang="en-GB" sz="1800" baseline="0" dirty="0"/>
                        <a:t>7</a:t>
                      </a:r>
                    </a:p>
                  </a:txBody>
                  <a:tcPr/>
                </a:tc>
                <a:tc>
                  <a:txBody>
                    <a:bodyPr/>
                    <a:lstStyle/>
                    <a:p>
                      <a:pPr algn="ctr"/>
                      <a:r>
                        <a:rPr lang="en-GB" sz="1800" baseline="0" dirty="0"/>
                        <a:t>7</a:t>
                      </a:r>
                    </a:p>
                  </a:txBody>
                  <a:tcPr/>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0</a:t>
                      </a:r>
                    </a:p>
                  </a:txBody>
                  <a:tcPr marL="0" marR="0" marT="0" marB="0" anchor="b"/>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0.625</a:t>
                      </a:r>
                    </a:p>
                  </a:txBody>
                  <a:tcPr marL="0" marR="0" marT="0" marB="0" anchor="b"/>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0.390625</a:t>
                      </a:r>
                    </a:p>
                  </a:txBody>
                  <a:tcPr marL="0" marR="0" marT="0" marB="0" anchor="b"/>
                </a:tc>
                <a:extLst>
                  <a:ext uri="{0D108BD9-81ED-4DB2-BD59-A6C34878D82A}">
                    <a16:rowId xmlns:a16="http://schemas.microsoft.com/office/drawing/2014/main" val="10003"/>
                  </a:ext>
                </a:extLst>
              </a:tr>
              <a:tr h="0">
                <a:tc>
                  <a:txBody>
                    <a:bodyPr/>
                    <a:lstStyle/>
                    <a:p>
                      <a:pPr algn="ctr"/>
                      <a:r>
                        <a:rPr lang="en-GB" sz="1800" baseline="0" dirty="0"/>
                        <a:t>3</a:t>
                      </a:r>
                    </a:p>
                  </a:txBody>
                  <a:tcPr/>
                </a:tc>
                <a:tc>
                  <a:txBody>
                    <a:bodyPr/>
                    <a:lstStyle/>
                    <a:p>
                      <a:pPr algn="ctr"/>
                      <a:r>
                        <a:rPr lang="en-GB" sz="1800" baseline="0" dirty="0"/>
                        <a:t>4</a:t>
                      </a:r>
                    </a:p>
                  </a:txBody>
                  <a:tcPr/>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-1</a:t>
                      </a:r>
                    </a:p>
                  </a:txBody>
                  <a:tcPr marL="0" marR="0" marT="0" marB="0" anchor="b"/>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-0.375</a:t>
                      </a:r>
                    </a:p>
                  </a:txBody>
                  <a:tcPr marL="0" marR="0" marT="0" marB="0" anchor="b"/>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0.140625</a:t>
                      </a:r>
                    </a:p>
                  </a:txBody>
                  <a:tcPr marL="0" marR="0" marT="0" marB="0" anchor="b"/>
                </a:tc>
                <a:extLst>
                  <a:ext uri="{0D108BD9-81ED-4DB2-BD59-A6C34878D82A}">
                    <a16:rowId xmlns:a16="http://schemas.microsoft.com/office/drawing/2014/main" val="10004"/>
                  </a:ext>
                </a:extLst>
              </a:tr>
              <a:tr h="0">
                <a:tc>
                  <a:txBody>
                    <a:bodyPr/>
                    <a:lstStyle/>
                    <a:p>
                      <a:pPr algn="ctr"/>
                      <a:r>
                        <a:rPr lang="en-GB" sz="1800" baseline="0" dirty="0"/>
                        <a:t>5</a:t>
                      </a:r>
                    </a:p>
                  </a:txBody>
                  <a:tcPr/>
                </a:tc>
                <a:tc>
                  <a:txBody>
                    <a:bodyPr/>
                    <a:lstStyle/>
                    <a:p>
                      <a:pPr algn="ctr"/>
                      <a:r>
                        <a:rPr lang="en-GB" sz="1800" baseline="0" dirty="0"/>
                        <a:t>3</a:t>
                      </a:r>
                    </a:p>
                  </a:txBody>
                  <a:tcPr/>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2</a:t>
                      </a:r>
                    </a:p>
                  </a:txBody>
                  <a:tcPr marL="0" marR="0" marT="0" marB="0" anchor="b"/>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2.625</a:t>
                      </a:r>
                    </a:p>
                  </a:txBody>
                  <a:tcPr marL="0" marR="0" marT="0" marB="0" anchor="b"/>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6.890625</a:t>
                      </a:r>
                    </a:p>
                  </a:txBody>
                  <a:tcPr marL="0" marR="0" marT="0" marB="0" anchor="b"/>
                </a:tc>
                <a:extLst>
                  <a:ext uri="{0D108BD9-81ED-4DB2-BD59-A6C34878D82A}">
                    <a16:rowId xmlns:a16="http://schemas.microsoft.com/office/drawing/2014/main" val="10005"/>
                  </a:ext>
                </a:extLst>
              </a:tr>
              <a:tr h="0">
                <a:tc>
                  <a:txBody>
                    <a:bodyPr/>
                    <a:lstStyle/>
                    <a:p>
                      <a:pPr algn="ctr"/>
                      <a:r>
                        <a:rPr lang="en-GB" sz="1800" baseline="0" dirty="0"/>
                        <a:t>8</a:t>
                      </a:r>
                    </a:p>
                  </a:txBody>
                  <a:tcPr/>
                </a:tc>
                <a:tc>
                  <a:txBody>
                    <a:bodyPr/>
                    <a:lstStyle/>
                    <a:p>
                      <a:pPr algn="ctr"/>
                      <a:r>
                        <a:rPr lang="en-GB" sz="1800" baseline="0" dirty="0"/>
                        <a:t>9</a:t>
                      </a:r>
                    </a:p>
                  </a:txBody>
                  <a:tcPr/>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-1</a:t>
                      </a:r>
                    </a:p>
                  </a:txBody>
                  <a:tcPr marL="0" marR="0" marT="0" marB="0" anchor="b"/>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-0.375</a:t>
                      </a:r>
                    </a:p>
                  </a:txBody>
                  <a:tcPr marL="0" marR="0" marT="0" marB="0" anchor="b"/>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0.140625</a:t>
                      </a:r>
                    </a:p>
                  </a:txBody>
                  <a:tcPr marL="0" marR="0" marT="0" marB="0" anchor="b"/>
                </a:tc>
                <a:extLst>
                  <a:ext uri="{0D108BD9-81ED-4DB2-BD59-A6C34878D82A}">
                    <a16:rowId xmlns:a16="http://schemas.microsoft.com/office/drawing/2014/main" val="10006"/>
                  </a:ext>
                </a:extLst>
              </a:tr>
              <a:tr h="0">
                <a:tc>
                  <a:txBody>
                    <a:bodyPr/>
                    <a:lstStyle/>
                    <a:p>
                      <a:pPr algn="ctr"/>
                      <a:r>
                        <a:rPr lang="en-GB" sz="1800" baseline="0" dirty="0"/>
                        <a:t>5</a:t>
                      </a:r>
                    </a:p>
                  </a:txBody>
                  <a:tcPr/>
                </a:tc>
                <a:tc>
                  <a:txBody>
                    <a:bodyPr/>
                    <a:lstStyle/>
                    <a:p>
                      <a:pPr algn="ctr"/>
                      <a:r>
                        <a:rPr lang="en-GB" sz="1800" baseline="0" dirty="0"/>
                        <a:t>7</a:t>
                      </a:r>
                    </a:p>
                  </a:txBody>
                  <a:tcPr/>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-2</a:t>
                      </a:r>
                    </a:p>
                  </a:txBody>
                  <a:tcPr marL="0" marR="0" marT="0" marB="0" anchor="b"/>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-1.375</a:t>
                      </a:r>
                    </a:p>
                  </a:txBody>
                  <a:tcPr marL="0" marR="0" marT="0" marB="0" anchor="b"/>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1.890625</a:t>
                      </a:r>
                    </a:p>
                  </a:txBody>
                  <a:tcPr marL="0" marR="0" marT="0" marB="0" anchor="b"/>
                </a:tc>
                <a:extLst>
                  <a:ext uri="{0D108BD9-81ED-4DB2-BD59-A6C34878D82A}">
                    <a16:rowId xmlns:a16="http://schemas.microsoft.com/office/drawing/2014/main" val="10007"/>
                  </a:ext>
                </a:extLst>
              </a:tr>
              <a:tr h="0">
                <a:tc>
                  <a:txBody>
                    <a:bodyPr/>
                    <a:lstStyle/>
                    <a:p>
                      <a:pPr algn="ctr"/>
                      <a:r>
                        <a:rPr lang="en-GB" sz="1800" baseline="0" dirty="0"/>
                        <a:t>6</a:t>
                      </a:r>
                    </a:p>
                  </a:txBody>
                  <a:tcPr/>
                </a:tc>
                <a:tc>
                  <a:txBody>
                    <a:bodyPr/>
                    <a:lstStyle/>
                    <a:p>
                      <a:pPr algn="ctr"/>
                      <a:r>
                        <a:rPr lang="en-GB" sz="1800" baseline="0" dirty="0"/>
                        <a:t>6</a:t>
                      </a:r>
                    </a:p>
                  </a:txBody>
                  <a:tcPr/>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0</a:t>
                      </a:r>
                    </a:p>
                  </a:txBody>
                  <a:tcPr marL="0" marR="0" marT="0" marB="0" anchor="b"/>
                </a:tc>
                <a:tc>
                  <a:txBody>
                    <a:bodyPr/>
                    <a:lstStyle/>
                    <a:p>
                      <a:pPr algn="ctr" fontAlgn="b"/>
                      <a:r>
                        <a:rPr lang="en-GB" sz="1800" b="0" i="0" u="none" strike="noStrike">
                          <a:solidFill>
                            <a:srgbClr val="000000"/>
                          </a:solidFill>
                          <a:latin typeface="Verdana" pitchFamily="34" charset="0"/>
                          <a:ea typeface="Verdana" pitchFamily="34" charset="0"/>
                          <a:cs typeface="Verdana" pitchFamily="34" charset="0"/>
                        </a:rPr>
                        <a:t>0.625</a:t>
                      </a:r>
                    </a:p>
                  </a:txBody>
                  <a:tcPr marL="0" marR="0" marT="0" marB="0" anchor="b"/>
                </a:tc>
                <a:tc>
                  <a:txBody>
                    <a:bodyPr/>
                    <a:lstStyle/>
                    <a:p>
                      <a:pPr algn="ctr" fontAlgn="b"/>
                      <a:r>
                        <a:rPr lang="en-GB" sz="1800" b="0" i="0" u="none" strike="noStrike" dirty="0">
                          <a:solidFill>
                            <a:srgbClr val="000000"/>
                          </a:solidFill>
                          <a:latin typeface="Verdana" pitchFamily="34" charset="0"/>
                          <a:ea typeface="Verdana" pitchFamily="34" charset="0"/>
                          <a:cs typeface="Verdana" pitchFamily="34" charset="0"/>
                        </a:rPr>
                        <a:t>0.390625</a:t>
                      </a:r>
                    </a:p>
                  </a:txBody>
                  <a:tcPr marL="0" marR="0" marT="0" marB="0" anchor="b"/>
                </a:tc>
                <a:extLst>
                  <a:ext uri="{0D108BD9-81ED-4DB2-BD59-A6C34878D82A}">
                    <a16:rowId xmlns:a16="http://schemas.microsoft.com/office/drawing/2014/main" val="10008"/>
                  </a:ext>
                </a:extLst>
              </a:tr>
              <a:tr h="0">
                <a:tc>
                  <a:txBody>
                    <a:bodyPr/>
                    <a:lstStyle/>
                    <a:p>
                      <a:pPr algn="ctr"/>
                      <a:endParaRPr lang="en-GB" sz="1800" baseline="0" dirty="0"/>
                    </a:p>
                  </a:txBody>
                  <a:tcPr/>
                </a:tc>
                <a:tc>
                  <a:txBody>
                    <a:bodyPr/>
                    <a:lstStyle/>
                    <a:p>
                      <a:pPr algn="ctr"/>
                      <a:endParaRPr lang="en-GB" sz="1800" baseline="0" dirty="0"/>
                    </a:p>
                  </a:txBody>
                  <a:tcPr/>
                </a:tc>
                <a:tc>
                  <a:txBody>
                    <a:bodyPr/>
                    <a:lstStyle/>
                    <a:p>
                      <a:pPr algn="ctr" fontAlgn="b"/>
                      <a:endParaRPr lang="en-GB" sz="1800" b="0" i="0" u="none" strike="noStrike" dirty="0">
                        <a:solidFill>
                          <a:srgbClr val="000000"/>
                        </a:solidFill>
                        <a:latin typeface="Verdana" pitchFamily="34" charset="0"/>
                        <a:ea typeface="Verdana" pitchFamily="34" charset="0"/>
                        <a:cs typeface="Verdana" pitchFamily="34" charset="0"/>
                      </a:endParaRPr>
                    </a:p>
                  </a:txBody>
                  <a:tcPr marL="0" marR="0" marT="0" marB="0" anchor="b"/>
                </a:tc>
                <a:tc>
                  <a:txBody>
                    <a:bodyPr/>
                    <a:lstStyle/>
                    <a:p>
                      <a:pPr algn="ctr" fontAlgn="b"/>
                      <a:r>
                        <a:rPr lang="en-GB" sz="1800" b="0" i="0" u="none" strike="noStrike" dirty="0">
                          <a:solidFill>
                            <a:srgbClr val="000000"/>
                          </a:solidFill>
                          <a:latin typeface="Verdana" pitchFamily="34" charset="0"/>
                          <a:ea typeface="Verdana" pitchFamily="34" charset="0"/>
                          <a:cs typeface="Verdana" pitchFamily="34" charset="0"/>
                        </a:rPr>
                        <a:t>Total</a:t>
                      </a:r>
                    </a:p>
                  </a:txBody>
                  <a:tcPr marL="0" marR="0" marT="0" marB="0" anchor="b"/>
                </a:tc>
                <a:tc>
                  <a:txBody>
                    <a:bodyPr/>
                    <a:lstStyle/>
                    <a:p>
                      <a:pPr algn="ctr" fontAlgn="b"/>
                      <a:r>
                        <a:rPr lang="en-GB" sz="1800" b="0" i="0" u="none" strike="noStrike" dirty="0">
                          <a:solidFill>
                            <a:srgbClr val="000000"/>
                          </a:solidFill>
                          <a:latin typeface="Verdana" pitchFamily="34" charset="0"/>
                          <a:ea typeface="Verdana" pitchFamily="34" charset="0"/>
                          <a:cs typeface="Verdana" pitchFamily="34" charset="0"/>
                        </a:rPr>
                        <a:t>11.875</a:t>
                      </a:r>
                    </a:p>
                  </a:txBody>
                  <a:tcPr marL="0" marR="0" marT="0" marB="0" anchor="b"/>
                </a:tc>
                <a:extLst>
                  <a:ext uri="{0D108BD9-81ED-4DB2-BD59-A6C34878D82A}">
                    <a16:rowId xmlns:a16="http://schemas.microsoft.com/office/drawing/2014/main" val="10009"/>
                  </a:ext>
                </a:extLst>
              </a:tr>
              <a:tr h="0">
                <a:tc>
                  <a:txBody>
                    <a:bodyPr/>
                    <a:lstStyle/>
                    <a:p>
                      <a:pPr algn="ctr"/>
                      <a:endParaRPr lang="en-GB" sz="1800" baseline="0" dirty="0"/>
                    </a:p>
                  </a:txBody>
                  <a:tcPr/>
                </a:tc>
                <a:tc>
                  <a:txBody>
                    <a:bodyPr/>
                    <a:lstStyle/>
                    <a:p>
                      <a:pPr algn="ctr"/>
                      <a:r>
                        <a:rPr lang="en-GB" sz="1800" baseline="0" dirty="0"/>
                        <a:t>d‾</a:t>
                      </a:r>
                    </a:p>
                  </a:txBody>
                  <a:tcPr/>
                </a:tc>
                <a:tc>
                  <a:txBody>
                    <a:bodyPr/>
                    <a:lstStyle/>
                    <a:p>
                      <a:pPr algn="ctr" fontAlgn="b"/>
                      <a:r>
                        <a:rPr lang="en-GB" sz="1800" b="0" i="0" u="none" strike="noStrike" dirty="0">
                          <a:solidFill>
                            <a:srgbClr val="000000"/>
                          </a:solidFill>
                          <a:latin typeface="Verdana" pitchFamily="34" charset="0"/>
                          <a:ea typeface="Verdana" pitchFamily="34" charset="0"/>
                          <a:cs typeface="Verdana" pitchFamily="34" charset="0"/>
                        </a:rPr>
                        <a:t>=-0.625</a:t>
                      </a:r>
                    </a:p>
                  </a:txBody>
                  <a:tcPr marL="0" marR="0" marT="0" marB="0" anchor="b"/>
                </a:tc>
                <a:tc>
                  <a:txBody>
                    <a:bodyPr/>
                    <a:lstStyle/>
                    <a:p>
                      <a:pPr algn="ctr" fontAlgn="b"/>
                      <a:r>
                        <a:rPr lang="en-GB" sz="1800" b="0" i="0" u="none" strike="noStrike" dirty="0">
                          <a:solidFill>
                            <a:srgbClr val="000000"/>
                          </a:solidFill>
                          <a:latin typeface="Verdana" pitchFamily="34" charset="0"/>
                          <a:ea typeface="Verdana" pitchFamily="34" charset="0"/>
                          <a:cs typeface="Verdana" pitchFamily="34" charset="0"/>
                        </a:rPr>
                        <a:t>s= 1.3025</a:t>
                      </a:r>
                    </a:p>
                  </a:txBody>
                  <a:tcPr marL="0" marR="0" marT="0" marB="0" anchor="b"/>
                </a:tc>
                <a:tc>
                  <a:txBody>
                    <a:bodyPr/>
                    <a:lstStyle/>
                    <a:p>
                      <a:pPr algn="ctr" fontAlgn="b"/>
                      <a:endParaRPr lang="en-GB" sz="1800" b="0" i="0" u="none" strike="noStrike" dirty="0">
                        <a:solidFill>
                          <a:srgbClr val="000000"/>
                        </a:solidFill>
                        <a:latin typeface="Verdana" pitchFamily="34" charset="0"/>
                        <a:ea typeface="Verdana" pitchFamily="34" charset="0"/>
                        <a:cs typeface="Verdana" pitchFamily="34" charset="0"/>
                      </a:endParaRPr>
                    </a:p>
                  </a:txBody>
                  <a:tcPr marL="0" marR="0" marT="0" marB="0" anchor="b"/>
                </a:tc>
                <a:extLst>
                  <a:ext uri="{0D108BD9-81ED-4DB2-BD59-A6C34878D82A}">
                    <a16:rowId xmlns:a16="http://schemas.microsoft.com/office/drawing/2014/main" val="10010"/>
                  </a:ext>
                </a:extLst>
              </a:tr>
            </a:tbl>
          </a:graphicData>
        </a:graphic>
      </p:graphicFrame>
      <p:graphicFrame>
        <p:nvGraphicFramePr>
          <p:cNvPr id="27650" name="Object 2"/>
          <p:cNvGraphicFramePr>
            <a:graphicFrameLocks noChangeAspect="1"/>
          </p:cNvGraphicFramePr>
          <p:nvPr/>
        </p:nvGraphicFramePr>
        <p:xfrm>
          <a:off x="6934200" y="533400"/>
          <a:ext cx="2209800" cy="1524000"/>
        </p:xfrm>
        <a:graphic>
          <a:graphicData uri="http://schemas.openxmlformats.org/presentationml/2006/ole">
            <mc:AlternateContent xmlns:mc="http://schemas.openxmlformats.org/markup-compatibility/2006">
              <mc:Choice xmlns:v="urn:schemas-microsoft-com:vml" Requires="v">
                <p:oleObj name="Equation" r:id="rId2" imgW="1257120" imgH="939600" progId="Equation.3">
                  <p:embed/>
                </p:oleObj>
              </mc:Choice>
              <mc:Fallback>
                <p:oleObj name="Equation" r:id="rId2" imgW="1257120" imgH="939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533400"/>
                        <a:ext cx="220980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3"/>
          <p:cNvGraphicFramePr>
            <a:graphicFrameLocks noChangeAspect="1"/>
          </p:cNvGraphicFramePr>
          <p:nvPr/>
        </p:nvGraphicFramePr>
        <p:xfrm>
          <a:off x="3733800" y="4800600"/>
          <a:ext cx="2819400" cy="1752600"/>
        </p:xfrm>
        <a:graphic>
          <a:graphicData uri="http://schemas.openxmlformats.org/presentationml/2006/ole">
            <mc:AlternateContent xmlns:mc="http://schemas.openxmlformats.org/markup-compatibility/2006">
              <mc:Choice xmlns:v="urn:schemas-microsoft-com:vml" Requires="v">
                <p:oleObj name="Equation" r:id="rId4" imgW="1866600" imgH="1104840" progId="Equation.3">
                  <p:embed/>
                </p:oleObj>
              </mc:Choice>
              <mc:Fallback>
                <p:oleObj name="Equation" r:id="rId4" imgW="1866600" imgH="11048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4800600"/>
                        <a:ext cx="2819400"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FontTx/>
              <a:buNone/>
              <a:defRPr/>
            </a:pPr>
            <a:r>
              <a:rPr lang="en-GB" sz="2100" dirty="0">
                <a:latin typeface="Verdana" pitchFamily="34" charset="0"/>
                <a:ea typeface="Verdana" pitchFamily="34" charset="0"/>
                <a:cs typeface="Verdana" pitchFamily="34" charset="0"/>
              </a:rPr>
              <a:t>Question paper problem (jan2014)</a:t>
            </a:r>
          </a:p>
          <a:p>
            <a:pPr>
              <a:buFontTx/>
              <a:buNone/>
              <a:defRPr/>
            </a:pPr>
            <a:r>
              <a:rPr lang="en-GB" sz="2100" dirty="0">
                <a:latin typeface="Verdana" pitchFamily="34" charset="0"/>
                <a:ea typeface="Verdana" pitchFamily="34" charset="0"/>
                <a:cs typeface="Verdana" pitchFamily="34" charset="0"/>
              </a:rPr>
              <a:t>13.b.</a:t>
            </a:r>
          </a:p>
          <a:p>
            <a:pPr>
              <a:buFontTx/>
              <a:buNone/>
              <a:defRPr/>
            </a:pPr>
            <a:r>
              <a:rPr lang="en-GB" sz="2100" dirty="0">
                <a:latin typeface="Verdana" pitchFamily="34" charset="0"/>
                <a:ea typeface="Verdana" pitchFamily="34" charset="0"/>
                <a:cs typeface="Verdana" pitchFamily="34" charset="0"/>
              </a:rPr>
              <a:t>The daily production rates for a sample of factory workers before and after training program are show below.  Let d= After-Before</a:t>
            </a:r>
          </a:p>
          <a:p>
            <a:pPr>
              <a:buFontTx/>
              <a:buNone/>
              <a:defRPr/>
            </a:pPr>
            <a:endParaRPr lang="en-GB" sz="2100" dirty="0">
              <a:latin typeface="Verdana" pitchFamily="34" charset="0"/>
              <a:ea typeface="Verdana" pitchFamily="34" charset="0"/>
              <a:cs typeface="Verdana" pitchFamily="34" charset="0"/>
            </a:endParaRPr>
          </a:p>
          <a:p>
            <a:pPr>
              <a:buFontTx/>
              <a:buNone/>
              <a:defRPr/>
            </a:pPr>
            <a:endParaRPr lang="en-GB" sz="2100" dirty="0">
              <a:latin typeface="Verdana" pitchFamily="34" charset="0"/>
              <a:ea typeface="Verdana" pitchFamily="34" charset="0"/>
              <a:cs typeface="Verdana" pitchFamily="34" charset="0"/>
            </a:endParaRPr>
          </a:p>
          <a:p>
            <a:pPr>
              <a:buFontTx/>
              <a:buNone/>
              <a:defRPr/>
            </a:pPr>
            <a:endParaRPr lang="en-GB" sz="2100" dirty="0">
              <a:latin typeface="Verdana" pitchFamily="34" charset="0"/>
              <a:ea typeface="Verdana" pitchFamily="34" charset="0"/>
              <a:cs typeface="Verdana" pitchFamily="34" charset="0"/>
            </a:endParaRPr>
          </a:p>
          <a:p>
            <a:pPr>
              <a:buFontTx/>
              <a:buNone/>
              <a:defRPr/>
            </a:pPr>
            <a:endParaRPr lang="en-GB" sz="2100" dirty="0">
              <a:latin typeface="Verdana" pitchFamily="34" charset="0"/>
              <a:ea typeface="Verdana" pitchFamily="34" charset="0"/>
              <a:cs typeface="Verdana" pitchFamily="34" charset="0"/>
            </a:endParaRPr>
          </a:p>
          <a:p>
            <a:pPr>
              <a:buFontTx/>
              <a:buNone/>
              <a:defRPr/>
            </a:pPr>
            <a:r>
              <a:rPr lang="en-GB" sz="2100" dirty="0">
                <a:latin typeface="Verdana" pitchFamily="34" charset="0"/>
                <a:ea typeface="Verdana" pitchFamily="34" charset="0"/>
                <a:cs typeface="Verdana" pitchFamily="34" charset="0"/>
              </a:rPr>
              <a:t>We want to determine if the training program was effective</a:t>
            </a:r>
          </a:p>
          <a:p>
            <a:pPr marL="514350" indent="-514350">
              <a:buFontTx/>
              <a:buAutoNum type="romanLcParenBoth"/>
              <a:defRPr/>
            </a:pPr>
            <a:r>
              <a:rPr lang="en-GB" sz="2100" dirty="0">
                <a:latin typeface="Verdana" pitchFamily="34" charset="0"/>
                <a:ea typeface="Verdana" pitchFamily="34" charset="0"/>
                <a:cs typeface="Verdana" pitchFamily="34" charset="0"/>
              </a:rPr>
              <a:t>Give the hypotheses for this problem</a:t>
            </a:r>
          </a:p>
          <a:p>
            <a:pPr marL="514350" indent="-514350">
              <a:buFontTx/>
              <a:buAutoNum type="romanLcParenBoth"/>
              <a:defRPr/>
            </a:pPr>
            <a:r>
              <a:rPr lang="en-GB" sz="2100" dirty="0">
                <a:latin typeface="Verdana" pitchFamily="34" charset="0"/>
                <a:ea typeface="Verdana" pitchFamily="34" charset="0"/>
                <a:cs typeface="Verdana" pitchFamily="34" charset="0"/>
              </a:rPr>
              <a:t>Compute the test statistic</a:t>
            </a:r>
          </a:p>
          <a:p>
            <a:pPr marL="514350" indent="-514350">
              <a:buFontTx/>
              <a:buAutoNum type="romanLcParenBoth"/>
              <a:defRPr/>
            </a:pPr>
            <a:r>
              <a:rPr lang="en-GB" sz="2100" dirty="0">
                <a:latin typeface="Verdana" pitchFamily="34" charset="0"/>
                <a:ea typeface="Verdana" pitchFamily="34" charset="0"/>
                <a:cs typeface="Verdana" pitchFamily="34" charset="0"/>
              </a:rPr>
              <a:t>At 95% confidence, test the hypotheses.  Did the training programme increase the production rate</a:t>
            </a:r>
          </a:p>
          <a:p>
            <a:pPr>
              <a:buFontTx/>
              <a:buNone/>
              <a:defRPr/>
            </a:pPr>
            <a:endParaRPr lang="en-GB" sz="2100" dirty="0">
              <a:latin typeface="Verdana" pitchFamily="34" charset="0"/>
              <a:ea typeface="Verdana" pitchFamily="34" charset="0"/>
              <a:cs typeface="Verdana" pitchFamily="34" charset="0"/>
            </a:endParaRPr>
          </a:p>
        </p:txBody>
      </p:sp>
      <p:graphicFrame>
        <p:nvGraphicFramePr>
          <p:cNvPr id="4" name="Table 3"/>
          <p:cNvGraphicFramePr>
            <a:graphicFrameLocks noGrp="1"/>
          </p:cNvGraphicFramePr>
          <p:nvPr/>
        </p:nvGraphicFramePr>
        <p:xfrm>
          <a:off x="762000" y="2544763"/>
          <a:ext cx="7467600" cy="1112520"/>
        </p:xfrm>
        <a:graphic>
          <a:graphicData uri="http://schemas.openxmlformats.org/drawingml/2006/table">
            <a:tbl>
              <a:tblPr firstRow="1" bandRow="1">
                <a:tableStyleId>{D7AC3CCA-C797-4891-BE02-D94E43425B78}</a:tableStyleId>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370840">
                <a:tc>
                  <a:txBody>
                    <a:bodyPr/>
                    <a:lstStyle/>
                    <a:p>
                      <a:r>
                        <a:rPr lang="en-GB" dirty="0"/>
                        <a:t>Worker</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extLst>
                  <a:ext uri="{0D108BD9-81ED-4DB2-BD59-A6C34878D82A}">
                    <a16:rowId xmlns:a16="http://schemas.microsoft.com/office/drawing/2014/main" val="10000"/>
                  </a:ext>
                </a:extLst>
              </a:tr>
              <a:tr h="370840">
                <a:tc>
                  <a:txBody>
                    <a:bodyPr/>
                    <a:lstStyle/>
                    <a:p>
                      <a:r>
                        <a:rPr lang="en-GB" dirty="0"/>
                        <a:t>Before</a:t>
                      </a:r>
                    </a:p>
                  </a:txBody>
                  <a:tcPr/>
                </a:tc>
                <a:tc>
                  <a:txBody>
                    <a:bodyPr/>
                    <a:lstStyle/>
                    <a:p>
                      <a:r>
                        <a:rPr lang="en-GB" dirty="0"/>
                        <a:t>6</a:t>
                      </a:r>
                    </a:p>
                  </a:txBody>
                  <a:tcPr/>
                </a:tc>
                <a:tc>
                  <a:txBody>
                    <a:bodyPr/>
                    <a:lstStyle/>
                    <a:p>
                      <a:r>
                        <a:rPr lang="en-GB" dirty="0"/>
                        <a:t>10</a:t>
                      </a:r>
                    </a:p>
                  </a:txBody>
                  <a:tcPr/>
                </a:tc>
                <a:tc>
                  <a:txBody>
                    <a:bodyPr/>
                    <a:lstStyle/>
                    <a:p>
                      <a:r>
                        <a:rPr lang="en-GB" dirty="0"/>
                        <a:t>9</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001"/>
                  </a:ext>
                </a:extLst>
              </a:tr>
              <a:tr h="370840">
                <a:tc>
                  <a:txBody>
                    <a:bodyPr/>
                    <a:lstStyle/>
                    <a:p>
                      <a:r>
                        <a:rPr lang="en-GB" dirty="0"/>
                        <a:t>After</a:t>
                      </a:r>
                    </a:p>
                  </a:txBody>
                  <a:tcPr/>
                </a:tc>
                <a:tc>
                  <a:txBody>
                    <a:bodyPr/>
                    <a:lstStyle/>
                    <a:p>
                      <a:r>
                        <a:rPr lang="en-GB" dirty="0"/>
                        <a:t>9</a:t>
                      </a:r>
                    </a:p>
                  </a:txBody>
                  <a:tcPr/>
                </a:tc>
                <a:tc>
                  <a:txBody>
                    <a:bodyPr/>
                    <a:lstStyle/>
                    <a:p>
                      <a:r>
                        <a:rPr lang="en-GB" dirty="0"/>
                        <a:t>12</a:t>
                      </a:r>
                    </a:p>
                  </a:txBody>
                  <a:tcPr/>
                </a:tc>
                <a:tc>
                  <a:txBody>
                    <a:bodyPr/>
                    <a:lstStyle/>
                    <a:p>
                      <a:r>
                        <a:rPr lang="en-GB" dirty="0"/>
                        <a:t>10</a:t>
                      </a:r>
                    </a:p>
                  </a:txBody>
                  <a:tcPr/>
                </a:tc>
                <a:tc>
                  <a:txBody>
                    <a:bodyPr/>
                    <a:lstStyle/>
                    <a:p>
                      <a:r>
                        <a:rPr lang="en-GB" dirty="0"/>
                        <a:t>11</a:t>
                      </a:r>
                    </a:p>
                  </a:txBody>
                  <a:tcPr/>
                </a:tc>
                <a:tc>
                  <a:txBody>
                    <a:bodyPr/>
                    <a:lstStyle/>
                    <a:p>
                      <a:r>
                        <a:rPr lang="en-GB" dirty="0"/>
                        <a:t>9</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5" name="Content Placeholder 2"/>
          <p:cNvSpPr>
            <a:spLocks noGrp="1"/>
          </p:cNvSpPr>
          <p:nvPr>
            <p:ph idx="1"/>
          </p:nvPr>
        </p:nvSpPr>
        <p:spPr>
          <a:xfrm>
            <a:off x="381000" y="381000"/>
            <a:ext cx="8229600" cy="5668963"/>
          </a:xfrm>
        </p:spPr>
        <p:txBody>
          <a:bodyPr/>
          <a:lstStyle/>
          <a:p>
            <a:pPr>
              <a:buFontTx/>
              <a:buNone/>
            </a:pPr>
            <a:r>
              <a:rPr lang="en-GB" sz="2200">
                <a:latin typeface="Verdana" pitchFamily="34" charset="0"/>
                <a:ea typeface="Verdana" pitchFamily="34" charset="0"/>
                <a:cs typeface="Verdana" pitchFamily="34" charset="0"/>
              </a:rPr>
              <a:t>a. Null Hypothesis: H</a:t>
            </a:r>
            <a:r>
              <a:rPr lang="en-GB" sz="2200" baseline="-25000">
                <a:latin typeface="Verdana" pitchFamily="34" charset="0"/>
                <a:ea typeface="Verdana" pitchFamily="34" charset="0"/>
                <a:cs typeface="Verdana" pitchFamily="34" charset="0"/>
              </a:rPr>
              <a:t>0</a:t>
            </a:r>
            <a:r>
              <a:rPr lang="en-GB" sz="2200">
                <a:latin typeface="Verdana" pitchFamily="34" charset="0"/>
                <a:ea typeface="Verdana" pitchFamily="34" charset="0"/>
                <a:cs typeface="Verdana" pitchFamily="34" charset="0"/>
              </a:rPr>
              <a:t>: </a:t>
            </a:r>
            <a:r>
              <a:rPr lang="el-GR" sz="2200">
                <a:latin typeface="Verdana" pitchFamily="34" charset="0"/>
                <a:ea typeface="Verdana" pitchFamily="34" charset="0"/>
                <a:cs typeface="Verdana" pitchFamily="34" charset="0"/>
              </a:rPr>
              <a:t>μ</a:t>
            </a:r>
            <a:r>
              <a:rPr lang="en-GB" sz="2200" baseline="-25000">
                <a:latin typeface="Verdana" pitchFamily="34" charset="0"/>
                <a:ea typeface="Verdana" pitchFamily="34" charset="0"/>
                <a:cs typeface="Verdana" pitchFamily="34" charset="0"/>
              </a:rPr>
              <a:t>1</a:t>
            </a:r>
            <a:r>
              <a:rPr lang="en-GB" sz="2200">
                <a:latin typeface="Verdana" pitchFamily="34" charset="0"/>
                <a:ea typeface="Verdana" pitchFamily="34" charset="0"/>
                <a:cs typeface="Verdana" pitchFamily="34" charset="0"/>
              </a:rPr>
              <a:t>= </a:t>
            </a:r>
            <a:r>
              <a:rPr lang="el-GR" sz="2200">
                <a:latin typeface="Verdana" pitchFamily="34" charset="0"/>
                <a:ea typeface="Verdana" pitchFamily="34" charset="0"/>
                <a:cs typeface="Verdana" pitchFamily="34" charset="0"/>
              </a:rPr>
              <a:t>μ</a:t>
            </a:r>
            <a:r>
              <a:rPr lang="en-GB" sz="2200" baseline="-25000">
                <a:latin typeface="Verdana" pitchFamily="34" charset="0"/>
                <a:ea typeface="Verdana" pitchFamily="34" charset="0"/>
                <a:cs typeface="Verdana" pitchFamily="34" charset="0"/>
              </a:rPr>
              <a:t>2</a:t>
            </a:r>
            <a:endParaRPr lang="en-GB" sz="22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Alternative Hypothesis: H</a:t>
            </a:r>
            <a:r>
              <a:rPr lang="el-GR" sz="2200" baseline="-25000">
                <a:latin typeface="Verdana" pitchFamily="34" charset="0"/>
                <a:ea typeface="Verdana" pitchFamily="34" charset="0"/>
                <a:cs typeface="Verdana" pitchFamily="34" charset="0"/>
              </a:rPr>
              <a:t>α</a:t>
            </a:r>
            <a:r>
              <a:rPr lang="en-GB" sz="2200">
                <a:latin typeface="Verdana" pitchFamily="34" charset="0"/>
                <a:ea typeface="Verdana" pitchFamily="34" charset="0"/>
                <a:cs typeface="Verdana" pitchFamily="34" charset="0"/>
              </a:rPr>
              <a:t>: </a:t>
            </a:r>
            <a:r>
              <a:rPr lang="el-GR" sz="2200">
                <a:latin typeface="Verdana" pitchFamily="34" charset="0"/>
                <a:ea typeface="Verdana" pitchFamily="34" charset="0"/>
                <a:cs typeface="Verdana" pitchFamily="34" charset="0"/>
                <a:sym typeface="Wingdings" pitchFamily="2" charset="2"/>
              </a:rPr>
              <a:t>μ</a:t>
            </a:r>
            <a:r>
              <a:rPr lang="en-GB" sz="2200" baseline="-25000">
                <a:latin typeface="Verdana" pitchFamily="34" charset="0"/>
                <a:ea typeface="Verdana" pitchFamily="34" charset="0"/>
                <a:cs typeface="Verdana" pitchFamily="34" charset="0"/>
                <a:sym typeface="Wingdings" pitchFamily="2" charset="2"/>
              </a:rPr>
              <a:t>1</a:t>
            </a:r>
            <a:r>
              <a:rPr lang="en-GB" sz="2200">
                <a:latin typeface="Verdana" pitchFamily="34" charset="0"/>
                <a:ea typeface="Verdana" pitchFamily="34" charset="0"/>
                <a:cs typeface="Verdana" pitchFamily="34" charset="0"/>
                <a:sym typeface="Wingdings" pitchFamily="2" charset="2"/>
              </a:rPr>
              <a:t>&lt;</a:t>
            </a:r>
            <a:r>
              <a:rPr lang="el-GR" sz="2200">
                <a:latin typeface="Verdana" pitchFamily="34" charset="0"/>
                <a:ea typeface="Verdana" pitchFamily="34" charset="0"/>
                <a:cs typeface="Verdana" pitchFamily="34" charset="0"/>
                <a:sym typeface="Wingdings" pitchFamily="2" charset="2"/>
              </a:rPr>
              <a:t>μ</a:t>
            </a:r>
            <a:r>
              <a:rPr lang="en-GB" sz="2200" baseline="-25000">
                <a:latin typeface="Verdana" pitchFamily="34" charset="0"/>
                <a:ea typeface="Verdana" pitchFamily="34" charset="0"/>
                <a:cs typeface="Verdana" pitchFamily="34" charset="0"/>
                <a:sym typeface="Wingdings" pitchFamily="2" charset="2"/>
              </a:rPr>
              <a:t>2</a:t>
            </a:r>
            <a:endParaRPr lang="en-GB" sz="2200" baseline="-250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Level of Significance: </a:t>
            </a:r>
            <a:r>
              <a:rPr lang="el-GR" sz="2200">
                <a:latin typeface="Verdana" pitchFamily="34" charset="0"/>
                <a:ea typeface="Verdana" pitchFamily="34" charset="0"/>
                <a:cs typeface="Verdana" pitchFamily="34" charset="0"/>
              </a:rPr>
              <a:t>α</a:t>
            </a:r>
            <a:r>
              <a:rPr lang="en-GB" sz="2200">
                <a:latin typeface="Verdana" pitchFamily="34" charset="0"/>
                <a:ea typeface="Verdana" pitchFamily="34" charset="0"/>
                <a:cs typeface="Verdana" pitchFamily="34" charset="0"/>
              </a:rPr>
              <a:t>= 5%=0.05   </a:t>
            </a:r>
          </a:p>
          <a:p>
            <a:pPr>
              <a:buFontTx/>
              <a:buNone/>
            </a:pPr>
            <a:r>
              <a:rPr lang="en-GB" sz="2200">
                <a:latin typeface="Verdana" pitchFamily="34" charset="0"/>
                <a:ea typeface="Verdana" pitchFamily="34" charset="0"/>
                <a:cs typeface="Verdana" pitchFamily="34" charset="0"/>
              </a:rPr>
              <a:t>Table value t at 4d.f </a:t>
            </a:r>
          </a:p>
          <a:p>
            <a:pPr>
              <a:buFontTx/>
              <a:buNone/>
            </a:pPr>
            <a:r>
              <a:rPr lang="en-GB" sz="2200">
                <a:latin typeface="Verdana" pitchFamily="34" charset="0"/>
                <a:ea typeface="Verdana" pitchFamily="34" charset="0"/>
                <a:cs typeface="Verdana" pitchFamily="34" charset="0"/>
              </a:rPr>
              <a:t>Acceptance region: </a:t>
            </a:r>
          </a:p>
          <a:p>
            <a:pPr>
              <a:buFontTx/>
              <a:buNone/>
            </a:pPr>
            <a:r>
              <a:rPr lang="en-GB" sz="2200">
                <a:latin typeface="Verdana" pitchFamily="34" charset="0"/>
                <a:ea typeface="Verdana" pitchFamily="34" charset="0"/>
                <a:cs typeface="Verdana" pitchFamily="34" charset="0"/>
              </a:rPr>
              <a:t>Greater than -2.13</a:t>
            </a:r>
          </a:p>
          <a:p>
            <a:pPr>
              <a:buFontTx/>
              <a:buNone/>
            </a:pPr>
            <a:endParaRPr lang="en-GB" sz="1000">
              <a:latin typeface="Verdana" pitchFamily="34" charset="0"/>
              <a:ea typeface="Verdana" pitchFamily="34" charset="0"/>
              <a:cs typeface="Verdana" pitchFamily="34" charset="0"/>
            </a:endParaRPr>
          </a:p>
          <a:p>
            <a:pPr>
              <a:buFontTx/>
              <a:buNone/>
            </a:pPr>
            <a:endParaRPr lang="en-GB" sz="2200"/>
          </a:p>
        </p:txBody>
      </p:sp>
      <p:pic>
        <p:nvPicPr>
          <p:cNvPr id="4" name="Picture 7"/>
          <p:cNvPicPr>
            <a:picLocks noChangeAspect="1"/>
          </p:cNvPicPr>
          <p:nvPr/>
        </p:nvPicPr>
        <p:blipFill>
          <a:blip r:embed="rId2"/>
          <a:srcRect/>
          <a:stretch>
            <a:fillRect/>
          </a:stretch>
        </p:blipFill>
        <p:spPr bwMode="auto">
          <a:xfrm>
            <a:off x="5867400" y="685800"/>
            <a:ext cx="2362200" cy="1828800"/>
          </a:xfrm>
          <a:prstGeom prst="rect">
            <a:avLst/>
          </a:prstGeom>
          <a:noFill/>
          <a:ln w="9525">
            <a:noFill/>
            <a:miter lim="800000"/>
            <a:headEnd/>
            <a:tailEnd/>
          </a:ln>
        </p:spPr>
      </p:pic>
      <p:graphicFrame>
        <p:nvGraphicFramePr>
          <p:cNvPr id="5" name="Table 4"/>
          <p:cNvGraphicFramePr>
            <a:graphicFrameLocks noGrp="1"/>
          </p:cNvGraphicFramePr>
          <p:nvPr/>
        </p:nvGraphicFramePr>
        <p:xfrm>
          <a:off x="381000" y="3184525"/>
          <a:ext cx="8077200" cy="2595880"/>
        </p:xfrm>
        <a:graphic>
          <a:graphicData uri="http://schemas.openxmlformats.org/drawingml/2006/table">
            <a:tbl>
              <a:tblPr firstRow="1" bandRow="1">
                <a:tableStyleId>{5940675A-B579-460E-94D1-54222C63F5DA}</a:tableStyleId>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gridCol w="1009650">
                  <a:extLst>
                    <a:ext uri="{9D8B030D-6E8A-4147-A177-3AD203B41FA5}">
                      <a16:colId xmlns:a16="http://schemas.microsoft.com/office/drawing/2014/main" val="20004"/>
                    </a:ext>
                  </a:extLst>
                </a:gridCol>
                <a:gridCol w="1009650">
                  <a:extLst>
                    <a:ext uri="{9D8B030D-6E8A-4147-A177-3AD203B41FA5}">
                      <a16:colId xmlns:a16="http://schemas.microsoft.com/office/drawing/2014/main" val="20005"/>
                    </a:ext>
                  </a:extLst>
                </a:gridCol>
                <a:gridCol w="1009650">
                  <a:extLst>
                    <a:ext uri="{9D8B030D-6E8A-4147-A177-3AD203B41FA5}">
                      <a16:colId xmlns:a16="http://schemas.microsoft.com/office/drawing/2014/main" val="20006"/>
                    </a:ext>
                  </a:extLst>
                </a:gridCol>
                <a:gridCol w="1009650">
                  <a:extLst>
                    <a:ext uri="{9D8B030D-6E8A-4147-A177-3AD203B41FA5}">
                      <a16:colId xmlns:a16="http://schemas.microsoft.com/office/drawing/2014/main" val="20007"/>
                    </a:ext>
                  </a:extLst>
                </a:gridCol>
              </a:tblGrid>
              <a:tr h="370840">
                <a:tc>
                  <a:txBody>
                    <a:bodyPr/>
                    <a:lstStyle/>
                    <a:p>
                      <a:r>
                        <a:rPr lang="en-GB" dirty="0"/>
                        <a:t>After</a:t>
                      </a:r>
                    </a:p>
                  </a:txBody>
                  <a:tcPr/>
                </a:tc>
                <a:tc>
                  <a:txBody>
                    <a:bodyPr/>
                    <a:lstStyle/>
                    <a:p>
                      <a:r>
                        <a:rPr lang="en-GB" dirty="0"/>
                        <a:t>Before</a:t>
                      </a:r>
                    </a:p>
                  </a:txBody>
                  <a:tcPr/>
                </a:tc>
                <a:tc>
                  <a:txBody>
                    <a:bodyPr/>
                    <a:lstStyle/>
                    <a:p>
                      <a:r>
                        <a:rPr lang="en-GB" dirty="0" err="1"/>
                        <a:t>di</a:t>
                      </a:r>
                      <a:endParaRPr lang="en-GB" dirty="0"/>
                    </a:p>
                  </a:txBody>
                  <a:tcPr/>
                </a:tc>
                <a:tc>
                  <a:txBody>
                    <a:bodyPr/>
                    <a:lstStyle/>
                    <a:p>
                      <a:r>
                        <a:rPr lang="en-GB" dirty="0"/>
                        <a:t>(</a:t>
                      </a:r>
                      <a:r>
                        <a:rPr lang="en-GB" dirty="0" err="1"/>
                        <a:t>di</a:t>
                      </a:r>
                      <a:r>
                        <a:rPr lang="en-GB" dirty="0"/>
                        <a:t>-d‾)</a:t>
                      </a:r>
                    </a:p>
                  </a:txBody>
                  <a:tcPr/>
                </a:tc>
                <a:tc>
                  <a:txBody>
                    <a:bodyPr/>
                    <a:lstStyle/>
                    <a:p>
                      <a:r>
                        <a:rPr lang="en-GB" dirty="0"/>
                        <a:t>(</a:t>
                      </a:r>
                      <a:r>
                        <a:rPr lang="en-GB" dirty="0" err="1"/>
                        <a:t>di</a:t>
                      </a:r>
                      <a:r>
                        <a:rPr lang="en-GB" dirty="0"/>
                        <a:t>-d‾)</a:t>
                      </a:r>
                      <a:r>
                        <a:rPr lang="en-GB" baseline="30000" dirty="0"/>
                        <a:t>2</a:t>
                      </a:r>
                    </a:p>
                  </a:txBody>
                  <a:tcPr/>
                </a:tc>
                <a:tc rowSpan="2" gridSpan="3">
                  <a:txBody>
                    <a:bodyPr/>
                    <a:lstStyle/>
                    <a:p>
                      <a:r>
                        <a:rPr lang="en-GB" dirty="0"/>
                        <a:t>d‾= -2.2</a:t>
                      </a:r>
                    </a:p>
                    <a:p>
                      <a:r>
                        <a:rPr lang="en-GB" dirty="0"/>
                        <a:t>s=0.8367</a:t>
                      </a:r>
                    </a:p>
                  </a:txBody>
                  <a:tcPr/>
                </a:tc>
                <a:tc rowSpan="2" hMerge="1">
                  <a:txBody>
                    <a:bodyPr/>
                    <a:lstStyle/>
                    <a:p>
                      <a:endParaRPr lang="en-GB" dirty="0"/>
                    </a:p>
                  </a:txBody>
                  <a:tcPr/>
                </a:tc>
                <a:tc rowSpan="2" hMerge="1">
                  <a:txBody>
                    <a:bodyPr/>
                    <a:lstStyle/>
                    <a:p>
                      <a:endParaRPr lang="en-GB"/>
                    </a:p>
                  </a:txBody>
                  <a:tcPr/>
                </a:tc>
                <a:extLst>
                  <a:ext uri="{0D108BD9-81ED-4DB2-BD59-A6C34878D82A}">
                    <a16:rowId xmlns:a16="http://schemas.microsoft.com/office/drawing/2014/main" val="10000"/>
                  </a:ext>
                </a:extLst>
              </a:tr>
              <a:tr h="370840">
                <a:tc>
                  <a:txBody>
                    <a:bodyPr/>
                    <a:lstStyle/>
                    <a:p>
                      <a:r>
                        <a:rPr lang="en-GB" dirty="0"/>
                        <a:t>6</a:t>
                      </a:r>
                    </a:p>
                  </a:txBody>
                  <a:tcPr/>
                </a:tc>
                <a:tc>
                  <a:txBody>
                    <a:bodyPr/>
                    <a:lstStyle/>
                    <a:p>
                      <a:r>
                        <a:rPr lang="en-GB" dirty="0"/>
                        <a:t>9</a:t>
                      </a:r>
                    </a:p>
                  </a:txBody>
                  <a:tcPr/>
                </a:tc>
                <a:tc>
                  <a:txBody>
                    <a:bodyPr/>
                    <a:lstStyle/>
                    <a:p>
                      <a:r>
                        <a:rPr lang="en-GB" dirty="0"/>
                        <a:t>-3</a:t>
                      </a:r>
                    </a:p>
                  </a:txBody>
                  <a:tcPr/>
                </a:tc>
                <a:tc>
                  <a:txBody>
                    <a:bodyPr/>
                    <a:lstStyle/>
                    <a:p>
                      <a:r>
                        <a:rPr lang="en-GB" dirty="0"/>
                        <a:t>-0.8</a:t>
                      </a:r>
                    </a:p>
                  </a:txBody>
                  <a:tcPr/>
                </a:tc>
                <a:tc>
                  <a:txBody>
                    <a:bodyPr/>
                    <a:lstStyle/>
                    <a:p>
                      <a:r>
                        <a:rPr lang="en-GB" dirty="0"/>
                        <a:t>0.64</a:t>
                      </a:r>
                    </a:p>
                  </a:txBody>
                  <a:tcPr/>
                </a:tc>
                <a:tc gridSpan="3" vMerge="1">
                  <a:txBody>
                    <a:bodyPr/>
                    <a:lstStyle/>
                    <a:p>
                      <a:endParaRPr lang="en-GB" dirty="0"/>
                    </a:p>
                  </a:txBody>
                  <a:tcPr/>
                </a:tc>
                <a:tc hMerge="1" vMerge="1">
                  <a:txBody>
                    <a:bodyPr/>
                    <a:lstStyle/>
                    <a:p>
                      <a:endParaRPr lang="en-GB" dirty="0"/>
                    </a:p>
                  </a:txBody>
                  <a:tcPr/>
                </a:tc>
                <a:tc hMerge="1" vMerge="1">
                  <a:txBody>
                    <a:bodyPr/>
                    <a:lstStyle/>
                    <a:p>
                      <a:endParaRPr lang="en-GB" dirty="0"/>
                    </a:p>
                  </a:txBody>
                  <a:tcPr/>
                </a:tc>
                <a:extLst>
                  <a:ext uri="{0D108BD9-81ED-4DB2-BD59-A6C34878D82A}">
                    <a16:rowId xmlns:a16="http://schemas.microsoft.com/office/drawing/2014/main" val="10001"/>
                  </a:ext>
                </a:extLst>
              </a:tr>
              <a:tr h="370840">
                <a:tc>
                  <a:txBody>
                    <a:bodyPr/>
                    <a:lstStyle/>
                    <a:p>
                      <a:r>
                        <a:rPr lang="en-GB" dirty="0"/>
                        <a:t>10</a:t>
                      </a:r>
                    </a:p>
                  </a:txBody>
                  <a:tcPr/>
                </a:tc>
                <a:tc>
                  <a:txBody>
                    <a:bodyPr/>
                    <a:lstStyle/>
                    <a:p>
                      <a:r>
                        <a:rPr lang="en-GB" dirty="0"/>
                        <a:t>12</a:t>
                      </a:r>
                    </a:p>
                  </a:txBody>
                  <a:tcPr/>
                </a:tc>
                <a:tc>
                  <a:txBody>
                    <a:bodyPr/>
                    <a:lstStyle/>
                    <a:p>
                      <a:r>
                        <a:rPr lang="en-GB" dirty="0"/>
                        <a:t>-2</a:t>
                      </a:r>
                    </a:p>
                  </a:txBody>
                  <a:tcPr/>
                </a:tc>
                <a:tc>
                  <a:txBody>
                    <a:bodyPr/>
                    <a:lstStyle/>
                    <a:p>
                      <a:r>
                        <a:rPr lang="en-GB" dirty="0"/>
                        <a:t>0.2</a:t>
                      </a:r>
                    </a:p>
                  </a:txBody>
                  <a:tcPr/>
                </a:tc>
                <a:tc>
                  <a:txBody>
                    <a:bodyPr/>
                    <a:lstStyle/>
                    <a:p>
                      <a:r>
                        <a:rPr lang="en-GB" dirty="0"/>
                        <a:t>0.04</a:t>
                      </a:r>
                    </a:p>
                  </a:txBody>
                  <a:tcPr/>
                </a:tc>
                <a:tc rowSpan="4" gridSpan="3">
                  <a:txBody>
                    <a:bodyPr/>
                    <a:lstStyle/>
                    <a:p>
                      <a:r>
                        <a:rPr lang="en-GB" dirty="0"/>
                        <a:t>b. </a:t>
                      </a:r>
                    </a:p>
                  </a:txBody>
                  <a:tcPr/>
                </a:tc>
                <a:tc rowSpan="4" hMerge="1">
                  <a:txBody>
                    <a:bodyPr/>
                    <a:lstStyle/>
                    <a:p>
                      <a:endParaRPr lang="en-GB" dirty="0"/>
                    </a:p>
                  </a:txBody>
                  <a:tcPr/>
                </a:tc>
                <a:tc rowSpan="4" hMerge="1">
                  <a:txBody>
                    <a:bodyPr/>
                    <a:lstStyle/>
                    <a:p>
                      <a:endParaRPr lang="en-GB" dirty="0"/>
                    </a:p>
                  </a:txBody>
                  <a:tcPr/>
                </a:tc>
                <a:extLst>
                  <a:ext uri="{0D108BD9-81ED-4DB2-BD59-A6C34878D82A}">
                    <a16:rowId xmlns:a16="http://schemas.microsoft.com/office/drawing/2014/main" val="10002"/>
                  </a:ext>
                </a:extLst>
              </a:tr>
              <a:tr h="370840">
                <a:tc>
                  <a:txBody>
                    <a:bodyPr/>
                    <a:lstStyle/>
                    <a:p>
                      <a:r>
                        <a:rPr lang="en-GB" dirty="0"/>
                        <a:t>9</a:t>
                      </a:r>
                    </a:p>
                  </a:txBody>
                  <a:tcPr/>
                </a:tc>
                <a:tc>
                  <a:txBody>
                    <a:bodyPr/>
                    <a:lstStyle/>
                    <a:p>
                      <a:r>
                        <a:rPr lang="en-GB" dirty="0"/>
                        <a:t>10</a:t>
                      </a:r>
                    </a:p>
                  </a:txBody>
                  <a:tcPr/>
                </a:tc>
                <a:tc>
                  <a:txBody>
                    <a:bodyPr/>
                    <a:lstStyle/>
                    <a:p>
                      <a:r>
                        <a:rPr lang="en-GB" dirty="0"/>
                        <a:t>-1</a:t>
                      </a:r>
                    </a:p>
                  </a:txBody>
                  <a:tcPr/>
                </a:tc>
                <a:tc>
                  <a:txBody>
                    <a:bodyPr/>
                    <a:lstStyle/>
                    <a:p>
                      <a:r>
                        <a:rPr lang="en-GB" dirty="0"/>
                        <a:t>1.2</a:t>
                      </a:r>
                    </a:p>
                  </a:txBody>
                  <a:tcPr/>
                </a:tc>
                <a:tc>
                  <a:txBody>
                    <a:bodyPr/>
                    <a:lstStyle/>
                    <a:p>
                      <a:r>
                        <a:rPr lang="en-GB" dirty="0"/>
                        <a:t>1.44</a:t>
                      </a:r>
                    </a:p>
                  </a:txBody>
                  <a:tcPr/>
                </a:tc>
                <a:tc gridSpan="3" vMerge="1">
                  <a:txBody>
                    <a:bodyPr/>
                    <a:lstStyle/>
                    <a:p>
                      <a:endParaRPr lang="en-GB" dirty="0"/>
                    </a:p>
                  </a:txBody>
                  <a:tcPr/>
                </a:tc>
                <a:tc hMerge="1" vMerge="1">
                  <a:txBody>
                    <a:bodyPr/>
                    <a:lstStyle/>
                    <a:p>
                      <a:endParaRPr lang="en-GB" dirty="0"/>
                    </a:p>
                  </a:txBody>
                  <a:tcPr/>
                </a:tc>
                <a:tc hMerge="1" vMerge="1">
                  <a:txBody>
                    <a:bodyPr/>
                    <a:lstStyle/>
                    <a:p>
                      <a:endParaRPr lang="en-GB" dirty="0"/>
                    </a:p>
                  </a:txBody>
                  <a:tcPr/>
                </a:tc>
                <a:extLst>
                  <a:ext uri="{0D108BD9-81ED-4DB2-BD59-A6C34878D82A}">
                    <a16:rowId xmlns:a16="http://schemas.microsoft.com/office/drawing/2014/main" val="10003"/>
                  </a:ext>
                </a:extLst>
              </a:tr>
              <a:tr h="370840">
                <a:tc>
                  <a:txBody>
                    <a:bodyPr/>
                    <a:lstStyle/>
                    <a:p>
                      <a:r>
                        <a:rPr lang="en-GB" dirty="0"/>
                        <a:t>8</a:t>
                      </a:r>
                    </a:p>
                  </a:txBody>
                  <a:tcPr/>
                </a:tc>
                <a:tc>
                  <a:txBody>
                    <a:bodyPr/>
                    <a:lstStyle/>
                    <a:p>
                      <a:r>
                        <a:rPr lang="en-GB" dirty="0"/>
                        <a:t>11</a:t>
                      </a:r>
                    </a:p>
                  </a:txBody>
                  <a:tcPr/>
                </a:tc>
                <a:tc>
                  <a:txBody>
                    <a:bodyPr/>
                    <a:lstStyle/>
                    <a:p>
                      <a:r>
                        <a:rPr lang="en-GB" dirty="0"/>
                        <a:t>-3</a:t>
                      </a:r>
                    </a:p>
                  </a:txBody>
                  <a:tcPr/>
                </a:tc>
                <a:tc>
                  <a:txBody>
                    <a:bodyPr/>
                    <a:lstStyle/>
                    <a:p>
                      <a:r>
                        <a:rPr lang="en-GB" dirty="0"/>
                        <a:t>-0.8</a:t>
                      </a:r>
                    </a:p>
                  </a:txBody>
                  <a:tcPr/>
                </a:tc>
                <a:tc>
                  <a:txBody>
                    <a:bodyPr/>
                    <a:lstStyle/>
                    <a:p>
                      <a:r>
                        <a:rPr lang="en-GB" dirty="0"/>
                        <a:t>0.64</a:t>
                      </a:r>
                    </a:p>
                  </a:txBody>
                  <a:tcPr/>
                </a:tc>
                <a:tc gridSpan="3" vMerge="1">
                  <a:txBody>
                    <a:bodyPr/>
                    <a:lstStyle/>
                    <a:p>
                      <a:endParaRPr lang="en-GB"/>
                    </a:p>
                  </a:txBody>
                  <a:tcPr/>
                </a:tc>
                <a:tc hMerge="1" vMerge="1">
                  <a:txBody>
                    <a:bodyPr/>
                    <a:lstStyle/>
                    <a:p>
                      <a:endParaRPr lang="en-GB" dirty="0"/>
                    </a:p>
                  </a:txBody>
                  <a:tcPr/>
                </a:tc>
                <a:tc hMerge="1" vMerge="1">
                  <a:txBody>
                    <a:bodyPr/>
                    <a:lstStyle/>
                    <a:p>
                      <a:endParaRPr lang="en-GB" dirty="0"/>
                    </a:p>
                  </a:txBody>
                  <a:tcPr/>
                </a:tc>
                <a:extLst>
                  <a:ext uri="{0D108BD9-81ED-4DB2-BD59-A6C34878D82A}">
                    <a16:rowId xmlns:a16="http://schemas.microsoft.com/office/drawing/2014/main" val="10004"/>
                  </a:ext>
                </a:extLst>
              </a:tr>
              <a:tr h="370840">
                <a:tc>
                  <a:txBody>
                    <a:bodyPr/>
                    <a:lstStyle/>
                    <a:p>
                      <a:r>
                        <a:rPr lang="en-GB" dirty="0"/>
                        <a:t>7</a:t>
                      </a:r>
                    </a:p>
                  </a:txBody>
                  <a:tcPr/>
                </a:tc>
                <a:tc>
                  <a:txBody>
                    <a:bodyPr/>
                    <a:lstStyle/>
                    <a:p>
                      <a:r>
                        <a:rPr lang="en-GB" dirty="0"/>
                        <a:t>9</a:t>
                      </a:r>
                    </a:p>
                  </a:txBody>
                  <a:tcPr/>
                </a:tc>
                <a:tc>
                  <a:txBody>
                    <a:bodyPr/>
                    <a:lstStyle/>
                    <a:p>
                      <a:r>
                        <a:rPr lang="en-GB" dirty="0"/>
                        <a:t>-2</a:t>
                      </a:r>
                    </a:p>
                  </a:txBody>
                  <a:tcPr/>
                </a:tc>
                <a:tc>
                  <a:txBody>
                    <a:bodyPr/>
                    <a:lstStyle/>
                    <a:p>
                      <a:r>
                        <a:rPr lang="en-GB" dirty="0"/>
                        <a:t>0.2</a:t>
                      </a:r>
                    </a:p>
                  </a:txBody>
                  <a:tcPr/>
                </a:tc>
                <a:tc>
                  <a:txBody>
                    <a:bodyPr/>
                    <a:lstStyle/>
                    <a:p>
                      <a:r>
                        <a:rPr lang="en-GB" dirty="0"/>
                        <a:t>0.04</a:t>
                      </a:r>
                    </a:p>
                  </a:txBody>
                  <a:tcPr/>
                </a:tc>
                <a:tc gridSpan="3" vMerge="1">
                  <a:txBody>
                    <a:bodyPr/>
                    <a:lstStyle/>
                    <a:p>
                      <a:endParaRPr lang="en-GB" dirty="0"/>
                    </a:p>
                  </a:txBody>
                  <a:tcPr/>
                </a:tc>
                <a:tc hMerge="1" vMerge="1">
                  <a:txBody>
                    <a:bodyPr/>
                    <a:lstStyle/>
                    <a:p>
                      <a:endParaRPr lang="en-GB" dirty="0"/>
                    </a:p>
                  </a:txBody>
                  <a:tcPr/>
                </a:tc>
                <a:tc hMerge="1" vMerge="1">
                  <a:txBody>
                    <a:bodyPr/>
                    <a:lstStyle/>
                    <a:p>
                      <a:endParaRPr lang="en-GB" dirty="0"/>
                    </a:p>
                  </a:txBody>
                  <a:tcPr/>
                </a:tc>
                <a:extLst>
                  <a:ext uri="{0D108BD9-81ED-4DB2-BD59-A6C34878D82A}">
                    <a16:rowId xmlns:a16="http://schemas.microsoft.com/office/drawing/2014/main" val="10005"/>
                  </a:ext>
                </a:extLst>
              </a:tr>
              <a:tr h="370840">
                <a:tc>
                  <a:txBody>
                    <a:bodyPr/>
                    <a:lstStyle/>
                    <a:p>
                      <a:r>
                        <a:rPr lang="en-GB" dirty="0"/>
                        <a:t>Total</a:t>
                      </a:r>
                    </a:p>
                  </a:txBody>
                  <a:tcPr/>
                </a:tc>
                <a:tc>
                  <a:txBody>
                    <a:bodyPr/>
                    <a:lstStyle/>
                    <a:p>
                      <a:endParaRPr lang="en-GB" dirty="0"/>
                    </a:p>
                  </a:txBody>
                  <a:tcPr/>
                </a:tc>
                <a:tc>
                  <a:txBody>
                    <a:bodyPr/>
                    <a:lstStyle/>
                    <a:p>
                      <a:r>
                        <a:rPr lang="en-GB" dirty="0"/>
                        <a:t>-11</a:t>
                      </a:r>
                    </a:p>
                  </a:txBody>
                  <a:tcPr/>
                </a:tc>
                <a:tc>
                  <a:txBody>
                    <a:bodyPr/>
                    <a:lstStyle/>
                    <a:p>
                      <a:endParaRPr lang="en-GB" dirty="0"/>
                    </a:p>
                  </a:txBody>
                  <a:tcPr/>
                </a:tc>
                <a:tc>
                  <a:txBody>
                    <a:bodyPr/>
                    <a:lstStyle/>
                    <a:p>
                      <a:r>
                        <a:rPr lang="en-GB" dirty="0"/>
                        <a:t>2.8</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graphicFrame>
        <p:nvGraphicFramePr>
          <p:cNvPr id="28674" name="Object 2"/>
          <p:cNvGraphicFramePr>
            <a:graphicFrameLocks noChangeAspect="1"/>
          </p:cNvGraphicFramePr>
          <p:nvPr/>
        </p:nvGraphicFramePr>
        <p:xfrm>
          <a:off x="6172200" y="4038600"/>
          <a:ext cx="1981200" cy="1143000"/>
        </p:xfrm>
        <a:graphic>
          <a:graphicData uri="http://schemas.openxmlformats.org/presentationml/2006/ole">
            <mc:AlternateContent xmlns:mc="http://schemas.openxmlformats.org/markup-compatibility/2006">
              <mc:Choice xmlns:v="urn:schemas-microsoft-com:vml" Requires="v">
                <p:oleObj name="Equation" r:id="rId3" imgW="965160" imgH="609480" progId="Equation.3">
                  <p:embed/>
                </p:oleObj>
              </mc:Choice>
              <mc:Fallback>
                <p:oleObj name="Equation" r:id="rId3" imgW="965160" imgH="609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4038600"/>
                        <a:ext cx="19812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Content Placeholder 2"/>
          <p:cNvSpPr>
            <a:spLocks noGrp="1"/>
          </p:cNvSpPr>
          <p:nvPr>
            <p:ph idx="1"/>
          </p:nvPr>
        </p:nvSpPr>
        <p:spPr>
          <a:xfrm>
            <a:off x="457200" y="609600"/>
            <a:ext cx="8229600" cy="5516563"/>
          </a:xfrm>
        </p:spPr>
        <p:txBody>
          <a:bodyPr/>
          <a:lstStyle/>
          <a:p>
            <a:pPr>
              <a:buFontTx/>
              <a:buNone/>
            </a:pPr>
            <a:r>
              <a:rPr lang="en-GB"/>
              <a:t>Conclusion:</a:t>
            </a:r>
          </a:p>
          <a:p>
            <a:pPr>
              <a:buFontTx/>
              <a:buNone/>
            </a:pPr>
            <a:r>
              <a:rPr lang="en-GB"/>
              <a:t>The calculated value(-5.88) lies in the rejection region.  So null hypothesis is rejected.</a:t>
            </a:r>
          </a:p>
          <a:p>
            <a:pPr>
              <a:buFontTx/>
              <a:buNone/>
            </a:pPr>
            <a:r>
              <a:rPr lang="en-GB"/>
              <a:t>Interpretation:</a:t>
            </a:r>
          </a:p>
          <a:p>
            <a:pPr>
              <a:buFontTx/>
              <a:buNone/>
            </a:pPr>
            <a:r>
              <a:rPr lang="en-GB"/>
              <a:t>The training programme increased the production rate.</a:t>
            </a:r>
          </a:p>
          <a:p>
            <a:pPr>
              <a:buFontTx/>
              <a:buNone/>
            </a:pPr>
            <a:endParaRPr lang="en-GB"/>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p:cNvSpPr>
            <a:spLocks noGrp="1"/>
          </p:cNvSpPr>
          <p:nvPr>
            <p:ph idx="1"/>
          </p:nvPr>
        </p:nvSpPr>
        <p:spPr>
          <a:xfrm>
            <a:off x="457200" y="304800"/>
            <a:ext cx="8229600" cy="5821363"/>
          </a:xfrm>
        </p:spPr>
        <p:txBody>
          <a:bodyPr/>
          <a:lstStyle/>
          <a:p>
            <a:pPr>
              <a:buFontTx/>
              <a:buNone/>
            </a:pPr>
            <a:endParaRPr lang="en-GB" sz="2200"/>
          </a:p>
        </p:txBody>
      </p:sp>
      <p:sp>
        <p:nvSpPr>
          <p:cNvPr id="4" name="Rectangle 3"/>
          <p:cNvSpPr/>
          <p:nvPr/>
        </p:nvSpPr>
        <p:spPr>
          <a:xfrm>
            <a:off x="762000" y="1981200"/>
            <a:ext cx="7239000" cy="1754326"/>
          </a:xfrm>
          <a:prstGeom prst="rect">
            <a:avLst/>
          </a:prstGeom>
          <a:noFill/>
        </p:spPr>
        <p:txBody>
          <a:bodyPr>
            <a:spAutoFit/>
          </a:bodyPr>
          <a:lstStyle/>
          <a:p>
            <a:pPr algn="ctr">
              <a:defRPr/>
            </a:pPr>
            <a:r>
              <a:rPr lang="en-GB"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2.Hypothesis testing of proportion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Testing hypotheses about proportion</a:t>
            </a:r>
            <a:endParaRPr lang="en-IN" dirty="0"/>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b="-404"/>
            </a:stretch>
          </a:blipFill>
        </p:spPr>
        <p:txBody>
          <a:bodyPr/>
          <a:lstStyle/>
          <a:p>
            <a:pPr lvl="1">
              <a:defRPr/>
            </a:pPr>
            <a:r>
              <a:rPr lang="en-IN" dirty="0">
                <a:noFil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274638"/>
            <a:ext cx="8229600" cy="868362"/>
          </a:xfrm>
        </p:spPr>
        <p:txBody>
          <a:bodyPr/>
          <a:lstStyle/>
          <a:p>
            <a:r>
              <a:rPr lang="en-US" sz="3000"/>
              <a:t>Steps in Hypothesis testing</a:t>
            </a:r>
            <a:endParaRPr lang="en-IN" sz="3000"/>
          </a:p>
        </p:txBody>
      </p:sp>
      <p:sp>
        <p:nvSpPr>
          <p:cNvPr id="49155" name="Content Placeholder 2"/>
          <p:cNvSpPr>
            <a:spLocks noGrp="1"/>
          </p:cNvSpPr>
          <p:nvPr>
            <p:ph idx="1"/>
          </p:nvPr>
        </p:nvSpPr>
        <p:spPr>
          <a:xfrm>
            <a:off x="457200" y="1143000"/>
            <a:ext cx="8229600" cy="4525963"/>
          </a:xfrm>
        </p:spPr>
        <p:txBody>
          <a:bodyPr/>
          <a:lstStyle/>
          <a:p>
            <a:pPr marL="0" indent="0">
              <a:buFontTx/>
              <a:buNone/>
            </a:pPr>
            <a:r>
              <a:rPr lang="en-US" sz="2200"/>
              <a:t>Step1 : Set Null hypothesis</a:t>
            </a:r>
          </a:p>
          <a:p>
            <a:pPr marL="0" indent="0">
              <a:buFontTx/>
              <a:buNone/>
            </a:pPr>
            <a:r>
              <a:rPr lang="en-US" sz="2200"/>
              <a:t>Step2 : Set alternative hypotheses</a:t>
            </a:r>
          </a:p>
          <a:p>
            <a:pPr marL="0" indent="0">
              <a:buFontTx/>
              <a:buNone/>
            </a:pPr>
            <a:r>
              <a:rPr lang="en-US" sz="2200"/>
              <a:t>Step3: Set the level of significance</a:t>
            </a:r>
          </a:p>
          <a:p>
            <a:pPr marL="0" indent="0">
              <a:buFontTx/>
              <a:buNone/>
            </a:pPr>
            <a:r>
              <a:rPr lang="en-US" sz="2200"/>
              <a:t>Step4: Set the decision rule( table value)</a:t>
            </a:r>
          </a:p>
          <a:p>
            <a:pPr marL="0" indent="0">
              <a:buFontTx/>
              <a:buNone/>
            </a:pPr>
            <a:r>
              <a:rPr lang="en-US" sz="2200"/>
              <a:t>Step5: Calculate the value of statisic from the given data</a:t>
            </a:r>
          </a:p>
          <a:p>
            <a:pPr marL="0" indent="0">
              <a:buFontTx/>
              <a:buNone/>
            </a:pPr>
            <a:r>
              <a:rPr lang="en-US" sz="2200"/>
              <a:t>Step6: Accept or Reject the null hypothesis.</a:t>
            </a:r>
          </a:p>
          <a:p>
            <a:pPr marL="0" indent="0">
              <a:buFontTx/>
              <a:buNone/>
            </a:pPr>
            <a:r>
              <a:rPr lang="en-US" sz="2200"/>
              <a:t>Step7: Arrive at a statistical conclusion and business implication.</a:t>
            </a:r>
            <a:endParaRPr lang="en-IN" sz="22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p:cNvSpPr>
            <a:spLocks noGrp="1"/>
          </p:cNvSpPr>
          <p:nvPr>
            <p:ph idx="1"/>
          </p:nvPr>
        </p:nvSpPr>
        <p:spPr>
          <a:xfrm>
            <a:off x="457200" y="533400"/>
            <a:ext cx="8229600" cy="5592763"/>
          </a:xfrm>
        </p:spPr>
        <p:txBody>
          <a:bodyPr/>
          <a:lstStyle/>
          <a:p>
            <a:pPr>
              <a:buFontTx/>
              <a:buNone/>
            </a:pPr>
            <a:r>
              <a:rPr lang="en-GB" sz="2200">
                <a:latin typeface="Verdana" pitchFamily="34" charset="0"/>
                <a:ea typeface="Verdana" pitchFamily="34" charset="0"/>
                <a:cs typeface="Verdana" pitchFamily="34" charset="0"/>
              </a:rPr>
              <a:t>Problems for practise</a:t>
            </a:r>
          </a:p>
          <a:p>
            <a:pPr>
              <a:buFontTx/>
              <a:buNone/>
            </a:pPr>
            <a:r>
              <a:rPr lang="en-GB" sz="2200">
                <a:latin typeface="Verdana" pitchFamily="34" charset="0"/>
                <a:ea typeface="Verdana" pitchFamily="34" charset="0"/>
                <a:cs typeface="Verdana" pitchFamily="34" charset="0"/>
              </a:rPr>
              <a:t>14. A manufacturer believes exactly 8% of its product contain at least one minor flaw.  Suppose a company researcher wants to test this belief.  The researcher randomly selects a sample f 200 products inspects each item and determine that 33 items have at least one minor flaw.  Test at 10% level of significance.  </a:t>
            </a:r>
          </a:p>
          <a:p>
            <a:pPr>
              <a:buFontTx/>
              <a:buNone/>
            </a:pPr>
            <a:r>
              <a:rPr lang="en-GB" sz="2200">
                <a:latin typeface="Verdana" pitchFamily="34" charset="0"/>
                <a:ea typeface="Verdana" pitchFamily="34" charset="0"/>
                <a:cs typeface="Verdana" pitchFamily="34" charset="0"/>
              </a:rPr>
              <a:t>Given :Note : assumption claim true (includes in H</a:t>
            </a:r>
            <a:r>
              <a:rPr lang="en-GB" sz="2200" baseline="-25000">
                <a:latin typeface="Verdana" pitchFamily="34" charset="0"/>
                <a:ea typeface="Verdana" pitchFamily="34" charset="0"/>
                <a:cs typeface="Verdana" pitchFamily="34" charset="0"/>
              </a:rPr>
              <a:t>0 </a:t>
            </a:r>
            <a:r>
              <a:rPr lang="en-GB" sz="2200">
                <a:latin typeface="Verdana" pitchFamily="34" charset="0"/>
                <a:ea typeface="Verdana" pitchFamily="34" charset="0"/>
                <a:cs typeface="Verdana" pitchFamily="34" charset="0"/>
              </a:rPr>
              <a:t> )</a:t>
            </a:r>
            <a:endParaRPr lang="en-GB" sz="2200" baseline="-250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Population proportion = p= 0.08</a:t>
            </a:r>
            <a:r>
              <a:rPr lang="en-GB" sz="2200">
                <a:latin typeface="Verdana" pitchFamily="34" charset="0"/>
                <a:ea typeface="Verdana" pitchFamily="34" charset="0"/>
                <a:cs typeface="Verdana" pitchFamily="34" charset="0"/>
                <a:sym typeface="Wingdings" pitchFamily="2" charset="2"/>
              </a:rPr>
              <a:t> q= 0.92</a:t>
            </a:r>
            <a:endParaRPr lang="en-GB" sz="22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Sample proportion = p̂ = 33/200= 0.165,  n= 200, </a:t>
            </a:r>
          </a:p>
          <a:p>
            <a:pPr>
              <a:buFontTx/>
              <a:buNone/>
            </a:pPr>
            <a:r>
              <a:rPr lang="en-GB" sz="2200">
                <a:latin typeface="Verdana" pitchFamily="34" charset="0"/>
                <a:ea typeface="Verdana" pitchFamily="34" charset="0"/>
                <a:cs typeface="Verdana" pitchFamily="34" charset="0"/>
              </a:rPr>
              <a:t>Solution</a:t>
            </a:r>
          </a:p>
          <a:p>
            <a:pPr>
              <a:buFontTx/>
              <a:buNone/>
            </a:pPr>
            <a:r>
              <a:rPr lang="en-GB" sz="2200">
                <a:latin typeface="Verdana" pitchFamily="34" charset="0"/>
                <a:ea typeface="Verdana" pitchFamily="34" charset="0"/>
                <a:cs typeface="Verdana" pitchFamily="34" charset="0"/>
              </a:rPr>
              <a:t>Null hypothesis : H</a:t>
            </a:r>
            <a:r>
              <a:rPr lang="en-GB" sz="2200" baseline="-25000">
                <a:latin typeface="Verdana" pitchFamily="34" charset="0"/>
                <a:ea typeface="Verdana" pitchFamily="34" charset="0"/>
                <a:cs typeface="Verdana" pitchFamily="34" charset="0"/>
              </a:rPr>
              <a:t>0 </a:t>
            </a:r>
            <a:r>
              <a:rPr lang="en-GB" sz="2200">
                <a:latin typeface="Verdana" pitchFamily="34" charset="0"/>
                <a:ea typeface="Verdana" pitchFamily="34" charset="0"/>
                <a:cs typeface="Verdana" pitchFamily="34" charset="0"/>
              </a:rPr>
              <a:t> : p = 0.08  &amp;   H</a:t>
            </a:r>
            <a:r>
              <a:rPr lang="el-GR" sz="2200" baseline="-25000">
                <a:latin typeface="Verdana" pitchFamily="34" charset="0"/>
                <a:ea typeface="Verdana" pitchFamily="34" charset="0"/>
                <a:cs typeface="Verdana" pitchFamily="34" charset="0"/>
              </a:rPr>
              <a:t>α</a:t>
            </a:r>
            <a:r>
              <a:rPr lang="en-GB" sz="2200" baseline="-25000">
                <a:latin typeface="Verdana" pitchFamily="34" charset="0"/>
                <a:ea typeface="Verdana" pitchFamily="34" charset="0"/>
                <a:cs typeface="Verdana" pitchFamily="34" charset="0"/>
              </a:rPr>
              <a:t> </a:t>
            </a:r>
            <a:r>
              <a:rPr lang="en-GB" sz="2200">
                <a:latin typeface="Verdana" pitchFamily="34" charset="0"/>
                <a:ea typeface="Verdana" pitchFamily="34" charset="0"/>
                <a:cs typeface="Verdana" pitchFamily="34" charset="0"/>
              </a:rPr>
              <a:t> : p ≠ 0.08</a:t>
            </a:r>
          </a:p>
        </p:txBody>
      </p:sp>
      <p:graphicFrame>
        <p:nvGraphicFramePr>
          <p:cNvPr id="1126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2" imgW="914400" imgH="215640" progId="Equation.3">
                  <p:embed/>
                </p:oleObj>
              </mc:Choice>
              <mc:Fallback>
                <p:oleObj name="Equation" r:id="rId2" imgW="914400" imgH="21564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4">
                                            <p:txEl>
                                              <p:pRg st="3" end="3"/>
                                            </p:txEl>
                                          </p:spTgt>
                                        </p:tgtEl>
                                        <p:attrNameLst>
                                          <p:attrName>style.visibility</p:attrName>
                                        </p:attrNameLst>
                                      </p:cBhvr>
                                      <p:to>
                                        <p:strVal val="visible"/>
                                      </p:to>
                                    </p:set>
                                    <p:anim calcmode="lin" valueType="num">
                                      <p:cBhvr additive="base">
                                        <p:cTn id="7" dur="500" fill="hold"/>
                                        <p:tgtEl>
                                          <p:spTgt spid="6963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634">
                                            <p:txEl>
                                              <p:pRg st="4" end="4"/>
                                            </p:txEl>
                                          </p:spTgt>
                                        </p:tgtEl>
                                        <p:attrNameLst>
                                          <p:attrName>style.visibility</p:attrName>
                                        </p:attrNameLst>
                                      </p:cBhvr>
                                      <p:to>
                                        <p:strVal val="visible"/>
                                      </p:to>
                                    </p:set>
                                    <p:anim calcmode="lin" valueType="num">
                                      <p:cBhvr additive="base">
                                        <p:cTn id="13" dur="500" fill="hold"/>
                                        <p:tgtEl>
                                          <p:spTgt spid="6963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9634">
                                            <p:txEl>
                                              <p:pRg st="5" end="5"/>
                                            </p:txEl>
                                          </p:spTgt>
                                        </p:tgtEl>
                                        <p:attrNameLst>
                                          <p:attrName>style.visibility</p:attrName>
                                        </p:attrNameLst>
                                      </p:cBhvr>
                                      <p:to>
                                        <p:strVal val="visible"/>
                                      </p:to>
                                    </p:set>
                                    <p:anim calcmode="lin" valueType="num">
                                      <p:cBhvr additive="base">
                                        <p:cTn id="19" dur="500" fill="hold"/>
                                        <p:tgtEl>
                                          <p:spTgt spid="6963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3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9634">
                                            <p:txEl>
                                              <p:pRg st="6" end="6"/>
                                            </p:txEl>
                                          </p:spTgt>
                                        </p:tgtEl>
                                        <p:attrNameLst>
                                          <p:attrName>style.visibility</p:attrName>
                                        </p:attrNameLst>
                                      </p:cBhvr>
                                      <p:to>
                                        <p:strVal val="visible"/>
                                      </p:to>
                                    </p:set>
                                    <p:anim calcmode="lin" valueType="num">
                                      <p:cBhvr additive="base">
                                        <p:cTn id="25" dur="500" fill="hold"/>
                                        <p:tgtEl>
                                          <p:spTgt spid="6963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63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pPr>
              <a:buFontTx/>
              <a:buNone/>
            </a:pPr>
            <a:r>
              <a:rPr lang="en-GB" sz="2200">
                <a:latin typeface="Verdana" pitchFamily="34" charset="0"/>
                <a:ea typeface="Verdana" pitchFamily="34" charset="0"/>
                <a:cs typeface="Verdana" pitchFamily="34" charset="0"/>
              </a:rPr>
              <a:t>Level of significance :</a:t>
            </a:r>
            <a:r>
              <a:rPr lang="el-GR" sz="2200">
                <a:latin typeface="Verdana" pitchFamily="34" charset="0"/>
                <a:ea typeface="Verdana" pitchFamily="34" charset="0"/>
                <a:cs typeface="Verdana" pitchFamily="34" charset="0"/>
              </a:rPr>
              <a:t>α</a:t>
            </a:r>
            <a:r>
              <a:rPr lang="en-GB" sz="2200">
                <a:latin typeface="Verdana" pitchFamily="34" charset="0"/>
                <a:ea typeface="Verdana" pitchFamily="34" charset="0"/>
                <a:cs typeface="Verdana" pitchFamily="34" charset="0"/>
              </a:rPr>
              <a:t>= 0.1</a:t>
            </a:r>
          </a:p>
          <a:p>
            <a:pPr>
              <a:buFontTx/>
              <a:buNone/>
            </a:pPr>
            <a:r>
              <a:rPr lang="en-GB" sz="2200">
                <a:latin typeface="Verdana" pitchFamily="34" charset="0"/>
                <a:ea typeface="Verdana" pitchFamily="34" charset="0"/>
                <a:cs typeface="Verdana" pitchFamily="34" charset="0"/>
              </a:rPr>
              <a:t>Acceptance Region: From the table</a:t>
            </a:r>
          </a:p>
          <a:p>
            <a:pPr>
              <a:buFontTx/>
              <a:buNone/>
            </a:pPr>
            <a:r>
              <a:rPr lang="en-GB" sz="2200">
                <a:latin typeface="Verdana" pitchFamily="34" charset="0"/>
                <a:ea typeface="Verdana" pitchFamily="34" charset="0"/>
                <a:cs typeface="Verdana" pitchFamily="34" charset="0"/>
              </a:rPr>
              <a:t>Is in between -1.64 and +1.64</a:t>
            </a:r>
          </a:p>
          <a:p>
            <a:pPr>
              <a:buFontTx/>
              <a:buNone/>
            </a:pPr>
            <a:r>
              <a:rPr lang="en-GB" sz="2200">
                <a:latin typeface="Verdana" pitchFamily="34" charset="0"/>
                <a:ea typeface="Verdana" pitchFamily="34" charset="0"/>
                <a:cs typeface="Verdana" pitchFamily="34" charset="0"/>
              </a:rPr>
              <a:t>Test statistic </a:t>
            </a: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The calculated value (4.43) lies in the rejection region so the null hypothesis is rejected.</a:t>
            </a:r>
          </a:p>
          <a:p>
            <a:pPr>
              <a:buFontTx/>
              <a:buNone/>
            </a:pPr>
            <a:r>
              <a:rPr lang="en-GB" sz="2200">
                <a:latin typeface="Verdana" pitchFamily="34" charset="0"/>
                <a:ea typeface="Verdana" pitchFamily="34" charset="0"/>
                <a:cs typeface="Verdana" pitchFamily="34" charset="0"/>
              </a:rPr>
              <a:t>Interpretation</a:t>
            </a:r>
          </a:p>
          <a:p>
            <a:pPr>
              <a:buFontTx/>
              <a:buNone/>
            </a:pPr>
            <a:r>
              <a:rPr lang="en-GB" sz="2200">
                <a:latin typeface="Verdana" pitchFamily="34" charset="0"/>
                <a:ea typeface="Verdana" pitchFamily="34" charset="0"/>
                <a:cs typeface="Verdana" pitchFamily="34" charset="0"/>
              </a:rPr>
              <a:t>The percentage of at least one minor flaw in manufactures product is not exactly 8%. </a:t>
            </a:r>
          </a:p>
          <a:p>
            <a:pPr>
              <a:buFontTx/>
              <a:buNone/>
            </a:pPr>
            <a:endParaRPr lang="en-GB" sz="22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 </a:t>
            </a:r>
          </a:p>
        </p:txBody>
      </p:sp>
      <p:graphicFrame>
        <p:nvGraphicFramePr>
          <p:cNvPr id="6" name="Object 2"/>
          <p:cNvGraphicFramePr>
            <a:graphicFrameLocks noChangeAspect="1"/>
          </p:cNvGraphicFramePr>
          <p:nvPr/>
        </p:nvGraphicFramePr>
        <p:xfrm>
          <a:off x="701675" y="2133600"/>
          <a:ext cx="3776663" cy="2133600"/>
        </p:xfrm>
        <a:graphic>
          <a:graphicData uri="http://schemas.openxmlformats.org/presentationml/2006/ole">
            <mc:AlternateContent xmlns:mc="http://schemas.openxmlformats.org/markup-compatibility/2006">
              <mc:Choice xmlns:v="urn:schemas-microsoft-com:vml" Requires="v">
                <p:oleObj name="Equation" r:id="rId2" imgW="1612800" imgH="1231560" progId="Equation.3">
                  <p:embed/>
                </p:oleObj>
              </mc:Choice>
              <mc:Fallback>
                <p:oleObj name="Equation" r:id="rId2" imgW="1612800" imgH="123156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2133600"/>
                        <a:ext cx="3776663"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2"/>
          <p:cNvPicPr>
            <a:picLocks noChangeAspect="1"/>
          </p:cNvPicPr>
          <p:nvPr/>
        </p:nvPicPr>
        <p:blipFill>
          <a:blip r:embed="rId4"/>
          <a:srcRect/>
          <a:stretch>
            <a:fillRect/>
          </a:stretch>
        </p:blipFill>
        <p:spPr bwMode="auto">
          <a:xfrm>
            <a:off x="5334000" y="1447800"/>
            <a:ext cx="3276600" cy="17526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 calcmode="lin" valueType="num">
                                      <p:cBhvr additive="base">
                                        <p:cTn id="3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457200" y="533400"/>
            <a:ext cx="8229600" cy="5592763"/>
          </a:xfrm>
        </p:spPr>
        <p:txBody>
          <a:bodyPr/>
          <a:lstStyle/>
          <a:p>
            <a:pPr>
              <a:buFontTx/>
              <a:buNone/>
            </a:pPr>
            <a:r>
              <a:rPr lang="en-GB" sz="2200">
                <a:latin typeface="Verdana" pitchFamily="34" charset="0"/>
                <a:ea typeface="Verdana" pitchFamily="34" charset="0"/>
                <a:cs typeface="Verdana" pitchFamily="34" charset="0"/>
              </a:rPr>
              <a:t>15.A cable TV operator claims that 50% of the homes in a city have opted for his services.  Before sponsoring advertisements on the local cable channel.  A company conducted a survey and found that 280 out of 600 persons were found to have cable TV services from the operator.  On the basis of this data can we accept the claim of the cable TV operator?(text Book )</a:t>
            </a:r>
          </a:p>
          <a:p>
            <a:pPr>
              <a:buFontTx/>
              <a:buNone/>
            </a:pPr>
            <a:r>
              <a:rPr lang="en-GB" sz="2200">
                <a:latin typeface="Verdana" pitchFamily="34" charset="0"/>
                <a:ea typeface="Verdana" pitchFamily="34" charset="0"/>
                <a:cs typeface="Verdana" pitchFamily="34" charset="0"/>
              </a:rPr>
              <a:t>Given :</a:t>
            </a:r>
          </a:p>
          <a:p>
            <a:pPr>
              <a:buFontTx/>
              <a:buNone/>
            </a:pPr>
            <a:r>
              <a:rPr lang="en-GB" sz="2200">
                <a:latin typeface="Verdana" pitchFamily="34" charset="0"/>
                <a:ea typeface="Verdana" pitchFamily="34" charset="0"/>
                <a:cs typeface="Verdana" pitchFamily="34" charset="0"/>
              </a:rPr>
              <a:t>Population proportion = p= 0.5</a:t>
            </a:r>
            <a:r>
              <a:rPr lang="en-GB" sz="2200">
                <a:latin typeface="Verdana" pitchFamily="34" charset="0"/>
                <a:ea typeface="Verdana" pitchFamily="34" charset="0"/>
                <a:cs typeface="Verdana" pitchFamily="34" charset="0"/>
                <a:sym typeface="Wingdings" pitchFamily="2" charset="2"/>
              </a:rPr>
              <a:t> q= 0.5</a:t>
            </a:r>
            <a:endParaRPr lang="en-GB" sz="22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Sample proportion = p̂ = 280/600= 0.4667</a:t>
            </a:r>
          </a:p>
          <a:p>
            <a:pPr>
              <a:buFontTx/>
              <a:buNone/>
            </a:pPr>
            <a:r>
              <a:rPr lang="en-GB" sz="2200">
                <a:latin typeface="Verdana" pitchFamily="34" charset="0"/>
                <a:ea typeface="Verdana" pitchFamily="34" charset="0"/>
                <a:cs typeface="Verdana" pitchFamily="34" charset="0"/>
              </a:rPr>
              <a:t>n= 600, </a:t>
            </a:r>
          </a:p>
          <a:p>
            <a:pPr>
              <a:buFontTx/>
              <a:buNone/>
            </a:pPr>
            <a:r>
              <a:rPr lang="en-GB" sz="2200">
                <a:latin typeface="Verdana" pitchFamily="34" charset="0"/>
                <a:ea typeface="Verdana" pitchFamily="34" charset="0"/>
                <a:cs typeface="Verdana" pitchFamily="34" charset="0"/>
              </a:rPr>
              <a:t>Solution</a:t>
            </a:r>
          </a:p>
          <a:p>
            <a:pPr>
              <a:buFontTx/>
              <a:buNone/>
            </a:pPr>
            <a:r>
              <a:rPr lang="en-GB" sz="2200">
                <a:latin typeface="Verdana" pitchFamily="34" charset="0"/>
                <a:ea typeface="Verdana" pitchFamily="34" charset="0"/>
                <a:cs typeface="Verdana" pitchFamily="34" charset="0"/>
              </a:rPr>
              <a:t>Null hypothesis : H</a:t>
            </a:r>
            <a:r>
              <a:rPr lang="en-GB" sz="2200" baseline="-25000">
                <a:latin typeface="Verdana" pitchFamily="34" charset="0"/>
                <a:ea typeface="Verdana" pitchFamily="34" charset="0"/>
                <a:cs typeface="Verdana" pitchFamily="34" charset="0"/>
              </a:rPr>
              <a:t>0 </a:t>
            </a:r>
            <a:r>
              <a:rPr lang="en-GB" sz="2200">
                <a:latin typeface="Verdana" pitchFamily="34" charset="0"/>
                <a:ea typeface="Verdana" pitchFamily="34" charset="0"/>
                <a:cs typeface="Verdana" pitchFamily="34" charset="0"/>
              </a:rPr>
              <a:t> : p = 0.5</a:t>
            </a:r>
          </a:p>
          <a:p>
            <a:pPr>
              <a:buFontTx/>
              <a:buNone/>
            </a:pPr>
            <a:r>
              <a:rPr lang="en-GB" sz="2200">
                <a:latin typeface="Verdana" pitchFamily="34" charset="0"/>
                <a:ea typeface="Verdana" pitchFamily="34" charset="0"/>
                <a:cs typeface="Verdana" pitchFamily="34" charset="0"/>
              </a:rPr>
              <a:t>Alternative hypothesis : H</a:t>
            </a:r>
            <a:r>
              <a:rPr lang="el-GR" sz="2200" baseline="-25000">
                <a:latin typeface="Verdana" pitchFamily="34" charset="0"/>
                <a:ea typeface="Verdana" pitchFamily="34" charset="0"/>
                <a:cs typeface="Verdana" pitchFamily="34" charset="0"/>
              </a:rPr>
              <a:t>α</a:t>
            </a:r>
            <a:r>
              <a:rPr lang="en-GB" sz="2200" baseline="-25000">
                <a:latin typeface="Verdana" pitchFamily="34" charset="0"/>
                <a:ea typeface="Verdana" pitchFamily="34" charset="0"/>
                <a:cs typeface="Verdana" pitchFamily="34" charset="0"/>
              </a:rPr>
              <a:t> </a:t>
            </a:r>
            <a:r>
              <a:rPr lang="en-GB" sz="2200">
                <a:latin typeface="Verdana" pitchFamily="34" charset="0"/>
                <a:ea typeface="Verdana" pitchFamily="34" charset="0"/>
                <a:cs typeface="Verdana" pitchFamily="34" charset="0"/>
              </a:rPr>
              <a:t> : p ≠ 0.5</a:t>
            </a:r>
          </a:p>
        </p:txBody>
      </p:sp>
      <p:graphicFrame>
        <p:nvGraphicFramePr>
          <p:cNvPr id="1331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2" imgW="914400" imgH="215640" progId="Equation.3">
                  <p:embed/>
                </p:oleObj>
              </mc:Choice>
              <mc:Fallback>
                <p:oleObj name="Equation" r:id="rId2" imgW="914400" imgH="21564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 calcmode="lin" valueType="num">
                                      <p:cBhvr additive="base">
                                        <p:cTn id="7"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5">
                                            <p:txEl>
                                              <p:pRg st="3" end="3"/>
                                            </p:txEl>
                                          </p:spTgt>
                                        </p:tgtEl>
                                        <p:attrNameLst>
                                          <p:attrName>style.visibility</p:attrName>
                                        </p:attrNameLst>
                                      </p:cBhvr>
                                      <p:to>
                                        <p:strVal val="visible"/>
                                      </p:to>
                                    </p:set>
                                    <p:anim calcmode="lin" valueType="num">
                                      <p:cBhvr additive="base">
                                        <p:cTn id="11"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anim calcmode="lin" valueType="num">
                                      <p:cBhvr additive="base">
                                        <p:cTn id="15"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3315">
                                            <p:txEl>
                                              <p:pRg st="6" end="6"/>
                                            </p:txEl>
                                          </p:spTgt>
                                        </p:tgtEl>
                                        <p:attrNameLst>
                                          <p:attrName>style.visibility</p:attrName>
                                        </p:attrNameLst>
                                      </p:cBhvr>
                                      <p:to>
                                        <p:strVal val="visible"/>
                                      </p:to>
                                    </p:set>
                                    <p:anim calcmode="lin" valueType="num">
                                      <p:cBhvr additive="base">
                                        <p:cTn id="21"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315">
                                            <p:txEl>
                                              <p:pRg st="7" end="7"/>
                                            </p:txEl>
                                          </p:spTgt>
                                        </p:tgtEl>
                                        <p:attrNameLst>
                                          <p:attrName>style.visibility</p:attrName>
                                        </p:attrNameLst>
                                      </p:cBhvr>
                                      <p:to>
                                        <p:strVal val="visible"/>
                                      </p:to>
                                    </p:set>
                                    <p:anim calcmode="lin" valueType="num">
                                      <p:cBhvr additive="base">
                                        <p:cTn id="27" dur="5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457200" y="381000"/>
            <a:ext cx="8229600" cy="5943600"/>
          </a:xfrm>
        </p:spPr>
        <p:txBody>
          <a:bodyPr/>
          <a:lstStyle/>
          <a:p>
            <a:pPr>
              <a:buFontTx/>
              <a:buNone/>
            </a:pPr>
            <a:r>
              <a:rPr lang="en-GB" sz="2200">
                <a:latin typeface="Verdana" pitchFamily="34" charset="0"/>
                <a:ea typeface="Verdana" pitchFamily="34" charset="0"/>
                <a:cs typeface="Verdana" pitchFamily="34" charset="0"/>
              </a:rPr>
              <a:t>Level of significance :</a:t>
            </a:r>
            <a:r>
              <a:rPr lang="el-GR" sz="2200">
                <a:latin typeface="Verdana" pitchFamily="34" charset="0"/>
                <a:ea typeface="Verdana" pitchFamily="34" charset="0"/>
                <a:cs typeface="Verdana" pitchFamily="34" charset="0"/>
              </a:rPr>
              <a:t>α</a:t>
            </a:r>
            <a:r>
              <a:rPr lang="en-GB" sz="2200">
                <a:latin typeface="Verdana" pitchFamily="34" charset="0"/>
                <a:ea typeface="Verdana" pitchFamily="34" charset="0"/>
                <a:cs typeface="Verdana" pitchFamily="34" charset="0"/>
              </a:rPr>
              <a:t>= 0.05</a:t>
            </a:r>
          </a:p>
          <a:p>
            <a:pPr>
              <a:buFontTx/>
              <a:buNone/>
            </a:pPr>
            <a:r>
              <a:rPr lang="en-GB" sz="2200">
                <a:latin typeface="Verdana" pitchFamily="34" charset="0"/>
                <a:ea typeface="Verdana" pitchFamily="34" charset="0"/>
                <a:cs typeface="Verdana" pitchFamily="34" charset="0"/>
              </a:rPr>
              <a:t>Acceptance Region: From the table</a:t>
            </a:r>
          </a:p>
          <a:p>
            <a:pPr>
              <a:buFontTx/>
              <a:buNone/>
            </a:pPr>
            <a:r>
              <a:rPr lang="en-GB" sz="2200">
                <a:latin typeface="Verdana" pitchFamily="34" charset="0"/>
                <a:ea typeface="Verdana" pitchFamily="34" charset="0"/>
                <a:cs typeface="Verdana" pitchFamily="34" charset="0"/>
              </a:rPr>
              <a:t>-1.96 to +1.96</a:t>
            </a:r>
          </a:p>
          <a:p>
            <a:pPr>
              <a:buFontTx/>
              <a:buNone/>
            </a:pPr>
            <a:r>
              <a:rPr lang="en-GB" sz="2200">
                <a:latin typeface="Verdana" pitchFamily="34" charset="0"/>
                <a:ea typeface="Verdana" pitchFamily="34" charset="0"/>
                <a:cs typeface="Verdana" pitchFamily="34" charset="0"/>
              </a:rPr>
              <a:t>Test statistic </a:t>
            </a: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The calculated value (-1.63) lies in the acceptance region so the null hypothesis is accepted.</a:t>
            </a:r>
          </a:p>
          <a:p>
            <a:pPr>
              <a:buFontTx/>
              <a:buNone/>
            </a:pPr>
            <a:r>
              <a:rPr lang="en-GB" sz="2200">
                <a:latin typeface="Verdana" pitchFamily="34" charset="0"/>
                <a:ea typeface="Verdana" pitchFamily="34" charset="0"/>
                <a:cs typeface="Verdana" pitchFamily="34" charset="0"/>
              </a:rPr>
              <a:t>Interpretation:</a:t>
            </a:r>
          </a:p>
          <a:p>
            <a:pPr>
              <a:buFontTx/>
              <a:buNone/>
            </a:pPr>
            <a:r>
              <a:rPr lang="en-GB" sz="2200">
                <a:latin typeface="Verdana" pitchFamily="34" charset="0"/>
                <a:ea typeface="Verdana" pitchFamily="34" charset="0"/>
                <a:cs typeface="Verdana" pitchFamily="34" charset="0"/>
              </a:rPr>
              <a:t>Thus the claim of the cable TV operator is to be accepted. </a:t>
            </a:r>
          </a:p>
          <a:p>
            <a:pPr>
              <a:buFontTx/>
              <a:buNone/>
            </a:pPr>
            <a:endParaRPr lang="en-GB" sz="22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 </a:t>
            </a:r>
          </a:p>
        </p:txBody>
      </p:sp>
      <p:graphicFrame>
        <p:nvGraphicFramePr>
          <p:cNvPr id="14338" name="Object 3"/>
          <p:cNvGraphicFramePr>
            <a:graphicFrameLocks noChangeAspect="1"/>
          </p:cNvGraphicFramePr>
          <p:nvPr/>
        </p:nvGraphicFramePr>
        <p:xfrm>
          <a:off x="762000" y="2133600"/>
          <a:ext cx="3048000" cy="2133600"/>
        </p:xfrm>
        <a:graphic>
          <a:graphicData uri="http://schemas.openxmlformats.org/presentationml/2006/ole">
            <mc:AlternateContent xmlns:mc="http://schemas.openxmlformats.org/markup-compatibility/2006">
              <mc:Choice xmlns:v="urn:schemas-microsoft-com:vml" Requires="v">
                <p:oleObj name="Equation" r:id="rId2" imgW="1574640" imgH="1231560" progId="Equation.3">
                  <p:embed/>
                </p:oleObj>
              </mc:Choice>
              <mc:Fallback>
                <p:oleObj name="Equation" r:id="rId2" imgW="1574640" imgH="123156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133600"/>
                        <a:ext cx="3048000"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2"/>
          <p:cNvPicPr>
            <a:picLocks noChangeAspect="1"/>
          </p:cNvPicPr>
          <p:nvPr/>
        </p:nvPicPr>
        <p:blipFill>
          <a:blip r:embed="rId4"/>
          <a:srcRect/>
          <a:stretch>
            <a:fillRect/>
          </a:stretch>
        </p:blipFill>
        <p:spPr bwMode="auto">
          <a:xfrm>
            <a:off x="5029200" y="1295400"/>
            <a:ext cx="3276600" cy="1752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 calcmode="lin" valueType="num">
                                      <p:cBhvr additive="base">
                                        <p:cTn id="17"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33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339">
                                            <p:txEl>
                                              <p:pRg st="3" end="3"/>
                                            </p:txEl>
                                          </p:spTgt>
                                        </p:tgtEl>
                                        <p:attrNameLst>
                                          <p:attrName>style.visibility</p:attrName>
                                        </p:attrNameLst>
                                      </p:cBhvr>
                                      <p:to>
                                        <p:strVal val="visible"/>
                                      </p:to>
                                    </p:set>
                                    <p:anim calcmode="lin" valueType="num">
                                      <p:cBhvr additive="base">
                                        <p:cTn id="21"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338"/>
                                        </p:tgtEl>
                                        <p:attrNameLst>
                                          <p:attrName>style.visibility</p:attrName>
                                        </p:attrNameLst>
                                      </p:cBhvr>
                                      <p:to>
                                        <p:strVal val="visible"/>
                                      </p:to>
                                    </p:set>
                                    <p:anim calcmode="lin" valueType="num">
                                      <p:cBhvr additive="base">
                                        <p:cTn id="27" dur="500" fill="hold"/>
                                        <p:tgtEl>
                                          <p:spTgt spid="14338"/>
                                        </p:tgtEl>
                                        <p:attrNameLst>
                                          <p:attrName>ppt_x</p:attrName>
                                        </p:attrNameLst>
                                      </p:cBhvr>
                                      <p:tavLst>
                                        <p:tav tm="0">
                                          <p:val>
                                            <p:strVal val="#ppt_x"/>
                                          </p:val>
                                        </p:tav>
                                        <p:tav tm="100000">
                                          <p:val>
                                            <p:strVal val="#ppt_x"/>
                                          </p:val>
                                        </p:tav>
                                      </p:tavLst>
                                    </p:anim>
                                    <p:anim calcmode="lin" valueType="num">
                                      <p:cBhvr additive="base">
                                        <p:cTn id="28"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339">
                                            <p:txEl>
                                              <p:pRg st="10" end="10"/>
                                            </p:txEl>
                                          </p:spTgt>
                                        </p:tgtEl>
                                        <p:attrNameLst>
                                          <p:attrName>style.visibility</p:attrName>
                                        </p:attrNameLst>
                                      </p:cBhvr>
                                      <p:to>
                                        <p:strVal val="visible"/>
                                      </p:to>
                                    </p:set>
                                    <p:anim calcmode="lin" valueType="num">
                                      <p:cBhvr additive="base">
                                        <p:cTn id="33" dur="500" fill="hold"/>
                                        <p:tgtEl>
                                          <p:spTgt spid="14339">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3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339">
                                            <p:txEl>
                                              <p:pRg st="11" end="11"/>
                                            </p:txEl>
                                          </p:spTgt>
                                        </p:tgtEl>
                                        <p:attrNameLst>
                                          <p:attrName>style.visibility</p:attrName>
                                        </p:attrNameLst>
                                      </p:cBhvr>
                                      <p:to>
                                        <p:strVal val="visible"/>
                                      </p:to>
                                    </p:set>
                                    <p:anim calcmode="lin" valueType="num">
                                      <p:cBhvr additive="base">
                                        <p:cTn id="39" dur="500" fill="hold"/>
                                        <p:tgtEl>
                                          <p:spTgt spid="14339">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339">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339">
                                            <p:txEl>
                                              <p:pRg st="12" end="12"/>
                                            </p:txEl>
                                          </p:spTgt>
                                        </p:tgtEl>
                                        <p:attrNameLst>
                                          <p:attrName>style.visibility</p:attrName>
                                        </p:attrNameLst>
                                      </p:cBhvr>
                                      <p:to>
                                        <p:strVal val="visible"/>
                                      </p:to>
                                    </p:set>
                                    <p:anim calcmode="lin" valueType="num">
                                      <p:cBhvr additive="base">
                                        <p:cTn id="43" dur="500" fill="hold"/>
                                        <p:tgtEl>
                                          <p:spTgt spid="14339">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3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p:cNvSpPr>
            <a:spLocks noGrp="1"/>
          </p:cNvSpPr>
          <p:nvPr>
            <p:ph idx="1"/>
          </p:nvPr>
        </p:nvSpPr>
        <p:spPr>
          <a:xfrm>
            <a:off x="457200" y="533400"/>
            <a:ext cx="8229600" cy="5867400"/>
          </a:xfrm>
        </p:spPr>
        <p:txBody>
          <a:bodyPr/>
          <a:lstStyle/>
          <a:p>
            <a:pPr>
              <a:buFontTx/>
              <a:buNone/>
            </a:pPr>
            <a:r>
              <a:rPr lang="en-GB" sz="2000">
                <a:latin typeface="Verdana" pitchFamily="34" charset="0"/>
                <a:ea typeface="Verdana" pitchFamily="34" charset="0"/>
                <a:cs typeface="Verdana" pitchFamily="34" charset="0"/>
              </a:rPr>
              <a:t>16. A manufacturer of L E D TV claims that it is becoming quite popular, and that about 5% homes are having LED TV.  However, a dealer of conventional TVs claims that the percentage of homes with LED TV is less than 5%.  A sample of 400 household is surveyed, and it is found that only 18 households have LED TV. Test at 1% level of significance whether the claim of the company is tenable.(text book)</a:t>
            </a:r>
          </a:p>
          <a:p>
            <a:pPr>
              <a:buFontTx/>
              <a:buNone/>
            </a:pPr>
            <a:r>
              <a:rPr lang="en-GB" sz="2000">
                <a:latin typeface="Verdana" pitchFamily="34" charset="0"/>
                <a:ea typeface="Verdana" pitchFamily="34" charset="0"/>
                <a:cs typeface="Verdana" pitchFamily="34" charset="0"/>
              </a:rPr>
              <a:t>Explanation:</a:t>
            </a:r>
          </a:p>
          <a:p>
            <a:pPr>
              <a:buFontTx/>
              <a:buNone/>
            </a:pPr>
            <a:r>
              <a:rPr lang="en-GB" sz="2000">
                <a:latin typeface="Verdana" pitchFamily="34" charset="0"/>
                <a:ea typeface="Verdana" pitchFamily="34" charset="0"/>
                <a:cs typeface="Verdana" pitchFamily="34" charset="0"/>
              </a:rPr>
              <a:t>Manufacturer claim = 5% homes having LED TV</a:t>
            </a:r>
          </a:p>
          <a:p>
            <a:pPr>
              <a:buFontTx/>
              <a:buNone/>
            </a:pPr>
            <a:r>
              <a:rPr lang="en-GB" sz="2000">
                <a:latin typeface="Verdana" pitchFamily="34" charset="0"/>
                <a:ea typeface="Verdana" pitchFamily="34" charset="0"/>
                <a:cs typeface="Verdana" pitchFamily="34" charset="0"/>
              </a:rPr>
              <a:t>Dealer claim= less than 5% of house hold are having LED TV</a:t>
            </a:r>
          </a:p>
          <a:p>
            <a:pPr>
              <a:buFontTx/>
              <a:buNone/>
            </a:pPr>
            <a:r>
              <a:rPr lang="en-GB" sz="2000">
                <a:latin typeface="Verdana" pitchFamily="34" charset="0"/>
                <a:ea typeface="Verdana" pitchFamily="34" charset="0"/>
                <a:cs typeface="Verdana" pitchFamily="34" charset="0"/>
              </a:rPr>
              <a:t>Claim of company is reasonable?</a:t>
            </a:r>
          </a:p>
          <a:p>
            <a:pPr>
              <a:buFontTx/>
              <a:buNone/>
            </a:pPr>
            <a:r>
              <a:rPr lang="en-GB" sz="2000">
                <a:latin typeface="Verdana" pitchFamily="34" charset="0"/>
                <a:ea typeface="Verdana" pitchFamily="34" charset="0"/>
                <a:cs typeface="Verdana" pitchFamily="34" charset="0"/>
              </a:rPr>
              <a:t>If LED TV is used by 5% or more customer then company claim is reasonable(=or more than 5%)</a:t>
            </a:r>
          </a:p>
          <a:p>
            <a:pPr>
              <a:buFontTx/>
              <a:buNone/>
            </a:pPr>
            <a:r>
              <a:rPr lang="en-GB" sz="2000">
                <a:latin typeface="Verdana" pitchFamily="34" charset="0"/>
                <a:ea typeface="Verdana" pitchFamily="34" charset="0"/>
                <a:cs typeface="Verdana" pitchFamily="34" charset="0"/>
              </a:rPr>
              <a:t>IF LED TV is used by less than 5% company claim is not reasonable(less than 5%)</a:t>
            </a:r>
          </a:p>
          <a:p>
            <a:pPr>
              <a:buFontTx/>
              <a:buNone/>
            </a:pPr>
            <a:r>
              <a:rPr lang="en-GB" sz="2000">
                <a:latin typeface="Verdana" pitchFamily="34" charset="0"/>
                <a:ea typeface="Verdana" pitchFamily="34" charset="0"/>
                <a:cs typeface="Verdana" pitchFamily="34" charset="0"/>
              </a:rPr>
              <a:t>Ho:P=0.05 and H</a:t>
            </a:r>
            <a:r>
              <a:rPr lang="el-GR" sz="2000">
                <a:latin typeface="Verdana" pitchFamily="34" charset="0"/>
                <a:ea typeface="Verdana" pitchFamily="34" charset="0"/>
                <a:cs typeface="Verdana" pitchFamily="34" charset="0"/>
              </a:rPr>
              <a:t>α</a:t>
            </a:r>
            <a:r>
              <a:rPr lang="en-US" sz="2000">
                <a:latin typeface="Verdana" pitchFamily="34" charset="0"/>
                <a:ea typeface="Verdana" pitchFamily="34" charset="0"/>
                <a:cs typeface="Verdana" pitchFamily="34" charset="0"/>
              </a:rPr>
              <a:t>: P&lt;0.05</a:t>
            </a:r>
            <a:endParaRPr lang="en-GB" sz="2000">
              <a:latin typeface="Verdana" pitchFamily="34" charset="0"/>
              <a:ea typeface="Verdana" pitchFamily="34" charset="0"/>
              <a:cs typeface="Verdana" pitchFamily="34" charset="0"/>
            </a:endParaRPr>
          </a:p>
          <a:p>
            <a:pPr>
              <a:buFontTx/>
              <a:buNone/>
            </a:pPr>
            <a:endParaRPr lang="en-GB" sz="2000">
              <a:latin typeface="Verdana" pitchFamily="34" charset="0"/>
              <a:ea typeface="Verdana" pitchFamily="34" charset="0"/>
              <a:cs typeface="Verdana" pitchFamily="34" charset="0"/>
            </a:endParaRPr>
          </a:p>
        </p:txBody>
      </p:sp>
      <p:graphicFrame>
        <p:nvGraphicFramePr>
          <p:cNvPr id="15362"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2" imgW="914400" imgH="215640" progId="Equation.3">
                  <p:embed/>
                </p:oleObj>
              </mc:Choice>
              <mc:Fallback>
                <p:oleObj name="Equation" r:id="rId2" imgW="914400" imgH="21564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4">
                                            <p:txEl>
                                              <p:pRg st="2" end="2"/>
                                            </p:txEl>
                                          </p:spTgt>
                                        </p:tgtEl>
                                        <p:attrNameLst>
                                          <p:attrName>style.visibility</p:attrName>
                                        </p:attrNameLst>
                                      </p:cBhvr>
                                      <p:to>
                                        <p:strVal val="visible"/>
                                      </p:to>
                                    </p:set>
                                    <p:anim calcmode="lin" valueType="num">
                                      <p:cBhvr additive="base">
                                        <p:cTn id="7" dur="500" fill="hold"/>
                                        <p:tgtEl>
                                          <p:spTgt spid="6963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634">
                                            <p:txEl>
                                              <p:pRg st="3" end="3"/>
                                            </p:txEl>
                                          </p:spTgt>
                                        </p:tgtEl>
                                        <p:attrNameLst>
                                          <p:attrName>style.visibility</p:attrName>
                                        </p:attrNameLst>
                                      </p:cBhvr>
                                      <p:to>
                                        <p:strVal val="visible"/>
                                      </p:to>
                                    </p:set>
                                    <p:anim calcmode="lin" valueType="num">
                                      <p:cBhvr additive="base">
                                        <p:cTn id="13" dur="500" fill="hold"/>
                                        <p:tgtEl>
                                          <p:spTgt spid="6963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9634">
                                            <p:txEl>
                                              <p:pRg st="4" end="4"/>
                                            </p:txEl>
                                          </p:spTgt>
                                        </p:tgtEl>
                                        <p:attrNameLst>
                                          <p:attrName>style.visibility</p:attrName>
                                        </p:attrNameLst>
                                      </p:cBhvr>
                                      <p:to>
                                        <p:strVal val="visible"/>
                                      </p:to>
                                    </p:set>
                                    <p:anim calcmode="lin" valueType="num">
                                      <p:cBhvr additive="base">
                                        <p:cTn id="19" dur="500" fill="hold"/>
                                        <p:tgtEl>
                                          <p:spTgt spid="6963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3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9634">
                                            <p:txEl>
                                              <p:pRg st="5" end="5"/>
                                            </p:txEl>
                                          </p:spTgt>
                                        </p:tgtEl>
                                        <p:attrNameLst>
                                          <p:attrName>style.visibility</p:attrName>
                                        </p:attrNameLst>
                                      </p:cBhvr>
                                      <p:to>
                                        <p:strVal val="visible"/>
                                      </p:to>
                                    </p:set>
                                    <p:anim calcmode="lin" valueType="num">
                                      <p:cBhvr additive="base">
                                        <p:cTn id="25" dur="500" fill="hold"/>
                                        <p:tgtEl>
                                          <p:spTgt spid="6963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63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9634">
                                            <p:txEl>
                                              <p:pRg st="6" end="6"/>
                                            </p:txEl>
                                          </p:spTgt>
                                        </p:tgtEl>
                                        <p:attrNameLst>
                                          <p:attrName>style.visibility</p:attrName>
                                        </p:attrNameLst>
                                      </p:cBhvr>
                                      <p:to>
                                        <p:strVal val="visible"/>
                                      </p:to>
                                    </p:set>
                                    <p:anim calcmode="lin" valueType="num">
                                      <p:cBhvr additive="base">
                                        <p:cTn id="31" dur="500" fill="hold"/>
                                        <p:tgtEl>
                                          <p:spTgt spid="6963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963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9634">
                                            <p:txEl>
                                              <p:pRg st="7" end="7"/>
                                            </p:txEl>
                                          </p:spTgt>
                                        </p:tgtEl>
                                        <p:attrNameLst>
                                          <p:attrName>style.visibility</p:attrName>
                                        </p:attrNameLst>
                                      </p:cBhvr>
                                      <p:to>
                                        <p:strVal val="visible"/>
                                      </p:to>
                                    </p:set>
                                    <p:anim calcmode="lin" valueType="num">
                                      <p:cBhvr additive="base">
                                        <p:cTn id="37" dur="500" fill="hold"/>
                                        <p:tgtEl>
                                          <p:spTgt spid="6963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963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p:cNvSpPr>
            <a:spLocks noGrp="1"/>
          </p:cNvSpPr>
          <p:nvPr>
            <p:ph idx="1"/>
          </p:nvPr>
        </p:nvSpPr>
        <p:spPr>
          <a:xfrm>
            <a:off x="457200" y="533400"/>
            <a:ext cx="8229600" cy="5592763"/>
          </a:xfrm>
        </p:spPr>
        <p:txBody>
          <a:bodyPr/>
          <a:lstStyle/>
          <a:p>
            <a:pPr>
              <a:buFontTx/>
              <a:buNone/>
            </a:pPr>
            <a:r>
              <a:rPr lang="en-GB" sz="2200" u="sng">
                <a:solidFill>
                  <a:srgbClr val="335295"/>
                </a:solidFill>
                <a:latin typeface="Verdana" pitchFamily="34" charset="0"/>
                <a:ea typeface="Verdana" pitchFamily="34" charset="0"/>
                <a:cs typeface="Verdana" pitchFamily="34" charset="0"/>
              </a:rPr>
              <a:t>Given :</a:t>
            </a:r>
            <a:endParaRPr lang="en-GB" sz="2200" u="sng" baseline="-25000">
              <a:solidFill>
                <a:srgbClr val="335295"/>
              </a:solidFill>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Population proportion = p= 0.05</a:t>
            </a:r>
            <a:r>
              <a:rPr lang="en-GB" sz="2200">
                <a:latin typeface="Verdana" pitchFamily="34" charset="0"/>
                <a:ea typeface="Verdana" pitchFamily="34" charset="0"/>
                <a:cs typeface="Verdana" pitchFamily="34" charset="0"/>
                <a:sym typeface="Wingdings" pitchFamily="2" charset="2"/>
              </a:rPr>
              <a:t> q= 0.95</a:t>
            </a:r>
            <a:endParaRPr lang="en-GB" sz="22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Sample proportion = p̂ = 18/400= 0.045,  n= 400, </a:t>
            </a:r>
          </a:p>
          <a:p>
            <a:pPr>
              <a:buFontTx/>
              <a:buNone/>
            </a:pPr>
            <a:r>
              <a:rPr lang="en-GB" sz="2200" u="sng">
                <a:solidFill>
                  <a:srgbClr val="335295"/>
                </a:solidFill>
                <a:latin typeface="Verdana" pitchFamily="34" charset="0"/>
                <a:ea typeface="Verdana" pitchFamily="34" charset="0"/>
                <a:cs typeface="Verdana" pitchFamily="34" charset="0"/>
              </a:rPr>
              <a:t>Solution</a:t>
            </a:r>
          </a:p>
          <a:p>
            <a:pPr>
              <a:buFontTx/>
              <a:buNone/>
            </a:pPr>
            <a:r>
              <a:rPr lang="en-GB" sz="2200">
                <a:latin typeface="Verdana" pitchFamily="34" charset="0"/>
                <a:ea typeface="Verdana" pitchFamily="34" charset="0"/>
                <a:cs typeface="Verdana" pitchFamily="34" charset="0"/>
              </a:rPr>
              <a:t>Step 1: H</a:t>
            </a:r>
            <a:r>
              <a:rPr lang="en-GB" sz="2200" baseline="-25000">
                <a:latin typeface="Verdana" pitchFamily="34" charset="0"/>
                <a:ea typeface="Verdana" pitchFamily="34" charset="0"/>
                <a:cs typeface="Verdana" pitchFamily="34" charset="0"/>
              </a:rPr>
              <a:t>0 </a:t>
            </a:r>
            <a:r>
              <a:rPr lang="en-GB" sz="2200">
                <a:latin typeface="Verdana" pitchFamily="34" charset="0"/>
                <a:ea typeface="Verdana" pitchFamily="34" charset="0"/>
                <a:cs typeface="Verdana" pitchFamily="34" charset="0"/>
              </a:rPr>
              <a:t> : p = 0.05  </a:t>
            </a:r>
          </a:p>
          <a:p>
            <a:pPr>
              <a:buFontTx/>
              <a:buNone/>
            </a:pPr>
            <a:r>
              <a:rPr lang="en-GB" sz="2200">
                <a:latin typeface="Verdana" pitchFamily="34" charset="0"/>
                <a:ea typeface="Verdana" pitchFamily="34" charset="0"/>
                <a:cs typeface="Verdana" pitchFamily="34" charset="0"/>
              </a:rPr>
              <a:t>Step 2: H</a:t>
            </a:r>
            <a:r>
              <a:rPr lang="el-GR" sz="2200" baseline="-25000">
                <a:latin typeface="Verdana" pitchFamily="34" charset="0"/>
                <a:ea typeface="Verdana" pitchFamily="34" charset="0"/>
                <a:cs typeface="Verdana" pitchFamily="34" charset="0"/>
              </a:rPr>
              <a:t>α</a:t>
            </a:r>
            <a:r>
              <a:rPr lang="en-GB" sz="2200" baseline="-25000">
                <a:latin typeface="Verdana" pitchFamily="34" charset="0"/>
                <a:ea typeface="Verdana" pitchFamily="34" charset="0"/>
                <a:cs typeface="Verdana" pitchFamily="34" charset="0"/>
              </a:rPr>
              <a:t> </a:t>
            </a:r>
            <a:r>
              <a:rPr lang="en-GB" sz="2200">
                <a:latin typeface="Verdana" pitchFamily="34" charset="0"/>
                <a:ea typeface="Verdana" pitchFamily="34" charset="0"/>
                <a:cs typeface="Verdana" pitchFamily="34" charset="0"/>
              </a:rPr>
              <a:t> : p &lt; 0.05</a:t>
            </a:r>
          </a:p>
          <a:p>
            <a:pPr>
              <a:buFontTx/>
              <a:buNone/>
            </a:pPr>
            <a:r>
              <a:rPr lang="en-GB" sz="2200">
                <a:latin typeface="Verdana" pitchFamily="34" charset="0"/>
                <a:ea typeface="Verdana" pitchFamily="34" charset="0"/>
                <a:cs typeface="Verdana" pitchFamily="34" charset="0"/>
              </a:rPr>
              <a:t>Step 3: </a:t>
            </a:r>
            <a:r>
              <a:rPr lang="el-GR" sz="2200">
                <a:latin typeface="Verdana" pitchFamily="34" charset="0"/>
                <a:ea typeface="Verdana" pitchFamily="34" charset="0"/>
                <a:cs typeface="Verdana" pitchFamily="34" charset="0"/>
              </a:rPr>
              <a:t>α</a:t>
            </a:r>
            <a:r>
              <a:rPr lang="en-GB" sz="2200">
                <a:latin typeface="Verdana" pitchFamily="34" charset="0"/>
                <a:ea typeface="Verdana" pitchFamily="34" charset="0"/>
                <a:cs typeface="Verdana" pitchFamily="34" charset="0"/>
              </a:rPr>
              <a:t>= 0.01</a:t>
            </a:r>
          </a:p>
          <a:p>
            <a:pPr>
              <a:buFontTx/>
              <a:buNone/>
            </a:pPr>
            <a:r>
              <a:rPr lang="en-GB" sz="2200">
                <a:latin typeface="Verdana" pitchFamily="34" charset="0"/>
                <a:ea typeface="Verdana" pitchFamily="34" charset="0"/>
                <a:cs typeface="Verdana" pitchFamily="34" charset="0"/>
              </a:rPr>
              <a:t>Step 4: Acceptance region greater than -2.33.</a:t>
            </a:r>
          </a:p>
          <a:p>
            <a:pPr>
              <a:buFontTx/>
              <a:buNone/>
            </a:pPr>
            <a:r>
              <a:rPr lang="en-GB" sz="2200">
                <a:latin typeface="Verdana" pitchFamily="34" charset="0"/>
                <a:ea typeface="Verdana" pitchFamily="34" charset="0"/>
                <a:cs typeface="Verdana" pitchFamily="34" charset="0"/>
              </a:rPr>
              <a:t>Step 5: Test statistics / Calculated value</a:t>
            </a: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p:txBody>
      </p:sp>
      <p:graphicFrame>
        <p:nvGraphicFramePr>
          <p:cNvPr id="1638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2" imgW="914400" imgH="215640" progId="Equation.3">
                  <p:embed/>
                </p:oleObj>
              </mc:Choice>
              <mc:Fallback>
                <p:oleObj name="Equation" r:id="rId2" imgW="914400" imgH="21564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7"/>
          <p:cNvPicPr>
            <a:picLocks noChangeAspect="1"/>
          </p:cNvPicPr>
          <p:nvPr/>
        </p:nvPicPr>
        <p:blipFill>
          <a:blip r:embed="rId4"/>
          <a:srcRect/>
          <a:stretch>
            <a:fillRect/>
          </a:stretch>
        </p:blipFill>
        <p:spPr bwMode="auto">
          <a:xfrm>
            <a:off x="5867400" y="1905000"/>
            <a:ext cx="1447800" cy="1219200"/>
          </a:xfrm>
          <a:prstGeom prst="rect">
            <a:avLst/>
          </a:prstGeom>
          <a:noFill/>
          <a:ln w="9525">
            <a:noFill/>
            <a:miter lim="800000"/>
            <a:headEnd/>
            <a:tailEnd/>
          </a:ln>
        </p:spPr>
      </p:pic>
      <p:graphicFrame>
        <p:nvGraphicFramePr>
          <p:cNvPr id="16387" name="Object 4"/>
          <p:cNvGraphicFramePr>
            <a:graphicFrameLocks noChangeAspect="1"/>
          </p:cNvGraphicFramePr>
          <p:nvPr/>
        </p:nvGraphicFramePr>
        <p:xfrm>
          <a:off x="685800" y="4318000"/>
          <a:ext cx="2743200" cy="1701800"/>
        </p:xfrm>
        <a:graphic>
          <a:graphicData uri="http://schemas.openxmlformats.org/presentationml/2006/ole">
            <mc:AlternateContent xmlns:mc="http://schemas.openxmlformats.org/markup-compatibility/2006">
              <mc:Choice xmlns:v="urn:schemas-microsoft-com:vml" Requires="v">
                <p:oleObj name="Equation" r:id="rId5" imgW="1650960" imgH="1244520" progId="Equation.3">
                  <p:embed/>
                </p:oleObj>
              </mc:Choice>
              <mc:Fallback>
                <p:oleObj name="Equation" r:id="rId5" imgW="1650960" imgH="124452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318000"/>
                        <a:ext cx="2743200" cy="170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4">
                                            <p:txEl>
                                              <p:pRg st="1" end="1"/>
                                            </p:txEl>
                                          </p:spTgt>
                                        </p:tgtEl>
                                        <p:attrNameLst>
                                          <p:attrName>style.visibility</p:attrName>
                                        </p:attrNameLst>
                                      </p:cBhvr>
                                      <p:to>
                                        <p:strVal val="visible"/>
                                      </p:to>
                                    </p:set>
                                    <p:anim calcmode="lin" valueType="num">
                                      <p:cBhvr additive="base">
                                        <p:cTn id="7" dur="500" fill="hold"/>
                                        <p:tgtEl>
                                          <p:spTgt spid="696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634">
                                            <p:txEl>
                                              <p:pRg st="2" end="2"/>
                                            </p:txEl>
                                          </p:spTgt>
                                        </p:tgtEl>
                                        <p:attrNameLst>
                                          <p:attrName>style.visibility</p:attrName>
                                        </p:attrNameLst>
                                      </p:cBhvr>
                                      <p:to>
                                        <p:strVal val="visible"/>
                                      </p:to>
                                    </p:set>
                                    <p:anim calcmode="lin" valueType="num">
                                      <p:cBhvr additive="base">
                                        <p:cTn id="13" dur="500" fill="hold"/>
                                        <p:tgtEl>
                                          <p:spTgt spid="6963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9634">
                                            <p:txEl>
                                              <p:pRg st="3" end="3"/>
                                            </p:txEl>
                                          </p:spTgt>
                                        </p:tgtEl>
                                        <p:attrNameLst>
                                          <p:attrName>style.visibility</p:attrName>
                                        </p:attrNameLst>
                                      </p:cBhvr>
                                      <p:to>
                                        <p:strVal val="visible"/>
                                      </p:to>
                                    </p:set>
                                    <p:anim calcmode="lin" valueType="num">
                                      <p:cBhvr additive="base">
                                        <p:cTn id="19" dur="500" fill="hold"/>
                                        <p:tgtEl>
                                          <p:spTgt spid="6963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9634">
                                            <p:txEl>
                                              <p:pRg st="4" end="4"/>
                                            </p:txEl>
                                          </p:spTgt>
                                        </p:tgtEl>
                                        <p:attrNameLst>
                                          <p:attrName>style.visibility</p:attrName>
                                        </p:attrNameLst>
                                      </p:cBhvr>
                                      <p:to>
                                        <p:strVal val="visible"/>
                                      </p:to>
                                    </p:set>
                                    <p:anim calcmode="lin" valueType="num">
                                      <p:cBhvr additive="base">
                                        <p:cTn id="25" dur="500" fill="hold"/>
                                        <p:tgtEl>
                                          <p:spTgt spid="6963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63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9634">
                                            <p:txEl>
                                              <p:pRg st="5" end="5"/>
                                            </p:txEl>
                                          </p:spTgt>
                                        </p:tgtEl>
                                        <p:attrNameLst>
                                          <p:attrName>style.visibility</p:attrName>
                                        </p:attrNameLst>
                                      </p:cBhvr>
                                      <p:to>
                                        <p:strVal val="visible"/>
                                      </p:to>
                                    </p:set>
                                    <p:anim calcmode="lin" valueType="num">
                                      <p:cBhvr additive="base">
                                        <p:cTn id="31" dur="500" fill="hold"/>
                                        <p:tgtEl>
                                          <p:spTgt spid="6963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963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9634">
                                            <p:txEl>
                                              <p:pRg st="6" end="6"/>
                                            </p:txEl>
                                          </p:spTgt>
                                        </p:tgtEl>
                                        <p:attrNameLst>
                                          <p:attrName>style.visibility</p:attrName>
                                        </p:attrNameLst>
                                      </p:cBhvr>
                                      <p:to>
                                        <p:strVal val="visible"/>
                                      </p:to>
                                    </p:set>
                                    <p:anim calcmode="lin" valueType="num">
                                      <p:cBhvr additive="base">
                                        <p:cTn id="37" dur="500" fill="hold"/>
                                        <p:tgtEl>
                                          <p:spTgt spid="6963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963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9634">
                                            <p:txEl>
                                              <p:pRg st="7" end="7"/>
                                            </p:txEl>
                                          </p:spTgt>
                                        </p:tgtEl>
                                        <p:attrNameLst>
                                          <p:attrName>style.visibility</p:attrName>
                                        </p:attrNameLst>
                                      </p:cBhvr>
                                      <p:to>
                                        <p:strVal val="visible"/>
                                      </p:to>
                                    </p:set>
                                    <p:anim calcmode="lin" valueType="num">
                                      <p:cBhvr additive="base">
                                        <p:cTn id="43" dur="500" fill="hold"/>
                                        <p:tgtEl>
                                          <p:spTgt spid="6963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963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9634">
                                            <p:txEl>
                                              <p:pRg st="8" end="8"/>
                                            </p:txEl>
                                          </p:spTgt>
                                        </p:tgtEl>
                                        <p:attrNameLst>
                                          <p:attrName>style.visibility</p:attrName>
                                        </p:attrNameLst>
                                      </p:cBhvr>
                                      <p:to>
                                        <p:strVal val="visible"/>
                                      </p:to>
                                    </p:set>
                                    <p:anim calcmode="lin" valueType="num">
                                      <p:cBhvr additive="base">
                                        <p:cTn id="49" dur="500" fill="hold"/>
                                        <p:tgtEl>
                                          <p:spTgt spid="6963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963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p:cNvSpPr>
            <a:spLocks noGrp="1"/>
          </p:cNvSpPr>
          <p:nvPr>
            <p:ph idx="1"/>
          </p:nvPr>
        </p:nvSpPr>
        <p:spPr>
          <a:xfrm>
            <a:off x="457200" y="381000"/>
            <a:ext cx="8229600" cy="5745163"/>
          </a:xfrm>
        </p:spPr>
        <p:txBody>
          <a:bodyPr/>
          <a:lstStyle/>
          <a:p>
            <a:pPr>
              <a:buFontTx/>
              <a:buNone/>
            </a:pPr>
            <a:r>
              <a:rPr lang="en-GB"/>
              <a:t>Possible theory question:</a:t>
            </a:r>
          </a:p>
          <a:p>
            <a:pPr>
              <a:buFontTx/>
              <a:buNone/>
            </a:pPr>
            <a:r>
              <a:rPr lang="en-GB"/>
              <a:t>Discuss the test procedure to test hypothesized population proportion using single sample proportion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Content Placeholder 2"/>
          <p:cNvSpPr>
            <a:spLocks noGrp="1"/>
          </p:cNvSpPr>
          <p:nvPr>
            <p:ph idx="1"/>
          </p:nvPr>
        </p:nvSpPr>
        <p:spPr>
          <a:xfrm>
            <a:off x="457200" y="304800"/>
            <a:ext cx="8229600" cy="5821363"/>
          </a:xfrm>
        </p:spPr>
        <p:txBody>
          <a:bodyPr/>
          <a:lstStyle/>
          <a:p>
            <a:pPr>
              <a:buFontTx/>
              <a:buNone/>
            </a:pPr>
            <a:endParaRPr lang="en-GB" sz="2200"/>
          </a:p>
        </p:txBody>
      </p:sp>
      <p:sp>
        <p:nvSpPr>
          <p:cNvPr id="4" name="Rectangle 3"/>
          <p:cNvSpPr/>
          <p:nvPr/>
        </p:nvSpPr>
        <p:spPr>
          <a:xfrm>
            <a:off x="914400" y="1143000"/>
            <a:ext cx="7239000" cy="4247317"/>
          </a:xfrm>
          <a:prstGeom prst="rect">
            <a:avLst/>
          </a:prstGeom>
          <a:noFill/>
        </p:spPr>
        <p:txBody>
          <a:bodyPr>
            <a:spAutoFit/>
          </a:bodyPr>
          <a:lstStyle/>
          <a:p>
            <a:pPr algn="ctr">
              <a:defRPr/>
            </a:pPr>
            <a:r>
              <a:rPr lang="en-GB"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4.Testing  of hypothesis of two proportion</a:t>
            </a:r>
            <a:r>
              <a:rPr lang="en-GB"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sym typeface="Wingdings" pitchFamily="2" charset="2"/>
              </a:rPr>
              <a:t></a:t>
            </a:r>
            <a:r>
              <a:rPr lang="en-GB"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involving two population</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a:xfrm>
            <a:off x="457200" y="304800"/>
            <a:ext cx="8229600" cy="5821363"/>
          </a:xfrm>
        </p:spPr>
        <p:txBody>
          <a:bodyPr/>
          <a:lstStyle/>
          <a:p>
            <a:endParaRPr lang="en-GB"/>
          </a:p>
          <a:p>
            <a:pPr>
              <a:buFontTx/>
              <a:buNone/>
            </a:pPr>
            <a:r>
              <a:rPr lang="en-GB"/>
              <a:t>Null hypothesis H</a:t>
            </a:r>
            <a:r>
              <a:rPr lang="en-GB" baseline="-25000"/>
              <a:t>0</a:t>
            </a:r>
            <a:r>
              <a:rPr lang="en-GB"/>
              <a:t>: p</a:t>
            </a:r>
            <a:r>
              <a:rPr lang="en-GB" baseline="-25000"/>
              <a:t>1</a:t>
            </a:r>
            <a:r>
              <a:rPr lang="en-GB"/>
              <a:t>-p</a:t>
            </a:r>
            <a:r>
              <a:rPr lang="en-GB" baseline="-25000"/>
              <a:t>2 </a:t>
            </a:r>
            <a:r>
              <a:rPr lang="en-GB"/>
              <a:t>= 0</a:t>
            </a:r>
          </a:p>
          <a:p>
            <a:pPr>
              <a:buFontTx/>
              <a:buNone/>
            </a:pPr>
            <a:r>
              <a:rPr lang="en-GB"/>
              <a:t>Alternative Hypothesis H</a:t>
            </a:r>
            <a:r>
              <a:rPr lang="el-GR"/>
              <a:t>α</a:t>
            </a:r>
            <a:r>
              <a:rPr lang="en-GB"/>
              <a:t>: p</a:t>
            </a:r>
            <a:r>
              <a:rPr lang="en-GB" baseline="-25000"/>
              <a:t>1</a:t>
            </a:r>
            <a:r>
              <a:rPr lang="en-GB"/>
              <a:t>-p</a:t>
            </a:r>
            <a:r>
              <a:rPr lang="en-GB" baseline="-25000"/>
              <a:t>2</a:t>
            </a:r>
            <a:r>
              <a:rPr lang="en-GB"/>
              <a:t>≠0</a:t>
            </a:r>
          </a:p>
          <a:p>
            <a:pPr>
              <a:buFontTx/>
              <a:buNone/>
            </a:pPr>
            <a:r>
              <a:rPr lang="en-GB"/>
              <a:t>Test statistics </a:t>
            </a:r>
          </a:p>
          <a:p>
            <a:pPr>
              <a:buFontTx/>
              <a:buNone/>
            </a:pPr>
            <a:endParaRPr lang="en-GB"/>
          </a:p>
        </p:txBody>
      </p:sp>
      <p:graphicFrame>
        <p:nvGraphicFramePr>
          <p:cNvPr id="29698" name="Object 4"/>
          <p:cNvGraphicFramePr>
            <a:graphicFrameLocks noChangeAspect="1"/>
          </p:cNvGraphicFramePr>
          <p:nvPr/>
        </p:nvGraphicFramePr>
        <p:xfrm>
          <a:off x="1066800" y="2667000"/>
          <a:ext cx="5105400" cy="2819400"/>
        </p:xfrm>
        <a:graphic>
          <a:graphicData uri="http://schemas.openxmlformats.org/presentationml/2006/ole">
            <mc:AlternateContent xmlns:mc="http://schemas.openxmlformats.org/markup-compatibility/2006">
              <mc:Choice xmlns:v="urn:schemas-microsoft-com:vml" Requires="v">
                <p:oleObj name="Equation" r:id="rId2" imgW="3085920" imgH="1841400" progId="Equation.3">
                  <p:embed/>
                </p:oleObj>
              </mc:Choice>
              <mc:Fallback>
                <p:oleObj name="Equation" r:id="rId2" imgW="3085920" imgH="1841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667000"/>
                        <a:ext cx="5105400"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2"/>
          <p:cNvSpPr>
            <a:spLocks noGrp="1"/>
          </p:cNvSpPr>
          <p:nvPr>
            <p:ph idx="1"/>
          </p:nvPr>
        </p:nvSpPr>
        <p:spPr>
          <a:xfrm>
            <a:off x="457200" y="228600"/>
            <a:ext cx="8229600" cy="5897563"/>
          </a:xfrm>
        </p:spPr>
        <p:txBody>
          <a:bodyPr/>
          <a:lstStyle/>
          <a:p>
            <a:pPr>
              <a:buFontTx/>
              <a:buNone/>
            </a:pPr>
            <a:r>
              <a:rPr lang="en-GB" sz="2200" dirty="0"/>
              <a:t>17. A firm wanted to choose a popular actor to be the brand ambassador for the firm’s product.  However, before taking the final decision, the firm conducted a market survey to know the opinion of its customers in Mumbai and Delhi.  The surveys conducted in the two cities revealed that while 290 out of 400 customers favoured the choice, in Mumbai only 160 out of 300 customers favoured the choice in Delhi.  Can the firm conclude that the proportions of customers who favoured the actor in Mumbai and Delhi are same?</a:t>
            </a:r>
          </a:p>
          <a:p>
            <a:pPr>
              <a:buFontTx/>
              <a:buNone/>
            </a:pPr>
            <a:r>
              <a:rPr lang="en-GB" sz="2200" dirty="0"/>
              <a:t>Solution</a:t>
            </a:r>
          </a:p>
          <a:p>
            <a:pPr>
              <a:buFontTx/>
              <a:buNone/>
            </a:pPr>
            <a:r>
              <a:rPr lang="en-GB" sz="2200" dirty="0"/>
              <a:t>Null hypothesis H0: </a:t>
            </a:r>
            <a:r>
              <a:rPr lang="en-GB" sz="2400" dirty="0"/>
              <a:t>p</a:t>
            </a:r>
            <a:r>
              <a:rPr lang="en-GB" sz="2400" baseline="-25000" dirty="0"/>
              <a:t>1</a:t>
            </a:r>
            <a:r>
              <a:rPr lang="en-GB" sz="2400" dirty="0"/>
              <a:t>-p</a:t>
            </a:r>
            <a:r>
              <a:rPr lang="en-GB" sz="2400" baseline="-25000" dirty="0"/>
              <a:t>2 </a:t>
            </a:r>
            <a:r>
              <a:rPr lang="en-GB" sz="2400" dirty="0"/>
              <a:t>= 0</a:t>
            </a:r>
            <a:endParaRPr lang="en-GB" sz="2200" baseline="-25000" dirty="0"/>
          </a:p>
          <a:p>
            <a:pPr>
              <a:buFontTx/>
              <a:buNone/>
            </a:pPr>
            <a:r>
              <a:rPr lang="en-GB" sz="2200" dirty="0"/>
              <a:t>Alternative hypothesis H</a:t>
            </a:r>
            <a:r>
              <a:rPr lang="el-GR" sz="2200" dirty="0"/>
              <a:t>α</a:t>
            </a:r>
            <a:r>
              <a:rPr lang="en-GB" sz="2200" dirty="0"/>
              <a:t>: </a:t>
            </a:r>
            <a:r>
              <a:rPr lang="en-GB" sz="2400" dirty="0"/>
              <a:t>p</a:t>
            </a:r>
            <a:r>
              <a:rPr lang="en-GB" sz="2400" baseline="-25000" dirty="0"/>
              <a:t>1</a:t>
            </a:r>
            <a:r>
              <a:rPr lang="en-GB" sz="2400" dirty="0"/>
              <a:t>-p</a:t>
            </a:r>
            <a:r>
              <a:rPr lang="en-GB" sz="2400" baseline="-25000" dirty="0"/>
              <a:t>2</a:t>
            </a:r>
            <a:r>
              <a:rPr lang="en-GB" sz="2400" dirty="0"/>
              <a:t>≠0</a:t>
            </a:r>
            <a:endParaRPr lang="en-GB" sz="2200" baseline="-25000" dirty="0"/>
          </a:p>
          <a:p>
            <a:pPr>
              <a:buFontTx/>
              <a:buNone/>
            </a:pPr>
            <a:endParaRPr lang="en-GB"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GB" sz="3000"/>
              <a:t>Hypothesis</a:t>
            </a:r>
          </a:p>
        </p:txBody>
      </p:sp>
      <p:sp>
        <p:nvSpPr>
          <p:cNvPr id="50179" name="Content Placeholder 2"/>
          <p:cNvSpPr>
            <a:spLocks noGrp="1"/>
          </p:cNvSpPr>
          <p:nvPr>
            <p:ph idx="1"/>
          </p:nvPr>
        </p:nvSpPr>
        <p:spPr/>
        <p:txBody>
          <a:bodyPr/>
          <a:lstStyle/>
          <a:p>
            <a:pPr>
              <a:buFontTx/>
              <a:buNone/>
            </a:pPr>
            <a:r>
              <a:rPr lang="en-GB" sz="2200"/>
              <a:t>Hypothesis testing begins by making a tentative assumption about a population parameter.</a:t>
            </a:r>
          </a:p>
          <a:p>
            <a:pPr>
              <a:buFontTx/>
              <a:buNone/>
            </a:pPr>
            <a:r>
              <a:rPr lang="en-GB" sz="2200"/>
              <a:t>Tentative assumption is called </a:t>
            </a:r>
            <a:r>
              <a:rPr lang="en-GB" sz="2200">
                <a:solidFill>
                  <a:srgbClr val="C00000"/>
                </a:solidFill>
              </a:rPr>
              <a:t>Null hypothesis</a:t>
            </a:r>
            <a:r>
              <a:rPr lang="en-GB" sz="2200"/>
              <a:t>. H</a:t>
            </a:r>
            <a:r>
              <a:rPr lang="en-GB" sz="2200" baseline="-25000"/>
              <a:t>0</a:t>
            </a:r>
          </a:p>
          <a:p>
            <a:r>
              <a:rPr lang="en-GB" sz="2200"/>
              <a:t>Another hypothesis is called </a:t>
            </a:r>
            <a:r>
              <a:rPr lang="en-GB" sz="2200">
                <a:solidFill>
                  <a:srgbClr val="C00000"/>
                </a:solidFill>
              </a:rPr>
              <a:t>Alternative Hypothesis </a:t>
            </a:r>
            <a:r>
              <a:rPr lang="en-GB" sz="2200"/>
              <a:t>H</a:t>
            </a:r>
            <a:r>
              <a:rPr lang="el-GR" sz="2200" baseline="-25000"/>
              <a:t>α</a:t>
            </a:r>
            <a:endParaRPr lang="en-GB" sz="2200"/>
          </a:p>
          <a:p>
            <a:r>
              <a:rPr lang="en-GB" sz="2200"/>
              <a:t>Hypothesis testing procedure uses data from a sample to test the two competing statements indicated by H</a:t>
            </a:r>
            <a:r>
              <a:rPr lang="en-GB" sz="2200" baseline="-25000"/>
              <a:t>0 </a:t>
            </a:r>
            <a:r>
              <a:rPr lang="en-GB" sz="2200"/>
              <a:t> and H</a:t>
            </a:r>
            <a:r>
              <a:rPr lang="el-GR" sz="2200" baseline="-25000"/>
              <a:t>α</a:t>
            </a:r>
            <a:endParaRPr lang="en-GB" sz="2200" baseline="-25000"/>
          </a:p>
          <a:p>
            <a:pPr>
              <a:buFontTx/>
              <a:buNone/>
            </a:pPr>
            <a:endParaRPr lang="en-GB" sz="2200"/>
          </a:p>
          <a:p>
            <a:endParaRPr lang="en-GB" sz="2200" baseline="-25000"/>
          </a:p>
          <a:p>
            <a:pPr>
              <a:buFontTx/>
              <a:buNone/>
            </a:pPr>
            <a:endParaRPr lang="en-GB" sz="220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a:xfrm>
            <a:off x="457200" y="533400"/>
            <a:ext cx="8229600" cy="5592763"/>
          </a:xfrm>
        </p:spPr>
        <p:txBody>
          <a:bodyPr/>
          <a:lstStyle/>
          <a:p>
            <a:pPr>
              <a:buFontTx/>
              <a:buNone/>
            </a:pPr>
            <a:r>
              <a:rPr lang="en-GB" sz="2200">
                <a:latin typeface="Verdana" pitchFamily="34" charset="0"/>
                <a:ea typeface="Verdana" pitchFamily="34" charset="0"/>
                <a:cs typeface="Verdana" pitchFamily="34" charset="0"/>
              </a:rPr>
              <a:t>Level of significance =5%= </a:t>
            </a:r>
            <a:r>
              <a:rPr lang="el-GR" sz="2200">
                <a:latin typeface="Verdana" pitchFamily="34" charset="0"/>
                <a:ea typeface="Verdana" pitchFamily="34" charset="0"/>
                <a:cs typeface="Verdana" pitchFamily="34" charset="0"/>
              </a:rPr>
              <a:t>α</a:t>
            </a:r>
            <a:r>
              <a:rPr lang="en-GB" sz="2200">
                <a:latin typeface="Verdana" pitchFamily="34" charset="0"/>
                <a:ea typeface="Verdana" pitchFamily="34" charset="0"/>
                <a:cs typeface="Verdana" pitchFamily="34" charset="0"/>
              </a:rPr>
              <a:t>=0.05</a:t>
            </a:r>
          </a:p>
          <a:p>
            <a:pPr>
              <a:buFontTx/>
              <a:buNone/>
            </a:pPr>
            <a:r>
              <a:rPr lang="en-GB" sz="2200">
                <a:latin typeface="Verdana" pitchFamily="34" charset="0"/>
                <a:ea typeface="Verdana" pitchFamily="34" charset="0"/>
                <a:cs typeface="Verdana" pitchFamily="34" charset="0"/>
              </a:rPr>
              <a:t>Acceptance region is in between ±1.96</a:t>
            </a:r>
          </a:p>
          <a:p>
            <a:pPr>
              <a:buFontTx/>
              <a:buNone/>
            </a:pPr>
            <a:r>
              <a:rPr lang="en-GB" sz="2200">
                <a:latin typeface="Verdana" pitchFamily="34" charset="0"/>
                <a:ea typeface="Verdana" pitchFamily="34" charset="0"/>
                <a:cs typeface="Verdana" pitchFamily="34" charset="0"/>
              </a:rPr>
              <a:t>Test statistics</a:t>
            </a: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r>
              <a:rPr lang="en-GB" sz="2200">
                <a:latin typeface="Verdana" pitchFamily="34" charset="0"/>
                <a:ea typeface="Verdana" pitchFamily="34" charset="0"/>
                <a:cs typeface="Verdana" pitchFamily="34" charset="0"/>
              </a:rPr>
              <a:t>Conclusion: The calculated value lies in rejection region so null hypothesis is rejected</a:t>
            </a: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a:p>
            <a:pPr>
              <a:buFontTx/>
              <a:buNone/>
            </a:pPr>
            <a:endParaRPr lang="en-GB" sz="2200">
              <a:latin typeface="Verdana" pitchFamily="34" charset="0"/>
              <a:ea typeface="Verdana" pitchFamily="34" charset="0"/>
              <a:cs typeface="Verdana" pitchFamily="34" charset="0"/>
            </a:endParaRPr>
          </a:p>
        </p:txBody>
      </p:sp>
      <p:graphicFrame>
        <p:nvGraphicFramePr>
          <p:cNvPr id="30722" name="Object 2"/>
          <p:cNvGraphicFramePr>
            <a:graphicFrameLocks noChangeAspect="1"/>
          </p:cNvGraphicFramePr>
          <p:nvPr/>
        </p:nvGraphicFramePr>
        <p:xfrm>
          <a:off x="685800" y="1752600"/>
          <a:ext cx="5867400" cy="3530600"/>
        </p:xfrm>
        <a:graphic>
          <a:graphicData uri="http://schemas.openxmlformats.org/presentationml/2006/ole">
            <mc:AlternateContent xmlns:mc="http://schemas.openxmlformats.org/markup-compatibility/2006">
              <mc:Choice xmlns:v="urn:schemas-microsoft-com:vml" Requires="v">
                <p:oleObj name="Equation" r:id="rId2" imgW="4520880" imgH="3073320" progId="Equation.3">
                  <p:embed/>
                </p:oleObj>
              </mc:Choice>
              <mc:Fallback>
                <p:oleObj name="Equation" r:id="rId2" imgW="4520880" imgH="307332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5867400" cy="353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ntent Placeholder 2"/>
          <p:cNvSpPr>
            <a:spLocks noGrp="1"/>
          </p:cNvSpPr>
          <p:nvPr>
            <p:ph idx="1"/>
          </p:nvPr>
        </p:nvSpPr>
        <p:spPr>
          <a:xfrm>
            <a:off x="457200" y="457200"/>
            <a:ext cx="8229600" cy="5668963"/>
          </a:xfrm>
        </p:spPr>
        <p:txBody>
          <a:bodyPr/>
          <a:lstStyle/>
          <a:p>
            <a:pPr>
              <a:buFontTx/>
              <a:buNone/>
            </a:pPr>
            <a:r>
              <a:rPr lang="en-GB" sz="2200">
                <a:latin typeface="Verdana" pitchFamily="34" charset="0"/>
                <a:ea typeface="Verdana" pitchFamily="34" charset="0"/>
                <a:cs typeface="Verdana" pitchFamily="34" charset="0"/>
              </a:rPr>
              <a:t>Interpretation:</a:t>
            </a:r>
          </a:p>
          <a:p>
            <a:pPr>
              <a:buFontTx/>
              <a:buNone/>
            </a:pPr>
            <a:r>
              <a:rPr lang="en-GB" sz="2200">
                <a:latin typeface="Verdana" pitchFamily="34" charset="0"/>
                <a:ea typeface="Verdana" pitchFamily="34" charset="0"/>
                <a:cs typeface="Verdana" pitchFamily="34" charset="0"/>
              </a:rPr>
              <a:t>There is significant difference in the customers responses in the two cities for the choice of the actor.</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eaLnBrk="1" hangingPunct="1"/>
            <a:r>
              <a:rPr lang="en-US"/>
              <a:t>UNIT III Parametric tests</a:t>
            </a:r>
            <a:endParaRPr lang="en-IN"/>
          </a:p>
        </p:txBody>
      </p:sp>
      <p:sp>
        <p:nvSpPr>
          <p:cNvPr id="101379" name="Content Placeholder 2"/>
          <p:cNvSpPr>
            <a:spLocks noGrp="1"/>
          </p:cNvSpPr>
          <p:nvPr>
            <p:ph idx="1"/>
          </p:nvPr>
        </p:nvSpPr>
        <p:spPr/>
        <p:txBody>
          <a:bodyPr/>
          <a:lstStyle/>
          <a:p>
            <a:r>
              <a:rPr lang="en-IN" sz="2200"/>
              <a:t>Ftest</a:t>
            </a:r>
          </a:p>
          <a:p>
            <a:r>
              <a:rPr lang="en-IN" sz="2200"/>
              <a:t>ANOVA</a:t>
            </a:r>
          </a:p>
        </p:txBody>
      </p:sp>
      <p:sp>
        <p:nvSpPr>
          <p:cNvPr id="101380" name="Slide Number Placeholder 3"/>
          <p:cNvSpPr>
            <a:spLocks noGrp="1"/>
          </p:cNvSpPr>
          <p:nvPr>
            <p:ph type="sldNum" sz="quarter" idx="4294967295"/>
          </p:nvPr>
        </p:nvSpPr>
        <p:spPr bwMode="auto">
          <a:xfrm>
            <a:off x="7010400" y="6356350"/>
            <a:ext cx="2133600" cy="365125"/>
          </a:xfrm>
          <a:prstGeom prst="rect">
            <a:avLst/>
          </a:prstGeom>
          <a:noFill/>
          <a:ln>
            <a:miter lim="800000"/>
            <a:headEnd/>
            <a:tailEnd/>
          </a:ln>
        </p:spPr>
        <p:txBody>
          <a:bodyPr/>
          <a:lstStyle/>
          <a:p>
            <a:fld id="{80C5EC30-6030-44E3-8E6C-C98817FB8BC9}" type="slidenum">
              <a:rPr lang="en-IN"/>
              <a:pPr/>
              <a:t>92</a:t>
            </a:fld>
            <a:endParaRPr lang="en-I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GB" sz="3000"/>
              <a:t>F-test</a:t>
            </a:r>
          </a:p>
        </p:txBody>
      </p:sp>
      <p:sp>
        <p:nvSpPr>
          <p:cNvPr id="3" name="Content Placeholder 2"/>
          <p:cNvSpPr>
            <a:spLocks noGrp="1"/>
          </p:cNvSpPr>
          <p:nvPr>
            <p:ph idx="1"/>
          </p:nvPr>
        </p:nvSpPr>
        <p:spPr/>
        <p:txBody>
          <a:bodyPr/>
          <a:lstStyle/>
          <a:p>
            <a:r>
              <a:rPr lang="en-GB" sz="2000"/>
              <a:t>F distribution is the distribution of ratio of variances.</a:t>
            </a:r>
          </a:p>
          <a:p>
            <a:r>
              <a:rPr lang="en-GB" sz="2000"/>
              <a:t>Application – F-test used to test the equality of variances of two populations.</a:t>
            </a:r>
          </a:p>
          <a:p>
            <a:pPr>
              <a:buFontTx/>
              <a:buNone/>
            </a:pPr>
            <a:r>
              <a:rPr lang="en-GB" sz="2000"/>
              <a:t>ANOVA</a:t>
            </a:r>
          </a:p>
          <a:p>
            <a:r>
              <a:rPr lang="en-GB" sz="2000"/>
              <a:t>Test the significance of a regression equation</a:t>
            </a:r>
          </a:p>
          <a:p>
            <a:r>
              <a:rPr lang="en-GB" sz="2000" u="sng"/>
              <a:t>Testing equality of several population means simultaneously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a:xfrm>
            <a:off x="457200" y="274638"/>
            <a:ext cx="8229600" cy="868362"/>
          </a:xfrm>
        </p:spPr>
        <p:txBody>
          <a:bodyPr/>
          <a:lstStyle/>
          <a:p>
            <a:r>
              <a:rPr lang="en-GB" sz="3000"/>
              <a:t>Application of F-test</a:t>
            </a:r>
          </a:p>
        </p:txBody>
      </p:sp>
      <p:sp>
        <p:nvSpPr>
          <p:cNvPr id="103427" name="Content Placeholder 2"/>
          <p:cNvSpPr>
            <a:spLocks noGrp="1"/>
          </p:cNvSpPr>
          <p:nvPr>
            <p:ph idx="1"/>
          </p:nvPr>
        </p:nvSpPr>
        <p:spPr>
          <a:xfrm>
            <a:off x="457200" y="1219200"/>
            <a:ext cx="8229600" cy="5029200"/>
          </a:xfrm>
        </p:spPr>
        <p:txBody>
          <a:bodyPr/>
          <a:lstStyle/>
          <a:p>
            <a:r>
              <a:rPr lang="en-GB" sz="2000">
                <a:latin typeface="Verdana" pitchFamily="34" charset="0"/>
                <a:ea typeface="Verdana" pitchFamily="34" charset="0"/>
                <a:cs typeface="Verdana" pitchFamily="34" charset="0"/>
              </a:rPr>
              <a:t>If </a:t>
            </a:r>
            <a:r>
              <a:rPr lang="el-GR" sz="2000">
                <a:latin typeface="Verdana" pitchFamily="34" charset="0"/>
                <a:ea typeface="Verdana" pitchFamily="34" charset="0"/>
                <a:cs typeface="Verdana" pitchFamily="34" charset="0"/>
              </a:rPr>
              <a:t>σ</a:t>
            </a:r>
            <a:r>
              <a:rPr lang="en-GB" sz="2000" baseline="-25000">
                <a:latin typeface="Verdana" pitchFamily="34" charset="0"/>
                <a:ea typeface="Verdana" pitchFamily="34" charset="0"/>
                <a:cs typeface="Verdana" pitchFamily="34" charset="0"/>
              </a:rPr>
              <a:t>1</a:t>
            </a:r>
            <a:r>
              <a:rPr lang="en-GB" sz="2000" baseline="30000">
                <a:latin typeface="Verdana" pitchFamily="34" charset="0"/>
                <a:ea typeface="Verdana" pitchFamily="34" charset="0"/>
                <a:cs typeface="Verdana" pitchFamily="34" charset="0"/>
              </a:rPr>
              <a:t>2 </a:t>
            </a:r>
            <a:r>
              <a:rPr lang="en-GB" sz="2000">
                <a:latin typeface="Verdana" pitchFamily="34" charset="0"/>
                <a:ea typeface="Verdana" pitchFamily="34" charset="0"/>
                <a:cs typeface="Verdana" pitchFamily="34" charset="0"/>
              </a:rPr>
              <a:t>and </a:t>
            </a:r>
            <a:r>
              <a:rPr lang="el-GR" sz="2000">
                <a:latin typeface="Verdana" pitchFamily="34" charset="0"/>
                <a:ea typeface="Verdana" pitchFamily="34" charset="0"/>
                <a:cs typeface="Verdana" pitchFamily="34" charset="0"/>
              </a:rPr>
              <a:t>σ</a:t>
            </a:r>
            <a:r>
              <a:rPr lang="en-GB" sz="2000" baseline="-25000">
                <a:latin typeface="Verdana" pitchFamily="34" charset="0"/>
                <a:ea typeface="Verdana" pitchFamily="34" charset="0"/>
                <a:cs typeface="Verdana" pitchFamily="34" charset="0"/>
              </a:rPr>
              <a:t>2</a:t>
            </a:r>
            <a:r>
              <a:rPr lang="en-GB" sz="2000" baseline="30000">
                <a:latin typeface="Verdana" pitchFamily="34" charset="0"/>
                <a:ea typeface="Verdana" pitchFamily="34" charset="0"/>
                <a:cs typeface="Verdana" pitchFamily="34" charset="0"/>
              </a:rPr>
              <a:t>2 </a:t>
            </a:r>
            <a:r>
              <a:rPr lang="en-GB" sz="2000">
                <a:latin typeface="Verdana" pitchFamily="34" charset="0"/>
                <a:ea typeface="Verdana" pitchFamily="34" charset="0"/>
                <a:cs typeface="Verdana" pitchFamily="34" charset="0"/>
              </a:rPr>
              <a:t> are the variances of tow populations</a:t>
            </a:r>
            <a:endParaRPr lang="en-GB" sz="2000" baseline="30000">
              <a:latin typeface="Verdana" pitchFamily="34" charset="0"/>
              <a:ea typeface="Verdana" pitchFamily="34" charset="0"/>
              <a:cs typeface="Verdana" pitchFamily="34" charset="0"/>
            </a:endParaRPr>
          </a:p>
          <a:p>
            <a:pPr>
              <a:buFontTx/>
              <a:buNone/>
            </a:pPr>
            <a:r>
              <a:rPr lang="en-GB" sz="2000">
                <a:latin typeface="Verdana" pitchFamily="34" charset="0"/>
                <a:ea typeface="Verdana" pitchFamily="34" charset="0"/>
                <a:cs typeface="Verdana" pitchFamily="34" charset="0"/>
              </a:rPr>
              <a:t>Null Hypothesis: H</a:t>
            </a:r>
            <a:r>
              <a:rPr lang="en-GB" sz="2000" baseline="-25000">
                <a:latin typeface="Verdana" pitchFamily="34" charset="0"/>
                <a:ea typeface="Verdana" pitchFamily="34" charset="0"/>
                <a:cs typeface="Verdana" pitchFamily="34" charset="0"/>
              </a:rPr>
              <a:t>0</a:t>
            </a:r>
            <a:r>
              <a:rPr lang="en-GB" sz="2000">
                <a:latin typeface="Verdana" pitchFamily="34" charset="0"/>
                <a:ea typeface="Verdana" pitchFamily="34" charset="0"/>
                <a:cs typeface="Verdana" pitchFamily="34" charset="0"/>
              </a:rPr>
              <a:t>:</a:t>
            </a:r>
            <a:r>
              <a:rPr lang="el-GR" sz="2000">
                <a:latin typeface="Verdana" pitchFamily="34" charset="0"/>
                <a:ea typeface="Verdana" pitchFamily="34" charset="0"/>
                <a:cs typeface="Verdana" pitchFamily="34" charset="0"/>
              </a:rPr>
              <a:t>σ</a:t>
            </a:r>
            <a:r>
              <a:rPr lang="en-GB" sz="2000" baseline="-25000">
                <a:latin typeface="Verdana" pitchFamily="34" charset="0"/>
                <a:ea typeface="Verdana" pitchFamily="34" charset="0"/>
                <a:cs typeface="Verdana" pitchFamily="34" charset="0"/>
              </a:rPr>
              <a:t>1</a:t>
            </a:r>
            <a:r>
              <a:rPr lang="en-GB" sz="2000" baseline="30000">
                <a:latin typeface="Verdana" pitchFamily="34" charset="0"/>
                <a:ea typeface="Verdana" pitchFamily="34" charset="0"/>
                <a:cs typeface="Verdana" pitchFamily="34" charset="0"/>
              </a:rPr>
              <a:t>2</a:t>
            </a:r>
            <a:r>
              <a:rPr lang="en-GB" sz="2000">
                <a:latin typeface="Verdana" pitchFamily="34" charset="0"/>
                <a:ea typeface="Verdana" pitchFamily="34" charset="0"/>
                <a:cs typeface="Verdana" pitchFamily="34" charset="0"/>
              </a:rPr>
              <a:t>=</a:t>
            </a:r>
            <a:r>
              <a:rPr lang="el-GR" sz="2000">
                <a:latin typeface="Verdana" pitchFamily="34" charset="0"/>
                <a:ea typeface="Verdana" pitchFamily="34" charset="0"/>
                <a:cs typeface="Verdana" pitchFamily="34" charset="0"/>
              </a:rPr>
              <a:t>σ</a:t>
            </a:r>
            <a:r>
              <a:rPr lang="en-GB" sz="2000" baseline="-25000">
                <a:latin typeface="Verdana" pitchFamily="34" charset="0"/>
                <a:ea typeface="Verdana" pitchFamily="34" charset="0"/>
                <a:cs typeface="Verdana" pitchFamily="34" charset="0"/>
              </a:rPr>
              <a:t>2</a:t>
            </a:r>
            <a:r>
              <a:rPr lang="en-GB" sz="2000" baseline="30000">
                <a:latin typeface="Verdana" pitchFamily="34" charset="0"/>
                <a:ea typeface="Verdana" pitchFamily="34" charset="0"/>
                <a:cs typeface="Verdana" pitchFamily="34" charset="0"/>
              </a:rPr>
              <a:t>2</a:t>
            </a:r>
          </a:p>
          <a:p>
            <a:pPr>
              <a:buFontTx/>
              <a:buNone/>
            </a:pPr>
            <a:r>
              <a:rPr lang="en-GB" sz="2000">
                <a:latin typeface="Verdana" pitchFamily="34" charset="0"/>
                <a:ea typeface="Verdana" pitchFamily="34" charset="0"/>
                <a:cs typeface="Verdana" pitchFamily="34" charset="0"/>
              </a:rPr>
              <a:t>Alternative Hypothesis: H</a:t>
            </a:r>
            <a:r>
              <a:rPr lang="el-GR" sz="2000" baseline="-25000">
                <a:latin typeface="Verdana" pitchFamily="34" charset="0"/>
                <a:ea typeface="Verdana" pitchFamily="34" charset="0"/>
                <a:cs typeface="Verdana" pitchFamily="34" charset="0"/>
              </a:rPr>
              <a:t>α</a:t>
            </a:r>
            <a:r>
              <a:rPr lang="en-GB" sz="2000">
                <a:latin typeface="Verdana" pitchFamily="34" charset="0"/>
                <a:ea typeface="Verdana" pitchFamily="34" charset="0"/>
                <a:cs typeface="Verdana" pitchFamily="34" charset="0"/>
              </a:rPr>
              <a:t>If </a:t>
            </a:r>
            <a:r>
              <a:rPr lang="el-GR" sz="2000">
                <a:latin typeface="Verdana" pitchFamily="34" charset="0"/>
                <a:ea typeface="Verdana" pitchFamily="34" charset="0"/>
                <a:cs typeface="Verdana" pitchFamily="34" charset="0"/>
              </a:rPr>
              <a:t>σ</a:t>
            </a:r>
            <a:r>
              <a:rPr lang="en-GB" sz="2000" baseline="-25000">
                <a:latin typeface="Verdana" pitchFamily="34" charset="0"/>
                <a:ea typeface="Verdana" pitchFamily="34" charset="0"/>
                <a:cs typeface="Verdana" pitchFamily="34" charset="0"/>
              </a:rPr>
              <a:t>1</a:t>
            </a:r>
            <a:r>
              <a:rPr lang="en-GB" sz="2000" baseline="30000">
                <a:latin typeface="Verdana" pitchFamily="34" charset="0"/>
                <a:ea typeface="Verdana" pitchFamily="34" charset="0"/>
                <a:cs typeface="Verdana" pitchFamily="34" charset="0"/>
              </a:rPr>
              <a:t>2</a:t>
            </a:r>
            <a:r>
              <a:rPr lang="en-GB" sz="2000">
                <a:latin typeface="Verdana" pitchFamily="34" charset="0"/>
                <a:ea typeface="Verdana" pitchFamily="34" charset="0"/>
                <a:cs typeface="Verdana" pitchFamily="34" charset="0"/>
              </a:rPr>
              <a:t>≠</a:t>
            </a:r>
            <a:r>
              <a:rPr lang="el-GR" sz="2000">
                <a:latin typeface="Verdana" pitchFamily="34" charset="0"/>
                <a:ea typeface="Verdana" pitchFamily="34" charset="0"/>
                <a:cs typeface="Verdana" pitchFamily="34" charset="0"/>
              </a:rPr>
              <a:t>σ</a:t>
            </a:r>
            <a:r>
              <a:rPr lang="en-GB" sz="2000" baseline="-25000">
                <a:latin typeface="Verdana" pitchFamily="34" charset="0"/>
                <a:ea typeface="Verdana" pitchFamily="34" charset="0"/>
                <a:cs typeface="Verdana" pitchFamily="34" charset="0"/>
              </a:rPr>
              <a:t>2</a:t>
            </a:r>
            <a:r>
              <a:rPr lang="en-GB" sz="2000" baseline="30000">
                <a:latin typeface="Verdana" pitchFamily="34" charset="0"/>
                <a:ea typeface="Verdana" pitchFamily="34" charset="0"/>
                <a:cs typeface="Verdana" pitchFamily="34" charset="0"/>
              </a:rPr>
              <a:t>2</a:t>
            </a:r>
          </a:p>
          <a:p>
            <a:pPr>
              <a:buFontTx/>
              <a:buNone/>
            </a:pPr>
            <a:r>
              <a:rPr lang="en-GB" sz="2000">
                <a:latin typeface="Verdana" pitchFamily="34" charset="0"/>
                <a:ea typeface="Verdana" pitchFamily="34" charset="0"/>
                <a:cs typeface="Verdana" pitchFamily="34" charset="0"/>
              </a:rPr>
              <a:t>Applications:</a:t>
            </a:r>
          </a:p>
          <a:p>
            <a:pPr>
              <a:buFontTx/>
              <a:buChar char="-"/>
            </a:pPr>
            <a:r>
              <a:rPr lang="en-GB" sz="2000">
                <a:latin typeface="Verdana" pitchFamily="34" charset="0"/>
                <a:ea typeface="Verdana" pitchFamily="34" charset="0"/>
                <a:cs typeface="Verdana" pitchFamily="34" charset="0"/>
              </a:rPr>
              <a:t>Comparing variance of two populations</a:t>
            </a:r>
          </a:p>
          <a:p>
            <a:pPr>
              <a:buFontTx/>
              <a:buAutoNum type="arabicPeriod"/>
            </a:pPr>
            <a:r>
              <a:rPr lang="en-GB" sz="2000">
                <a:latin typeface="Verdana" pitchFamily="34" charset="0"/>
                <a:ea typeface="Verdana" pitchFamily="34" charset="0"/>
                <a:cs typeface="Verdana" pitchFamily="34" charset="0"/>
              </a:rPr>
              <a:t>Quality of items, as measured by –diameter, length etc., manufactured by two machines.  The machine with lower variance implying more consistent quality, is preferred</a:t>
            </a:r>
          </a:p>
          <a:p>
            <a:pPr>
              <a:buFontTx/>
              <a:buAutoNum type="arabicPeriod"/>
            </a:pPr>
            <a:r>
              <a:rPr lang="en-GB" sz="2000">
                <a:latin typeface="Verdana" pitchFamily="34" charset="0"/>
                <a:ea typeface="Verdana" pitchFamily="34" charset="0"/>
                <a:cs typeface="Verdana" pitchFamily="34" charset="0"/>
              </a:rPr>
              <a:t>Price or Earnings per Share (EPS) of two shares on day-to day basis, say for a week or month, etc., The share with lower variance implying lesser volatility could be considered less risky and consequently preferred by some investors</a:t>
            </a:r>
          </a:p>
          <a:p>
            <a:pPr>
              <a:buFontTx/>
              <a:buAutoNum type="arabicPeriod"/>
            </a:pPr>
            <a:r>
              <a:rPr lang="en-GB" sz="2000">
                <a:latin typeface="Verdana" pitchFamily="34" charset="0"/>
                <a:ea typeface="Verdana" pitchFamily="34" charset="0"/>
                <a:cs typeface="Verdana" pitchFamily="34" charset="0"/>
              </a:rPr>
              <a:t>Service time taken by two systems or agencies- one with lower variance  is preferred</a:t>
            </a:r>
          </a:p>
          <a:p>
            <a:endParaRPr lang="en-GB" sz="2000" baseline="30000">
              <a:latin typeface="Verdana" pitchFamily="34" charset="0"/>
              <a:ea typeface="Verdana" pitchFamily="34" charset="0"/>
              <a:cs typeface="Verdana" pitchFamily="34" charset="0"/>
            </a:endParaRPr>
          </a:p>
          <a:p>
            <a:endParaRPr lang="en-GB" sz="2000" baseline="30000">
              <a:latin typeface="Verdana" pitchFamily="34" charset="0"/>
              <a:ea typeface="Verdana" pitchFamily="34" charset="0"/>
              <a:cs typeface="Verdana"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a:xfrm>
            <a:off x="457200" y="274638"/>
            <a:ext cx="8229600" cy="868362"/>
          </a:xfrm>
        </p:spPr>
        <p:txBody>
          <a:bodyPr/>
          <a:lstStyle/>
          <a:p>
            <a:r>
              <a:rPr lang="en-GB" sz="3000"/>
              <a:t>Assumptions for F-test</a:t>
            </a:r>
          </a:p>
        </p:txBody>
      </p:sp>
      <p:sp>
        <p:nvSpPr>
          <p:cNvPr id="31748" name="Content Placeholder 2"/>
          <p:cNvSpPr>
            <a:spLocks noGrp="1"/>
          </p:cNvSpPr>
          <p:nvPr>
            <p:ph idx="1"/>
          </p:nvPr>
        </p:nvSpPr>
        <p:spPr>
          <a:xfrm>
            <a:off x="457200" y="1295400"/>
            <a:ext cx="8229600" cy="4830763"/>
          </a:xfrm>
        </p:spPr>
        <p:txBody>
          <a:bodyPr/>
          <a:lstStyle/>
          <a:p>
            <a:pPr>
              <a:buFontTx/>
              <a:buNone/>
            </a:pPr>
            <a:r>
              <a:rPr lang="en-GB" sz="2000">
                <a:latin typeface="Verdana" pitchFamily="34" charset="0"/>
                <a:ea typeface="Verdana" pitchFamily="34" charset="0"/>
                <a:cs typeface="Verdana" pitchFamily="34" charset="0"/>
              </a:rPr>
              <a:t>Required for the validity of the F test for comparing variance of two population.</a:t>
            </a:r>
          </a:p>
          <a:p>
            <a:r>
              <a:rPr lang="en-GB" sz="2000">
                <a:latin typeface="Verdana" pitchFamily="34" charset="0"/>
                <a:ea typeface="Verdana" pitchFamily="34" charset="0"/>
                <a:cs typeface="Verdana" pitchFamily="34" charset="0"/>
              </a:rPr>
              <a:t>Normality- The values in each population are normally distributed</a:t>
            </a:r>
          </a:p>
          <a:p>
            <a:r>
              <a:rPr lang="en-GB" sz="2000">
                <a:latin typeface="Verdana" pitchFamily="34" charset="0"/>
                <a:ea typeface="Verdana" pitchFamily="34" charset="0"/>
                <a:cs typeface="Verdana" pitchFamily="34" charset="0"/>
              </a:rPr>
              <a:t>Homogeneity: - The variance within each population are equal (</a:t>
            </a:r>
            <a:r>
              <a:rPr lang="el-GR" sz="2000">
                <a:latin typeface="Verdana" pitchFamily="34" charset="0"/>
                <a:ea typeface="Verdana" pitchFamily="34" charset="0"/>
                <a:cs typeface="Verdana" pitchFamily="34" charset="0"/>
              </a:rPr>
              <a:t>σ</a:t>
            </a:r>
            <a:r>
              <a:rPr lang="en-GB" sz="2000" baseline="-25000">
                <a:latin typeface="Verdana" pitchFamily="34" charset="0"/>
                <a:ea typeface="Verdana" pitchFamily="34" charset="0"/>
                <a:cs typeface="Verdana" pitchFamily="34" charset="0"/>
              </a:rPr>
              <a:t>1</a:t>
            </a:r>
            <a:r>
              <a:rPr lang="en-GB" sz="2000" baseline="30000">
                <a:latin typeface="Verdana" pitchFamily="34" charset="0"/>
                <a:ea typeface="Verdana" pitchFamily="34" charset="0"/>
                <a:cs typeface="Verdana" pitchFamily="34" charset="0"/>
              </a:rPr>
              <a:t>2</a:t>
            </a:r>
            <a:r>
              <a:rPr lang="en-GB" sz="2000">
                <a:latin typeface="Verdana" pitchFamily="34" charset="0"/>
                <a:ea typeface="Verdana" pitchFamily="34" charset="0"/>
                <a:cs typeface="Verdana" pitchFamily="34" charset="0"/>
              </a:rPr>
              <a:t>=</a:t>
            </a:r>
            <a:r>
              <a:rPr lang="el-GR" sz="2000">
                <a:latin typeface="Verdana" pitchFamily="34" charset="0"/>
                <a:ea typeface="Verdana" pitchFamily="34" charset="0"/>
                <a:cs typeface="Verdana" pitchFamily="34" charset="0"/>
              </a:rPr>
              <a:t>σ</a:t>
            </a:r>
            <a:r>
              <a:rPr lang="en-GB" sz="2000" baseline="-25000">
                <a:latin typeface="Verdana" pitchFamily="34" charset="0"/>
                <a:ea typeface="Verdana" pitchFamily="34" charset="0"/>
                <a:cs typeface="Verdana" pitchFamily="34" charset="0"/>
              </a:rPr>
              <a:t>2</a:t>
            </a:r>
            <a:r>
              <a:rPr lang="en-GB" sz="2000" baseline="30000">
                <a:latin typeface="Verdana" pitchFamily="34" charset="0"/>
                <a:ea typeface="Verdana" pitchFamily="34" charset="0"/>
                <a:cs typeface="Verdana" pitchFamily="34" charset="0"/>
              </a:rPr>
              <a:t>2</a:t>
            </a:r>
            <a:r>
              <a:rPr lang="el-GR" sz="2000">
                <a:latin typeface="Verdana" pitchFamily="34" charset="0"/>
                <a:ea typeface="Verdana" pitchFamily="34" charset="0"/>
                <a:cs typeface="Verdana" pitchFamily="34" charset="0"/>
              </a:rPr>
              <a:t> </a:t>
            </a:r>
            <a:r>
              <a:rPr lang="en-GB" sz="2000">
                <a:latin typeface="Verdana" pitchFamily="34" charset="0"/>
                <a:ea typeface="Verdana" pitchFamily="34" charset="0"/>
                <a:cs typeface="Verdana" pitchFamily="34" charset="0"/>
              </a:rPr>
              <a:t>=</a:t>
            </a:r>
            <a:r>
              <a:rPr lang="el-GR" sz="2000">
                <a:latin typeface="Verdana" pitchFamily="34" charset="0"/>
                <a:ea typeface="Verdana" pitchFamily="34" charset="0"/>
                <a:cs typeface="Verdana" pitchFamily="34" charset="0"/>
              </a:rPr>
              <a:t>σ</a:t>
            </a:r>
            <a:r>
              <a:rPr lang="en-GB" sz="2000" baseline="30000">
                <a:latin typeface="Verdana" pitchFamily="34" charset="0"/>
                <a:ea typeface="Verdana" pitchFamily="34" charset="0"/>
                <a:cs typeface="Verdana" pitchFamily="34" charset="0"/>
              </a:rPr>
              <a:t>2</a:t>
            </a:r>
            <a:r>
              <a:rPr lang="en-GB" sz="2000">
                <a:latin typeface="Verdana" pitchFamily="34" charset="0"/>
                <a:ea typeface="Verdana" pitchFamily="34" charset="0"/>
                <a:cs typeface="Verdana" pitchFamily="34" charset="0"/>
              </a:rPr>
              <a:t>)</a:t>
            </a:r>
          </a:p>
          <a:p>
            <a:endParaRPr lang="en-GB" sz="2000">
              <a:latin typeface="Verdana" pitchFamily="34" charset="0"/>
              <a:ea typeface="Verdana" pitchFamily="34" charset="0"/>
              <a:cs typeface="Verdana" pitchFamily="34" charset="0"/>
            </a:endParaRPr>
          </a:p>
          <a:p>
            <a:pPr>
              <a:buFontTx/>
              <a:buNone/>
            </a:pPr>
            <a:r>
              <a:rPr lang="en-GB" sz="2000">
                <a:latin typeface="Verdana" pitchFamily="34" charset="0"/>
                <a:ea typeface="Verdana" pitchFamily="34" charset="0"/>
                <a:cs typeface="Verdana" pitchFamily="34" charset="0"/>
              </a:rPr>
              <a:t>Formulae:</a:t>
            </a:r>
          </a:p>
        </p:txBody>
      </p:sp>
      <p:graphicFrame>
        <p:nvGraphicFramePr>
          <p:cNvPr id="31746" name="Object 2"/>
          <p:cNvGraphicFramePr>
            <a:graphicFrameLocks noChangeAspect="1"/>
          </p:cNvGraphicFramePr>
          <p:nvPr/>
        </p:nvGraphicFramePr>
        <p:xfrm>
          <a:off x="1066800" y="4114800"/>
          <a:ext cx="5105400" cy="2286000"/>
        </p:xfrm>
        <a:graphic>
          <a:graphicData uri="http://schemas.openxmlformats.org/presentationml/2006/ole">
            <mc:AlternateContent xmlns:mc="http://schemas.openxmlformats.org/markup-compatibility/2006">
              <mc:Choice xmlns:v="urn:schemas-microsoft-com:vml" Requires="v">
                <p:oleObj name="Equation" r:id="rId2" imgW="4368600" imgH="1917360" progId="Equation.3">
                  <p:embed/>
                </p:oleObj>
              </mc:Choice>
              <mc:Fallback>
                <p:oleObj name="Equation" r:id="rId2" imgW="4368600" imgH="191736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14800"/>
                        <a:ext cx="5105400"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a:t>Conclusion/ Result</a:t>
            </a:r>
          </a:p>
        </p:txBody>
      </p:sp>
      <p:sp>
        <p:nvSpPr>
          <p:cNvPr id="104451" name="Content Placeholder 2"/>
          <p:cNvSpPr>
            <a:spLocks noGrp="1"/>
          </p:cNvSpPr>
          <p:nvPr>
            <p:ph idx="1"/>
          </p:nvPr>
        </p:nvSpPr>
        <p:spPr/>
        <p:txBody>
          <a:bodyPr/>
          <a:lstStyle/>
          <a:p>
            <a:pPr>
              <a:buFontTx/>
              <a:buNone/>
            </a:pPr>
            <a:r>
              <a:rPr lang="en-US"/>
              <a:t>Table</a:t>
            </a:r>
          </a:p>
        </p:txBody>
      </p:sp>
      <p:pic>
        <p:nvPicPr>
          <p:cNvPr id="104452" name="Picture 3" descr="f- distribution.png"/>
          <p:cNvPicPr>
            <a:picLocks noChangeAspect="1"/>
          </p:cNvPicPr>
          <p:nvPr/>
        </p:nvPicPr>
        <p:blipFill>
          <a:blip r:embed="rId2"/>
          <a:srcRect/>
          <a:stretch>
            <a:fillRect/>
          </a:stretch>
        </p:blipFill>
        <p:spPr bwMode="auto">
          <a:xfrm>
            <a:off x="4876800" y="1676400"/>
            <a:ext cx="3886200" cy="4419600"/>
          </a:xfrm>
          <a:prstGeom prst="rect">
            <a:avLst/>
          </a:prstGeom>
          <a:noFill/>
          <a:ln w="9525">
            <a:noFill/>
            <a:miter lim="800000"/>
            <a:headEnd/>
            <a:tailEnd/>
          </a:ln>
        </p:spPr>
      </p:pic>
      <p:pic>
        <p:nvPicPr>
          <p:cNvPr id="104453" name="Picture 5" descr="ftable_05_2.gif"/>
          <p:cNvPicPr>
            <a:picLocks noChangeAspect="1"/>
          </p:cNvPicPr>
          <p:nvPr/>
        </p:nvPicPr>
        <p:blipFill>
          <a:blip r:embed="rId3"/>
          <a:srcRect/>
          <a:stretch>
            <a:fillRect/>
          </a:stretch>
        </p:blipFill>
        <p:spPr bwMode="auto">
          <a:xfrm>
            <a:off x="609600" y="1676400"/>
            <a:ext cx="3581400" cy="4800600"/>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GB" sz="3000"/>
              <a:t>Shape of the distribution</a:t>
            </a:r>
          </a:p>
        </p:txBody>
      </p:sp>
      <p:sp>
        <p:nvSpPr>
          <p:cNvPr id="3" name="Content Placeholder 2"/>
          <p:cNvSpPr>
            <a:spLocks noGrp="1"/>
          </p:cNvSpPr>
          <p:nvPr>
            <p:ph idx="1"/>
          </p:nvPr>
        </p:nvSpPr>
        <p:spPr>
          <a:xfrm>
            <a:off x="457200" y="1600200"/>
            <a:ext cx="8229600" cy="4724400"/>
          </a:xfrm>
        </p:spPr>
        <p:txBody>
          <a:bodyPr/>
          <a:lstStyle/>
          <a:p>
            <a:pPr>
              <a:buFontTx/>
              <a:buChar char="-"/>
            </a:pPr>
            <a:r>
              <a:rPr lang="en-GB" sz="2000">
                <a:latin typeface="Verdana" pitchFamily="34" charset="0"/>
                <a:ea typeface="Verdana" pitchFamily="34" charset="0"/>
                <a:cs typeface="Verdana" pitchFamily="34" charset="0"/>
              </a:rPr>
              <a:t>F  distribution is non symmetric distribution as  degree of freedom(d.f) decides the shape of the distribution.</a:t>
            </a:r>
          </a:p>
          <a:p>
            <a:pPr>
              <a:buFontTx/>
              <a:buChar char="-"/>
            </a:pPr>
            <a:r>
              <a:rPr lang="en-GB" sz="2000">
                <a:latin typeface="Verdana" pitchFamily="34" charset="0"/>
                <a:ea typeface="Verdana" pitchFamily="34" charset="0"/>
                <a:cs typeface="Verdana" pitchFamily="34" charset="0"/>
              </a:rPr>
              <a:t>F value is always positive and ≥1</a:t>
            </a:r>
          </a:p>
          <a:p>
            <a:pPr>
              <a:buFontTx/>
              <a:buNone/>
            </a:pPr>
            <a:r>
              <a:rPr lang="en-GB" sz="2000">
                <a:latin typeface="Verdana" pitchFamily="34" charset="0"/>
                <a:ea typeface="Verdana" pitchFamily="34" charset="0"/>
                <a:cs typeface="Verdana" pitchFamily="34" charset="0"/>
              </a:rPr>
              <a:t>Positive</a:t>
            </a:r>
            <a:r>
              <a:rPr lang="en-GB" sz="2000">
                <a:latin typeface="Verdana" pitchFamily="34" charset="0"/>
                <a:ea typeface="Verdana" pitchFamily="34" charset="0"/>
                <a:cs typeface="Verdana" pitchFamily="34" charset="0"/>
                <a:sym typeface="Wingdings" pitchFamily="2" charset="2"/>
              </a:rPr>
              <a:t>?</a:t>
            </a:r>
          </a:p>
          <a:p>
            <a:pPr>
              <a:buFontTx/>
              <a:buNone/>
            </a:pPr>
            <a:r>
              <a:rPr lang="en-GB" sz="2000">
                <a:latin typeface="Verdana" pitchFamily="34" charset="0"/>
                <a:ea typeface="Verdana" pitchFamily="34" charset="0"/>
                <a:cs typeface="Verdana" pitchFamily="34" charset="0"/>
                <a:sym typeface="Wingdings" pitchFamily="2" charset="2"/>
              </a:rPr>
              <a:t>Variance ratio distribution</a:t>
            </a:r>
          </a:p>
          <a:p>
            <a:pPr>
              <a:buFontTx/>
              <a:buNone/>
            </a:pPr>
            <a:r>
              <a:rPr lang="en-GB" sz="2000">
                <a:latin typeface="Verdana" pitchFamily="34" charset="0"/>
                <a:ea typeface="Verdana" pitchFamily="34" charset="0"/>
                <a:cs typeface="Verdana" pitchFamily="34" charset="0"/>
                <a:sym typeface="Wingdings" pitchFamily="2" charset="2"/>
              </a:rPr>
              <a:t>Equal to or Greater than 1?</a:t>
            </a:r>
          </a:p>
          <a:p>
            <a:pPr>
              <a:buFontTx/>
              <a:buNone/>
            </a:pPr>
            <a:r>
              <a:rPr lang="en-GB" sz="2000">
                <a:latin typeface="Verdana" pitchFamily="34" charset="0"/>
                <a:ea typeface="Verdana" pitchFamily="34" charset="0"/>
                <a:cs typeface="Verdana" pitchFamily="34" charset="0"/>
                <a:sym typeface="Wingdings" pitchFamily="2" charset="2"/>
              </a:rPr>
              <a:t>Numerator is greater than the denominator.</a:t>
            </a:r>
          </a:p>
          <a:p>
            <a:pPr>
              <a:buFontTx/>
              <a:buNone/>
            </a:pPr>
            <a:r>
              <a:rPr lang="en-GB" sz="2000">
                <a:latin typeface="Verdana" pitchFamily="34" charset="0"/>
                <a:ea typeface="Verdana" pitchFamily="34" charset="0"/>
                <a:cs typeface="Verdana" pitchFamily="34" charset="0"/>
                <a:sym typeface="Wingdings" pitchFamily="2" charset="2"/>
              </a:rPr>
              <a:t>Upper limit and Lowe limit?</a:t>
            </a:r>
          </a:p>
          <a:p>
            <a:pPr>
              <a:buFontTx/>
              <a:buNone/>
            </a:pPr>
            <a:r>
              <a:rPr lang="en-GB" sz="2000">
                <a:latin typeface="Verdana" pitchFamily="34" charset="0"/>
                <a:ea typeface="Verdana" pitchFamily="34" charset="0"/>
                <a:cs typeface="Verdana" pitchFamily="34" charset="0"/>
                <a:sym typeface="Wingdings" pitchFamily="2" charset="2"/>
              </a:rPr>
              <a:t>Upper limit =F</a:t>
            </a:r>
            <a:r>
              <a:rPr lang="el-GR" sz="2000" baseline="-25000">
                <a:latin typeface="Verdana" pitchFamily="34" charset="0"/>
                <a:ea typeface="Verdana" pitchFamily="34" charset="0"/>
                <a:cs typeface="Verdana" pitchFamily="34" charset="0"/>
                <a:sym typeface="Wingdings" pitchFamily="2" charset="2"/>
              </a:rPr>
              <a:t>α</a:t>
            </a:r>
            <a:r>
              <a:rPr lang="en-GB" sz="2000" baseline="-25000">
                <a:latin typeface="Verdana" pitchFamily="34" charset="0"/>
                <a:ea typeface="Verdana" pitchFamily="34" charset="0"/>
                <a:cs typeface="Verdana" pitchFamily="34" charset="0"/>
                <a:sym typeface="Wingdings" pitchFamily="2" charset="2"/>
              </a:rPr>
              <a:t>(v1,v2) </a:t>
            </a:r>
          </a:p>
          <a:p>
            <a:pPr>
              <a:buFontTx/>
              <a:buNone/>
            </a:pPr>
            <a:r>
              <a:rPr lang="en-GB" sz="2000">
                <a:latin typeface="Verdana" pitchFamily="34" charset="0"/>
                <a:ea typeface="Verdana" pitchFamily="34" charset="0"/>
                <a:cs typeface="Verdana" pitchFamily="34" charset="0"/>
                <a:sym typeface="Wingdings" pitchFamily="2" charset="2"/>
              </a:rPr>
              <a:t>Lower limit =1/ F</a:t>
            </a:r>
            <a:r>
              <a:rPr lang="el-GR" sz="2000" baseline="-25000">
                <a:latin typeface="Verdana" pitchFamily="34" charset="0"/>
                <a:ea typeface="Verdana" pitchFamily="34" charset="0"/>
                <a:cs typeface="Verdana" pitchFamily="34" charset="0"/>
                <a:sym typeface="Wingdings" pitchFamily="2" charset="2"/>
              </a:rPr>
              <a:t>α</a:t>
            </a:r>
            <a:r>
              <a:rPr lang="en-GB" sz="2000" baseline="-25000">
                <a:latin typeface="Verdana" pitchFamily="34" charset="0"/>
                <a:ea typeface="Verdana" pitchFamily="34" charset="0"/>
                <a:cs typeface="Verdana" pitchFamily="34" charset="0"/>
                <a:sym typeface="Wingdings" pitchFamily="2" charset="2"/>
              </a:rPr>
              <a:t>(v1,v2) </a:t>
            </a:r>
          </a:p>
          <a:p>
            <a:pPr>
              <a:buFontTx/>
              <a:buNone/>
            </a:pPr>
            <a:r>
              <a:rPr lang="en-GB" sz="2000" b="1">
                <a:latin typeface="Verdana" pitchFamily="34" charset="0"/>
                <a:ea typeface="Verdana" pitchFamily="34" charset="0"/>
                <a:cs typeface="Verdana" pitchFamily="34" charset="0"/>
                <a:sym typeface="Wingdings" pitchFamily="2" charset="2"/>
              </a:rPr>
              <a:t>Note:</a:t>
            </a:r>
          </a:p>
          <a:p>
            <a:pPr>
              <a:buFontTx/>
              <a:buNone/>
            </a:pPr>
            <a:r>
              <a:rPr lang="en-GB" sz="1400" b="1">
                <a:latin typeface="Verdana" pitchFamily="34" charset="0"/>
                <a:ea typeface="Verdana" pitchFamily="34" charset="0"/>
                <a:cs typeface="Verdana" pitchFamily="34" charset="0"/>
                <a:sym typeface="Wingdings" pitchFamily="2" charset="2"/>
              </a:rPr>
              <a:t>F test forced to right tail test by keeping num&gt;den</a:t>
            </a:r>
          </a:p>
          <a:p>
            <a:pPr>
              <a:buFontTx/>
              <a:buNone/>
            </a:pPr>
            <a:r>
              <a:rPr lang="en-GB" sz="1400" b="1">
                <a:latin typeface="Verdana" pitchFamily="34" charset="0"/>
                <a:ea typeface="Verdana" pitchFamily="34" charset="0"/>
                <a:cs typeface="Verdana" pitchFamily="34" charset="0"/>
                <a:sym typeface="Wingdings" pitchFamily="2" charset="2"/>
              </a:rPr>
              <a:t>Table value&gt; Calculated value  accept null hypothesis</a:t>
            </a:r>
          </a:p>
          <a:p>
            <a:pPr>
              <a:buFontTx/>
              <a:buNone/>
            </a:pPr>
            <a:r>
              <a:rPr lang="en-GB" sz="1400">
                <a:latin typeface="Verdana" pitchFamily="34" charset="0"/>
                <a:ea typeface="Verdana" pitchFamily="34" charset="0"/>
                <a:cs typeface="Verdana" pitchFamily="34" charset="0"/>
                <a:sym typeface="Wingdings" pitchFamily="2" charset="2"/>
              </a:rPr>
              <a:t>Table value &lt; Calculated value  reject null hypothesis</a:t>
            </a:r>
          </a:p>
          <a:p>
            <a:pPr>
              <a:buFontTx/>
              <a:buNone/>
            </a:pPr>
            <a:endParaRPr lang="en-GB" sz="1600" baseline="-25000">
              <a:latin typeface="Verdana" pitchFamily="34" charset="0"/>
              <a:ea typeface="Verdana" pitchFamily="34" charset="0"/>
              <a:cs typeface="Verdana" pitchFamily="34" charset="0"/>
              <a:sym typeface="Wingdings" pitchFamily="2" charset="2"/>
            </a:endParaRPr>
          </a:p>
          <a:p>
            <a:pPr>
              <a:buFontTx/>
              <a:buNone/>
            </a:pPr>
            <a:endParaRPr lang="en-GB" sz="1600" baseline="-2500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a:xfrm>
            <a:off x="457200" y="228600"/>
            <a:ext cx="8229600" cy="533400"/>
          </a:xfrm>
        </p:spPr>
        <p:txBody>
          <a:bodyPr/>
          <a:lstStyle/>
          <a:p>
            <a:r>
              <a:rPr lang="en-US"/>
              <a:t>Difference</a:t>
            </a:r>
          </a:p>
        </p:txBody>
      </p:sp>
      <p:sp>
        <p:nvSpPr>
          <p:cNvPr id="3" name="Content Placeholder 2"/>
          <p:cNvSpPr>
            <a:spLocks noGrp="1"/>
          </p:cNvSpPr>
          <p:nvPr>
            <p:ph sz="half" idx="1"/>
          </p:nvPr>
        </p:nvSpPr>
        <p:spPr>
          <a:xfrm>
            <a:off x="228600" y="1219200"/>
            <a:ext cx="3962400" cy="4906963"/>
          </a:xfrm>
        </p:spPr>
        <p:txBody>
          <a:bodyPr/>
          <a:lstStyle/>
          <a:p>
            <a:r>
              <a:rPr lang="en-GB" sz="1800">
                <a:latin typeface="Verdana" pitchFamily="34" charset="0"/>
                <a:ea typeface="Verdana" pitchFamily="34" charset="0"/>
                <a:cs typeface="Verdana" pitchFamily="34" charset="0"/>
              </a:rPr>
              <a:t>An automobile company is interested in testing the mileage given by one of the car brands in two different cities, Mumbai and Delhi.  The company surveyed 100 car owner in Mumbai and found that the average mileage is 12kms. Per litre.  Out of 150 car owner in Delhi, the mileage averaged to 12.5 kms per litre.  The Standard deviation for mileage of this brand of car is known to be 0.9 kms.  Can we state that these two cities give different mileage?</a:t>
            </a:r>
          </a:p>
          <a:p>
            <a:endParaRPr lang="en-US" sz="1800"/>
          </a:p>
        </p:txBody>
      </p:sp>
      <p:sp>
        <p:nvSpPr>
          <p:cNvPr id="107524" name="Content Placeholder 3"/>
          <p:cNvSpPr>
            <a:spLocks noGrp="1"/>
          </p:cNvSpPr>
          <p:nvPr>
            <p:ph sz="half" idx="2"/>
          </p:nvPr>
        </p:nvSpPr>
        <p:spPr>
          <a:xfrm>
            <a:off x="4267200" y="838200"/>
            <a:ext cx="4648200" cy="5562600"/>
          </a:xfrm>
        </p:spPr>
        <p:txBody>
          <a:bodyPr/>
          <a:lstStyle/>
          <a:p>
            <a:pPr marL="0" indent="0">
              <a:buFontTx/>
              <a:buNone/>
            </a:pPr>
            <a:r>
              <a:rPr lang="en-US" sz="1800">
                <a:latin typeface="Verdana" pitchFamily="34" charset="0"/>
                <a:ea typeface="Verdana" pitchFamily="34" charset="0"/>
                <a:cs typeface="Verdana" pitchFamily="34" charset="0"/>
              </a:rPr>
              <a:t>A plant has installed two machines producing polythene bags.  During the installation, the manufacturer of the machine has stated that he capacity of the machine is to produce 20 bags in a day.  Owing to various factors there is a variation in the number of bags produced at the end of the day.  The company researcher has taken a random sample of  bags produced in 10 days from machine 1 and 13 days for machine 2 respectively. The following data gives the number of units of an item produced on a sampled say by the two machine : DATA</a:t>
            </a:r>
          </a:p>
          <a:p>
            <a:pPr marL="0" indent="0">
              <a:buFontTx/>
              <a:buNone/>
            </a:pPr>
            <a:r>
              <a:rPr lang="en-US" sz="1800">
                <a:latin typeface="Verdana" pitchFamily="34" charset="0"/>
                <a:ea typeface="Verdana" pitchFamily="34" charset="0"/>
                <a:cs typeface="Verdana" pitchFamily="34" charset="0"/>
              </a:rPr>
              <a:t>How can the researcher determine whether the variance is from same population or different.At 5% level of significance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7631</TotalTime>
  <Words>15366</Words>
  <Application>Microsoft Office PowerPoint</Application>
  <PresentationFormat>On-screen Show (4:3)</PresentationFormat>
  <Paragraphs>5895</Paragraphs>
  <Slides>227</Slides>
  <Notes>1</Notes>
  <HiddenSlides>26</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227</vt:i4>
      </vt:variant>
    </vt:vector>
  </HeadingPairs>
  <TitlesOfParts>
    <vt:vector size="236" baseType="lpstr">
      <vt:lpstr>Arial</vt:lpstr>
      <vt:lpstr>Book Antiqua</vt:lpstr>
      <vt:lpstr>Calibri</vt:lpstr>
      <vt:lpstr>Cambria Math</vt:lpstr>
      <vt:lpstr>Lucida Sans</vt:lpstr>
      <vt:lpstr>Times New Roman</vt:lpstr>
      <vt:lpstr>Verdana</vt:lpstr>
      <vt:lpstr>Default Design</vt:lpstr>
      <vt:lpstr>Equation</vt:lpstr>
      <vt:lpstr>PowerPoint Presentation</vt:lpstr>
      <vt:lpstr>Error</vt:lpstr>
      <vt:lpstr>Error I</vt:lpstr>
      <vt:lpstr>Error II</vt:lpstr>
      <vt:lpstr>Error</vt:lpstr>
      <vt:lpstr>Error</vt:lpstr>
      <vt:lpstr>Parametric tests</vt:lpstr>
      <vt:lpstr>Steps in Hypothesis testing</vt:lpstr>
      <vt:lpstr>Hypothesis</vt:lpstr>
      <vt:lpstr>Developing null and alternative hypothesis</vt:lpstr>
      <vt:lpstr>Developing hypothesis</vt:lpstr>
      <vt:lpstr>Developing hypothesis</vt:lpstr>
      <vt:lpstr>PowerPoint Presentation</vt:lpstr>
      <vt:lpstr>PowerPoint Presentation</vt:lpstr>
      <vt:lpstr>Type I and Type II Error</vt:lpstr>
      <vt:lpstr>What is level of significance?</vt:lpstr>
      <vt:lpstr>Steps in Hypothesis testing</vt:lpstr>
      <vt:lpstr>PowerPoint Presentation</vt:lpstr>
      <vt:lpstr>Parametric tests </vt:lpstr>
      <vt:lpstr>PowerPoint Presentation</vt:lpstr>
      <vt:lpstr>Formulae- Large Samples</vt:lpstr>
      <vt:lpstr>t-test – n&lt;30 and S.D of population unknown</vt:lpstr>
      <vt:lpstr>Acceptance or Rejection point – Z 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t-test – n&lt;30 and S.D of population unknown</vt:lpstr>
      <vt:lpstr>PowerPoint Presentation</vt:lpstr>
      <vt:lpstr>PowerPoint Presentation</vt:lpstr>
      <vt:lpstr>PowerPoint Presentation</vt:lpstr>
      <vt:lpstr>PowerPoint Presentation</vt:lpstr>
      <vt:lpstr>Example</vt:lpstr>
      <vt:lpstr>PowerPoint Presentation</vt:lpstr>
      <vt:lpstr>Assumptions of Independent sample test</vt:lpstr>
      <vt:lpstr>PowerPoint Presentation</vt:lpstr>
      <vt:lpstr>5. Equality of two means(means of two population) –Independent sample 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rule</vt:lpstr>
      <vt:lpstr>PowerPoint Presentation</vt:lpstr>
      <vt:lpstr>PowerPoint Presentation</vt:lpstr>
      <vt:lpstr>PowerPoint Presentation</vt:lpstr>
      <vt:lpstr>PowerPoint Presentation</vt:lpstr>
      <vt:lpstr>Decision rule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 hypotheses about proportion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III Parametric tests</vt:lpstr>
      <vt:lpstr>F-test</vt:lpstr>
      <vt:lpstr>Application of F-test</vt:lpstr>
      <vt:lpstr>Assumptions for F-test</vt:lpstr>
      <vt:lpstr>Conclusion/ Result</vt:lpstr>
      <vt:lpstr>PowerPoint Presentation</vt:lpstr>
      <vt:lpstr>Shape of the distribution</vt:lpstr>
      <vt:lpstr>Difference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Of Variance (ANOVA)</vt:lpstr>
      <vt:lpstr>ANOVA</vt:lpstr>
      <vt:lpstr>Difference between Z and ANOVA</vt:lpstr>
      <vt:lpstr>Situation of testing equality of means of three or more population</vt:lpstr>
      <vt:lpstr>PowerPoint Presentation</vt:lpstr>
      <vt:lpstr>Procedure</vt:lpstr>
      <vt:lpstr>PowerPoint Presentation</vt:lpstr>
      <vt:lpstr>Terms in ANOVA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vt:lpstr>
      <vt:lpstr>PowerPoint Presentation</vt:lpstr>
      <vt:lpstr>Solution</vt:lpstr>
      <vt:lpstr>PowerPoint Presentation</vt:lpstr>
      <vt:lpstr>PowerPoint Presentation</vt:lpstr>
      <vt:lpstr>PowerPoint Presentation</vt:lpstr>
      <vt:lpstr>PowerPoint Presentation</vt:lpstr>
      <vt:lpstr>PowerPoint Presentation</vt:lpstr>
      <vt:lpstr>Inference</vt:lpstr>
      <vt:lpstr>PowerPoint Presentation</vt:lpstr>
      <vt:lpstr>PowerPoint Presentation</vt:lpstr>
      <vt:lpstr>PowerPoint Presentation</vt:lpstr>
      <vt:lpstr>Exercise </vt:lpstr>
      <vt:lpstr>PowerPoint Presentation</vt:lpstr>
      <vt:lpstr>PowerPoint Presentation</vt:lpstr>
      <vt:lpstr>PowerPoint Presentation</vt:lpstr>
      <vt:lpstr>Exercise problems</vt:lpstr>
      <vt:lpstr>Exercise </vt:lpstr>
      <vt:lpstr>PowerPoint Presentation</vt:lpstr>
      <vt:lpstr>PowerPoint Presentation</vt:lpstr>
      <vt:lpstr>PowerPoint Presentation</vt:lpstr>
      <vt:lpstr>Inference</vt:lpstr>
      <vt:lpstr>Example</vt:lpstr>
      <vt:lpstr>Solution</vt:lpstr>
      <vt:lpstr>Solution</vt:lpstr>
      <vt:lpstr>Solution</vt:lpstr>
      <vt:lpstr>Solution</vt:lpstr>
      <vt:lpstr>Solution</vt:lpstr>
      <vt:lpstr>Example</vt:lpstr>
      <vt:lpstr>PowerPoint Presentation</vt:lpstr>
      <vt:lpstr>PowerPoint Presentation</vt:lpstr>
      <vt:lpstr>Two way ANOVA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dc:creator>
  <cp:lastModifiedBy>Karthika S</cp:lastModifiedBy>
  <cp:revision>268</cp:revision>
  <dcterms:created xsi:type="dcterms:W3CDTF">2006-09-22T10:59:01Z</dcterms:created>
  <dcterms:modified xsi:type="dcterms:W3CDTF">2023-12-07T04:03:04Z</dcterms:modified>
</cp:coreProperties>
</file>