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49" r:id="rId2"/>
    <p:sldId id="512" r:id="rId3"/>
    <p:sldId id="513" r:id="rId4"/>
    <p:sldId id="514" r:id="rId5"/>
    <p:sldId id="515" r:id="rId6"/>
    <p:sldId id="517" r:id="rId7"/>
    <p:sldId id="516" r:id="rId8"/>
    <p:sldId id="518" r:id="rId9"/>
    <p:sldId id="519" r:id="rId10"/>
    <p:sldId id="520" r:id="rId11"/>
    <p:sldId id="521" r:id="rId12"/>
    <p:sldId id="522" r:id="rId13"/>
    <p:sldId id="528" r:id="rId14"/>
    <p:sldId id="530" r:id="rId15"/>
    <p:sldId id="532" r:id="rId16"/>
    <p:sldId id="531" r:id="rId17"/>
    <p:sldId id="533" r:id="rId18"/>
    <p:sldId id="526" r:id="rId19"/>
    <p:sldId id="523" r:id="rId20"/>
    <p:sldId id="524" r:id="rId21"/>
    <p:sldId id="356" r:id="rId22"/>
    <p:sldId id="525" r:id="rId23"/>
    <p:sldId id="359" r:id="rId24"/>
    <p:sldId id="527" r:id="rId25"/>
    <p:sldId id="534" r:id="rId26"/>
    <p:sldId id="535" r:id="rId27"/>
    <p:sldId id="539" r:id="rId28"/>
    <p:sldId id="540" r:id="rId29"/>
    <p:sldId id="484" r:id="rId30"/>
    <p:sldId id="536" r:id="rId31"/>
    <p:sldId id="541" r:id="rId32"/>
    <p:sldId id="538" r:id="rId33"/>
    <p:sldId id="537" r:id="rId34"/>
    <p:sldId id="542" r:id="rId35"/>
    <p:sldId id="543" r:id="rId36"/>
    <p:sldId id="544" r:id="rId37"/>
    <p:sldId id="545" r:id="rId38"/>
    <p:sldId id="387"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4659" autoAdjust="0"/>
  </p:normalViewPr>
  <p:slideViewPr>
    <p:cSldViewPr snapToGrid="0">
      <p:cViewPr varScale="1">
        <p:scale>
          <a:sx n="60" d="100"/>
          <a:sy n="60" d="100"/>
        </p:scale>
        <p:origin x="840" y="44"/>
      </p:cViewPr>
      <p:guideLst>
        <p:guide orient="horz" pos="2160"/>
        <p:guide pos="3840"/>
      </p:guideLst>
    </p:cSldViewPr>
  </p:slideViewPr>
  <p:notesTextViewPr>
    <p:cViewPr>
      <p:scale>
        <a:sx n="1" d="1"/>
        <a:sy n="1" d="1"/>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B0FF3E-45F1-43B8-B345-4BDBBF07A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IN"/>
          </a:p>
        </p:txBody>
      </p:sp>
      <p:sp>
        <p:nvSpPr>
          <p:cNvPr id="3" name="Date Placeholder 2">
            <a:extLst>
              <a:ext uri="{FF2B5EF4-FFF2-40B4-BE49-F238E27FC236}">
                <a16:creationId xmlns:a16="http://schemas.microsoft.com/office/drawing/2014/main" id="{92DF9A75-C077-45A9-825E-C6B04B24026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C76006B-1609-407B-B4DF-18FB2F915E3A}" type="datetimeFigureOut">
              <a:rPr lang="en-IN"/>
              <a:pPr>
                <a:defRPr/>
              </a:pPr>
              <a:t>19-10-2023</a:t>
            </a:fld>
            <a:endParaRPr lang="en-IN"/>
          </a:p>
        </p:txBody>
      </p:sp>
      <p:sp>
        <p:nvSpPr>
          <p:cNvPr id="4" name="Slide Image Placeholder 3">
            <a:extLst>
              <a:ext uri="{FF2B5EF4-FFF2-40B4-BE49-F238E27FC236}">
                <a16:creationId xmlns:a16="http://schemas.microsoft.com/office/drawing/2014/main" id="{B044B7DB-FF18-4A40-95A7-12719871AEC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0B1F00B-FA20-45A0-A39A-D2F9BA9BC8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1AAE3A7-313B-45A8-AABB-7D725AC482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IN"/>
          </a:p>
        </p:txBody>
      </p:sp>
      <p:sp>
        <p:nvSpPr>
          <p:cNvPr id="7" name="Slide Number Placeholder 6">
            <a:extLst>
              <a:ext uri="{FF2B5EF4-FFF2-40B4-BE49-F238E27FC236}">
                <a16:creationId xmlns:a16="http://schemas.microsoft.com/office/drawing/2014/main" id="{2F5BA41B-7414-4071-80A8-BD8925D2397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8E2244FC-7632-47D8-9188-518A72FB3A9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0D0A25C-BBA7-4C07-85D4-8127069AFC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BB1C32B4-B99F-4B38-8D2C-C7DB36F7BACE}" type="slidenum">
              <a:rPr lang="en-US" altLang="en-US" smtClean="0">
                <a:solidFill>
                  <a:srgbClr val="FFFFFF"/>
                </a:solidFill>
                <a:ea typeface="Microsoft YaHei" panose="020B0503020204020204" pitchFamily="34" charset="-122"/>
                <a:cs typeface="Arial" panose="020B0604020202020204" pitchFamily="34" charset="0"/>
              </a:rPr>
              <a:pPr fontAlgn="base">
                <a:spcBef>
                  <a:spcPct val="0"/>
                </a:spcBef>
                <a:spcAft>
                  <a:spcPct val="0"/>
                </a:spcAft>
              </a:pPr>
              <a:t>1</a:t>
            </a:fld>
            <a:endParaRPr lang="en-US" altLang="en-US">
              <a:solidFill>
                <a:srgbClr val="FFFFFF"/>
              </a:solidFill>
              <a:ea typeface="Microsoft YaHei" panose="020B0503020204020204" pitchFamily="34" charset="-122"/>
              <a:cs typeface="Arial" panose="020B0604020202020204" pitchFamily="34" charset="0"/>
            </a:endParaRPr>
          </a:p>
        </p:txBody>
      </p:sp>
      <p:sp>
        <p:nvSpPr>
          <p:cNvPr id="4099" name="Rectangle 2">
            <a:extLst>
              <a:ext uri="{FF2B5EF4-FFF2-40B4-BE49-F238E27FC236}">
                <a16:creationId xmlns:a16="http://schemas.microsoft.com/office/drawing/2014/main" id="{56EBBCFE-8E96-47C3-B77E-8D9F8486049C}"/>
              </a:ext>
            </a:extLst>
          </p:cNvPr>
          <p:cNvSpPr>
            <a:spLocks noGrp="1" noRot="1" noChangeAspect="1" noChangeArrowheads="1" noTextEdit="1"/>
          </p:cNvSpPr>
          <p:nvPr>
            <p:ph type="sldImg"/>
          </p:nvPr>
        </p:nvSpPr>
        <p:spPr bwMode="auto">
          <a:xfrm>
            <a:off x="2830513" y="566738"/>
            <a:ext cx="5037137" cy="2833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a:extLst>
              <a:ext uri="{FF2B5EF4-FFF2-40B4-BE49-F238E27FC236}">
                <a16:creationId xmlns:a16="http://schemas.microsoft.com/office/drawing/2014/main" id="{C340F232-9272-4D30-B1C5-19585A2A4AAE}"/>
              </a:ext>
            </a:extLst>
          </p:cNvPr>
          <p:cNvSpPr>
            <a:spLocks noGrp="1" noChangeArrowheads="1"/>
          </p:cNvSpPr>
          <p:nvPr>
            <p:ph type="body" idx="1"/>
          </p:nvPr>
        </p:nvSpPr>
        <p:spPr bwMode="auto">
          <a:xfrm>
            <a:off x="1425575" y="3589338"/>
            <a:ext cx="7842250" cy="3400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183AE3-EE47-4AD7-83F8-C7A8B21A3B90}" type="slidenum">
              <a:rPr lang="en-US" smtClean="0"/>
              <a:pPr>
                <a:defRPr/>
              </a:pPr>
              <a:t>2</a:t>
            </a:fld>
            <a:endParaRPr lang="en-US"/>
          </a:p>
        </p:txBody>
      </p:sp>
    </p:spTree>
    <p:extLst>
      <p:ext uri="{BB962C8B-B14F-4D97-AF65-F5344CB8AC3E}">
        <p14:creationId xmlns:p14="http://schemas.microsoft.com/office/powerpoint/2010/main" val="118143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73214" indent="0" algn="ctr">
              <a:buNone/>
              <a:defRPr/>
            </a:lvl2pPr>
            <a:lvl3pPr marL="946429" indent="0" algn="ctr">
              <a:buNone/>
              <a:defRPr/>
            </a:lvl3pPr>
            <a:lvl4pPr marL="1419643" indent="0" algn="ctr">
              <a:buNone/>
              <a:defRPr/>
            </a:lvl4pPr>
            <a:lvl5pPr marL="1892858" indent="0" algn="ctr">
              <a:buNone/>
              <a:defRPr/>
            </a:lvl5pPr>
            <a:lvl6pPr marL="2366071" indent="0" algn="ctr">
              <a:buNone/>
              <a:defRPr/>
            </a:lvl6pPr>
            <a:lvl7pPr marL="2839286" indent="0" algn="ctr">
              <a:buNone/>
              <a:defRPr/>
            </a:lvl7pPr>
            <a:lvl8pPr marL="3312500" indent="0" algn="ctr">
              <a:buNone/>
              <a:defRPr/>
            </a:lvl8pPr>
            <a:lvl9pPr marL="3785715" indent="0" algn="ctr">
              <a:buNone/>
              <a:defRPr/>
            </a:lvl9pPr>
          </a:lstStyle>
          <a:p>
            <a:r>
              <a:rPr lang="en-US"/>
              <a:t>Click to edit Master subtitle style</a:t>
            </a:r>
          </a:p>
        </p:txBody>
      </p:sp>
      <p:sp>
        <p:nvSpPr>
          <p:cNvPr id="4" name="Slide Number Placeholder 1">
            <a:extLst>
              <a:ext uri="{FF2B5EF4-FFF2-40B4-BE49-F238E27FC236}">
                <a16:creationId xmlns:a16="http://schemas.microsoft.com/office/drawing/2014/main" id="{E1A18FDD-F8FB-48EC-81A5-05675859B259}"/>
              </a:ext>
            </a:extLst>
          </p:cNvPr>
          <p:cNvSpPr>
            <a:spLocks noGrp="1" noChangeArrowheads="1"/>
          </p:cNvSpPr>
          <p:nvPr>
            <p:ph type="sldNum" sz="quarter" idx="10"/>
          </p:nvPr>
        </p:nvSpPr>
        <p:spPr>
          <a:ln/>
        </p:spPr>
        <p:txBody>
          <a:bodyPr/>
          <a:lstStyle>
            <a:lvl1pPr>
              <a:defRPr/>
            </a:lvl1pPr>
          </a:lstStyle>
          <a:p>
            <a:pPr>
              <a:defRPr/>
            </a:pPr>
            <a:fld id="{C8EB7D1E-6DF6-4752-A710-C2698E234EA9}" type="slidenum">
              <a:rPr lang="en-US" altLang="en-US"/>
              <a:pPr>
                <a:defRPr/>
              </a:pPr>
              <a:t>‹#›</a:t>
            </a:fld>
            <a:endParaRPr lang="en-US" altLang="en-US"/>
          </a:p>
        </p:txBody>
      </p:sp>
    </p:spTree>
    <p:extLst>
      <p:ext uri="{BB962C8B-B14F-4D97-AF65-F5344CB8AC3E}">
        <p14:creationId xmlns:p14="http://schemas.microsoft.com/office/powerpoint/2010/main" val="26953108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4D010446-F860-4F3D-948B-F1CB62DAD8C3}"/>
              </a:ext>
            </a:extLst>
          </p:cNvPr>
          <p:cNvSpPr>
            <a:spLocks noGrp="1" noChangeArrowheads="1"/>
          </p:cNvSpPr>
          <p:nvPr>
            <p:ph type="sldNum" sz="quarter" idx="10"/>
          </p:nvPr>
        </p:nvSpPr>
        <p:spPr>
          <a:ln/>
        </p:spPr>
        <p:txBody>
          <a:bodyPr/>
          <a:lstStyle>
            <a:lvl1pPr>
              <a:defRPr/>
            </a:lvl1pPr>
          </a:lstStyle>
          <a:p>
            <a:pPr>
              <a:defRPr/>
            </a:pPr>
            <a:fld id="{5460BF4A-F59E-4280-A7A6-64CB8CE96F7C}" type="slidenum">
              <a:rPr lang="en-US" altLang="en-US"/>
              <a:pPr>
                <a:defRPr/>
              </a:pPr>
              <a:t>‹#›</a:t>
            </a:fld>
            <a:endParaRPr lang="en-US" altLang="en-US"/>
          </a:p>
        </p:txBody>
      </p:sp>
    </p:spTree>
    <p:extLst>
      <p:ext uri="{BB962C8B-B14F-4D97-AF65-F5344CB8AC3E}">
        <p14:creationId xmlns:p14="http://schemas.microsoft.com/office/powerpoint/2010/main" val="36009164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228601"/>
            <a:ext cx="27686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1" y="228601"/>
            <a:ext cx="810260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06C3F708-910D-4DCD-8992-E27117BDD6EB}"/>
              </a:ext>
            </a:extLst>
          </p:cNvPr>
          <p:cNvSpPr>
            <a:spLocks noGrp="1" noChangeArrowheads="1"/>
          </p:cNvSpPr>
          <p:nvPr>
            <p:ph type="sldNum" sz="quarter" idx="10"/>
          </p:nvPr>
        </p:nvSpPr>
        <p:spPr>
          <a:ln/>
        </p:spPr>
        <p:txBody>
          <a:bodyPr/>
          <a:lstStyle>
            <a:lvl1pPr>
              <a:defRPr/>
            </a:lvl1pPr>
          </a:lstStyle>
          <a:p>
            <a:pPr>
              <a:defRPr/>
            </a:pPr>
            <a:fld id="{A6700381-DB6F-4CC2-BA01-AFC70A81282F}" type="slidenum">
              <a:rPr lang="en-US" altLang="en-US"/>
              <a:pPr>
                <a:defRPr/>
              </a:pPr>
              <a:t>‹#›</a:t>
            </a:fld>
            <a:endParaRPr lang="en-US" altLang="en-US"/>
          </a:p>
        </p:txBody>
      </p:sp>
    </p:spTree>
    <p:extLst>
      <p:ext uri="{BB962C8B-B14F-4D97-AF65-F5344CB8AC3E}">
        <p14:creationId xmlns:p14="http://schemas.microsoft.com/office/powerpoint/2010/main" val="4112002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7A3B895D-DF92-43DD-AE17-443AF10090C4}"/>
              </a:ext>
            </a:extLst>
          </p:cNvPr>
          <p:cNvSpPr>
            <a:spLocks noGrp="1" noChangeArrowheads="1"/>
          </p:cNvSpPr>
          <p:nvPr>
            <p:ph type="sldNum" sz="quarter" idx="10"/>
          </p:nvPr>
        </p:nvSpPr>
        <p:spPr>
          <a:ln/>
        </p:spPr>
        <p:txBody>
          <a:bodyPr/>
          <a:lstStyle>
            <a:lvl1pPr>
              <a:defRPr/>
            </a:lvl1pPr>
          </a:lstStyle>
          <a:p>
            <a:pPr>
              <a:defRPr/>
            </a:pPr>
            <a:fld id="{F6F67F06-8C13-4734-9C58-547A6022B2C5}" type="slidenum">
              <a:rPr lang="en-US" altLang="en-US"/>
              <a:pPr>
                <a:defRPr/>
              </a:pPr>
              <a:t>‹#›</a:t>
            </a:fld>
            <a:endParaRPr lang="en-US" altLang="en-US"/>
          </a:p>
        </p:txBody>
      </p:sp>
    </p:spTree>
    <p:extLst>
      <p:ext uri="{BB962C8B-B14F-4D97-AF65-F5344CB8AC3E}">
        <p14:creationId xmlns:p14="http://schemas.microsoft.com/office/powerpoint/2010/main" val="36650368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7"/>
            </a:lvl1pPr>
            <a:lvl2pPr marL="473214" indent="0">
              <a:buNone/>
              <a:defRPr sz="1906"/>
            </a:lvl2pPr>
            <a:lvl3pPr marL="946429" indent="0">
              <a:buNone/>
              <a:defRPr sz="1634"/>
            </a:lvl3pPr>
            <a:lvl4pPr marL="1419643" indent="0">
              <a:buNone/>
              <a:defRPr sz="1452"/>
            </a:lvl4pPr>
            <a:lvl5pPr marL="1892858" indent="0">
              <a:buNone/>
              <a:defRPr sz="1452"/>
            </a:lvl5pPr>
            <a:lvl6pPr marL="2366071" indent="0">
              <a:buNone/>
              <a:defRPr sz="1452"/>
            </a:lvl6pPr>
            <a:lvl7pPr marL="2839286" indent="0">
              <a:buNone/>
              <a:defRPr sz="1452"/>
            </a:lvl7pPr>
            <a:lvl8pPr marL="3312500" indent="0">
              <a:buNone/>
              <a:defRPr sz="1452"/>
            </a:lvl8pPr>
            <a:lvl9pPr marL="3785715" indent="0">
              <a:buNone/>
              <a:defRPr sz="1452"/>
            </a:lvl9pPr>
          </a:lstStyle>
          <a:p>
            <a:pPr lvl="0"/>
            <a:r>
              <a:rPr lang="en-US"/>
              <a:t>Click to edit Master text styles</a:t>
            </a:r>
          </a:p>
        </p:txBody>
      </p:sp>
      <p:sp>
        <p:nvSpPr>
          <p:cNvPr id="4" name="Slide Number Placeholder 1">
            <a:extLst>
              <a:ext uri="{FF2B5EF4-FFF2-40B4-BE49-F238E27FC236}">
                <a16:creationId xmlns:a16="http://schemas.microsoft.com/office/drawing/2014/main" id="{43935024-D5B8-4870-8B59-743A525F27A7}"/>
              </a:ext>
            </a:extLst>
          </p:cNvPr>
          <p:cNvSpPr>
            <a:spLocks noGrp="1" noChangeArrowheads="1"/>
          </p:cNvSpPr>
          <p:nvPr>
            <p:ph type="sldNum" sz="quarter" idx="10"/>
          </p:nvPr>
        </p:nvSpPr>
        <p:spPr>
          <a:ln/>
        </p:spPr>
        <p:txBody>
          <a:bodyPr/>
          <a:lstStyle>
            <a:lvl1pPr>
              <a:defRPr/>
            </a:lvl1pPr>
          </a:lstStyle>
          <a:p>
            <a:pPr>
              <a:defRPr/>
            </a:pPr>
            <a:fld id="{C6B8AA0B-A091-4E4F-BAA0-ED98D21E9ECD}" type="slidenum">
              <a:rPr lang="en-US" altLang="en-US"/>
              <a:pPr>
                <a:defRPr/>
              </a:pPr>
              <a:t>‹#›</a:t>
            </a:fld>
            <a:endParaRPr lang="en-US" altLang="en-US"/>
          </a:p>
        </p:txBody>
      </p:sp>
    </p:spTree>
    <p:extLst>
      <p:ext uri="{BB962C8B-B14F-4D97-AF65-F5344CB8AC3E}">
        <p14:creationId xmlns:p14="http://schemas.microsoft.com/office/powerpoint/2010/main" val="37226204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a:extLst>
              <a:ext uri="{FF2B5EF4-FFF2-40B4-BE49-F238E27FC236}">
                <a16:creationId xmlns:a16="http://schemas.microsoft.com/office/drawing/2014/main" id="{7C2577CE-8A3A-4487-A5F7-3588E8D3B83B}"/>
              </a:ext>
            </a:extLst>
          </p:cNvPr>
          <p:cNvSpPr>
            <a:spLocks noGrp="1" noChangeArrowheads="1"/>
          </p:cNvSpPr>
          <p:nvPr>
            <p:ph type="sldNum" sz="quarter" idx="10"/>
          </p:nvPr>
        </p:nvSpPr>
        <p:spPr>
          <a:ln/>
        </p:spPr>
        <p:txBody>
          <a:bodyPr/>
          <a:lstStyle>
            <a:lvl1pPr>
              <a:defRPr/>
            </a:lvl1pPr>
          </a:lstStyle>
          <a:p>
            <a:pPr>
              <a:defRPr/>
            </a:pPr>
            <a:fld id="{6D985FED-0574-4120-A240-E2935F6A5329}" type="slidenum">
              <a:rPr lang="en-US" altLang="en-US"/>
              <a:pPr>
                <a:defRPr/>
              </a:pPr>
              <a:t>‹#›</a:t>
            </a:fld>
            <a:endParaRPr lang="en-US" altLang="en-US"/>
          </a:p>
        </p:txBody>
      </p:sp>
    </p:spTree>
    <p:extLst>
      <p:ext uri="{BB962C8B-B14F-4D97-AF65-F5344CB8AC3E}">
        <p14:creationId xmlns:p14="http://schemas.microsoft.com/office/powerpoint/2010/main" val="108622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a:extLst>
              <a:ext uri="{FF2B5EF4-FFF2-40B4-BE49-F238E27FC236}">
                <a16:creationId xmlns:a16="http://schemas.microsoft.com/office/drawing/2014/main" id="{A6284437-A0FA-4DDB-8D39-CDCFBCC4E14D}"/>
              </a:ext>
            </a:extLst>
          </p:cNvPr>
          <p:cNvSpPr>
            <a:spLocks noGrp="1" noChangeArrowheads="1"/>
          </p:cNvSpPr>
          <p:nvPr>
            <p:ph type="sldNum" sz="quarter" idx="10"/>
          </p:nvPr>
        </p:nvSpPr>
        <p:spPr>
          <a:ln/>
        </p:spPr>
        <p:txBody>
          <a:bodyPr/>
          <a:lstStyle>
            <a:lvl1pPr>
              <a:defRPr/>
            </a:lvl1pPr>
          </a:lstStyle>
          <a:p>
            <a:pPr>
              <a:defRPr/>
            </a:pPr>
            <a:fld id="{F9B00822-6C0F-4025-8441-8D8FC90BB7B0}" type="slidenum">
              <a:rPr lang="en-US" altLang="en-US"/>
              <a:pPr>
                <a:defRPr/>
              </a:pPr>
              <a:t>‹#›</a:t>
            </a:fld>
            <a:endParaRPr lang="en-US" altLang="en-US"/>
          </a:p>
        </p:txBody>
      </p:sp>
    </p:spTree>
    <p:extLst>
      <p:ext uri="{BB962C8B-B14F-4D97-AF65-F5344CB8AC3E}">
        <p14:creationId xmlns:p14="http://schemas.microsoft.com/office/powerpoint/2010/main" val="15467808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a:extLst>
              <a:ext uri="{FF2B5EF4-FFF2-40B4-BE49-F238E27FC236}">
                <a16:creationId xmlns:a16="http://schemas.microsoft.com/office/drawing/2014/main" id="{DD55447C-A63C-4484-8308-49E194F098E7}"/>
              </a:ext>
            </a:extLst>
          </p:cNvPr>
          <p:cNvSpPr>
            <a:spLocks noGrp="1" noChangeArrowheads="1"/>
          </p:cNvSpPr>
          <p:nvPr>
            <p:ph type="sldNum" sz="quarter" idx="10"/>
          </p:nvPr>
        </p:nvSpPr>
        <p:spPr>
          <a:ln/>
        </p:spPr>
        <p:txBody>
          <a:bodyPr/>
          <a:lstStyle>
            <a:lvl1pPr>
              <a:defRPr/>
            </a:lvl1pPr>
          </a:lstStyle>
          <a:p>
            <a:pPr>
              <a:defRPr/>
            </a:pPr>
            <a:fld id="{7156E37C-1A5F-4EF7-9F92-22A8DF3998CF}" type="slidenum">
              <a:rPr lang="en-US" altLang="en-US"/>
              <a:pPr>
                <a:defRPr/>
              </a:pPr>
              <a:t>‹#›</a:t>
            </a:fld>
            <a:endParaRPr lang="en-US" altLang="en-US"/>
          </a:p>
        </p:txBody>
      </p:sp>
    </p:spTree>
    <p:extLst>
      <p:ext uri="{BB962C8B-B14F-4D97-AF65-F5344CB8AC3E}">
        <p14:creationId xmlns:p14="http://schemas.microsoft.com/office/powerpoint/2010/main" val="13900326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869FC-9EBE-402F-9172-5BEBC6D924FC}"/>
              </a:ext>
            </a:extLst>
          </p:cNvPr>
          <p:cNvSpPr>
            <a:spLocks noGrp="1" noChangeArrowheads="1"/>
          </p:cNvSpPr>
          <p:nvPr>
            <p:ph type="sldNum" sz="quarter" idx="10"/>
          </p:nvPr>
        </p:nvSpPr>
        <p:spPr>
          <a:ln/>
        </p:spPr>
        <p:txBody>
          <a:bodyPr/>
          <a:lstStyle>
            <a:lvl1pPr>
              <a:defRPr/>
            </a:lvl1pPr>
          </a:lstStyle>
          <a:p>
            <a:pPr>
              <a:defRPr/>
            </a:pPr>
            <a:fld id="{11B9B762-0D60-4608-B2B1-52C0A3250B1D}" type="slidenum">
              <a:rPr lang="en-US" altLang="en-US"/>
              <a:pPr>
                <a:defRPr/>
              </a:pPr>
              <a:t>‹#›</a:t>
            </a:fld>
            <a:endParaRPr lang="en-US" altLang="en-US"/>
          </a:p>
        </p:txBody>
      </p:sp>
    </p:spTree>
    <p:extLst>
      <p:ext uri="{BB962C8B-B14F-4D97-AF65-F5344CB8AC3E}">
        <p14:creationId xmlns:p14="http://schemas.microsoft.com/office/powerpoint/2010/main" val="1491488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87"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67"/>
            </a:lvl1pPr>
            <a:lvl2pPr>
              <a:defRPr sz="2904"/>
            </a:lvl2pPr>
            <a:lvl3pPr>
              <a:defRPr sz="2451"/>
            </a:lvl3pPr>
            <a:lvl4pPr>
              <a:defRPr sz="2087"/>
            </a:lvl4pPr>
            <a:lvl5pPr>
              <a:defRPr sz="2087"/>
            </a:lvl5pPr>
            <a:lvl6pPr>
              <a:defRPr sz="2087"/>
            </a:lvl6pPr>
            <a:lvl7pPr>
              <a:defRPr sz="2087"/>
            </a:lvl7pPr>
            <a:lvl8pPr>
              <a:defRPr sz="2087"/>
            </a:lvl8pPr>
            <a:lvl9pPr>
              <a:defRPr sz="20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0"/>
            <a:ext cx="4011084" cy="4691063"/>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39D19E17-DE14-4EBE-B440-EE5855B14E61}"/>
              </a:ext>
            </a:extLst>
          </p:cNvPr>
          <p:cNvSpPr>
            <a:spLocks noGrp="1" noChangeArrowheads="1"/>
          </p:cNvSpPr>
          <p:nvPr>
            <p:ph type="sldNum" sz="quarter" idx="10"/>
          </p:nvPr>
        </p:nvSpPr>
        <p:spPr>
          <a:ln/>
        </p:spPr>
        <p:txBody>
          <a:bodyPr/>
          <a:lstStyle>
            <a:lvl1pPr>
              <a:defRPr/>
            </a:lvl1pPr>
          </a:lstStyle>
          <a:p>
            <a:pPr>
              <a:defRPr/>
            </a:pPr>
            <a:fld id="{173E8CE8-157F-48D1-94BC-EA501134D04D}" type="slidenum">
              <a:rPr lang="en-US" altLang="en-US"/>
              <a:pPr>
                <a:defRPr/>
              </a:pPr>
              <a:t>‹#›</a:t>
            </a:fld>
            <a:endParaRPr lang="en-US" altLang="en-US"/>
          </a:p>
        </p:txBody>
      </p:sp>
    </p:spTree>
    <p:extLst>
      <p:ext uri="{BB962C8B-B14F-4D97-AF65-F5344CB8AC3E}">
        <p14:creationId xmlns:p14="http://schemas.microsoft.com/office/powerpoint/2010/main" val="1729957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8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67"/>
            </a:lvl1pPr>
            <a:lvl2pPr marL="473214" indent="0">
              <a:buNone/>
              <a:defRPr sz="2904"/>
            </a:lvl2pPr>
            <a:lvl3pPr marL="946429" indent="0">
              <a:buNone/>
              <a:defRPr sz="2451"/>
            </a:lvl3pPr>
            <a:lvl4pPr marL="1419643" indent="0">
              <a:buNone/>
              <a:defRPr sz="2087"/>
            </a:lvl4pPr>
            <a:lvl5pPr marL="1892858" indent="0">
              <a:buNone/>
              <a:defRPr sz="2087"/>
            </a:lvl5pPr>
            <a:lvl6pPr marL="2366071" indent="0">
              <a:buNone/>
              <a:defRPr sz="2087"/>
            </a:lvl6pPr>
            <a:lvl7pPr marL="2839286" indent="0">
              <a:buNone/>
              <a:defRPr sz="2087"/>
            </a:lvl7pPr>
            <a:lvl8pPr marL="3312500" indent="0">
              <a:buNone/>
              <a:defRPr sz="2087"/>
            </a:lvl8pPr>
            <a:lvl9pPr marL="3785715" indent="0">
              <a:buNone/>
              <a:defRPr sz="208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E14AC197-EF1E-44B4-B518-CE6818673D06}"/>
              </a:ext>
            </a:extLst>
          </p:cNvPr>
          <p:cNvSpPr>
            <a:spLocks noGrp="1" noChangeArrowheads="1"/>
          </p:cNvSpPr>
          <p:nvPr>
            <p:ph type="sldNum" sz="quarter" idx="10"/>
          </p:nvPr>
        </p:nvSpPr>
        <p:spPr>
          <a:ln/>
        </p:spPr>
        <p:txBody>
          <a:bodyPr/>
          <a:lstStyle>
            <a:lvl1pPr>
              <a:defRPr/>
            </a:lvl1pPr>
          </a:lstStyle>
          <a:p>
            <a:pPr>
              <a:defRPr/>
            </a:pPr>
            <a:fld id="{5357A6A4-0C8F-453E-A564-A575F00AFBF4}" type="slidenum">
              <a:rPr lang="en-US" altLang="en-US"/>
              <a:pPr>
                <a:defRPr/>
              </a:pPr>
              <a:t>‹#›</a:t>
            </a:fld>
            <a:endParaRPr lang="en-US" altLang="en-US"/>
          </a:p>
        </p:txBody>
      </p:sp>
    </p:spTree>
    <p:extLst>
      <p:ext uri="{BB962C8B-B14F-4D97-AF65-F5344CB8AC3E}">
        <p14:creationId xmlns:p14="http://schemas.microsoft.com/office/powerpoint/2010/main" val="29124196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9D5C5592-86D1-45BD-8CAB-1514CD6598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0" y="6013450"/>
            <a:ext cx="2235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band">
            <a:extLst>
              <a:ext uri="{FF2B5EF4-FFF2-40B4-BE49-F238E27FC236}">
                <a16:creationId xmlns:a16="http://schemas.microsoft.com/office/drawing/2014/main" id="{92F56DA8-85A4-48AA-90D9-986C78D6E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26666"/>
          <a:stretch>
            <a:fillRect/>
          </a:stretch>
        </p:blipFill>
        <p:spPr bwMode="auto">
          <a:xfrm>
            <a:off x="0" y="5867400"/>
            <a:ext cx="894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F02E2BB9-25A8-4EFC-9A80-45D5308BFC87}"/>
              </a:ext>
            </a:extLst>
          </p:cNvPr>
          <p:cNvSpPr>
            <a:spLocks noGrp="1" noChangeArrowheads="1"/>
          </p:cNvSpPr>
          <p:nvPr>
            <p:ph type="title"/>
          </p:nvPr>
        </p:nvSpPr>
        <p:spPr bwMode="auto">
          <a:xfrm>
            <a:off x="5080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75C0A3B0-DB66-4FE7-880F-F027A0AC8652}"/>
              </a:ext>
            </a:extLst>
          </p:cNvPr>
          <p:cNvSpPr>
            <a:spLocks noGrp="1" noChangeArrowheads="1"/>
          </p:cNvSpPr>
          <p:nvPr>
            <p:ph type="body" idx="1"/>
          </p:nvPr>
        </p:nvSpPr>
        <p:spPr bwMode="auto">
          <a:xfrm>
            <a:off x="609600" y="1295400"/>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Slide Number Placeholder 1">
            <a:extLst>
              <a:ext uri="{FF2B5EF4-FFF2-40B4-BE49-F238E27FC236}">
                <a16:creationId xmlns:a16="http://schemas.microsoft.com/office/drawing/2014/main" id="{EBBE09C9-ABF4-4A7D-8185-E660A2933271}"/>
              </a:ext>
            </a:extLst>
          </p:cNvPr>
          <p:cNvSpPr>
            <a:spLocks noGrp="1" noChangeArrowheads="1"/>
          </p:cNvSpPr>
          <p:nvPr>
            <p:ph type="sldNum" sz="quarter" idx="4"/>
          </p:nvPr>
        </p:nvSpPr>
        <p:spPr bwMode="auto">
          <a:xfrm>
            <a:off x="11344275" y="914400"/>
            <a:ext cx="812800" cy="365125"/>
          </a:xfrm>
          <a:prstGeom prst="rect">
            <a:avLst/>
          </a:prstGeom>
          <a:noFill/>
          <a:ln w="9525">
            <a:noFill/>
            <a:miter lim="800000"/>
            <a:headEnd/>
            <a:tailEnd/>
          </a:ln>
        </p:spPr>
        <p:txBody>
          <a:bodyPr vert="horz" wrap="square" lIns="104278" tIns="52139" rIns="104278" bIns="52139" numCol="1" anchor="ctr" anchorCtr="0" compatLnSpc="1">
            <a:prstTxWarp prst="textNoShape">
              <a:avLst/>
            </a:prstTxWarp>
          </a:bodyPr>
          <a:lstStyle>
            <a:lvl1pPr algn="r" eaLnBrk="1" fontAlgn="auto" hangingPunct="1">
              <a:spcBef>
                <a:spcPts val="0"/>
              </a:spcBef>
              <a:spcAft>
                <a:spcPts val="0"/>
              </a:spcAft>
              <a:defRPr sz="1271">
                <a:solidFill>
                  <a:srgbClr val="898989"/>
                </a:solidFill>
                <a:latin typeface="Verdana" panose="020B0604030504040204" pitchFamily="34" charset="0"/>
                <a:ea typeface="+mn-ea"/>
                <a:cs typeface="Arial" panose="020B0604020202020204" pitchFamily="34" charset="0"/>
              </a:defRPr>
            </a:lvl1pPr>
          </a:lstStyle>
          <a:p>
            <a:pPr>
              <a:defRPr/>
            </a:pPr>
            <a:fld id="{BE824012-6F34-4F3D-8476-D88DADBDD4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p:titleStyle>
    <p:body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3200">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500">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100">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9pPr>
    </p:bodyStyle>
    <p:otherStyle>
      <a:defPPr>
        <a:defRPr lang="en-US"/>
      </a:defPPr>
      <a:lvl1pPr marL="0" algn="l" defTabSz="946429" rtl="0" eaLnBrk="1" latinLnBrk="0" hangingPunct="1">
        <a:defRPr sz="1906" kern="1200">
          <a:solidFill>
            <a:schemeClr val="tx1"/>
          </a:solidFill>
          <a:latin typeface="+mn-lt"/>
          <a:ea typeface="+mn-ea"/>
          <a:cs typeface="+mn-cs"/>
        </a:defRPr>
      </a:lvl1pPr>
      <a:lvl2pPr marL="473214" algn="l" defTabSz="946429" rtl="0" eaLnBrk="1" latinLnBrk="0" hangingPunct="1">
        <a:defRPr sz="1906" kern="1200">
          <a:solidFill>
            <a:schemeClr val="tx1"/>
          </a:solidFill>
          <a:latin typeface="+mn-lt"/>
          <a:ea typeface="+mn-ea"/>
          <a:cs typeface="+mn-cs"/>
        </a:defRPr>
      </a:lvl2pPr>
      <a:lvl3pPr marL="946429" algn="l" defTabSz="946429" rtl="0" eaLnBrk="1" latinLnBrk="0" hangingPunct="1">
        <a:defRPr sz="1906" kern="1200">
          <a:solidFill>
            <a:schemeClr val="tx1"/>
          </a:solidFill>
          <a:latin typeface="+mn-lt"/>
          <a:ea typeface="+mn-ea"/>
          <a:cs typeface="+mn-cs"/>
        </a:defRPr>
      </a:lvl3pPr>
      <a:lvl4pPr marL="1419643" algn="l" defTabSz="946429" rtl="0" eaLnBrk="1" latinLnBrk="0" hangingPunct="1">
        <a:defRPr sz="1906" kern="1200">
          <a:solidFill>
            <a:schemeClr val="tx1"/>
          </a:solidFill>
          <a:latin typeface="+mn-lt"/>
          <a:ea typeface="+mn-ea"/>
          <a:cs typeface="+mn-cs"/>
        </a:defRPr>
      </a:lvl4pPr>
      <a:lvl5pPr marL="1892858" algn="l" defTabSz="946429" rtl="0" eaLnBrk="1" latinLnBrk="0" hangingPunct="1">
        <a:defRPr sz="1906" kern="1200">
          <a:solidFill>
            <a:schemeClr val="tx1"/>
          </a:solidFill>
          <a:latin typeface="+mn-lt"/>
          <a:ea typeface="+mn-ea"/>
          <a:cs typeface="+mn-cs"/>
        </a:defRPr>
      </a:lvl5pPr>
      <a:lvl6pPr marL="2366071" algn="l" defTabSz="946429" rtl="0" eaLnBrk="1" latinLnBrk="0" hangingPunct="1">
        <a:defRPr sz="1906" kern="1200">
          <a:solidFill>
            <a:schemeClr val="tx1"/>
          </a:solidFill>
          <a:latin typeface="+mn-lt"/>
          <a:ea typeface="+mn-ea"/>
          <a:cs typeface="+mn-cs"/>
        </a:defRPr>
      </a:lvl6pPr>
      <a:lvl7pPr marL="2839286" algn="l" defTabSz="946429" rtl="0" eaLnBrk="1" latinLnBrk="0" hangingPunct="1">
        <a:defRPr sz="1906" kern="1200">
          <a:solidFill>
            <a:schemeClr val="tx1"/>
          </a:solidFill>
          <a:latin typeface="+mn-lt"/>
          <a:ea typeface="+mn-ea"/>
          <a:cs typeface="+mn-cs"/>
        </a:defRPr>
      </a:lvl7pPr>
      <a:lvl8pPr marL="3312500" algn="l" defTabSz="946429" rtl="0" eaLnBrk="1" latinLnBrk="0" hangingPunct="1">
        <a:defRPr sz="1906" kern="1200">
          <a:solidFill>
            <a:schemeClr val="tx1"/>
          </a:solidFill>
          <a:latin typeface="+mn-lt"/>
          <a:ea typeface="+mn-ea"/>
          <a:cs typeface="+mn-cs"/>
        </a:defRPr>
      </a:lvl8pPr>
      <a:lvl9pPr marL="3785715" algn="l" defTabSz="946429" rtl="0" eaLnBrk="1" latinLnBrk="0" hangingPunct="1">
        <a:defRPr sz="19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123E0D7-ECDD-4262-96CF-B7821E7D591F}"/>
              </a:ext>
            </a:extLst>
          </p:cNvPr>
          <p:cNvSpPr>
            <a:spLocks noGrp="1" noChangeArrowheads="1"/>
          </p:cNvSpPr>
          <p:nvPr>
            <p:ph type="ctrTitle"/>
          </p:nvPr>
        </p:nvSpPr>
        <p:spPr>
          <a:xfrm>
            <a:off x="573088" y="202097"/>
            <a:ext cx="11201400" cy="914400"/>
          </a:xfrm>
        </p:spPr>
        <p:txBody>
          <a:bodyPr/>
          <a:lstStyle/>
          <a:p>
            <a:pPr eaLnBrk="1" hangingPunct="1">
              <a:defRPr/>
            </a:pPr>
            <a:r>
              <a:rPr lang="en-US" altLang="en-US" sz="3721" dirty="0"/>
              <a:t>UIT2502 – Data Analytics &amp; Visualization</a:t>
            </a:r>
          </a:p>
        </p:txBody>
      </p:sp>
      <p:sp>
        <p:nvSpPr>
          <p:cNvPr id="2" name="Rectangle 2">
            <a:extLst>
              <a:ext uri="{FF2B5EF4-FFF2-40B4-BE49-F238E27FC236}">
                <a16:creationId xmlns:a16="http://schemas.microsoft.com/office/drawing/2014/main" id="{958AF5B0-6D99-4C3C-9F82-61C7A563D9FC}"/>
              </a:ext>
            </a:extLst>
          </p:cNvPr>
          <p:cNvSpPr txBox="1">
            <a:spLocks noChangeArrowheads="1"/>
          </p:cNvSpPr>
          <p:nvPr/>
        </p:nvSpPr>
        <p:spPr bwMode="auto">
          <a:xfrm>
            <a:off x="235330" y="1386453"/>
            <a:ext cx="11426618" cy="914400"/>
          </a:xfrm>
          <a:prstGeom prst="rect">
            <a:avLst/>
          </a:prstGeom>
          <a:noFill/>
          <a:ln w="9525">
            <a:noFill/>
            <a:round/>
            <a:headEnd/>
            <a:tailEnd/>
          </a:ln>
        </p:spPr>
        <p:txBody>
          <a:bodyPr lIns="93140" tIns="48433" rIns="93140" bIns="48433" anchor="ctr"/>
          <a:lstStyle/>
          <a:p>
            <a:pPr algn="ctr" defTabSz="473169">
              <a:buClr>
                <a:srgbClr val="000000"/>
              </a:buClr>
              <a:buSzPct val="100000"/>
              <a:defRPr/>
            </a:pPr>
            <a:r>
              <a:rPr lang="en-US" sz="3267" b="1" kern="0" dirty="0">
                <a:solidFill>
                  <a:srgbClr val="000000"/>
                </a:solidFill>
                <a:latin typeface="Verdana"/>
                <a:ea typeface="MS PGothic"/>
                <a:cs typeface="Arial" charset="0"/>
              </a:rPr>
              <a:t>Analysis of Variance - T-test</a:t>
            </a:r>
            <a:endParaRPr lang="en-US" sz="2400" b="1" kern="0" dirty="0">
              <a:solidFill>
                <a:srgbClr val="000000"/>
              </a:solidFill>
              <a:latin typeface="Verdana"/>
              <a:ea typeface="MS PGothic"/>
              <a:cs typeface="Arial" charset="0"/>
            </a:endParaRPr>
          </a:p>
        </p:txBody>
      </p:sp>
      <p:pic>
        <p:nvPicPr>
          <p:cNvPr id="1026" name="Picture 2" descr="The T-Test - Research Methods Knowledge Base">
            <a:extLst>
              <a:ext uri="{FF2B5EF4-FFF2-40B4-BE49-F238E27FC236}">
                <a16:creationId xmlns:a16="http://schemas.microsoft.com/office/drawing/2014/main" id="{66C33A8D-55B5-04EC-38B8-1EDC70944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235" y="2681729"/>
            <a:ext cx="3389840" cy="31638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DCEBBA-3E90-FD49-97BC-08A05AB7AB8B}"/>
              </a:ext>
            </a:extLst>
          </p:cNvPr>
          <p:cNvPicPr>
            <a:picLocks noChangeAspect="1"/>
          </p:cNvPicPr>
          <p:nvPr/>
        </p:nvPicPr>
        <p:blipFill rotWithShape="1">
          <a:blip r:embed="rId4"/>
          <a:srcRect b="8268"/>
          <a:stretch/>
        </p:blipFill>
        <p:spPr>
          <a:xfrm>
            <a:off x="5948639" y="2681729"/>
            <a:ext cx="4691417" cy="2876986"/>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27A-0FE5-5F3B-0FBB-5C39A29B5A60}"/>
              </a:ext>
            </a:extLst>
          </p:cNvPr>
          <p:cNvSpPr>
            <a:spLocks noGrp="1"/>
          </p:cNvSpPr>
          <p:nvPr>
            <p:ph type="title"/>
          </p:nvPr>
        </p:nvSpPr>
        <p:spPr>
          <a:xfrm>
            <a:off x="508000" y="228600"/>
            <a:ext cx="7119772" cy="770860"/>
          </a:xfrm>
        </p:spPr>
        <p:txBody>
          <a:bodyPr/>
          <a:lstStyle/>
          <a:p>
            <a:r>
              <a:rPr lang="en-IN" dirty="0"/>
              <a:t>Paired/ Correlated Sample T-Test</a:t>
            </a:r>
          </a:p>
        </p:txBody>
      </p:sp>
      <p:sp>
        <p:nvSpPr>
          <p:cNvPr id="3" name="Content Placeholder 2">
            <a:extLst>
              <a:ext uri="{FF2B5EF4-FFF2-40B4-BE49-F238E27FC236}">
                <a16:creationId xmlns:a16="http://schemas.microsoft.com/office/drawing/2014/main" id="{065AC9E6-91DB-424F-F170-4EB1F4DE1933}"/>
              </a:ext>
            </a:extLst>
          </p:cNvPr>
          <p:cNvSpPr>
            <a:spLocks noGrp="1"/>
          </p:cNvSpPr>
          <p:nvPr>
            <p:ph idx="1"/>
          </p:nvPr>
        </p:nvSpPr>
        <p:spPr>
          <a:xfrm>
            <a:off x="609600" y="987053"/>
            <a:ext cx="10972800" cy="4830763"/>
          </a:xfrm>
        </p:spPr>
        <p:txBody>
          <a:bodyPr/>
          <a:lstStyle/>
          <a:p>
            <a:r>
              <a:rPr lang="en-US" sz="2600" dirty="0"/>
              <a:t>A dependent type of test </a:t>
            </a:r>
          </a:p>
          <a:p>
            <a:r>
              <a:rPr lang="en-US" sz="2600" dirty="0"/>
              <a:t>Performed when the samples consist of matched pairs of similar units, or when there are cases of repeated measures. </a:t>
            </a:r>
          </a:p>
          <a:p>
            <a:r>
              <a:rPr lang="en-US" sz="2600" dirty="0"/>
              <a:t>For example, there may be instances where the same patients are repeatedly tested before and after receiving a particular treatment. </a:t>
            </a:r>
          </a:p>
          <a:p>
            <a:r>
              <a:rPr lang="en-US" sz="2600" dirty="0"/>
              <a:t>Each patient is being used as a control sample against themselves.</a:t>
            </a:r>
          </a:p>
          <a:p>
            <a:r>
              <a:rPr lang="en-US" sz="2600" b="1" dirty="0"/>
              <a:t>Degree of freedom is n-1</a:t>
            </a:r>
            <a:endParaRPr lang="en-IN" sz="2600" b="1" dirty="0"/>
          </a:p>
        </p:txBody>
      </p:sp>
      <p:pic>
        <p:nvPicPr>
          <p:cNvPr id="5" name="Picture 4">
            <a:extLst>
              <a:ext uri="{FF2B5EF4-FFF2-40B4-BE49-F238E27FC236}">
                <a16:creationId xmlns:a16="http://schemas.microsoft.com/office/drawing/2014/main" id="{BBB087B2-F952-D606-D72D-7FF807BF6355}"/>
              </a:ext>
            </a:extLst>
          </p:cNvPr>
          <p:cNvPicPr>
            <a:picLocks noChangeAspect="1"/>
          </p:cNvPicPr>
          <p:nvPr/>
        </p:nvPicPr>
        <p:blipFill>
          <a:blip r:embed="rId2"/>
          <a:stretch>
            <a:fillRect/>
          </a:stretch>
        </p:blipFill>
        <p:spPr>
          <a:xfrm>
            <a:off x="8063707" y="228600"/>
            <a:ext cx="3268760" cy="1460304"/>
          </a:xfrm>
          <a:prstGeom prst="rect">
            <a:avLst/>
          </a:prstGeom>
          <a:ln w="9525">
            <a:solidFill>
              <a:schemeClr val="tx1"/>
            </a:solidFill>
          </a:ln>
        </p:spPr>
      </p:pic>
    </p:spTree>
    <p:extLst>
      <p:ext uri="{BB962C8B-B14F-4D97-AF65-F5344CB8AC3E}">
        <p14:creationId xmlns:p14="http://schemas.microsoft.com/office/powerpoint/2010/main" val="9431732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C4F3-E9F9-CFB8-2801-5EF3DFAB5B12}"/>
              </a:ext>
            </a:extLst>
          </p:cNvPr>
          <p:cNvSpPr>
            <a:spLocks noGrp="1"/>
          </p:cNvSpPr>
          <p:nvPr>
            <p:ph type="title"/>
          </p:nvPr>
        </p:nvSpPr>
        <p:spPr/>
        <p:txBody>
          <a:bodyPr/>
          <a:lstStyle/>
          <a:p>
            <a:r>
              <a:rPr lang="en-US" dirty="0"/>
              <a:t>Equal Variance or Pooled T-Test</a:t>
            </a:r>
            <a:endParaRPr lang="en-IN" dirty="0"/>
          </a:p>
        </p:txBody>
      </p:sp>
      <p:sp>
        <p:nvSpPr>
          <p:cNvPr id="3" name="Content Placeholder 2">
            <a:extLst>
              <a:ext uri="{FF2B5EF4-FFF2-40B4-BE49-F238E27FC236}">
                <a16:creationId xmlns:a16="http://schemas.microsoft.com/office/drawing/2014/main" id="{FFF1A668-081C-AAD0-037B-DE73AFC885BB}"/>
              </a:ext>
            </a:extLst>
          </p:cNvPr>
          <p:cNvSpPr>
            <a:spLocks noGrp="1"/>
          </p:cNvSpPr>
          <p:nvPr>
            <p:ph idx="1"/>
          </p:nvPr>
        </p:nvSpPr>
        <p:spPr/>
        <p:txBody>
          <a:bodyPr/>
          <a:lstStyle/>
          <a:p>
            <a:r>
              <a:rPr lang="en-US" sz="2800" dirty="0"/>
              <a:t>An independent t-test </a:t>
            </a:r>
          </a:p>
          <a:p>
            <a:r>
              <a:rPr lang="en-US" sz="2800" dirty="0"/>
              <a:t>Used when the number of samples in each group is the same, or the variance of the two data sets is similar. </a:t>
            </a:r>
          </a:p>
          <a:p>
            <a:r>
              <a:rPr lang="en-US" sz="2800" b="1" dirty="0"/>
              <a:t>Degree of freedom is n1+n2−2</a:t>
            </a:r>
            <a:endParaRPr lang="en-IN" sz="2800" b="1" dirty="0"/>
          </a:p>
          <a:p>
            <a:endParaRPr lang="en-IN" sz="2800" dirty="0"/>
          </a:p>
        </p:txBody>
      </p:sp>
      <p:pic>
        <p:nvPicPr>
          <p:cNvPr id="5" name="Picture 4">
            <a:extLst>
              <a:ext uri="{FF2B5EF4-FFF2-40B4-BE49-F238E27FC236}">
                <a16:creationId xmlns:a16="http://schemas.microsoft.com/office/drawing/2014/main" id="{B962EE58-65AA-FD79-AA12-305C6E5D6DCE}"/>
              </a:ext>
            </a:extLst>
          </p:cNvPr>
          <p:cNvPicPr>
            <a:picLocks noChangeAspect="1"/>
          </p:cNvPicPr>
          <p:nvPr/>
        </p:nvPicPr>
        <p:blipFill rotWithShape="1">
          <a:blip r:embed="rId2"/>
          <a:srcRect l="22905" t="48164" r="29646"/>
          <a:stretch/>
        </p:blipFill>
        <p:spPr>
          <a:xfrm>
            <a:off x="7208876" y="4666166"/>
            <a:ext cx="3051545" cy="650358"/>
          </a:xfrm>
          <a:prstGeom prst="rect">
            <a:avLst/>
          </a:prstGeom>
        </p:spPr>
      </p:pic>
      <p:pic>
        <p:nvPicPr>
          <p:cNvPr id="6" name="Picture 5">
            <a:extLst>
              <a:ext uri="{FF2B5EF4-FFF2-40B4-BE49-F238E27FC236}">
                <a16:creationId xmlns:a16="http://schemas.microsoft.com/office/drawing/2014/main" id="{6F9D0A72-4847-5DA5-7E7F-FBE4CB9BF70B}"/>
              </a:ext>
            </a:extLst>
          </p:cNvPr>
          <p:cNvPicPr>
            <a:picLocks noChangeAspect="1"/>
          </p:cNvPicPr>
          <p:nvPr/>
        </p:nvPicPr>
        <p:blipFill rotWithShape="1">
          <a:blip r:embed="rId3"/>
          <a:srcRect t="-1" r="74349" b="71655"/>
          <a:stretch/>
        </p:blipFill>
        <p:spPr>
          <a:xfrm>
            <a:off x="2059171" y="4234860"/>
            <a:ext cx="2299968" cy="1448686"/>
          </a:xfrm>
          <a:prstGeom prst="rect">
            <a:avLst/>
          </a:prstGeom>
        </p:spPr>
      </p:pic>
      <p:sp>
        <p:nvSpPr>
          <p:cNvPr id="8" name="TextBox 7">
            <a:extLst>
              <a:ext uri="{FF2B5EF4-FFF2-40B4-BE49-F238E27FC236}">
                <a16:creationId xmlns:a16="http://schemas.microsoft.com/office/drawing/2014/main" id="{E102610F-D600-D5F6-6E49-796C68EDE929}"/>
              </a:ext>
            </a:extLst>
          </p:cNvPr>
          <p:cNvSpPr txBox="1"/>
          <p:nvPr/>
        </p:nvSpPr>
        <p:spPr>
          <a:xfrm>
            <a:off x="4359138" y="4634024"/>
            <a:ext cx="6858211" cy="523220"/>
          </a:xfrm>
          <a:prstGeom prst="rect">
            <a:avLst/>
          </a:prstGeom>
          <a:noFill/>
        </p:spPr>
        <p:txBody>
          <a:bodyPr wrap="square">
            <a:spAutoFit/>
          </a:bodyPr>
          <a:lstStyle/>
          <a:p>
            <a:r>
              <a:rPr lang="en-US" sz="2800" dirty="0"/>
              <a:t>where s is sqrt(                        )</a:t>
            </a:r>
            <a:endParaRPr lang="en-IN" sz="2800" dirty="0"/>
          </a:p>
        </p:txBody>
      </p:sp>
    </p:spTree>
    <p:extLst>
      <p:ext uri="{BB962C8B-B14F-4D97-AF65-F5344CB8AC3E}">
        <p14:creationId xmlns:p14="http://schemas.microsoft.com/office/powerpoint/2010/main" val="15978653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23A1-D8D1-4666-70E2-0C3E5BF3BDED}"/>
              </a:ext>
            </a:extLst>
          </p:cNvPr>
          <p:cNvSpPr>
            <a:spLocks noGrp="1"/>
          </p:cNvSpPr>
          <p:nvPr>
            <p:ph type="title"/>
          </p:nvPr>
        </p:nvSpPr>
        <p:spPr>
          <a:xfrm>
            <a:off x="609600" y="186070"/>
            <a:ext cx="10972800" cy="685800"/>
          </a:xfrm>
        </p:spPr>
        <p:txBody>
          <a:bodyPr/>
          <a:lstStyle/>
          <a:p>
            <a:r>
              <a:rPr lang="en-IN" dirty="0"/>
              <a:t>Unequal Variance/ Welch's T-Test</a:t>
            </a:r>
          </a:p>
        </p:txBody>
      </p:sp>
      <p:sp>
        <p:nvSpPr>
          <p:cNvPr id="3" name="Content Placeholder 2">
            <a:extLst>
              <a:ext uri="{FF2B5EF4-FFF2-40B4-BE49-F238E27FC236}">
                <a16:creationId xmlns:a16="http://schemas.microsoft.com/office/drawing/2014/main" id="{3932E156-995E-3E88-A5E2-9D39A817B45F}"/>
              </a:ext>
            </a:extLst>
          </p:cNvPr>
          <p:cNvSpPr>
            <a:spLocks noGrp="1"/>
          </p:cNvSpPr>
          <p:nvPr>
            <p:ph idx="1"/>
          </p:nvPr>
        </p:nvSpPr>
        <p:spPr/>
        <p:txBody>
          <a:bodyPr/>
          <a:lstStyle/>
          <a:p>
            <a:r>
              <a:rPr lang="en-US" sz="2400" dirty="0"/>
              <a:t>Independent t-test </a:t>
            </a:r>
          </a:p>
          <a:p>
            <a:r>
              <a:rPr lang="en-US" sz="2400" dirty="0"/>
              <a:t>Used when the number of samples in each group is different, and the variance of the two data sets is also different. </a:t>
            </a:r>
            <a:endParaRPr lang="en-IN" sz="2400" dirty="0"/>
          </a:p>
        </p:txBody>
      </p:sp>
      <p:pic>
        <p:nvPicPr>
          <p:cNvPr id="5" name="Picture 4">
            <a:extLst>
              <a:ext uri="{FF2B5EF4-FFF2-40B4-BE49-F238E27FC236}">
                <a16:creationId xmlns:a16="http://schemas.microsoft.com/office/drawing/2014/main" id="{2F7BF38D-3AAB-B05B-7310-298CA5F0A177}"/>
              </a:ext>
            </a:extLst>
          </p:cNvPr>
          <p:cNvPicPr>
            <a:picLocks noChangeAspect="1"/>
          </p:cNvPicPr>
          <p:nvPr/>
        </p:nvPicPr>
        <p:blipFill>
          <a:blip r:embed="rId2"/>
          <a:stretch>
            <a:fillRect/>
          </a:stretch>
        </p:blipFill>
        <p:spPr>
          <a:xfrm>
            <a:off x="883263" y="3429000"/>
            <a:ext cx="3734067" cy="1700576"/>
          </a:xfrm>
          <a:prstGeom prst="rect">
            <a:avLst/>
          </a:prstGeom>
        </p:spPr>
      </p:pic>
      <p:pic>
        <p:nvPicPr>
          <p:cNvPr id="7" name="Picture 6">
            <a:extLst>
              <a:ext uri="{FF2B5EF4-FFF2-40B4-BE49-F238E27FC236}">
                <a16:creationId xmlns:a16="http://schemas.microsoft.com/office/drawing/2014/main" id="{978BF3A7-E817-0ECC-2D90-CAD95006D941}"/>
              </a:ext>
            </a:extLst>
          </p:cNvPr>
          <p:cNvPicPr>
            <a:picLocks noChangeAspect="1"/>
          </p:cNvPicPr>
          <p:nvPr/>
        </p:nvPicPr>
        <p:blipFill>
          <a:blip r:embed="rId3"/>
          <a:stretch>
            <a:fillRect/>
          </a:stretch>
        </p:blipFill>
        <p:spPr>
          <a:xfrm>
            <a:off x="5691053" y="3322128"/>
            <a:ext cx="4547741" cy="1388096"/>
          </a:xfrm>
          <a:prstGeom prst="rect">
            <a:avLst/>
          </a:prstGeom>
        </p:spPr>
      </p:pic>
    </p:spTree>
    <p:extLst>
      <p:ext uri="{BB962C8B-B14F-4D97-AF65-F5344CB8AC3E}">
        <p14:creationId xmlns:p14="http://schemas.microsoft.com/office/powerpoint/2010/main" val="34925309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1F4D-6084-1081-FB22-9F544222C323}"/>
              </a:ext>
            </a:extLst>
          </p:cNvPr>
          <p:cNvSpPr>
            <a:spLocks noGrp="1"/>
          </p:cNvSpPr>
          <p:nvPr>
            <p:ph type="title"/>
          </p:nvPr>
        </p:nvSpPr>
        <p:spPr>
          <a:xfrm>
            <a:off x="609600" y="451884"/>
            <a:ext cx="10972800" cy="685800"/>
          </a:xfrm>
        </p:spPr>
        <p:txBody>
          <a:bodyPr/>
          <a:lstStyle/>
          <a:p>
            <a:r>
              <a:rPr lang="en-IN" sz="3600" b="1" dirty="0"/>
              <a:t>Is it Z-Test or T-Test?</a:t>
            </a:r>
          </a:p>
        </p:txBody>
      </p:sp>
      <p:sp>
        <p:nvSpPr>
          <p:cNvPr id="3" name="Title 1">
            <a:extLst>
              <a:ext uri="{FF2B5EF4-FFF2-40B4-BE49-F238E27FC236}">
                <a16:creationId xmlns:a16="http://schemas.microsoft.com/office/drawing/2014/main" id="{72B6FF5B-E0D7-51BE-9AC4-C226348301BD}"/>
              </a:ext>
            </a:extLst>
          </p:cNvPr>
          <p:cNvSpPr txBox="1">
            <a:spLocks/>
          </p:cNvSpPr>
          <p:nvPr/>
        </p:nvSpPr>
        <p:spPr bwMode="auto">
          <a:xfrm>
            <a:off x="609600" y="1419446"/>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a:lstStyle>
          <a:p>
            <a:r>
              <a:rPr lang="en-US" kern="0"/>
              <a:t>Deciding parameters</a:t>
            </a:r>
            <a:endParaRPr lang="en-IN" kern="0" dirty="0"/>
          </a:p>
        </p:txBody>
      </p:sp>
      <p:sp>
        <p:nvSpPr>
          <p:cNvPr id="4" name="Content Placeholder 2">
            <a:extLst>
              <a:ext uri="{FF2B5EF4-FFF2-40B4-BE49-F238E27FC236}">
                <a16:creationId xmlns:a16="http://schemas.microsoft.com/office/drawing/2014/main" id="{E904538D-4EE1-2594-4366-AC57092E780F}"/>
              </a:ext>
            </a:extLst>
          </p:cNvPr>
          <p:cNvSpPr>
            <a:spLocks noGrp="1"/>
          </p:cNvSpPr>
          <p:nvPr>
            <p:ph idx="1"/>
          </p:nvPr>
        </p:nvSpPr>
        <p:spPr>
          <a:xfrm>
            <a:off x="609600" y="2679405"/>
            <a:ext cx="10972800" cy="2872600"/>
          </a:xfrm>
        </p:spPr>
        <p:txBody>
          <a:bodyPr/>
          <a:lstStyle/>
          <a:p>
            <a:r>
              <a:rPr lang="en-IN" sz="2800" dirty="0"/>
              <a:t>Details about population parameters such as variance, std deviation </a:t>
            </a:r>
          </a:p>
          <a:p>
            <a:r>
              <a:rPr lang="en-IN" sz="2800" dirty="0"/>
              <a:t>Size of the population (n&gt;30 or n&lt; 30)</a:t>
            </a:r>
          </a:p>
          <a:p>
            <a:endParaRPr lang="en-IN" sz="2800" dirty="0"/>
          </a:p>
          <a:p>
            <a:endParaRPr lang="en-IN" sz="2800" dirty="0"/>
          </a:p>
        </p:txBody>
      </p:sp>
    </p:spTree>
    <p:extLst>
      <p:ext uri="{BB962C8B-B14F-4D97-AF65-F5344CB8AC3E}">
        <p14:creationId xmlns:p14="http://schemas.microsoft.com/office/powerpoint/2010/main" val="36648464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E9AB-C625-CC53-BC6D-5677824CD9EF}"/>
              </a:ext>
            </a:extLst>
          </p:cNvPr>
          <p:cNvSpPr>
            <a:spLocks noGrp="1"/>
          </p:cNvSpPr>
          <p:nvPr>
            <p:ph type="title"/>
          </p:nvPr>
        </p:nvSpPr>
        <p:spPr/>
        <p:txBody>
          <a:bodyPr/>
          <a:lstStyle/>
          <a:p>
            <a:r>
              <a:rPr lang="en-US" dirty="0"/>
              <a:t>Is it Z-Test or T-Test?</a:t>
            </a:r>
            <a:endParaRPr lang="en-IN" dirty="0"/>
          </a:p>
        </p:txBody>
      </p:sp>
      <p:sp>
        <p:nvSpPr>
          <p:cNvPr id="3" name="Content Placeholder 2">
            <a:extLst>
              <a:ext uri="{FF2B5EF4-FFF2-40B4-BE49-F238E27FC236}">
                <a16:creationId xmlns:a16="http://schemas.microsoft.com/office/drawing/2014/main" id="{F6B73D50-CF88-C8FA-8337-400153BF3A9E}"/>
              </a:ext>
            </a:extLst>
          </p:cNvPr>
          <p:cNvSpPr>
            <a:spLocks noGrp="1"/>
          </p:cNvSpPr>
          <p:nvPr>
            <p:ph idx="1"/>
          </p:nvPr>
        </p:nvSpPr>
        <p:spPr/>
        <p:txBody>
          <a:bodyPr/>
          <a:lstStyle/>
          <a:p>
            <a:pPr marL="0" indent="0">
              <a:buNone/>
            </a:pPr>
            <a:r>
              <a:rPr lang="en-GB" sz="2400" dirty="0">
                <a:latin typeface="Verdana" pitchFamily="34" charset="0"/>
                <a:ea typeface="Verdana" pitchFamily="34" charset="0"/>
                <a:cs typeface="Verdana" pitchFamily="34" charset="0"/>
              </a:rPr>
              <a:t>An automobile company is interested in testing the mileage given by one of the car brands in two different cities, Mumbai and Delhi.  The company surveyed 100 car owner in Mumbai and found that the average mileage is 12kms. Per litre.  Out of 150 car owner in Delhi, the mileage averaged to 12.5 kms per litre.  The Standard deviation for mileage of this brand of car is known to be 0.9 kms.  Can we state that these two cities give different mileage?</a:t>
            </a:r>
            <a:endParaRPr lang="en-IN" sz="2400" dirty="0"/>
          </a:p>
        </p:txBody>
      </p:sp>
    </p:spTree>
    <p:extLst>
      <p:ext uri="{BB962C8B-B14F-4D97-AF65-F5344CB8AC3E}">
        <p14:creationId xmlns:p14="http://schemas.microsoft.com/office/powerpoint/2010/main" val="1534563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E9AB-C625-CC53-BC6D-5677824CD9EF}"/>
              </a:ext>
            </a:extLst>
          </p:cNvPr>
          <p:cNvSpPr>
            <a:spLocks noGrp="1"/>
          </p:cNvSpPr>
          <p:nvPr>
            <p:ph type="title"/>
          </p:nvPr>
        </p:nvSpPr>
        <p:spPr/>
        <p:txBody>
          <a:bodyPr/>
          <a:lstStyle/>
          <a:p>
            <a:r>
              <a:rPr lang="en-US" dirty="0"/>
              <a:t>Is it Z-Test or T-Test?</a:t>
            </a:r>
            <a:endParaRPr lang="en-IN" dirty="0"/>
          </a:p>
        </p:txBody>
      </p:sp>
      <p:sp>
        <p:nvSpPr>
          <p:cNvPr id="3" name="Content Placeholder 2">
            <a:extLst>
              <a:ext uri="{FF2B5EF4-FFF2-40B4-BE49-F238E27FC236}">
                <a16:creationId xmlns:a16="http://schemas.microsoft.com/office/drawing/2014/main" id="{F6B73D50-CF88-C8FA-8337-400153BF3A9E}"/>
              </a:ext>
            </a:extLst>
          </p:cNvPr>
          <p:cNvSpPr>
            <a:spLocks noGrp="1"/>
          </p:cNvSpPr>
          <p:nvPr>
            <p:ph idx="1"/>
          </p:nvPr>
        </p:nvSpPr>
        <p:spPr/>
        <p:txBody>
          <a:bodyPr/>
          <a:lstStyle/>
          <a:p>
            <a:pPr marL="0" indent="0">
              <a:buNone/>
            </a:pPr>
            <a:r>
              <a:rPr lang="en-GB" sz="2400" dirty="0">
                <a:latin typeface="Verdana" pitchFamily="34" charset="0"/>
                <a:ea typeface="Verdana" pitchFamily="34" charset="0"/>
                <a:cs typeface="Verdana" pitchFamily="34" charset="0"/>
              </a:rPr>
              <a:t>An automobile company is interested in testing the mileage given by one of the car brands in two different cities, Mumbai and Delhi.  The company surveyed </a:t>
            </a:r>
            <a:r>
              <a:rPr lang="en-GB" sz="2400" dirty="0">
                <a:solidFill>
                  <a:srgbClr val="FF0000"/>
                </a:solidFill>
                <a:latin typeface="Verdana" pitchFamily="34" charset="0"/>
                <a:ea typeface="Verdana" pitchFamily="34" charset="0"/>
                <a:cs typeface="Verdana" pitchFamily="34" charset="0"/>
              </a:rPr>
              <a:t>100 car owner </a:t>
            </a:r>
            <a:r>
              <a:rPr lang="en-GB" sz="2400" dirty="0">
                <a:latin typeface="Verdana" pitchFamily="34" charset="0"/>
                <a:ea typeface="Verdana" pitchFamily="34" charset="0"/>
                <a:cs typeface="Verdana" pitchFamily="34" charset="0"/>
              </a:rPr>
              <a:t>in Mumbai and found that the average mileage is 12kms. Per litre.  Out of </a:t>
            </a:r>
            <a:r>
              <a:rPr lang="en-GB" sz="2400" dirty="0">
                <a:solidFill>
                  <a:srgbClr val="FF0000"/>
                </a:solidFill>
                <a:latin typeface="Verdana" pitchFamily="34" charset="0"/>
                <a:ea typeface="Verdana" pitchFamily="34" charset="0"/>
                <a:cs typeface="Verdana" pitchFamily="34" charset="0"/>
              </a:rPr>
              <a:t>150 car owner </a:t>
            </a:r>
            <a:r>
              <a:rPr lang="en-GB" sz="2400" dirty="0">
                <a:latin typeface="Verdana" pitchFamily="34" charset="0"/>
                <a:ea typeface="Verdana" pitchFamily="34" charset="0"/>
                <a:cs typeface="Verdana" pitchFamily="34" charset="0"/>
              </a:rPr>
              <a:t>in Delhi, the mileage averaged to 12.5 kms per litre.  The Standard deviation for mileage of this brand of car is known to be </a:t>
            </a:r>
            <a:r>
              <a:rPr lang="en-GB" sz="2400" dirty="0">
                <a:solidFill>
                  <a:srgbClr val="FF0000"/>
                </a:solidFill>
                <a:latin typeface="Verdana" pitchFamily="34" charset="0"/>
                <a:ea typeface="Verdana" pitchFamily="34" charset="0"/>
                <a:cs typeface="Verdana" pitchFamily="34" charset="0"/>
              </a:rPr>
              <a:t>0.9 km</a:t>
            </a:r>
            <a:r>
              <a:rPr lang="en-GB" sz="2400" dirty="0">
                <a:latin typeface="Verdana" pitchFamily="34" charset="0"/>
                <a:ea typeface="Verdana" pitchFamily="34" charset="0"/>
                <a:cs typeface="Verdana" pitchFamily="34" charset="0"/>
              </a:rPr>
              <a:t>s.  Can we state that these two cities give different mileage?</a:t>
            </a:r>
            <a:endParaRPr lang="en-IN" sz="2400" dirty="0"/>
          </a:p>
        </p:txBody>
      </p:sp>
    </p:spTree>
    <p:extLst>
      <p:ext uri="{BB962C8B-B14F-4D97-AF65-F5344CB8AC3E}">
        <p14:creationId xmlns:p14="http://schemas.microsoft.com/office/powerpoint/2010/main" val="36258331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4812-CD82-74C1-8910-E04A1FDA8554}"/>
              </a:ext>
            </a:extLst>
          </p:cNvPr>
          <p:cNvSpPr>
            <a:spLocks noGrp="1"/>
          </p:cNvSpPr>
          <p:nvPr>
            <p:ph type="title"/>
          </p:nvPr>
        </p:nvSpPr>
        <p:spPr/>
        <p:txBody>
          <a:bodyPr/>
          <a:lstStyle/>
          <a:p>
            <a:r>
              <a:rPr lang="en-US" dirty="0"/>
              <a:t>Is it Z-Test or T-Test?</a:t>
            </a:r>
            <a:endParaRPr lang="en-IN" dirty="0"/>
          </a:p>
        </p:txBody>
      </p:sp>
      <p:sp>
        <p:nvSpPr>
          <p:cNvPr id="3" name="Content Placeholder 2">
            <a:extLst>
              <a:ext uri="{FF2B5EF4-FFF2-40B4-BE49-F238E27FC236}">
                <a16:creationId xmlns:a16="http://schemas.microsoft.com/office/drawing/2014/main" id="{B079100B-C2AD-2ECF-3511-63ACABCC3068}"/>
              </a:ext>
            </a:extLst>
          </p:cNvPr>
          <p:cNvSpPr>
            <a:spLocks noGrp="1"/>
          </p:cNvSpPr>
          <p:nvPr>
            <p:ph idx="1"/>
          </p:nvPr>
        </p:nvSpPr>
        <p:spPr/>
        <p:txBody>
          <a:bodyPr/>
          <a:lstStyle/>
          <a:p>
            <a:pPr marL="0" indent="0">
              <a:buNone/>
            </a:pPr>
            <a:r>
              <a:rPr lang="en-GB" sz="2400" dirty="0">
                <a:latin typeface="Verdana" pitchFamily="34" charset="0"/>
                <a:ea typeface="Verdana" pitchFamily="34" charset="0"/>
                <a:cs typeface="Verdana" pitchFamily="34" charset="0"/>
              </a:rPr>
              <a:t>The owner of the workshop wants to know which of the 2 brands of hand gloves used in the workshop has longer lasting life than the other.  He selected, at random 40 workers who wear gloves of National firm and their gloves lasted on an average for 80 days with </a:t>
            </a:r>
            <a:r>
              <a:rPr lang="en-GB" sz="2400" dirty="0" err="1">
                <a:latin typeface="Verdana" pitchFamily="34" charset="0"/>
                <a:ea typeface="Verdana" pitchFamily="34" charset="0"/>
                <a:cs typeface="Verdana" pitchFamily="34" charset="0"/>
              </a:rPr>
              <a:t>s.d</a:t>
            </a:r>
            <a:r>
              <a:rPr lang="en-GB" sz="2400" dirty="0">
                <a:latin typeface="Verdana" pitchFamily="34" charset="0"/>
                <a:ea typeface="Verdana" pitchFamily="34" charset="0"/>
                <a:cs typeface="Verdana" pitchFamily="34" charset="0"/>
              </a:rPr>
              <a:t> 50 days; while another 40 randomly selected workers wear out the gloves of Liberty firm on an average in 854 days with </a:t>
            </a:r>
            <a:r>
              <a:rPr lang="en-GB" sz="2400" dirty="0" err="1">
                <a:latin typeface="Verdana" pitchFamily="34" charset="0"/>
                <a:ea typeface="Verdana" pitchFamily="34" charset="0"/>
                <a:cs typeface="Verdana" pitchFamily="34" charset="0"/>
              </a:rPr>
              <a:t>s.d</a:t>
            </a:r>
            <a:r>
              <a:rPr lang="en-GB" sz="2400" dirty="0">
                <a:latin typeface="Verdana" pitchFamily="34" charset="0"/>
                <a:ea typeface="Verdana" pitchFamily="34" charset="0"/>
                <a:cs typeface="Verdana" pitchFamily="34" charset="0"/>
              </a:rPr>
              <a:t> 4.0 days.  Can he feel 95% confident that the difference between the brands is significant?</a:t>
            </a:r>
          </a:p>
          <a:p>
            <a:pPr marL="0" indent="0">
              <a:buNone/>
            </a:pPr>
            <a:endParaRPr lang="en-IN" sz="2400" dirty="0"/>
          </a:p>
        </p:txBody>
      </p:sp>
    </p:spTree>
    <p:extLst>
      <p:ext uri="{BB962C8B-B14F-4D97-AF65-F5344CB8AC3E}">
        <p14:creationId xmlns:p14="http://schemas.microsoft.com/office/powerpoint/2010/main" val="3566087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4812-CD82-74C1-8910-E04A1FDA8554}"/>
              </a:ext>
            </a:extLst>
          </p:cNvPr>
          <p:cNvSpPr>
            <a:spLocks noGrp="1"/>
          </p:cNvSpPr>
          <p:nvPr>
            <p:ph type="title"/>
          </p:nvPr>
        </p:nvSpPr>
        <p:spPr/>
        <p:txBody>
          <a:bodyPr/>
          <a:lstStyle/>
          <a:p>
            <a:r>
              <a:rPr lang="en-US" dirty="0"/>
              <a:t>Is it Z-Test or T-Test?</a:t>
            </a:r>
            <a:endParaRPr lang="en-IN" dirty="0"/>
          </a:p>
        </p:txBody>
      </p:sp>
      <p:sp>
        <p:nvSpPr>
          <p:cNvPr id="3" name="Content Placeholder 2">
            <a:extLst>
              <a:ext uri="{FF2B5EF4-FFF2-40B4-BE49-F238E27FC236}">
                <a16:creationId xmlns:a16="http://schemas.microsoft.com/office/drawing/2014/main" id="{B079100B-C2AD-2ECF-3511-63ACABCC3068}"/>
              </a:ext>
            </a:extLst>
          </p:cNvPr>
          <p:cNvSpPr>
            <a:spLocks noGrp="1"/>
          </p:cNvSpPr>
          <p:nvPr>
            <p:ph idx="1"/>
          </p:nvPr>
        </p:nvSpPr>
        <p:spPr/>
        <p:txBody>
          <a:bodyPr/>
          <a:lstStyle/>
          <a:p>
            <a:pPr marL="0" indent="0">
              <a:buNone/>
            </a:pPr>
            <a:r>
              <a:rPr lang="en-GB" sz="2400" dirty="0">
                <a:latin typeface="Verdana" pitchFamily="34" charset="0"/>
                <a:ea typeface="Verdana" pitchFamily="34" charset="0"/>
                <a:cs typeface="Verdana" pitchFamily="34" charset="0"/>
              </a:rPr>
              <a:t>The owner of the workshop wants to know which of the 2 brands of hand gloves used in the workshop has longer lasting life than the other.  He selected, at random </a:t>
            </a:r>
            <a:r>
              <a:rPr lang="en-GB" sz="2400" dirty="0">
                <a:solidFill>
                  <a:srgbClr val="FF0000"/>
                </a:solidFill>
                <a:latin typeface="Verdana" pitchFamily="34" charset="0"/>
                <a:ea typeface="Verdana" pitchFamily="34" charset="0"/>
                <a:cs typeface="Verdana" pitchFamily="34" charset="0"/>
              </a:rPr>
              <a:t>40 workers </a:t>
            </a:r>
            <a:r>
              <a:rPr lang="en-GB" sz="2400" dirty="0">
                <a:latin typeface="Verdana" pitchFamily="34" charset="0"/>
                <a:ea typeface="Verdana" pitchFamily="34" charset="0"/>
                <a:cs typeface="Verdana" pitchFamily="34" charset="0"/>
              </a:rPr>
              <a:t>who wear gloves of National firm and their gloves lasted on an </a:t>
            </a:r>
            <a:r>
              <a:rPr lang="en-GB" sz="2400" dirty="0">
                <a:solidFill>
                  <a:srgbClr val="FF0000"/>
                </a:solidFill>
                <a:latin typeface="Verdana" pitchFamily="34" charset="0"/>
                <a:ea typeface="Verdana" pitchFamily="34" charset="0"/>
                <a:cs typeface="Verdana" pitchFamily="34" charset="0"/>
              </a:rPr>
              <a:t>average for 80 days with </a:t>
            </a:r>
            <a:r>
              <a:rPr lang="en-GB" sz="2400" dirty="0" err="1">
                <a:solidFill>
                  <a:srgbClr val="FF0000"/>
                </a:solidFill>
                <a:latin typeface="Verdana" pitchFamily="34" charset="0"/>
                <a:ea typeface="Verdana" pitchFamily="34" charset="0"/>
                <a:cs typeface="Verdana" pitchFamily="34" charset="0"/>
              </a:rPr>
              <a:t>s.d</a:t>
            </a:r>
            <a:r>
              <a:rPr lang="en-GB" sz="2400" dirty="0">
                <a:solidFill>
                  <a:srgbClr val="FF0000"/>
                </a:solidFill>
                <a:latin typeface="Verdana" pitchFamily="34" charset="0"/>
                <a:ea typeface="Verdana" pitchFamily="34" charset="0"/>
                <a:cs typeface="Verdana" pitchFamily="34" charset="0"/>
              </a:rPr>
              <a:t> 50 days;</a:t>
            </a:r>
            <a:r>
              <a:rPr lang="en-GB" sz="2400" dirty="0">
                <a:latin typeface="Verdana" pitchFamily="34" charset="0"/>
                <a:ea typeface="Verdana" pitchFamily="34" charset="0"/>
                <a:cs typeface="Verdana" pitchFamily="34" charset="0"/>
              </a:rPr>
              <a:t> while </a:t>
            </a:r>
            <a:r>
              <a:rPr lang="en-GB" sz="2400" dirty="0">
                <a:solidFill>
                  <a:srgbClr val="FF0000"/>
                </a:solidFill>
                <a:latin typeface="Verdana" pitchFamily="34" charset="0"/>
                <a:ea typeface="Verdana" pitchFamily="34" charset="0"/>
                <a:cs typeface="Verdana" pitchFamily="34" charset="0"/>
              </a:rPr>
              <a:t>another 40 </a:t>
            </a:r>
            <a:r>
              <a:rPr lang="en-GB" sz="2400" dirty="0">
                <a:latin typeface="Verdana" pitchFamily="34" charset="0"/>
                <a:ea typeface="Verdana" pitchFamily="34" charset="0"/>
                <a:cs typeface="Verdana" pitchFamily="34" charset="0"/>
              </a:rPr>
              <a:t>randomly selected workers wear out the gloves of Liberty firm on an </a:t>
            </a:r>
            <a:r>
              <a:rPr lang="en-GB" sz="2400" dirty="0">
                <a:solidFill>
                  <a:srgbClr val="FF0000"/>
                </a:solidFill>
                <a:latin typeface="Verdana" pitchFamily="34" charset="0"/>
                <a:ea typeface="Verdana" pitchFamily="34" charset="0"/>
                <a:cs typeface="Verdana" pitchFamily="34" charset="0"/>
              </a:rPr>
              <a:t>average in 854 days with </a:t>
            </a:r>
            <a:r>
              <a:rPr lang="en-GB" sz="2400" dirty="0" err="1">
                <a:solidFill>
                  <a:srgbClr val="FF0000"/>
                </a:solidFill>
                <a:latin typeface="Verdana" pitchFamily="34" charset="0"/>
                <a:ea typeface="Verdana" pitchFamily="34" charset="0"/>
                <a:cs typeface="Verdana" pitchFamily="34" charset="0"/>
              </a:rPr>
              <a:t>s.d</a:t>
            </a:r>
            <a:r>
              <a:rPr lang="en-GB" sz="2400" dirty="0">
                <a:solidFill>
                  <a:srgbClr val="FF0000"/>
                </a:solidFill>
                <a:latin typeface="Verdana" pitchFamily="34" charset="0"/>
                <a:ea typeface="Verdana" pitchFamily="34" charset="0"/>
                <a:cs typeface="Verdana" pitchFamily="34" charset="0"/>
              </a:rPr>
              <a:t> 4.0 days</a:t>
            </a:r>
            <a:r>
              <a:rPr lang="en-GB" sz="2400" dirty="0">
                <a:latin typeface="Verdana" pitchFamily="34" charset="0"/>
                <a:ea typeface="Verdana" pitchFamily="34" charset="0"/>
                <a:cs typeface="Verdana" pitchFamily="34" charset="0"/>
              </a:rPr>
              <a:t>.  Can he feel 95% confident that the difference between the brands is significant?</a:t>
            </a:r>
          </a:p>
          <a:p>
            <a:pPr marL="0" indent="0">
              <a:buNone/>
            </a:pPr>
            <a:endParaRPr lang="en-IN" sz="2400" dirty="0"/>
          </a:p>
        </p:txBody>
      </p:sp>
    </p:spTree>
    <p:extLst>
      <p:ext uri="{BB962C8B-B14F-4D97-AF65-F5344CB8AC3E}">
        <p14:creationId xmlns:p14="http://schemas.microsoft.com/office/powerpoint/2010/main" val="32802642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75B-2E20-672E-2349-BD6BA6938B6F}"/>
              </a:ext>
            </a:extLst>
          </p:cNvPr>
          <p:cNvSpPr>
            <a:spLocks noGrp="1"/>
          </p:cNvSpPr>
          <p:nvPr>
            <p:ph type="title"/>
          </p:nvPr>
        </p:nvSpPr>
        <p:spPr/>
        <p:txBody>
          <a:bodyPr/>
          <a:lstStyle/>
          <a:p>
            <a:r>
              <a:rPr lang="en-IN" dirty="0"/>
              <a:t>T-test for One Sample</a:t>
            </a:r>
          </a:p>
        </p:txBody>
      </p:sp>
      <p:sp>
        <p:nvSpPr>
          <p:cNvPr id="3" name="Content Placeholder 2">
            <a:extLst>
              <a:ext uri="{FF2B5EF4-FFF2-40B4-BE49-F238E27FC236}">
                <a16:creationId xmlns:a16="http://schemas.microsoft.com/office/drawing/2014/main" id="{A4585E8A-16E1-85A8-7F3C-4DDDCE5957B2}"/>
              </a:ext>
            </a:extLst>
          </p:cNvPr>
          <p:cNvSpPr>
            <a:spLocks noGrp="1"/>
          </p:cNvSpPr>
          <p:nvPr>
            <p:ph idx="1"/>
          </p:nvPr>
        </p:nvSpPr>
        <p:spPr/>
        <p:txBody>
          <a:bodyPr/>
          <a:lstStyle/>
          <a:p>
            <a:pPr marL="0" indent="0" algn="ctr">
              <a:buNone/>
            </a:pPr>
            <a:r>
              <a:rPr lang="en-US" dirty="0"/>
              <a:t>Hypothesis testing of mean </a:t>
            </a:r>
          </a:p>
          <a:p>
            <a:pPr marL="0" indent="0" algn="ctr">
              <a:buNone/>
            </a:pPr>
            <a:r>
              <a:rPr lang="en-US" dirty="0"/>
              <a:t>Population Standard deviation, σ, is unknown</a:t>
            </a:r>
          </a:p>
          <a:p>
            <a:pPr marL="0" indent="0" algn="ctr">
              <a:buNone/>
            </a:pPr>
            <a:endParaRPr lang="en-IN" dirty="0"/>
          </a:p>
        </p:txBody>
      </p:sp>
      <p:pic>
        <p:nvPicPr>
          <p:cNvPr id="11" name="Picture 10">
            <a:extLst>
              <a:ext uri="{FF2B5EF4-FFF2-40B4-BE49-F238E27FC236}">
                <a16:creationId xmlns:a16="http://schemas.microsoft.com/office/drawing/2014/main" id="{32D25587-7486-2E0A-45AD-7E2D796C306D}"/>
              </a:ext>
            </a:extLst>
          </p:cNvPr>
          <p:cNvPicPr>
            <a:picLocks noChangeAspect="1"/>
          </p:cNvPicPr>
          <p:nvPr/>
        </p:nvPicPr>
        <p:blipFill>
          <a:blip r:embed="rId2"/>
          <a:stretch>
            <a:fillRect/>
          </a:stretch>
        </p:blipFill>
        <p:spPr>
          <a:xfrm>
            <a:off x="2158463" y="3241810"/>
            <a:ext cx="2101571" cy="1160068"/>
          </a:xfrm>
          <a:prstGeom prst="rect">
            <a:avLst/>
          </a:prstGeom>
        </p:spPr>
      </p:pic>
      <p:pic>
        <p:nvPicPr>
          <p:cNvPr id="13" name="Picture 12">
            <a:extLst>
              <a:ext uri="{FF2B5EF4-FFF2-40B4-BE49-F238E27FC236}">
                <a16:creationId xmlns:a16="http://schemas.microsoft.com/office/drawing/2014/main" id="{48611732-5A25-0A04-0AD6-DA8533499E43}"/>
              </a:ext>
            </a:extLst>
          </p:cNvPr>
          <p:cNvPicPr>
            <a:picLocks noChangeAspect="1"/>
          </p:cNvPicPr>
          <p:nvPr/>
        </p:nvPicPr>
        <p:blipFill>
          <a:blip r:embed="rId3"/>
          <a:stretch>
            <a:fillRect/>
          </a:stretch>
        </p:blipFill>
        <p:spPr>
          <a:xfrm>
            <a:off x="5641951" y="3136884"/>
            <a:ext cx="2395936" cy="1541441"/>
          </a:xfrm>
          <a:prstGeom prst="rect">
            <a:avLst/>
          </a:prstGeom>
        </p:spPr>
      </p:pic>
    </p:spTree>
    <p:extLst>
      <p:ext uri="{BB962C8B-B14F-4D97-AF65-F5344CB8AC3E}">
        <p14:creationId xmlns:p14="http://schemas.microsoft.com/office/powerpoint/2010/main" val="4953167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361507" y="1562986"/>
            <a:ext cx="11291777" cy="4563178"/>
          </a:xfrm>
        </p:spPr>
        <p:txBody>
          <a:bodyPr/>
          <a:lstStyle/>
          <a:p>
            <a:pPr marL="0" indent="0">
              <a:buFontTx/>
              <a:buNone/>
            </a:pPr>
            <a:r>
              <a:rPr lang="en-GB" sz="2200" dirty="0"/>
              <a:t>A car manufacturer claims that its new car gives a mileage of at least 10kms/</a:t>
            </a:r>
            <a:r>
              <a:rPr lang="en-GB" sz="2200" dirty="0" err="1"/>
              <a:t>ltr</a:t>
            </a:r>
            <a:r>
              <a:rPr lang="en-GB" sz="2200" dirty="0"/>
              <a:t>.  A sample of 10 cars is taken, and their mileage recorded as follows (in km/</a:t>
            </a:r>
            <a:r>
              <a:rPr lang="en-GB" sz="2200" dirty="0" err="1"/>
              <a:t>ltr</a:t>
            </a:r>
            <a:r>
              <a:rPr lang="en-GB" sz="2200" dirty="0"/>
              <a:t>):</a:t>
            </a:r>
          </a:p>
          <a:p>
            <a:pPr marL="0" indent="0">
              <a:buFontTx/>
              <a:buNone/>
            </a:pPr>
            <a:endParaRPr lang="en-GB" sz="2200" dirty="0"/>
          </a:p>
          <a:p>
            <a:pPr marL="0" indent="0">
              <a:buFontTx/>
              <a:buNone/>
            </a:pPr>
            <a:endParaRPr lang="en-GB" sz="2200" dirty="0"/>
          </a:p>
          <a:p>
            <a:pPr marL="0" indent="0">
              <a:buFontTx/>
              <a:buNone/>
            </a:pPr>
            <a:r>
              <a:rPr lang="en-GB" sz="2200" dirty="0"/>
              <a:t>Is there any statistical evidence to support the claim of the manufacturer about the mileage of its car?</a:t>
            </a:r>
          </a:p>
          <a:p>
            <a:pPr>
              <a:buFontTx/>
              <a:buNone/>
            </a:pPr>
            <a:endParaRPr lang="en-GB" sz="2200" b="1" dirty="0"/>
          </a:p>
          <a:p>
            <a:pPr>
              <a:buFontTx/>
              <a:buNone/>
            </a:pPr>
            <a:endParaRPr lang="en-GB" sz="2200" b="1" dirty="0"/>
          </a:p>
          <a:p>
            <a:pPr>
              <a:buFontTx/>
              <a:buNone/>
            </a:pPr>
            <a:endParaRPr lang="en-GB" sz="2200" b="1" dirty="0"/>
          </a:p>
          <a:p>
            <a:pPr>
              <a:buFontTx/>
              <a:buNone/>
            </a:pPr>
            <a:endParaRPr lang="en-GB" sz="2200" dirty="0"/>
          </a:p>
          <a:p>
            <a:pPr>
              <a:buFontTx/>
              <a:buNone/>
            </a:pPr>
            <a:endParaRPr lang="en-GB" sz="2200" dirty="0"/>
          </a:p>
          <a:p>
            <a:pPr>
              <a:buFontTx/>
              <a:buNone/>
            </a:pPr>
            <a:endParaRPr lang="en-GB" sz="2200" dirty="0"/>
          </a:p>
        </p:txBody>
      </p:sp>
      <p:graphicFrame>
        <p:nvGraphicFramePr>
          <p:cNvPr id="4" name="Table 3"/>
          <p:cNvGraphicFramePr>
            <a:graphicFrameLocks noGrp="1"/>
          </p:cNvGraphicFramePr>
          <p:nvPr>
            <p:extLst>
              <p:ext uri="{D42A27DB-BD31-4B8C-83A1-F6EECF244321}">
                <p14:modId xmlns:p14="http://schemas.microsoft.com/office/powerpoint/2010/main" val="4279329682"/>
              </p:ext>
            </p:extLst>
          </p:nvPr>
        </p:nvGraphicFramePr>
        <p:xfrm>
          <a:off x="2083095" y="3311175"/>
          <a:ext cx="7848600" cy="5334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533400">
                <a:tc>
                  <a:txBody>
                    <a:bodyPr/>
                    <a:lstStyle/>
                    <a:p>
                      <a:pPr algn="ctr"/>
                      <a:r>
                        <a:rPr lang="en-GB" dirty="0"/>
                        <a:t>11.2</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11.3</a:t>
                      </a:r>
                      <a:endParaRPr lang="en-GB" dirty="0">
                        <a:solidFill>
                          <a:schemeClr val="tx1"/>
                        </a:solidFill>
                      </a:endParaRPr>
                    </a:p>
                  </a:txBody>
                  <a:tcPr/>
                </a:tc>
                <a:tc>
                  <a:txBody>
                    <a:bodyPr/>
                    <a:lstStyle/>
                    <a:p>
                      <a:pPr algn="ctr"/>
                      <a:r>
                        <a:rPr lang="en-GB" dirty="0"/>
                        <a:t>11.0</a:t>
                      </a:r>
                      <a:endParaRPr lang="en-GB" dirty="0">
                        <a:solidFill>
                          <a:schemeClr val="tx1"/>
                        </a:solidFill>
                      </a:endParaRPr>
                    </a:p>
                  </a:txBody>
                  <a:tcPr/>
                </a:tc>
                <a:tc>
                  <a:txBody>
                    <a:bodyPr/>
                    <a:lstStyle/>
                    <a:p>
                      <a:pPr algn="ctr"/>
                      <a:r>
                        <a:rPr lang="en-GB" dirty="0"/>
                        <a:t>10.8</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10.4</a:t>
                      </a:r>
                      <a:endParaRPr lang="en-GB"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D635D5A-4544-666D-F2F9-08F3EEE44C00}"/>
              </a:ext>
            </a:extLst>
          </p:cNvPr>
          <p:cNvSpPr>
            <a:spLocks noGrp="1"/>
          </p:cNvSpPr>
          <p:nvPr>
            <p:ph type="title"/>
          </p:nvPr>
        </p:nvSpPr>
        <p:spPr>
          <a:xfrm>
            <a:off x="609600" y="186070"/>
            <a:ext cx="10972800" cy="685800"/>
          </a:xfrm>
        </p:spPr>
        <p:txBody>
          <a:bodyPr/>
          <a:lstStyle/>
          <a:p>
            <a:r>
              <a:rPr lang="en-IN" dirty="0"/>
              <a:t>Example</a:t>
            </a:r>
          </a:p>
        </p:txBody>
      </p:sp>
    </p:spTree>
    <p:extLst>
      <p:ext uri="{BB962C8B-B14F-4D97-AF65-F5344CB8AC3E}">
        <p14:creationId xmlns:p14="http://schemas.microsoft.com/office/powerpoint/2010/main" val="4100949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Introduction</a:t>
            </a:r>
          </a:p>
        </p:txBody>
      </p:sp>
      <p:sp>
        <p:nvSpPr>
          <p:cNvPr id="3" name="Content Placeholder 2"/>
          <p:cNvSpPr>
            <a:spLocks noGrp="1"/>
          </p:cNvSpPr>
          <p:nvPr>
            <p:ph idx="1"/>
          </p:nvPr>
        </p:nvSpPr>
        <p:spPr/>
        <p:txBody>
          <a:bodyPr/>
          <a:lstStyle/>
          <a:p>
            <a:r>
              <a:rPr lang="en-US" sz="2600" dirty="0"/>
              <a:t>A t-test is an inferential statistic used to determine </a:t>
            </a:r>
            <a:r>
              <a:rPr lang="en-US" sz="2600" u="sng" dirty="0"/>
              <a:t>if there is a significant difference between the means of two groups </a:t>
            </a:r>
            <a:r>
              <a:rPr lang="en-US" sz="2600" dirty="0"/>
              <a:t>and </a:t>
            </a:r>
            <a:r>
              <a:rPr lang="en-US" sz="2600" u="sng" dirty="0"/>
              <a:t>how they are related</a:t>
            </a:r>
            <a:r>
              <a:rPr lang="en-US" sz="2600" dirty="0"/>
              <a:t>. </a:t>
            </a:r>
          </a:p>
          <a:p>
            <a:r>
              <a:rPr lang="en-US" sz="2600" dirty="0"/>
              <a:t>T-tests are used when the data sets follow a normal distribution and have unknown variances.</a:t>
            </a:r>
          </a:p>
          <a:p>
            <a:r>
              <a:rPr lang="en-US" sz="2600" dirty="0"/>
              <a:t>Parameters to determine statistical significance:</a:t>
            </a:r>
          </a:p>
          <a:p>
            <a:pPr lvl="1"/>
            <a:r>
              <a:rPr lang="en-US" sz="2400" dirty="0"/>
              <a:t>t-statistic, the t-distribution values, and the degrees of freedom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361507" y="1041991"/>
            <a:ext cx="11291777" cy="5084173"/>
          </a:xfrm>
        </p:spPr>
        <p:txBody>
          <a:bodyPr/>
          <a:lstStyle/>
          <a:p>
            <a:pPr marL="0" indent="0">
              <a:buFontTx/>
              <a:buNone/>
            </a:pPr>
            <a:r>
              <a:rPr lang="en-GB" sz="2200" dirty="0"/>
              <a:t>A car manufacturer claims that its new car gives a mileage of at least 10kms/</a:t>
            </a:r>
            <a:r>
              <a:rPr lang="en-GB" sz="2200" dirty="0" err="1"/>
              <a:t>ltr</a:t>
            </a:r>
            <a:r>
              <a:rPr lang="en-GB" sz="2200" dirty="0"/>
              <a:t>.  A sample of 10 cars is taken, and their mileage recorded as follows (in km/</a:t>
            </a:r>
            <a:r>
              <a:rPr lang="en-GB" sz="2200" dirty="0" err="1"/>
              <a:t>ltr</a:t>
            </a:r>
            <a:r>
              <a:rPr lang="en-GB" sz="2200" dirty="0"/>
              <a:t>):</a:t>
            </a:r>
          </a:p>
          <a:p>
            <a:pPr marL="0" indent="0">
              <a:buFontTx/>
              <a:buNone/>
            </a:pPr>
            <a:endParaRPr lang="en-GB" sz="2200" dirty="0"/>
          </a:p>
          <a:p>
            <a:pPr marL="0" indent="0">
              <a:buFontTx/>
              <a:buNone/>
            </a:pPr>
            <a:endParaRPr lang="en-GB" sz="2200" dirty="0"/>
          </a:p>
          <a:p>
            <a:pPr marL="0" indent="0">
              <a:buFontTx/>
              <a:buNone/>
            </a:pPr>
            <a:r>
              <a:rPr lang="en-GB" sz="2200" dirty="0"/>
              <a:t>Is there any statistical evidence to support the claim of the manufacturer about the mileage of its car?</a:t>
            </a:r>
          </a:p>
          <a:p>
            <a:pPr>
              <a:buFontTx/>
              <a:buNone/>
            </a:pPr>
            <a:r>
              <a:rPr lang="en-GB" sz="2200" dirty="0"/>
              <a:t>Null hypothesis: </a:t>
            </a:r>
            <a:r>
              <a:rPr lang="en-US" sz="2200" dirty="0">
                <a:latin typeface="Calibri" pitchFamily="34" charset="0"/>
                <a:cs typeface="Calibri" pitchFamily="34" charset="0"/>
              </a:rPr>
              <a:t>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10</a:t>
            </a:r>
            <a:endParaRPr lang="en-US" sz="2200" baseline="-25000" dirty="0">
              <a:latin typeface="Calibri" pitchFamily="34" charset="0"/>
              <a:cs typeface="Calibri" pitchFamily="34" charset="0"/>
            </a:endParaRPr>
          </a:p>
          <a:p>
            <a:pPr>
              <a:buFontTx/>
              <a:buNone/>
            </a:pPr>
            <a:r>
              <a:rPr lang="en-US" sz="2200" dirty="0"/>
              <a:t>Alternative Hypothesis </a:t>
            </a:r>
            <a:r>
              <a:rPr lang="en-US" sz="2200" dirty="0">
                <a:latin typeface="Calibri" pitchFamily="34" charset="0"/>
                <a:cs typeface="Calibri" pitchFamily="34" charset="0"/>
              </a:rPr>
              <a:t>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GB" sz="2200" dirty="0">
                <a:latin typeface="Calibri" pitchFamily="34" charset="0"/>
                <a:cs typeface="Calibri" pitchFamily="34" charset="0"/>
              </a:rPr>
              <a:t>&lt;10</a:t>
            </a:r>
            <a:endParaRPr lang="en-US" sz="2200" baseline="-25000" dirty="0">
              <a:latin typeface="Calibri" pitchFamily="34" charset="0"/>
              <a:cs typeface="Calibri" pitchFamily="34" charset="0"/>
            </a:endParaRPr>
          </a:p>
          <a:p>
            <a:pPr>
              <a:buFontTx/>
              <a:buNone/>
            </a:pPr>
            <a:r>
              <a:rPr lang="en-US" sz="2200" dirty="0"/>
              <a:t>level of significance: </a:t>
            </a:r>
            <a:r>
              <a:rPr lang="el-GR" sz="2200" dirty="0"/>
              <a:t>α</a:t>
            </a:r>
            <a:r>
              <a:rPr lang="en-GB" sz="2200" dirty="0"/>
              <a:t>=5%</a:t>
            </a:r>
          </a:p>
          <a:p>
            <a:pPr>
              <a:buFontTx/>
              <a:buNone/>
            </a:pPr>
            <a:endParaRPr lang="en-GB" sz="2200" b="1" dirty="0"/>
          </a:p>
          <a:p>
            <a:pPr>
              <a:buFontTx/>
              <a:buNone/>
            </a:pPr>
            <a:endParaRPr lang="en-GB" sz="2200" b="1" dirty="0"/>
          </a:p>
          <a:p>
            <a:pPr>
              <a:buFontTx/>
              <a:buNone/>
            </a:pPr>
            <a:endParaRPr lang="en-GB" sz="2200" b="1" dirty="0"/>
          </a:p>
          <a:p>
            <a:pPr>
              <a:buFontTx/>
              <a:buNone/>
            </a:pPr>
            <a:endParaRPr lang="en-GB" sz="2200" dirty="0"/>
          </a:p>
          <a:p>
            <a:pPr>
              <a:buFontTx/>
              <a:buNone/>
            </a:pPr>
            <a:endParaRPr lang="en-GB" sz="2200" dirty="0"/>
          </a:p>
          <a:p>
            <a:pPr>
              <a:buFontTx/>
              <a:buNone/>
            </a:pPr>
            <a:endParaRPr lang="en-GB" sz="2200" dirty="0"/>
          </a:p>
        </p:txBody>
      </p:sp>
      <p:graphicFrame>
        <p:nvGraphicFramePr>
          <p:cNvPr id="4" name="Table 3"/>
          <p:cNvGraphicFramePr>
            <a:graphicFrameLocks noGrp="1"/>
          </p:cNvGraphicFramePr>
          <p:nvPr>
            <p:extLst>
              <p:ext uri="{D42A27DB-BD31-4B8C-83A1-F6EECF244321}">
                <p14:modId xmlns:p14="http://schemas.microsoft.com/office/powerpoint/2010/main" val="4028801422"/>
              </p:ext>
            </p:extLst>
          </p:nvPr>
        </p:nvGraphicFramePr>
        <p:xfrm>
          <a:off x="2083095" y="2694468"/>
          <a:ext cx="7848600" cy="5334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533400">
                <a:tc>
                  <a:txBody>
                    <a:bodyPr/>
                    <a:lstStyle/>
                    <a:p>
                      <a:pPr algn="ctr"/>
                      <a:r>
                        <a:rPr lang="en-GB" dirty="0"/>
                        <a:t>11.2</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11.3</a:t>
                      </a:r>
                      <a:endParaRPr lang="en-GB" dirty="0">
                        <a:solidFill>
                          <a:schemeClr val="tx1"/>
                        </a:solidFill>
                      </a:endParaRPr>
                    </a:p>
                  </a:txBody>
                  <a:tcPr/>
                </a:tc>
                <a:tc>
                  <a:txBody>
                    <a:bodyPr/>
                    <a:lstStyle/>
                    <a:p>
                      <a:pPr algn="ctr"/>
                      <a:r>
                        <a:rPr lang="en-GB" dirty="0"/>
                        <a:t>11.0</a:t>
                      </a:r>
                      <a:endParaRPr lang="en-GB" dirty="0">
                        <a:solidFill>
                          <a:schemeClr val="tx1"/>
                        </a:solidFill>
                      </a:endParaRPr>
                    </a:p>
                  </a:txBody>
                  <a:tcPr/>
                </a:tc>
                <a:tc>
                  <a:txBody>
                    <a:bodyPr/>
                    <a:lstStyle/>
                    <a:p>
                      <a:pPr algn="ctr"/>
                      <a:r>
                        <a:rPr lang="en-GB" dirty="0"/>
                        <a:t>10.8</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10.4</a:t>
                      </a:r>
                      <a:endParaRPr lang="en-GB"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D635D5A-4544-666D-F2F9-08F3EEE44C00}"/>
              </a:ext>
            </a:extLst>
          </p:cNvPr>
          <p:cNvSpPr>
            <a:spLocks noGrp="1"/>
          </p:cNvSpPr>
          <p:nvPr>
            <p:ph type="title"/>
          </p:nvPr>
        </p:nvSpPr>
        <p:spPr>
          <a:xfrm>
            <a:off x="609600" y="186070"/>
            <a:ext cx="10972800" cy="685800"/>
          </a:xfrm>
        </p:spPr>
        <p:txBody>
          <a:bodyPr/>
          <a:lstStyle/>
          <a:p>
            <a:r>
              <a:rPr lang="en-IN" dirty="0"/>
              <a:t>Example</a:t>
            </a:r>
          </a:p>
        </p:txBody>
      </p:sp>
    </p:spTree>
    <p:extLst>
      <p:ext uri="{BB962C8B-B14F-4D97-AF65-F5344CB8AC3E}">
        <p14:creationId xmlns:p14="http://schemas.microsoft.com/office/powerpoint/2010/main" val="33980293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978195" y="457201"/>
            <a:ext cx="9877647" cy="5668963"/>
          </a:xfrm>
        </p:spPr>
        <p:txBody>
          <a:bodyPr/>
          <a:lstStyle/>
          <a:p>
            <a:pPr eaLnBrk="1" hangingPunct="1">
              <a:buFontTx/>
              <a:buNone/>
            </a:pPr>
            <a:r>
              <a:rPr lang="en-US" sz="2200" dirty="0">
                <a:latin typeface="Times New Roman" pitchFamily="18" charset="0"/>
                <a:cs typeface="Times New Roman" pitchFamily="18" charset="0"/>
              </a:rPr>
              <a:t>The table t-value at 9 </a:t>
            </a:r>
            <a:r>
              <a:rPr lang="en-US" sz="2200" dirty="0" err="1">
                <a:latin typeface="Times New Roman" pitchFamily="18" charset="0"/>
                <a:cs typeface="Times New Roman" pitchFamily="18" charset="0"/>
              </a:rPr>
              <a:t>d.f</a:t>
            </a:r>
            <a:r>
              <a:rPr lang="en-US" sz="2200" dirty="0">
                <a:latin typeface="Times New Roman" pitchFamily="18" charset="0"/>
                <a:cs typeface="Times New Roman" pitchFamily="18" charset="0"/>
              </a:rPr>
              <a:t>  is </a:t>
            </a:r>
            <a:r>
              <a:rPr lang="en-US" sz="2200" b="1" dirty="0">
                <a:latin typeface="Times New Roman" pitchFamily="18" charset="0"/>
                <a:cs typeface="Times New Roman" pitchFamily="18" charset="0"/>
              </a:rPr>
              <a:t>-1.83</a:t>
            </a:r>
          </a:p>
          <a:p>
            <a:pPr eaLnBrk="1" hangingPunct="1">
              <a:buFontTx/>
              <a:buNone/>
            </a:pPr>
            <a:r>
              <a:rPr lang="en-US" sz="2200" b="1" dirty="0">
                <a:latin typeface="Times New Roman" pitchFamily="18" charset="0"/>
                <a:cs typeface="Times New Roman" pitchFamily="18" charset="0"/>
              </a:rPr>
              <a:t>Acceptance region should be greater than -1.83</a:t>
            </a:r>
          </a:p>
          <a:p>
            <a:pPr eaLnBrk="1" hangingPunct="1">
              <a:buFontTx/>
              <a:buNone/>
            </a:pPr>
            <a:endParaRPr lang="en-US" sz="2200" b="1"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marL="0" indent="0" eaLnBrk="1" hangingPunct="1">
              <a:buFontTx/>
              <a:buNone/>
            </a:pPr>
            <a:r>
              <a:rPr lang="en-US" sz="2200" dirty="0">
                <a:latin typeface="Times New Roman" pitchFamily="18" charset="0"/>
                <a:cs typeface="Times New Roman" pitchFamily="18" charset="0"/>
              </a:rPr>
              <a:t>The calculated value (8.94) is lies in acceptance  region. So null hypothesis is accepted</a:t>
            </a:r>
          </a:p>
          <a:p>
            <a:pPr eaLnBrk="1" hangingPunct="1">
              <a:buFontTx/>
              <a:buNone/>
            </a:pPr>
            <a:r>
              <a:rPr lang="en-US" sz="2200" dirty="0">
                <a:latin typeface="Times New Roman" pitchFamily="18" charset="0"/>
                <a:cs typeface="Times New Roman" pitchFamily="18" charset="0"/>
              </a:rPr>
              <a:t>There is statistical evidence to support the claim.</a:t>
            </a:r>
          </a:p>
          <a:p>
            <a:pPr eaLnBrk="1" hangingPunct="1">
              <a:buFontTx/>
              <a:buNone/>
            </a:pPr>
            <a:endParaRPr lang="en-US" sz="2200" dirty="0">
              <a:latin typeface="Times New Roman" pitchFamily="18" charset="0"/>
              <a:cs typeface="Times New Roman" pitchFamily="18" charset="0"/>
            </a:endParaRPr>
          </a:p>
        </p:txBody>
      </p:sp>
      <p:graphicFrame>
        <p:nvGraphicFramePr>
          <p:cNvPr id="11266" name="Object 2"/>
          <p:cNvGraphicFramePr>
            <a:graphicFrameLocks noChangeAspect="1"/>
          </p:cNvGraphicFramePr>
          <p:nvPr/>
        </p:nvGraphicFramePr>
        <p:xfrm>
          <a:off x="3505200" y="1524000"/>
          <a:ext cx="5105400" cy="2743200"/>
        </p:xfrm>
        <a:graphic>
          <a:graphicData uri="http://schemas.openxmlformats.org/presentationml/2006/ole">
            <mc:AlternateContent xmlns:mc="http://schemas.openxmlformats.org/markup-compatibility/2006">
              <mc:Choice xmlns:v="urn:schemas-microsoft-com:vml" Requires="v">
                <p:oleObj name="Equation" r:id="rId2" imgW="1688760" imgH="1803240" progId="Equation.3">
                  <p:embed/>
                </p:oleObj>
              </mc:Choice>
              <mc:Fallback>
                <p:oleObj name="Equation" r:id="rId2" imgW="1688760" imgH="1803240" progId="Equation.3">
                  <p:embed/>
                  <p:pic>
                    <p:nvPicPr>
                      <p:cNvPr id="1126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524000"/>
                        <a:ext cx="51054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8" end="8"/>
                                            </p:txEl>
                                          </p:spTgt>
                                        </p:tgtEl>
                                        <p:attrNameLst>
                                          <p:attrName>style.visibility</p:attrName>
                                        </p:attrNameLst>
                                      </p:cBhvr>
                                      <p:to>
                                        <p:strVal val="visible"/>
                                      </p:to>
                                    </p:set>
                                    <p:anim calcmode="lin" valueType="num">
                                      <p:cBhvr additive="base">
                                        <p:cTn id="13"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9" end="9"/>
                                            </p:txEl>
                                          </p:spTgt>
                                        </p:tgtEl>
                                        <p:attrNameLst>
                                          <p:attrName>style.visibility</p:attrName>
                                        </p:attrNameLst>
                                      </p:cBhvr>
                                      <p:to>
                                        <p:strVal val="visible"/>
                                      </p:to>
                                    </p:set>
                                    <p:anim calcmode="lin" valueType="num">
                                      <p:cBhvr additive="base">
                                        <p:cTn id="19" dur="500" fill="hold"/>
                                        <p:tgtEl>
                                          <p:spTgt spid="16386">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361507" y="1562986"/>
            <a:ext cx="11291777" cy="4563178"/>
          </a:xfrm>
        </p:spPr>
        <p:txBody>
          <a:bodyPr/>
          <a:lstStyle/>
          <a:p>
            <a:pPr marL="0" indent="0">
              <a:buFontTx/>
              <a:buNone/>
            </a:pPr>
            <a:r>
              <a:rPr lang="en-GB" sz="2200" dirty="0"/>
              <a:t>The mean nicotine content of a brand of cigarette is 20.0 mgs.  A new process is proposed to lower the nicotine content without affecting the flavour.  To test the new process, 16 cigarettes are selected at random from the week’s output from the test plant.  The sample mean nicotine content is found to be 18.5mg.  If the </a:t>
            </a:r>
            <a:r>
              <a:rPr lang="en-GB" sz="2200" dirty="0" err="1"/>
              <a:t>s.d</a:t>
            </a:r>
            <a:r>
              <a:rPr lang="en-GB" sz="2200" dirty="0"/>
              <a:t> of nicotine contents is calculated to be 2 mgs, is the claim of the new process justified? Use 5% level of significance.</a:t>
            </a:r>
          </a:p>
          <a:p>
            <a:pPr>
              <a:buFontTx/>
              <a:buNone/>
            </a:pPr>
            <a:endParaRPr lang="en-GB" sz="2200" b="1" dirty="0"/>
          </a:p>
          <a:p>
            <a:pPr>
              <a:buFontTx/>
              <a:buNone/>
            </a:pPr>
            <a:endParaRPr lang="en-GB" sz="2200" b="1" dirty="0"/>
          </a:p>
          <a:p>
            <a:pPr>
              <a:buFontTx/>
              <a:buNone/>
            </a:pPr>
            <a:endParaRPr lang="en-GB" sz="2200" b="1" dirty="0"/>
          </a:p>
          <a:p>
            <a:pPr>
              <a:buFontTx/>
              <a:buNone/>
            </a:pPr>
            <a:endParaRPr lang="en-GB" sz="2200" dirty="0"/>
          </a:p>
          <a:p>
            <a:pPr>
              <a:buFontTx/>
              <a:buNone/>
            </a:pPr>
            <a:endParaRPr lang="en-GB" sz="2200" dirty="0"/>
          </a:p>
          <a:p>
            <a:pPr>
              <a:buFontTx/>
              <a:buNone/>
            </a:pPr>
            <a:endParaRPr lang="en-GB" sz="2200" dirty="0"/>
          </a:p>
        </p:txBody>
      </p:sp>
      <p:sp>
        <p:nvSpPr>
          <p:cNvPr id="2" name="Title 1">
            <a:extLst>
              <a:ext uri="{FF2B5EF4-FFF2-40B4-BE49-F238E27FC236}">
                <a16:creationId xmlns:a16="http://schemas.microsoft.com/office/drawing/2014/main" id="{0D635D5A-4544-666D-F2F9-08F3EEE44C00}"/>
              </a:ext>
            </a:extLst>
          </p:cNvPr>
          <p:cNvSpPr>
            <a:spLocks noGrp="1"/>
          </p:cNvSpPr>
          <p:nvPr>
            <p:ph type="title"/>
          </p:nvPr>
        </p:nvSpPr>
        <p:spPr>
          <a:xfrm>
            <a:off x="609600" y="186070"/>
            <a:ext cx="10972800" cy="685800"/>
          </a:xfrm>
        </p:spPr>
        <p:txBody>
          <a:bodyPr/>
          <a:lstStyle/>
          <a:p>
            <a:r>
              <a:rPr lang="en-IN" dirty="0"/>
              <a:t>Example</a:t>
            </a:r>
          </a:p>
        </p:txBody>
      </p:sp>
    </p:spTree>
    <p:extLst>
      <p:ext uri="{BB962C8B-B14F-4D97-AF65-F5344CB8AC3E}">
        <p14:creationId xmlns:p14="http://schemas.microsoft.com/office/powerpoint/2010/main" val="38215257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89098" y="457201"/>
            <a:ext cx="11323674" cy="5668963"/>
          </a:xfrm>
        </p:spPr>
        <p:txBody>
          <a:bodyPr/>
          <a:lstStyle/>
          <a:p>
            <a:pPr marL="0" indent="0" eaLnBrk="1" hangingPunct="1">
              <a:buFontTx/>
              <a:buNone/>
            </a:pPr>
            <a:r>
              <a:rPr lang="en-US" sz="2500" dirty="0">
                <a:latin typeface="Times New Roman" pitchFamily="18" charset="0"/>
                <a:cs typeface="Times New Roman" pitchFamily="18" charset="0"/>
              </a:rPr>
              <a:t>The table t-value at 15 </a:t>
            </a:r>
            <a:r>
              <a:rPr lang="en-US" sz="2500" dirty="0" err="1">
                <a:latin typeface="Times New Roman" pitchFamily="18" charset="0"/>
                <a:cs typeface="Times New Roman" pitchFamily="18" charset="0"/>
              </a:rPr>
              <a:t>d.f</a:t>
            </a:r>
            <a:r>
              <a:rPr lang="en-US" sz="2500" dirty="0">
                <a:latin typeface="Times New Roman" pitchFamily="18" charset="0"/>
                <a:cs typeface="Times New Roman" pitchFamily="18" charset="0"/>
              </a:rPr>
              <a:t>  is </a:t>
            </a:r>
            <a:r>
              <a:rPr lang="en-US" sz="2500" b="1" dirty="0">
                <a:latin typeface="Times New Roman" pitchFamily="18" charset="0"/>
                <a:cs typeface="Times New Roman" pitchFamily="18" charset="0"/>
              </a:rPr>
              <a:t>-1.75</a:t>
            </a:r>
          </a:p>
          <a:p>
            <a:pPr marL="0" indent="0" eaLnBrk="1" hangingPunct="1">
              <a:buFontTx/>
              <a:buNone/>
            </a:pPr>
            <a:r>
              <a:rPr lang="en-US" sz="2500" b="1" dirty="0">
                <a:latin typeface="Times New Roman" pitchFamily="18" charset="0"/>
                <a:cs typeface="Times New Roman" pitchFamily="18" charset="0"/>
              </a:rPr>
              <a:t>Acceptance region should be greater than -1.75</a:t>
            </a:r>
          </a:p>
          <a:p>
            <a:pPr marL="0" indent="0" eaLnBrk="1" hangingPunct="1">
              <a:buFontTx/>
              <a:buNone/>
            </a:pPr>
            <a:endParaRPr lang="en-US" sz="2500" dirty="0">
              <a:latin typeface="Times New Roman" pitchFamily="18" charset="0"/>
              <a:cs typeface="Times New Roman" pitchFamily="18" charset="0"/>
            </a:endParaRPr>
          </a:p>
          <a:p>
            <a:pPr marL="0" indent="0" eaLnBrk="1" hangingPunct="1">
              <a:buFontTx/>
              <a:buNone/>
            </a:pPr>
            <a:endParaRPr lang="en-US" sz="2500" dirty="0">
              <a:latin typeface="Times New Roman" pitchFamily="18" charset="0"/>
              <a:cs typeface="Times New Roman" pitchFamily="18" charset="0"/>
            </a:endParaRPr>
          </a:p>
          <a:p>
            <a:pPr marL="0" indent="0" eaLnBrk="1" hangingPunct="1">
              <a:buFontTx/>
              <a:buNone/>
            </a:pPr>
            <a:endParaRPr lang="en-US" sz="2500" dirty="0">
              <a:latin typeface="Times New Roman" pitchFamily="18" charset="0"/>
              <a:cs typeface="Times New Roman" pitchFamily="18" charset="0"/>
            </a:endParaRPr>
          </a:p>
          <a:p>
            <a:pPr marL="0" indent="0" eaLnBrk="1" hangingPunct="1">
              <a:buFontTx/>
              <a:buNone/>
            </a:pPr>
            <a:endParaRPr lang="en-US" sz="2500" dirty="0">
              <a:latin typeface="Times New Roman" pitchFamily="18" charset="0"/>
              <a:cs typeface="Times New Roman" pitchFamily="18" charset="0"/>
            </a:endParaRPr>
          </a:p>
          <a:p>
            <a:pPr marL="0" indent="0" eaLnBrk="1" hangingPunct="1">
              <a:buFontTx/>
              <a:buNone/>
            </a:pPr>
            <a:r>
              <a:rPr lang="en-US" sz="2500" dirty="0">
                <a:latin typeface="Times New Roman" pitchFamily="18" charset="0"/>
                <a:cs typeface="Times New Roman" pitchFamily="18" charset="0"/>
              </a:rPr>
              <a:t>The calculated value (-3) lies in rejection region. So null hypothesis is rejected.  </a:t>
            </a:r>
          </a:p>
          <a:p>
            <a:pPr marL="0" indent="0" eaLnBrk="1" hangingPunct="1">
              <a:buFontTx/>
              <a:buNone/>
            </a:pPr>
            <a:r>
              <a:rPr lang="en-US" sz="2500" dirty="0">
                <a:latin typeface="Times New Roman" pitchFamily="18" charset="0"/>
                <a:cs typeface="Times New Roman" pitchFamily="18" charset="0"/>
              </a:rPr>
              <a:t>Interpretation: The sample shows the evidence that the mean nicotine contains in the cigarettes is less than 20mgms.</a:t>
            </a:r>
          </a:p>
          <a:p>
            <a:pPr marL="0" indent="0" eaLnBrk="1" hangingPunct="1">
              <a:buFontTx/>
              <a:buNone/>
            </a:pPr>
            <a:endParaRPr lang="en-US" sz="2500" dirty="0">
              <a:latin typeface="Times New Roman" pitchFamily="18" charset="0"/>
              <a:cs typeface="Times New Roman" pitchFamily="18" charset="0"/>
            </a:endParaRPr>
          </a:p>
        </p:txBody>
      </p:sp>
      <p:graphicFrame>
        <p:nvGraphicFramePr>
          <p:cNvPr id="12290" name="Object 2"/>
          <p:cNvGraphicFramePr>
            <a:graphicFrameLocks noChangeAspect="1"/>
          </p:cNvGraphicFramePr>
          <p:nvPr>
            <p:extLst>
              <p:ext uri="{D42A27DB-BD31-4B8C-83A1-F6EECF244321}">
                <p14:modId xmlns:p14="http://schemas.microsoft.com/office/powerpoint/2010/main" val="3640566124"/>
              </p:ext>
            </p:extLst>
          </p:nvPr>
        </p:nvGraphicFramePr>
        <p:xfrm>
          <a:off x="3409156" y="2049913"/>
          <a:ext cx="5373688" cy="1931987"/>
        </p:xfrm>
        <a:graphic>
          <a:graphicData uri="http://schemas.openxmlformats.org/presentationml/2006/ole">
            <mc:AlternateContent xmlns:mc="http://schemas.openxmlformats.org/markup-compatibility/2006">
              <mc:Choice xmlns:v="urn:schemas-microsoft-com:vml" Requires="v">
                <p:oleObj name="Equation" r:id="rId2" imgW="1777680" imgH="1269720" progId="Equation.3">
                  <p:embed/>
                </p:oleObj>
              </mc:Choice>
              <mc:Fallback>
                <p:oleObj name="Equation" r:id="rId2" imgW="1777680" imgH="1269720" progId="Equation.3">
                  <p:embed/>
                  <p:pic>
                    <p:nvPicPr>
                      <p:cNvPr id="1229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156" y="2049913"/>
                        <a:ext cx="5373688" cy="193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 calcmode="lin" valueType="num">
                                      <p:cBhvr additive="base">
                                        <p:cTn id="7"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500" fill="hold"/>
                                        <p:tgtEl>
                                          <p:spTgt spid="12290"/>
                                        </p:tgtEl>
                                        <p:attrNameLst>
                                          <p:attrName>ppt_x</p:attrName>
                                        </p:attrNameLst>
                                      </p:cBhvr>
                                      <p:tavLst>
                                        <p:tav tm="0">
                                          <p:val>
                                            <p:strVal val="#ppt_x"/>
                                          </p:val>
                                        </p:tav>
                                        <p:tav tm="100000">
                                          <p:val>
                                            <p:strVal val="#ppt_x"/>
                                          </p:val>
                                        </p:tav>
                                      </p:tavLst>
                                    </p:anim>
                                    <p:anim calcmode="lin" valueType="num">
                                      <p:cBhvr additive="base">
                                        <p:cTn id="14"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anim calcmode="lin" valueType="num">
                                      <p:cBhvr additive="base">
                                        <p:cTn id="19"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anim calcmode="lin" valueType="num">
                                      <p:cBhvr additive="base">
                                        <p:cTn id="25"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75B-2E20-672E-2349-BD6BA6938B6F}"/>
              </a:ext>
            </a:extLst>
          </p:cNvPr>
          <p:cNvSpPr>
            <a:spLocks noGrp="1"/>
          </p:cNvSpPr>
          <p:nvPr>
            <p:ph type="title"/>
          </p:nvPr>
        </p:nvSpPr>
        <p:spPr/>
        <p:txBody>
          <a:bodyPr/>
          <a:lstStyle/>
          <a:p>
            <a:r>
              <a:rPr lang="en-IN" dirty="0"/>
              <a:t>T-test for Two Sample</a:t>
            </a:r>
          </a:p>
        </p:txBody>
      </p:sp>
      <p:pic>
        <p:nvPicPr>
          <p:cNvPr id="5" name="Picture 4">
            <a:extLst>
              <a:ext uri="{FF2B5EF4-FFF2-40B4-BE49-F238E27FC236}">
                <a16:creationId xmlns:a16="http://schemas.microsoft.com/office/drawing/2014/main" id="{55D2D223-5A1E-53B7-0265-638C9330C858}"/>
              </a:ext>
            </a:extLst>
          </p:cNvPr>
          <p:cNvPicPr>
            <a:picLocks noChangeAspect="1"/>
          </p:cNvPicPr>
          <p:nvPr/>
        </p:nvPicPr>
        <p:blipFill>
          <a:blip r:embed="rId2"/>
          <a:stretch>
            <a:fillRect/>
          </a:stretch>
        </p:blipFill>
        <p:spPr>
          <a:xfrm>
            <a:off x="2255711" y="1034151"/>
            <a:ext cx="7680577" cy="5159029"/>
          </a:xfrm>
          <a:prstGeom prst="rect">
            <a:avLst/>
          </a:prstGeom>
        </p:spPr>
      </p:pic>
    </p:spTree>
    <p:extLst>
      <p:ext uri="{BB962C8B-B14F-4D97-AF65-F5344CB8AC3E}">
        <p14:creationId xmlns:p14="http://schemas.microsoft.com/office/powerpoint/2010/main" val="11516686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9C12-80B3-9037-FC26-067AA0BD6F1B}"/>
              </a:ext>
            </a:extLst>
          </p:cNvPr>
          <p:cNvSpPr>
            <a:spLocks noGrp="1"/>
          </p:cNvSpPr>
          <p:nvPr>
            <p:ph type="title"/>
          </p:nvPr>
        </p:nvSpPr>
        <p:spPr/>
        <p:txBody>
          <a:bodyPr/>
          <a:lstStyle/>
          <a:p>
            <a:r>
              <a:rPr lang="en-US" dirty="0"/>
              <a:t>Is it Z-Test or T-Test? </a:t>
            </a:r>
            <a:endParaRPr lang="en-IN" dirty="0"/>
          </a:p>
        </p:txBody>
      </p:sp>
      <p:sp>
        <p:nvSpPr>
          <p:cNvPr id="3" name="Content Placeholder 2">
            <a:extLst>
              <a:ext uri="{FF2B5EF4-FFF2-40B4-BE49-F238E27FC236}">
                <a16:creationId xmlns:a16="http://schemas.microsoft.com/office/drawing/2014/main" id="{530C9F3F-B2CB-7830-334F-7979EAA0052A}"/>
              </a:ext>
            </a:extLst>
          </p:cNvPr>
          <p:cNvSpPr>
            <a:spLocks noGrp="1"/>
          </p:cNvSpPr>
          <p:nvPr>
            <p:ph idx="1"/>
          </p:nvPr>
        </p:nvSpPr>
        <p:spPr>
          <a:xfrm>
            <a:off x="609600" y="1263502"/>
            <a:ext cx="10972800" cy="4830763"/>
          </a:xfrm>
        </p:spPr>
        <p:txBody>
          <a:bodyPr/>
          <a:lstStyle/>
          <a:p>
            <a:pPr marL="0" indent="0">
              <a:buNone/>
            </a:pPr>
            <a:r>
              <a:rPr lang="en-GB" sz="2400" dirty="0">
                <a:latin typeface="Verdana" pitchFamily="34" charset="0"/>
                <a:ea typeface="Verdana" pitchFamily="34" charset="0"/>
                <a:cs typeface="Verdana" pitchFamily="34" charset="0"/>
              </a:rPr>
              <a:t>A car manufacturer is procuring car batteries from two companies.  For testing whether the two brands of batteries say A and B had the same life, the manufacturer collected data about the lives of both brand of batteries from 20 car owners- 10 using A brand and 10using B brand.  The lives were reported as follows:</a:t>
            </a:r>
          </a:p>
          <a:p>
            <a:pPr marL="0" indent="0">
              <a:buNone/>
            </a:pPr>
            <a:endParaRPr lang="en-IN" sz="2400" b="1" dirty="0"/>
          </a:p>
        </p:txBody>
      </p:sp>
      <p:graphicFrame>
        <p:nvGraphicFramePr>
          <p:cNvPr id="4" name="Table 3">
            <a:extLst>
              <a:ext uri="{FF2B5EF4-FFF2-40B4-BE49-F238E27FC236}">
                <a16:creationId xmlns:a16="http://schemas.microsoft.com/office/drawing/2014/main" id="{33423872-2A78-AC35-ED5E-4ADDD0ACCF34}"/>
              </a:ext>
            </a:extLst>
          </p:cNvPr>
          <p:cNvGraphicFramePr>
            <a:graphicFrameLocks noGrp="1"/>
          </p:cNvGraphicFramePr>
          <p:nvPr/>
        </p:nvGraphicFramePr>
        <p:xfrm>
          <a:off x="1827028" y="4206949"/>
          <a:ext cx="6934202" cy="763778"/>
        </p:xfrm>
        <a:graphic>
          <a:graphicData uri="http://schemas.openxmlformats.org/drawingml/2006/table">
            <a:tbl>
              <a:tblPr firstRow="1" bandRow="1">
                <a:tableStyleId>{073A0DAA-6AF3-43AB-8588-CEC1D06C72B9}</a:tableStyleId>
              </a:tblPr>
              <a:tblGrid>
                <a:gridCol w="630382">
                  <a:extLst>
                    <a:ext uri="{9D8B030D-6E8A-4147-A177-3AD203B41FA5}">
                      <a16:colId xmlns:a16="http://schemas.microsoft.com/office/drawing/2014/main" val="20000"/>
                    </a:ext>
                  </a:extLst>
                </a:gridCol>
                <a:gridCol w="630382">
                  <a:extLst>
                    <a:ext uri="{9D8B030D-6E8A-4147-A177-3AD203B41FA5}">
                      <a16:colId xmlns:a16="http://schemas.microsoft.com/office/drawing/2014/main" val="20001"/>
                    </a:ext>
                  </a:extLst>
                </a:gridCol>
                <a:gridCol w="630382">
                  <a:extLst>
                    <a:ext uri="{9D8B030D-6E8A-4147-A177-3AD203B41FA5}">
                      <a16:colId xmlns:a16="http://schemas.microsoft.com/office/drawing/2014/main" val="20002"/>
                    </a:ext>
                  </a:extLst>
                </a:gridCol>
                <a:gridCol w="630382">
                  <a:extLst>
                    <a:ext uri="{9D8B030D-6E8A-4147-A177-3AD203B41FA5}">
                      <a16:colId xmlns:a16="http://schemas.microsoft.com/office/drawing/2014/main" val="20003"/>
                    </a:ext>
                  </a:extLst>
                </a:gridCol>
                <a:gridCol w="630382">
                  <a:extLst>
                    <a:ext uri="{9D8B030D-6E8A-4147-A177-3AD203B41FA5}">
                      <a16:colId xmlns:a16="http://schemas.microsoft.com/office/drawing/2014/main" val="20004"/>
                    </a:ext>
                  </a:extLst>
                </a:gridCol>
                <a:gridCol w="630382">
                  <a:extLst>
                    <a:ext uri="{9D8B030D-6E8A-4147-A177-3AD203B41FA5}">
                      <a16:colId xmlns:a16="http://schemas.microsoft.com/office/drawing/2014/main" val="20005"/>
                    </a:ext>
                  </a:extLst>
                </a:gridCol>
                <a:gridCol w="630382">
                  <a:extLst>
                    <a:ext uri="{9D8B030D-6E8A-4147-A177-3AD203B41FA5}">
                      <a16:colId xmlns:a16="http://schemas.microsoft.com/office/drawing/2014/main" val="20006"/>
                    </a:ext>
                  </a:extLst>
                </a:gridCol>
                <a:gridCol w="630382">
                  <a:extLst>
                    <a:ext uri="{9D8B030D-6E8A-4147-A177-3AD203B41FA5}">
                      <a16:colId xmlns:a16="http://schemas.microsoft.com/office/drawing/2014/main" val="20007"/>
                    </a:ext>
                  </a:extLst>
                </a:gridCol>
                <a:gridCol w="630382">
                  <a:extLst>
                    <a:ext uri="{9D8B030D-6E8A-4147-A177-3AD203B41FA5}">
                      <a16:colId xmlns:a16="http://schemas.microsoft.com/office/drawing/2014/main" val="20008"/>
                    </a:ext>
                  </a:extLst>
                </a:gridCol>
                <a:gridCol w="630382">
                  <a:extLst>
                    <a:ext uri="{9D8B030D-6E8A-4147-A177-3AD203B41FA5}">
                      <a16:colId xmlns:a16="http://schemas.microsoft.com/office/drawing/2014/main" val="20009"/>
                    </a:ext>
                  </a:extLst>
                </a:gridCol>
                <a:gridCol w="630382">
                  <a:extLst>
                    <a:ext uri="{9D8B030D-6E8A-4147-A177-3AD203B41FA5}">
                      <a16:colId xmlns:a16="http://schemas.microsoft.com/office/drawing/2014/main" val="20010"/>
                    </a:ext>
                  </a:extLst>
                </a:gridCol>
              </a:tblGrid>
              <a:tr h="142240">
                <a:tc>
                  <a:txBody>
                    <a:bodyPr/>
                    <a:lstStyle/>
                    <a:p>
                      <a:r>
                        <a:rPr lang="en-GB" dirty="0"/>
                        <a:t>A</a:t>
                      </a:r>
                    </a:p>
                  </a:txBody>
                  <a:tcPr/>
                </a:tc>
                <a:tc>
                  <a:txBody>
                    <a:bodyPr/>
                    <a:lstStyle/>
                    <a:p>
                      <a:r>
                        <a:rPr lang="en-GB" dirty="0"/>
                        <a:t>50</a:t>
                      </a:r>
                    </a:p>
                  </a:txBody>
                  <a:tcPr/>
                </a:tc>
                <a:tc>
                  <a:txBody>
                    <a:bodyPr/>
                    <a:lstStyle/>
                    <a:p>
                      <a:r>
                        <a:rPr lang="en-GB" dirty="0"/>
                        <a:t>61</a:t>
                      </a:r>
                    </a:p>
                  </a:txBody>
                  <a:tcPr/>
                </a:tc>
                <a:tc>
                  <a:txBody>
                    <a:bodyPr/>
                    <a:lstStyle/>
                    <a:p>
                      <a:r>
                        <a:rPr lang="en-GB" dirty="0"/>
                        <a:t>54</a:t>
                      </a:r>
                    </a:p>
                  </a:txBody>
                  <a:tcPr/>
                </a:tc>
                <a:tc>
                  <a:txBody>
                    <a:bodyPr/>
                    <a:lstStyle/>
                    <a:p>
                      <a:r>
                        <a:rPr lang="en-GB" dirty="0"/>
                        <a:t>60</a:t>
                      </a:r>
                    </a:p>
                  </a:txBody>
                  <a:tcPr/>
                </a:tc>
                <a:tc>
                  <a:txBody>
                    <a:bodyPr/>
                    <a:lstStyle/>
                    <a:p>
                      <a:r>
                        <a:rPr lang="en-GB" dirty="0"/>
                        <a:t>52</a:t>
                      </a:r>
                    </a:p>
                  </a:txBody>
                  <a:tcPr/>
                </a:tc>
                <a:tc>
                  <a:txBody>
                    <a:bodyPr/>
                    <a:lstStyle/>
                    <a:p>
                      <a:r>
                        <a:rPr lang="en-GB" dirty="0"/>
                        <a:t>58</a:t>
                      </a:r>
                    </a:p>
                  </a:txBody>
                  <a:tcPr/>
                </a:tc>
                <a:tc>
                  <a:txBody>
                    <a:bodyPr/>
                    <a:lstStyle/>
                    <a:p>
                      <a:r>
                        <a:rPr lang="en-GB" dirty="0"/>
                        <a:t>55</a:t>
                      </a:r>
                    </a:p>
                  </a:txBody>
                  <a:tcPr/>
                </a:tc>
                <a:tc>
                  <a:txBody>
                    <a:bodyPr/>
                    <a:lstStyle/>
                    <a:p>
                      <a:r>
                        <a:rPr lang="en-GB"/>
                        <a:t>56</a:t>
                      </a:r>
                      <a:endParaRPr lang="en-GB" dirty="0"/>
                    </a:p>
                  </a:txBody>
                  <a:tcPr/>
                </a:tc>
                <a:tc>
                  <a:txBody>
                    <a:bodyPr/>
                    <a:lstStyle/>
                    <a:p>
                      <a:r>
                        <a:rPr lang="en-GB" dirty="0"/>
                        <a:t>54</a:t>
                      </a:r>
                    </a:p>
                  </a:txBody>
                  <a:tcPr/>
                </a:tc>
                <a:tc>
                  <a:txBody>
                    <a:bodyPr/>
                    <a:lstStyle/>
                    <a:p>
                      <a:r>
                        <a:rPr lang="en-GB" dirty="0"/>
                        <a:t>53</a:t>
                      </a:r>
                    </a:p>
                  </a:txBody>
                  <a:tcPr/>
                </a:tc>
                <a:extLst>
                  <a:ext uri="{0D108BD9-81ED-4DB2-BD59-A6C34878D82A}">
                    <a16:rowId xmlns:a16="http://schemas.microsoft.com/office/drawing/2014/main" val="10000"/>
                  </a:ext>
                </a:extLst>
              </a:tr>
              <a:tr h="142240">
                <a:tc>
                  <a:txBody>
                    <a:bodyPr/>
                    <a:lstStyle/>
                    <a:p>
                      <a:r>
                        <a:rPr lang="en-GB"/>
                        <a:t>B</a:t>
                      </a:r>
                      <a:endParaRPr lang="en-GB" dirty="0"/>
                    </a:p>
                  </a:txBody>
                  <a:tcPr/>
                </a:tc>
                <a:tc>
                  <a:txBody>
                    <a:bodyPr/>
                    <a:lstStyle/>
                    <a:p>
                      <a:r>
                        <a:rPr lang="en-GB" dirty="0"/>
                        <a:t>65</a:t>
                      </a:r>
                    </a:p>
                  </a:txBody>
                  <a:tcPr/>
                </a:tc>
                <a:tc>
                  <a:txBody>
                    <a:bodyPr/>
                    <a:lstStyle/>
                    <a:p>
                      <a:r>
                        <a:rPr lang="en-GB" dirty="0"/>
                        <a:t>57</a:t>
                      </a:r>
                    </a:p>
                  </a:txBody>
                  <a:tcPr/>
                </a:tc>
                <a:tc>
                  <a:txBody>
                    <a:bodyPr/>
                    <a:lstStyle/>
                    <a:p>
                      <a:r>
                        <a:rPr lang="en-GB" dirty="0"/>
                        <a:t>60</a:t>
                      </a:r>
                    </a:p>
                  </a:txBody>
                  <a:tcPr/>
                </a:tc>
                <a:tc>
                  <a:txBody>
                    <a:bodyPr/>
                    <a:lstStyle/>
                    <a:p>
                      <a:r>
                        <a:rPr lang="en-GB" dirty="0"/>
                        <a:t>55</a:t>
                      </a:r>
                    </a:p>
                  </a:txBody>
                  <a:tcPr/>
                </a:tc>
                <a:tc>
                  <a:txBody>
                    <a:bodyPr/>
                    <a:lstStyle/>
                    <a:p>
                      <a:r>
                        <a:rPr lang="en-GB" dirty="0"/>
                        <a:t>58</a:t>
                      </a:r>
                    </a:p>
                  </a:txBody>
                  <a:tcPr/>
                </a:tc>
                <a:tc>
                  <a:txBody>
                    <a:bodyPr/>
                    <a:lstStyle/>
                    <a:p>
                      <a:r>
                        <a:rPr lang="en-GB" dirty="0"/>
                        <a:t>59</a:t>
                      </a:r>
                    </a:p>
                  </a:txBody>
                  <a:tcPr/>
                </a:tc>
                <a:tc>
                  <a:txBody>
                    <a:bodyPr/>
                    <a:lstStyle/>
                    <a:p>
                      <a:r>
                        <a:rPr lang="en-GB" dirty="0"/>
                        <a:t>62</a:t>
                      </a:r>
                    </a:p>
                  </a:txBody>
                  <a:tcPr/>
                </a:tc>
                <a:tc>
                  <a:txBody>
                    <a:bodyPr/>
                    <a:lstStyle/>
                    <a:p>
                      <a:r>
                        <a:rPr lang="en-GB" dirty="0"/>
                        <a:t>67</a:t>
                      </a:r>
                    </a:p>
                  </a:txBody>
                  <a:tcPr/>
                </a:tc>
                <a:tc>
                  <a:txBody>
                    <a:bodyPr/>
                    <a:lstStyle/>
                    <a:p>
                      <a:r>
                        <a:rPr lang="en-GB" dirty="0"/>
                        <a:t>56</a:t>
                      </a:r>
                    </a:p>
                  </a:txBody>
                  <a:tcPr/>
                </a:tc>
                <a:tc>
                  <a:txBody>
                    <a:bodyPr/>
                    <a:lstStyle/>
                    <a:p>
                      <a:r>
                        <a:rPr lang="en-GB" dirty="0"/>
                        <a:t>61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00740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9C12-80B3-9037-FC26-067AA0BD6F1B}"/>
              </a:ext>
            </a:extLst>
          </p:cNvPr>
          <p:cNvSpPr>
            <a:spLocks noGrp="1"/>
          </p:cNvSpPr>
          <p:nvPr>
            <p:ph type="title"/>
          </p:nvPr>
        </p:nvSpPr>
        <p:spPr/>
        <p:txBody>
          <a:bodyPr/>
          <a:lstStyle/>
          <a:p>
            <a:r>
              <a:rPr lang="en-US" dirty="0"/>
              <a:t>Is it Z-Test or T-Test? </a:t>
            </a:r>
            <a:endParaRPr lang="en-IN" dirty="0"/>
          </a:p>
        </p:txBody>
      </p:sp>
      <p:sp>
        <p:nvSpPr>
          <p:cNvPr id="3" name="Content Placeholder 2">
            <a:extLst>
              <a:ext uri="{FF2B5EF4-FFF2-40B4-BE49-F238E27FC236}">
                <a16:creationId xmlns:a16="http://schemas.microsoft.com/office/drawing/2014/main" id="{530C9F3F-B2CB-7830-334F-7979EAA0052A}"/>
              </a:ext>
            </a:extLst>
          </p:cNvPr>
          <p:cNvSpPr>
            <a:spLocks noGrp="1"/>
          </p:cNvSpPr>
          <p:nvPr>
            <p:ph idx="1"/>
          </p:nvPr>
        </p:nvSpPr>
        <p:spPr>
          <a:xfrm>
            <a:off x="609600" y="1263502"/>
            <a:ext cx="10972800" cy="4830763"/>
          </a:xfrm>
        </p:spPr>
        <p:txBody>
          <a:bodyPr/>
          <a:lstStyle/>
          <a:p>
            <a:pPr marL="0" indent="0">
              <a:buNone/>
            </a:pPr>
            <a:r>
              <a:rPr lang="en-GB" sz="2400" dirty="0">
                <a:latin typeface="Verdana" pitchFamily="34" charset="0"/>
                <a:ea typeface="Verdana" pitchFamily="34" charset="0"/>
                <a:cs typeface="Verdana" pitchFamily="34" charset="0"/>
              </a:rPr>
              <a:t>A car manufacturer is procuring car batteries from two companies.  For testing whether the two brands of batteries say A and B had the same life, the manufacturer collected data about the lives of both brand of batteries from </a:t>
            </a:r>
            <a:r>
              <a:rPr lang="en-GB" sz="2400" dirty="0">
                <a:solidFill>
                  <a:srgbClr val="FF0000"/>
                </a:solidFill>
                <a:latin typeface="Verdana" pitchFamily="34" charset="0"/>
                <a:ea typeface="Verdana" pitchFamily="34" charset="0"/>
                <a:cs typeface="Verdana" pitchFamily="34" charset="0"/>
              </a:rPr>
              <a:t>20 car owners- 10 using A brand and 10using B brand</a:t>
            </a:r>
            <a:r>
              <a:rPr lang="en-GB" sz="2400" dirty="0">
                <a:latin typeface="Verdana" pitchFamily="34" charset="0"/>
                <a:ea typeface="Verdana" pitchFamily="34" charset="0"/>
                <a:cs typeface="Verdana" pitchFamily="34" charset="0"/>
              </a:rPr>
              <a:t>.  The lives were reported as follows:</a:t>
            </a:r>
          </a:p>
          <a:p>
            <a:pPr marL="0" indent="0">
              <a:buNone/>
            </a:pPr>
            <a:endParaRPr lang="en-IN" sz="2400" b="1" dirty="0"/>
          </a:p>
        </p:txBody>
      </p:sp>
      <p:graphicFrame>
        <p:nvGraphicFramePr>
          <p:cNvPr id="4" name="Table 3">
            <a:extLst>
              <a:ext uri="{FF2B5EF4-FFF2-40B4-BE49-F238E27FC236}">
                <a16:creationId xmlns:a16="http://schemas.microsoft.com/office/drawing/2014/main" id="{33423872-2A78-AC35-ED5E-4ADDD0ACCF34}"/>
              </a:ext>
            </a:extLst>
          </p:cNvPr>
          <p:cNvGraphicFramePr>
            <a:graphicFrameLocks noGrp="1"/>
          </p:cNvGraphicFramePr>
          <p:nvPr/>
        </p:nvGraphicFramePr>
        <p:xfrm>
          <a:off x="1827028" y="4206949"/>
          <a:ext cx="6934202" cy="763778"/>
        </p:xfrm>
        <a:graphic>
          <a:graphicData uri="http://schemas.openxmlformats.org/drawingml/2006/table">
            <a:tbl>
              <a:tblPr firstRow="1" bandRow="1">
                <a:tableStyleId>{073A0DAA-6AF3-43AB-8588-CEC1D06C72B9}</a:tableStyleId>
              </a:tblPr>
              <a:tblGrid>
                <a:gridCol w="630382">
                  <a:extLst>
                    <a:ext uri="{9D8B030D-6E8A-4147-A177-3AD203B41FA5}">
                      <a16:colId xmlns:a16="http://schemas.microsoft.com/office/drawing/2014/main" val="20000"/>
                    </a:ext>
                  </a:extLst>
                </a:gridCol>
                <a:gridCol w="630382">
                  <a:extLst>
                    <a:ext uri="{9D8B030D-6E8A-4147-A177-3AD203B41FA5}">
                      <a16:colId xmlns:a16="http://schemas.microsoft.com/office/drawing/2014/main" val="20001"/>
                    </a:ext>
                  </a:extLst>
                </a:gridCol>
                <a:gridCol w="630382">
                  <a:extLst>
                    <a:ext uri="{9D8B030D-6E8A-4147-A177-3AD203B41FA5}">
                      <a16:colId xmlns:a16="http://schemas.microsoft.com/office/drawing/2014/main" val="20002"/>
                    </a:ext>
                  </a:extLst>
                </a:gridCol>
                <a:gridCol w="630382">
                  <a:extLst>
                    <a:ext uri="{9D8B030D-6E8A-4147-A177-3AD203B41FA5}">
                      <a16:colId xmlns:a16="http://schemas.microsoft.com/office/drawing/2014/main" val="20003"/>
                    </a:ext>
                  </a:extLst>
                </a:gridCol>
                <a:gridCol w="630382">
                  <a:extLst>
                    <a:ext uri="{9D8B030D-6E8A-4147-A177-3AD203B41FA5}">
                      <a16:colId xmlns:a16="http://schemas.microsoft.com/office/drawing/2014/main" val="20004"/>
                    </a:ext>
                  </a:extLst>
                </a:gridCol>
                <a:gridCol w="630382">
                  <a:extLst>
                    <a:ext uri="{9D8B030D-6E8A-4147-A177-3AD203B41FA5}">
                      <a16:colId xmlns:a16="http://schemas.microsoft.com/office/drawing/2014/main" val="20005"/>
                    </a:ext>
                  </a:extLst>
                </a:gridCol>
                <a:gridCol w="630382">
                  <a:extLst>
                    <a:ext uri="{9D8B030D-6E8A-4147-A177-3AD203B41FA5}">
                      <a16:colId xmlns:a16="http://schemas.microsoft.com/office/drawing/2014/main" val="20006"/>
                    </a:ext>
                  </a:extLst>
                </a:gridCol>
                <a:gridCol w="630382">
                  <a:extLst>
                    <a:ext uri="{9D8B030D-6E8A-4147-A177-3AD203B41FA5}">
                      <a16:colId xmlns:a16="http://schemas.microsoft.com/office/drawing/2014/main" val="20007"/>
                    </a:ext>
                  </a:extLst>
                </a:gridCol>
                <a:gridCol w="630382">
                  <a:extLst>
                    <a:ext uri="{9D8B030D-6E8A-4147-A177-3AD203B41FA5}">
                      <a16:colId xmlns:a16="http://schemas.microsoft.com/office/drawing/2014/main" val="20008"/>
                    </a:ext>
                  </a:extLst>
                </a:gridCol>
                <a:gridCol w="630382">
                  <a:extLst>
                    <a:ext uri="{9D8B030D-6E8A-4147-A177-3AD203B41FA5}">
                      <a16:colId xmlns:a16="http://schemas.microsoft.com/office/drawing/2014/main" val="20009"/>
                    </a:ext>
                  </a:extLst>
                </a:gridCol>
                <a:gridCol w="630382">
                  <a:extLst>
                    <a:ext uri="{9D8B030D-6E8A-4147-A177-3AD203B41FA5}">
                      <a16:colId xmlns:a16="http://schemas.microsoft.com/office/drawing/2014/main" val="20010"/>
                    </a:ext>
                  </a:extLst>
                </a:gridCol>
              </a:tblGrid>
              <a:tr h="142240">
                <a:tc>
                  <a:txBody>
                    <a:bodyPr/>
                    <a:lstStyle/>
                    <a:p>
                      <a:r>
                        <a:rPr lang="en-GB" dirty="0"/>
                        <a:t>A</a:t>
                      </a:r>
                    </a:p>
                  </a:txBody>
                  <a:tcPr/>
                </a:tc>
                <a:tc>
                  <a:txBody>
                    <a:bodyPr/>
                    <a:lstStyle/>
                    <a:p>
                      <a:r>
                        <a:rPr lang="en-GB" dirty="0"/>
                        <a:t>50</a:t>
                      </a:r>
                    </a:p>
                  </a:txBody>
                  <a:tcPr/>
                </a:tc>
                <a:tc>
                  <a:txBody>
                    <a:bodyPr/>
                    <a:lstStyle/>
                    <a:p>
                      <a:r>
                        <a:rPr lang="en-GB" dirty="0"/>
                        <a:t>61</a:t>
                      </a:r>
                    </a:p>
                  </a:txBody>
                  <a:tcPr/>
                </a:tc>
                <a:tc>
                  <a:txBody>
                    <a:bodyPr/>
                    <a:lstStyle/>
                    <a:p>
                      <a:r>
                        <a:rPr lang="en-GB" dirty="0"/>
                        <a:t>54</a:t>
                      </a:r>
                    </a:p>
                  </a:txBody>
                  <a:tcPr/>
                </a:tc>
                <a:tc>
                  <a:txBody>
                    <a:bodyPr/>
                    <a:lstStyle/>
                    <a:p>
                      <a:r>
                        <a:rPr lang="en-GB" dirty="0"/>
                        <a:t>60</a:t>
                      </a:r>
                    </a:p>
                  </a:txBody>
                  <a:tcPr/>
                </a:tc>
                <a:tc>
                  <a:txBody>
                    <a:bodyPr/>
                    <a:lstStyle/>
                    <a:p>
                      <a:r>
                        <a:rPr lang="en-GB" dirty="0"/>
                        <a:t>52</a:t>
                      </a:r>
                    </a:p>
                  </a:txBody>
                  <a:tcPr/>
                </a:tc>
                <a:tc>
                  <a:txBody>
                    <a:bodyPr/>
                    <a:lstStyle/>
                    <a:p>
                      <a:r>
                        <a:rPr lang="en-GB" dirty="0"/>
                        <a:t>58</a:t>
                      </a:r>
                    </a:p>
                  </a:txBody>
                  <a:tcPr/>
                </a:tc>
                <a:tc>
                  <a:txBody>
                    <a:bodyPr/>
                    <a:lstStyle/>
                    <a:p>
                      <a:r>
                        <a:rPr lang="en-GB" dirty="0"/>
                        <a:t>55</a:t>
                      </a:r>
                    </a:p>
                  </a:txBody>
                  <a:tcPr/>
                </a:tc>
                <a:tc>
                  <a:txBody>
                    <a:bodyPr/>
                    <a:lstStyle/>
                    <a:p>
                      <a:r>
                        <a:rPr lang="en-GB"/>
                        <a:t>56</a:t>
                      </a:r>
                      <a:endParaRPr lang="en-GB" dirty="0"/>
                    </a:p>
                  </a:txBody>
                  <a:tcPr/>
                </a:tc>
                <a:tc>
                  <a:txBody>
                    <a:bodyPr/>
                    <a:lstStyle/>
                    <a:p>
                      <a:r>
                        <a:rPr lang="en-GB" dirty="0"/>
                        <a:t>54</a:t>
                      </a:r>
                    </a:p>
                  </a:txBody>
                  <a:tcPr/>
                </a:tc>
                <a:tc>
                  <a:txBody>
                    <a:bodyPr/>
                    <a:lstStyle/>
                    <a:p>
                      <a:r>
                        <a:rPr lang="en-GB" dirty="0"/>
                        <a:t>53</a:t>
                      </a:r>
                    </a:p>
                  </a:txBody>
                  <a:tcPr/>
                </a:tc>
                <a:extLst>
                  <a:ext uri="{0D108BD9-81ED-4DB2-BD59-A6C34878D82A}">
                    <a16:rowId xmlns:a16="http://schemas.microsoft.com/office/drawing/2014/main" val="10000"/>
                  </a:ext>
                </a:extLst>
              </a:tr>
              <a:tr h="142240">
                <a:tc>
                  <a:txBody>
                    <a:bodyPr/>
                    <a:lstStyle/>
                    <a:p>
                      <a:r>
                        <a:rPr lang="en-GB"/>
                        <a:t>B</a:t>
                      </a:r>
                      <a:endParaRPr lang="en-GB" dirty="0"/>
                    </a:p>
                  </a:txBody>
                  <a:tcPr/>
                </a:tc>
                <a:tc>
                  <a:txBody>
                    <a:bodyPr/>
                    <a:lstStyle/>
                    <a:p>
                      <a:r>
                        <a:rPr lang="en-GB" dirty="0"/>
                        <a:t>65</a:t>
                      </a:r>
                    </a:p>
                  </a:txBody>
                  <a:tcPr/>
                </a:tc>
                <a:tc>
                  <a:txBody>
                    <a:bodyPr/>
                    <a:lstStyle/>
                    <a:p>
                      <a:r>
                        <a:rPr lang="en-GB" dirty="0"/>
                        <a:t>57</a:t>
                      </a:r>
                    </a:p>
                  </a:txBody>
                  <a:tcPr/>
                </a:tc>
                <a:tc>
                  <a:txBody>
                    <a:bodyPr/>
                    <a:lstStyle/>
                    <a:p>
                      <a:r>
                        <a:rPr lang="en-GB" dirty="0"/>
                        <a:t>60</a:t>
                      </a:r>
                    </a:p>
                  </a:txBody>
                  <a:tcPr/>
                </a:tc>
                <a:tc>
                  <a:txBody>
                    <a:bodyPr/>
                    <a:lstStyle/>
                    <a:p>
                      <a:r>
                        <a:rPr lang="en-GB" dirty="0"/>
                        <a:t>55</a:t>
                      </a:r>
                    </a:p>
                  </a:txBody>
                  <a:tcPr/>
                </a:tc>
                <a:tc>
                  <a:txBody>
                    <a:bodyPr/>
                    <a:lstStyle/>
                    <a:p>
                      <a:r>
                        <a:rPr lang="en-GB" dirty="0"/>
                        <a:t>58</a:t>
                      </a:r>
                    </a:p>
                  </a:txBody>
                  <a:tcPr/>
                </a:tc>
                <a:tc>
                  <a:txBody>
                    <a:bodyPr/>
                    <a:lstStyle/>
                    <a:p>
                      <a:r>
                        <a:rPr lang="en-GB" dirty="0"/>
                        <a:t>59</a:t>
                      </a:r>
                    </a:p>
                  </a:txBody>
                  <a:tcPr/>
                </a:tc>
                <a:tc>
                  <a:txBody>
                    <a:bodyPr/>
                    <a:lstStyle/>
                    <a:p>
                      <a:r>
                        <a:rPr lang="en-GB" dirty="0"/>
                        <a:t>62</a:t>
                      </a:r>
                    </a:p>
                  </a:txBody>
                  <a:tcPr/>
                </a:tc>
                <a:tc>
                  <a:txBody>
                    <a:bodyPr/>
                    <a:lstStyle/>
                    <a:p>
                      <a:r>
                        <a:rPr lang="en-GB" dirty="0"/>
                        <a:t>67</a:t>
                      </a:r>
                    </a:p>
                  </a:txBody>
                  <a:tcPr/>
                </a:tc>
                <a:tc>
                  <a:txBody>
                    <a:bodyPr/>
                    <a:lstStyle/>
                    <a:p>
                      <a:r>
                        <a:rPr lang="en-GB" dirty="0"/>
                        <a:t>56</a:t>
                      </a:r>
                    </a:p>
                  </a:txBody>
                  <a:tcPr/>
                </a:tc>
                <a:tc>
                  <a:txBody>
                    <a:bodyPr/>
                    <a:lstStyle/>
                    <a:p>
                      <a:r>
                        <a:rPr lang="en-GB" dirty="0"/>
                        <a:t>61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72729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9C12-80B3-9037-FC26-067AA0BD6F1B}"/>
              </a:ext>
            </a:extLst>
          </p:cNvPr>
          <p:cNvSpPr>
            <a:spLocks noGrp="1"/>
          </p:cNvSpPr>
          <p:nvPr>
            <p:ph type="title"/>
          </p:nvPr>
        </p:nvSpPr>
        <p:spPr/>
        <p:txBody>
          <a:bodyPr/>
          <a:lstStyle/>
          <a:p>
            <a:r>
              <a:rPr lang="en-US" dirty="0"/>
              <a:t>Is it Z-Test or T-Test? </a:t>
            </a:r>
            <a:endParaRPr lang="en-IN" dirty="0"/>
          </a:p>
        </p:txBody>
      </p:sp>
      <p:sp>
        <p:nvSpPr>
          <p:cNvPr id="3" name="Content Placeholder 2">
            <a:extLst>
              <a:ext uri="{FF2B5EF4-FFF2-40B4-BE49-F238E27FC236}">
                <a16:creationId xmlns:a16="http://schemas.microsoft.com/office/drawing/2014/main" id="{530C9F3F-B2CB-7830-334F-7979EAA0052A}"/>
              </a:ext>
            </a:extLst>
          </p:cNvPr>
          <p:cNvSpPr>
            <a:spLocks noGrp="1"/>
          </p:cNvSpPr>
          <p:nvPr>
            <p:ph idx="1"/>
          </p:nvPr>
        </p:nvSpPr>
        <p:spPr>
          <a:xfrm>
            <a:off x="609600" y="1263502"/>
            <a:ext cx="10972800" cy="4830763"/>
          </a:xfrm>
        </p:spPr>
        <p:txBody>
          <a:bodyPr/>
          <a:lstStyle/>
          <a:p>
            <a:pPr marL="0" indent="0">
              <a:buNone/>
            </a:pPr>
            <a:r>
              <a:rPr lang="en-GB" sz="2000" dirty="0">
                <a:latin typeface="Verdana" pitchFamily="34" charset="0"/>
                <a:ea typeface="Verdana" pitchFamily="34" charset="0"/>
                <a:cs typeface="Verdana" pitchFamily="34" charset="0"/>
              </a:rPr>
              <a:t>A car manufacturer is procuring car batteries from two companies.  For testing whether the two brands of batteries say A and B had the same life, the manufacturer collected data about the lives of both brand of batteries from </a:t>
            </a:r>
            <a:r>
              <a:rPr lang="en-GB" sz="2000" dirty="0">
                <a:solidFill>
                  <a:srgbClr val="FF0000"/>
                </a:solidFill>
                <a:latin typeface="Verdana" pitchFamily="34" charset="0"/>
                <a:ea typeface="Verdana" pitchFamily="34" charset="0"/>
                <a:cs typeface="Verdana" pitchFamily="34" charset="0"/>
              </a:rPr>
              <a:t>20 car owners- 10 using A brand and 10using B brand</a:t>
            </a:r>
            <a:r>
              <a:rPr lang="en-GB" sz="2000" dirty="0">
                <a:latin typeface="Verdana" pitchFamily="34" charset="0"/>
                <a:ea typeface="Verdana" pitchFamily="34" charset="0"/>
                <a:cs typeface="Verdana" pitchFamily="34" charset="0"/>
              </a:rPr>
              <a:t>.  The lives were reported as follows:</a:t>
            </a:r>
          </a:p>
          <a:p>
            <a:pPr marL="0" indent="0">
              <a:buNone/>
            </a:pPr>
            <a:endParaRPr lang="en-IN" sz="2400" b="1" dirty="0"/>
          </a:p>
        </p:txBody>
      </p:sp>
      <p:graphicFrame>
        <p:nvGraphicFramePr>
          <p:cNvPr id="4" name="Table 3">
            <a:extLst>
              <a:ext uri="{FF2B5EF4-FFF2-40B4-BE49-F238E27FC236}">
                <a16:creationId xmlns:a16="http://schemas.microsoft.com/office/drawing/2014/main" id="{33423872-2A78-AC35-ED5E-4ADDD0ACCF34}"/>
              </a:ext>
            </a:extLst>
          </p:cNvPr>
          <p:cNvGraphicFramePr>
            <a:graphicFrameLocks noGrp="1"/>
          </p:cNvGraphicFramePr>
          <p:nvPr>
            <p:extLst>
              <p:ext uri="{D42A27DB-BD31-4B8C-83A1-F6EECF244321}">
                <p14:modId xmlns:p14="http://schemas.microsoft.com/office/powerpoint/2010/main" val="3619200798"/>
              </p:ext>
            </p:extLst>
          </p:nvPr>
        </p:nvGraphicFramePr>
        <p:xfrm>
          <a:off x="2527299" y="3600894"/>
          <a:ext cx="6934202" cy="763778"/>
        </p:xfrm>
        <a:graphic>
          <a:graphicData uri="http://schemas.openxmlformats.org/drawingml/2006/table">
            <a:tbl>
              <a:tblPr firstRow="1" bandRow="1">
                <a:tableStyleId>{073A0DAA-6AF3-43AB-8588-CEC1D06C72B9}</a:tableStyleId>
              </a:tblPr>
              <a:tblGrid>
                <a:gridCol w="630382">
                  <a:extLst>
                    <a:ext uri="{9D8B030D-6E8A-4147-A177-3AD203B41FA5}">
                      <a16:colId xmlns:a16="http://schemas.microsoft.com/office/drawing/2014/main" val="20000"/>
                    </a:ext>
                  </a:extLst>
                </a:gridCol>
                <a:gridCol w="630382">
                  <a:extLst>
                    <a:ext uri="{9D8B030D-6E8A-4147-A177-3AD203B41FA5}">
                      <a16:colId xmlns:a16="http://schemas.microsoft.com/office/drawing/2014/main" val="20001"/>
                    </a:ext>
                  </a:extLst>
                </a:gridCol>
                <a:gridCol w="630382">
                  <a:extLst>
                    <a:ext uri="{9D8B030D-6E8A-4147-A177-3AD203B41FA5}">
                      <a16:colId xmlns:a16="http://schemas.microsoft.com/office/drawing/2014/main" val="20002"/>
                    </a:ext>
                  </a:extLst>
                </a:gridCol>
                <a:gridCol w="630382">
                  <a:extLst>
                    <a:ext uri="{9D8B030D-6E8A-4147-A177-3AD203B41FA5}">
                      <a16:colId xmlns:a16="http://schemas.microsoft.com/office/drawing/2014/main" val="20003"/>
                    </a:ext>
                  </a:extLst>
                </a:gridCol>
                <a:gridCol w="630382">
                  <a:extLst>
                    <a:ext uri="{9D8B030D-6E8A-4147-A177-3AD203B41FA5}">
                      <a16:colId xmlns:a16="http://schemas.microsoft.com/office/drawing/2014/main" val="20004"/>
                    </a:ext>
                  </a:extLst>
                </a:gridCol>
                <a:gridCol w="630382">
                  <a:extLst>
                    <a:ext uri="{9D8B030D-6E8A-4147-A177-3AD203B41FA5}">
                      <a16:colId xmlns:a16="http://schemas.microsoft.com/office/drawing/2014/main" val="20005"/>
                    </a:ext>
                  </a:extLst>
                </a:gridCol>
                <a:gridCol w="630382">
                  <a:extLst>
                    <a:ext uri="{9D8B030D-6E8A-4147-A177-3AD203B41FA5}">
                      <a16:colId xmlns:a16="http://schemas.microsoft.com/office/drawing/2014/main" val="20006"/>
                    </a:ext>
                  </a:extLst>
                </a:gridCol>
                <a:gridCol w="630382">
                  <a:extLst>
                    <a:ext uri="{9D8B030D-6E8A-4147-A177-3AD203B41FA5}">
                      <a16:colId xmlns:a16="http://schemas.microsoft.com/office/drawing/2014/main" val="20007"/>
                    </a:ext>
                  </a:extLst>
                </a:gridCol>
                <a:gridCol w="630382">
                  <a:extLst>
                    <a:ext uri="{9D8B030D-6E8A-4147-A177-3AD203B41FA5}">
                      <a16:colId xmlns:a16="http://schemas.microsoft.com/office/drawing/2014/main" val="20008"/>
                    </a:ext>
                  </a:extLst>
                </a:gridCol>
                <a:gridCol w="630382">
                  <a:extLst>
                    <a:ext uri="{9D8B030D-6E8A-4147-A177-3AD203B41FA5}">
                      <a16:colId xmlns:a16="http://schemas.microsoft.com/office/drawing/2014/main" val="20009"/>
                    </a:ext>
                  </a:extLst>
                </a:gridCol>
                <a:gridCol w="630382">
                  <a:extLst>
                    <a:ext uri="{9D8B030D-6E8A-4147-A177-3AD203B41FA5}">
                      <a16:colId xmlns:a16="http://schemas.microsoft.com/office/drawing/2014/main" val="20010"/>
                    </a:ext>
                  </a:extLst>
                </a:gridCol>
              </a:tblGrid>
              <a:tr h="142240">
                <a:tc>
                  <a:txBody>
                    <a:bodyPr/>
                    <a:lstStyle/>
                    <a:p>
                      <a:r>
                        <a:rPr lang="en-GB" dirty="0"/>
                        <a:t>A</a:t>
                      </a:r>
                    </a:p>
                  </a:txBody>
                  <a:tcPr/>
                </a:tc>
                <a:tc>
                  <a:txBody>
                    <a:bodyPr/>
                    <a:lstStyle/>
                    <a:p>
                      <a:r>
                        <a:rPr lang="en-GB" dirty="0"/>
                        <a:t>50</a:t>
                      </a:r>
                    </a:p>
                  </a:txBody>
                  <a:tcPr/>
                </a:tc>
                <a:tc>
                  <a:txBody>
                    <a:bodyPr/>
                    <a:lstStyle/>
                    <a:p>
                      <a:r>
                        <a:rPr lang="en-GB" dirty="0"/>
                        <a:t>61</a:t>
                      </a:r>
                    </a:p>
                  </a:txBody>
                  <a:tcPr/>
                </a:tc>
                <a:tc>
                  <a:txBody>
                    <a:bodyPr/>
                    <a:lstStyle/>
                    <a:p>
                      <a:r>
                        <a:rPr lang="en-GB" dirty="0"/>
                        <a:t>54</a:t>
                      </a:r>
                    </a:p>
                  </a:txBody>
                  <a:tcPr/>
                </a:tc>
                <a:tc>
                  <a:txBody>
                    <a:bodyPr/>
                    <a:lstStyle/>
                    <a:p>
                      <a:r>
                        <a:rPr lang="en-GB" dirty="0"/>
                        <a:t>60</a:t>
                      </a:r>
                    </a:p>
                  </a:txBody>
                  <a:tcPr/>
                </a:tc>
                <a:tc>
                  <a:txBody>
                    <a:bodyPr/>
                    <a:lstStyle/>
                    <a:p>
                      <a:r>
                        <a:rPr lang="en-GB" dirty="0"/>
                        <a:t>52</a:t>
                      </a:r>
                    </a:p>
                  </a:txBody>
                  <a:tcPr/>
                </a:tc>
                <a:tc>
                  <a:txBody>
                    <a:bodyPr/>
                    <a:lstStyle/>
                    <a:p>
                      <a:r>
                        <a:rPr lang="en-GB" dirty="0"/>
                        <a:t>58</a:t>
                      </a:r>
                    </a:p>
                  </a:txBody>
                  <a:tcPr/>
                </a:tc>
                <a:tc>
                  <a:txBody>
                    <a:bodyPr/>
                    <a:lstStyle/>
                    <a:p>
                      <a:r>
                        <a:rPr lang="en-GB" dirty="0"/>
                        <a:t>55</a:t>
                      </a:r>
                    </a:p>
                  </a:txBody>
                  <a:tcPr/>
                </a:tc>
                <a:tc>
                  <a:txBody>
                    <a:bodyPr/>
                    <a:lstStyle/>
                    <a:p>
                      <a:r>
                        <a:rPr lang="en-GB"/>
                        <a:t>56</a:t>
                      </a:r>
                      <a:endParaRPr lang="en-GB" dirty="0"/>
                    </a:p>
                  </a:txBody>
                  <a:tcPr/>
                </a:tc>
                <a:tc>
                  <a:txBody>
                    <a:bodyPr/>
                    <a:lstStyle/>
                    <a:p>
                      <a:r>
                        <a:rPr lang="en-GB" dirty="0"/>
                        <a:t>54</a:t>
                      </a:r>
                    </a:p>
                  </a:txBody>
                  <a:tcPr/>
                </a:tc>
                <a:tc>
                  <a:txBody>
                    <a:bodyPr/>
                    <a:lstStyle/>
                    <a:p>
                      <a:r>
                        <a:rPr lang="en-GB" dirty="0"/>
                        <a:t>53</a:t>
                      </a:r>
                    </a:p>
                  </a:txBody>
                  <a:tcPr/>
                </a:tc>
                <a:extLst>
                  <a:ext uri="{0D108BD9-81ED-4DB2-BD59-A6C34878D82A}">
                    <a16:rowId xmlns:a16="http://schemas.microsoft.com/office/drawing/2014/main" val="10000"/>
                  </a:ext>
                </a:extLst>
              </a:tr>
              <a:tr h="142240">
                <a:tc>
                  <a:txBody>
                    <a:bodyPr/>
                    <a:lstStyle/>
                    <a:p>
                      <a:r>
                        <a:rPr lang="en-GB"/>
                        <a:t>B</a:t>
                      </a:r>
                      <a:endParaRPr lang="en-GB" dirty="0"/>
                    </a:p>
                  </a:txBody>
                  <a:tcPr/>
                </a:tc>
                <a:tc>
                  <a:txBody>
                    <a:bodyPr/>
                    <a:lstStyle/>
                    <a:p>
                      <a:r>
                        <a:rPr lang="en-GB" dirty="0"/>
                        <a:t>65</a:t>
                      </a:r>
                    </a:p>
                  </a:txBody>
                  <a:tcPr/>
                </a:tc>
                <a:tc>
                  <a:txBody>
                    <a:bodyPr/>
                    <a:lstStyle/>
                    <a:p>
                      <a:r>
                        <a:rPr lang="en-GB" dirty="0"/>
                        <a:t>57</a:t>
                      </a:r>
                    </a:p>
                  </a:txBody>
                  <a:tcPr/>
                </a:tc>
                <a:tc>
                  <a:txBody>
                    <a:bodyPr/>
                    <a:lstStyle/>
                    <a:p>
                      <a:r>
                        <a:rPr lang="en-GB" dirty="0"/>
                        <a:t>60</a:t>
                      </a:r>
                    </a:p>
                  </a:txBody>
                  <a:tcPr/>
                </a:tc>
                <a:tc>
                  <a:txBody>
                    <a:bodyPr/>
                    <a:lstStyle/>
                    <a:p>
                      <a:r>
                        <a:rPr lang="en-GB" dirty="0"/>
                        <a:t>55</a:t>
                      </a:r>
                    </a:p>
                  </a:txBody>
                  <a:tcPr/>
                </a:tc>
                <a:tc>
                  <a:txBody>
                    <a:bodyPr/>
                    <a:lstStyle/>
                    <a:p>
                      <a:r>
                        <a:rPr lang="en-GB" dirty="0"/>
                        <a:t>58</a:t>
                      </a:r>
                    </a:p>
                  </a:txBody>
                  <a:tcPr/>
                </a:tc>
                <a:tc>
                  <a:txBody>
                    <a:bodyPr/>
                    <a:lstStyle/>
                    <a:p>
                      <a:r>
                        <a:rPr lang="en-GB" dirty="0"/>
                        <a:t>59</a:t>
                      </a:r>
                    </a:p>
                  </a:txBody>
                  <a:tcPr/>
                </a:tc>
                <a:tc>
                  <a:txBody>
                    <a:bodyPr/>
                    <a:lstStyle/>
                    <a:p>
                      <a:r>
                        <a:rPr lang="en-GB" dirty="0"/>
                        <a:t>62</a:t>
                      </a:r>
                    </a:p>
                  </a:txBody>
                  <a:tcPr/>
                </a:tc>
                <a:tc>
                  <a:txBody>
                    <a:bodyPr/>
                    <a:lstStyle/>
                    <a:p>
                      <a:r>
                        <a:rPr lang="en-GB" dirty="0"/>
                        <a:t>67</a:t>
                      </a:r>
                    </a:p>
                  </a:txBody>
                  <a:tcPr/>
                </a:tc>
                <a:tc>
                  <a:txBody>
                    <a:bodyPr/>
                    <a:lstStyle/>
                    <a:p>
                      <a:r>
                        <a:rPr lang="en-GB" dirty="0"/>
                        <a:t>56</a:t>
                      </a:r>
                    </a:p>
                  </a:txBody>
                  <a:tcPr/>
                </a:tc>
                <a:tc>
                  <a:txBody>
                    <a:bodyPr/>
                    <a:lstStyle/>
                    <a:p>
                      <a:r>
                        <a:rPr lang="en-GB" dirty="0"/>
                        <a:t>61</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B931050F-F1D5-03C0-2D03-A3949FF16ECC}"/>
              </a:ext>
            </a:extLst>
          </p:cNvPr>
          <p:cNvSpPr txBox="1"/>
          <p:nvPr/>
        </p:nvSpPr>
        <p:spPr>
          <a:xfrm>
            <a:off x="1007435" y="4836461"/>
            <a:ext cx="6097772" cy="1415067"/>
          </a:xfrm>
          <a:prstGeom prst="rect">
            <a:avLst/>
          </a:prstGeom>
          <a:noFill/>
        </p:spPr>
        <p:txBody>
          <a:bodyPr wrap="square">
            <a:spAutoFit/>
          </a:bodyPr>
          <a:lstStyle/>
          <a:p>
            <a:pPr>
              <a:lnSpc>
                <a:spcPct val="150000"/>
              </a:lnSpc>
              <a:buFontTx/>
              <a:buNone/>
            </a:pPr>
            <a:r>
              <a:rPr lang="en-GB" sz="2000" dirty="0">
                <a:latin typeface="Verdana" pitchFamily="34" charset="0"/>
                <a:ea typeface="Verdana" pitchFamily="34" charset="0"/>
                <a:cs typeface="Verdana" pitchFamily="34" charset="0"/>
              </a:rPr>
              <a:t>Null hypothesis: H</a:t>
            </a:r>
            <a:r>
              <a:rPr lang="en-GB" sz="2000" baseline="-25000" dirty="0">
                <a:latin typeface="Verdana" pitchFamily="34" charset="0"/>
                <a:ea typeface="Verdana" pitchFamily="34" charset="0"/>
                <a:cs typeface="Verdana" pitchFamily="34" charset="0"/>
              </a:rPr>
              <a:t>0</a:t>
            </a:r>
            <a:r>
              <a:rPr lang="en-GB" sz="2000" dirty="0">
                <a:latin typeface="Verdana" pitchFamily="34" charset="0"/>
                <a:ea typeface="Verdana" pitchFamily="34" charset="0"/>
                <a:cs typeface="Verdana" pitchFamily="34" charset="0"/>
              </a:rPr>
              <a:t>: </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1</a:t>
            </a:r>
            <a:r>
              <a:rPr lang="en-GB" sz="2000" dirty="0">
                <a:latin typeface="Verdana" pitchFamily="34" charset="0"/>
                <a:ea typeface="Verdana" pitchFamily="34" charset="0"/>
                <a:cs typeface="Verdana" pitchFamily="34" charset="0"/>
              </a:rPr>
              <a:t>=</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2</a:t>
            </a:r>
          </a:p>
          <a:p>
            <a:pPr>
              <a:lnSpc>
                <a:spcPct val="150000"/>
              </a:lnSpc>
              <a:buFontTx/>
              <a:buNone/>
            </a:pPr>
            <a:r>
              <a:rPr lang="en-GB" sz="2000" dirty="0">
                <a:latin typeface="Verdana" pitchFamily="34" charset="0"/>
                <a:ea typeface="Verdana" pitchFamily="34" charset="0"/>
                <a:cs typeface="Verdana" pitchFamily="34" charset="0"/>
              </a:rPr>
              <a:t>Alternative hypothesis: H</a:t>
            </a:r>
            <a:r>
              <a:rPr lang="el-GR" sz="2000" baseline="-25000" dirty="0">
                <a:latin typeface="Verdana" pitchFamily="34" charset="0"/>
                <a:ea typeface="Verdana" pitchFamily="34" charset="0"/>
                <a:cs typeface="Verdana" pitchFamily="34" charset="0"/>
              </a:rPr>
              <a:t>α</a:t>
            </a:r>
            <a:r>
              <a:rPr lang="en-GB" sz="2000" dirty="0">
                <a:latin typeface="Verdana" pitchFamily="34" charset="0"/>
                <a:ea typeface="Verdana" pitchFamily="34" charset="0"/>
                <a:cs typeface="Verdana" pitchFamily="34" charset="0"/>
              </a:rPr>
              <a:t>: </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1</a:t>
            </a:r>
            <a:r>
              <a:rPr lang="en-GB" sz="2000" dirty="0">
                <a:latin typeface="Verdana" pitchFamily="34" charset="0"/>
                <a:ea typeface="Verdana" pitchFamily="34" charset="0"/>
                <a:cs typeface="Verdana" pitchFamily="34" charset="0"/>
              </a:rPr>
              <a:t>≠</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2</a:t>
            </a:r>
          </a:p>
          <a:p>
            <a:pPr>
              <a:lnSpc>
                <a:spcPct val="150000"/>
              </a:lnSpc>
              <a:buFontTx/>
              <a:buNone/>
            </a:pPr>
            <a:r>
              <a:rPr lang="en-GB" sz="2000" dirty="0">
                <a:latin typeface="Verdana" pitchFamily="34" charset="0"/>
                <a:ea typeface="Verdana" pitchFamily="34" charset="0"/>
                <a:cs typeface="Verdana" pitchFamily="34" charset="0"/>
              </a:rPr>
              <a:t>Level of significance: </a:t>
            </a:r>
            <a:r>
              <a:rPr lang="el-GR" sz="2000" dirty="0">
                <a:latin typeface="Verdana" pitchFamily="34" charset="0"/>
                <a:ea typeface="Verdana" pitchFamily="34" charset="0"/>
                <a:cs typeface="Verdana" pitchFamily="34" charset="0"/>
              </a:rPr>
              <a:t>α</a:t>
            </a:r>
            <a:r>
              <a:rPr lang="en-GB" sz="2000" dirty="0">
                <a:latin typeface="Verdana" pitchFamily="34" charset="0"/>
                <a:ea typeface="Verdana" pitchFamily="34" charset="0"/>
                <a:cs typeface="Verdana" pitchFamily="34" charset="0"/>
              </a:rPr>
              <a:t> = 5%</a:t>
            </a:r>
          </a:p>
        </p:txBody>
      </p:sp>
    </p:spTree>
    <p:extLst>
      <p:ext uri="{BB962C8B-B14F-4D97-AF65-F5344CB8AC3E}">
        <p14:creationId xmlns:p14="http://schemas.microsoft.com/office/powerpoint/2010/main" val="19505030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75B-2E20-672E-2349-BD6BA6938B6F}"/>
              </a:ext>
            </a:extLst>
          </p:cNvPr>
          <p:cNvSpPr>
            <a:spLocks noGrp="1"/>
          </p:cNvSpPr>
          <p:nvPr>
            <p:ph type="title"/>
          </p:nvPr>
        </p:nvSpPr>
        <p:spPr/>
        <p:txBody>
          <a:bodyPr/>
          <a:lstStyle/>
          <a:p>
            <a:r>
              <a:rPr lang="en-IN" dirty="0"/>
              <a:t>T-test for Two Sample</a:t>
            </a:r>
          </a:p>
        </p:txBody>
      </p:sp>
      <p:pic>
        <p:nvPicPr>
          <p:cNvPr id="5" name="Picture 4">
            <a:extLst>
              <a:ext uri="{FF2B5EF4-FFF2-40B4-BE49-F238E27FC236}">
                <a16:creationId xmlns:a16="http://schemas.microsoft.com/office/drawing/2014/main" id="{55D2D223-5A1E-53B7-0265-638C9330C858}"/>
              </a:ext>
            </a:extLst>
          </p:cNvPr>
          <p:cNvPicPr>
            <a:picLocks noChangeAspect="1"/>
          </p:cNvPicPr>
          <p:nvPr/>
        </p:nvPicPr>
        <p:blipFill>
          <a:blip r:embed="rId2"/>
          <a:stretch>
            <a:fillRect/>
          </a:stretch>
        </p:blipFill>
        <p:spPr>
          <a:xfrm>
            <a:off x="2255711" y="1034151"/>
            <a:ext cx="7680577" cy="5159029"/>
          </a:xfrm>
          <a:prstGeom prst="rect">
            <a:avLst/>
          </a:prstGeom>
        </p:spPr>
      </p:pic>
    </p:spTree>
    <p:extLst>
      <p:ext uri="{BB962C8B-B14F-4D97-AF65-F5344CB8AC3E}">
        <p14:creationId xmlns:p14="http://schemas.microsoft.com/office/powerpoint/2010/main" val="26024349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733647" y="381000"/>
            <a:ext cx="9845748" cy="5943600"/>
          </a:xfrm>
        </p:spPr>
        <p:txBody>
          <a:bodyPr/>
          <a:lstStyle/>
          <a:p>
            <a:pPr>
              <a:buFontTx/>
              <a:buNone/>
            </a:pPr>
            <a:r>
              <a:rPr lang="en-GB" sz="2200" dirty="0">
                <a:latin typeface="Verdana" pitchFamily="34" charset="0"/>
                <a:ea typeface="Verdana" pitchFamily="34" charset="0"/>
                <a:cs typeface="Verdana" pitchFamily="34" charset="0"/>
              </a:rPr>
              <a:t>Acceptance region: -2.101 and +2.101</a:t>
            </a:r>
          </a:p>
          <a:p>
            <a:pPr>
              <a:buFontTx/>
              <a:buNone/>
            </a:pPr>
            <a:r>
              <a:rPr lang="en-GB" sz="2200" dirty="0">
                <a:latin typeface="Verdana" pitchFamily="34" charset="0"/>
                <a:ea typeface="Verdana" pitchFamily="34" charset="0"/>
                <a:cs typeface="Verdana" pitchFamily="34" charset="0"/>
              </a:rPr>
              <a:t>Test statistics t @ n</a:t>
            </a:r>
            <a:r>
              <a:rPr lang="en-GB" sz="2200" baseline="-25000" dirty="0">
                <a:latin typeface="Verdana" pitchFamily="34" charset="0"/>
                <a:ea typeface="Verdana" pitchFamily="34" charset="0"/>
                <a:cs typeface="Verdana" pitchFamily="34" charset="0"/>
              </a:rPr>
              <a:t>1</a:t>
            </a:r>
            <a:r>
              <a:rPr lang="en-GB" sz="2200" dirty="0">
                <a:latin typeface="Verdana" pitchFamily="34" charset="0"/>
                <a:ea typeface="Verdana" pitchFamily="34" charset="0"/>
                <a:cs typeface="Verdana" pitchFamily="34" charset="0"/>
              </a:rPr>
              <a:t>+n</a:t>
            </a:r>
            <a:r>
              <a:rPr lang="en-GB" sz="2200" baseline="-25000" dirty="0">
                <a:latin typeface="Verdana" pitchFamily="34" charset="0"/>
                <a:ea typeface="Verdana" pitchFamily="34" charset="0"/>
                <a:cs typeface="Verdana" pitchFamily="34" charset="0"/>
              </a:rPr>
              <a:t>2</a:t>
            </a:r>
            <a:r>
              <a:rPr lang="en-GB" sz="2200" dirty="0">
                <a:latin typeface="Verdana" pitchFamily="34" charset="0"/>
                <a:ea typeface="Verdana" pitchFamily="34" charset="0"/>
                <a:cs typeface="Verdana" pitchFamily="34" charset="0"/>
              </a:rPr>
              <a:t>-2  </a:t>
            </a:r>
            <a:r>
              <a:rPr lang="en-GB" sz="2200" dirty="0" err="1">
                <a:latin typeface="Verdana" pitchFamily="34" charset="0"/>
                <a:ea typeface="Verdana" pitchFamily="34" charset="0"/>
                <a:cs typeface="Verdana" pitchFamily="34" charset="0"/>
              </a:rPr>
              <a:t>i.e</a:t>
            </a:r>
            <a:r>
              <a:rPr lang="en-GB" sz="2200" dirty="0">
                <a:latin typeface="Verdana" pitchFamily="34" charset="0"/>
                <a:ea typeface="Verdana" pitchFamily="34" charset="0"/>
                <a:cs typeface="Verdana" pitchFamily="34" charset="0"/>
              </a:rPr>
              <a:t> </a:t>
            </a:r>
            <a:r>
              <a:rPr lang="en-GB" sz="2200" b="1" dirty="0">
                <a:latin typeface="Verdana" pitchFamily="34" charset="0"/>
                <a:ea typeface="Verdana" pitchFamily="34" charset="0"/>
                <a:cs typeface="Verdana" pitchFamily="34" charset="0"/>
              </a:rPr>
              <a:t>18 </a:t>
            </a:r>
            <a:r>
              <a:rPr lang="en-GB" sz="2200" b="1" dirty="0" err="1">
                <a:latin typeface="Verdana" pitchFamily="34" charset="0"/>
                <a:ea typeface="Verdana" pitchFamily="34" charset="0"/>
                <a:cs typeface="Verdana" pitchFamily="34" charset="0"/>
              </a:rPr>
              <a:t>d.f</a:t>
            </a: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r>
              <a:rPr lang="en-GB" sz="2200" b="1" dirty="0">
                <a:solidFill>
                  <a:srgbClr val="FF0000"/>
                </a:solidFill>
                <a:latin typeface="Verdana" pitchFamily="34" charset="0"/>
                <a:ea typeface="Verdana" pitchFamily="34" charset="0"/>
                <a:cs typeface="Verdana" pitchFamily="34" charset="0"/>
              </a:rPr>
              <a:t>Inference</a:t>
            </a: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p:txBody>
      </p:sp>
      <p:graphicFrame>
        <p:nvGraphicFramePr>
          <p:cNvPr id="29698" name="Object 2"/>
          <p:cNvGraphicFramePr>
            <a:graphicFrameLocks noChangeAspect="1"/>
          </p:cNvGraphicFramePr>
          <p:nvPr>
            <p:extLst>
              <p:ext uri="{D42A27DB-BD31-4B8C-83A1-F6EECF244321}">
                <p14:modId xmlns:p14="http://schemas.microsoft.com/office/powerpoint/2010/main" val="2596395478"/>
              </p:ext>
            </p:extLst>
          </p:nvPr>
        </p:nvGraphicFramePr>
        <p:xfrm>
          <a:off x="1086293" y="1750828"/>
          <a:ext cx="7086600" cy="4038600"/>
        </p:xfrm>
        <a:graphic>
          <a:graphicData uri="http://schemas.openxmlformats.org/presentationml/2006/ole">
            <mc:AlternateContent xmlns:mc="http://schemas.openxmlformats.org/markup-compatibility/2006">
              <mc:Choice xmlns:v="urn:schemas-microsoft-com:vml" Requires="v">
                <p:oleObj name="Equation" r:id="rId2" imgW="4216320" imgH="2463480" progId="Equation.3">
                  <p:embed/>
                </p:oleObj>
              </mc:Choice>
              <mc:Fallback>
                <p:oleObj name="Equation" r:id="rId2" imgW="4216320" imgH="2463480" progId="Equation.3">
                  <p:embed/>
                  <p:pic>
                    <p:nvPicPr>
                      <p:cNvPr id="296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293" y="1750828"/>
                        <a:ext cx="7086600" cy="403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5641-E60A-436F-C9E5-0EF90D212487}"/>
              </a:ext>
            </a:extLst>
          </p:cNvPr>
          <p:cNvSpPr>
            <a:spLocks noGrp="1"/>
          </p:cNvSpPr>
          <p:nvPr>
            <p:ph type="title"/>
          </p:nvPr>
        </p:nvSpPr>
        <p:spPr/>
        <p:txBody>
          <a:bodyPr/>
          <a:lstStyle/>
          <a:p>
            <a:r>
              <a:rPr lang="en-IN" dirty="0"/>
              <a:t>Understanding T-Test</a:t>
            </a:r>
          </a:p>
        </p:txBody>
      </p:sp>
      <p:sp>
        <p:nvSpPr>
          <p:cNvPr id="3" name="Content Placeholder 2">
            <a:extLst>
              <a:ext uri="{FF2B5EF4-FFF2-40B4-BE49-F238E27FC236}">
                <a16:creationId xmlns:a16="http://schemas.microsoft.com/office/drawing/2014/main" id="{6C18AC85-4417-5E8D-1C5C-8B73009E656C}"/>
              </a:ext>
            </a:extLst>
          </p:cNvPr>
          <p:cNvSpPr>
            <a:spLocks noGrp="1"/>
          </p:cNvSpPr>
          <p:nvPr>
            <p:ph idx="1"/>
          </p:nvPr>
        </p:nvSpPr>
        <p:spPr/>
        <p:txBody>
          <a:bodyPr/>
          <a:lstStyle/>
          <a:p>
            <a:r>
              <a:rPr lang="en-US" sz="2400" dirty="0"/>
              <a:t>A t-test compares the average values of two data sets and determines if they came from the same population. </a:t>
            </a:r>
          </a:p>
          <a:p>
            <a:r>
              <a:rPr lang="en-US" sz="2400" dirty="0"/>
              <a:t>Examples:</a:t>
            </a:r>
          </a:p>
          <a:p>
            <a:pPr lvl="1"/>
            <a:r>
              <a:rPr lang="en-US" sz="2400" dirty="0"/>
              <a:t>Sample of students from class A and a sample of students from class B would not likely have the same mean and standard deviation. </a:t>
            </a:r>
          </a:p>
          <a:p>
            <a:pPr lvl="1"/>
            <a:r>
              <a:rPr lang="en-US" sz="2400" dirty="0"/>
              <a:t>Samples taken from the placebo-fed control group and those taken from the drug prescribed group should have a slightly different mean and standard deviation.</a:t>
            </a:r>
            <a:endParaRPr lang="en-IN" sz="2400" dirty="0"/>
          </a:p>
        </p:txBody>
      </p:sp>
    </p:spTree>
    <p:extLst>
      <p:ext uri="{BB962C8B-B14F-4D97-AF65-F5344CB8AC3E}">
        <p14:creationId xmlns:p14="http://schemas.microsoft.com/office/powerpoint/2010/main" val="33722732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CDEC-C104-6F1F-65A9-E36E432E95F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B08214F-3227-E697-B4F6-42E321C0696D}"/>
              </a:ext>
            </a:extLst>
          </p:cNvPr>
          <p:cNvSpPr>
            <a:spLocks noGrp="1"/>
          </p:cNvSpPr>
          <p:nvPr>
            <p:ph idx="1"/>
          </p:nvPr>
        </p:nvSpPr>
        <p:spPr/>
        <p:txBody>
          <a:bodyPr/>
          <a:lstStyle/>
          <a:p>
            <a:pPr marL="0" indent="0">
              <a:buNone/>
            </a:pPr>
            <a:r>
              <a:rPr lang="en-US" sz="2400" dirty="0"/>
              <a:t>Five salesmen were imparted a one-week </a:t>
            </a:r>
            <a:r>
              <a:rPr lang="en-US" sz="2400" dirty="0" err="1"/>
              <a:t>specialised</a:t>
            </a:r>
            <a:r>
              <a:rPr lang="en-US" sz="2400" dirty="0"/>
              <a:t> training for improving their selling skills.  The following data was recorded during the month preceding the training and the month after the training relation to their sales per month.  Can we conclude that the training has made any significant impact.</a:t>
            </a:r>
          </a:p>
          <a:p>
            <a:pPr marL="0" indent="0">
              <a:buNone/>
            </a:pPr>
            <a:endParaRPr lang="en-IN" sz="2400" dirty="0"/>
          </a:p>
        </p:txBody>
      </p:sp>
      <p:graphicFrame>
        <p:nvGraphicFramePr>
          <p:cNvPr id="4" name="Table 3">
            <a:extLst>
              <a:ext uri="{FF2B5EF4-FFF2-40B4-BE49-F238E27FC236}">
                <a16:creationId xmlns:a16="http://schemas.microsoft.com/office/drawing/2014/main" id="{3A43DBA9-5420-7350-748F-A05D2B60269A}"/>
              </a:ext>
            </a:extLst>
          </p:cNvPr>
          <p:cNvGraphicFramePr>
            <a:graphicFrameLocks noGrp="1"/>
          </p:cNvGraphicFramePr>
          <p:nvPr>
            <p:extLst>
              <p:ext uri="{D42A27DB-BD31-4B8C-83A1-F6EECF244321}">
                <p14:modId xmlns:p14="http://schemas.microsoft.com/office/powerpoint/2010/main" val="1098692657"/>
              </p:ext>
            </p:extLst>
          </p:nvPr>
        </p:nvGraphicFramePr>
        <p:xfrm>
          <a:off x="1483242" y="4217924"/>
          <a:ext cx="7813357" cy="1344676"/>
        </p:xfrm>
        <a:graphic>
          <a:graphicData uri="http://schemas.openxmlformats.org/drawingml/2006/table">
            <a:tbl>
              <a:tblPr firstRow="1" bandRow="1">
                <a:tableStyleId>{073A0DAA-6AF3-43AB-8588-CEC1D06C72B9}</a:tableStyleId>
              </a:tblPr>
              <a:tblGrid>
                <a:gridCol w="1992630">
                  <a:extLst>
                    <a:ext uri="{9D8B030D-6E8A-4147-A177-3AD203B41FA5}">
                      <a16:colId xmlns:a16="http://schemas.microsoft.com/office/drawing/2014/main" val="20000"/>
                    </a:ext>
                  </a:extLst>
                </a:gridCol>
                <a:gridCol w="1248727">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40">
                <a:tc>
                  <a:txBody>
                    <a:bodyPr/>
                    <a:lstStyle/>
                    <a:p>
                      <a:r>
                        <a:rPr lang="en-GB" dirty="0"/>
                        <a:t>Before (In </a:t>
                      </a:r>
                      <a:r>
                        <a:rPr lang="en-GB" dirty="0" err="1"/>
                        <a:t>lakhs</a:t>
                      </a:r>
                      <a:r>
                        <a:rPr lang="en-GB" dirty="0"/>
                        <a:t>)</a:t>
                      </a:r>
                    </a:p>
                  </a:txBody>
                  <a:tcPr/>
                </a:tc>
                <a:tc>
                  <a:txBody>
                    <a:bodyPr/>
                    <a:lstStyle/>
                    <a:p>
                      <a:r>
                        <a:rPr lang="en-GB" dirty="0"/>
                        <a:t>5</a:t>
                      </a:r>
                    </a:p>
                  </a:txBody>
                  <a:tcPr/>
                </a:tc>
                <a:tc>
                  <a:txBody>
                    <a:bodyPr/>
                    <a:lstStyle/>
                    <a:p>
                      <a:r>
                        <a:rPr lang="en-GB" dirty="0"/>
                        <a:t>6.2</a:t>
                      </a:r>
                    </a:p>
                  </a:txBody>
                  <a:tcPr/>
                </a:tc>
                <a:tc>
                  <a:txBody>
                    <a:bodyPr/>
                    <a:lstStyle/>
                    <a:p>
                      <a:r>
                        <a:rPr lang="en-GB" dirty="0"/>
                        <a:t>5.4</a:t>
                      </a:r>
                    </a:p>
                  </a:txBody>
                  <a:tcPr/>
                </a:tc>
                <a:tc>
                  <a:txBody>
                    <a:bodyPr/>
                    <a:lstStyle/>
                    <a:p>
                      <a:r>
                        <a:rPr lang="en-GB" dirty="0"/>
                        <a:t>4.5</a:t>
                      </a:r>
                    </a:p>
                  </a:txBody>
                  <a:tcPr/>
                </a:tc>
                <a:tc>
                  <a:txBody>
                    <a:bodyPr/>
                    <a:lstStyle/>
                    <a:p>
                      <a:r>
                        <a:rPr lang="en-GB" dirty="0"/>
                        <a:t>5.6</a:t>
                      </a:r>
                    </a:p>
                  </a:txBody>
                  <a:tcPr/>
                </a:tc>
                <a:extLst>
                  <a:ext uri="{0D108BD9-81ED-4DB2-BD59-A6C34878D82A}">
                    <a16:rowId xmlns:a16="http://schemas.microsoft.com/office/drawing/2014/main" val="10000"/>
                  </a:ext>
                </a:extLst>
              </a:tr>
              <a:tr h="370840">
                <a:tc>
                  <a:txBody>
                    <a:bodyPr/>
                    <a:lstStyle/>
                    <a:p>
                      <a:r>
                        <a:rPr lang="en-GB" dirty="0"/>
                        <a:t>After (In </a:t>
                      </a:r>
                      <a:r>
                        <a:rPr lang="en-GB" dirty="0" err="1"/>
                        <a:t>lakhs</a:t>
                      </a:r>
                      <a:r>
                        <a:rPr lang="en-GB" dirty="0"/>
                        <a:t>)</a:t>
                      </a:r>
                    </a:p>
                  </a:txBody>
                  <a:tcPr/>
                </a:tc>
                <a:tc>
                  <a:txBody>
                    <a:bodyPr/>
                    <a:lstStyle/>
                    <a:p>
                      <a:r>
                        <a:rPr lang="en-GB" dirty="0"/>
                        <a:t>5.5</a:t>
                      </a:r>
                    </a:p>
                  </a:txBody>
                  <a:tcPr/>
                </a:tc>
                <a:tc>
                  <a:txBody>
                    <a:bodyPr/>
                    <a:lstStyle/>
                    <a:p>
                      <a:r>
                        <a:rPr lang="en-GB" dirty="0"/>
                        <a:t>7.0</a:t>
                      </a:r>
                    </a:p>
                  </a:txBody>
                  <a:tcPr/>
                </a:tc>
                <a:tc>
                  <a:txBody>
                    <a:bodyPr/>
                    <a:lstStyle/>
                    <a:p>
                      <a:r>
                        <a:rPr lang="en-GB" dirty="0"/>
                        <a:t>5.6</a:t>
                      </a:r>
                    </a:p>
                  </a:txBody>
                  <a:tcPr/>
                </a:tc>
                <a:tc>
                  <a:txBody>
                    <a:bodyPr/>
                    <a:lstStyle/>
                    <a:p>
                      <a:r>
                        <a:rPr lang="en-GB" dirty="0"/>
                        <a:t>5.5</a:t>
                      </a:r>
                    </a:p>
                  </a:txBody>
                  <a:tcPr/>
                </a:tc>
                <a:tc>
                  <a:txBody>
                    <a:bodyPr/>
                    <a:lstStyle/>
                    <a:p>
                      <a:r>
                        <a:rPr lang="en-GB" dirty="0"/>
                        <a:t>6.6</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55614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75B-2E20-672E-2349-BD6BA6938B6F}"/>
              </a:ext>
            </a:extLst>
          </p:cNvPr>
          <p:cNvSpPr>
            <a:spLocks noGrp="1"/>
          </p:cNvSpPr>
          <p:nvPr>
            <p:ph type="title"/>
          </p:nvPr>
        </p:nvSpPr>
        <p:spPr/>
        <p:txBody>
          <a:bodyPr/>
          <a:lstStyle/>
          <a:p>
            <a:r>
              <a:rPr lang="en-IN" dirty="0"/>
              <a:t>T-test for Two Sample</a:t>
            </a:r>
          </a:p>
        </p:txBody>
      </p:sp>
      <p:pic>
        <p:nvPicPr>
          <p:cNvPr id="5" name="Picture 4">
            <a:extLst>
              <a:ext uri="{FF2B5EF4-FFF2-40B4-BE49-F238E27FC236}">
                <a16:creationId xmlns:a16="http://schemas.microsoft.com/office/drawing/2014/main" id="{55D2D223-5A1E-53B7-0265-638C9330C858}"/>
              </a:ext>
            </a:extLst>
          </p:cNvPr>
          <p:cNvPicPr>
            <a:picLocks noChangeAspect="1"/>
          </p:cNvPicPr>
          <p:nvPr/>
        </p:nvPicPr>
        <p:blipFill>
          <a:blip r:embed="rId2"/>
          <a:stretch>
            <a:fillRect/>
          </a:stretch>
        </p:blipFill>
        <p:spPr>
          <a:xfrm>
            <a:off x="2255711" y="1034151"/>
            <a:ext cx="7680577" cy="5159029"/>
          </a:xfrm>
          <a:prstGeom prst="rect">
            <a:avLst/>
          </a:prstGeom>
        </p:spPr>
      </p:pic>
    </p:spTree>
    <p:extLst>
      <p:ext uri="{BB962C8B-B14F-4D97-AF65-F5344CB8AC3E}">
        <p14:creationId xmlns:p14="http://schemas.microsoft.com/office/powerpoint/2010/main" val="390309555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CDEC-C104-6F1F-65A9-E36E432E95F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B08214F-3227-E697-B4F6-42E321C0696D}"/>
              </a:ext>
            </a:extLst>
          </p:cNvPr>
          <p:cNvSpPr>
            <a:spLocks noGrp="1"/>
          </p:cNvSpPr>
          <p:nvPr>
            <p:ph idx="1"/>
          </p:nvPr>
        </p:nvSpPr>
        <p:spPr>
          <a:xfrm>
            <a:off x="609600" y="944523"/>
            <a:ext cx="10972800" cy="4830763"/>
          </a:xfrm>
        </p:spPr>
        <p:txBody>
          <a:bodyPr/>
          <a:lstStyle/>
          <a:p>
            <a:pPr marL="0" indent="0">
              <a:buNone/>
            </a:pPr>
            <a:r>
              <a:rPr lang="en-US" sz="2000" dirty="0"/>
              <a:t>Five salesmen were imparted a one-week </a:t>
            </a:r>
            <a:r>
              <a:rPr lang="en-US" sz="2000" dirty="0" err="1"/>
              <a:t>specialised</a:t>
            </a:r>
            <a:r>
              <a:rPr lang="en-US" sz="2000" dirty="0"/>
              <a:t> training for improving their selling skills.  </a:t>
            </a:r>
            <a:r>
              <a:rPr lang="en-US" sz="2000" dirty="0">
                <a:solidFill>
                  <a:srgbClr val="FF0000"/>
                </a:solidFill>
              </a:rPr>
              <a:t>The following data was recorded during the month preceding the training and the month after the training relation to their sales per month</a:t>
            </a:r>
            <a:r>
              <a:rPr lang="en-US" sz="2000" dirty="0"/>
              <a:t>.  Can we conclude that the training has made any significant impact.</a:t>
            </a:r>
          </a:p>
          <a:p>
            <a:pPr marL="0" indent="0">
              <a:buNone/>
            </a:pPr>
            <a:endParaRPr lang="en-IN" sz="2000" dirty="0"/>
          </a:p>
        </p:txBody>
      </p:sp>
      <p:graphicFrame>
        <p:nvGraphicFramePr>
          <p:cNvPr id="4" name="Table 3">
            <a:extLst>
              <a:ext uri="{FF2B5EF4-FFF2-40B4-BE49-F238E27FC236}">
                <a16:creationId xmlns:a16="http://schemas.microsoft.com/office/drawing/2014/main" id="{3A43DBA9-5420-7350-748F-A05D2B60269A}"/>
              </a:ext>
            </a:extLst>
          </p:cNvPr>
          <p:cNvGraphicFramePr>
            <a:graphicFrameLocks noGrp="1"/>
          </p:cNvGraphicFramePr>
          <p:nvPr>
            <p:extLst>
              <p:ext uri="{D42A27DB-BD31-4B8C-83A1-F6EECF244321}">
                <p14:modId xmlns:p14="http://schemas.microsoft.com/office/powerpoint/2010/main" val="2277065733"/>
              </p:ext>
            </p:extLst>
          </p:nvPr>
        </p:nvGraphicFramePr>
        <p:xfrm>
          <a:off x="1209749" y="3144035"/>
          <a:ext cx="9096941" cy="1054227"/>
        </p:xfrm>
        <a:graphic>
          <a:graphicData uri="http://schemas.openxmlformats.org/drawingml/2006/table">
            <a:tbl>
              <a:tblPr firstRow="1" bandRow="1">
                <a:tableStyleId>{073A0DAA-6AF3-43AB-8588-CEC1D06C72B9}</a:tableStyleId>
              </a:tblPr>
              <a:tblGrid>
                <a:gridCol w="2319981">
                  <a:extLst>
                    <a:ext uri="{9D8B030D-6E8A-4147-A177-3AD203B41FA5}">
                      <a16:colId xmlns:a16="http://schemas.microsoft.com/office/drawing/2014/main" val="20000"/>
                    </a:ext>
                  </a:extLst>
                </a:gridCol>
                <a:gridCol w="1453869">
                  <a:extLst>
                    <a:ext uri="{9D8B030D-6E8A-4147-A177-3AD203B41FA5}">
                      <a16:colId xmlns:a16="http://schemas.microsoft.com/office/drawing/2014/main" val="20001"/>
                    </a:ext>
                  </a:extLst>
                </a:gridCol>
                <a:gridCol w="1020260">
                  <a:extLst>
                    <a:ext uri="{9D8B030D-6E8A-4147-A177-3AD203B41FA5}">
                      <a16:colId xmlns:a16="http://schemas.microsoft.com/office/drawing/2014/main" val="20002"/>
                    </a:ext>
                  </a:extLst>
                </a:gridCol>
                <a:gridCol w="1434277">
                  <a:extLst>
                    <a:ext uri="{9D8B030D-6E8A-4147-A177-3AD203B41FA5}">
                      <a16:colId xmlns:a16="http://schemas.microsoft.com/office/drawing/2014/main" val="20003"/>
                    </a:ext>
                  </a:extLst>
                </a:gridCol>
                <a:gridCol w="1434277">
                  <a:extLst>
                    <a:ext uri="{9D8B030D-6E8A-4147-A177-3AD203B41FA5}">
                      <a16:colId xmlns:a16="http://schemas.microsoft.com/office/drawing/2014/main" val="20004"/>
                    </a:ext>
                  </a:extLst>
                </a:gridCol>
                <a:gridCol w="1434277">
                  <a:extLst>
                    <a:ext uri="{9D8B030D-6E8A-4147-A177-3AD203B41FA5}">
                      <a16:colId xmlns:a16="http://schemas.microsoft.com/office/drawing/2014/main" val="20005"/>
                    </a:ext>
                  </a:extLst>
                </a:gridCol>
              </a:tblGrid>
              <a:tr h="370840">
                <a:tc>
                  <a:txBody>
                    <a:bodyPr/>
                    <a:lstStyle/>
                    <a:p>
                      <a:r>
                        <a:rPr lang="en-GB" dirty="0"/>
                        <a:t>Before (In </a:t>
                      </a:r>
                      <a:r>
                        <a:rPr lang="en-GB" dirty="0" err="1"/>
                        <a:t>lakhs</a:t>
                      </a:r>
                      <a:r>
                        <a:rPr lang="en-GB" dirty="0"/>
                        <a:t>)</a:t>
                      </a:r>
                    </a:p>
                  </a:txBody>
                  <a:tcPr/>
                </a:tc>
                <a:tc>
                  <a:txBody>
                    <a:bodyPr/>
                    <a:lstStyle/>
                    <a:p>
                      <a:r>
                        <a:rPr lang="en-GB" dirty="0"/>
                        <a:t>5</a:t>
                      </a:r>
                    </a:p>
                  </a:txBody>
                  <a:tcPr/>
                </a:tc>
                <a:tc>
                  <a:txBody>
                    <a:bodyPr/>
                    <a:lstStyle/>
                    <a:p>
                      <a:r>
                        <a:rPr lang="en-GB" dirty="0"/>
                        <a:t>6.2</a:t>
                      </a:r>
                    </a:p>
                  </a:txBody>
                  <a:tcPr/>
                </a:tc>
                <a:tc>
                  <a:txBody>
                    <a:bodyPr/>
                    <a:lstStyle/>
                    <a:p>
                      <a:r>
                        <a:rPr lang="en-GB" dirty="0"/>
                        <a:t>5.4</a:t>
                      </a:r>
                    </a:p>
                  </a:txBody>
                  <a:tcPr/>
                </a:tc>
                <a:tc>
                  <a:txBody>
                    <a:bodyPr/>
                    <a:lstStyle/>
                    <a:p>
                      <a:r>
                        <a:rPr lang="en-GB" dirty="0"/>
                        <a:t>4.5</a:t>
                      </a:r>
                    </a:p>
                  </a:txBody>
                  <a:tcPr/>
                </a:tc>
                <a:tc>
                  <a:txBody>
                    <a:bodyPr/>
                    <a:lstStyle/>
                    <a:p>
                      <a:r>
                        <a:rPr lang="en-GB" dirty="0"/>
                        <a:t>5.6</a:t>
                      </a:r>
                    </a:p>
                  </a:txBody>
                  <a:tcPr/>
                </a:tc>
                <a:extLst>
                  <a:ext uri="{0D108BD9-81ED-4DB2-BD59-A6C34878D82A}">
                    <a16:rowId xmlns:a16="http://schemas.microsoft.com/office/drawing/2014/main" val="10000"/>
                  </a:ext>
                </a:extLst>
              </a:tr>
              <a:tr h="370840">
                <a:tc>
                  <a:txBody>
                    <a:bodyPr/>
                    <a:lstStyle/>
                    <a:p>
                      <a:r>
                        <a:rPr lang="en-GB" dirty="0"/>
                        <a:t>After (In </a:t>
                      </a:r>
                      <a:r>
                        <a:rPr lang="en-GB" dirty="0" err="1"/>
                        <a:t>lakhs</a:t>
                      </a:r>
                      <a:r>
                        <a:rPr lang="en-GB" dirty="0"/>
                        <a:t>)</a:t>
                      </a:r>
                    </a:p>
                  </a:txBody>
                  <a:tcPr/>
                </a:tc>
                <a:tc>
                  <a:txBody>
                    <a:bodyPr/>
                    <a:lstStyle/>
                    <a:p>
                      <a:r>
                        <a:rPr lang="en-GB" dirty="0"/>
                        <a:t>5.5</a:t>
                      </a:r>
                    </a:p>
                  </a:txBody>
                  <a:tcPr/>
                </a:tc>
                <a:tc>
                  <a:txBody>
                    <a:bodyPr/>
                    <a:lstStyle/>
                    <a:p>
                      <a:r>
                        <a:rPr lang="en-GB" dirty="0"/>
                        <a:t>7.0</a:t>
                      </a:r>
                    </a:p>
                  </a:txBody>
                  <a:tcPr/>
                </a:tc>
                <a:tc>
                  <a:txBody>
                    <a:bodyPr/>
                    <a:lstStyle/>
                    <a:p>
                      <a:r>
                        <a:rPr lang="en-GB" dirty="0"/>
                        <a:t>5.6</a:t>
                      </a:r>
                    </a:p>
                  </a:txBody>
                  <a:tcPr/>
                </a:tc>
                <a:tc>
                  <a:txBody>
                    <a:bodyPr/>
                    <a:lstStyle/>
                    <a:p>
                      <a:r>
                        <a:rPr lang="en-GB" dirty="0"/>
                        <a:t>5.5</a:t>
                      </a:r>
                    </a:p>
                  </a:txBody>
                  <a:tcPr/>
                </a:tc>
                <a:tc>
                  <a:txBody>
                    <a:bodyPr/>
                    <a:lstStyle/>
                    <a:p>
                      <a:r>
                        <a:rPr lang="en-GB" dirty="0"/>
                        <a:t>6.6</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73CC205E-33F5-C036-3A4A-3D8E56BE881D}"/>
              </a:ext>
            </a:extLst>
          </p:cNvPr>
          <p:cNvSpPr txBox="1"/>
          <p:nvPr/>
        </p:nvSpPr>
        <p:spPr>
          <a:xfrm>
            <a:off x="404038" y="4828123"/>
            <a:ext cx="11706446" cy="1222707"/>
          </a:xfrm>
          <a:prstGeom prst="rect">
            <a:avLst/>
          </a:prstGeom>
          <a:noFill/>
        </p:spPr>
        <p:txBody>
          <a:bodyPr wrap="square">
            <a:spAutoFit/>
          </a:bodyPr>
          <a:lstStyle/>
          <a:p>
            <a:pPr marL="0" indent="0">
              <a:lnSpc>
                <a:spcPct val="200000"/>
              </a:lnSpc>
              <a:buNone/>
            </a:pPr>
            <a:r>
              <a:rPr lang="en-IN" sz="2000" dirty="0"/>
              <a:t>Null Hypothesis: H0: </a:t>
            </a:r>
            <a:r>
              <a:rPr lang="el-GR" sz="2000" dirty="0"/>
              <a:t>μ1- μ2(</a:t>
            </a:r>
            <a:r>
              <a:rPr lang="en-IN" sz="2000" dirty="0"/>
              <a:t>after)= </a:t>
            </a:r>
            <a:r>
              <a:rPr lang="el-GR" sz="2000" dirty="0"/>
              <a:t>μ1(</a:t>
            </a:r>
            <a:r>
              <a:rPr lang="en-IN" sz="2000" dirty="0"/>
              <a:t>before)= </a:t>
            </a:r>
            <a:r>
              <a:rPr lang="el-GR" sz="2000" dirty="0"/>
              <a:t>μ2(</a:t>
            </a:r>
            <a:r>
              <a:rPr lang="en-IN" sz="2000" dirty="0"/>
              <a:t>after) (mean no significant change)</a:t>
            </a:r>
          </a:p>
          <a:p>
            <a:pPr marL="0" indent="0">
              <a:lnSpc>
                <a:spcPct val="200000"/>
              </a:lnSpc>
              <a:buNone/>
            </a:pPr>
            <a:r>
              <a:rPr lang="en-IN" sz="2000" dirty="0"/>
              <a:t>Alternative Hypothesis: H1</a:t>
            </a:r>
            <a:r>
              <a:rPr lang="el-GR" sz="2000" dirty="0"/>
              <a:t>: μ1≠ μ2 ( </a:t>
            </a:r>
            <a:r>
              <a:rPr lang="en-IN" sz="2000" dirty="0"/>
              <a:t>significant change)</a:t>
            </a:r>
          </a:p>
        </p:txBody>
      </p:sp>
    </p:spTree>
    <p:extLst>
      <p:ext uri="{BB962C8B-B14F-4D97-AF65-F5344CB8AC3E}">
        <p14:creationId xmlns:p14="http://schemas.microsoft.com/office/powerpoint/2010/main" val="26481501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3DFE-5533-63EC-2E0F-5DBB2B3E6312}"/>
              </a:ext>
            </a:extLst>
          </p:cNvPr>
          <p:cNvSpPr>
            <a:spLocks noGrp="1"/>
          </p:cNvSpPr>
          <p:nvPr>
            <p:ph type="title"/>
          </p:nvPr>
        </p:nvSpPr>
        <p:spPr/>
        <p:txBody>
          <a:bodyPr/>
          <a:lstStyle/>
          <a:p>
            <a:r>
              <a:rPr lang="en-IN" dirty="0"/>
              <a:t>Example – Paired T-Test</a:t>
            </a:r>
          </a:p>
        </p:txBody>
      </p:sp>
      <p:graphicFrame>
        <p:nvGraphicFramePr>
          <p:cNvPr id="6" name="Table 5">
            <a:extLst>
              <a:ext uri="{FF2B5EF4-FFF2-40B4-BE49-F238E27FC236}">
                <a16:creationId xmlns:a16="http://schemas.microsoft.com/office/drawing/2014/main" id="{AA4F5896-5A88-C90E-1E64-3662BB7DBBD3}"/>
              </a:ext>
            </a:extLst>
          </p:cNvPr>
          <p:cNvGraphicFramePr>
            <a:graphicFrameLocks noGrp="1"/>
          </p:cNvGraphicFramePr>
          <p:nvPr>
            <p:extLst>
              <p:ext uri="{D42A27DB-BD31-4B8C-83A1-F6EECF244321}">
                <p14:modId xmlns:p14="http://schemas.microsoft.com/office/powerpoint/2010/main" val="2851255577"/>
              </p:ext>
            </p:extLst>
          </p:nvPr>
        </p:nvGraphicFramePr>
        <p:xfrm>
          <a:off x="5994400" y="2657195"/>
          <a:ext cx="5997575" cy="3180080"/>
        </p:xfrm>
        <a:graphic>
          <a:graphicData uri="http://schemas.openxmlformats.org/drawingml/2006/table">
            <a:tbl>
              <a:tblPr firstRow="1" bandRow="1">
                <a:tableStyleId>{21E4AEA4-8DFA-4A89-87EB-49C32662AFE0}</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06575">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sz="1400" dirty="0"/>
                        <a:t>Before</a:t>
                      </a:r>
                    </a:p>
                  </a:txBody>
                  <a:tcPr/>
                </a:tc>
                <a:tc>
                  <a:txBody>
                    <a:bodyPr/>
                    <a:lstStyle/>
                    <a:p>
                      <a:pPr algn="ctr"/>
                      <a:r>
                        <a:rPr lang="en-GB" sz="1400" dirty="0"/>
                        <a:t>After</a:t>
                      </a:r>
                    </a:p>
                  </a:txBody>
                  <a:tcPr/>
                </a:tc>
                <a:tc>
                  <a:txBody>
                    <a:bodyPr/>
                    <a:lstStyle/>
                    <a:p>
                      <a:pPr algn="ctr"/>
                      <a:r>
                        <a:rPr lang="en-GB" sz="1400" dirty="0" err="1"/>
                        <a:t>di</a:t>
                      </a:r>
                      <a:endParaRPr lang="en-GB" sz="1400" dirty="0"/>
                    </a:p>
                    <a:p>
                      <a:pPr algn="ctr"/>
                      <a:r>
                        <a:rPr lang="en-GB" sz="1400" dirty="0"/>
                        <a:t>(before - after)</a:t>
                      </a:r>
                    </a:p>
                  </a:txBody>
                  <a:tcPr/>
                </a:tc>
                <a:tc>
                  <a:txBody>
                    <a:bodyPr/>
                    <a:lstStyle/>
                    <a:p>
                      <a:pPr algn="ctr"/>
                      <a:r>
                        <a:rPr lang="en-GB" sz="1400" dirty="0"/>
                        <a:t>(</a:t>
                      </a:r>
                      <a:r>
                        <a:rPr lang="en-GB" sz="1400" dirty="0" err="1"/>
                        <a:t>di</a:t>
                      </a:r>
                      <a:r>
                        <a:rPr lang="en-GB" sz="1400" dirty="0"/>
                        <a:t>-d‾)</a:t>
                      </a:r>
                    </a:p>
                  </a:txBody>
                  <a:tcPr/>
                </a:tc>
                <a:tc>
                  <a:txBody>
                    <a:bodyPr/>
                    <a:lstStyle/>
                    <a:p>
                      <a:pPr algn="ctr"/>
                      <a:r>
                        <a:rPr lang="en-GB" sz="1400" dirty="0"/>
                        <a:t>(</a:t>
                      </a:r>
                      <a:r>
                        <a:rPr lang="en-GB" sz="1400" dirty="0" err="1"/>
                        <a:t>di</a:t>
                      </a:r>
                      <a:r>
                        <a:rPr lang="en-GB" sz="1400" dirty="0"/>
                        <a:t>-d‾)</a:t>
                      </a:r>
                      <a:r>
                        <a:rPr lang="en-GB" sz="1400" baseline="30000" dirty="0"/>
                        <a:t>2</a:t>
                      </a:r>
                      <a:endParaRPr lang="en-GB" sz="1400" dirty="0"/>
                    </a:p>
                  </a:txBody>
                  <a:tcPr/>
                </a:tc>
                <a:extLst>
                  <a:ext uri="{0D108BD9-81ED-4DB2-BD59-A6C34878D82A}">
                    <a16:rowId xmlns:a16="http://schemas.microsoft.com/office/drawing/2014/main" val="10000"/>
                  </a:ext>
                </a:extLst>
              </a:tr>
              <a:tr h="370840">
                <a:tc>
                  <a:txBody>
                    <a:bodyPr/>
                    <a:lstStyle/>
                    <a:p>
                      <a:pPr algn="ctr"/>
                      <a:r>
                        <a:rPr lang="en-GB" sz="1600" baseline="0" dirty="0"/>
                        <a:t>5</a:t>
                      </a:r>
                    </a:p>
                  </a:txBody>
                  <a:tcPr/>
                </a:tc>
                <a:tc>
                  <a:txBody>
                    <a:bodyPr/>
                    <a:lstStyle/>
                    <a:p>
                      <a:pPr algn="ctr"/>
                      <a:r>
                        <a:rPr lang="en-GB" sz="1600" baseline="0" dirty="0"/>
                        <a:t>5.5</a:t>
                      </a:r>
                    </a:p>
                  </a:txBody>
                  <a:tcPr/>
                </a:tc>
                <a:tc>
                  <a:txBody>
                    <a:bodyPr/>
                    <a:lstStyle/>
                    <a:p>
                      <a:pPr algn="ctr" rtl="0" fontAlgn="b"/>
                      <a:r>
                        <a:rPr lang="en-IN" sz="1600" b="0" u="none" strike="noStrike" dirty="0">
                          <a:solidFill>
                            <a:srgbClr val="000000"/>
                          </a:solidFill>
                          <a:effectLst/>
                        </a:rPr>
                        <a:t>-0.5</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IN" sz="140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1"/>
                  </a:ext>
                </a:extLst>
              </a:tr>
              <a:tr h="370840">
                <a:tc>
                  <a:txBody>
                    <a:bodyPr/>
                    <a:lstStyle/>
                    <a:p>
                      <a:pPr algn="ctr"/>
                      <a:r>
                        <a:rPr lang="en-GB" sz="1600" baseline="0" dirty="0"/>
                        <a:t>6.2</a:t>
                      </a:r>
                    </a:p>
                  </a:txBody>
                  <a:tcPr/>
                </a:tc>
                <a:tc>
                  <a:txBody>
                    <a:bodyPr/>
                    <a:lstStyle/>
                    <a:p>
                      <a:pPr algn="ctr"/>
                      <a:r>
                        <a:rPr lang="en-GB" sz="1600" baseline="0" dirty="0"/>
                        <a:t>7</a:t>
                      </a:r>
                    </a:p>
                  </a:txBody>
                  <a:tcPr/>
                </a:tc>
                <a:tc>
                  <a:txBody>
                    <a:bodyPr/>
                    <a:lstStyle/>
                    <a:p>
                      <a:pPr algn="ctr" fontAlgn="b"/>
                      <a:r>
                        <a:rPr lang="en-IN" sz="1600" b="0" u="none" strike="noStrike" kern="1200" dirty="0">
                          <a:solidFill>
                            <a:srgbClr val="000000"/>
                          </a:solidFill>
                          <a:effectLst/>
                          <a:latin typeface="+mn-lt"/>
                          <a:ea typeface="+mn-ea"/>
                          <a:cs typeface="+mn-cs"/>
                        </a:rPr>
                        <a:t>-0.8</a:t>
                      </a:r>
                    </a:p>
                  </a:txBody>
                  <a:tcPr marL="9525" marR="9525" marT="9525" marB="0" anchor="b"/>
                </a:tc>
                <a:tc>
                  <a:txBody>
                    <a:bodyPr/>
                    <a:lstStyle/>
                    <a:p>
                      <a:endParaRPr lang="en-IN" sz="140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2"/>
                  </a:ext>
                </a:extLst>
              </a:tr>
              <a:tr h="436880">
                <a:tc>
                  <a:txBody>
                    <a:bodyPr/>
                    <a:lstStyle/>
                    <a:p>
                      <a:pPr algn="ctr"/>
                      <a:r>
                        <a:rPr lang="en-GB" sz="1600" baseline="0" dirty="0"/>
                        <a:t>5.4</a:t>
                      </a:r>
                    </a:p>
                  </a:txBody>
                  <a:tcPr/>
                </a:tc>
                <a:tc>
                  <a:txBody>
                    <a:bodyPr/>
                    <a:lstStyle/>
                    <a:p>
                      <a:pPr algn="ctr"/>
                      <a:r>
                        <a:rPr lang="en-GB" sz="1600" baseline="0" dirty="0"/>
                        <a:t>5.6</a:t>
                      </a:r>
                    </a:p>
                  </a:txBody>
                  <a:tcPr/>
                </a:tc>
                <a:tc>
                  <a:txBody>
                    <a:bodyPr/>
                    <a:lstStyle/>
                    <a:p>
                      <a:pPr algn="ctr" fontAlgn="b"/>
                      <a:r>
                        <a:rPr lang="en-IN" sz="1600" b="0" u="none" strike="noStrike" kern="1200" dirty="0">
                          <a:solidFill>
                            <a:srgbClr val="000000"/>
                          </a:solidFill>
                          <a:effectLst/>
                          <a:latin typeface="+mn-lt"/>
                          <a:ea typeface="+mn-ea"/>
                          <a:cs typeface="+mn-cs"/>
                        </a:rPr>
                        <a:t>-0.2</a:t>
                      </a:r>
                    </a:p>
                  </a:txBody>
                  <a:tcPr marL="9525" marR="9525" marT="9525" marB="0" anchor="b"/>
                </a:tc>
                <a:tc>
                  <a:txBody>
                    <a:bodyPr/>
                    <a:lstStyle/>
                    <a:p>
                      <a:endParaRPr lang="en-IN" sz="140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3"/>
                  </a:ext>
                </a:extLst>
              </a:tr>
              <a:tr h="370840">
                <a:tc>
                  <a:txBody>
                    <a:bodyPr/>
                    <a:lstStyle/>
                    <a:p>
                      <a:pPr algn="ctr"/>
                      <a:r>
                        <a:rPr lang="en-GB" sz="1600" baseline="0" dirty="0"/>
                        <a:t>4.5</a:t>
                      </a:r>
                    </a:p>
                  </a:txBody>
                  <a:tcPr/>
                </a:tc>
                <a:tc>
                  <a:txBody>
                    <a:bodyPr/>
                    <a:lstStyle/>
                    <a:p>
                      <a:pPr algn="ctr"/>
                      <a:r>
                        <a:rPr lang="en-GB" sz="1600" baseline="0" dirty="0"/>
                        <a:t>5.5</a:t>
                      </a:r>
                    </a:p>
                  </a:txBody>
                  <a:tcPr/>
                </a:tc>
                <a:tc>
                  <a:txBody>
                    <a:bodyPr/>
                    <a:lstStyle/>
                    <a:p>
                      <a:pPr algn="ctr" fontAlgn="b"/>
                      <a:r>
                        <a:rPr lang="en-IN" sz="1600" b="0" u="none" strike="noStrike" kern="1200" dirty="0">
                          <a:solidFill>
                            <a:srgbClr val="000000"/>
                          </a:solidFill>
                          <a:effectLst/>
                          <a:latin typeface="+mn-lt"/>
                          <a:ea typeface="+mn-ea"/>
                          <a:cs typeface="+mn-cs"/>
                        </a:rPr>
                        <a:t>-1</a:t>
                      </a:r>
                    </a:p>
                  </a:txBody>
                  <a:tcPr marL="9525" marR="9525" marT="9525" marB="0" anchor="b"/>
                </a:tc>
                <a:tc>
                  <a:txBody>
                    <a:bodyPr/>
                    <a:lstStyle/>
                    <a:p>
                      <a:endParaRPr lang="en-IN" sz="1400" dirty="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4"/>
                  </a:ext>
                </a:extLst>
              </a:tr>
              <a:tr h="370840">
                <a:tc>
                  <a:txBody>
                    <a:bodyPr/>
                    <a:lstStyle/>
                    <a:p>
                      <a:pPr algn="ctr"/>
                      <a:r>
                        <a:rPr lang="en-GB" sz="1600" baseline="0" dirty="0"/>
                        <a:t>5.6</a:t>
                      </a:r>
                    </a:p>
                  </a:txBody>
                  <a:tcPr/>
                </a:tc>
                <a:tc>
                  <a:txBody>
                    <a:bodyPr/>
                    <a:lstStyle/>
                    <a:p>
                      <a:pPr algn="ctr"/>
                      <a:r>
                        <a:rPr lang="en-GB" sz="1600" baseline="0" dirty="0"/>
                        <a:t>6.6</a:t>
                      </a:r>
                    </a:p>
                  </a:txBody>
                  <a:tcPr/>
                </a:tc>
                <a:tc>
                  <a:txBody>
                    <a:bodyPr/>
                    <a:lstStyle/>
                    <a:p>
                      <a:pPr algn="ctr" fontAlgn="b"/>
                      <a:r>
                        <a:rPr lang="en-IN" sz="1600" b="0" u="none" strike="noStrike" kern="1200" dirty="0">
                          <a:solidFill>
                            <a:srgbClr val="000000"/>
                          </a:solidFill>
                          <a:effectLst/>
                          <a:latin typeface="+mn-lt"/>
                          <a:ea typeface="+mn-ea"/>
                          <a:cs typeface="+mn-cs"/>
                        </a:rPr>
                        <a:t>-1</a:t>
                      </a:r>
                    </a:p>
                  </a:txBody>
                  <a:tcPr marL="9525" marR="9525" marT="9525" marB="0" anchor="b"/>
                </a:tc>
                <a:tc>
                  <a:txBody>
                    <a:bodyPr/>
                    <a:lstStyle/>
                    <a:p>
                      <a:endParaRPr lang="en-IN" sz="140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5"/>
                  </a:ext>
                </a:extLst>
              </a:tr>
              <a:tr h="370840">
                <a:tc>
                  <a:txBody>
                    <a:bodyPr/>
                    <a:lstStyle/>
                    <a:p>
                      <a:pPr algn="ctr"/>
                      <a:endParaRPr lang="en-GB" sz="1600" baseline="0" dirty="0"/>
                    </a:p>
                  </a:txBody>
                  <a:tcPr/>
                </a:tc>
                <a:tc>
                  <a:txBody>
                    <a:bodyPr/>
                    <a:lstStyle/>
                    <a:p>
                      <a:pPr algn="ctr"/>
                      <a:r>
                        <a:rPr lang="en-GB" sz="1600" baseline="0" dirty="0"/>
                        <a:t>Sum</a:t>
                      </a:r>
                    </a:p>
                  </a:txBody>
                  <a:tcPr/>
                </a:tc>
                <a:tc>
                  <a:txBody>
                    <a:bodyPr/>
                    <a:lstStyle/>
                    <a:p>
                      <a:pPr algn="ctr" fontAlgn="b"/>
                      <a:r>
                        <a:rPr lang="en-GB" sz="1600" b="0" u="none" strike="noStrike" dirty="0">
                          <a:solidFill>
                            <a:srgbClr val="000000"/>
                          </a:solidFill>
                        </a:rPr>
                        <a:t>-3.5</a:t>
                      </a:r>
                      <a:endParaRPr lang="en-GB" sz="1600" b="0" i="0" u="none" strike="noStrike" dirty="0">
                        <a:solidFill>
                          <a:srgbClr val="000000"/>
                        </a:solidFill>
                        <a:latin typeface="Calibri"/>
                      </a:endParaRPr>
                    </a:p>
                  </a:txBody>
                  <a:tcPr marL="0" marR="0" marT="0" marB="0" anchor="b"/>
                </a:tc>
                <a:tc>
                  <a:txBody>
                    <a:bodyPr/>
                    <a:lstStyle/>
                    <a:p>
                      <a:endParaRPr lang="en-IN" sz="1400"/>
                    </a:p>
                  </a:txBody>
                  <a:tcPr marL="0" marR="0" marT="0" marB="0" anchor="b"/>
                </a:tc>
                <a:tc>
                  <a:txBody>
                    <a:bodyPr/>
                    <a:lstStyle/>
                    <a:p>
                      <a:endParaRPr lang="en-IN" sz="1400" dirty="0"/>
                    </a:p>
                  </a:txBody>
                  <a:tcPr marL="0" marR="0" marT="0" marB="0" anchor="b"/>
                </a:tc>
                <a:extLst>
                  <a:ext uri="{0D108BD9-81ED-4DB2-BD59-A6C34878D82A}">
                    <a16:rowId xmlns:a16="http://schemas.microsoft.com/office/drawing/2014/main" val="10006"/>
                  </a:ext>
                </a:extLst>
              </a:tr>
              <a:tr h="370840">
                <a:tc>
                  <a:txBody>
                    <a:bodyPr/>
                    <a:lstStyle/>
                    <a:p>
                      <a:pPr algn="ctr"/>
                      <a:endParaRPr lang="en-GB" sz="1600" baseline="0" dirty="0"/>
                    </a:p>
                  </a:txBody>
                  <a:tcPr/>
                </a:tc>
                <a:tc>
                  <a:txBody>
                    <a:bodyPr/>
                    <a:lstStyle/>
                    <a:p>
                      <a:pPr algn="ctr"/>
                      <a:r>
                        <a:rPr lang="en-GB" sz="1600" baseline="0" dirty="0"/>
                        <a:t>d‾</a:t>
                      </a:r>
                    </a:p>
                  </a:txBody>
                  <a:tcPr/>
                </a:tc>
                <a:tc>
                  <a:txBody>
                    <a:bodyPr/>
                    <a:lstStyle/>
                    <a:p>
                      <a:pPr algn="ctr" fontAlgn="b"/>
                      <a:r>
                        <a:rPr lang="en-GB" sz="1600" b="0" u="none" strike="noStrike" dirty="0">
                          <a:solidFill>
                            <a:srgbClr val="000000"/>
                          </a:solidFill>
                        </a:rPr>
                        <a:t>?</a:t>
                      </a:r>
                      <a:endParaRPr lang="en-GB" sz="1600" b="0" i="0" u="none" strike="noStrike" dirty="0">
                        <a:solidFill>
                          <a:srgbClr val="000000"/>
                        </a:solidFill>
                        <a:latin typeface="Calibri"/>
                      </a:endParaRPr>
                    </a:p>
                  </a:txBody>
                  <a:tcPr marL="0" marR="0" marT="0" marB="0" anchor="b"/>
                </a:tc>
                <a:tc>
                  <a:txBody>
                    <a:bodyPr/>
                    <a:lstStyle/>
                    <a:p>
                      <a:pPr algn="ctr" fontAlgn="b"/>
                      <a:endParaRPr lang="en-GB" sz="1600" b="0" i="0" u="none" strike="noStrike" dirty="0">
                        <a:solidFill>
                          <a:srgbClr val="000000"/>
                        </a:solidFill>
                        <a:latin typeface="Calibri"/>
                      </a:endParaRPr>
                    </a:p>
                  </a:txBody>
                  <a:tcPr marL="0" marR="0" marT="0" marB="0" anchor="b"/>
                </a:tc>
                <a:tc>
                  <a:txBody>
                    <a:bodyPr/>
                    <a:lstStyle/>
                    <a:p>
                      <a:pPr algn="ctr" fontAlgn="b"/>
                      <a:endParaRPr lang="en-GB" sz="16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7"/>
                  </a:ext>
                </a:extLst>
              </a:tr>
            </a:tbl>
          </a:graphicData>
        </a:graphic>
      </p:graphicFrame>
      <p:pic>
        <p:nvPicPr>
          <p:cNvPr id="10" name="Picture 9">
            <a:extLst>
              <a:ext uri="{FF2B5EF4-FFF2-40B4-BE49-F238E27FC236}">
                <a16:creationId xmlns:a16="http://schemas.microsoft.com/office/drawing/2014/main" id="{565B2CA1-5056-62F6-7F45-5481E83674AE}"/>
              </a:ext>
            </a:extLst>
          </p:cNvPr>
          <p:cNvPicPr>
            <a:picLocks noChangeAspect="1"/>
          </p:cNvPicPr>
          <p:nvPr/>
        </p:nvPicPr>
        <p:blipFill rotWithShape="1">
          <a:blip r:embed="rId2"/>
          <a:srcRect b="77962"/>
          <a:stretch/>
        </p:blipFill>
        <p:spPr>
          <a:xfrm>
            <a:off x="3146298" y="1020725"/>
            <a:ext cx="5899404" cy="994144"/>
          </a:xfrm>
          <a:prstGeom prst="rect">
            <a:avLst/>
          </a:prstGeom>
        </p:spPr>
      </p:pic>
      <p:pic>
        <p:nvPicPr>
          <p:cNvPr id="12" name="Picture 11">
            <a:extLst>
              <a:ext uri="{FF2B5EF4-FFF2-40B4-BE49-F238E27FC236}">
                <a16:creationId xmlns:a16="http://schemas.microsoft.com/office/drawing/2014/main" id="{5C7FAFA6-6092-37BB-09E2-046ABFB38B91}"/>
              </a:ext>
            </a:extLst>
          </p:cNvPr>
          <p:cNvPicPr>
            <a:picLocks noChangeAspect="1"/>
          </p:cNvPicPr>
          <p:nvPr/>
        </p:nvPicPr>
        <p:blipFill rotWithShape="1">
          <a:blip r:embed="rId3"/>
          <a:srcRect t="23755"/>
          <a:stretch/>
        </p:blipFill>
        <p:spPr>
          <a:xfrm>
            <a:off x="511302" y="2657195"/>
            <a:ext cx="5269992" cy="3073429"/>
          </a:xfrm>
          <a:prstGeom prst="rect">
            <a:avLst/>
          </a:prstGeom>
        </p:spPr>
      </p:pic>
    </p:spTree>
    <p:extLst>
      <p:ext uri="{BB962C8B-B14F-4D97-AF65-F5344CB8AC3E}">
        <p14:creationId xmlns:p14="http://schemas.microsoft.com/office/powerpoint/2010/main" val="86770268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7A74-2FE6-4C6C-968C-26263EDB8EC6}"/>
              </a:ext>
            </a:extLst>
          </p:cNvPr>
          <p:cNvSpPr>
            <a:spLocks noGrp="1"/>
          </p:cNvSpPr>
          <p:nvPr>
            <p:ph type="title"/>
          </p:nvPr>
        </p:nvSpPr>
        <p:spPr/>
        <p:txBody>
          <a:bodyPr/>
          <a:lstStyle/>
          <a:p>
            <a:r>
              <a:rPr lang="en-IN" dirty="0"/>
              <a:t>Example – Paired T-Test</a:t>
            </a:r>
          </a:p>
        </p:txBody>
      </p:sp>
      <p:sp>
        <p:nvSpPr>
          <p:cNvPr id="3" name="Content Placeholder 2">
            <a:extLst>
              <a:ext uri="{FF2B5EF4-FFF2-40B4-BE49-F238E27FC236}">
                <a16:creationId xmlns:a16="http://schemas.microsoft.com/office/drawing/2014/main" id="{7A626619-FA3F-4830-2D67-4DA95FD9D075}"/>
              </a:ext>
            </a:extLst>
          </p:cNvPr>
          <p:cNvSpPr>
            <a:spLocks noGrp="1"/>
          </p:cNvSpPr>
          <p:nvPr>
            <p:ph idx="1"/>
          </p:nvPr>
        </p:nvSpPr>
        <p:spPr/>
        <p:txBody>
          <a:bodyPr/>
          <a:lstStyle/>
          <a:p>
            <a:r>
              <a:rPr lang="en-IN" dirty="0"/>
              <a:t>Decision rule??</a:t>
            </a:r>
          </a:p>
          <a:p>
            <a:r>
              <a:rPr lang="en-IN" dirty="0"/>
              <a:t>S-value, t-value ??</a:t>
            </a:r>
          </a:p>
          <a:p>
            <a:r>
              <a:rPr lang="en-IN" dirty="0">
                <a:solidFill>
                  <a:srgbClr val="FF0000"/>
                </a:solidFill>
              </a:rPr>
              <a:t>Conclusion and inference</a:t>
            </a:r>
          </a:p>
        </p:txBody>
      </p:sp>
    </p:spTree>
    <p:extLst>
      <p:ext uri="{BB962C8B-B14F-4D97-AF65-F5344CB8AC3E}">
        <p14:creationId xmlns:p14="http://schemas.microsoft.com/office/powerpoint/2010/main" val="262773454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301E-C363-ED37-CEE3-55E35713E950}"/>
              </a:ext>
            </a:extLst>
          </p:cNvPr>
          <p:cNvSpPr>
            <a:spLocks noGrp="1"/>
          </p:cNvSpPr>
          <p:nvPr>
            <p:ph type="title"/>
          </p:nvPr>
        </p:nvSpPr>
        <p:spPr>
          <a:xfrm>
            <a:off x="609600" y="2482701"/>
            <a:ext cx="10972800" cy="685800"/>
          </a:xfrm>
        </p:spPr>
        <p:txBody>
          <a:bodyPr/>
          <a:lstStyle/>
          <a:p>
            <a:pPr>
              <a:lnSpc>
                <a:spcPct val="150000"/>
              </a:lnSpc>
            </a:pPr>
            <a:r>
              <a:rPr lang="en-US" sz="3600" dirty="0"/>
              <a:t>The t-distribution is more spread out and has heavier tails compared to the standard normal distribution.</a:t>
            </a:r>
            <a:endParaRPr lang="en-IN" sz="3600" dirty="0"/>
          </a:p>
        </p:txBody>
      </p:sp>
    </p:spTree>
    <p:extLst>
      <p:ext uri="{BB962C8B-B14F-4D97-AF65-F5344CB8AC3E}">
        <p14:creationId xmlns:p14="http://schemas.microsoft.com/office/powerpoint/2010/main" val="37343354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E099-6204-C8FD-E498-D9123F9DECB7}"/>
              </a:ext>
            </a:extLst>
          </p:cNvPr>
          <p:cNvSpPr>
            <a:spLocks noGrp="1"/>
          </p:cNvSpPr>
          <p:nvPr>
            <p:ph type="title"/>
          </p:nvPr>
        </p:nvSpPr>
        <p:spPr/>
        <p:txBody>
          <a:bodyPr/>
          <a:lstStyle/>
          <a:p>
            <a:r>
              <a:rPr lang="en-US" dirty="0"/>
              <a:t>t-distribution is more spread out </a:t>
            </a:r>
            <a:endParaRPr lang="en-IN" dirty="0"/>
          </a:p>
        </p:txBody>
      </p:sp>
      <p:sp>
        <p:nvSpPr>
          <p:cNvPr id="3" name="Content Placeholder 2">
            <a:extLst>
              <a:ext uri="{FF2B5EF4-FFF2-40B4-BE49-F238E27FC236}">
                <a16:creationId xmlns:a16="http://schemas.microsoft.com/office/drawing/2014/main" id="{79F39CD7-7166-35FC-0E6C-8F0A2D50E477}"/>
              </a:ext>
            </a:extLst>
          </p:cNvPr>
          <p:cNvSpPr>
            <a:spLocks noGrp="1"/>
          </p:cNvSpPr>
          <p:nvPr>
            <p:ph idx="1"/>
          </p:nvPr>
        </p:nvSpPr>
        <p:spPr/>
        <p:txBody>
          <a:bodyPr/>
          <a:lstStyle/>
          <a:p>
            <a:r>
              <a:rPr lang="en-US" sz="2800" dirty="0"/>
              <a:t>Greater variance compared to the standard normal distribution. </a:t>
            </a:r>
          </a:p>
          <a:p>
            <a:r>
              <a:rPr lang="en-US" sz="2800" dirty="0"/>
              <a:t>The values in a t-distribution </a:t>
            </a:r>
            <a:r>
              <a:rPr lang="en-US" sz="2800" dirty="0">
                <a:highlight>
                  <a:srgbClr val="FFFF00"/>
                </a:highlight>
              </a:rPr>
              <a:t>are more variable </a:t>
            </a:r>
            <a:r>
              <a:rPr lang="en-US" sz="2800" dirty="0"/>
              <a:t>and tend to be </a:t>
            </a:r>
            <a:r>
              <a:rPr lang="en-US" sz="2800" dirty="0">
                <a:highlight>
                  <a:srgbClr val="FFFF00"/>
                </a:highlight>
              </a:rPr>
              <a:t>farther from the mean</a:t>
            </a:r>
            <a:r>
              <a:rPr lang="en-US" sz="2800" dirty="0"/>
              <a:t>, resulting in a broader and more flattened shape of the probability density function (PDF) compared to the standard normal distribution.</a:t>
            </a:r>
            <a:endParaRPr lang="en-IN" sz="2800" dirty="0"/>
          </a:p>
        </p:txBody>
      </p:sp>
    </p:spTree>
    <p:extLst>
      <p:ext uri="{BB962C8B-B14F-4D97-AF65-F5344CB8AC3E}">
        <p14:creationId xmlns:p14="http://schemas.microsoft.com/office/powerpoint/2010/main" val="135488111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8842-D07B-CBFE-2FD7-398D0986BDE6}"/>
              </a:ext>
            </a:extLst>
          </p:cNvPr>
          <p:cNvSpPr>
            <a:spLocks noGrp="1"/>
          </p:cNvSpPr>
          <p:nvPr>
            <p:ph type="title"/>
          </p:nvPr>
        </p:nvSpPr>
        <p:spPr/>
        <p:txBody>
          <a:bodyPr/>
          <a:lstStyle/>
          <a:p>
            <a:r>
              <a:rPr lang="en-US" dirty="0"/>
              <a:t>t-distribution has heavier tails </a:t>
            </a:r>
            <a:endParaRPr lang="en-IN" dirty="0"/>
          </a:p>
        </p:txBody>
      </p:sp>
      <p:sp>
        <p:nvSpPr>
          <p:cNvPr id="3" name="Content Placeholder 2">
            <a:extLst>
              <a:ext uri="{FF2B5EF4-FFF2-40B4-BE49-F238E27FC236}">
                <a16:creationId xmlns:a16="http://schemas.microsoft.com/office/drawing/2014/main" id="{4A801BAD-6F0A-8E93-0739-23B45B462B4D}"/>
              </a:ext>
            </a:extLst>
          </p:cNvPr>
          <p:cNvSpPr>
            <a:spLocks noGrp="1"/>
          </p:cNvSpPr>
          <p:nvPr>
            <p:ph idx="1"/>
          </p:nvPr>
        </p:nvSpPr>
        <p:spPr/>
        <p:txBody>
          <a:bodyPr/>
          <a:lstStyle/>
          <a:p>
            <a:r>
              <a:rPr lang="en-US" sz="2800" dirty="0"/>
              <a:t>It has a </a:t>
            </a:r>
            <a:r>
              <a:rPr lang="en-US" sz="2800" dirty="0">
                <a:highlight>
                  <a:srgbClr val="FFFF00"/>
                </a:highlight>
              </a:rPr>
              <a:t>higher probability of extreme values </a:t>
            </a:r>
            <a:r>
              <a:rPr lang="en-US" sz="2800" dirty="0"/>
              <a:t>(values far from the mean) compared to the standard normal distribution. </a:t>
            </a:r>
          </a:p>
          <a:p>
            <a:r>
              <a:rPr lang="en-US" sz="2800" dirty="0"/>
              <a:t>There is a </a:t>
            </a:r>
            <a:r>
              <a:rPr lang="en-US" sz="2800" dirty="0">
                <a:highlight>
                  <a:srgbClr val="FFFF00"/>
                </a:highlight>
              </a:rPr>
              <a:t>greater likelihood of observing extreme values </a:t>
            </a:r>
            <a:r>
              <a:rPr lang="en-US" sz="2800" dirty="0"/>
              <a:t>when working with a t-distribution, which makes it more robust in handling outliers in small sample sizes.</a:t>
            </a:r>
            <a:endParaRPr lang="en-IN" sz="2800" dirty="0"/>
          </a:p>
        </p:txBody>
      </p:sp>
    </p:spTree>
    <p:extLst>
      <p:ext uri="{BB962C8B-B14F-4D97-AF65-F5344CB8AC3E}">
        <p14:creationId xmlns:p14="http://schemas.microsoft.com/office/powerpoint/2010/main" val="379224413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5957-FFF0-6063-F832-ED0910755BA3}"/>
              </a:ext>
            </a:extLst>
          </p:cNvPr>
          <p:cNvSpPr>
            <a:spLocks noGrp="1"/>
          </p:cNvSpPr>
          <p:nvPr>
            <p:ph type="title"/>
          </p:nvPr>
        </p:nvSpPr>
        <p:spPr/>
        <p:txBody>
          <a:bodyPr/>
          <a:lstStyle/>
          <a:p>
            <a:r>
              <a:rPr lang="en-IN" dirty="0"/>
              <a:t>Books</a:t>
            </a:r>
          </a:p>
        </p:txBody>
      </p:sp>
      <p:sp>
        <p:nvSpPr>
          <p:cNvPr id="3" name="Content Placeholder 2">
            <a:extLst>
              <a:ext uri="{FF2B5EF4-FFF2-40B4-BE49-F238E27FC236}">
                <a16:creationId xmlns:a16="http://schemas.microsoft.com/office/drawing/2014/main" id="{4993B0DD-A467-3F16-6BD6-8B703EE6F948}"/>
              </a:ext>
            </a:extLst>
          </p:cNvPr>
          <p:cNvSpPr>
            <a:spLocks noGrp="1"/>
          </p:cNvSpPr>
          <p:nvPr>
            <p:ph idx="1"/>
          </p:nvPr>
        </p:nvSpPr>
        <p:spPr/>
        <p:txBody>
          <a:bodyPr/>
          <a:lstStyle/>
          <a:p>
            <a:pPr marL="0" indent="0">
              <a:buNone/>
            </a:pPr>
            <a:r>
              <a:rPr lang="en-IN" sz="1600" b="1" dirty="0"/>
              <a:t>TEXTBOOKS: </a:t>
            </a:r>
          </a:p>
          <a:p>
            <a:pPr marL="342900" indent="-342900">
              <a:buFont typeface="+mj-lt"/>
              <a:buAutoNum type="arabicPeriod"/>
            </a:pPr>
            <a:r>
              <a:rPr lang="en-IN" sz="1600" dirty="0"/>
              <a:t>David </a:t>
            </a:r>
            <a:r>
              <a:rPr lang="en-IN" sz="1600" dirty="0" err="1"/>
              <a:t>Cielen</a:t>
            </a:r>
            <a:r>
              <a:rPr lang="en-IN" sz="1600" dirty="0"/>
              <a:t>, Arno D. B. </a:t>
            </a:r>
            <a:r>
              <a:rPr lang="en-IN" sz="1600" dirty="0" err="1"/>
              <a:t>Meysman</a:t>
            </a:r>
            <a:r>
              <a:rPr lang="en-IN" sz="1600" dirty="0"/>
              <a:t>, and Mohamed Ali, “Introducing Data Science”, Manning Publications, 2016. (first two chapters for Unit I).</a:t>
            </a:r>
          </a:p>
          <a:p>
            <a:pPr marL="342900" indent="-342900">
              <a:buFont typeface="+mj-lt"/>
              <a:buAutoNum type="arabicPeriod"/>
            </a:pPr>
            <a:r>
              <a:rPr lang="en-IN" sz="1600" dirty="0"/>
              <a:t>Robert S. Witte and John S. Witte, “Statistics”, Eleventh Edition, Wiley Publications, 2017.</a:t>
            </a:r>
          </a:p>
          <a:p>
            <a:pPr marL="342900" indent="-342900">
              <a:buFont typeface="+mj-lt"/>
              <a:buAutoNum type="arabicPeriod"/>
            </a:pPr>
            <a:r>
              <a:rPr lang="en-IN" sz="1600" dirty="0"/>
              <a:t>Jake </a:t>
            </a:r>
            <a:r>
              <a:rPr lang="en-IN" sz="1600" dirty="0" err="1"/>
              <a:t>VanderPlas</a:t>
            </a:r>
            <a:r>
              <a:rPr lang="en-IN" sz="1600" dirty="0"/>
              <a:t>, “Python Data Science Handbook”, O’Reilly, 2016.</a:t>
            </a:r>
          </a:p>
          <a:p>
            <a:pPr marL="0" indent="0">
              <a:buNone/>
            </a:pPr>
            <a:r>
              <a:rPr lang="en-IN" sz="1600" b="1" dirty="0"/>
              <a:t>REFERENCES: </a:t>
            </a:r>
          </a:p>
          <a:p>
            <a:pPr marL="342900" indent="-342900">
              <a:buFont typeface="+mj-lt"/>
              <a:buAutoNum type="arabicPeriod"/>
            </a:pPr>
            <a:r>
              <a:rPr lang="en-US" sz="1600" dirty="0"/>
              <a:t>Allen B. Downey, “Think Stats: Exploratory Data Analysis in Python”, Green Tea Press, 2014.</a:t>
            </a:r>
            <a:endParaRPr lang="en-IN" sz="1600" dirty="0"/>
          </a:p>
        </p:txBody>
      </p:sp>
    </p:spTree>
    <p:extLst>
      <p:ext uri="{BB962C8B-B14F-4D97-AF65-F5344CB8AC3E}">
        <p14:creationId xmlns:p14="http://schemas.microsoft.com/office/powerpoint/2010/main" val="36512334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FE4C-7327-EC76-3DE3-B9C743CAACC0}"/>
              </a:ext>
            </a:extLst>
          </p:cNvPr>
          <p:cNvSpPr>
            <a:spLocks noGrp="1"/>
          </p:cNvSpPr>
          <p:nvPr>
            <p:ph type="title"/>
          </p:nvPr>
        </p:nvSpPr>
        <p:spPr/>
        <p:txBody>
          <a:bodyPr/>
          <a:lstStyle/>
          <a:p>
            <a:r>
              <a:rPr lang="en-IN" dirty="0"/>
              <a:t>Setting H</a:t>
            </a:r>
            <a:r>
              <a:rPr lang="en-IN" sz="1800" dirty="0"/>
              <a:t>0 </a:t>
            </a:r>
            <a:r>
              <a:rPr lang="en-IN" dirty="0"/>
              <a:t>in T-Test</a:t>
            </a:r>
          </a:p>
        </p:txBody>
      </p:sp>
      <p:sp>
        <p:nvSpPr>
          <p:cNvPr id="3" name="Content Placeholder 2">
            <a:extLst>
              <a:ext uri="{FF2B5EF4-FFF2-40B4-BE49-F238E27FC236}">
                <a16:creationId xmlns:a16="http://schemas.microsoft.com/office/drawing/2014/main" id="{768B9B37-1429-0CE8-09E7-0E1E73AF700C}"/>
              </a:ext>
            </a:extLst>
          </p:cNvPr>
          <p:cNvSpPr>
            <a:spLocks noGrp="1"/>
          </p:cNvSpPr>
          <p:nvPr>
            <p:ph idx="1"/>
          </p:nvPr>
        </p:nvSpPr>
        <p:spPr/>
        <p:txBody>
          <a:bodyPr/>
          <a:lstStyle/>
          <a:p>
            <a:r>
              <a:rPr lang="en-US" sz="2800" dirty="0"/>
              <a:t>The t-test takes a sample from each of the two sets and establishes the problem statement. </a:t>
            </a:r>
          </a:p>
          <a:p>
            <a:r>
              <a:rPr lang="en-US" sz="2800" dirty="0"/>
              <a:t>It assumes a null hypothesis that the two means are equal.</a:t>
            </a:r>
          </a:p>
          <a:p>
            <a:r>
              <a:rPr lang="en-US" sz="2800" dirty="0"/>
              <a:t>Concept of degrees of freedom is introduced only because we are using observations in a sample to estimate some unknown characteristic of the population.</a:t>
            </a:r>
            <a:endParaRPr lang="en-IN" sz="2800" dirty="0"/>
          </a:p>
        </p:txBody>
      </p:sp>
    </p:spTree>
    <p:extLst>
      <p:ext uri="{BB962C8B-B14F-4D97-AF65-F5344CB8AC3E}">
        <p14:creationId xmlns:p14="http://schemas.microsoft.com/office/powerpoint/2010/main" val="26063554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5A67-5486-D5BD-EABC-11F6CD2F534D}"/>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0CEEA756-05F7-FE31-6567-B636B2BA59FD}"/>
              </a:ext>
            </a:extLst>
          </p:cNvPr>
          <p:cNvSpPr>
            <a:spLocks noGrp="1"/>
          </p:cNvSpPr>
          <p:nvPr>
            <p:ph idx="1"/>
          </p:nvPr>
        </p:nvSpPr>
        <p:spPr>
          <a:xfrm>
            <a:off x="609600" y="1061480"/>
            <a:ext cx="10972800" cy="4830763"/>
          </a:xfrm>
        </p:spPr>
        <p:txBody>
          <a:bodyPr/>
          <a:lstStyle/>
          <a:p>
            <a:r>
              <a:rPr lang="en-US" sz="2600" dirty="0"/>
              <a:t>The data collected must follow a continuous or ordinal scale, such as the scores for an IQ test</a:t>
            </a:r>
          </a:p>
          <a:p>
            <a:r>
              <a:rPr lang="en-US" sz="2600" dirty="0"/>
              <a:t>The data is collected from a randomly selected portion of the total population</a:t>
            </a:r>
          </a:p>
          <a:p>
            <a:r>
              <a:rPr lang="en-US" sz="2600" dirty="0"/>
              <a:t>The data will result in a normal distribution of a bell-shaped curve, and </a:t>
            </a:r>
          </a:p>
          <a:p>
            <a:r>
              <a:rPr lang="en-US" sz="2600" dirty="0"/>
              <a:t>Homogenous variance exists when the standard variations are equal (</a:t>
            </a:r>
            <a:r>
              <a:rPr lang="en-US" sz="2600" dirty="0" err="1"/>
              <a:t>Levene’s</a:t>
            </a:r>
            <a:r>
              <a:rPr lang="en-US" sz="2600" dirty="0"/>
              <a:t> test ).</a:t>
            </a:r>
          </a:p>
          <a:p>
            <a:r>
              <a:rPr lang="en-IN" sz="2600" dirty="0"/>
              <a:t>No significant outliers</a:t>
            </a:r>
          </a:p>
        </p:txBody>
      </p:sp>
    </p:spTree>
    <p:extLst>
      <p:ext uri="{BB962C8B-B14F-4D97-AF65-F5344CB8AC3E}">
        <p14:creationId xmlns:p14="http://schemas.microsoft.com/office/powerpoint/2010/main" val="3472787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1EA2-3FB7-2184-E883-7C183E82F8AC}"/>
              </a:ext>
            </a:extLst>
          </p:cNvPr>
          <p:cNvSpPr>
            <a:spLocks noGrp="1"/>
          </p:cNvSpPr>
          <p:nvPr>
            <p:ph type="title"/>
          </p:nvPr>
        </p:nvSpPr>
        <p:spPr/>
        <p:txBody>
          <a:bodyPr/>
          <a:lstStyle/>
          <a:p>
            <a:r>
              <a:rPr lang="en-IN" dirty="0"/>
              <a:t>Inference from T-test</a:t>
            </a:r>
          </a:p>
        </p:txBody>
      </p:sp>
      <p:graphicFrame>
        <p:nvGraphicFramePr>
          <p:cNvPr id="4" name="Content Placeholder 5">
            <a:extLst>
              <a:ext uri="{FF2B5EF4-FFF2-40B4-BE49-F238E27FC236}">
                <a16:creationId xmlns:a16="http://schemas.microsoft.com/office/drawing/2014/main" id="{28B0944E-FBFB-874A-0B31-193C89EFA725}"/>
              </a:ext>
            </a:extLst>
          </p:cNvPr>
          <p:cNvGraphicFramePr>
            <a:graphicFrameLocks noGrp="1"/>
          </p:cNvGraphicFramePr>
          <p:nvPr>
            <p:ph sz="half" idx="1"/>
            <p:extLst>
              <p:ext uri="{D42A27DB-BD31-4B8C-83A1-F6EECF244321}">
                <p14:modId xmlns:p14="http://schemas.microsoft.com/office/powerpoint/2010/main" val="2029703746"/>
              </p:ext>
            </p:extLst>
          </p:nvPr>
        </p:nvGraphicFramePr>
        <p:xfrm>
          <a:off x="1922721" y="1412968"/>
          <a:ext cx="7924800" cy="4032063"/>
        </p:xfrm>
        <a:graphic>
          <a:graphicData uri="http://schemas.openxmlformats.org/drawingml/2006/table">
            <a:tbl>
              <a:tblPr firstRow="1" bandRow="1">
                <a:tableStyleId>{21E4AEA4-8DFA-4A89-87EB-49C32662AFE0}</a:tableStyleId>
              </a:tblPr>
              <a:tblGrid>
                <a:gridCol w="2054578">
                  <a:extLst>
                    <a:ext uri="{9D8B030D-6E8A-4147-A177-3AD203B41FA5}">
                      <a16:colId xmlns:a16="http://schemas.microsoft.com/office/drawing/2014/main" val="20000"/>
                    </a:ext>
                  </a:extLst>
                </a:gridCol>
                <a:gridCol w="2054578">
                  <a:extLst>
                    <a:ext uri="{9D8B030D-6E8A-4147-A177-3AD203B41FA5}">
                      <a16:colId xmlns:a16="http://schemas.microsoft.com/office/drawing/2014/main" val="20001"/>
                    </a:ext>
                  </a:extLst>
                </a:gridCol>
                <a:gridCol w="3815644">
                  <a:extLst>
                    <a:ext uri="{9D8B030D-6E8A-4147-A177-3AD203B41FA5}">
                      <a16:colId xmlns:a16="http://schemas.microsoft.com/office/drawing/2014/main" val="20002"/>
                    </a:ext>
                  </a:extLst>
                </a:gridCol>
              </a:tblGrid>
              <a:tr h="381042">
                <a:tc gridSpan="3">
                  <a:txBody>
                    <a:bodyPr/>
                    <a:lstStyle/>
                    <a:p>
                      <a:pPr algn="ctr"/>
                      <a:r>
                        <a:rPr lang="en-US" sz="1800" dirty="0"/>
                        <a:t>Decision</a:t>
                      </a:r>
                      <a:endParaRPr lang="en-IN" sz="1800" dirty="0"/>
                    </a:p>
                  </a:txBody>
                  <a:tcPr marT="45725" marB="45725"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84063">
                <a:tc>
                  <a:txBody>
                    <a:bodyPr/>
                    <a:lstStyle/>
                    <a:p>
                      <a:pPr algn="ctr"/>
                      <a:endParaRPr lang="en-IN" sz="1800" dirty="0"/>
                    </a:p>
                  </a:txBody>
                  <a:tcPr marT="45725" marB="45725" anchor="ctr"/>
                </a:tc>
                <a:tc>
                  <a:txBody>
                    <a:bodyPr/>
                    <a:lstStyle/>
                    <a:p>
                      <a:pPr algn="ctr"/>
                      <a:r>
                        <a:rPr lang="en-US" sz="1800" b="1" baseline="0" dirty="0"/>
                        <a:t>Sample Good</a:t>
                      </a:r>
                      <a:endParaRPr lang="en-IN" sz="1800" b="1" baseline="-25000" dirty="0"/>
                    </a:p>
                  </a:txBody>
                  <a:tcPr marT="45725" marB="45725" anchor="ctr"/>
                </a:tc>
                <a:tc>
                  <a:txBody>
                    <a:bodyPr/>
                    <a:lstStyle/>
                    <a:p>
                      <a:pPr algn="ctr"/>
                      <a:r>
                        <a:rPr lang="en-US" sz="1800" b="1" dirty="0"/>
                        <a:t>Sample bad</a:t>
                      </a:r>
                    </a:p>
                  </a:txBody>
                  <a:tcPr marT="45725" marB="45725" anchor="ctr"/>
                </a:tc>
                <a:extLst>
                  <a:ext uri="{0D108BD9-81ED-4DB2-BD59-A6C34878D82A}">
                    <a16:rowId xmlns:a16="http://schemas.microsoft.com/office/drawing/2014/main" val="10001"/>
                  </a:ext>
                </a:extLst>
              </a:tr>
              <a:tr h="1682895">
                <a:tc>
                  <a:txBody>
                    <a:bodyPr/>
                    <a:lstStyle/>
                    <a:p>
                      <a:pPr algn="ctr"/>
                      <a:r>
                        <a:rPr lang="en-IN" sz="1800" b="1" dirty="0"/>
                        <a:t>Good batch of items</a:t>
                      </a:r>
                    </a:p>
                  </a:txBody>
                  <a:tcPr marT="45725" marB="45725" anchor="ctr"/>
                </a:tc>
                <a:tc>
                  <a:txBody>
                    <a:bodyPr/>
                    <a:lstStyle/>
                    <a:p>
                      <a:pPr algn="ctr"/>
                      <a:r>
                        <a:rPr lang="en-US" sz="1800" dirty="0"/>
                        <a:t>Accept the lot</a:t>
                      </a:r>
                    </a:p>
                    <a:p>
                      <a:pPr algn="ctr"/>
                      <a:r>
                        <a:rPr lang="en-US" sz="1800" dirty="0"/>
                        <a:t>Correct Decision</a:t>
                      </a:r>
                      <a:endParaRPr lang="en-IN" sz="1800" dirty="0"/>
                    </a:p>
                  </a:txBody>
                  <a:tcPr marT="45725" marB="45725" anchor="ctr"/>
                </a:tc>
                <a:tc>
                  <a:txBody>
                    <a:bodyPr/>
                    <a:lstStyle/>
                    <a:p>
                      <a:pPr marL="285750" indent="-285750" algn="ctr">
                        <a:buFont typeface="Arial" pitchFamily="34" charset="0"/>
                        <a:buNone/>
                      </a:pPr>
                      <a:r>
                        <a:rPr lang="en-US" sz="1800" u="none" dirty="0"/>
                        <a:t>Reject the  lot</a:t>
                      </a:r>
                    </a:p>
                    <a:p>
                      <a:pPr marL="285750" indent="-285750" algn="ctr">
                        <a:buFont typeface="Arial" pitchFamily="34" charset="0"/>
                        <a:buNone/>
                      </a:pPr>
                      <a:r>
                        <a:rPr lang="en-US" sz="1800" u="none" dirty="0">
                          <a:highlight>
                            <a:srgbClr val="FFFF00"/>
                          </a:highlight>
                        </a:rPr>
                        <a:t>Wrong decision</a:t>
                      </a:r>
                    </a:p>
                    <a:p>
                      <a:pPr marL="285750" indent="-285750" algn="ctr">
                        <a:buFont typeface="Arial" pitchFamily="34" charset="0"/>
                        <a:buNone/>
                      </a:pPr>
                      <a:r>
                        <a:rPr lang="en-US" sz="1800" u="none" dirty="0">
                          <a:highlight>
                            <a:srgbClr val="FFFF00"/>
                          </a:highlight>
                        </a:rPr>
                        <a:t>Type 1 Error </a:t>
                      </a:r>
                    </a:p>
                  </a:txBody>
                  <a:tcPr marT="45725" marB="45725" anchor="ctr"/>
                </a:tc>
                <a:extLst>
                  <a:ext uri="{0D108BD9-81ED-4DB2-BD59-A6C34878D82A}">
                    <a16:rowId xmlns:a16="http://schemas.microsoft.com/office/drawing/2014/main" val="10002"/>
                  </a:ext>
                </a:extLst>
              </a:tr>
              <a:tr h="984063">
                <a:tc>
                  <a:txBody>
                    <a:bodyPr/>
                    <a:lstStyle/>
                    <a:p>
                      <a:pPr algn="ctr"/>
                      <a:r>
                        <a:rPr lang="en-US" sz="1800" b="1" baseline="0" dirty="0"/>
                        <a:t>Bad </a:t>
                      </a:r>
                      <a:r>
                        <a:rPr lang="en-IN" sz="1800" b="1" dirty="0"/>
                        <a:t>batch of items</a:t>
                      </a:r>
                    </a:p>
                  </a:txBody>
                  <a:tcPr marT="45725" marB="45725" anchor="ctr"/>
                </a:tc>
                <a:tc>
                  <a:txBody>
                    <a:bodyPr/>
                    <a:lstStyle/>
                    <a:p>
                      <a:pPr algn="ctr"/>
                      <a:r>
                        <a:rPr lang="en-US" sz="1800" dirty="0"/>
                        <a:t>Accept the lot</a:t>
                      </a:r>
                    </a:p>
                    <a:p>
                      <a:pPr algn="ctr"/>
                      <a:r>
                        <a:rPr lang="en-US" sz="1800" dirty="0">
                          <a:highlight>
                            <a:srgbClr val="FFFF00"/>
                          </a:highlight>
                        </a:rPr>
                        <a:t>Wrong decision</a:t>
                      </a:r>
                    </a:p>
                    <a:p>
                      <a:pPr algn="ctr"/>
                      <a:r>
                        <a:rPr lang="en-US" sz="1800" dirty="0">
                          <a:highlight>
                            <a:srgbClr val="FFFF00"/>
                          </a:highlight>
                        </a:rPr>
                        <a:t>Type 2 Error</a:t>
                      </a:r>
                    </a:p>
                  </a:txBody>
                  <a:tcPr marT="45725" marB="45725" anchor="ctr"/>
                </a:tc>
                <a:tc>
                  <a:txBody>
                    <a:bodyPr/>
                    <a:lstStyle/>
                    <a:p>
                      <a:pPr algn="ctr"/>
                      <a:r>
                        <a:rPr lang="en-IN" sz="1800" dirty="0"/>
                        <a:t>Reject the lot </a:t>
                      </a:r>
                    </a:p>
                    <a:p>
                      <a:pPr algn="ctr"/>
                      <a:r>
                        <a:rPr lang="en-IN" sz="1800" dirty="0"/>
                        <a:t>Correct decision</a:t>
                      </a:r>
                    </a:p>
                  </a:txBody>
                  <a:tcPr marT="45725" marB="457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80089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DF63-43E6-4CA8-2EE7-5A0D227EBD00}"/>
              </a:ext>
            </a:extLst>
          </p:cNvPr>
          <p:cNvSpPr>
            <a:spLocks noGrp="1"/>
          </p:cNvSpPr>
          <p:nvPr>
            <p:ph type="title"/>
          </p:nvPr>
        </p:nvSpPr>
        <p:spPr/>
        <p:txBody>
          <a:bodyPr/>
          <a:lstStyle/>
          <a:p>
            <a:r>
              <a:rPr lang="en-IN" dirty="0"/>
              <a:t>Inference from T-test</a:t>
            </a:r>
          </a:p>
        </p:txBody>
      </p:sp>
      <p:sp>
        <p:nvSpPr>
          <p:cNvPr id="3" name="Content Placeholder 2">
            <a:extLst>
              <a:ext uri="{FF2B5EF4-FFF2-40B4-BE49-F238E27FC236}">
                <a16:creationId xmlns:a16="http://schemas.microsoft.com/office/drawing/2014/main" id="{F93C7CA1-B051-253A-D321-6DA3D827FF58}"/>
              </a:ext>
            </a:extLst>
          </p:cNvPr>
          <p:cNvSpPr>
            <a:spLocks noGrp="1"/>
          </p:cNvSpPr>
          <p:nvPr>
            <p:ph idx="1"/>
          </p:nvPr>
        </p:nvSpPr>
        <p:spPr/>
        <p:txBody>
          <a:bodyPr/>
          <a:lstStyle/>
          <a:p>
            <a:r>
              <a:rPr lang="en-US" sz="2800" dirty="0"/>
              <a:t>The comparison helps to determine the effect of chance on the difference, and whether the difference is outside that chance range. </a:t>
            </a:r>
          </a:p>
          <a:p>
            <a:r>
              <a:rPr lang="en-US" sz="2800" u="sng" dirty="0"/>
              <a:t>The t-test questions whether the difference between the groups represents a true difference in the study or merely a random difference</a:t>
            </a:r>
            <a:r>
              <a:rPr lang="en-US" sz="2800" dirty="0"/>
              <a:t>.</a:t>
            </a:r>
            <a:endParaRPr lang="en-IN" sz="2800" dirty="0"/>
          </a:p>
        </p:txBody>
      </p:sp>
    </p:spTree>
    <p:extLst>
      <p:ext uri="{BB962C8B-B14F-4D97-AF65-F5344CB8AC3E}">
        <p14:creationId xmlns:p14="http://schemas.microsoft.com/office/powerpoint/2010/main" val="41739541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04A8-49AC-2CC1-1C35-1FE1829F3574}"/>
              </a:ext>
            </a:extLst>
          </p:cNvPr>
          <p:cNvSpPr>
            <a:spLocks noGrp="1"/>
          </p:cNvSpPr>
          <p:nvPr>
            <p:ph type="title"/>
          </p:nvPr>
        </p:nvSpPr>
        <p:spPr/>
        <p:txBody>
          <a:bodyPr/>
          <a:lstStyle/>
          <a:p>
            <a:r>
              <a:rPr lang="en-IN" dirty="0"/>
              <a:t>Inference from T-test</a:t>
            </a:r>
          </a:p>
        </p:txBody>
      </p:sp>
      <p:sp>
        <p:nvSpPr>
          <p:cNvPr id="3" name="Content Placeholder 2">
            <a:extLst>
              <a:ext uri="{FF2B5EF4-FFF2-40B4-BE49-F238E27FC236}">
                <a16:creationId xmlns:a16="http://schemas.microsoft.com/office/drawing/2014/main" id="{1EF3ADDC-40FC-981D-FD13-B7131F2EC896}"/>
              </a:ext>
            </a:extLst>
          </p:cNvPr>
          <p:cNvSpPr>
            <a:spLocks noGrp="1"/>
          </p:cNvSpPr>
          <p:nvPr>
            <p:ph idx="1"/>
          </p:nvPr>
        </p:nvSpPr>
        <p:spPr/>
        <p:txBody>
          <a:bodyPr/>
          <a:lstStyle/>
          <a:p>
            <a:r>
              <a:rPr lang="en-US" sz="2400" dirty="0"/>
              <a:t>A </a:t>
            </a:r>
            <a:r>
              <a:rPr lang="en-US" sz="2400" dirty="0">
                <a:highlight>
                  <a:srgbClr val="FFFF00"/>
                </a:highlight>
              </a:rPr>
              <a:t>large</a:t>
            </a:r>
            <a:r>
              <a:rPr lang="en-US" sz="2400" dirty="0"/>
              <a:t> t-score, or t-value, indicates that the </a:t>
            </a:r>
            <a:r>
              <a:rPr lang="en-US" sz="2400" u="sng" dirty="0"/>
              <a:t>groups are different</a:t>
            </a:r>
            <a:r>
              <a:rPr lang="en-US" sz="2400" dirty="0"/>
              <a:t> while a </a:t>
            </a:r>
            <a:r>
              <a:rPr lang="en-US" sz="2400" dirty="0">
                <a:highlight>
                  <a:srgbClr val="FFFF00"/>
                </a:highlight>
              </a:rPr>
              <a:t>small</a:t>
            </a:r>
            <a:r>
              <a:rPr lang="en-US" sz="2400" dirty="0"/>
              <a:t> t-score indicates that the </a:t>
            </a:r>
            <a:r>
              <a:rPr lang="en-US" sz="2400" u="sng" dirty="0"/>
              <a:t>groups are similar</a:t>
            </a:r>
            <a:r>
              <a:rPr lang="en-US" sz="2400" dirty="0"/>
              <a:t>.</a:t>
            </a:r>
          </a:p>
          <a:p>
            <a:r>
              <a:rPr lang="en-US" sz="2400" dirty="0"/>
              <a:t>Degrees of freedom refer to the values in a study that has the </a:t>
            </a:r>
            <a:r>
              <a:rPr lang="en-US" sz="2400" dirty="0">
                <a:highlight>
                  <a:srgbClr val="FFFF00"/>
                </a:highlight>
              </a:rPr>
              <a:t>freedom to vary </a:t>
            </a:r>
            <a:r>
              <a:rPr lang="en-US" sz="2400" dirty="0"/>
              <a:t>and are essential for assessing the importance and the validity of the null hypothesis. </a:t>
            </a:r>
          </a:p>
          <a:p>
            <a:r>
              <a:rPr lang="en-US" sz="2400" dirty="0"/>
              <a:t>Computation of these values usually depends upon the number of data records available in the sample set.</a:t>
            </a:r>
            <a:endParaRPr lang="en-IN" sz="2400" dirty="0"/>
          </a:p>
        </p:txBody>
      </p:sp>
    </p:spTree>
    <p:extLst>
      <p:ext uri="{BB962C8B-B14F-4D97-AF65-F5344CB8AC3E}">
        <p14:creationId xmlns:p14="http://schemas.microsoft.com/office/powerpoint/2010/main" val="13731221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645F-F21E-D941-A728-7BD324B23711}"/>
              </a:ext>
            </a:extLst>
          </p:cNvPr>
          <p:cNvSpPr>
            <a:spLocks noGrp="1"/>
          </p:cNvSpPr>
          <p:nvPr>
            <p:ph type="title"/>
          </p:nvPr>
        </p:nvSpPr>
        <p:spPr>
          <a:xfrm>
            <a:off x="508000" y="69109"/>
            <a:ext cx="10972800" cy="685800"/>
          </a:xfrm>
        </p:spPr>
        <p:txBody>
          <a:bodyPr/>
          <a:lstStyle/>
          <a:p>
            <a:r>
              <a:rPr lang="en-IN" dirty="0"/>
              <a:t>Types of T-Test</a:t>
            </a:r>
          </a:p>
        </p:txBody>
      </p:sp>
      <p:pic>
        <p:nvPicPr>
          <p:cNvPr id="5" name="Picture 4">
            <a:extLst>
              <a:ext uri="{FF2B5EF4-FFF2-40B4-BE49-F238E27FC236}">
                <a16:creationId xmlns:a16="http://schemas.microsoft.com/office/drawing/2014/main" id="{FE625405-CEED-5CF3-CFC4-9843B830533D}"/>
              </a:ext>
            </a:extLst>
          </p:cNvPr>
          <p:cNvPicPr>
            <a:picLocks noChangeAspect="1"/>
          </p:cNvPicPr>
          <p:nvPr/>
        </p:nvPicPr>
        <p:blipFill>
          <a:blip r:embed="rId2"/>
          <a:stretch>
            <a:fillRect/>
          </a:stretch>
        </p:blipFill>
        <p:spPr>
          <a:xfrm>
            <a:off x="2255711" y="1034151"/>
            <a:ext cx="7680577" cy="5159029"/>
          </a:xfrm>
          <a:prstGeom prst="rect">
            <a:avLst/>
          </a:prstGeom>
        </p:spPr>
      </p:pic>
      <p:sp>
        <p:nvSpPr>
          <p:cNvPr id="7" name="TextBox 6">
            <a:extLst>
              <a:ext uri="{FF2B5EF4-FFF2-40B4-BE49-F238E27FC236}">
                <a16:creationId xmlns:a16="http://schemas.microsoft.com/office/drawing/2014/main" id="{E24693BD-F363-65F7-9A9E-75F7E833F518}"/>
              </a:ext>
            </a:extLst>
          </p:cNvPr>
          <p:cNvSpPr txBox="1"/>
          <p:nvPr/>
        </p:nvSpPr>
        <p:spPr>
          <a:xfrm>
            <a:off x="-1773" y="6312931"/>
            <a:ext cx="4318592" cy="276999"/>
          </a:xfrm>
          <a:prstGeom prst="rect">
            <a:avLst/>
          </a:prstGeom>
          <a:noFill/>
        </p:spPr>
        <p:txBody>
          <a:bodyPr wrap="square">
            <a:spAutoFit/>
          </a:bodyPr>
          <a:lstStyle/>
          <a:p>
            <a:r>
              <a:rPr lang="en-IN" sz="1200" b="0" i="0" dirty="0">
                <a:solidFill>
                  <a:srgbClr val="444444"/>
                </a:solidFill>
                <a:effectLst/>
                <a:latin typeface="SourceSansPro"/>
              </a:rPr>
              <a:t>Image by Julie Bang Â© Investopedia 2019</a:t>
            </a:r>
            <a:endParaRPr lang="en-IN" sz="1200" dirty="0"/>
          </a:p>
        </p:txBody>
      </p:sp>
    </p:spTree>
    <p:extLst>
      <p:ext uri="{BB962C8B-B14F-4D97-AF65-F5344CB8AC3E}">
        <p14:creationId xmlns:p14="http://schemas.microsoft.com/office/powerpoint/2010/main" val="2927162294"/>
      </p:ext>
    </p:extLst>
  </p:cSld>
  <p:clrMapOvr>
    <a:masterClrMapping/>
  </p:clrMapOvr>
  <p:transition>
    <p:fade/>
  </p:transition>
</p:sld>
</file>

<file path=ppt/theme/theme1.xml><?xml version="1.0" encoding="utf-8"?>
<a:theme xmlns:a="http://schemas.openxmlformats.org/drawingml/2006/main" name="IT6006U3LS02Filtering_Streams">
  <a:themeElements>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fontScheme name="1_Heartbeat Review 9 May'06">
      <a:majorFont>
        <a:latin typeface="Verdana"/>
        <a:ea typeface="MS PGothic"/>
        <a:cs typeface=""/>
      </a:majorFont>
      <a:minorFont>
        <a:latin typeface="Verdan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lnDef>
  </a:objectDefaults>
  <a:extraClrSchemeLst>
    <a:extraClrScheme>
      <a:clrScheme name="1_Heartbeat Review 9 May'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Heartbeat Review 9 May'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Heartbeat Review 9 May'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Heartbeat Review 9 May'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Heartbeat Review 9 May'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Heartbeat Review 9 May'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Heartbeat Review 9 May'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Heartbeat Review 9 May'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Heartbeat Review 9 May'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Heartbeat Review 9 May'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Heartbeat Review 9 May'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Heartbeat Review 9 May'06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10674</TotalTime>
  <Words>2179</Words>
  <Application>Microsoft Office PowerPoint</Application>
  <PresentationFormat>Widescreen</PresentationFormat>
  <Paragraphs>311</Paragraphs>
  <Slides>38</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SourceSansPro</vt:lpstr>
      <vt:lpstr>Times New Roman</vt:lpstr>
      <vt:lpstr>Verdana</vt:lpstr>
      <vt:lpstr>Wingdings</vt:lpstr>
      <vt:lpstr>IT6006U3LS02Filtering_Streams</vt:lpstr>
      <vt:lpstr>Equation</vt:lpstr>
      <vt:lpstr>UIT2502 – Data Analytics &amp; Visualization</vt:lpstr>
      <vt:lpstr>T-Test Introduction</vt:lpstr>
      <vt:lpstr>Understanding T-Test</vt:lpstr>
      <vt:lpstr>Setting H0 in T-Test</vt:lpstr>
      <vt:lpstr>Assumptions</vt:lpstr>
      <vt:lpstr>Inference from T-test</vt:lpstr>
      <vt:lpstr>Inference from T-test</vt:lpstr>
      <vt:lpstr>Inference from T-test</vt:lpstr>
      <vt:lpstr>Types of T-Test</vt:lpstr>
      <vt:lpstr>Paired/ Correlated Sample T-Test</vt:lpstr>
      <vt:lpstr>Equal Variance or Pooled T-Test</vt:lpstr>
      <vt:lpstr>Unequal Variance/ Welch's T-Test</vt:lpstr>
      <vt:lpstr>Is it Z-Test or T-Test?</vt:lpstr>
      <vt:lpstr>Is it Z-Test or T-Test?</vt:lpstr>
      <vt:lpstr>Is it Z-Test or T-Test?</vt:lpstr>
      <vt:lpstr>Is it Z-Test or T-Test?</vt:lpstr>
      <vt:lpstr>Is it Z-Test or T-Test?</vt:lpstr>
      <vt:lpstr>T-test for One Sample</vt:lpstr>
      <vt:lpstr>Example</vt:lpstr>
      <vt:lpstr>Example</vt:lpstr>
      <vt:lpstr>PowerPoint Presentation</vt:lpstr>
      <vt:lpstr>Example</vt:lpstr>
      <vt:lpstr>PowerPoint Presentation</vt:lpstr>
      <vt:lpstr>T-test for Two Sample</vt:lpstr>
      <vt:lpstr>Is it Z-Test or T-Test? </vt:lpstr>
      <vt:lpstr>Is it Z-Test or T-Test? </vt:lpstr>
      <vt:lpstr>Is it Z-Test or T-Test? </vt:lpstr>
      <vt:lpstr>T-test for Two Sample</vt:lpstr>
      <vt:lpstr>PowerPoint Presentation</vt:lpstr>
      <vt:lpstr>Example</vt:lpstr>
      <vt:lpstr>T-test for Two Sample</vt:lpstr>
      <vt:lpstr>Example</vt:lpstr>
      <vt:lpstr>Example – Paired T-Test</vt:lpstr>
      <vt:lpstr>Example – Paired T-Test</vt:lpstr>
      <vt:lpstr>The t-distribution is more spread out and has heavier tails compared to the standard normal distribution.</vt:lpstr>
      <vt:lpstr>t-distribution is more spread out </vt:lpstr>
      <vt:lpstr>t-distribution has heavier tails </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PIF1941 – NLP &amp; IR</dc:title>
  <dc:creator>VEERA RAGAVAN</dc:creator>
  <cp:lastModifiedBy>Karthika S</cp:lastModifiedBy>
  <cp:revision>626</cp:revision>
  <dcterms:created xsi:type="dcterms:W3CDTF">2020-08-02T17:30:45Z</dcterms:created>
  <dcterms:modified xsi:type="dcterms:W3CDTF">2023-10-19T15:56:23Z</dcterms:modified>
</cp:coreProperties>
</file>