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49" r:id="rId2"/>
    <p:sldId id="395" r:id="rId3"/>
    <p:sldId id="388" r:id="rId4"/>
    <p:sldId id="389" r:id="rId5"/>
    <p:sldId id="394" r:id="rId6"/>
    <p:sldId id="390" r:id="rId7"/>
    <p:sldId id="392" r:id="rId8"/>
    <p:sldId id="391" r:id="rId9"/>
    <p:sldId id="393" r:id="rId10"/>
    <p:sldId id="396" r:id="rId11"/>
    <p:sldId id="397" r:id="rId12"/>
    <p:sldId id="398" r:id="rId13"/>
    <p:sldId id="387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31-10-2023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streetmojo.com/f-tes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202097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UIT2502 – Data Analytics &amp; 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30" y="1386453"/>
            <a:ext cx="11426618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Analysis of Variance - F-test</a:t>
            </a:r>
            <a:endParaRPr lang="en-US" sz="2400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pic>
        <p:nvPicPr>
          <p:cNvPr id="3" name="Picture 2" descr="Why do we use a one-tailed test F-test in analysis of variance (ANOVA)? -  Cross Validated">
            <a:extLst>
              <a:ext uri="{FF2B5EF4-FFF2-40B4-BE49-F238E27FC236}">
                <a16:creationId xmlns:a16="http://schemas.microsoft.com/office/drawing/2014/main" id="{561F8870-F5FC-7E1E-770F-DBDD7987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7" y="3019648"/>
            <a:ext cx="4693360" cy="32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-Test Formula | How to Perform F-Test? (Step by Step) | Examples">
            <a:extLst>
              <a:ext uri="{FF2B5EF4-FFF2-40B4-BE49-F238E27FC236}">
                <a16:creationId xmlns:a16="http://schemas.microsoft.com/office/drawing/2014/main" id="{A94EA166-E169-A3E0-B3BC-AA816C44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02" y="3274184"/>
            <a:ext cx="3960517" cy="21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1A58-CA3F-0BCF-033D-268ADA19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9C865-15D9-33B6-CAF9-0BAFD703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7" y="1222743"/>
            <a:ext cx="10566005" cy="2488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09C00-42F4-0192-FCCB-58A865EAA363}"/>
              </a:ext>
            </a:extLst>
          </p:cNvPr>
          <p:cNvSpPr txBox="1"/>
          <p:nvPr/>
        </p:nvSpPr>
        <p:spPr>
          <a:xfrm>
            <a:off x="1049964" y="3976573"/>
            <a:ext cx="9242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SSC= Sum of squares between samples (Columns) </a:t>
            </a:r>
          </a:p>
          <a:p>
            <a:r>
              <a:rPr lang="en-US" dirty="0"/>
              <a:t>SST= Total sum of the squares of Variations.</a:t>
            </a:r>
          </a:p>
          <a:p>
            <a:r>
              <a:rPr lang="en-US" dirty="0"/>
              <a:t>SSE= Sum of squares within the samples. </a:t>
            </a:r>
          </a:p>
          <a:p>
            <a:r>
              <a:rPr lang="en-US" dirty="0"/>
              <a:t>MSC= Mean sum of squats between samples </a:t>
            </a:r>
          </a:p>
          <a:p>
            <a:r>
              <a:rPr lang="en-US" dirty="0"/>
              <a:t>MSE= Mean sum of squares within samples</a:t>
            </a:r>
          </a:p>
        </p:txBody>
      </p:sp>
    </p:spTree>
    <p:extLst>
      <p:ext uri="{BB962C8B-B14F-4D97-AF65-F5344CB8AC3E}">
        <p14:creationId xmlns:p14="http://schemas.microsoft.com/office/powerpoint/2010/main" val="14381848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D63D-37B9-3D9D-D8EC-6414349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for Two-way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92382-F8AD-66AF-AC57-131F0F91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39" y="1456660"/>
            <a:ext cx="11041120" cy="2382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FA5A31-C9D8-C48D-0F77-8DE581EA645B}"/>
              </a:ext>
            </a:extLst>
          </p:cNvPr>
          <p:cNvSpPr txBox="1"/>
          <p:nvPr/>
        </p:nvSpPr>
        <p:spPr>
          <a:xfrm>
            <a:off x="1092496" y="4094111"/>
            <a:ext cx="8593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𝐹𝑡𝑟𝑒𝑎𝑡𝑚𝑒𝑛𝑡 = MSC/MSE; MSC &gt; MSE or MSE/MSC; MSE &gt; MSC</a:t>
            </a:r>
          </a:p>
          <a:p>
            <a:endParaRPr lang="en-IN" dirty="0"/>
          </a:p>
          <a:p>
            <a:r>
              <a:rPr lang="en-IN" dirty="0"/>
              <a:t>𝐹𝑏𝑙𝑜𝑐𝑘𝑠 = MSR/MSE; MSR &gt; MSE or MSE/MSR; MSE&gt;MSR</a:t>
            </a:r>
          </a:p>
        </p:txBody>
      </p:sp>
    </p:spTree>
    <p:extLst>
      <p:ext uri="{BB962C8B-B14F-4D97-AF65-F5344CB8AC3E}">
        <p14:creationId xmlns:p14="http://schemas.microsoft.com/office/powerpoint/2010/main" val="19158030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D63D-37B9-3D9D-D8EC-64143495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for Two-way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D1A67-7556-AD42-1689-093A4C03A765}"/>
              </a:ext>
            </a:extLst>
          </p:cNvPr>
          <p:cNvSpPr txBox="1"/>
          <p:nvPr/>
        </p:nvSpPr>
        <p:spPr>
          <a:xfrm>
            <a:off x="508000" y="1478680"/>
            <a:ext cx="115682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Total variation consists of three parts: </a:t>
            </a:r>
          </a:p>
          <a:p>
            <a:pPr marL="400050" indent="-400050">
              <a:buAutoNum type="romanLcParenBoth"/>
            </a:pPr>
            <a:r>
              <a:rPr lang="en-IN" dirty="0"/>
              <a:t>variation between columns, SSC; </a:t>
            </a:r>
          </a:p>
          <a:p>
            <a:pPr marL="400050" indent="-400050">
              <a:buAutoNum type="romanLcParenBoth"/>
            </a:pPr>
            <a:r>
              <a:rPr lang="en-IN" dirty="0"/>
              <a:t>variation between rows, SSR; and </a:t>
            </a:r>
          </a:p>
          <a:p>
            <a:r>
              <a:rPr lang="en-IN" dirty="0"/>
              <a:t>(iii) actual variation due to random error, SSE. </a:t>
            </a:r>
          </a:p>
          <a:p>
            <a:endParaRPr lang="en-IN" dirty="0"/>
          </a:p>
          <a:p>
            <a:r>
              <a:rPr lang="en-IN" dirty="0"/>
              <a:t>That is,</a:t>
            </a:r>
          </a:p>
          <a:p>
            <a:r>
              <a:rPr lang="en-IN" dirty="0"/>
              <a:t>SST=SSC+(SSR+SSE).</a:t>
            </a:r>
          </a:p>
          <a:p>
            <a:endParaRPr lang="en-IN" dirty="0"/>
          </a:p>
          <a:p>
            <a:r>
              <a:rPr lang="en-IN" dirty="0"/>
              <a:t>The degrees of freedom associated with SST are cr-1, where c and r are the number of columns </a:t>
            </a:r>
          </a:p>
          <a:p>
            <a:r>
              <a:rPr lang="en-IN" dirty="0"/>
              <a:t>and rows, respectively.</a:t>
            </a:r>
          </a:p>
          <a:p>
            <a:endParaRPr lang="en-IN" dirty="0"/>
          </a:p>
          <a:p>
            <a:r>
              <a:rPr lang="en-IN" dirty="0"/>
              <a:t>Degrees of freedom between columns= c-1</a:t>
            </a:r>
          </a:p>
          <a:p>
            <a:r>
              <a:rPr lang="en-IN" dirty="0"/>
              <a:t>Degrees of freedom between rows= r-1</a:t>
            </a:r>
          </a:p>
          <a:p>
            <a:r>
              <a:rPr lang="en-IN" dirty="0"/>
              <a:t>Degrees of freedom for residual error=(c-1)(r-1)</a:t>
            </a:r>
          </a:p>
        </p:txBody>
      </p:sp>
    </p:spTree>
    <p:extLst>
      <p:ext uri="{BB962C8B-B14F-4D97-AF65-F5344CB8AC3E}">
        <p14:creationId xmlns:p14="http://schemas.microsoft.com/office/powerpoint/2010/main" val="10389331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David </a:t>
            </a:r>
            <a:r>
              <a:rPr lang="en-IN" sz="1600" dirty="0" err="1"/>
              <a:t>Cielen</a:t>
            </a:r>
            <a:r>
              <a:rPr lang="en-IN" sz="1600" dirty="0"/>
              <a:t>, Arno D. B. </a:t>
            </a:r>
            <a:r>
              <a:rPr lang="en-IN" sz="1600" dirty="0" err="1"/>
              <a:t>Meysman</a:t>
            </a:r>
            <a:r>
              <a:rPr lang="en-IN" sz="1600" dirty="0"/>
              <a:t>, and Mohamed Ali, “Introducing Data Science”, Manning Publications, 2016. (first two chapters for Unit I).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Robert S. Witte and John S. Witte, “Statistics”, Eleventh Edition, Wiley Publications,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Jake </a:t>
            </a:r>
            <a:r>
              <a:rPr lang="en-IN" sz="1600" dirty="0" err="1"/>
              <a:t>VanderPlas</a:t>
            </a:r>
            <a:r>
              <a:rPr lang="en-IN" sz="1600" dirty="0"/>
              <a:t>, “Python Data Science Handbook”, O’Reilly, 2016.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Allen B. Downey, “Think Stats: Exploratory Data Analysis in Python”, Green Tea Press, 2014.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DD64-1033-BDAE-C4DB-C95BAFD2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25C9-12FF-1C32-C546-AB860ACC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F-statistic is the ratio of </a:t>
            </a:r>
            <a:r>
              <a:rPr lang="en-US" sz="2800"/>
              <a:t>two variances.</a:t>
            </a:r>
            <a:endParaRPr lang="en-US" sz="2800" dirty="0"/>
          </a:p>
          <a:p>
            <a:r>
              <a:rPr lang="en-US" sz="2800" dirty="0"/>
              <a:t>Variances measure the dispersal of the data points around the mean. </a:t>
            </a:r>
          </a:p>
          <a:p>
            <a:r>
              <a:rPr lang="en-US" sz="2800" dirty="0"/>
              <a:t>Higher variances occur when the individual data points tend to fall further from the mean.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1734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104-7A9B-E812-4076-85A4398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FBEF-831D-9844-329A-5E985813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F-Test in statistics is a hypothesis-testing procedure that considers two variances from two samples. </a:t>
            </a:r>
          </a:p>
          <a:p>
            <a:r>
              <a:rPr lang="en-US" sz="2400" dirty="0"/>
              <a:t>The F-Test is used when the difference between two variances needs to be significantly assessed, </a:t>
            </a:r>
          </a:p>
          <a:p>
            <a:pPr lvl="1"/>
            <a:r>
              <a:rPr lang="en-US" sz="2400" dirty="0"/>
              <a:t>When determining whether or not two samples can be taken as representative of the normal population with the same variance.</a:t>
            </a:r>
          </a:p>
          <a:p>
            <a:r>
              <a:rPr lang="en-US" sz="2400" dirty="0"/>
              <a:t>Helps to determine the overall significance of the regression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07698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8BBA-30D0-1D19-A7F4-DD4BDEA5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DD632-7306-9A65-BDD5-CDD9EBC8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079" y="1166846"/>
            <a:ext cx="7046576" cy="350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95E09-5B87-793F-E2B2-0882BE2AB3BB}"/>
              </a:ext>
            </a:extLst>
          </p:cNvPr>
          <p:cNvSpPr txBox="1"/>
          <p:nvPr/>
        </p:nvSpPr>
        <p:spPr>
          <a:xfrm>
            <a:off x="167462" y="6391297"/>
            <a:ext cx="704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F-Test - Definition, Statistics, Calculation, Interpretation, Example (wallstreetmojo.com)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691672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BC59-3570-A218-CDBF-50C67BD0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EEC8-DE5F-C01E-D970-D135A6B0B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F-Test is utilized to determine whether two populations’ variances are equal. </a:t>
            </a:r>
          </a:p>
          <a:p>
            <a:r>
              <a:rPr lang="en-US" sz="2400" dirty="0"/>
              <a:t>It is used to examine the hypothesis that a population’s mean values are normally distributed. </a:t>
            </a:r>
          </a:p>
          <a:p>
            <a:r>
              <a:rPr lang="en-US" sz="2400" dirty="0"/>
              <a:t>It is also utilized to determine whether a suggested regression model accurately predicts the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17369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D93-38FE-27D7-17FD-0EA6E8D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F-Test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AE5-BC10-FA4B-2BAC-51CE5B95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Normality</a:t>
            </a:r>
            <a:r>
              <a:rPr lang="en-US" sz="2400" dirty="0"/>
              <a:t>: the populations must have a normal distribution.</a:t>
            </a:r>
          </a:p>
          <a:p>
            <a:r>
              <a:rPr lang="en-US" sz="2400" b="1" dirty="0"/>
              <a:t>Independent and random selection of sample items</a:t>
            </a:r>
            <a:r>
              <a:rPr lang="en-US" sz="2400" dirty="0"/>
              <a:t>: the selection of the samples’ components should be independent and random.</a:t>
            </a:r>
          </a:p>
          <a:p>
            <a:r>
              <a:rPr lang="en-US" sz="2400" b="1" dirty="0"/>
              <a:t>More than unity</a:t>
            </a:r>
            <a:r>
              <a:rPr lang="en-US" sz="2400" dirty="0"/>
              <a:t>: The variance ratio must be one or larger than one; it cannot be less than one. When dividing variance estimates, smaller estimates divide the larger estimates of variances.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8463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D93-38FE-27D7-17FD-0EA6E8DE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F-Test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AE5-BC10-FA4B-2BAC-51CE5B95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additive property states that the total of different variance components will equal the total variance, i.e., the </a:t>
            </a:r>
            <a:r>
              <a:rPr lang="en-US" sz="2400" dirty="0">
                <a:highlight>
                  <a:srgbClr val="FFFF00"/>
                </a:highlight>
              </a:rPr>
              <a:t>total variance is the sum of the variance between samples and the variance within samples </a:t>
            </a:r>
            <a:r>
              <a:rPr lang="en-US" sz="2400">
                <a:highlight>
                  <a:srgbClr val="FFFF00"/>
                </a:highlight>
              </a:rPr>
              <a:t>(one-way ANOVA).</a:t>
            </a:r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C9F0B-F4E2-1DE3-D4CD-A5895E98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25" y="3322117"/>
            <a:ext cx="2377400" cy="22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89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CE6-3FCB-38EC-8395-B5672F2C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4F73D-A50D-F488-0628-4FAA8A0E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68" y="2264735"/>
            <a:ext cx="9534264" cy="2328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3B28E-8345-791A-446E-4EA4E0217618}"/>
              </a:ext>
            </a:extLst>
          </p:cNvPr>
          <p:cNvSpPr txBox="1"/>
          <p:nvPr/>
        </p:nvSpPr>
        <p:spPr>
          <a:xfrm>
            <a:off x="1052623" y="1055758"/>
            <a:ext cx="10653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Testing the equality of sample variances with a significance level of 5%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63688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CE6-3FCB-38EC-8395-B5672F2C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4F73D-A50D-F488-0628-4FAA8A0E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07" y="1294510"/>
            <a:ext cx="7540394" cy="1841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3B28E-8345-791A-446E-4EA4E0217618}"/>
              </a:ext>
            </a:extLst>
          </p:cNvPr>
          <p:cNvSpPr txBox="1"/>
          <p:nvPr/>
        </p:nvSpPr>
        <p:spPr>
          <a:xfrm>
            <a:off x="667488" y="771290"/>
            <a:ext cx="10653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121"/>
                </a:solidFill>
                <a:effectLst/>
                <a:latin typeface="-apple-system"/>
              </a:rPr>
              <a:t>Testing the equality of sample variances with a significance level of 5%</a:t>
            </a:r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20F7-C7D2-D043-7EE7-0EBEDAFE0280}"/>
              </a:ext>
            </a:extLst>
          </p:cNvPr>
          <p:cNvSpPr txBox="1"/>
          <p:nvPr/>
        </p:nvSpPr>
        <p:spPr>
          <a:xfrm>
            <a:off x="278674" y="3598880"/>
            <a:ext cx="2772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n-lt"/>
              </a:rPr>
              <a:t>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: Var1 = Var2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endParaRPr lang="en-IN" sz="16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43DD9-7484-011C-5C42-B8E708A35D71}"/>
              </a:ext>
            </a:extLst>
          </p:cNvPr>
          <p:cNvSpPr txBox="1"/>
          <p:nvPr/>
        </p:nvSpPr>
        <p:spPr>
          <a:xfrm>
            <a:off x="3511422" y="3557802"/>
            <a:ext cx="40913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Var of sample 1 = 10.22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Var of sample 2 = 10</a:t>
            </a:r>
          </a:p>
          <a:p>
            <a:endParaRPr lang="en-US" sz="2000" dirty="0">
              <a:solidFill>
                <a:srgbClr val="212121"/>
              </a:solidFill>
              <a:latin typeface="+mn-lt"/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F score = 1.022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86A5F-85F5-E7C3-36E8-6A65CDF6B8AC}"/>
              </a:ext>
            </a:extLst>
          </p:cNvPr>
          <p:cNvSpPr txBox="1"/>
          <p:nvPr/>
        </p:nvSpPr>
        <p:spPr>
          <a:xfrm>
            <a:off x="7602734" y="3557802"/>
            <a:ext cx="4784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Critical value of v1 = 9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Critical value of v2 = 11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F-table va</a:t>
            </a:r>
            <a:r>
              <a:rPr lang="en-US" sz="2000" dirty="0">
                <a:solidFill>
                  <a:srgbClr val="212121"/>
                </a:solidFill>
                <a:latin typeface="+mn-lt"/>
              </a:rPr>
              <a:t>lue @ 0.05 is 2.90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 </a:t>
            </a:r>
            <a:endParaRPr lang="en-IN" sz="20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DC5C4-E8F7-34ED-BEB7-23ADF51638A1}"/>
              </a:ext>
            </a:extLst>
          </p:cNvPr>
          <p:cNvSpPr txBox="1"/>
          <p:nvPr/>
        </p:nvSpPr>
        <p:spPr>
          <a:xfrm>
            <a:off x="97916" y="4983933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Inference: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-apple-system"/>
              </a:rPr>
              <a:t>F’s computed value (1.022) is less than its table value obtained from the F table (2.90). Null hypothesis is true and that the variance of the two samples is equal.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29321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10780</TotalTime>
  <Words>666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Calibri</vt:lpstr>
      <vt:lpstr>Verdana</vt:lpstr>
      <vt:lpstr>Wingdings</vt:lpstr>
      <vt:lpstr>IT6006U3LS02Filtering_Streams</vt:lpstr>
      <vt:lpstr>UIT2502 – Data Analytics &amp; Visualization</vt:lpstr>
      <vt:lpstr>Introduction</vt:lpstr>
      <vt:lpstr>Introduction</vt:lpstr>
      <vt:lpstr>Introduction</vt:lpstr>
      <vt:lpstr>Introduction</vt:lpstr>
      <vt:lpstr>Assumptions of F-Test</vt:lpstr>
      <vt:lpstr>Assumptions of F-Test</vt:lpstr>
      <vt:lpstr>Example</vt:lpstr>
      <vt:lpstr>Example</vt:lpstr>
      <vt:lpstr>ANOVA Table</vt:lpstr>
      <vt:lpstr>ANOVA for Two-way classification</vt:lpstr>
      <vt:lpstr>ANOVA for Two-way classification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641</cp:revision>
  <dcterms:created xsi:type="dcterms:W3CDTF">2020-08-02T17:30:45Z</dcterms:created>
  <dcterms:modified xsi:type="dcterms:W3CDTF">2023-10-31T05:13:38Z</dcterms:modified>
</cp:coreProperties>
</file>