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9" d="100"/>
          <a:sy n="89" d="100"/>
        </p:scale>
        <p:origin x="120"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4/4/2024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4/4/2024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764254"/>
            <a:ext cx="7766936" cy="1021977"/>
          </a:xfrm>
        </p:spPr>
        <p:txBody>
          <a:bodyPr/>
          <a:lstStyle/>
          <a:p>
            <a:pPr algn="ctr"/>
            <a:r>
              <a:rPr lang="en-US" sz="6000" b="1" dirty="0" smtClean="0">
                <a:solidFill>
                  <a:schemeClr val="tx1"/>
                </a:solidFill>
                <a:latin typeface="Algerian" panose="04020705040A02060702" pitchFamily="82" charset="0"/>
              </a:rPr>
              <a:t>DATA</a:t>
            </a:r>
            <a:r>
              <a:rPr lang="en-US" sz="6000" b="1" dirty="0" smtClean="0"/>
              <a:t> </a:t>
            </a:r>
            <a:r>
              <a:rPr lang="en-US" sz="6000" b="1" dirty="0" smtClean="0">
                <a:solidFill>
                  <a:schemeClr val="tx1"/>
                </a:solidFill>
                <a:latin typeface="Algerian" panose="04020705040A02060702" pitchFamily="82" charset="0"/>
              </a:rPr>
              <a:t>SYNTHESIS</a:t>
            </a:r>
            <a:endParaRPr lang="en-US" sz="6000" b="1" dirty="0">
              <a:solidFill>
                <a:schemeClr val="tx1"/>
              </a:solidFill>
              <a:latin typeface="Algerian" panose="04020705040A02060702" pitchFamily="82" charset="0"/>
            </a:endParaRPr>
          </a:p>
        </p:txBody>
      </p:sp>
      <p:sp>
        <p:nvSpPr>
          <p:cNvPr id="3" name="Subtitle 2"/>
          <p:cNvSpPr>
            <a:spLocks noGrp="1"/>
          </p:cNvSpPr>
          <p:nvPr>
            <p:ph type="subTitle" idx="1"/>
          </p:nvPr>
        </p:nvSpPr>
        <p:spPr>
          <a:xfrm>
            <a:off x="1204856" y="4050833"/>
            <a:ext cx="8069147" cy="1715266"/>
          </a:xfrm>
        </p:spPr>
        <p:txBody>
          <a:bodyPr>
            <a:normAutofit fontScale="92500" lnSpcReduction="20000"/>
          </a:bodyPr>
          <a:lstStyle/>
          <a:p>
            <a:pPr algn="l"/>
            <a:r>
              <a:rPr lang="en-US" b="1" dirty="0" smtClean="0">
                <a:solidFill>
                  <a:schemeClr val="tx1"/>
                </a:solidFill>
              </a:rPr>
              <a:t>PRESENTED BY</a:t>
            </a:r>
          </a:p>
          <a:p>
            <a:pPr algn="l"/>
            <a:r>
              <a:rPr lang="en-US" dirty="0" smtClean="0">
                <a:solidFill>
                  <a:schemeClr val="tx1"/>
                </a:solidFill>
              </a:rPr>
              <a:t>        </a:t>
            </a:r>
            <a:r>
              <a:rPr lang="en-US" b="1" dirty="0" smtClean="0">
                <a:solidFill>
                  <a:schemeClr val="tx1"/>
                </a:solidFill>
              </a:rPr>
              <a:t>VASUNDHARA  </a:t>
            </a:r>
            <a:r>
              <a:rPr lang="en-US" b="1" dirty="0" smtClean="0">
                <a:solidFill>
                  <a:schemeClr val="tx1"/>
                </a:solidFill>
              </a:rPr>
              <a:t>V</a:t>
            </a:r>
          </a:p>
          <a:p>
            <a:pPr algn="l"/>
            <a:r>
              <a:rPr lang="en-US" b="1" dirty="0">
                <a:solidFill>
                  <a:schemeClr val="tx1"/>
                </a:solidFill>
              </a:rPr>
              <a:t> </a:t>
            </a:r>
            <a:r>
              <a:rPr lang="en-US" b="1" dirty="0" smtClean="0">
                <a:solidFill>
                  <a:schemeClr val="tx1"/>
                </a:solidFill>
              </a:rPr>
              <a:t>       821721104058</a:t>
            </a:r>
            <a:endParaRPr lang="en-US" b="1" dirty="0" smtClean="0">
              <a:solidFill>
                <a:schemeClr val="tx1"/>
              </a:solidFill>
            </a:endParaRPr>
          </a:p>
          <a:p>
            <a:pPr algn="l"/>
            <a:r>
              <a:rPr lang="en-US" b="1" dirty="0" smtClean="0">
                <a:solidFill>
                  <a:schemeClr val="tx1"/>
                </a:solidFill>
              </a:rPr>
              <a:t>        B.E CSE</a:t>
            </a:r>
          </a:p>
          <a:p>
            <a:pPr algn="l"/>
            <a:r>
              <a:rPr lang="en-US" b="1" dirty="0" smtClean="0">
                <a:solidFill>
                  <a:schemeClr val="tx1"/>
                </a:solidFill>
              </a:rPr>
              <a:t>        Sir </a:t>
            </a:r>
            <a:r>
              <a:rPr lang="en-US" b="1" dirty="0" err="1" smtClean="0">
                <a:solidFill>
                  <a:schemeClr val="tx1"/>
                </a:solidFill>
              </a:rPr>
              <a:t>Issac</a:t>
            </a:r>
            <a:r>
              <a:rPr lang="en-US" b="1" dirty="0" smtClean="0">
                <a:solidFill>
                  <a:schemeClr val="tx1"/>
                </a:solidFill>
              </a:rPr>
              <a:t> Newton College of Engineering and Technology</a:t>
            </a:r>
          </a:p>
          <a:p>
            <a:endParaRPr lang="en-US" dirty="0"/>
          </a:p>
        </p:txBody>
      </p:sp>
    </p:spTree>
    <p:extLst>
      <p:ext uri="{BB962C8B-B14F-4D97-AF65-F5344CB8AC3E}">
        <p14:creationId xmlns:p14="http://schemas.microsoft.com/office/powerpoint/2010/main" val="1961065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41468"/>
          </a:xfrm>
        </p:spPr>
        <p:txBody>
          <a:bodyPr>
            <a:normAutofit/>
          </a:bodyPr>
          <a:lstStyle/>
          <a:p>
            <a:r>
              <a:rPr lang="en-US" sz="2800" b="1" dirty="0" smtClean="0">
                <a:solidFill>
                  <a:schemeClr val="tx1"/>
                </a:solidFill>
              </a:rPr>
              <a:t>APPLICATION AREAS</a:t>
            </a:r>
            <a:endParaRPr lang="en-US" sz="2800" b="1" dirty="0">
              <a:solidFill>
                <a:schemeClr val="tx1"/>
              </a:solidFill>
            </a:endParaRPr>
          </a:p>
        </p:txBody>
      </p:sp>
      <p:sp>
        <p:nvSpPr>
          <p:cNvPr id="3" name="Content Placeholder 2"/>
          <p:cNvSpPr>
            <a:spLocks noGrp="1"/>
          </p:cNvSpPr>
          <p:nvPr>
            <p:ph idx="1"/>
          </p:nvPr>
        </p:nvSpPr>
        <p:spPr>
          <a:xfrm>
            <a:off x="677334" y="1484555"/>
            <a:ext cx="8596668" cy="4556807"/>
          </a:xfrm>
        </p:spPr>
        <p:txBody>
          <a:bodyPr>
            <a:normAutofit lnSpcReduction="10000"/>
          </a:bodyPr>
          <a:lstStyle/>
          <a:p>
            <a:pPr>
              <a:buFont typeface="Wingdings" panose="05000000000000000000" pitchFamily="2" charset="2"/>
              <a:buChar char="Ø"/>
            </a:pPr>
            <a:r>
              <a:rPr lang="en-US" b="1" dirty="0"/>
              <a:t>Medical Imaging</a:t>
            </a:r>
            <a:r>
              <a:rPr lang="en-US" dirty="0"/>
              <a:t>: Synthetic data can be generated to augment limited datasets for training deep learning models used in medical image analysis, such as MRI, CT, and X-ray scans.</a:t>
            </a:r>
          </a:p>
          <a:p>
            <a:pPr>
              <a:buFont typeface="Wingdings" panose="05000000000000000000" pitchFamily="2" charset="2"/>
              <a:buChar char="Ø"/>
            </a:pPr>
            <a:r>
              <a:rPr lang="en-US" b="1" dirty="0"/>
              <a:t>Clinical Trials</a:t>
            </a:r>
            <a:r>
              <a:rPr lang="en-US" dirty="0"/>
              <a:t>: Synthetic patient data can simulate diverse patient populations, helping researchers design and validate clinical trial protocols and treatments.</a:t>
            </a:r>
          </a:p>
          <a:p>
            <a:pPr>
              <a:buFont typeface="Wingdings" panose="05000000000000000000" pitchFamily="2" charset="2"/>
              <a:buChar char="Ø"/>
            </a:pPr>
            <a:r>
              <a:rPr lang="en-US" b="1" dirty="0"/>
              <a:t>Healthcare Analytics</a:t>
            </a:r>
            <a:r>
              <a:rPr lang="en-US" dirty="0"/>
              <a:t>: Synthetic healthcare records enable analysis of patient outcomes, disease trends, and treatment effectiveness while maintaining patient </a:t>
            </a:r>
            <a:r>
              <a:rPr lang="en-US" dirty="0" smtClean="0"/>
              <a:t>privacy.</a:t>
            </a:r>
          </a:p>
          <a:p>
            <a:pPr>
              <a:buFont typeface="Wingdings" panose="05000000000000000000" pitchFamily="2" charset="2"/>
              <a:buChar char="Ø"/>
            </a:pPr>
            <a:r>
              <a:rPr lang="en-US" b="1" dirty="0" smtClean="0"/>
              <a:t>Market </a:t>
            </a:r>
            <a:r>
              <a:rPr lang="en-US" b="1" dirty="0"/>
              <a:t>Research</a:t>
            </a:r>
            <a:r>
              <a:rPr lang="en-US" dirty="0"/>
              <a:t>: Synthetic consumer data enables market analysis, trend identification, and competitor benchmarking while protecting individual </a:t>
            </a:r>
            <a:r>
              <a:rPr lang="en-US" dirty="0" smtClean="0"/>
              <a:t>privacy.</a:t>
            </a:r>
          </a:p>
          <a:p>
            <a:pPr>
              <a:buFont typeface="Wingdings" panose="05000000000000000000" pitchFamily="2" charset="2"/>
              <a:buChar char="Ø"/>
            </a:pPr>
            <a:r>
              <a:rPr lang="en-US" b="1" dirty="0"/>
              <a:t>Environmental Science</a:t>
            </a:r>
            <a:r>
              <a:rPr lang="en-US" dirty="0"/>
              <a:t>: Synthetic environmental data aids in climate modeling, ecological studies, and environmental impact assessments, supporting conservation efforts and policy-making.</a:t>
            </a:r>
          </a:p>
        </p:txBody>
      </p:sp>
    </p:spTree>
    <p:extLst>
      <p:ext uri="{BB962C8B-B14F-4D97-AF65-F5344CB8AC3E}">
        <p14:creationId xmlns:p14="http://schemas.microsoft.com/office/powerpoint/2010/main" val="2590582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27529"/>
          </a:xfrm>
        </p:spPr>
        <p:txBody>
          <a:bodyPr>
            <a:normAutofit/>
          </a:bodyPr>
          <a:lstStyle/>
          <a:p>
            <a:r>
              <a:rPr lang="en-US" sz="2800" b="1" dirty="0" smtClean="0">
                <a:solidFill>
                  <a:schemeClr val="tx1"/>
                </a:solidFill>
              </a:rPr>
              <a:t>AGENDA</a:t>
            </a:r>
            <a:endParaRPr lang="en-US" sz="2800" b="1" dirty="0">
              <a:solidFill>
                <a:schemeClr val="tx1"/>
              </a:solidFill>
            </a:endParaRPr>
          </a:p>
        </p:txBody>
      </p:sp>
      <p:sp>
        <p:nvSpPr>
          <p:cNvPr id="3" name="Content Placeholder 2"/>
          <p:cNvSpPr>
            <a:spLocks noGrp="1"/>
          </p:cNvSpPr>
          <p:nvPr>
            <p:ph idx="1"/>
          </p:nvPr>
        </p:nvSpPr>
        <p:spPr>
          <a:xfrm>
            <a:off x="1344706" y="1635163"/>
            <a:ext cx="7929296" cy="4406200"/>
          </a:xfrm>
        </p:spPr>
        <p:txBody>
          <a:bodyPr/>
          <a:lstStyle/>
          <a:p>
            <a:pPr>
              <a:buFont typeface="Wingdings" panose="05000000000000000000" pitchFamily="2" charset="2"/>
              <a:buChar char="Ø"/>
            </a:pPr>
            <a:r>
              <a:rPr lang="en-US" b="1" dirty="0">
                <a:solidFill>
                  <a:schemeClr val="tx1"/>
                </a:solidFill>
              </a:rPr>
              <a:t>PROBLEM </a:t>
            </a:r>
            <a:r>
              <a:rPr lang="en-US" b="1" dirty="0" smtClean="0">
                <a:solidFill>
                  <a:schemeClr val="tx1"/>
                </a:solidFill>
              </a:rPr>
              <a:t>STATEMENT</a:t>
            </a:r>
          </a:p>
          <a:p>
            <a:pPr>
              <a:buFont typeface="Wingdings" panose="05000000000000000000" pitchFamily="2" charset="2"/>
              <a:buChar char="Ø"/>
            </a:pPr>
            <a:r>
              <a:rPr lang="en-US" b="1" dirty="0" smtClean="0">
                <a:solidFill>
                  <a:schemeClr val="tx1"/>
                </a:solidFill>
              </a:rPr>
              <a:t>PROJEPRCT OVERVIEW</a:t>
            </a:r>
          </a:p>
          <a:p>
            <a:pPr>
              <a:buFont typeface="Wingdings" panose="05000000000000000000" pitchFamily="2" charset="2"/>
              <a:buChar char="Ø"/>
            </a:pPr>
            <a:r>
              <a:rPr lang="en-US" b="1" dirty="0">
                <a:solidFill>
                  <a:schemeClr val="tx1"/>
                </a:solidFill>
              </a:rPr>
              <a:t>WHO ARE THE END USERS</a:t>
            </a:r>
            <a:r>
              <a:rPr lang="en-US" b="1" dirty="0" smtClean="0">
                <a:solidFill>
                  <a:schemeClr val="tx1"/>
                </a:solidFill>
              </a:rPr>
              <a:t>?</a:t>
            </a:r>
          </a:p>
          <a:p>
            <a:pPr>
              <a:buFont typeface="Wingdings" panose="05000000000000000000" pitchFamily="2" charset="2"/>
              <a:buChar char="Ø"/>
            </a:pPr>
            <a:r>
              <a:rPr lang="en-US" b="1" dirty="0">
                <a:solidFill>
                  <a:schemeClr val="tx1"/>
                </a:solidFill>
              </a:rPr>
              <a:t>YOUR SOLUTION AND ITS VALUE </a:t>
            </a:r>
            <a:r>
              <a:rPr lang="en-US" b="1" dirty="0" smtClean="0">
                <a:solidFill>
                  <a:schemeClr val="tx1"/>
                </a:solidFill>
              </a:rPr>
              <a:t>PROPOSITION</a:t>
            </a:r>
          </a:p>
          <a:p>
            <a:pPr>
              <a:buFont typeface="Wingdings" panose="05000000000000000000" pitchFamily="2" charset="2"/>
              <a:buChar char="Ø"/>
            </a:pPr>
            <a:r>
              <a:rPr lang="en-US" b="1" dirty="0">
                <a:solidFill>
                  <a:schemeClr val="tx1"/>
                </a:solidFill>
              </a:rPr>
              <a:t>THE WOW IN YOUR </a:t>
            </a:r>
            <a:r>
              <a:rPr lang="en-US" b="1" dirty="0" smtClean="0">
                <a:solidFill>
                  <a:schemeClr val="tx1"/>
                </a:solidFill>
              </a:rPr>
              <a:t>SOLUTION</a:t>
            </a:r>
          </a:p>
          <a:p>
            <a:pPr>
              <a:buFont typeface="Wingdings" panose="05000000000000000000" pitchFamily="2" charset="2"/>
              <a:buChar char="Ø"/>
            </a:pPr>
            <a:r>
              <a:rPr lang="en-US" b="1" dirty="0" smtClean="0">
                <a:solidFill>
                  <a:schemeClr val="tx1"/>
                </a:solidFill>
              </a:rPr>
              <a:t>MODELLING</a:t>
            </a:r>
          </a:p>
          <a:p>
            <a:pPr>
              <a:buFont typeface="Wingdings" panose="05000000000000000000" pitchFamily="2" charset="2"/>
              <a:buChar char="Ø"/>
            </a:pPr>
            <a:r>
              <a:rPr lang="en-US" b="1" dirty="0" smtClean="0">
                <a:solidFill>
                  <a:schemeClr val="tx1"/>
                </a:solidFill>
              </a:rPr>
              <a:t>BENEFITS</a:t>
            </a:r>
          </a:p>
          <a:p>
            <a:pPr>
              <a:buFont typeface="Wingdings" panose="05000000000000000000" pitchFamily="2" charset="2"/>
              <a:buChar char="Ø"/>
            </a:pPr>
            <a:r>
              <a:rPr lang="en-US" b="1" dirty="0" smtClean="0">
                <a:solidFill>
                  <a:schemeClr val="tx1"/>
                </a:solidFill>
              </a:rPr>
              <a:t>RESULTS</a:t>
            </a:r>
          </a:p>
          <a:p>
            <a:pPr>
              <a:buFont typeface="Wingdings" panose="05000000000000000000" pitchFamily="2" charset="2"/>
              <a:buChar char="Ø"/>
            </a:pPr>
            <a:r>
              <a:rPr lang="en-US" b="1" dirty="0" smtClean="0">
                <a:solidFill>
                  <a:schemeClr val="tx1"/>
                </a:solidFill>
              </a:rPr>
              <a:t>APPLICATION AREA</a:t>
            </a:r>
          </a:p>
          <a:p>
            <a:pPr marL="0" indent="0">
              <a:buNone/>
            </a:pPr>
            <a:endParaRPr lang="en-US" dirty="0"/>
          </a:p>
        </p:txBody>
      </p:sp>
    </p:spTree>
    <p:extLst>
      <p:ext uri="{BB962C8B-B14F-4D97-AF65-F5344CB8AC3E}">
        <p14:creationId xmlns:p14="http://schemas.microsoft.com/office/powerpoint/2010/main" val="927351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548" y="139850"/>
            <a:ext cx="8854454" cy="505610"/>
          </a:xfrm>
        </p:spPr>
        <p:txBody>
          <a:bodyPr>
            <a:normAutofit fontScale="90000"/>
          </a:bodyPr>
          <a:lstStyle/>
          <a:p>
            <a:r>
              <a:rPr lang="en-US" sz="2800" dirty="0" smtClean="0">
                <a:solidFill>
                  <a:schemeClr val="tx1"/>
                </a:solidFill>
              </a:rPr>
              <a:t>PROBLEM STATEMENT</a:t>
            </a:r>
            <a:endParaRPr lang="en-US" sz="2800" dirty="0">
              <a:solidFill>
                <a:schemeClr val="tx1"/>
              </a:solidFill>
            </a:endParaRPr>
          </a:p>
        </p:txBody>
      </p:sp>
      <p:sp>
        <p:nvSpPr>
          <p:cNvPr id="3" name="Content Placeholder 2"/>
          <p:cNvSpPr>
            <a:spLocks noGrp="1"/>
          </p:cNvSpPr>
          <p:nvPr>
            <p:ph idx="1"/>
          </p:nvPr>
        </p:nvSpPr>
        <p:spPr>
          <a:xfrm>
            <a:off x="677334" y="753035"/>
            <a:ext cx="8596668" cy="5288328"/>
          </a:xfrm>
        </p:spPr>
        <p:txBody>
          <a:bodyPr>
            <a:normAutofit lnSpcReduction="10000"/>
          </a:bodyPr>
          <a:lstStyle/>
          <a:p>
            <a:pPr marL="0" indent="0">
              <a:buNone/>
            </a:pPr>
            <a:r>
              <a:rPr lang="en-US" dirty="0" smtClean="0"/>
              <a:t>       Data </a:t>
            </a:r>
            <a:r>
              <a:rPr lang="en-US" dirty="0"/>
              <a:t>synthesis is the process of generating new data points that mimic the statistical properties of an existing dataset. This task is crucial in various domains such as machine learning, where the availability of labeled data is often limited. However, data synthesis presents several challenges, including preserving privacy, maintaining data utility, and ensuring the generated data accurately represents the underlying distribution</a:t>
            </a:r>
            <a:r>
              <a:rPr lang="en-US" dirty="0" smtClean="0"/>
              <a:t>.</a:t>
            </a:r>
          </a:p>
          <a:p>
            <a:pPr>
              <a:buFont typeface="Wingdings" panose="05000000000000000000" pitchFamily="2" charset="2"/>
              <a:buChar char="Ø"/>
            </a:pPr>
            <a:r>
              <a:rPr lang="en-US" b="1" dirty="0" smtClean="0"/>
              <a:t>Privacy </a:t>
            </a:r>
            <a:r>
              <a:rPr lang="en-US" b="1" dirty="0"/>
              <a:t>Preservation</a:t>
            </a:r>
            <a:r>
              <a:rPr lang="en-US" dirty="0"/>
              <a:t>: Develop techniques to generate synthetic data while preserving the privacy of individuals represented in the original dataset.</a:t>
            </a:r>
            <a:endParaRPr lang="en-US" dirty="0" smtClean="0"/>
          </a:p>
          <a:p>
            <a:pPr>
              <a:buFont typeface="Wingdings" panose="05000000000000000000" pitchFamily="2" charset="2"/>
              <a:buChar char="Ø"/>
            </a:pPr>
            <a:r>
              <a:rPr lang="en-US" b="1" dirty="0" smtClean="0"/>
              <a:t>Data </a:t>
            </a:r>
            <a:r>
              <a:rPr lang="en-US" b="1" dirty="0"/>
              <a:t>Utility</a:t>
            </a:r>
            <a:r>
              <a:rPr lang="en-US" dirty="0"/>
              <a:t>: Create synthetic data that retains the utility of the original dataset for downstream tasks such as analysis, modeling, and decision-making</a:t>
            </a:r>
            <a:r>
              <a:rPr lang="en-US" dirty="0" smtClean="0"/>
              <a:t>.</a:t>
            </a:r>
          </a:p>
          <a:p>
            <a:pPr>
              <a:buFont typeface="Wingdings" panose="05000000000000000000" pitchFamily="2" charset="2"/>
              <a:buChar char="Ø"/>
            </a:pPr>
            <a:r>
              <a:rPr lang="en-US" b="1" dirty="0"/>
              <a:t>Evaluation Metrics</a:t>
            </a:r>
            <a:r>
              <a:rPr lang="en-US" dirty="0"/>
              <a:t>: Define robust evaluation metrics to assess the quality and effectiveness of synthetic data generation techniques</a:t>
            </a:r>
            <a:r>
              <a:rPr lang="en-US" dirty="0" smtClean="0"/>
              <a:t>.</a:t>
            </a:r>
          </a:p>
          <a:p>
            <a:pPr>
              <a:buFont typeface="Wingdings" panose="05000000000000000000" pitchFamily="2" charset="2"/>
              <a:buChar char="Ø"/>
            </a:pPr>
            <a:r>
              <a:rPr lang="en-US" b="1" dirty="0"/>
              <a:t>Scalability and Efficiency</a:t>
            </a:r>
            <a:r>
              <a:rPr lang="en-US" dirty="0"/>
              <a:t>: Design scalable and efficient algorithms for generating synthetic data, particularly for large-scale datasets</a:t>
            </a:r>
            <a:r>
              <a:rPr lang="en-US" dirty="0" smtClean="0"/>
              <a:t>.</a:t>
            </a:r>
          </a:p>
          <a:p>
            <a:pPr>
              <a:buFont typeface="Wingdings" panose="05000000000000000000" pitchFamily="2" charset="2"/>
              <a:buChar char="Ø"/>
            </a:pPr>
            <a:r>
              <a:rPr lang="en-US" b="1" dirty="0"/>
              <a:t>Application-Specific Considerations</a:t>
            </a:r>
            <a:r>
              <a:rPr lang="en-US" dirty="0"/>
              <a:t>: Consider the specific requirements and constraints of different applications and domains when developing data synthesis methods. </a:t>
            </a:r>
          </a:p>
        </p:txBody>
      </p:sp>
    </p:spTree>
    <p:extLst>
      <p:ext uri="{BB962C8B-B14F-4D97-AF65-F5344CB8AC3E}">
        <p14:creationId xmlns:p14="http://schemas.microsoft.com/office/powerpoint/2010/main" val="2866810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93639"/>
            <a:ext cx="8596668" cy="591670"/>
          </a:xfrm>
        </p:spPr>
        <p:txBody>
          <a:bodyPr>
            <a:normAutofit/>
          </a:bodyPr>
          <a:lstStyle/>
          <a:p>
            <a:r>
              <a:rPr lang="en-US" sz="2800" b="1" dirty="0" smtClean="0">
                <a:solidFill>
                  <a:schemeClr val="tx1"/>
                </a:solidFill>
              </a:rPr>
              <a:t>PROJEPRCT OVERVIEW</a:t>
            </a:r>
            <a:endParaRPr lang="en-US" sz="2800" b="1" dirty="0">
              <a:solidFill>
                <a:schemeClr val="tx1"/>
              </a:solidFill>
            </a:endParaRPr>
          </a:p>
        </p:txBody>
      </p:sp>
      <p:sp>
        <p:nvSpPr>
          <p:cNvPr id="3" name="Content Placeholder 2"/>
          <p:cNvSpPr>
            <a:spLocks noGrp="1"/>
          </p:cNvSpPr>
          <p:nvPr>
            <p:ph idx="1"/>
          </p:nvPr>
        </p:nvSpPr>
        <p:spPr>
          <a:xfrm>
            <a:off x="677334" y="785309"/>
            <a:ext cx="8596668" cy="5766098"/>
          </a:xfrm>
        </p:spPr>
        <p:txBody>
          <a:bodyPr>
            <a:normAutofit lnSpcReduction="10000"/>
          </a:bodyPr>
          <a:lstStyle/>
          <a:p>
            <a:pPr marL="0" indent="0">
              <a:buNone/>
            </a:pPr>
            <a:r>
              <a:rPr lang="en-US" dirty="0" smtClean="0"/>
              <a:t>      This </a:t>
            </a:r>
            <a:r>
              <a:rPr lang="en-US" dirty="0"/>
              <a:t>project aims to develop a robust data synthesis framework called </a:t>
            </a:r>
            <a:r>
              <a:rPr lang="en-US" dirty="0" err="1"/>
              <a:t>SynthGen</a:t>
            </a:r>
            <a:r>
              <a:rPr lang="en-US" dirty="0"/>
              <a:t> to address the challenges of privacy preservation, data utility, scalability, and application-specific requirements</a:t>
            </a:r>
            <a:r>
              <a:rPr lang="en-US" dirty="0" smtClean="0"/>
              <a:t>.</a:t>
            </a:r>
          </a:p>
          <a:p>
            <a:pPr marL="0" indent="0">
              <a:buNone/>
            </a:pPr>
            <a:r>
              <a:rPr lang="en-US" dirty="0" smtClean="0"/>
              <a:t> Objectives</a:t>
            </a:r>
            <a:r>
              <a:rPr lang="en-US" dirty="0"/>
              <a:t>:</a:t>
            </a:r>
          </a:p>
          <a:p>
            <a:pPr>
              <a:buFont typeface="Wingdings" panose="05000000000000000000" pitchFamily="2" charset="2"/>
              <a:buChar char="Ø"/>
            </a:pPr>
            <a:r>
              <a:rPr lang="en-US" dirty="0" smtClean="0"/>
              <a:t> Develop </a:t>
            </a:r>
            <a:r>
              <a:rPr lang="en-US" dirty="0"/>
              <a:t>algorithms for generating synthetic data that preserve privacy </a:t>
            </a:r>
            <a:r>
              <a:rPr lang="en-US" dirty="0" smtClean="0"/>
              <a:t>      while </a:t>
            </a:r>
            <a:r>
              <a:rPr lang="en-US" dirty="0"/>
              <a:t>maintaining utility</a:t>
            </a:r>
            <a:r>
              <a:rPr lang="en-US" dirty="0" smtClean="0"/>
              <a:t>.</a:t>
            </a:r>
          </a:p>
          <a:p>
            <a:pPr>
              <a:buFont typeface="Wingdings" panose="05000000000000000000" pitchFamily="2" charset="2"/>
              <a:buChar char="Ø"/>
            </a:pPr>
            <a:r>
              <a:rPr lang="en-US" dirty="0" smtClean="0"/>
              <a:t> Define </a:t>
            </a:r>
            <a:r>
              <a:rPr lang="en-US" dirty="0"/>
              <a:t>evaluation metrics to assess the quality and effectiveness of synthetic data generation</a:t>
            </a:r>
            <a:r>
              <a:rPr lang="en-US" dirty="0" smtClean="0"/>
              <a:t>.</a:t>
            </a:r>
          </a:p>
          <a:p>
            <a:pPr marL="0" indent="0">
              <a:buNone/>
            </a:pPr>
            <a:r>
              <a:rPr lang="en-US" dirty="0" smtClean="0"/>
              <a:t>  Methodology:</a:t>
            </a:r>
          </a:p>
          <a:p>
            <a:pPr>
              <a:buFont typeface="Wingdings" panose="05000000000000000000" pitchFamily="2" charset="2"/>
              <a:buChar char="Ø"/>
            </a:pPr>
            <a:r>
              <a:rPr lang="en-US" dirty="0"/>
              <a:t> </a:t>
            </a:r>
            <a:r>
              <a:rPr lang="en-US" dirty="0" smtClean="0"/>
              <a:t> Privacy-Preserving Synthesis</a:t>
            </a:r>
          </a:p>
          <a:p>
            <a:pPr>
              <a:buFont typeface="Wingdings" panose="05000000000000000000" pitchFamily="2" charset="2"/>
              <a:buChar char="Ø"/>
            </a:pPr>
            <a:r>
              <a:rPr lang="en-US" dirty="0" smtClean="0"/>
              <a:t>  Scalable Synthesis</a:t>
            </a:r>
          </a:p>
          <a:p>
            <a:pPr>
              <a:buFont typeface="Wingdings" panose="05000000000000000000" pitchFamily="2" charset="2"/>
              <a:buChar char="Ø"/>
            </a:pPr>
            <a:r>
              <a:rPr lang="en-US" dirty="0" smtClean="0"/>
              <a:t>  Evaluation Metrics</a:t>
            </a:r>
          </a:p>
          <a:p>
            <a:pPr marL="0" indent="0">
              <a:buNone/>
            </a:pPr>
            <a:r>
              <a:rPr lang="en-US" dirty="0"/>
              <a:t>Expected Outcomes</a:t>
            </a:r>
            <a:r>
              <a:rPr lang="en-US" dirty="0" smtClean="0"/>
              <a:t>:</a:t>
            </a:r>
          </a:p>
          <a:p>
            <a:pPr>
              <a:buFont typeface="Wingdings" panose="05000000000000000000" pitchFamily="2" charset="2"/>
              <a:buChar char="Ø"/>
            </a:pPr>
            <a:r>
              <a:rPr lang="en-US" dirty="0" err="1"/>
              <a:t>SynthGen</a:t>
            </a:r>
            <a:r>
              <a:rPr lang="en-US" dirty="0"/>
              <a:t> framework for generating privacy-preserving synthetic data.</a:t>
            </a:r>
          </a:p>
          <a:p>
            <a:pPr>
              <a:buFont typeface="Wingdings" panose="05000000000000000000" pitchFamily="2" charset="2"/>
              <a:buChar char="Ø"/>
            </a:pPr>
            <a:r>
              <a:rPr lang="en-US" dirty="0"/>
              <a:t>Scalable algorithms for efficient synthesis of large-scale datasets.</a:t>
            </a:r>
          </a:p>
          <a:p>
            <a:pPr>
              <a:buFont typeface="Wingdings" panose="05000000000000000000" pitchFamily="2" charset="2"/>
              <a:buChar char="Ø"/>
            </a:pPr>
            <a:r>
              <a:rPr lang="en-US" dirty="0"/>
              <a:t>Comprehensive evaluation metrics for assessing synthesized data quality.</a:t>
            </a:r>
          </a:p>
          <a:p>
            <a:pPr marL="0" indent="0">
              <a:buNone/>
            </a:pPr>
            <a:endParaRPr lang="en-US" dirty="0" smtClean="0"/>
          </a:p>
          <a:p>
            <a:pPr marL="0" indent="0">
              <a:buNone/>
            </a:pPr>
            <a:endParaRPr lang="en-US" dirty="0"/>
          </a:p>
          <a:p>
            <a:pPr marL="0" indent="0">
              <a:buNone/>
            </a:pPr>
            <a:endParaRPr lang="en-US" dirty="0"/>
          </a:p>
        </p:txBody>
      </p:sp>
    </p:spTree>
    <p:extLst>
      <p:ext uri="{BB962C8B-B14F-4D97-AF65-F5344CB8AC3E}">
        <p14:creationId xmlns:p14="http://schemas.microsoft.com/office/powerpoint/2010/main" val="676895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76519"/>
            <a:ext cx="8596668" cy="623942"/>
          </a:xfrm>
        </p:spPr>
        <p:txBody>
          <a:bodyPr>
            <a:normAutofit/>
          </a:bodyPr>
          <a:lstStyle/>
          <a:p>
            <a:r>
              <a:rPr lang="en-US" sz="2800" dirty="0" smtClean="0">
                <a:solidFill>
                  <a:schemeClr val="tx1"/>
                </a:solidFill>
              </a:rPr>
              <a:t>WHO ARE THE END USERS?</a:t>
            </a:r>
            <a:endParaRPr lang="en-US" sz="2800" dirty="0">
              <a:solidFill>
                <a:schemeClr val="tx1"/>
              </a:solidFill>
            </a:endParaRPr>
          </a:p>
        </p:txBody>
      </p:sp>
      <p:sp>
        <p:nvSpPr>
          <p:cNvPr id="3" name="Content Placeholder 2"/>
          <p:cNvSpPr>
            <a:spLocks noGrp="1"/>
          </p:cNvSpPr>
          <p:nvPr>
            <p:ph idx="1"/>
          </p:nvPr>
        </p:nvSpPr>
        <p:spPr>
          <a:xfrm>
            <a:off x="677334" y="1118795"/>
            <a:ext cx="8596668" cy="5174429"/>
          </a:xfrm>
        </p:spPr>
        <p:txBody>
          <a:bodyPr>
            <a:normAutofit fontScale="92500" lnSpcReduction="10000"/>
          </a:bodyPr>
          <a:lstStyle/>
          <a:p>
            <a:pPr>
              <a:buFont typeface="Wingdings" panose="05000000000000000000" pitchFamily="2" charset="2"/>
              <a:buChar char="Ø"/>
            </a:pPr>
            <a:r>
              <a:rPr lang="en-US" b="1" dirty="0"/>
              <a:t>Data Scientists and Analysts</a:t>
            </a:r>
            <a:r>
              <a:rPr lang="en-US" dirty="0"/>
              <a:t>: Data scientists and analysts often use synthetic data for model training, testing, and validation purposes. </a:t>
            </a:r>
          </a:p>
          <a:p>
            <a:pPr>
              <a:buFont typeface="Wingdings" panose="05000000000000000000" pitchFamily="2" charset="2"/>
              <a:buChar char="Ø"/>
            </a:pPr>
            <a:r>
              <a:rPr lang="en-US" b="1" dirty="0"/>
              <a:t>Researchers</a:t>
            </a:r>
            <a:r>
              <a:rPr lang="en-US" dirty="0"/>
              <a:t>: Researchers across various fields, including healthcare, social sciences, and economics, use synthetic data to conduct studies and experiments. </a:t>
            </a:r>
            <a:endParaRPr lang="en-US" dirty="0" smtClean="0"/>
          </a:p>
          <a:p>
            <a:pPr>
              <a:buFont typeface="Wingdings" panose="05000000000000000000" pitchFamily="2" charset="2"/>
              <a:buChar char="Ø"/>
            </a:pPr>
            <a:r>
              <a:rPr lang="en-US" b="1" dirty="0" smtClean="0"/>
              <a:t>Data </a:t>
            </a:r>
            <a:r>
              <a:rPr lang="en-US" b="1" dirty="0"/>
              <a:t>Privacy Professionals</a:t>
            </a:r>
            <a:r>
              <a:rPr lang="en-US" dirty="0"/>
              <a:t>: Data privacy professionals, including privacy officers and compliance managers, utilize data synthesis techniques to anonymize and de-identify datasets while preserving their utility for analysis and research. </a:t>
            </a:r>
            <a:endParaRPr lang="en-US" dirty="0" smtClean="0"/>
          </a:p>
          <a:p>
            <a:pPr>
              <a:buFont typeface="Wingdings" panose="05000000000000000000" pitchFamily="2" charset="2"/>
              <a:buChar char="Ø"/>
            </a:pPr>
            <a:r>
              <a:rPr lang="en-US" b="1" dirty="0" smtClean="0"/>
              <a:t>Data </a:t>
            </a:r>
            <a:r>
              <a:rPr lang="en-US" b="1" dirty="0"/>
              <a:t>Sharing Platforms</a:t>
            </a:r>
            <a:r>
              <a:rPr lang="en-US" dirty="0"/>
              <a:t>: Platforms and organizations that facilitate data sharing and collaboration, such as research consortia, government agencies, and data marketplaces, may employ data synthesis techniques to generate synthetic versions of datasets for wider distribution. </a:t>
            </a:r>
            <a:endParaRPr lang="en-US" dirty="0" smtClean="0"/>
          </a:p>
          <a:p>
            <a:pPr>
              <a:buFont typeface="Wingdings" panose="05000000000000000000" pitchFamily="2" charset="2"/>
              <a:buChar char="Ø"/>
            </a:pPr>
            <a:r>
              <a:rPr lang="en-US" b="1" dirty="0" smtClean="0"/>
              <a:t>Software </a:t>
            </a:r>
            <a:r>
              <a:rPr lang="en-US" b="1" dirty="0"/>
              <a:t>Developers</a:t>
            </a:r>
            <a:r>
              <a:rPr lang="en-US" dirty="0"/>
              <a:t>: Developers of applications and tools that rely on data, such as recommendation systems, fraud detection algorithms, and personalization engines, may integrate synthetic data generation capabilities into their products</a:t>
            </a:r>
            <a:r>
              <a:rPr lang="en-US" dirty="0" smtClean="0"/>
              <a:t>.</a:t>
            </a:r>
          </a:p>
          <a:p>
            <a:pPr>
              <a:buFont typeface="Wingdings" panose="05000000000000000000" pitchFamily="2" charset="2"/>
              <a:buChar char="Ø"/>
            </a:pPr>
            <a:r>
              <a:rPr lang="en-US" b="1" dirty="0"/>
              <a:t>Data Owners and Custodians</a:t>
            </a:r>
            <a:r>
              <a:rPr lang="en-US" dirty="0"/>
              <a:t>: Organizations that own or manage sensitive datasets, including healthcare providers, financial institutions, and research institutions, may leverage data synthesis techniques to generate synthetic versions of their data for internal use or external sharing. </a:t>
            </a:r>
          </a:p>
        </p:txBody>
      </p:sp>
    </p:spTree>
    <p:extLst>
      <p:ext uri="{BB962C8B-B14F-4D97-AF65-F5344CB8AC3E}">
        <p14:creationId xmlns:p14="http://schemas.microsoft.com/office/powerpoint/2010/main" val="272834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7882" y="290456"/>
            <a:ext cx="8736120" cy="484095"/>
          </a:xfrm>
        </p:spPr>
        <p:txBody>
          <a:bodyPr>
            <a:normAutofit fontScale="90000"/>
          </a:bodyPr>
          <a:lstStyle/>
          <a:p>
            <a:r>
              <a:rPr lang="en-US" sz="2800" dirty="0" smtClean="0">
                <a:solidFill>
                  <a:schemeClr val="tx1"/>
                </a:solidFill>
              </a:rPr>
              <a:t>YOUR SOLUTION AND ITS VALUE PROPOSITION</a:t>
            </a:r>
            <a:endParaRPr lang="en-US" sz="2800" dirty="0">
              <a:solidFill>
                <a:schemeClr val="tx1"/>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607" y="1201363"/>
            <a:ext cx="3253703" cy="2427456"/>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7871" y="1990165"/>
            <a:ext cx="5196141" cy="1473798"/>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1971" y="4406861"/>
            <a:ext cx="4159058" cy="1308164"/>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58971" y="4425709"/>
            <a:ext cx="4615031" cy="1471892"/>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76826" y="1893345"/>
            <a:ext cx="3168899" cy="1965891"/>
          </a:xfrm>
          <a:prstGeom prst="rect">
            <a:avLst/>
          </a:prstGeom>
        </p:spPr>
      </p:pic>
    </p:spTree>
    <p:extLst>
      <p:ext uri="{BB962C8B-B14F-4D97-AF65-F5344CB8AC3E}">
        <p14:creationId xmlns:p14="http://schemas.microsoft.com/office/powerpoint/2010/main" val="947983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62579"/>
            <a:ext cx="8596668" cy="505609"/>
          </a:xfrm>
        </p:spPr>
        <p:txBody>
          <a:bodyPr>
            <a:normAutofit fontScale="90000"/>
          </a:bodyPr>
          <a:lstStyle/>
          <a:p>
            <a:r>
              <a:rPr lang="en-US" sz="2800" b="1" dirty="0" smtClean="0">
                <a:solidFill>
                  <a:schemeClr val="tx1"/>
                </a:solidFill>
              </a:rPr>
              <a:t>THE WOW IN YOUR SOLUTION</a:t>
            </a:r>
            <a:endParaRPr lang="en-US" sz="2800" b="1" dirty="0">
              <a:solidFill>
                <a:schemeClr val="tx1"/>
              </a:solidFill>
            </a:endParaRPr>
          </a:p>
        </p:txBody>
      </p:sp>
      <p:sp>
        <p:nvSpPr>
          <p:cNvPr id="3" name="Content Placeholder 2"/>
          <p:cNvSpPr>
            <a:spLocks noGrp="1"/>
          </p:cNvSpPr>
          <p:nvPr>
            <p:ph idx="1"/>
          </p:nvPr>
        </p:nvSpPr>
        <p:spPr>
          <a:xfrm>
            <a:off x="677334" y="1430767"/>
            <a:ext cx="8596668" cy="4948518"/>
          </a:xfrm>
        </p:spPr>
        <p:txBody>
          <a:bodyPr/>
          <a:lstStyle/>
          <a:p>
            <a:pPr marL="685800" lvl="1">
              <a:buFont typeface="Wingdings" panose="05000000000000000000" pitchFamily="2" charset="2"/>
              <a:buChar char="Ø"/>
            </a:pPr>
            <a:r>
              <a:rPr lang="en-US" dirty="0" smtClean="0"/>
              <a:t>       To </a:t>
            </a:r>
            <a:r>
              <a:rPr lang="en-US" dirty="0"/>
              <a:t>generate synthetic data while safeguarding individual privacy. This ensures that sensitive information remains protected, making </a:t>
            </a:r>
            <a:r>
              <a:rPr lang="en-US" dirty="0" err="1"/>
              <a:t>SynthGen</a:t>
            </a:r>
            <a:r>
              <a:rPr lang="en-US" dirty="0"/>
              <a:t> a pioneer in privacy-aware data synthesis</a:t>
            </a:r>
            <a:r>
              <a:rPr lang="en-US" dirty="0" smtClean="0"/>
              <a:t>.</a:t>
            </a:r>
          </a:p>
          <a:p>
            <a:pPr marL="685800" lvl="1">
              <a:buFont typeface="Wingdings" panose="05000000000000000000" pitchFamily="2" charset="2"/>
              <a:buChar char="Ø"/>
            </a:pPr>
            <a:r>
              <a:rPr lang="en-US" dirty="0" smtClean="0"/>
              <a:t>      </a:t>
            </a:r>
            <a:r>
              <a:rPr lang="en-US" dirty="0" err="1" smtClean="0"/>
              <a:t>SynthGen</a:t>
            </a:r>
            <a:r>
              <a:rPr lang="en-US" dirty="0" smtClean="0"/>
              <a:t> </a:t>
            </a:r>
            <a:r>
              <a:rPr lang="en-US" dirty="0"/>
              <a:t>introduces comprehensive evaluation metrics that go beyond basic measures of data utility. Our metrics assess not only privacy preservation and fidelity to the original data distribution but also the suitability of synthetic data for specific downstream tasks</a:t>
            </a:r>
            <a:r>
              <a:rPr lang="en-US" dirty="0" smtClean="0"/>
              <a:t>.</a:t>
            </a:r>
          </a:p>
          <a:p>
            <a:pPr marL="685800" lvl="1">
              <a:buFont typeface="Wingdings" panose="05000000000000000000" pitchFamily="2" charset="2"/>
              <a:buChar char="Ø"/>
            </a:pPr>
            <a:r>
              <a:rPr lang="en-US" dirty="0" smtClean="0"/>
              <a:t>      </a:t>
            </a:r>
            <a:r>
              <a:rPr lang="en-US" dirty="0" err="1" smtClean="0"/>
              <a:t>SynthGen</a:t>
            </a:r>
            <a:r>
              <a:rPr lang="en-US" dirty="0" smtClean="0"/>
              <a:t> </a:t>
            </a:r>
            <a:r>
              <a:rPr lang="en-US" dirty="0"/>
              <a:t>features an intuitive, user-friendly interface that streamlines the data synthesis process. With easy-to-use controls and customizable parameters, users can effortlessly generate synthetic data tailored to their specific needs, empowering them to unlock the full potential of their datasets without specialized expertise</a:t>
            </a:r>
            <a:r>
              <a:rPr lang="en-US" dirty="0" smtClean="0"/>
              <a:t>.</a:t>
            </a:r>
          </a:p>
          <a:p>
            <a:pPr marL="685800" lvl="1">
              <a:buFont typeface="Wingdings" panose="05000000000000000000" pitchFamily="2" charset="2"/>
              <a:buChar char="Ø"/>
            </a:pPr>
            <a:r>
              <a:rPr lang="en-US" dirty="0" smtClean="0"/>
              <a:t>     </a:t>
            </a:r>
            <a:r>
              <a:rPr lang="en-US" dirty="0" err="1" smtClean="0"/>
              <a:t>SynthGen</a:t>
            </a:r>
            <a:r>
              <a:rPr lang="en-US" dirty="0" smtClean="0"/>
              <a:t> </a:t>
            </a:r>
            <a:r>
              <a:rPr lang="en-US" dirty="0"/>
              <a:t>sets a new standard for privacy-preserving synthetic data generation, revolutionizing how organizations leverage data for insights and innovation.</a:t>
            </a:r>
          </a:p>
        </p:txBody>
      </p:sp>
    </p:spTree>
    <p:extLst>
      <p:ext uri="{BB962C8B-B14F-4D97-AF65-F5344CB8AC3E}">
        <p14:creationId xmlns:p14="http://schemas.microsoft.com/office/powerpoint/2010/main" val="3489458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5154"/>
            <a:ext cx="8596668" cy="548639"/>
          </a:xfrm>
        </p:spPr>
        <p:txBody>
          <a:bodyPr>
            <a:normAutofit/>
          </a:bodyPr>
          <a:lstStyle/>
          <a:p>
            <a:r>
              <a:rPr lang="en-US" sz="2800" b="1" dirty="0" smtClean="0">
                <a:solidFill>
                  <a:schemeClr val="tx1"/>
                </a:solidFill>
              </a:rPr>
              <a:t>MODELLING</a:t>
            </a:r>
            <a:endParaRPr lang="en-US" sz="2800" b="1" dirty="0">
              <a:solidFill>
                <a:schemeClr val="tx1"/>
              </a:solidFill>
            </a:endParaRPr>
          </a:p>
        </p:txBody>
      </p:sp>
      <p:sp>
        <p:nvSpPr>
          <p:cNvPr id="3" name="Content Placeholder 2"/>
          <p:cNvSpPr>
            <a:spLocks noGrp="1"/>
          </p:cNvSpPr>
          <p:nvPr>
            <p:ph idx="1"/>
          </p:nvPr>
        </p:nvSpPr>
        <p:spPr>
          <a:xfrm>
            <a:off x="677334" y="1011219"/>
            <a:ext cx="8596667" cy="5411096"/>
          </a:xfrm>
        </p:spPr>
        <p:txBody>
          <a:bodyPr/>
          <a:lstStyle/>
          <a:p>
            <a:pPr>
              <a:buFont typeface="Wingdings" panose="05000000000000000000" pitchFamily="2" charset="2"/>
              <a:buChar char="Ø"/>
            </a:pPr>
            <a:r>
              <a:rPr lang="en-US" b="1" dirty="0" smtClean="0"/>
              <a:t>Probabilistic Models</a:t>
            </a:r>
          </a:p>
          <a:p>
            <a:pPr>
              <a:buFont typeface="Wingdings" panose="05000000000000000000" pitchFamily="2" charset="2"/>
              <a:buChar char="Ø"/>
            </a:pPr>
            <a:r>
              <a:rPr lang="en-US" b="1" dirty="0" smtClean="0"/>
              <a:t>Generative Adversarial Networks (GANs)</a:t>
            </a:r>
          </a:p>
          <a:p>
            <a:pPr>
              <a:buFont typeface="Wingdings" panose="05000000000000000000" pitchFamily="2" charset="2"/>
              <a:buChar char="Ø"/>
            </a:pPr>
            <a:r>
              <a:rPr lang="en-US" b="1" dirty="0" smtClean="0"/>
              <a:t>Markov Chain Monte Carlo (MCMC) Methods</a:t>
            </a:r>
          </a:p>
          <a:p>
            <a:pPr>
              <a:buFont typeface="Wingdings" panose="05000000000000000000" pitchFamily="2" charset="2"/>
              <a:buChar char="Ø"/>
            </a:pPr>
            <a:r>
              <a:rPr lang="en-US" b="1" dirty="0"/>
              <a:t>Kernel Density Estimation (KDE</a:t>
            </a:r>
            <a:r>
              <a:rPr lang="en-US" b="1" dirty="0" smtClean="0"/>
              <a:t>)</a:t>
            </a:r>
          </a:p>
          <a:p>
            <a:pPr marL="0" indent="0">
              <a:buNone/>
            </a:pPr>
            <a:endParaRPr lang="en-US" b="1" dirty="0"/>
          </a:p>
          <a:p>
            <a:pPr marL="0" indent="0">
              <a:buNone/>
            </a:pPr>
            <a:r>
              <a:rPr lang="en-US" sz="2800" b="1" dirty="0" smtClean="0"/>
              <a:t>BENEFITS</a:t>
            </a:r>
          </a:p>
          <a:p>
            <a:pPr>
              <a:buFont typeface="Wingdings" panose="05000000000000000000" pitchFamily="2" charset="2"/>
              <a:buChar char="Ø"/>
            </a:pPr>
            <a:r>
              <a:rPr lang="en-US" b="1" dirty="0"/>
              <a:t>Privacy </a:t>
            </a:r>
            <a:r>
              <a:rPr lang="en-US" b="1" dirty="0" smtClean="0"/>
              <a:t>Preservation</a:t>
            </a:r>
          </a:p>
          <a:p>
            <a:pPr>
              <a:buFont typeface="Wingdings" panose="05000000000000000000" pitchFamily="2" charset="2"/>
              <a:buChar char="Ø"/>
            </a:pPr>
            <a:r>
              <a:rPr lang="en-US" b="1" dirty="0"/>
              <a:t>Data </a:t>
            </a:r>
            <a:r>
              <a:rPr lang="en-US" b="1" dirty="0" smtClean="0"/>
              <a:t>Augmentation</a:t>
            </a:r>
          </a:p>
          <a:p>
            <a:pPr>
              <a:buFont typeface="Wingdings" panose="05000000000000000000" pitchFamily="2" charset="2"/>
              <a:buChar char="Ø"/>
            </a:pPr>
            <a:r>
              <a:rPr lang="en-US" b="1" dirty="0"/>
              <a:t>Risk-Free </a:t>
            </a:r>
            <a:r>
              <a:rPr lang="en-US" b="1" dirty="0" smtClean="0"/>
              <a:t>Experimentation</a:t>
            </a:r>
          </a:p>
          <a:p>
            <a:pPr>
              <a:buFont typeface="Wingdings" panose="05000000000000000000" pitchFamily="2" charset="2"/>
              <a:buChar char="Ø"/>
            </a:pPr>
            <a:r>
              <a:rPr lang="en-US" b="1" dirty="0"/>
              <a:t>Cost and Time </a:t>
            </a:r>
            <a:r>
              <a:rPr lang="en-US" b="1" dirty="0" smtClean="0"/>
              <a:t>Savings</a:t>
            </a:r>
          </a:p>
          <a:p>
            <a:pPr>
              <a:buFont typeface="Wingdings" panose="05000000000000000000" pitchFamily="2" charset="2"/>
              <a:buChar char="Ø"/>
            </a:pPr>
            <a:r>
              <a:rPr lang="en-US" b="1" dirty="0"/>
              <a:t>Addressing Data Scarcity</a:t>
            </a:r>
            <a:endParaRPr lang="en-US" sz="2800" b="1" dirty="0" smtClean="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032026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66974"/>
            <a:ext cx="8596668" cy="430306"/>
          </a:xfrm>
        </p:spPr>
        <p:txBody>
          <a:bodyPr>
            <a:normAutofit fontScale="90000"/>
          </a:bodyPr>
          <a:lstStyle/>
          <a:p>
            <a:r>
              <a:rPr lang="en-US" sz="2800" b="1" dirty="0" smtClean="0">
                <a:solidFill>
                  <a:schemeClr val="tx1"/>
                </a:solidFill>
              </a:rPr>
              <a:t>RESULTS</a:t>
            </a:r>
            <a:endParaRPr lang="en-US" sz="2800" b="1" dirty="0">
              <a:solidFill>
                <a:schemeClr val="tx1"/>
              </a:solidFill>
            </a:endParaRPr>
          </a:p>
        </p:txBody>
      </p:sp>
      <p:sp>
        <p:nvSpPr>
          <p:cNvPr id="3" name="Content Placeholder 2"/>
          <p:cNvSpPr>
            <a:spLocks noGrp="1"/>
          </p:cNvSpPr>
          <p:nvPr>
            <p:ph idx="1"/>
          </p:nvPr>
        </p:nvSpPr>
        <p:spPr>
          <a:xfrm>
            <a:off x="677334" y="1215614"/>
            <a:ext cx="8596668" cy="5378823"/>
          </a:xfrm>
        </p:spPr>
        <p:txBody>
          <a:bodyPr>
            <a:normAutofit/>
          </a:bodyPr>
          <a:lstStyle/>
          <a:p>
            <a:pPr>
              <a:buFont typeface="Wingdings" panose="05000000000000000000" pitchFamily="2" charset="2"/>
              <a:buChar char="Ø"/>
            </a:pPr>
            <a:r>
              <a:rPr lang="en-US" b="1" dirty="0"/>
              <a:t>Generated Synthetic Data</a:t>
            </a:r>
            <a:r>
              <a:rPr lang="en-US" dirty="0"/>
              <a:t>: The primary result of data synthesis is the creation of synthetic data that closely resembles the statistical properties of the original dataset. </a:t>
            </a:r>
            <a:endParaRPr lang="en-US" dirty="0" smtClean="0"/>
          </a:p>
          <a:p>
            <a:pPr>
              <a:buFont typeface="Wingdings" panose="05000000000000000000" pitchFamily="2" charset="2"/>
              <a:buChar char="Ø"/>
            </a:pPr>
            <a:r>
              <a:rPr lang="en-US" b="1" dirty="0" smtClean="0"/>
              <a:t>Privacy-Preserving </a:t>
            </a:r>
            <a:r>
              <a:rPr lang="en-US" b="1" dirty="0"/>
              <a:t>Data: </a:t>
            </a:r>
            <a:r>
              <a:rPr lang="en-US" dirty="0"/>
              <a:t>Data synthesis techniques can produce synthetic data that preserves privacy by removing or obfuscating personally identifiable information (PII) while retaining the utility of the data for analysis and modeling purposes. </a:t>
            </a:r>
            <a:endParaRPr lang="en-US" dirty="0" smtClean="0"/>
          </a:p>
          <a:p>
            <a:pPr>
              <a:buFont typeface="Wingdings" panose="05000000000000000000" pitchFamily="2" charset="2"/>
              <a:buChar char="Ø"/>
            </a:pPr>
            <a:r>
              <a:rPr lang="en-US" b="1" dirty="0" smtClean="0"/>
              <a:t>Improved </a:t>
            </a:r>
            <a:r>
              <a:rPr lang="en-US" b="1" dirty="0"/>
              <a:t>Data Quality</a:t>
            </a:r>
            <a:r>
              <a:rPr lang="en-US" dirty="0"/>
              <a:t>: Data synthesis can improve the quality of the dataset by filling in missing values, correcting errors, and reducing noise. </a:t>
            </a:r>
            <a:endParaRPr lang="en-US" dirty="0" smtClean="0"/>
          </a:p>
          <a:p>
            <a:pPr>
              <a:buFont typeface="Wingdings" panose="05000000000000000000" pitchFamily="2" charset="2"/>
              <a:buChar char="Ø"/>
            </a:pPr>
            <a:r>
              <a:rPr lang="en-US" b="1" dirty="0" smtClean="0"/>
              <a:t>Enhanced </a:t>
            </a:r>
            <a:r>
              <a:rPr lang="en-US" b="1" dirty="0"/>
              <a:t>Model Performance</a:t>
            </a:r>
            <a:r>
              <a:rPr lang="en-US" dirty="0"/>
              <a:t>: Synthetic data can be used to augment training datasets, leading to improved performance of machine learning </a:t>
            </a:r>
            <a:r>
              <a:rPr lang="en-US" dirty="0" smtClean="0"/>
              <a:t>models.</a:t>
            </a:r>
          </a:p>
          <a:p>
            <a:pPr>
              <a:buFont typeface="Wingdings" panose="05000000000000000000" pitchFamily="2" charset="2"/>
              <a:buChar char="Ø"/>
            </a:pPr>
            <a:r>
              <a:rPr lang="en-US" b="1" dirty="0" smtClean="0"/>
              <a:t>Validation </a:t>
            </a:r>
            <a:r>
              <a:rPr lang="en-US" b="1" dirty="0"/>
              <a:t>and Testing</a:t>
            </a:r>
            <a:r>
              <a:rPr lang="en-US" dirty="0"/>
              <a:t>: Synthetic data can be used for validation and testing purposes, allowing researchers and practitioners to assess the robustness and reliability of algorithms and systems under different </a:t>
            </a:r>
            <a:r>
              <a:rPr lang="en-US" dirty="0" smtClean="0"/>
              <a:t>conditions</a:t>
            </a:r>
            <a:endParaRPr lang="en-US" dirty="0"/>
          </a:p>
        </p:txBody>
      </p:sp>
    </p:spTree>
    <p:extLst>
      <p:ext uri="{BB962C8B-B14F-4D97-AF65-F5344CB8AC3E}">
        <p14:creationId xmlns:p14="http://schemas.microsoft.com/office/powerpoint/2010/main" val="242673174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60</TotalTime>
  <Words>995</Words>
  <Application>Microsoft Office PowerPoint</Application>
  <PresentationFormat>Widescreen</PresentationFormat>
  <Paragraphs>74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Algerian</vt:lpstr>
      <vt:lpstr>Arial</vt:lpstr>
      <vt:lpstr>Trebuchet MS</vt:lpstr>
      <vt:lpstr>Wingdings</vt:lpstr>
      <vt:lpstr>Wingdings 3</vt:lpstr>
      <vt:lpstr>Facet</vt:lpstr>
      <vt:lpstr>DATA SYNTHESIS</vt:lpstr>
      <vt:lpstr>AGENDA</vt:lpstr>
      <vt:lpstr>PROBLEM STATEMENT</vt:lpstr>
      <vt:lpstr>PROJEPRCT OVERVIEW</vt:lpstr>
      <vt:lpstr>WHO ARE THE END USERS?</vt:lpstr>
      <vt:lpstr>YOUR SOLUTION AND ITS VALUE PROPOSITION</vt:lpstr>
      <vt:lpstr>THE WOW IN YOUR SOLUTION</vt:lpstr>
      <vt:lpstr>MODELLING</vt:lpstr>
      <vt:lpstr>RESULTS</vt:lpstr>
      <vt:lpstr>APPLICATION AREAS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8</cp:revision>
  <dcterms:created xsi:type="dcterms:W3CDTF">2024-04-04T08:41:26Z</dcterms:created>
  <dcterms:modified xsi:type="dcterms:W3CDTF">2024-04-04T10:11:59Z</dcterms:modified>
</cp:coreProperties>
</file>