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81" r:id="rId3"/>
    <p:sldId id="256" r:id="rId4"/>
    <p:sldId id="257" r:id="rId5"/>
    <p:sldId id="258" r:id="rId6"/>
    <p:sldId id="259" r:id="rId7"/>
    <p:sldId id="260" r:id="rId8"/>
    <p:sldId id="261" r:id="rId9"/>
    <p:sldId id="262" r:id="rId10"/>
    <p:sldId id="282" r:id="rId11"/>
    <p:sldId id="2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DAC2F-C8FA-4CE3-BC6E-31DCFD24A4DC}" type="datetimeFigureOut">
              <a:rPr lang="en-IN" smtClean="0"/>
              <a:t>01-05-2024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800C2-F840-4E75-9A63-07590513DAA2}" type="slidenum">
              <a:rPr lang="en-IN" smtClean="0"/>
              <a:t>‹#›</a:t>
            </a:fld>
            <a:endParaRPr lang="en-IN"/>
          </a:p>
        </p:txBody>
      </p:sp>
    </p:spTree>
    <p:extLst>
      <p:ext uri="{BB962C8B-B14F-4D97-AF65-F5344CB8AC3E}">
        <p14:creationId xmlns:p14="http://schemas.microsoft.com/office/powerpoint/2010/main" val="2423638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C800C2-F840-4E75-9A63-07590513DAA2}" type="slidenum">
              <a:rPr lang="en-IN" smtClean="0"/>
              <a:t>5</a:t>
            </a:fld>
            <a:endParaRPr lang="en-IN"/>
          </a:p>
        </p:txBody>
      </p:sp>
    </p:spTree>
    <p:extLst>
      <p:ext uri="{BB962C8B-B14F-4D97-AF65-F5344CB8AC3E}">
        <p14:creationId xmlns:p14="http://schemas.microsoft.com/office/powerpoint/2010/main" val="279263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C800C2-F840-4E75-9A63-07590513DAA2}" type="slidenum">
              <a:rPr lang="en-IN" smtClean="0"/>
              <a:t>6</a:t>
            </a:fld>
            <a:endParaRPr lang="en-IN"/>
          </a:p>
        </p:txBody>
      </p:sp>
    </p:spTree>
    <p:extLst>
      <p:ext uri="{BB962C8B-B14F-4D97-AF65-F5344CB8AC3E}">
        <p14:creationId xmlns:p14="http://schemas.microsoft.com/office/powerpoint/2010/main" val="487601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C800C2-F840-4E75-9A63-07590513DAA2}" type="slidenum">
              <a:rPr lang="en-IN" smtClean="0"/>
              <a:t>7</a:t>
            </a:fld>
            <a:endParaRPr lang="en-IN"/>
          </a:p>
        </p:txBody>
      </p:sp>
    </p:spTree>
    <p:extLst>
      <p:ext uri="{BB962C8B-B14F-4D97-AF65-F5344CB8AC3E}">
        <p14:creationId xmlns:p14="http://schemas.microsoft.com/office/powerpoint/2010/main" val="2084788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C800C2-F840-4E75-9A63-07590513DAA2}" type="slidenum">
              <a:rPr lang="en-IN" smtClean="0"/>
              <a:t>8</a:t>
            </a:fld>
            <a:endParaRPr lang="en-IN"/>
          </a:p>
        </p:txBody>
      </p:sp>
    </p:spTree>
    <p:extLst>
      <p:ext uri="{BB962C8B-B14F-4D97-AF65-F5344CB8AC3E}">
        <p14:creationId xmlns:p14="http://schemas.microsoft.com/office/powerpoint/2010/main" val="304261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B4D5-AC39-6714-FBA5-3E3C60F20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F587DE-53E8-F37F-4625-3EF9478955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3DF60C-AE07-B26A-C280-A16808C7A2F4}"/>
              </a:ext>
            </a:extLst>
          </p:cNvPr>
          <p:cNvSpPr>
            <a:spLocks noGrp="1"/>
          </p:cNvSpPr>
          <p:nvPr>
            <p:ph type="dt" sz="half" idx="10"/>
          </p:nvPr>
        </p:nvSpPr>
        <p:spPr/>
        <p:txBody>
          <a:bodyPr/>
          <a:lstStyle/>
          <a:p>
            <a:fld id="{70EDAAD4-7542-4948-96A3-315F810B1895}" type="datetimeFigureOut">
              <a:rPr lang="en-IN" smtClean="0"/>
              <a:t>01-05-2024</a:t>
            </a:fld>
            <a:endParaRPr lang="en-IN"/>
          </a:p>
        </p:txBody>
      </p:sp>
      <p:sp>
        <p:nvSpPr>
          <p:cNvPr id="5" name="Footer Placeholder 4">
            <a:extLst>
              <a:ext uri="{FF2B5EF4-FFF2-40B4-BE49-F238E27FC236}">
                <a16:creationId xmlns:a16="http://schemas.microsoft.com/office/drawing/2014/main" id="{DCAD0A84-B346-5F26-B3DD-FFD7E02290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B55981-762B-4BEF-3FE8-81BB2D0909B4}"/>
              </a:ext>
            </a:extLst>
          </p:cNvPr>
          <p:cNvSpPr>
            <a:spLocks noGrp="1"/>
          </p:cNvSpPr>
          <p:nvPr>
            <p:ph type="sldNum" sz="quarter" idx="12"/>
          </p:nvPr>
        </p:nvSpPr>
        <p:spPr/>
        <p:txBody>
          <a:bodyPr/>
          <a:lstStyle/>
          <a:p>
            <a:fld id="{6FEE5C7A-A623-454C-A6EA-9C9E0C74176E}" type="slidenum">
              <a:rPr lang="en-IN" smtClean="0"/>
              <a:t>‹#›</a:t>
            </a:fld>
            <a:endParaRPr lang="en-IN"/>
          </a:p>
        </p:txBody>
      </p:sp>
    </p:spTree>
    <p:extLst>
      <p:ext uri="{BB962C8B-B14F-4D97-AF65-F5344CB8AC3E}">
        <p14:creationId xmlns:p14="http://schemas.microsoft.com/office/powerpoint/2010/main" val="1689122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84D8-F2DC-E115-4F64-D978086D03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550FF9-9553-1D0C-19A5-612150CF31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315EB9-EB75-31C9-4895-3F8B829151D0}"/>
              </a:ext>
            </a:extLst>
          </p:cNvPr>
          <p:cNvSpPr>
            <a:spLocks noGrp="1"/>
          </p:cNvSpPr>
          <p:nvPr>
            <p:ph type="dt" sz="half" idx="10"/>
          </p:nvPr>
        </p:nvSpPr>
        <p:spPr/>
        <p:txBody>
          <a:bodyPr/>
          <a:lstStyle/>
          <a:p>
            <a:fld id="{70EDAAD4-7542-4948-96A3-315F810B1895}" type="datetimeFigureOut">
              <a:rPr lang="en-IN" smtClean="0"/>
              <a:t>01-05-2024</a:t>
            </a:fld>
            <a:endParaRPr lang="en-IN"/>
          </a:p>
        </p:txBody>
      </p:sp>
      <p:sp>
        <p:nvSpPr>
          <p:cNvPr id="5" name="Footer Placeholder 4">
            <a:extLst>
              <a:ext uri="{FF2B5EF4-FFF2-40B4-BE49-F238E27FC236}">
                <a16:creationId xmlns:a16="http://schemas.microsoft.com/office/drawing/2014/main" id="{C24014D7-5ECB-7B69-25B4-1F5949B2D4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BB2EBC-F240-B40D-C11E-667ADCFE9F75}"/>
              </a:ext>
            </a:extLst>
          </p:cNvPr>
          <p:cNvSpPr>
            <a:spLocks noGrp="1"/>
          </p:cNvSpPr>
          <p:nvPr>
            <p:ph type="sldNum" sz="quarter" idx="12"/>
          </p:nvPr>
        </p:nvSpPr>
        <p:spPr/>
        <p:txBody>
          <a:bodyPr/>
          <a:lstStyle/>
          <a:p>
            <a:fld id="{6FEE5C7A-A623-454C-A6EA-9C9E0C74176E}" type="slidenum">
              <a:rPr lang="en-IN" smtClean="0"/>
              <a:t>‹#›</a:t>
            </a:fld>
            <a:endParaRPr lang="en-IN"/>
          </a:p>
        </p:txBody>
      </p:sp>
    </p:spTree>
    <p:extLst>
      <p:ext uri="{BB962C8B-B14F-4D97-AF65-F5344CB8AC3E}">
        <p14:creationId xmlns:p14="http://schemas.microsoft.com/office/powerpoint/2010/main" val="1843750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C479EE-5BED-BBDB-D3A0-3AEA31A2E2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892D4A-3F87-B653-20DB-786E91C87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0B4689-772F-74C8-2044-D94DEEDBA3FD}"/>
              </a:ext>
            </a:extLst>
          </p:cNvPr>
          <p:cNvSpPr>
            <a:spLocks noGrp="1"/>
          </p:cNvSpPr>
          <p:nvPr>
            <p:ph type="dt" sz="half" idx="10"/>
          </p:nvPr>
        </p:nvSpPr>
        <p:spPr/>
        <p:txBody>
          <a:bodyPr/>
          <a:lstStyle/>
          <a:p>
            <a:fld id="{70EDAAD4-7542-4948-96A3-315F810B1895}" type="datetimeFigureOut">
              <a:rPr lang="en-IN" smtClean="0"/>
              <a:t>01-05-2024</a:t>
            </a:fld>
            <a:endParaRPr lang="en-IN"/>
          </a:p>
        </p:txBody>
      </p:sp>
      <p:sp>
        <p:nvSpPr>
          <p:cNvPr id="5" name="Footer Placeholder 4">
            <a:extLst>
              <a:ext uri="{FF2B5EF4-FFF2-40B4-BE49-F238E27FC236}">
                <a16:creationId xmlns:a16="http://schemas.microsoft.com/office/drawing/2014/main" id="{B4ED058F-8B93-2577-CD47-FAD6E635DB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331CC0-6B45-2539-F0C5-FE27335D8672}"/>
              </a:ext>
            </a:extLst>
          </p:cNvPr>
          <p:cNvSpPr>
            <a:spLocks noGrp="1"/>
          </p:cNvSpPr>
          <p:nvPr>
            <p:ph type="sldNum" sz="quarter" idx="12"/>
          </p:nvPr>
        </p:nvSpPr>
        <p:spPr/>
        <p:txBody>
          <a:bodyPr/>
          <a:lstStyle/>
          <a:p>
            <a:fld id="{6FEE5C7A-A623-454C-A6EA-9C9E0C74176E}" type="slidenum">
              <a:rPr lang="en-IN" smtClean="0"/>
              <a:t>‹#›</a:t>
            </a:fld>
            <a:endParaRPr lang="en-IN"/>
          </a:p>
        </p:txBody>
      </p:sp>
    </p:spTree>
    <p:extLst>
      <p:ext uri="{BB962C8B-B14F-4D97-AF65-F5344CB8AC3E}">
        <p14:creationId xmlns:p14="http://schemas.microsoft.com/office/powerpoint/2010/main" val="901466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240BC-2FB1-43A8-BEE7-F7AD338BA852}" type="datetimeFigureOut">
              <a:rPr lang="en-IN" smtClean="0"/>
              <a:t>01-05-2024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74A7A4-5820-4477-8E1B-6ACBEECA42CE}" type="slidenum">
              <a:rPr lang="en-IN" smtClean="0"/>
              <a:t>‹#›</a:t>
            </a:fld>
            <a:endParaRPr lang="en-IN"/>
          </a:p>
        </p:txBody>
      </p:sp>
    </p:spTree>
    <p:extLst>
      <p:ext uri="{BB962C8B-B14F-4D97-AF65-F5344CB8AC3E}">
        <p14:creationId xmlns:p14="http://schemas.microsoft.com/office/powerpoint/2010/main" val="12291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D09F-64BD-F500-E428-4D42AA02C1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8CC725-8B5A-8A86-654D-D7A2FB5724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9A03CE-1389-53E7-1C8A-0AD70F96DB48}"/>
              </a:ext>
            </a:extLst>
          </p:cNvPr>
          <p:cNvSpPr>
            <a:spLocks noGrp="1"/>
          </p:cNvSpPr>
          <p:nvPr>
            <p:ph type="dt" sz="half" idx="10"/>
          </p:nvPr>
        </p:nvSpPr>
        <p:spPr/>
        <p:txBody>
          <a:bodyPr/>
          <a:lstStyle/>
          <a:p>
            <a:fld id="{70EDAAD4-7542-4948-96A3-315F810B1895}" type="datetimeFigureOut">
              <a:rPr lang="en-IN" smtClean="0"/>
              <a:t>01-05-2024</a:t>
            </a:fld>
            <a:endParaRPr lang="en-IN"/>
          </a:p>
        </p:txBody>
      </p:sp>
      <p:sp>
        <p:nvSpPr>
          <p:cNvPr id="5" name="Footer Placeholder 4">
            <a:extLst>
              <a:ext uri="{FF2B5EF4-FFF2-40B4-BE49-F238E27FC236}">
                <a16:creationId xmlns:a16="http://schemas.microsoft.com/office/drawing/2014/main" id="{29A03D87-CF22-CD9B-E4A9-0A6263914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D558F8-0D44-5821-1B2D-57E2D6853C93}"/>
              </a:ext>
            </a:extLst>
          </p:cNvPr>
          <p:cNvSpPr>
            <a:spLocks noGrp="1"/>
          </p:cNvSpPr>
          <p:nvPr>
            <p:ph type="sldNum" sz="quarter" idx="12"/>
          </p:nvPr>
        </p:nvSpPr>
        <p:spPr/>
        <p:txBody>
          <a:bodyPr/>
          <a:lstStyle/>
          <a:p>
            <a:fld id="{6FEE5C7A-A623-454C-A6EA-9C9E0C74176E}" type="slidenum">
              <a:rPr lang="en-IN" smtClean="0"/>
              <a:t>‹#›</a:t>
            </a:fld>
            <a:endParaRPr lang="en-IN"/>
          </a:p>
        </p:txBody>
      </p:sp>
    </p:spTree>
    <p:extLst>
      <p:ext uri="{BB962C8B-B14F-4D97-AF65-F5344CB8AC3E}">
        <p14:creationId xmlns:p14="http://schemas.microsoft.com/office/powerpoint/2010/main" val="303774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3A396-DE84-A9DE-4A1F-E0326ACD73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61906C-A013-13CD-5E37-130749973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57B765-EAB1-8310-00B5-1D9EB1353153}"/>
              </a:ext>
            </a:extLst>
          </p:cNvPr>
          <p:cNvSpPr>
            <a:spLocks noGrp="1"/>
          </p:cNvSpPr>
          <p:nvPr>
            <p:ph type="dt" sz="half" idx="10"/>
          </p:nvPr>
        </p:nvSpPr>
        <p:spPr/>
        <p:txBody>
          <a:bodyPr/>
          <a:lstStyle/>
          <a:p>
            <a:fld id="{70EDAAD4-7542-4948-96A3-315F810B1895}" type="datetimeFigureOut">
              <a:rPr lang="en-IN" smtClean="0"/>
              <a:t>01-05-2024</a:t>
            </a:fld>
            <a:endParaRPr lang="en-IN"/>
          </a:p>
        </p:txBody>
      </p:sp>
      <p:sp>
        <p:nvSpPr>
          <p:cNvPr id="5" name="Footer Placeholder 4">
            <a:extLst>
              <a:ext uri="{FF2B5EF4-FFF2-40B4-BE49-F238E27FC236}">
                <a16:creationId xmlns:a16="http://schemas.microsoft.com/office/drawing/2014/main" id="{84C39038-2F74-B26A-9A54-441A8AF5C7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D67276-B300-5B3D-0448-FFAC7B5956B7}"/>
              </a:ext>
            </a:extLst>
          </p:cNvPr>
          <p:cNvSpPr>
            <a:spLocks noGrp="1"/>
          </p:cNvSpPr>
          <p:nvPr>
            <p:ph type="sldNum" sz="quarter" idx="12"/>
          </p:nvPr>
        </p:nvSpPr>
        <p:spPr/>
        <p:txBody>
          <a:bodyPr/>
          <a:lstStyle/>
          <a:p>
            <a:fld id="{6FEE5C7A-A623-454C-A6EA-9C9E0C74176E}" type="slidenum">
              <a:rPr lang="en-IN" smtClean="0"/>
              <a:t>‹#›</a:t>
            </a:fld>
            <a:endParaRPr lang="en-IN"/>
          </a:p>
        </p:txBody>
      </p:sp>
    </p:spTree>
    <p:extLst>
      <p:ext uri="{BB962C8B-B14F-4D97-AF65-F5344CB8AC3E}">
        <p14:creationId xmlns:p14="http://schemas.microsoft.com/office/powerpoint/2010/main" val="346235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5E742-F331-342A-7379-B191623122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3BF585-4F35-6185-C31D-4F217185D4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6CF341-5BA0-FCF8-516F-1250EB90EF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2F22E6-08A7-29CB-3B33-89281CB7F580}"/>
              </a:ext>
            </a:extLst>
          </p:cNvPr>
          <p:cNvSpPr>
            <a:spLocks noGrp="1"/>
          </p:cNvSpPr>
          <p:nvPr>
            <p:ph type="dt" sz="half" idx="10"/>
          </p:nvPr>
        </p:nvSpPr>
        <p:spPr/>
        <p:txBody>
          <a:bodyPr/>
          <a:lstStyle/>
          <a:p>
            <a:fld id="{70EDAAD4-7542-4948-96A3-315F810B1895}" type="datetimeFigureOut">
              <a:rPr lang="en-IN" smtClean="0"/>
              <a:t>01-05-2024</a:t>
            </a:fld>
            <a:endParaRPr lang="en-IN"/>
          </a:p>
        </p:txBody>
      </p:sp>
      <p:sp>
        <p:nvSpPr>
          <p:cNvPr id="6" name="Footer Placeholder 5">
            <a:extLst>
              <a:ext uri="{FF2B5EF4-FFF2-40B4-BE49-F238E27FC236}">
                <a16:creationId xmlns:a16="http://schemas.microsoft.com/office/drawing/2014/main" id="{FA3C7338-EC90-3FFC-E558-73720F284E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DF75E9-DF91-62DF-6253-28FA47BBD029}"/>
              </a:ext>
            </a:extLst>
          </p:cNvPr>
          <p:cNvSpPr>
            <a:spLocks noGrp="1"/>
          </p:cNvSpPr>
          <p:nvPr>
            <p:ph type="sldNum" sz="quarter" idx="12"/>
          </p:nvPr>
        </p:nvSpPr>
        <p:spPr/>
        <p:txBody>
          <a:bodyPr/>
          <a:lstStyle/>
          <a:p>
            <a:fld id="{6FEE5C7A-A623-454C-A6EA-9C9E0C74176E}" type="slidenum">
              <a:rPr lang="en-IN" smtClean="0"/>
              <a:t>‹#›</a:t>
            </a:fld>
            <a:endParaRPr lang="en-IN"/>
          </a:p>
        </p:txBody>
      </p:sp>
    </p:spTree>
    <p:extLst>
      <p:ext uri="{BB962C8B-B14F-4D97-AF65-F5344CB8AC3E}">
        <p14:creationId xmlns:p14="http://schemas.microsoft.com/office/powerpoint/2010/main" val="4031748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44CF-4D46-57FB-F99C-369A8ED5C1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FCC9E8-A1E7-223E-308C-F09D78EA13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CDEE05-A5B4-F851-1CB5-D65A4628CD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ED0C6B-68C5-4D6D-5236-FB6CEEEEEE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A0E277-12BE-7272-2837-838AC6A968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9E4B2D-6271-B848-CB7C-DC3846E86E46}"/>
              </a:ext>
            </a:extLst>
          </p:cNvPr>
          <p:cNvSpPr>
            <a:spLocks noGrp="1"/>
          </p:cNvSpPr>
          <p:nvPr>
            <p:ph type="dt" sz="half" idx="10"/>
          </p:nvPr>
        </p:nvSpPr>
        <p:spPr/>
        <p:txBody>
          <a:bodyPr/>
          <a:lstStyle/>
          <a:p>
            <a:fld id="{70EDAAD4-7542-4948-96A3-315F810B1895}" type="datetimeFigureOut">
              <a:rPr lang="en-IN" smtClean="0"/>
              <a:t>01-05-2024</a:t>
            </a:fld>
            <a:endParaRPr lang="en-IN"/>
          </a:p>
        </p:txBody>
      </p:sp>
      <p:sp>
        <p:nvSpPr>
          <p:cNvPr id="8" name="Footer Placeholder 7">
            <a:extLst>
              <a:ext uri="{FF2B5EF4-FFF2-40B4-BE49-F238E27FC236}">
                <a16:creationId xmlns:a16="http://schemas.microsoft.com/office/drawing/2014/main" id="{9998D3D6-FD7E-C518-32D3-ABF2780FBF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86389F-28CC-EF42-C831-5660885195CB}"/>
              </a:ext>
            </a:extLst>
          </p:cNvPr>
          <p:cNvSpPr>
            <a:spLocks noGrp="1"/>
          </p:cNvSpPr>
          <p:nvPr>
            <p:ph type="sldNum" sz="quarter" idx="12"/>
          </p:nvPr>
        </p:nvSpPr>
        <p:spPr/>
        <p:txBody>
          <a:bodyPr/>
          <a:lstStyle/>
          <a:p>
            <a:fld id="{6FEE5C7A-A623-454C-A6EA-9C9E0C74176E}" type="slidenum">
              <a:rPr lang="en-IN" smtClean="0"/>
              <a:t>‹#›</a:t>
            </a:fld>
            <a:endParaRPr lang="en-IN"/>
          </a:p>
        </p:txBody>
      </p:sp>
    </p:spTree>
    <p:extLst>
      <p:ext uri="{BB962C8B-B14F-4D97-AF65-F5344CB8AC3E}">
        <p14:creationId xmlns:p14="http://schemas.microsoft.com/office/powerpoint/2010/main" val="531501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2BD6-933F-A4E9-EB61-F613A9CBBD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008BE2-5B57-834F-AA7F-2DFBAF2E82B8}"/>
              </a:ext>
            </a:extLst>
          </p:cNvPr>
          <p:cNvSpPr>
            <a:spLocks noGrp="1"/>
          </p:cNvSpPr>
          <p:nvPr>
            <p:ph type="dt" sz="half" idx="10"/>
          </p:nvPr>
        </p:nvSpPr>
        <p:spPr/>
        <p:txBody>
          <a:bodyPr/>
          <a:lstStyle/>
          <a:p>
            <a:fld id="{70EDAAD4-7542-4948-96A3-315F810B1895}" type="datetimeFigureOut">
              <a:rPr lang="en-IN" smtClean="0"/>
              <a:t>01-05-2024</a:t>
            </a:fld>
            <a:endParaRPr lang="en-IN"/>
          </a:p>
        </p:txBody>
      </p:sp>
      <p:sp>
        <p:nvSpPr>
          <p:cNvPr id="4" name="Footer Placeholder 3">
            <a:extLst>
              <a:ext uri="{FF2B5EF4-FFF2-40B4-BE49-F238E27FC236}">
                <a16:creationId xmlns:a16="http://schemas.microsoft.com/office/drawing/2014/main" id="{4211A232-5599-2527-E1F2-A5E3791DA0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F50AF9-4F5F-9371-9D44-C2B13C5138AB}"/>
              </a:ext>
            </a:extLst>
          </p:cNvPr>
          <p:cNvSpPr>
            <a:spLocks noGrp="1"/>
          </p:cNvSpPr>
          <p:nvPr>
            <p:ph type="sldNum" sz="quarter" idx="12"/>
          </p:nvPr>
        </p:nvSpPr>
        <p:spPr/>
        <p:txBody>
          <a:bodyPr/>
          <a:lstStyle/>
          <a:p>
            <a:fld id="{6FEE5C7A-A623-454C-A6EA-9C9E0C74176E}" type="slidenum">
              <a:rPr lang="en-IN" smtClean="0"/>
              <a:t>‹#›</a:t>
            </a:fld>
            <a:endParaRPr lang="en-IN"/>
          </a:p>
        </p:txBody>
      </p:sp>
    </p:spTree>
    <p:extLst>
      <p:ext uri="{BB962C8B-B14F-4D97-AF65-F5344CB8AC3E}">
        <p14:creationId xmlns:p14="http://schemas.microsoft.com/office/powerpoint/2010/main" val="107192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35EB21-2AC2-CEDC-6860-4FA4608D831F}"/>
              </a:ext>
            </a:extLst>
          </p:cNvPr>
          <p:cNvSpPr>
            <a:spLocks noGrp="1"/>
          </p:cNvSpPr>
          <p:nvPr>
            <p:ph type="dt" sz="half" idx="10"/>
          </p:nvPr>
        </p:nvSpPr>
        <p:spPr/>
        <p:txBody>
          <a:bodyPr/>
          <a:lstStyle/>
          <a:p>
            <a:fld id="{70EDAAD4-7542-4948-96A3-315F810B1895}" type="datetimeFigureOut">
              <a:rPr lang="en-IN" smtClean="0"/>
              <a:t>01-05-2024</a:t>
            </a:fld>
            <a:endParaRPr lang="en-IN"/>
          </a:p>
        </p:txBody>
      </p:sp>
      <p:sp>
        <p:nvSpPr>
          <p:cNvPr id="3" name="Footer Placeholder 2">
            <a:extLst>
              <a:ext uri="{FF2B5EF4-FFF2-40B4-BE49-F238E27FC236}">
                <a16:creationId xmlns:a16="http://schemas.microsoft.com/office/drawing/2014/main" id="{D53310B2-8187-42D6-7A1D-83F02430FE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8D76AD-4090-3381-102F-B0F216B057B2}"/>
              </a:ext>
            </a:extLst>
          </p:cNvPr>
          <p:cNvSpPr>
            <a:spLocks noGrp="1"/>
          </p:cNvSpPr>
          <p:nvPr>
            <p:ph type="sldNum" sz="quarter" idx="12"/>
          </p:nvPr>
        </p:nvSpPr>
        <p:spPr/>
        <p:txBody>
          <a:bodyPr/>
          <a:lstStyle/>
          <a:p>
            <a:fld id="{6FEE5C7A-A623-454C-A6EA-9C9E0C74176E}" type="slidenum">
              <a:rPr lang="en-IN" smtClean="0"/>
              <a:t>‹#›</a:t>
            </a:fld>
            <a:endParaRPr lang="en-IN"/>
          </a:p>
        </p:txBody>
      </p:sp>
    </p:spTree>
    <p:extLst>
      <p:ext uri="{BB962C8B-B14F-4D97-AF65-F5344CB8AC3E}">
        <p14:creationId xmlns:p14="http://schemas.microsoft.com/office/powerpoint/2010/main" val="3794750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A76CA-D398-1934-71A4-92B0ECB519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642278-DE09-53A9-8C24-0794E0474D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6195D0-D305-4D91-A54B-F09B26810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55FF6-E59E-BD36-03B4-D60AD883C4ED}"/>
              </a:ext>
            </a:extLst>
          </p:cNvPr>
          <p:cNvSpPr>
            <a:spLocks noGrp="1"/>
          </p:cNvSpPr>
          <p:nvPr>
            <p:ph type="dt" sz="half" idx="10"/>
          </p:nvPr>
        </p:nvSpPr>
        <p:spPr/>
        <p:txBody>
          <a:bodyPr/>
          <a:lstStyle/>
          <a:p>
            <a:fld id="{70EDAAD4-7542-4948-96A3-315F810B1895}" type="datetimeFigureOut">
              <a:rPr lang="en-IN" smtClean="0"/>
              <a:t>01-05-2024</a:t>
            </a:fld>
            <a:endParaRPr lang="en-IN"/>
          </a:p>
        </p:txBody>
      </p:sp>
      <p:sp>
        <p:nvSpPr>
          <p:cNvPr id="6" name="Footer Placeholder 5">
            <a:extLst>
              <a:ext uri="{FF2B5EF4-FFF2-40B4-BE49-F238E27FC236}">
                <a16:creationId xmlns:a16="http://schemas.microsoft.com/office/drawing/2014/main" id="{48F029C6-D205-916D-F865-6FBB825556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98EF13-6463-D477-0F23-5DFFD1A943AC}"/>
              </a:ext>
            </a:extLst>
          </p:cNvPr>
          <p:cNvSpPr>
            <a:spLocks noGrp="1"/>
          </p:cNvSpPr>
          <p:nvPr>
            <p:ph type="sldNum" sz="quarter" idx="12"/>
          </p:nvPr>
        </p:nvSpPr>
        <p:spPr/>
        <p:txBody>
          <a:bodyPr/>
          <a:lstStyle/>
          <a:p>
            <a:fld id="{6FEE5C7A-A623-454C-A6EA-9C9E0C74176E}" type="slidenum">
              <a:rPr lang="en-IN" smtClean="0"/>
              <a:t>‹#›</a:t>
            </a:fld>
            <a:endParaRPr lang="en-IN"/>
          </a:p>
        </p:txBody>
      </p:sp>
    </p:spTree>
    <p:extLst>
      <p:ext uri="{BB962C8B-B14F-4D97-AF65-F5344CB8AC3E}">
        <p14:creationId xmlns:p14="http://schemas.microsoft.com/office/powerpoint/2010/main" val="356782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A2D32-49AA-CFF0-0F8F-3D30CCA629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1ED1BA-E0B5-65FD-1F73-5EB7555FEB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BAB061-544A-1313-5017-67935DF5A0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CDA071-4324-C480-75F7-0F61AE69708E}"/>
              </a:ext>
            </a:extLst>
          </p:cNvPr>
          <p:cNvSpPr>
            <a:spLocks noGrp="1"/>
          </p:cNvSpPr>
          <p:nvPr>
            <p:ph type="dt" sz="half" idx="10"/>
          </p:nvPr>
        </p:nvSpPr>
        <p:spPr/>
        <p:txBody>
          <a:bodyPr/>
          <a:lstStyle/>
          <a:p>
            <a:fld id="{70EDAAD4-7542-4948-96A3-315F810B1895}" type="datetimeFigureOut">
              <a:rPr lang="en-IN" smtClean="0"/>
              <a:t>01-05-2024</a:t>
            </a:fld>
            <a:endParaRPr lang="en-IN"/>
          </a:p>
        </p:txBody>
      </p:sp>
      <p:sp>
        <p:nvSpPr>
          <p:cNvPr id="6" name="Footer Placeholder 5">
            <a:extLst>
              <a:ext uri="{FF2B5EF4-FFF2-40B4-BE49-F238E27FC236}">
                <a16:creationId xmlns:a16="http://schemas.microsoft.com/office/drawing/2014/main" id="{691DCCC6-C6EB-2FCC-4C9B-06F1DFDA5A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FB53C8-9E58-D506-9063-7EB63B991A65}"/>
              </a:ext>
            </a:extLst>
          </p:cNvPr>
          <p:cNvSpPr>
            <a:spLocks noGrp="1"/>
          </p:cNvSpPr>
          <p:nvPr>
            <p:ph type="sldNum" sz="quarter" idx="12"/>
          </p:nvPr>
        </p:nvSpPr>
        <p:spPr/>
        <p:txBody>
          <a:bodyPr/>
          <a:lstStyle/>
          <a:p>
            <a:fld id="{6FEE5C7A-A623-454C-A6EA-9C9E0C74176E}" type="slidenum">
              <a:rPr lang="en-IN" smtClean="0"/>
              <a:t>‹#›</a:t>
            </a:fld>
            <a:endParaRPr lang="en-IN"/>
          </a:p>
        </p:txBody>
      </p:sp>
    </p:spTree>
    <p:extLst>
      <p:ext uri="{BB962C8B-B14F-4D97-AF65-F5344CB8AC3E}">
        <p14:creationId xmlns:p14="http://schemas.microsoft.com/office/powerpoint/2010/main" val="3445931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538BF0-427E-1B5A-71BC-D85F6EA5D1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1EA363-E6A4-A58E-6551-7DD0E31868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89FC31-38A5-4EFE-ED28-68952A07FD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EDAAD4-7542-4948-96A3-315F810B1895}" type="datetimeFigureOut">
              <a:rPr lang="en-IN" smtClean="0"/>
              <a:t>01-05-2024</a:t>
            </a:fld>
            <a:endParaRPr lang="en-IN"/>
          </a:p>
        </p:txBody>
      </p:sp>
      <p:sp>
        <p:nvSpPr>
          <p:cNvPr id="5" name="Footer Placeholder 4">
            <a:extLst>
              <a:ext uri="{FF2B5EF4-FFF2-40B4-BE49-F238E27FC236}">
                <a16:creationId xmlns:a16="http://schemas.microsoft.com/office/drawing/2014/main" id="{BCAF1C57-7022-361A-DAE3-5F06E37AD2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5F4359-BCE5-3815-1647-57612E59E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E5C7A-A623-454C-A6EA-9C9E0C74176E}" type="slidenum">
              <a:rPr lang="en-IN" smtClean="0"/>
              <a:t>‹#›</a:t>
            </a:fld>
            <a:endParaRPr lang="en-IN"/>
          </a:p>
        </p:txBody>
      </p:sp>
    </p:spTree>
    <p:extLst>
      <p:ext uri="{BB962C8B-B14F-4D97-AF65-F5344CB8AC3E}">
        <p14:creationId xmlns:p14="http://schemas.microsoft.com/office/powerpoint/2010/main" val="3068024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240BC-2FB1-43A8-BEE7-F7AD338BA852}" type="datetimeFigureOut">
              <a:rPr lang="en-IN" smtClean="0"/>
              <a:t>01-05-2024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4A7A4-5820-4477-8E1B-6ACBEECA42CE}" type="slidenum">
              <a:rPr lang="en-IN" smtClean="0"/>
              <a:t>‹#›</a:t>
            </a:fld>
            <a:endParaRPr lang="en-IN"/>
          </a:p>
        </p:txBody>
      </p:sp>
    </p:spTree>
    <p:extLst>
      <p:ext uri="{BB962C8B-B14F-4D97-AF65-F5344CB8AC3E}">
        <p14:creationId xmlns:p14="http://schemas.microsoft.com/office/powerpoint/2010/main" val="4143244282"/>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jpg"/><Relationship Id="rId5" Type="http://schemas.microsoft.com/office/2007/relationships/hdphoto" Target="../media/hdphoto2.wdp"/><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104EA31-8A07-2285-CE10-DB8FAFBB75FF}"/>
              </a:ext>
            </a:extLst>
          </p:cNvPr>
          <p:cNvGrpSpPr/>
          <p:nvPr/>
        </p:nvGrpSpPr>
        <p:grpSpPr>
          <a:xfrm>
            <a:off x="0" y="0"/>
            <a:ext cx="12192000" cy="6858000"/>
            <a:chOff x="0" y="0"/>
            <a:chExt cx="12192000" cy="6858000"/>
          </a:xfrm>
        </p:grpSpPr>
        <p:grpSp>
          <p:nvGrpSpPr>
            <p:cNvPr id="4" name="Group 3">
              <a:extLst>
                <a:ext uri="{FF2B5EF4-FFF2-40B4-BE49-F238E27FC236}">
                  <a16:creationId xmlns:a16="http://schemas.microsoft.com/office/drawing/2014/main" id="{0631775A-75B8-8CD4-DC68-435B5FB41BE7}"/>
                </a:ext>
              </a:extLst>
            </p:cNvPr>
            <p:cNvGrpSpPr/>
            <p:nvPr/>
          </p:nvGrpSpPr>
          <p:grpSpPr>
            <a:xfrm>
              <a:off x="0" y="0"/>
              <a:ext cx="12192000" cy="6858000"/>
              <a:chOff x="0" y="0"/>
              <a:chExt cx="12192000" cy="6858000"/>
            </a:xfrm>
          </p:grpSpPr>
          <p:pic>
            <p:nvPicPr>
              <p:cNvPr id="3" name="Picture 2">
                <a:extLst>
                  <a:ext uri="{FF2B5EF4-FFF2-40B4-BE49-F238E27FC236}">
                    <a16:creationId xmlns:a16="http://schemas.microsoft.com/office/drawing/2014/main" id="{19B5D40D-703F-01D6-80F8-A96F17DED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p:cNvSpPr txBox="1"/>
              <p:nvPr/>
            </p:nvSpPr>
            <p:spPr>
              <a:xfrm>
                <a:off x="118140" y="16831"/>
                <a:ext cx="11591925" cy="2462213"/>
              </a:xfrm>
              <a:prstGeom prst="rect">
                <a:avLst/>
              </a:prstGeom>
              <a:noFill/>
            </p:spPr>
            <p:txBody>
              <a:bodyPr wrap="square" rtlCol="0">
                <a:spAutoFit/>
              </a:bodyPr>
              <a:lstStyle/>
              <a:p>
                <a:pPr algn="ctr"/>
                <a:r>
                  <a:rPr lang="en-US" sz="2000" dirty="0">
                    <a:latin typeface="Aptos Narrow" panose="020B0004020202020204" pitchFamily="34" charset="0"/>
                  </a:rPr>
                  <a:t>NAGAR YUWAK SHIKSHAN SANSTHA’S</a:t>
                </a:r>
              </a:p>
              <a:p>
                <a:pPr algn="ctr"/>
                <a:r>
                  <a:rPr lang="en-US" sz="4000" dirty="0">
                    <a:latin typeface="Algerian" panose="04020705040A02060702" pitchFamily="82" charset="0"/>
                  </a:rPr>
                  <a:t>     YESHWANTRAO CHAVAN OF ENGINEERING</a:t>
                </a:r>
                <a:endParaRPr lang="en-US" sz="4400" dirty="0">
                  <a:latin typeface="Algerian" panose="04020705040A02060702" pitchFamily="82" charset="0"/>
                </a:endParaRPr>
              </a:p>
              <a:p>
                <a:pPr algn="ctr"/>
                <a:r>
                  <a:rPr lang="en-US" sz="2400" dirty="0">
                    <a:latin typeface="+mj-lt"/>
                  </a:rPr>
                  <a:t>(An Autonomous Institute Affiliated to RTMNU)</a:t>
                </a:r>
              </a:p>
              <a:p>
                <a:pPr algn="ctr"/>
                <a:r>
                  <a:rPr lang="en-US" sz="2400" dirty="0">
                    <a:latin typeface="Aptos Narrow" panose="020B0004020202020204" pitchFamily="34" charset="0"/>
                  </a:rPr>
                  <a:t>Hingna Road, Wanadongri, Nagpur- 441110</a:t>
                </a:r>
              </a:p>
              <a:p>
                <a:pPr algn="ctr"/>
                <a:r>
                  <a:rPr lang="en-US" sz="2000" dirty="0">
                    <a:latin typeface="+mj-lt"/>
                  </a:rPr>
                  <a:t>ACCREDITED WITH NAAC A++ GRADE</a:t>
                </a:r>
              </a:p>
              <a:p>
                <a:pPr algn="ctr"/>
                <a:endParaRPr lang="en-IN" sz="2000" dirty="0">
                  <a:latin typeface="+mj-lt"/>
                </a:endParaRPr>
              </a:p>
            </p:txBody>
          </p:sp>
        </p:grpSp>
        <p:grpSp>
          <p:nvGrpSpPr>
            <p:cNvPr id="5" name="Group 4">
              <a:extLst>
                <a:ext uri="{FF2B5EF4-FFF2-40B4-BE49-F238E27FC236}">
                  <a16:creationId xmlns:a16="http://schemas.microsoft.com/office/drawing/2014/main" id="{1140A32C-FF4E-98A3-6DAE-7BF7AC1188C7}"/>
                </a:ext>
              </a:extLst>
            </p:cNvPr>
            <p:cNvGrpSpPr/>
            <p:nvPr/>
          </p:nvGrpSpPr>
          <p:grpSpPr>
            <a:xfrm>
              <a:off x="2259052" y="2496915"/>
              <a:ext cx="7673896" cy="1655444"/>
              <a:chOff x="2259052" y="2496915"/>
              <a:chExt cx="7673896" cy="1655444"/>
            </a:xfrm>
          </p:grpSpPr>
          <p:sp>
            <p:nvSpPr>
              <p:cNvPr id="8" name="Rectangle 7"/>
              <p:cNvSpPr/>
              <p:nvPr/>
            </p:nvSpPr>
            <p:spPr>
              <a:xfrm>
                <a:off x="2259052" y="3567584"/>
                <a:ext cx="7673896" cy="584775"/>
              </a:xfrm>
              <a:prstGeom prst="rect">
                <a:avLst/>
              </a:prstGeom>
            </p:spPr>
            <p:txBody>
              <a:bodyPr wrap="none">
                <a:spAutoFit/>
              </a:bodyPr>
              <a:lstStyle/>
              <a:p>
                <a:pPr algn="ctr"/>
                <a:r>
                  <a:rPr lang="en-IN" sz="3200" b="1" dirty="0">
                    <a:latin typeface="Perpetua Titling MT" panose="02020502060505020804" pitchFamily="18" charset="0"/>
                  </a:rPr>
                  <a:t>TOPIC:- WEATHER FORECAST APP</a:t>
                </a:r>
              </a:p>
            </p:txBody>
          </p:sp>
          <p:sp>
            <p:nvSpPr>
              <p:cNvPr id="16" name="TextBox 15">
                <a:extLst>
                  <a:ext uri="{FF2B5EF4-FFF2-40B4-BE49-F238E27FC236}">
                    <a16:creationId xmlns:a16="http://schemas.microsoft.com/office/drawing/2014/main" id="{EDA9968C-5585-257B-9412-DAE30EAE7D51}"/>
                  </a:ext>
                </a:extLst>
              </p:cNvPr>
              <p:cNvSpPr txBox="1"/>
              <p:nvPr/>
            </p:nvSpPr>
            <p:spPr>
              <a:xfrm>
                <a:off x="3588774" y="2912092"/>
                <a:ext cx="4650658" cy="584775"/>
              </a:xfrm>
              <a:prstGeom prst="rect">
                <a:avLst/>
              </a:prstGeom>
              <a:noFill/>
            </p:spPr>
            <p:txBody>
              <a:bodyPr wrap="square" rtlCol="0">
                <a:spAutoFit/>
              </a:bodyPr>
              <a:lstStyle/>
              <a:p>
                <a:pPr algn="ctr"/>
                <a:r>
                  <a:rPr lang="en-IN" sz="3200" b="1" u="sng" dirty="0">
                    <a:latin typeface="Perpetua Titling MT" panose="02020502060505020804" pitchFamily="18" charset="0"/>
                    <a:ea typeface="Calibri" panose="020F0502020204030204" pitchFamily="34" charset="0"/>
                    <a:cs typeface="Calibri" panose="020F0502020204030204" pitchFamily="34" charset="0"/>
                  </a:rPr>
                  <a:t>MINIPROJECT</a:t>
                </a:r>
              </a:p>
            </p:txBody>
          </p:sp>
          <p:sp>
            <p:nvSpPr>
              <p:cNvPr id="17" name="TextBox 16">
                <a:extLst>
                  <a:ext uri="{FF2B5EF4-FFF2-40B4-BE49-F238E27FC236}">
                    <a16:creationId xmlns:a16="http://schemas.microsoft.com/office/drawing/2014/main" id="{7B1DCA5B-1F65-1D1F-F487-F4685814A414}"/>
                  </a:ext>
                </a:extLst>
              </p:cNvPr>
              <p:cNvSpPr txBox="1"/>
              <p:nvPr/>
            </p:nvSpPr>
            <p:spPr>
              <a:xfrm>
                <a:off x="3917985" y="2496915"/>
                <a:ext cx="3992234" cy="461665"/>
              </a:xfrm>
              <a:prstGeom prst="rect">
                <a:avLst/>
              </a:prstGeom>
              <a:noFill/>
            </p:spPr>
            <p:txBody>
              <a:bodyPr wrap="square" rtlCol="0">
                <a:spAutoFit/>
              </a:bodyPr>
              <a:lstStyle/>
              <a:p>
                <a:pPr algn="ctr"/>
                <a:r>
                  <a:rPr lang="en-IN" sz="2400" b="1" dirty="0"/>
                  <a:t>SUBJECT: OOPS (JAVA)</a:t>
                </a:r>
              </a:p>
            </p:txBody>
          </p:sp>
        </p:grpSp>
      </p:grpSp>
      <p:graphicFrame>
        <p:nvGraphicFramePr>
          <p:cNvPr id="6" name="Table 5"/>
          <p:cNvGraphicFramePr>
            <a:graphicFrameLocks noGrp="1"/>
          </p:cNvGraphicFramePr>
          <p:nvPr>
            <p:extLst>
              <p:ext uri="{D42A27DB-BD31-4B8C-83A1-F6EECF244321}">
                <p14:modId xmlns:p14="http://schemas.microsoft.com/office/powerpoint/2010/main" val="3172826720"/>
              </p:ext>
            </p:extLst>
          </p:nvPr>
        </p:nvGraphicFramePr>
        <p:xfrm>
          <a:off x="2373522" y="4420196"/>
          <a:ext cx="7372351" cy="1828800"/>
        </p:xfrm>
        <a:graphic>
          <a:graphicData uri="http://schemas.openxmlformats.org/drawingml/2006/table">
            <a:tbl>
              <a:tblPr firstRow="1" bandRow="1">
                <a:tableStyleId>{BDBED569-4797-4DF1-A0F4-6AAB3CD982D8}</a:tableStyleId>
              </a:tblPr>
              <a:tblGrid>
                <a:gridCol w="1018724">
                  <a:extLst>
                    <a:ext uri="{9D8B030D-6E8A-4147-A177-3AD203B41FA5}">
                      <a16:colId xmlns:a16="http://schemas.microsoft.com/office/drawing/2014/main" val="20000"/>
                    </a:ext>
                  </a:extLst>
                </a:gridCol>
                <a:gridCol w="4767942">
                  <a:extLst>
                    <a:ext uri="{9D8B030D-6E8A-4147-A177-3AD203B41FA5}">
                      <a16:colId xmlns:a16="http://schemas.microsoft.com/office/drawing/2014/main" val="20001"/>
                    </a:ext>
                  </a:extLst>
                </a:gridCol>
                <a:gridCol w="1585685">
                  <a:extLst>
                    <a:ext uri="{9D8B030D-6E8A-4147-A177-3AD203B41FA5}">
                      <a16:colId xmlns:a16="http://schemas.microsoft.com/office/drawing/2014/main" val="20002"/>
                    </a:ext>
                  </a:extLst>
                </a:gridCol>
              </a:tblGrid>
              <a:tr h="370840">
                <a:tc>
                  <a:txBody>
                    <a:bodyPr/>
                    <a:lstStyle/>
                    <a:p>
                      <a:r>
                        <a:rPr lang="en-US" sz="2400" b="0" dirty="0"/>
                        <a:t>S.No.</a:t>
                      </a:r>
                      <a:endParaRPr lang="en-IN" sz="2400" b="0" dirty="0">
                        <a:latin typeface="+mn-lt"/>
                      </a:endParaRPr>
                    </a:p>
                  </a:txBody>
                  <a:tcPr/>
                </a:tc>
                <a:tc>
                  <a:txBody>
                    <a:bodyPr/>
                    <a:lstStyle/>
                    <a:p>
                      <a:r>
                        <a:rPr lang="en-US" sz="2400" b="0" dirty="0"/>
                        <a:t>Name</a:t>
                      </a:r>
                      <a:endParaRPr lang="en-IN" sz="2400" b="0" dirty="0">
                        <a:latin typeface="+mn-lt"/>
                      </a:endParaRPr>
                    </a:p>
                  </a:txBody>
                  <a:tcPr/>
                </a:tc>
                <a:tc>
                  <a:txBody>
                    <a:bodyPr/>
                    <a:lstStyle/>
                    <a:p>
                      <a:r>
                        <a:rPr lang="en-US" sz="2400" b="0" dirty="0"/>
                        <a:t>Roll No.</a:t>
                      </a:r>
                      <a:endParaRPr lang="en-IN" sz="2400" b="0" dirty="0">
                        <a:latin typeface="+mn-lt"/>
                      </a:endParaRPr>
                    </a:p>
                  </a:txBody>
                  <a:tcPr/>
                </a:tc>
                <a:extLst>
                  <a:ext uri="{0D108BD9-81ED-4DB2-BD59-A6C34878D82A}">
                    <a16:rowId xmlns:a16="http://schemas.microsoft.com/office/drawing/2014/main" val="10000"/>
                  </a:ext>
                </a:extLst>
              </a:tr>
              <a:tr h="370840">
                <a:tc>
                  <a:txBody>
                    <a:bodyPr/>
                    <a:lstStyle/>
                    <a:p>
                      <a:r>
                        <a:rPr lang="en-US" sz="2400" b="0" dirty="0"/>
                        <a:t>01</a:t>
                      </a:r>
                      <a:endParaRPr lang="en-IN" sz="2400" b="0" dirty="0">
                        <a:latin typeface="+mn-lt"/>
                      </a:endParaRPr>
                    </a:p>
                  </a:txBody>
                  <a:tcPr/>
                </a:tc>
                <a:tc>
                  <a:txBody>
                    <a:bodyPr/>
                    <a:lstStyle/>
                    <a:p>
                      <a:r>
                        <a:rPr lang="en-US" sz="2400" b="0" dirty="0"/>
                        <a:t>ADITI ANAND NALDURGKAR</a:t>
                      </a:r>
                      <a:endParaRPr lang="en-IN" sz="2400" b="0" dirty="0">
                        <a:latin typeface="+mn-lt"/>
                      </a:endParaRPr>
                    </a:p>
                  </a:txBody>
                  <a:tcPr/>
                </a:tc>
                <a:tc>
                  <a:txBody>
                    <a:bodyPr/>
                    <a:lstStyle/>
                    <a:p>
                      <a:r>
                        <a:rPr lang="en-US" sz="2400" b="0" dirty="0"/>
                        <a:t>02</a:t>
                      </a:r>
                      <a:endParaRPr lang="en-IN" sz="2400" b="0" dirty="0">
                        <a:latin typeface="+mn-lt"/>
                      </a:endParaRPr>
                    </a:p>
                  </a:txBody>
                  <a:tcPr/>
                </a:tc>
                <a:extLst>
                  <a:ext uri="{0D108BD9-81ED-4DB2-BD59-A6C34878D82A}">
                    <a16:rowId xmlns:a16="http://schemas.microsoft.com/office/drawing/2014/main" val="10001"/>
                  </a:ext>
                </a:extLst>
              </a:tr>
              <a:tr h="370840">
                <a:tc>
                  <a:txBody>
                    <a:bodyPr/>
                    <a:lstStyle/>
                    <a:p>
                      <a:r>
                        <a:rPr lang="en-US" sz="2400" b="0" dirty="0"/>
                        <a:t>02</a:t>
                      </a:r>
                      <a:endParaRPr lang="en-IN" sz="2400" b="0" dirty="0">
                        <a:latin typeface="+mn-lt"/>
                      </a:endParaRPr>
                    </a:p>
                  </a:txBody>
                  <a:tcPr/>
                </a:tc>
                <a:tc>
                  <a:txBody>
                    <a:bodyPr/>
                    <a:lstStyle/>
                    <a:p>
                      <a:r>
                        <a:rPr lang="en-US" sz="2400" b="0" dirty="0"/>
                        <a:t>VAIBHAVI AMOL KUMBHALKAR</a:t>
                      </a:r>
                      <a:endParaRPr lang="en-IN" sz="2400" b="0" dirty="0">
                        <a:latin typeface="+mn-lt"/>
                      </a:endParaRPr>
                    </a:p>
                  </a:txBody>
                  <a:tcPr/>
                </a:tc>
                <a:tc>
                  <a:txBody>
                    <a:bodyPr/>
                    <a:lstStyle/>
                    <a:p>
                      <a:r>
                        <a:rPr lang="en-US" sz="2400" b="0" dirty="0"/>
                        <a:t>23</a:t>
                      </a:r>
                      <a:endParaRPr lang="en-IN" sz="2400" b="0" dirty="0">
                        <a:latin typeface="+mn-lt"/>
                      </a:endParaRPr>
                    </a:p>
                  </a:txBody>
                  <a:tcPr/>
                </a:tc>
                <a:extLst>
                  <a:ext uri="{0D108BD9-81ED-4DB2-BD59-A6C34878D82A}">
                    <a16:rowId xmlns:a16="http://schemas.microsoft.com/office/drawing/2014/main" val="10002"/>
                  </a:ext>
                </a:extLst>
              </a:tr>
              <a:tr h="374271">
                <a:tc>
                  <a:txBody>
                    <a:bodyPr/>
                    <a:lstStyle/>
                    <a:p>
                      <a:r>
                        <a:rPr lang="en-US" sz="2400" b="0" dirty="0"/>
                        <a:t>03</a:t>
                      </a:r>
                      <a:endParaRPr lang="en-IN" sz="2400" b="0" dirty="0">
                        <a:latin typeface="+mn-lt"/>
                      </a:endParaRPr>
                    </a:p>
                  </a:txBody>
                  <a:tcPr/>
                </a:tc>
                <a:tc>
                  <a:txBody>
                    <a:bodyPr/>
                    <a:lstStyle/>
                    <a:p>
                      <a:r>
                        <a:rPr lang="en-US" sz="2400" b="0" dirty="0"/>
                        <a:t>VASUNDHARA GANESH SHIVANKAR</a:t>
                      </a:r>
                      <a:endParaRPr lang="en-IN" sz="2400" b="0" dirty="0">
                        <a:latin typeface="+mn-lt"/>
                      </a:endParaRPr>
                    </a:p>
                  </a:txBody>
                  <a:tcPr/>
                </a:tc>
                <a:tc>
                  <a:txBody>
                    <a:bodyPr/>
                    <a:lstStyle/>
                    <a:p>
                      <a:r>
                        <a:rPr lang="en-US" sz="2400" b="0" dirty="0"/>
                        <a:t>26</a:t>
                      </a:r>
                      <a:endParaRPr lang="en-IN" sz="2400" b="0" dirty="0">
                        <a:latin typeface="+mn-lt"/>
                      </a:endParaRPr>
                    </a:p>
                  </a:txBody>
                  <a:tcPr/>
                </a:tc>
                <a:extLst>
                  <a:ext uri="{0D108BD9-81ED-4DB2-BD59-A6C34878D82A}">
                    <a16:rowId xmlns:a16="http://schemas.microsoft.com/office/drawing/2014/main" val="10005"/>
                  </a:ext>
                </a:extLst>
              </a:tr>
            </a:tbl>
          </a:graphicData>
        </a:graphic>
      </p:graphicFrame>
      <p:pic>
        <p:nvPicPr>
          <p:cNvPr id="15" name="Picture 14">
            <a:extLst>
              <a:ext uri="{FF2B5EF4-FFF2-40B4-BE49-F238E27FC236}">
                <a16:creationId xmlns:a16="http://schemas.microsoft.com/office/drawing/2014/main" id="{267F3BF2-8A40-410B-65CC-CB7F34C8F5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50" y="136253"/>
            <a:ext cx="1375596" cy="1302026"/>
          </a:xfrm>
          <a:prstGeom prst="rect">
            <a:avLst/>
          </a:prstGeom>
        </p:spPr>
      </p:pic>
      <p:cxnSp>
        <p:nvCxnSpPr>
          <p:cNvPr id="21" name="Straight Connector 20">
            <a:extLst>
              <a:ext uri="{FF2B5EF4-FFF2-40B4-BE49-F238E27FC236}">
                <a16:creationId xmlns:a16="http://schemas.microsoft.com/office/drawing/2014/main" id="{62B7776B-0E15-5B5C-46BB-E30FF803D269}"/>
              </a:ext>
            </a:extLst>
          </p:cNvPr>
          <p:cNvCxnSpPr>
            <a:cxnSpLocks/>
          </p:cNvCxnSpPr>
          <p:nvPr/>
        </p:nvCxnSpPr>
        <p:spPr>
          <a:xfrm>
            <a:off x="352427" y="2290638"/>
            <a:ext cx="114871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B851B3A-5BDD-404A-BE3F-36A9C498ABB3}"/>
              </a:ext>
            </a:extLst>
          </p:cNvPr>
          <p:cNvCxnSpPr>
            <a:cxnSpLocks/>
          </p:cNvCxnSpPr>
          <p:nvPr/>
        </p:nvCxnSpPr>
        <p:spPr>
          <a:xfrm>
            <a:off x="8082453" y="4159527"/>
            <a:ext cx="0"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E93FE0C-0193-22B4-11F9-5462A1F8603A}"/>
              </a:ext>
            </a:extLst>
          </p:cNvPr>
          <p:cNvCxnSpPr>
            <a:cxnSpLocks/>
          </p:cNvCxnSpPr>
          <p:nvPr/>
        </p:nvCxnSpPr>
        <p:spPr>
          <a:xfrm>
            <a:off x="9729785" y="4159527"/>
            <a:ext cx="0"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227C2D1-1452-709E-42A4-181F26092CEF}"/>
              </a:ext>
            </a:extLst>
          </p:cNvPr>
          <p:cNvCxnSpPr>
            <a:cxnSpLocks/>
          </p:cNvCxnSpPr>
          <p:nvPr/>
        </p:nvCxnSpPr>
        <p:spPr>
          <a:xfrm>
            <a:off x="2357434" y="4159527"/>
            <a:ext cx="0" cy="1836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502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309D58-0C90-53BE-C40B-CB5C4D55C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9EE0F07A-5D0B-103E-FADA-A3E4A81AA674}"/>
              </a:ext>
            </a:extLst>
          </p:cNvPr>
          <p:cNvPicPr>
            <a:picLocks noChangeAspect="1"/>
          </p:cNvPicPr>
          <p:nvPr/>
        </p:nvPicPr>
        <p:blipFill>
          <a:blip r:embed="rId3">
            <a:biLevel thresh="25000"/>
            <a:alphaModFix amt="85000"/>
            <a:extLst>
              <a:ext uri="{28A0092B-C50C-407E-A947-70E740481C1C}">
                <a14:useLocalDpi xmlns:a14="http://schemas.microsoft.com/office/drawing/2010/main" val="0"/>
              </a:ext>
            </a:extLst>
          </a:blip>
          <a:stretch>
            <a:fillRect/>
          </a:stretch>
        </p:blipFill>
        <p:spPr>
          <a:xfrm>
            <a:off x="4394024" y="272844"/>
            <a:ext cx="3639925" cy="3639925"/>
          </a:xfrm>
          <a:prstGeom prst="rect">
            <a:avLst/>
          </a:prstGeom>
          <a:ln>
            <a:noFill/>
          </a:ln>
          <a:effectLst>
            <a:outerShdw blurRad="50800" dist="38100" algn="l" rotWithShape="0">
              <a:prstClr val="black">
                <a:alpha val="40000"/>
              </a:prstClr>
            </a:outerShdw>
          </a:effectLst>
        </p:spPr>
      </p:pic>
      <p:sp>
        <p:nvSpPr>
          <p:cNvPr id="6" name="TextBox 5">
            <a:extLst>
              <a:ext uri="{FF2B5EF4-FFF2-40B4-BE49-F238E27FC236}">
                <a16:creationId xmlns:a16="http://schemas.microsoft.com/office/drawing/2014/main" id="{442EB66E-3874-BFAC-30A5-9AB5E3D98A2C}"/>
              </a:ext>
            </a:extLst>
          </p:cNvPr>
          <p:cNvSpPr txBox="1"/>
          <p:nvPr/>
        </p:nvSpPr>
        <p:spPr>
          <a:xfrm>
            <a:off x="727587" y="1017602"/>
            <a:ext cx="10894142" cy="1200329"/>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Sitka Banner" pitchFamily="2" charset="0"/>
            </a:endParaRPr>
          </a:p>
          <a:p>
            <a:pPr marL="342900" indent="-342900">
              <a:buFont typeface="Arial" panose="020B0604020202020204" pitchFamily="34" charset="0"/>
              <a:buChar char="•"/>
            </a:pPr>
            <a:endParaRPr kumimoji="0" lang="en-US" sz="2400" b="0" i="0" u="none" strike="noStrike" kern="1200" cap="none" spc="0" normalizeH="0" baseline="0" noProof="0" dirty="0">
              <a:ln>
                <a:noFill/>
              </a:ln>
              <a:solidFill>
                <a:prstClr val="black"/>
              </a:solidFill>
              <a:effectLst/>
              <a:uLnTx/>
              <a:uFillTx/>
              <a:latin typeface="Sitka Banner" pitchFamily="2"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Sitka Banner" pitchFamily="2" charset="0"/>
            </a:endParaRPr>
          </a:p>
        </p:txBody>
      </p:sp>
      <p:sp>
        <p:nvSpPr>
          <p:cNvPr id="4" name="Title 1">
            <a:extLst>
              <a:ext uri="{FF2B5EF4-FFF2-40B4-BE49-F238E27FC236}">
                <a16:creationId xmlns:a16="http://schemas.microsoft.com/office/drawing/2014/main" id="{AAA1596F-505A-FF57-B28C-5B2C39A7A337}"/>
              </a:ext>
            </a:extLst>
          </p:cNvPr>
          <p:cNvSpPr txBox="1">
            <a:spLocks/>
          </p:cNvSpPr>
          <p:nvPr/>
        </p:nvSpPr>
        <p:spPr>
          <a:xfrm>
            <a:off x="1671483" y="3636177"/>
            <a:ext cx="9085008" cy="249006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9600" b="1" dirty="0">
                <a:solidFill>
                  <a:schemeClr val="bg1"/>
                </a:solidFill>
                <a:latin typeface="Sitka Banner" pitchFamily="2" charset="0"/>
              </a:rPr>
              <a:t>THANK </a:t>
            </a:r>
          </a:p>
          <a:p>
            <a:pPr algn="ctr"/>
            <a:r>
              <a:rPr lang="en-IN" sz="9600" b="1" dirty="0">
                <a:solidFill>
                  <a:schemeClr val="bg1"/>
                </a:solidFill>
                <a:latin typeface="Sitka Banner" pitchFamily="2" charset="0"/>
              </a:rPr>
              <a:t>YOU!</a:t>
            </a:r>
          </a:p>
        </p:txBody>
      </p:sp>
    </p:spTree>
    <p:extLst>
      <p:ext uri="{BB962C8B-B14F-4D97-AF65-F5344CB8AC3E}">
        <p14:creationId xmlns:p14="http://schemas.microsoft.com/office/powerpoint/2010/main" val="1445618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1E1EBA7B-F12C-4589-C2E9-895BF31AC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FBC33E-C070-3A12-BBD6-0E62BBC9B6D4}"/>
              </a:ext>
            </a:extLst>
          </p:cNvPr>
          <p:cNvSpPr>
            <a:spLocks noGrp="1"/>
          </p:cNvSpPr>
          <p:nvPr>
            <p:ph type="ctrTitle"/>
          </p:nvPr>
        </p:nvSpPr>
        <p:spPr>
          <a:xfrm>
            <a:off x="1347019" y="1508932"/>
            <a:ext cx="9144000" cy="1494349"/>
          </a:xfrm>
        </p:spPr>
        <p:txBody>
          <a:bodyPr>
            <a:normAutofit fontScale="90000"/>
          </a:bodyPr>
          <a:lstStyle/>
          <a:p>
            <a:pPr>
              <a:lnSpc>
                <a:spcPct val="100000"/>
              </a:lnSpc>
            </a:pPr>
            <a:r>
              <a:rPr lang="en-IN" b="1" dirty="0">
                <a:latin typeface="Perpetua Titling MT" panose="02020502060505020804" pitchFamily="18" charset="0"/>
              </a:rPr>
              <a:t>WEATHER </a:t>
            </a:r>
            <a:br>
              <a:rPr lang="en-IN" b="1" dirty="0">
                <a:latin typeface="Perpetua Titling MT" panose="02020502060505020804" pitchFamily="18" charset="0"/>
              </a:rPr>
            </a:br>
            <a:r>
              <a:rPr lang="en-IN" sz="6000" b="1" dirty="0">
                <a:latin typeface="Perpetua Titling MT" panose="02020502060505020804" pitchFamily="18" charset="0"/>
              </a:rPr>
              <a:t>FORECAST </a:t>
            </a:r>
            <a:r>
              <a:rPr lang="en-IN" b="1" dirty="0">
                <a:latin typeface="Perpetua Titling MT" panose="02020502060505020804" pitchFamily="18" charset="0"/>
              </a:rPr>
              <a:t>APP</a:t>
            </a:r>
          </a:p>
        </p:txBody>
      </p:sp>
      <p:sp>
        <p:nvSpPr>
          <p:cNvPr id="3" name="Subtitle 2">
            <a:extLst>
              <a:ext uri="{FF2B5EF4-FFF2-40B4-BE49-F238E27FC236}">
                <a16:creationId xmlns:a16="http://schemas.microsoft.com/office/drawing/2014/main" id="{C70469EC-3914-6FDE-87CD-BC213028A35B}"/>
              </a:ext>
            </a:extLst>
          </p:cNvPr>
          <p:cNvSpPr>
            <a:spLocks noGrp="1"/>
          </p:cNvSpPr>
          <p:nvPr>
            <p:ph type="subTitle" idx="1"/>
          </p:nvPr>
        </p:nvSpPr>
        <p:spPr>
          <a:xfrm>
            <a:off x="1347019" y="3107549"/>
            <a:ext cx="9497962" cy="608391"/>
          </a:xfrm>
        </p:spPr>
        <p:txBody>
          <a:bodyPr>
            <a:normAutofit/>
          </a:bodyPr>
          <a:lstStyle/>
          <a:p>
            <a:r>
              <a:rPr lang="en-US" sz="2800" b="0" i="0" dirty="0">
                <a:solidFill>
                  <a:srgbClr val="0D0D0D"/>
                </a:solidFill>
                <a:effectLst/>
                <a:latin typeface="Sitka Banner" pitchFamily="2" charset="0"/>
              </a:rPr>
              <a:t>Predicting Tomorrow: Exploring Weather Dynamics with Java</a:t>
            </a:r>
            <a:endParaRPr lang="en-IN" sz="2800" dirty="0">
              <a:latin typeface="Sitka Banner" pitchFamily="2" charset="0"/>
            </a:endParaRPr>
          </a:p>
        </p:txBody>
      </p:sp>
      <p:grpSp>
        <p:nvGrpSpPr>
          <p:cNvPr id="23" name="Group 22">
            <a:extLst>
              <a:ext uri="{FF2B5EF4-FFF2-40B4-BE49-F238E27FC236}">
                <a16:creationId xmlns:a16="http://schemas.microsoft.com/office/drawing/2014/main" id="{491F386B-C07E-F8AC-516F-41F4C5568023}"/>
              </a:ext>
            </a:extLst>
          </p:cNvPr>
          <p:cNvGrpSpPr/>
          <p:nvPr/>
        </p:nvGrpSpPr>
        <p:grpSpPr>
          <a:xfrm>
            <a:off x="2498079" y="4427759"/>
            <a:ext cx="7195842" cy="1110031"/>
            <a:chOff x="596625" y="4976103"/>
            <a:chExt cx="7195842" cy="1110031"/>
          </a:xfrm>
        </p:grpSpPr>
        <p:pic>
          <p:nvPicPr>
            <p:cNvPr id="11" name="Picture 10">
              <a:extLst>
                <a:ext uri="{FF2B5EF4-FFF2-40B4-BE49-F238E27FC236}">
                  <a16:creationId xmlns:a16="http://schemas.microsoft.com/office/drawing/2014/main" id="{FB0B1C15-7DA9-BB72-A8D3-C59B6526B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0497" y="5115726"/>
              <a:ext cx="1041970" cy="970408"/>
            </a:xfrm>
            <a:prstGeom prst="rect">
              <a:avLst/>
            </a:prstGeom>
          </p:spPr>
        </p:pic>
        <p:pic>
          <p:nvPicPr>
            <p:cNvPr id="13" name="Picture 12">
              <a:extLst>
                <a:ext uri="{FF2B5EF4-FFF2-40B4-BE49-F238E27FC236}">
                  <a16:creationId xmlns:a16="http://schemas.microsoft.com/office/drawing/2014/main" id="{6DEA6779-5FD4-53A8-1847-E5AC31BED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0338" y="5001086"/>
              <a:ext cx="912200" cy="849552"/>
            </a:xfrm>
            <a:prstGeom prst="rect">
              <a:avLst/>
            </a:prstGeom>
          </p:spPr>
        </p:pic>
        <p:pic>
          <p:nvPicPr>
            <p:cNvPr id="16" name="Picture 15">
              <a:extLst>
                <a:ext uri="{FF2B5EF4-FFF2-40B4-BE49-F238E27FC236}">
                  <a16:creationId xmlns:a16="http://schemas.microsoft.com/office/drawing/2014/main" id="{86D17502-F68D-E181-B534-5928A3AE60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7964" y="4976103"/>
              <a:ext cx="912199" cy="849550"/>
            </a:xfrm>
            <a:prstGeom prst="rect">
              <a:avLst/>
            </a:prstGeom>
          </p:spPr>
        </p:pic>
        <p:pic>
          <p:nvPicPr>
            <p:cNvPr id="17" name="Picture 16">
              <a:extLst>
                <a:ext uri="{FF2B5EF4-FFF2-40B4-BE49-F238E27FC236}">
                  <a16:creationId xmlns:a16="http://schemas.microsoft.com/office/drawing/2014/main" id="{4DAB2AF6-4456-A0F6-C717-675FFA5DA0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625" y="5059342"/>
              <a:ext cx="858549" cy="799584"/>
            </a:xfrm>
            <a:prstGeom prst="rect">
              <a:avLst/>
            </a:prstGeom>
          </p:spPr>
        </p:pic>
        <p:pic>
          <p:nvPicPr>
            <p:cNvPr id="18" name="Picture 17">
              <a:extLst>
                <a:ext uri="{FF2B5EF4-FFF2-40B4-BE49-F238E27FC236}">
                  <a16:creationId xmlns:a16="http://schemas.microsoft.com/office/drawing/2014/main" id="{AD59ED6B-B774-5972-7C7E-28885FD7CB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2713" y="5001087"/>
              <a:ext cx="912200" cy="849551"/>
            </a:xfrm>
            <a:prstGeom prst="rect">
              <a:avLst/>
            </a:prstGeom>
          </p:spPr>
        </p:pic>
        <p:pic>
          <p:nvPicPr>
            <p:cNvPr id="19" name="Picture 18">
              <a:extLst>
                <a:ext uri="{FF2B5EF4-FFF2-40B4-BE49-F238E27FC236}">
                  <a16:creationId xmlns:a16="http://schemas.microsoft.com/office/drawing/2014/main" id="{EA4E70F5-70A7-3936-2DBE-221DB502CC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78122" y="5059343"/>
              <a:ext cx="889166" cy="958000"/>
            </a:xfrm>
            <a:prstGeom prst="rect">
              <a:avLst/>
            </a:prstGeom>
          </p:spPr>
        </p:pic>
      </p:grpSp>
    </p:spTree>
    <p:extLst>
      <p:ext uri="{BB962C8B-B14F-4D97-AF65-F5344CB8AC3E}">
        <p14:creationId xmlns:p14="http://schemas.microsoft.com/office/powerpoint/2010/main" val="2141673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825A61-C80E-C6F2-D4DD-C87A2C3B2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68A18995-8EC4-E152-A1F8-DF49E2550DEA}"/>
              </a:ext>
            </a:extLst>
          </p:cNvPr>
          <p:cNvSpPr txBox="1">
            <a:spLocks/>
          </p:cNvSpPr>
          <p:nvPr/>
        </p:nvSpPr>
        <p:spPr>
          <a:xfrm>
            <a:off x="884902" y="443816"/>
            <a:ext cx="9144000" cy="814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Sitka Banner" pitchFamily="2" charset="0"/>
              </a:rPr>
              <a:t>INTRODUCTION</a:t>
            </a:r>
          </a:p>
        </p:txBody>
      </p:sp>
      <p:sp>
        <p:nvSpPr>
          <p:cNvPr id="5" name="Subtitle 2">
            <a:extLst>
              <a:ext uri="{FF2B5EF4-FFF2-40B4-BE49-F238E27FC236}">
                <a16:creationId xmlns:a16="http://schemas.microsoft.com/office/drawing/2014/main" id="{A0AC140C-F824-400B-12B4-A9FC3AA4C2DC}"/>
              </a:ext>
            </a:extLst>
          </p:cNvPr>
          <p:cNvSpPr txBox="1">
            <a:spLocks/>
          </p:cNvSpPr>
          <p:nvPr/>
        </p:nvSpPr>
        <p:spPr>
          <a:xfrm>
            <a:off x="884902" y="1150378"/>
            <a:ext cx="10333704" cy="4688968"/>
          </a:xfrm>
          <a:prstGeom prst="rect">
            <a:avLst/>
          </a:prstGeom>
          <a:no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0D0D0D"/>
                </a:solidFill>
                <a:latin typeface="Sitka Banner" pitchFamily="2" charset="0"/>
              </a:rPr>
              <a:t>The Weather App is a Java-based application that provides users with real-time weather information for a specified location. It fetches weather data from an external API and displays it in a graphical user interface (GUI). Users can enter a location, and the app retrieves and presents weather details, including temperature, weather condition, humidity, and wind speed. This outlines the project's architecture, technologies used, and the functionality of each class within the application.</a:t>
            </a:r>
            <a:r>
              <a:rPr lang="en-US" dirty="0">
                <a:latin typeface="Sitka Banner" pitchFamily="2" charset="0"/>
              </a:rPr>
              <a:t> </a:t>
            </a:r>
            <a:br>
              <a:rPr lang="en-US" dirty="0">
                <a:latin typeface="Sitka Banner" pitchFamily="2" charset="0"/>
              </a:rPr>
            </a:br>
            <a:r>
              <a:rPr lang="en-US" b="0" i="0" dirty="0">
                <a:solidFill>
                  <a:srgbClr val="0D0D0D"/>
                </a:solidFill>
                <a:effectLst/>
                <a:latin typeface="Sitka Banner" pitchFamily="2" charset="0"/>
              </a:rPr>
              <a:t>The Weather App represents a sophisticated integration of Java technologies, designed to empower users with accurate and up-to-date weather insights effortlessly. Leveraging a robust backend system, the application seamlessly fetches real-time weather data from an external API, ensuring reliability and precision in forecasting. Through an intuitive graphical user interface (GUI), users can easily input their desired location and promptly retrieve comprehensive weather details. </a:t>
            </a:r>
            <a:endParaRPr lang="en-IN" dirty="0">
              <a:latin typeface="Sitka Banner" pitchFamily="2" charset="0"/>
            </a:endParaRPr>
          </a:p>
          <a:p>
            <a:pPr marL="0" indent="0">
              <a:buNone/>
            </a:pPr>
            <a:r>
              <a:rPr lang="en-US" dirty="0">
                <a:solidFill>
                  <a:srgbClr val="0D0D0D"/>
                </a:solidFill>
                <a:latin typeface="Sitka Banner" pitchFamily="2" charset="0"/>
              </a:rPr>
              <a:t>,u</a:t>
            </a:r>
          </a:p>
        </p:txBody>
      </p:sp>
    </p:spTree>
    <p:extLst>
      <p:ext uri="{BB962C8B-B14F-4D97-AF65-F5344CB8AC3E}">
        <p14:creationId xmlns:p14="http://schemas.microsoft.com/office/powerpoint/2010/main" val="780450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825A61-C80E-C6F2-D4DD-C87A2C3B2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54E5D115-0D94-E35C-0412-8087D9E80E26}"/>
              </a:ext>
            </a:extLst>
          </p:cNvPr>
          <p:cNvPicPr>
            <a:picLocks noChangeAspect="1"/>
          </p:cNvPicPr>
          <p:nvPr/>
        </p:nvPicPr>
        <p:blipFill>
          <a:blip r:embed="rId3">
            <a:alphaModFix amt="35000"/>
            <a:extLst>
              <a:ext uri="{BEBA8EAE-BF5A-486C-A8C5-ECC9F3942E4B}">
                <a14:imgProps xmlns:a14="http://schemas.microsoft.com/office/drawing/2010/main">
                  <a14:imgLayer r:embed="rId4">
                    <a14:imgEffect>
                      <a14:sharpenSoften amount="25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7443020" y="1639528"/>
            <a:ext cx="3745785" cy="4058264"/>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3B968889-9655-8771-D835-79ED95E0F8BA}"/>
              </a:ext>
            </a:extLst>
          </p:cNvPr>
          <p:cNvSpPr txBox="1">
            <a:spLocks/>
          </p:cNvSpPr>
          <p:nvPr/>
        </p:nvSpPr>
        <p:spPr>
          <a:xfrm>
            <a:off x="701762" y="404487"/>
            <a:ext cx="9144000" cy="5787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latin typeface="Sitka Banner" pitchFamily="2" charset="0"/>
              </a:rPr>
              <a:t>INPUT CODE (JAVA)</a:t>
            </a:r>
          </a:p>
        </p:txBody>
      </p:sp>
      <p:sp>
        <p:nvSpPr>
          <p:cNvPr id="4" name="Subtitle 2">
            <a:extLst>
              <a:ext uri="{FF2B5EF4-FFF2-40B4-BE49-F238E27FC236}">
                <a16:creationId xmlns:a16="http://schemas.microsoft.com/office/drawing/2014/main" id="{E579B433-712F-9E9C-7A4D-57F9A9CD4E97}"/>
              </a:ext>
            </a:extLst>
          </p:cNvPr>
          <p:cNvSpPr txBox="1">
            <a:spLocks/>
          </p:cNvSpPr>
          <p:nvPr/>
        </p:nvSpPr>
        <p:spPr>
          <a:xfrm>
            <a:off x="701762" y="1160208"/>
            <a:ext cx="9415632" cy="8071265"/>
          </a:xfrm>
          <a:prstGeom prst="rect">
            <a:avLst/>
          </a:prstGeom>
          <a:no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00"/>
              </a:spcBef>
              <a:buNone/>
            </a:pPr>
            <a:r>
              <a:rPr lang="en-US" sz="2000" dirty="0">
                <a:solidFill>
                  <a:srgbClr val="0D0D0D"/>
                </a:solidFill>
                <a:latin typeface="Bahnschrift SemiLight" panose="020B0502040204020203" pitchFamily="34" charset="0"/>
              </a:rPr>
              <a:t>import </a:t>
            </a:r>
            <a:r>
              <a:rPr lang="en-US" sz="2000" dirty="0" err="1">
                <a:solidFill>
                  <a:srgbClr val="0D0D0D"/>
                </a:solidFill>
                <a:latin typeface="Bahnschrift SemiLight" panose="020B0502040204020203" pitchFamily="34" charset="0"/>
              </a:rPr>
              <a:t>java.applet.Applet;import</a:t>
            </a:r>
            <a:r>
              <a:rPr lang="en-US" sz="2000" dirty="0">
                <a:solidFill>
                  <a:srgbClr val="0D0D0D"/>
                </a:solidFill>
                <a:latin typeface="Bahnschrift SemiLight" panose="020B0502040204020203" pitchFamily="34" charset="0"/>
              </a:rPr>
              <a:t> </a:t>
            </a:r>
            <a:r>
              <a:rPr lang="en-US" sz="2000" dirty="0" err="1">
                <a:solidFill>
                  <a:srgbClr val="0D0D0D"/>
                </a:solidFill>
                <a:latin typeface="Bahnschrift SemiLight" panose="020B0502040204020203" pitchFamily="34" charset="0"/>
              </a:rPr>
              <a:t>java.awt</a:t>
            </a:r>
            <a:r>
              <a:rPr lang="en-US" sz="2000" dirty="0">
                <a:solidFill>
                  <a:srgbClr val="0D0D0D"/>
                </a:solidFill>
                <a:latin typeface="Bahnschrift SemiLight" panose="020B0502040204020203" pitchFamily="34" charset="0"/>
              </a:rPr>
              <a:t>.*;</a:t>
            </a:r>
          </a:p>
          <a:p>
            <a:pPr marL="0" indent="0">
              <a:lnSpc>
                <a:spcPct val="100000"/>
              </a:lnSpc>
              <a:spcBef>
                <a:spcPts val="200"/>
              </a:spcBef>
              <a:buNone/>
            </a:pPr>
            <a:r>
              <a:rPr lang="en-US" sz="2000" dirty="0">
                <a:solidFill>
                  <a:srgbClr val="0D0D0D"/>
                </a:solidFill>
                <a:latin typeface="Bahnschrift SemiLight" panose="020B0502040204020203" pitchFamily="34" charset="0"/>
              </a:rPr>
              <a:t>import </a:t>
            </a:r>
            <a:r>
              <a:rPr lang="en-US" sz="2000" dirty="0" err="1">
                <a:solidFill>
                  <a:srgbClr val="0D0D0D"/>
                </a:solidFill>
                <a:latin typeface="Bahnschrift SemiLight" panose="020B0502040204020203" pitchFamily="34" charset="0"/>
              </a:rPr>
              <a:t>java.awt.event</a:t>
            </a:r>
            <a:r>
              <a:rPr lang="en-US" sz="2000" dirty="0">
                <a:solidFill>
                  <a:srgbClr val="0D0D0D"/>
                </a:solidFill>
                <a:latin typeface="Bahnschrift SemiLight" panose="020B0502040204020203" pitchFamily="34" charset="0"/>
              </a:rPr>
              <a:t>.*;</a:t>
            </a:r>
          </a:p>
          <a:p>
            <a:pPr marL="0" indent="0">
              <a:lnSpc>
                <a:spcPct val="100000"/>
              </a:lnSpc>
              <a:spcBef>
                <a:spcPts val="200"/>
              </a:spcBef>
              <a:buNone/>
            </a:pPr>
            <a:r>
              <a:rPr lang="en-US" sz="2000" dirty="0">
                <a:solidFill>
                  <a:srgbClr val="0D0D0D"/>
                </a:solidFill>
                <a:latin typeface="Bahnschrift SemiLight" panose="020B0502040204020203" pitchFamily="34" charset="0"/>
              </a:rPr>
              <a:t>import java.io.*;import java.net.*;</a:t>
            </a:r>
          </a:p>
          <a:p>
            <a:pPr marL="0" indent="0">
              <a:lnSpc>
                <a:spcPct val="100000"/>
              </a:lnSpc>
              <a:spcBef>
                <a:spcPts val="200"/>
              </a:spcBef>
              <a:buNone/>
            </a:pPr>
            <a:r>
              <a:rPr lang="en-US" sz="2000" dirty="0">
                <a:solidFill>
                  <a:srgbClr val="0D0D0D"/>
                </a:solidFill>
                <a:latin typeface="Bahnschrift SemiLight" panose="020B0502040204020203" pitchFamily="34" charset="0"/>
              </a:rPr>
              <a:t>import </a:t>
            </a:r>
            <a:r>
              <a:rPr lang="en-US" sz="2000" dirty="0" err="1">
                <a:solidFill>
                  <a:srgbClr val="0D0D0D"/>
                </a:solidFill>
                <a:latin typeface="Bahnschrift SemiLight" panose="020B0502040204020203" pitchFamily="34" charset="0"/>
              </a:rPr>
              <a:t>org.json</a:t>
            </a:r>
            <a:r>
              <a:rPr lang="en-US" sz="2000" dirty="0">
                <a:solidFill>
                  <a:srgbClr val="0D0D0D"/>
                </a:solidFill>
                <a:latin typeface="Bahnschrift SemiLight" panose="020B0502040204020203" pitchFamily="34" charset="0"/>
              </a:rPr>
              <a:t>.*;</a:t>
            </a:r>
          </a:p>
          <a:p>
            <a:pPr marL="0" indent="0">
              <a:lnSpc>
                <a:spcPct val="100000"/>
              </a:lnSpc>
              <a:spcBef>
                <a:spcPts val="200"/>
              </a:spcBef>
              <a:buNone/>
            </a:pPr>
            <a:r>
              <a:rPr lang="en-US" sz="2000" dirty="0">
                <a:solidFill>
                  <a:srgbClr val="0D0D0D"/>
                </a:solidFill>
                <a:latin typeface="Bahnschrift SemiLight" panose="020B0502040204020203" pitchFamily="34" charset="0"/>
              </a:rPr>
              <a:t>public class </a:t>
            </a:r>
            <a:r>
              <a:rPr lang="en-US" sz="2000" dirty="0" err="1">
                <a:solidFill>
                  <a:srgbClr val="0D0D0D"/>
                </a:solidFill>
                <a:latin typeface="Bahnschrift SemiLight" panose="020B0502040204020203" pitchFamily="34" charset="0"/>
              </a:rPr>
              <a:t>WeatherApplet</a:t>
            </a:r>
            <a:r>
              <a:rPr lang="en-US" sz="2000" dirty="0">
                <a:solidFill>
                  <a:srgbClr val="0D0D0D"/>
                </a:solidFill>
                <a:latin typeface="Bahnschrift SemiLight" panose="020B0502040204020203" pitchFamily="34" charset="0"/>
              </a:rPr>
              <a:t> extends Applet implements </a:t>
            </a:r>
            <a:r>
              <a:rPr lang="en-US" sz="2000" dirty="0" err="1">
                <a:solidFill>
                  <a:srgbClr val="0D0D0D"/>
                </a:solidFill>
                <a:latin typeface="Bahnschrift SemiLight" panose="020B0502040204020203" pitchFamily="34" charset="0"/>
              </a:rPr>
              <a:t>ItemListener</a:t>
            </a:r>
            <a:r>
              <a:rPr lang="en-US" sz="2000" dirty="0">
                <a:solidFill>
                  <a:srgbClr val="0D0D0D"/>
                </a:solidFill>
                <a:latin typeface="Bahnschrift SemiLight" panose="020B0502040204020203" pitchFamily="34" charset="0"/>
              </a:rPr>
              <a:t> {    </a:t>
            </a:r>
          </a:p>
          <a:p>
            <a:pPr marL="0" indent="0">
              <a:lnSpc>
                <a:spcPct val="100000"/>
              </a:lnSpc>
              <a:spcBef>
                <a:spcPts val="200"/>
              </a:spcBef>
              <a:buNone/>
            </a:pPr>
            <a:r>
              <a:rPr lang="en-US" sz="2000" dirty="0">
                <a:solidFill>
                  <a:srgbClr val="0D0D0D"/>
                </a:solidFill>
                <a:latin typeface="Bahnschrift SemiLight" panose="020B0502040204020203" pitchFamily="34" charset="0"/>
              </a:rPr>
              <a:t>private Label </a:t>
            </a:r>
            <a:r>
              <a:rPr lang="en-US" sz="2000" dirty="0" err="1">
                <a:solidFill>
                  <a:srgbClr val="0D0D0D"/>
                </a:solidFill>
                <a:latin typeface="Bahnschrift SemiLight" panose="020B0502040204020203" pitchFamily="34" charset="0"/>
              </a:rPr>
              <a:t>cityLabel</a:t>
            </a:r>
            <a:r>
              <a:rPr lang="en-US" sz="2000" dirty="0">
                <a:solidFill>
                  <a:srgbClr val="0D0D0D"/>
                </a:solidFill>
                <a:latin typeface="Bahnschrift SemiLight" panose="020B0502040204020203" pitchFamily="34" charset="0"/>
              </a:rPr>
              <a:t>, </a:t>
            </a:r>
            <a:r>
              <a:rPr lang="en-US" sz="2000" dirty="0" err="1">
                <a:solidFill>
                  <a:srgbClr val="0D0D0D"/>
                </a:solidFill>
                <a:latin typeface="Bahnschrift SemiLight" panose="020B0502040204020203" pitchFamily="34" charset="0"/>
              </a:rPr>
              <a:t>forecastLabel</a:t>
            </a:r>
            <a:r>
              <a:rPr lang="en-US" sz="2000" dirty="0">
                <a:solidFill>
                  <a:srgbClr val="0D0D0D"/>
                </a:solidFill>
                <a:latin typeface="Bahnschrift SemiLight" panose="020B0502040204020203" pitchFamily="34" charset="0"/>
              </a:rPr>
              <a:t>, </a:t>
            </a:r>
            <a:r>
              <a:rPr lang="en-US" sz="2000" dirty="0" err="1">
                <a:solidFill>
                  <a:srgbClr val="0D0D0D"/>
                </a:solidFill>
                <a:latin typeface="Bahnschrift SemiLight" panose="020B0502040204020203" pitchFamily="34" charset="0"/>
              </a:rPr>
              <a:t>temperatureLabel</a:t>
            </a:r>
            <a:r>
              <a:rPr lang="en-US" sz="2000" dirty="0">
                <a:solidFill>
                  <a:srgbClr val="0D0D0D"/>
                </a:solidFill>
                <a:latin typeface="Bahnschrift SemiLight" panose="020B0502040204020203" pitchFamily="34" charset="0"/>
              </a:rPr>
              <a:t>, </a:t>
            </a:r>
            <a:r>
              <a:rPr lang="en-US" sz="2000" dirty="0" err="1">
                <a:solidFill>
                  <a:srgbClr val="0D0D0D"/>
                </a:solidFill>
                <a:latin typeface="Bahnschrift SemiLight" panose="020B0502040204020203" pitchFamily="34" charset="0"/>
              </a:rPr>
              <a:t>humidityLabel</a:t>
            </a:r>
            <a:r>
              <a:rPr lang="en-US" sz="2000" dirty="0">
                <a:solidFill>
                  <a:srgbClr val="0D0D0D"/>
                </a:solidFill>
                <a:latin typeface="Bahnschrift SemiLight" panose="020B0502040204020203" pitchFamily="34" charset="0"/>
              </a:rPr>
              <a:t>, </a:t>
            </a:r>
            <a:r>
              <a:rPr lang="en-US" sz="2000" dirty="0" err="1">
                <a:solidFill>
                  <a:srgbClr val="0D0D0D"/>
                </a:solidFill>
                <a:latin typeface="Bahnschrift SemiLight" panose="020B0502040204020203" pitchFamily="34" charset="0"/>
              </a:rPr>
              <a:t>windLabel</a:t>
            </a:r>
            <a:r>
              <a:rPr lang="en-US" sz="2000" dirty="0">
                <a:solidFill>
                  <a:srgbClr val="0D0D0D"/>
                </a:solidFill>
                <a:latin typeface="Bahnschrift SemiLight" panose="020B0502040204020203" pitchFamily="34" charset="0"/>
              </a:rPr>
              <a:t>;    </a:t>
            </a:r>
          </a:p>
          <a:p>
            <a:pPr marL="0" indent="0">
              <a:lnSpc>
                <a:spcPct val="100000"/>
              </a:lnSpc>
              <a:spcBef>
                <a:spcPts val="200"/>
              </a:spcBef>
              <a:buNone/>
            </a:pPr>
            <a:r>
              <a:rPr lang="en-US" sz="2000" dirty="0">
                <a:solidFill>
                  <a:srgbClr val="0D0D0D"/>
                </a:solidFill>
                <a:latin typeface="Bahnschrift SemiLight" panose="020B0502040204020203" pitchFamily="34" charset="0"/>
              </a:rPr>
              <a:t>private Choice </a:t>
            </a:r>
            <a:r>
              <a:rPr lang="en-US" sz="2000" dirty="0" err="1">
                <a:solidFill>
                  <a:srgbClr val="0D0D0D"/>
                </a:solidFill>
                <a:latin typeface="Bahnschrift SemiLight" panose="020B0502040204020203" pitchFamily="34" charset="0"/>
              </a:rPr>
              <a:t>cityChoice</a:t>
            </a:r>
            <a:r>
              <a:rPr lang="en-US" sz="2000" dirty="0">
                <a:solidFill>
                  <a:srgbClr val="0D0D0D"/>
                </a:solidFill>
                <a:latin typeface="Bahnschrift SemiLight" panose="020B0502040204020203" pitchFamily="34" charset="0"/>
              </a:rPr>
              <a:t>;    private String </a:t>
            </a:r>
            <a:r>
              <a:rPr lang="en-US" sz="2000" dirty="0" err="1">
                <a:solidFill>
                  <a:srgbClr val="0D0D0D"/>
                </a:solidFill>
                <a:latin typeface="Bahnschrift SemiLight" panose="020B0502040204020203" pitchFamily="34" charset="0"/>
              </a:rPr>
              <a:t>selectedCity</a:t>
            </a:r>
            <a:r>
              <a:rPr lang="en-US" sz="2000" dirty="0">
                <a:solidFill>
                  <a:srgbClr val="0D0D0D"/>
                </a:solidFill>
                <a:latin typeface="Bahnschrift SemiLight" panose="020B0502040204020203" pitchFamily="34" charset="0"/>
              </a:rPr>
              <a:t> = "New York"; </a:t>
            </a:r>
          </a:p>
          <a:p>
            <a:pPr marL="0" indent="0">
              <a:lnSpc>
                <a:spcPct val="100000"/>
              </a:lnSpc>
              <a:spcBef>
                <a:spcPts val="200"/>
              </a:spcBef>
              <a:buNone/>
            </a:pPr>
            <a:r>
              <a:rPr lang="en-US" sz="2000" dirty="0">
                <a:solidFill>
                  <a:srgbClr val="0D0D0D"/>
                </a:solidFill>
                <a:latin typeface="Bahnschrift SemiLight" panose="020B0502040204020203" pitchFamily="34" charset="0"/>
              </a:rPr>
              <a:t> private </a:t>
            </a:r>
            <a:r>
              <a:rPr lang="en-US" sz="2000" dirty="0" err="1">
                <a:solidFill>
                  <a:srgbClr val="0D0D0D"/>
                </a:solidFill>
                <a:latin typeface="Bahnschrift SemiLight" panose="020B0502040204020203" pitchFamily="34" charset="0"/>
              </a:rPr>
              <a:t>JSONObject</a:t>
            </a:r>
            <a:r>
              <a:rPr lang="en-US" sz="2000" dirty="0">
                <a:solidFill>
                  <a:srgbClr val="0D0D0D"/>
                </a:solidFill>
                <a:latin typeface="Bahnschrift SemiLight" panose="020B0502040204020203" pitchFamily="34" charset="0"/>
              </a:rPr>
              <a:t> </a:t>
            </a:r>
            <a:r>
              <a:rPr lang="en-US" sz="2000" dirty="0" err="1">
                <a:solidFill>
                  <a:srgbClr val="0D0D0D"/>
                </a:solidFill>
                <a:latin typeface="Bahnschrift SemiLight" panose="020B0502040204020203" pitchFamily="34" charset="0"/>
              </a:rPr>
              <a:t>weatherData</a:t>
            </a:r>
            <a:r>
              <a:rPr lang="en-US" sz="2000" dirty="0">
                <a:solidFill>
                  <a:srgbClr val="0D0D0D"/>
                </a:solidFill>
                <a:latin typeface="Bahnschrift SemiLight" panose="020B0502040204020203" pitchFamily="34" charset="0"/>
              </a:rPr>
              <a:t>;    </a:t>
            </a:r>
          </a:p>
          <a:p>
            <a:pPr marL="0" indent="0">
              <a:lnSpc>
                <a:spcPct val="100000"/>
              </a:lnSpc>
              <a:spcBef>
                <a:spcPts val="200"/>
              </a:spcBef>
              <a:buNone/>
            </a:pPr>
            <a:r>
              <a:rPr lang="en-US" sz="2000" dirty="0">
                <a:solidFill>
                  <a:srgbClr val="0D0D0D"/>
                </a:solidFill>
                <a:latin typeface="Bahnschrift SemiLight" panose="020B0502040204020203" pitchFamily="34" charset="0"/>
              </a:rPr>
              <a:t>public void </a:t>
            </a:r>
            <a:r>
              <a:rPr lang="en-US" sz="2000" dirty="0" err="1">
                <a:solidFill>
                  <a:srgbClr val="0D0D0D"/>
                </a:solidFill>
                <a:latin typeface="Bahnschrift SemiLight" panose="020B0502040204020203" pitchFamily="34" charset="0"/>
              </a:rPr>
              <a:t>init</a:t>
            </a:r>
            <a:r>
              <a:rPr lang="en-US" sz="2000" dirty="0">
                <a:solidFill>
                  <a:srgbClr val="0D0D0D"/>
                </a:solidFill>
                <a:latin typeface="Bahnschrift SemiLight" panose="020B0502040204020203" pitchFamily="34" charset="0"/>
              </a:rPr>
              <a:t>() {        </a:t>
            </a:r>
          </a:p>
          <a:p>
            <a:pPr marL="0" indent="0">
              <a:lnSpc>
                <a:spcPct val="100000"/>
              </a:lnSpc>
              <a:spcBef>
                <a:spcPts val="200"/>
              </a:spcBef>
              <a:buNone/>
            </a:pPr>
            <a:r>
              <a:rPr lang="en-US" sz="2000" dirty="0" err="1">
                <a:solidFill>
                  <a:srgbClr val="0D0D0D"/>
                </a:solidFill>
                <a:latin typeface="Bahnschrift SemiLight" panose="020B0502040204020203" pitchFamily="34" charset="0"/>
              </a:rPr>
              <a:t>setLayout</a:t>
            </a:r>
            <a:r>
              <a:rPr lang="en-US" sz="2000" dirty="0">
                <a:solidFill>
                  <a:srgbClr val="0D0D0D"/>
                </a:solidFill>
                <a:latin typeface="Bahnschrift SemiLight" panose="020B0502040204020203" pitchFamily="34" charset="0"/>
              </a:rPr>
              <a:t>(new </a:t>
            </a:r>
            <a:r>
              <a:rPr lang="en-US" sz="2000" dirty="0" err="1">
                <a:solidFill>
                  <a:srgbClr val="0D0D0D"/>
                </a:solidFill>
                <a:latin typeface="Bahnschrift SemiLight" panose="020B0502040204020203" pitchFamily="34" charset="0"/>
              </a:rPr>
              <a:t>GridLayout</a:t>
            </a:r>
            <a:r>
              <a:rPr lang="en-US" sz="2000" dirty="0">
                <a:solidFill>
                  <a:srgbClr val="0D0D0D"/>
                </a:solidFill>
                <a:latin typeface="Bahnschrift SemiLight" panose="020B0502040204020203" pitchFamily="34" charset="0"/>
              </a:rPr>
              <a:t>(5, 2));       </a:t>
            </a:r>
          </a:p>
          <a:p>
            <a:pPr marL="0" indent="0">
              <a:lnSpc>
                <a:spcPct val="100000"/>
              </a:lnSpc>
              <a:spcBef>
                <a:spcPts val="200"/>
              </a:spcBef>
              <a:buNone/>
            </a:pPr>
            <a:r>
              <a:rPr lang="en-US" sz="2000" dirty="0">
                <a:solidFill>
                  <a:srgbClr val="0D0D0D"/>
                </a:solidFill>
                <a:latin typeface="Bahnschrift SemiLight" panose="020B0502040204020203" pitchFamily="34" charset="0"/>
              </a:rPr>
              <a:t> </a:t>
            </a:r>
            <a:r>
              <a:rPr lang="en-US" sz="2000" dirty="0" err="1">
                <a:solidFill>
                  <a:srgbClr val="0D0D0D"/>
                </a:solidFill>
                <a:latin typeface="Bahnschrift SemiLight" panose="020B0502040204020203" pitchFamily="34" charset="0"/>
              </a:rPr>
              <a:t>cityLabel</a:t>
            </a:r>
            <a:r>
              <a:rPr lang="en-US" sz="2000" dirty="0">
                <a:solidFill>
                  <a:srgbClr val="0D0D0D"/>
                </a:solidFill>
                <a:latin typeface="Bahnschrift SemiLight" panose="020B0502040204020203" pitchFamily="34" charset="0"/>
              </a:rPr>
              <a:t> = new Label("Select City:");        </a:t>
            </a:r>
          </a:p>
          <a:p>
            <a:pPr marL="0" indent="0">
              <a:lnSpc>
                <a:spcPct val="100000"/>
              </a:lnSpc>
              <a:spcBef>
                <a:spcPts val="200"/>
              </a:spcBef>
              <a:buNone/>
            </a:pPr>
            <a:r>
              <a:rPr lang="en-US" sz="2000" dirty="0" err="1">
                <a:solidFill>
                  <a:srgbClr val="0D0D0D"/>
                </a:solidFill>
                <a:latin typeface="Bahnschrift SemiLight" panose="020B0502040204020203" pitchFamily="34" charset="0"/>
              </a:rPr>
              <a:t>cityChoice</a:t>
            </a:r>
            <a:r>
              <a:rPr lang="en-US" sz="2000" dirty="0">
                <a:solidFill>
                  <a:srgbClr val="0D0D0D"/>
                </a:solidFill>
                <a:latin typeface="Bahnschrift SemiLight" panose="020B0502040204020203" pitchFamily="34" charset="0"/>
              </a:rPr>
              <a:t> = new Choice();        </a:t>
            </a:r>
          </a:p>
          <a:p>
            <a:pPr marL="0" indent="0">
              <a:lnSpc>
                <a:spcPct val="100000"/>
              </a:lnSpc>
              <a:spcBef>
                <a:spcPts val="200"/>
              </a:spcBef>
              <a:buNone/>
            </a:pPr>
            <a:r>
              <a:rPr lang="en-US" sz="2000" dirty="0" err="1">
                <a:solidFill>
                  <a:srgbClr val="0D0D0D"/>
                </a:solidFill>
                <a:latin typeface="Bahnschrift SemiLight" panose="020B0502040204020203" pitchFamily="34" charset="0"/>
              </a:rPr>
              <a:t>cityChoice.add</a:t>
            </a:r>
            <a:r>
              <a:rPr lang="en-US" sz="2000" dirty="0">
                <a:solidFill>
                  <a:srgbClr val="0D0D0D"/>
                </a:solidFill>
                <a:latin typeface="Bahnschrift SemiLight" panose="020B0502040204020203" pitchFamily="34" charset="0"/>
              </a:rPr>
              <a:t>("New York");        </a:t>
            </a:r>
          </a:p>
          <a:p>
            <a:pPr marL="0" indent="0">
              <a:lnSpc>
                <a:spcPct val="100000"/>
              </a:lnSpc>
              <a:spcBef>
                <a:spcPts val="200"/>
              </a:spcBef>
              <a:buNone/>
            </a:pPr>
            <a:r>
              <a:rPr lang="en-US" sz="2000" dirty="0" err="1">
                <a:solidFill>
                  <a:srgbClr val="0D0D0D"/>
                </a:solidFill>
                <a:latin typeface="Bahnschrift SemiLight" panose="020B0502040204020203" pitchFamily="34" charset="0"/>
              </a:rPr>
              <a:t>cityChoice.add</a:t>
            </a:r>
            <a:r>
              <a:rPr lang="en-US" sz="2000" dirty="0">
                <a:solidFill>
                  <a:srgbClr val="0D0D0D"/>
                </a:solidFill>
                <a:latin typeface="Bahnschrift SemiLight" panose="020B0502040204020203" pitchFamily="34" charset="0"/>
              </a:rPr>
              <a:t>("London");        </a:t>
            </a:r>
          </a:p>
          <a:p>
            <a:pPr marL="0" indent="0">
              <a:lnSpc>
                <a:spcPct val="100000"/>
              </a:lnSpc>
              <a:spcBef>
                <a:spcPts val="200"/>
              </a:spcBef>
              <a:buNone/>
            </a:pPr>
            <a:r>
              <a:rPr lang="en-US" sz="2000" dirty="0" err="1">
                <a:solidFill>
                  <a:srgbClr val="0D0D0D"/>
                </a:solidFill>
                <a:latin typeface="Bahnschrift SemiLight" panose="020B0502040204020203" pitchFamily="34" charset="0"/>
              </a:rPr>
              <a:t>cityChoice.add</a:t>
            </a:r>
            <a:r>
              <a:rPr lang="en-US" sz="2000" dirty="0">
                <a:solidFill>
                  <a:srgbClr val="0D0D0D"/>
                </a:solidFill>
                <a:latin typeface="Bahnschrift SemiLight" panose="020B0502040204020203" pitchFamily="34" charset="0"/>
              </a:rPr>
              <a:t>("Paris");        </a:t>
            </a:r>
          </a:p>
        </p:txBody>
      </p:sp>
    </p:spTree>
    <p:extLst>
      <p:ext uri="{BB962C8B-B14F-4D97-AF65-F5344CB8AC3E}">
        <p14:creationId xmlns:p14="http://schemas.microsoft.com/office/powerpoint/2010/main" val="4270304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825A61-C80E-C6F2-D4DD-C87A2C3B2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1B6CB14E-F1EC-4904-A5A1-9F0AEC9A8A20}"/>
              </a:ext>
            </a:extLst>
          </p:cNvPr>
          <p:cNvSpPr txBox="1"/>
          <p:nvPr/>
        </p:nvSpPr>
        <p:spPr>
          <a:xfrm>
            <a:off x="422787" y="1042012"/>
            <a:ext cx="5525730" cy="5155257"/>
          </a:xfrm>
          <a:prstGeom prst="rect">
            <a:avLst/>
          </a:prstGeom>
          <a:noFill/>
        </p:spPr>
        <p:txBody>
          <a:bodyPr wrap="square">
            <a:spAutoFit/>
          </a:bodyPr>
          <a:lstStyle/>
          <a:p>
            <a:pPr marL="0" indent="0">
              <a:lnSpc>
                <a:spcPct val="100000"/>
              </a:lnSpc>
              <a:spcBef>
                <a:spcPts val="200"/>
              </a:spcBef>
              <a:buNone/>
            </a:pPr>
            <a:r>
              <a:rPr lang="en-US" sz="1900" dirty="0" err="1">
                <a:solidFill>
                  <a:srgbClr val="0D0D0D"/>
                </a:solidFill>
                <a:latin typeface="Bahnschrift SemiLight" panose="020B0502040204020203" pitchFamily="34" charset="0"/>
              </a:rPr>
              <a:t>cityChoice.addItemListener</a:t>
            </a:r>
            <a:r>
              <a:rPr lang="en-US" sz="1900" dirty="0">
                <a:solidFill>
                  <a:srgbClr val="0D0D0D"/>
                </a:solidFill>
                <a:latin typeface="Bahnschrift SemiLight" panose="020B0502040204020203" pitchFamily="34" charset="0"/>
              </a:rPr>
              <a:t>(this);        </a:t>
            </a:r>
          </a:p>
          <a:p>
            <a:pPr marL="0" indent="0">
              <a:lnSpc>
                <a:spcPct val="100000"/>
              </a:lnSpc>
              <a:spcBef>
                <a:spcPts val="200"/>
              </a:spcBef>
              <a:buNone/>
            </a:pPr>
            <a:r>
              <a:rPr lang="en-US" sz="1900" dirty="0" err="1">
                <a:solidFill>
                  <a:srgbClr val="0D0D0D"/>
                </a:solidFill>
                <a:latin typeface="Bahnschrift SemiLight" panose="020B0502040204020203" pitchFamily="34" charset="0"/>
              </a:rPr>
              <a:t>forecastLabel</a:t>
            </a:r>
            <a:r>
              <a:rPr lang="en-US" sz="1900" dirty="0">
                <a:solidFill>
                  <a:srgbClr val="0D0D0D"/>
                </a:solidFill>
                <a:latin typeface="Bahnschrift SemiLight" panose="020B0502040204020203" pitchFamily="34" charset="0"/>
              </a:rPr>
              <a:t> = new Label("Weather Forecast:");        </a:t>
            </a:r>
          </a:p>
          <a:p>
            <a:pPr marL="0" indent="0">
              <a:lnSpc>
                <a:spcPct val="100000"/>
              </a:lnSpc>
              <a:spcBef>
                <a:spcPts val="200"/>
              </a:spcBef>
              <a:buNone/>
            </a:pPr>
            <a:r>
              <a:rPr lang="en-US" sz="1900" dirty="0" err="1">
                <a:solidFill>
                  <a:srgbClr val="0D0D0D"/>
                </a:solidFill>
                <a:latin typeface="Bahnschrift SemiLight" panose="020B0502040204020203" pitchFamily="34" charset="0"/>
              </a:rPr>
              <a:t>temperatureLabel</a:t>
            </a:r>
            <a:r>
              <a:rPr lang="en-US" sz="1900" dirty="0">
                <a:solidFill>
                  <a:srgbClr val="0D0D0D"/>
                </a:solidFill>
                <a:latin typeface="Bahnschrift SemiLight" panose="020B0502040204020203" pitchFamily="34" charset="0"/>
              </a:rPr>
              <a:t> = new Label("Temperature: ");        </a:t>
            </a:r>
          </a:p>
          <a:p>
            <a:pPr marL="0" indent="0">
              <a:lnSpc>
                <a:spcPct val="100000"/>
              </a:lnSpc>
              <a:spcBef>
                <a:spcPts val="200"/>
              </a:spcBef>
              <a:buNone/>
            </a:pPr>
            <a:r>
              <a:rPr lang="en-US" sz="1900" dirty="0" err="1">
                <a:solidFill>
                  <a:srgbClr val="0D0D0D"/>
                </a:solidFill>
                <a:latin typeface="Bahnschrift SemiLight" panose="020B0502040204020203" pitchFamily="34" charset="0"/>
              </a:rPr>
              <a:t>humidityLabel</a:t>
            </a:r>
            <a:r>
              <a:rPr lang="en-US" sz="1900" dirty="0">
                <a:solidFill>
                  <a:srgbClr val="0D0D0D"/>
                </a:solidFill>
                <a:latin typeface="Bahnschrift SemiLight" panose="020B0502040204020203" pitchFamily="34" charset="0"/>
              </a:rPr>
              <a:t> = new Label("Humidity: ");        </a:t>
            </a:r>
          </a:p>
          <a:p>
            <a:pPr marL="0" indent="0">
              <a:lnSpc>
                <a:spcPct val="100000"/>
              </a:lnSpc>
              <a:spcBef>
                <a:spcPts val="200"/>
              </a:spcBef>
              <a:buNone/>
            </a:pPr>
            <a:r>
              <a:rPr lang="en-US" sz="1900" dirty="0" err="1">
                <a:solidFill>
                  <a:srgbClr val="0D0D0D"/>
                </a:solidFill>
                <a:latin typeface="Bahnschrift SemiLight" panose="020B0502040204020203" pitchFamily="34" charset="0"/>
              </a:rPr>
              <a:t>windLabel</a:t>
            </a:r>
            <a:r>
              <a:rPr lang="en-US" sz="1900" dirty="0">
                <a:solidFill>
                  <a:srgbClr val="0D0D0D"/>
                </a:solidFill>
                <a:latin typeface="Bahnschrift SemiLight" panose="020B0502040204020203" pitchFamily="34" charset="0"/>
              </a:rPr>
              <a:t> = new Label("Wind Speed: ");       </a:t>
            </a:r>
          </a:p>
          <a:p>
            <a:pPr marL="0" indent="0">
              <a:lnSpc>
                <a:spcPct val="100000"/>
              </a:lnSpc>
              <a:spcBef>
                <a:spcPts val="200"/>
              </a:spcBef>
              <a:buNone/>
            </a:pPr>
            <a:r>
              <a:rPr lang="en-US" sz="1900" dirty="0">
                <a:solidFill>
                  <a:srgbClr val="0D0D0D"/>
                </a:solidFill>
                <a:latin typeface="Bahnschrift SemiLight" panose="020B0502040204020203" pitchFamily="34" charset="0"/>
              </a:rPr>
              <a:t>add(</a:t>
            </a:r>
            <a:r>
              <a:rPr lang="en-US" sz="1900" dirty="0" err="1">
                <a:solidFill>
                  <a:srgbClr val="0D0D0D"/>
                </a:solidFill>
                <a:latin typeface="Bahnschrift SemiLight" panose="020B0502040204020203" pitchFamily="34" charset="0"/>
              </a:rPr>
              <a:t>cityLabel</a:t>
            </a:r>
            <a:r>
              <a:rPr lang="en-US" sz="1900" dirty="0">
                <a:solidFill>
                  <a:srgbClr val="0D0D0D"/>
                </a:solidFill>
                <a:latin typeface="Bahnschrift SemiLight" panose="020B0502040204020203" pitchFamily="34" charset="0"/>
              </a:rPr>
              <a:t>);        </a:t>
            </a:r>
          </a:p>
          <a:p>
            <a:pPr marL="0" indent="0">
              <a:lnSpc>
                <a:spcPct val="100000"/>
              </a:lnSpc>
              <a:spcBef>
                <a:spcPts val="200"/>
              </a:spcBef>
              <a:buNone/>
            </a:pPr>
            <a:r>
              <a:rPr lang="en-US" sz="1900" dirty="0">
                <a:solidFill>
                  <a:srgbClr val="0D0D0D"/>
                </a:solidFill>
                <a:latin typeface="Bahnschrift SemiLight" panose="020B0502040204020203" pitchFamily="34" charset="0"/>
              </a:rPr>
              <a:t>add(</a:t>
            </a:r>
            <a:r>
              <a:rPr lang="en-US" sz="1900" dirty="0" err="1">
                <a:solidFill>
                  <a:srgbClr val="0D0D0D"/>
                </a:solidFill>
                <a:latin typeface="Bahnschrift SemiLight" panose="020B0502040204020203" pitchFamily="34" charset="0"/>
              </a:rPr>
              <a:t>cityChoice</a:t>
            </a:r>
            <a:r>
              <a:rPr lang="en-US" sz="1900" dirty="0">
                <a:solidFill>
                  <a:srgbClr val="0D0D0D"/>
                </a:solidFill>
                <a:latin typeface="Bahnschrift SemiLight" panose="020B0502040204020203" pitchFamily="34" charset="0"/>
              </a:rPr>
              <a:t>);        </a:t>
            </a:r>
          </a:p>
          <a:p>
            <a:pPr marL="0" indent="0">
              <a:lnSpc>
                <a:spcPct val="100000"/>
              </a:lnSpc>
              <a:spcBef>
                <a:spcPts val="200"/>
              </a:spcBef>
              <a:buNone/>
            </a:pPr>
            <a:r>
              <a:rPr lang="en-US" sz="1900" dirty="0">
                <a:solidFill>
                  <a:srgbClr val="0D0D0D"/>
                </a:solidFill>
                <a:latin typeface="Bahnschrift SemiLight" panose="020B0502040204020203" pitchFamily="34" charset="0"/>
              </a:rPr>
              <a:t>add(</a:t>
            </a:r>
            <a:r>
              <a:rPr lang="en-US" sz="1900" dirty="0" err="1">
                <a:solidFill>
                  <a:srgbClr val="0D0D0D"/>
                </a:solidFill>
                <a:latin typeface="Bahnschrift SemiLight" panose="020B0502040204020203" pitchFamily="34" charset="0"/>
              </a:rPr>
              <a:t>forecastLabel</a:t>
            </a:r>
            <a:r>
              <a:rPr lang="en-US" sz="1900" dirty="0">
                <a:solidFill>
                  <a:srgbClr val="0D0D0D"/>
                </a:solidFill>
                <a:latin typeface="Bahnschrift SemiLight" panose="020B0502040204020203" pitchFamily="34" charset="0"/>
              </a:rPr>
              <a:t>);       </a:t>
            </a:r>
          </a:p>
          <a:p>
            <a:pPr marL="0" indent="0">
              <a:lnSpc>
                <a:spcPct val="100000"/>
              </a:lnSpc>
              <a:spcBef>
                <a:spcPts val="200"/>
              </a:spcBef>
              <a:buNone/>
            </a:pPr>
            <a:r>
              <a:rPr lang="en-US" sz="1900" dirty="0">
                <a:solidFill>
                  <a:srgbClr val="0D0D0D"/>
                </a:solidFill>
                <a:latin typeface="Bahnschrift SemiLight" panose="020B0502040204020203" pitchFamily="34" charset="0"/>
              </a:rPr>
              <a:t>add(new Label());        </a:t>
            </a:r>
          </a:p>
          <a:p>
            <a:pPr marL="0" indent="0">
              <a:lnSpc>
                <a:spcPct val="100000"/>
              </a:lnSpc>
              <a:spcBef>
                <a:spcPts val="200"/>
              </a:spcBef>
              <a:buNone/>
            </a:pPr>
            <a:r>
              <a:rPr lang="en-US" sz="1900" dirty="0">
                <a:solidFill>
                  <a:srgbClr val="0D0D0D"/>
                </a:solidFill>
                <a:latin typeface="Bahnschrift SemiLight" panose="020B0502040204020203" pitchFamily="34" charset="0"/>
              </a:rPr>
              <a:t>add(</a:t>
            </a:r>
            <a:r>
              <a:rPr lang="en-US" sz="1900" dirty="0" err="1">
                <a:solidFill>
                  <a:srgbClr val="0D0D0D"/>
                </a:solidFill>
                <a:latin typeface="Bahnschrift SemiLight" panose="020B0502040204020203" pitchFamily="34" charset="0"/>
              </a:rPr>
              <a:t>temperatureLabel</a:t>
            </a:r>
            <a:r>
              <a:rPr lang="en-US" sz="1900" dirty="0">
                <a:solidFill>
                  <a:srgbClr val="0D0D0D"/>
                </a:solidFill>
                <a:latin typeface="Bahnschrift SemiLight" panose="020B0502040204020203" pitchFamily="34" charset="0"/>
              </a:rPr>
              <a:t>);       </a:t>
            </a:r>
          </a:p>
          <a:p>
            <a:pPr marL="0" indent="0">
              <a:lnSpc>
                <a:spcPct val="100000"/>
              </a:lnSpc>
              <a:spcBef>
                <a:spcPts val="200"/>
              </a:spcBef>
              <a:buNone/>
            </a:pPr>
            <a:r>
              <a:rPr lang="en-US" sz="1900" dirty="0">
                <a:solidFill>
                  <a:srgbClr val="0D0D0D"/>
                </a:solidFill>
                <a:latin typeface="Bahnschrift SemiLight" panose="020B0502040204020203" pitchFamily="34" charset="0"/>
              </a:rPr>
              <a:t>add(new Label());        </a:t>
            </a:r>
          </a:p>
          <a:p>
            <a:pPr marL="0" indent="0">
              <a:lnSpc>
                <a:spcPct val="100000"/>
              </a:lnSpc>
              <a:spcBef>
                <a:spcPts val="200"/>
              </a:spcBef>
              <a:buNone/>
            </a:pPr>
            <a:r>
              <a:rPr lang="en-US" sz="1900" dirty="0">
                <a:solidFill>
                  <a:srgbClr val="0D0D0D"/>
                </a:solidFill>
                <a:latin typeface="Bahnschrift SemiLight" panose="020B0502040204020203" pitchFamily="34" charset="0"/>
              </a:rPr>
              <a:t>add(</a:t>
            </a:r>
            <a:r>
              <a:rPr lang="en-US" sz="1900" dirty="0" err="1">
                <a:solidFill>
                  <a:srgbClr val="0D0D0D"/>
                </a:solidFill>
                <a:latin typeface="Bahnschrift SemiLight" panose="020B0502040204020203" pitchFamily="34" charset="0"/>
              </a:rPr>
              <a:t>humidityLabel</a:t>
            </a:r>
            <a:r>
              <a:rPr lang="en-US" sz="1900" dirty="0">
                <a:solidFill>
                  <a:srgbClr val="0D0D0D"/>
                </a:solidFill>
                <a:latin typeface="Bahnschrift SemiLight" panose="020B0502040204020203" pitchFamily="34" charset="0"/>
              </a:rPr>
              <a:t>);        </a:t>
            </a:r>
          </a:p>
          <a:p>
            <a:pPr marL="0" indent="0">
              <a:lnSpc>
                <a:spcPct val="100000"/>
              </a:lnSpc>
              <a:spcBef>
                <a:spcPts val="200"/>
              </a:spcBef>
              <a:buNone/>
            </a:pPr>
            <a:r>
              <a:rPr lang="en-US" sz="1900" dirty="0">
                <a:solidFill>
                  <a:srgbClr val="0D0D0D"/>
                </a:solidFill>
                <a:latin typeface="Bahnschrift SemiLight" panose="020B0502040204020203" pitchFamily="34" charset="0"/>
              </a:rPr>
              <a:t>add(new Label());        </a:t>
            </a:r>
          </a:p>
          <a:p>
            <a:pPr marL="0" indent="0">
              <a:lnSpc>
                <a:spcPct val="100000"/>
              </a:lnSpc>
              <a:spcBef>
                <a:spcPts val="200"/>
              </a:spcBef>
              <a:buNone/>
            </a:pPr>
            <a:r>
              <a:rPr lang="en-US" sz="1900" dirty="0">
                <a:solidFill>
                  <a:srgbClr val="0D0D0D"/>
                </a:solidFill>
                <a:latin typeface="Bahnschrift SemiLight" panose="020B0502040204020203" pitchFamily="34" charset="0"/>
              </a:rPr>
              <a:t>add(</a:t>
            </a:r>
            <a:r>
              <a:rPr lang="en-US" sz="1900" dirty="0" err="1">
                <a:solidFill>
                  <a:srgbClr val="0D0D0D"/>
                </a:solidFill>
                <a:latin typeface="Bahnschrift SemiLight" panose="020B0502040204020203" pitchFamily="34" charset="0"/>
              </a:rPr>
              <a:t>windLabel</a:t>
            </a:r>
            <a:r>
              <a:rPr lang="en-US" sz="1900" dirty="0">
                <a:solidFill>
                  <a:srgbClr val="0D0D0D"/>
                </a:solidFill>
                <a:latin typeface="Bahnschrift SemiLight" panose="020B0502040204020203" pitchFamily="34" charset="0"/>
              </a:rPr>
              <a:t>);        </a:t>
            </a:r>
          </a:p>
          <a:p>
            <a:pPr marL="0" indent="0">
              <a:lnSpc>
                <a:spcPct val="100000"/>
              </a:lnSpc>
              <a:spcBef>
                <a:spcPts val="200"/>
              </a:spcBef>
              <a:buNone/>
            </a:pPr>
            <a:r>
              <a:rPr lang="en-US" sz="1900" dirty="0">
                <a:solidFill>
                  <a:srgbClr val="0D0D0D"/>
                </a:solidFill>
                <a:latin typeface="Bahnschrift SemiLight" panose="020B0502040204020203" pitchFamily="34" charset="0"/>
              </a:rPr>
              <a:t>add(new Label());        </a:t>
            </a:r>
          </a:p>
          <a:p>
            <a:pPr marL="0" indent="0">
              <a:lnSpc>
                <a:spcPct val="100000"/>
              </a:lnSpc>
              <a:spcBef>
                <a:spcPts val="200"/>
              </a:spcBef>
              <a:buNone/>
            </a:pPr>
            <a:r>
              <a:rPr lang="en-US" sz="1900" dirty="0" err="1">
                <a:solidFill>
                  <a:srgbClr val="0D0D0D"/>
                </a:solidFill>
                <a:latin typeface="Bahnschrift SemiLight" panose="020B0502040204020203" pitchFamily="34" charset="0"/>
              </a:rPr>
              <a:t>fetchData</a:t>
            </a:r>
            <a:r>
              <a:rPr lang="en-US" sz="1900" dirty="0">
                <a:solidFill>
                  <a:srgbClr val="0D0D0D"/>
                </a:solidFill>
                <a:latin typeface="Bahnschrift SemiLight" panose="020B0502040204020203" pitchFamily="34" charset="0"/>
              </a:rPr>
              <a:t>();}    </a:t>
            </a:r>
          </a:p>
        </p:txBody>
      </p:sp>
      <p:sp>
        <p:nvSpPr>
          <p:cNvPr id="6" name="TextBox 5">
            <a:extLst>
              <a:ext uri="{FF2B5EF4-FFF2-40B4-BE49-F238E27FC236}">
                <a16:creationId xmlns:a16="http://schemas.microsoft.com/office/drawing/2014/main" id="{32787505-780E-3949-2636-6DEDA319B95D}"/>
              </a:ext>
            </a:extLst>
          </p:cNvPr>
          <p:cNvSpPr txBox="1"/>
          <p:nvPr/>
        </p:nvSpPr>
        <p:spPr>
          <a:xfrm>
            <a:off x="6243484" y="983227"/>
            <a:ext cx="5948516" cy="5345053"/>
          </a:xfrm>
          <a:prstGeom prst="rect">
            <a:avLst/>
          </a:prstGeom>
          <a:noFill/>
        </p:spPr>
        <p:txBody>
          <a:bodyPr wrap="square">
            <a:spAutoFit/>
          </a:bodyPr>
          <a:lstStyle/>
          <a:p>
            <a:pPr marL="0" indent="0">
              <a:lnSpc>
                <a:spcPct val="100000"/>
              </a:lnSpc>
              <a:spcBef>
                <a:spcPts val="200"/>
              </a:spcBef>
              <a:buNone/>
            </a:pPr>
            <a:r>
              <a:rPr lang="en-US" sz="1900" dirty="0">
                <a:solidFill>
                  <a:srgbClr val="0D0D0D"/>
                </a:solidFill>
                <a:latin typeface="Bahnschrift SemiLight" panose="020B0502040204020203" pitchFamily="34" charset="0"/>
              </a:rPr>
              <a:t>public void </a:t>
            </a:r>
            <a:r>
              <a:rPr lang="en-US" sz="1900" dirty="0" err="1">
                <a:solidFill>
                  <a:srgbClr val="0D0D0D"/>
                </a:solidFill>
                <a:latin typeface="Bahnschrift SemiLight" panose="020B0502040204020203" pitchFamily="34" charset="0"/>
              </a:rPr>
              <a:t>itemStateChanged</a:t>
            </a:r>
            <a:r>
              <a:rPr lang="en-US" sz="1900" dirty="0">
                <a:solidFill>
                  <a:srgbClr val="0D0D0D"/>
                </a:solidFill>
                <a:latin typeface="Bahnschrift SemiLight" panose="020B0502040204020203" pitchFamily="34" charset="0"/>
              </a:rPr>
              <a:t>(</a:t>
            </a:r>
            <a:r>
              <a:rPr lang="en-US" sz="1900" dirty="0" err="1">
                <a:solidFill>
                  <a:srgbClr val="0D0D0D"/>
                </a:solidFill>
                <a:latin typeface="Bahnschrift SemiLight" panose="020B0502040204020203" pitchFamily="34" charset="0"/>
              </a:rPr>
              <a:t>ItemEvent</a:t>
            </a:r>
            <a:r>
              <a:rPr lang="en-US" sz="1900" dirty="0">
                <a:solidFill>
                  <a:srgbClr val="0D0D0D"/>
                </a:solidFill>
                <a:latin typeface="Bahnschrift SemiLight" panose="020B0502040204020203" pitchFamily="34" charset="0"/>
              </a:rPr>
              <a:t> e) {        </a:t>
            </a:r>
          </a:p>
          <a:p>
            <a:pPr marL="0" indent="0">
              <a:lnSpc>
                <a:spcPct val="100000"/>
              </a:lnSpc>
              <a:spcBef>
                <a:spcPts val="200"/>
              </a:spcBef>
              <a:buNone/>
            </a:pPr>
            <a:r>
              <a:rPr lang="en-US" sz="1900" dirty="0" err="1">
                <a:solidFill>
                  <a:srgbClr val="0D0D0D"/>
                </a:solidFill>
                <a:latin typeface="Bahnschrift SemiLight" panose="020B0502040204020203" pitchFamily="34" charset="0"/>
              </a:rPr>
              <a:t>selectedCity</a:t>
            </a:r>
            <a:r>
              <a:rPr lang="en-US" sz="1900" dirty="0">
                <a:solidFill>
                  <a:srgbClr val="0D0D0D"/>
                </a:solidFill>
                <a:latin typeface="Bahnschrift SemiLight" panose="020B0502040204020203" pitchFamily="34" charset="0"/>
              </a:rPr>
              <a:t> = </a:t>
            </a:r>
            <a:r>
              <a:rPr lang="en-US" sz="1900" dirty="0" err="1">
                <a:solidFill>
                  <a:srgbClr val="0D0D0D"/>
                </a:solidFill>
                <a:latin typeface="Bahnschrift SemiLight" panose="020B0502040204020203" pitchFamily="34" charset="0"/>
              </a:rPr>
              <a:t>cityChoice.getSelectedItem</a:t>
            </a:r>
            <a:r>
              <a:rPr lang="en-US" sz="1900" dirty="0">
                <a:solidFill>
                  <a:srgbClr val="0D0D0D"/>
                </a:solidFill>
                <a:latin typeface="Bahnschrift SemiLight" panose="020B0502040204020203" pitchFamily="34" charset="0"/>
              </a:rPr>
              <a:t>();        </a:t>
            </a:r>
          </a:p>
          <a:p>
            <a:pPr marL="0" indent="0">
              <a:lnSpc>
                <a:spcPct val="100000"/>
              </a:lnSpc>
              <a:spcBef>
                <a:spcPts val="200"/>
              </a:spcBef>
              <a:buNone/>
            </a:pPr>
            <a:r>
              <a:rPr lang="en-US" sz="1900" dirty="0" err="1">
                <a:solidFill>
                  <a:srgbClr val="0D0D0D"/>
                </a:solidFill>
                <a:latin typeface="Bahnschrift SemiLight" panose="020B0502040204020203" pitchFamily="34" charset="0"/>
              </a:rPr>
              <a:t>fetchData</a:t>
            </a:r>
            <a:r>
              <a:rPr lang="en-US" sz="1900" dirty="0">
                <a:solidFill>
                  <a:srgbClr val="0D0D0D"/>
                </a:solidFill>
                <a:latin typeface="Bahnschrift SemiLight" panose="020B0502040204020203" pitchFamily="34" charset="0"/>
              </a:rPr>
              <a:t>()}    </a:t>
            </a:r>
          </a:p>
          <a:p>
            <a:pPr marL="0" indent="0">
              <a:lnSpc>
                <a:spcPct val="100000"/>
              </a:lnSpc>
              <a:spcBef>
                <a:spcPts val="200"/>
              </a:spcBef>
              <a:buNone/>
            </a:pPr>
            <a:r>
              <a:rPr lang="en-US" sz="1900" dirty="0">
                <a:solidFill>
                  <a:srgbClr val="0D0D0D"/>
                </a:solidFill>
                <a:latin typeface="Bahnschrift SemiLight" panose="020B0502040204020203" pitchFamily="34" charset="0"/>
              </a:rPr>
              <a:t>private void </a:t>
            </a:r>
            <a:r>
              <a:rPr lang="en-US" sz="1900" dirty="0" err="1">
                <a:solidFill>
                  <a:srgbClr val="0D0D0D"/>
                </a:solidFill>
                <a:latin typeface="Bahnschrift SemiLight" panose="020B0502040204020203" pitchFamily="34" charset="0"/>
              </a:rPr>
              <a:t>fetchData</a:t>
            </a:r>
            <a:r>
              <a:rPr lang="en-US" sz="1900" dirty="0">
                <a:solidFill>
                  <a:srgbClr val="0D0D0D"/>
                </a:solidFill>
                <a:latin typeface="Bahnschrift SemiLight" panose="020B0502040204020203" pitchFamily="34" charset="0"/>
              </a:rPr>
              <a:t>() {                   </a:t>
            </a:r>
          </a:p>
          <a:p>
            <a:pPr marL="0" indent="0">
              <a:lnSpc>
                <a:spcPct val="100000"/>
              </a:lnSpc>
              <a:spcBef>
                <a:spcPts val="200"/>
              </a:spcBef>
              <a:buNone/>
            </a:pPr>
            <a:r>
              <a:rPr lang="en-US" sz="1900" dirty="0">
                <a:solidFill>
                  <a:srgbClr val="0D0D0D"/>
                </a:solidFill>
                <a:latin typeface="Bahnschrift SemiLight" panose="020B0502040204020203" pitchFamily="34" charset="0"/>
              </a:rPr>
              <a:t>try {            </a:t>
            </a:r>
          </a:p>
          <a:p>
            <a:pPr marL="0" indent="0">
              <a:lnSpc>
                <a:spcPct val="100000"/>
              </a:lnSpc>
              <a:spcBef>
                <a:spcPts val="200"/>
              </a:spcBef>
              <a:buNone/>
            </a:pPr>
            <a:r>
              <a:rPr lang="en-US" sz="1900" dirty="0">
                <a:solidFill>
                  <a:srgbClr val="0D0D0D"/>
                </a:solidFill>
                <a:latin typeface="Bahnschrift SemiLight" panose="020B0502040204020203" pitchFamily="34" charset="0"/>
              </a:rPr>
              <a:t>URL </a:t>
            </a:r>
            <a:r>
              <a:rPr lang="en-US" sz="1900" dirty="0" err="1">
                <a:solidFill>
                  <a:srgbClr val="0D0D0D"/>
                </a:solidFill>
                <a:latin typeface="Bahnschrift SemiLight" panose="020B0502040204020203" pitchFamily="34" charset="0"/>
              </a:rPr>
              <a:t>url</a:t>
            </a:r>
            <a:r>
              <a:rPr lang="en-US" sz="1900" dirty="0">
                <a:solidFill>
                  <a:srgbClr val="0D0D0D"/>
                </a:solidFill>
                <a:latin typeface="Bahnschrift SemiLight" panose="020B0502040204020203" pitchFamily="34" charset="0"/>
              </a:rPr>
              <a:t> = new URL("https://api.openweathermap.org/data/2.5/</a:t>
            </a:r>
            <a:r>
              <a:rPr lang="en-US" sz="1900" dirty="0" err="1">
                <a:solidFill>
                  <a:srgbClr val="0D0D0D"/>
                </a:solidFill>
                <a:latin typeface="Bahnschrift SemiLight" panose="020B0502040204020203" pitchFamily="34" charset="0"/>
              </a:rPr>
              <a:t>weather?q</a:t>
            </a:r>
            <a:r>
              <a:rPr lang="en-US" sz="1900" dirty="0">
                <a:solidFill>
                  <a:srgbClr val="0D0D0D"/>
                </a:solidFill>
                <a:latin typeface="Bahnschrift SemiLight" panose="020B0502040204020203" pitchFamily="34" charset="0"/>
              </a:rPr>
              <a:t>=" + </a:t>
            </a:r>
            <a:r>
              <a:rPr lang="en-US" sz="1900" dirty="0" err="1">
                <a:solidFill>
                  <a:srgbClr val="0D0D0D"/>
                </a:solidFill>
                <a:latin typeface="Bahnschrift SemiLight" panose="020B0502040204020203" pitchFamily="34" charset="0"/>
              </a:rPr>
              <a:t>selectedCity</a:t>
            </a:r>
            <a:r>
              <a:rPr lang="en-US" sz="1900" dirty="0">
                <a:solidFill>
                  <a:srgbClr val="0D0D0D"/>
                </a:solidFill>
                <a:latin typeface="Bahnschrift SemiLight" panose="020B0502040204020203" pitchFamily="34" charset="0"/>
              </a:rPr>
              <a:t> + "&amp;</a:t>
            </a:r>
            <a:r>
              <a:rPr lang="en-US" sz="1900" dirty="0" err="1">
                <a:solidFill>
                  <a:srgbClr val="0D0D0D"/>
                </a:solidFill>
                <a:latin typeface="Bahnschrift SemiLight" panose="020B0502040204020203" pitchFamily="34" charset="0"/>
              </a:rPr>
              <a:t>appid</a:t>
            </a:r>
            <a:r>
              <a:rPr lang="en-US" sz="1900" dirty="0">
                <a:solidFill>
                  <a:srgbClr val="0D0D0D"/>
                </a:solidFill>
                <a:latin typeface="Bahnschrift SemiLight" panose="020B0502040204020203" pitchFamily="34" charset="0"/>
              </a:rPr>
              <a:t>=0ce7f1231c90c74080af7d7ee97a3d2d&amp;units=metric");            </a:t>
            </a:r>
          </a:p>
          <a:p>
            <a:pPr marL="0" indent="0">
              <a:lnSpc>
                <a:spcPct val="100000"/>
              </a:lnSpc>
              <a:spcBef>
                <a:spcPts val="200"/>
              </a:spcBef>
              <a:buNone/>
            </a:pPr>
            <a:r>
              <a:rPr lang="en-US" sz="1900" dirty="0" err="1">
                <a:solidFill>
                  <a:srgbClr val="0D0D0D"/>
                </a:solidFill>
                <a:latin typeface="Bahnschrift SemiLight" panose="020B0502040204020203" pitchFamily="34" charset="0"/>
              </a:rPr>
              <a:t>HttpURLConnection</a:t>
            </a:r>
            <a:r>
              <a:rPr lang="en-US" sz="1900" dirty="0">
                <a:solidFill>
                  <a:srgbClr val="0D0D0D"/>
                </a:solidFill>
                <a:latin typeface="Bahnschrift SemiLight" panose="020B0502040204020203" pitchFamily="34" charset="0"/>
              </a:rPr>
              <a:t> conn = (</a:t>
            </a:r>
            <a:r>
              <a:rPr lang="en-US" sz="1900" dirty="0" err="1">
                <a:solidFill>
                  <a:srgbClr val="0D0D0D"/>
                </a:solidFill>
                <a:latin typeface="Bahnschrift SemiLight" panose="020B0502040204020203" pitchFamily="34" charset="0"/>
              </a:rPr>
              <a:t>HttpURLConnection</a:t>
            </a:r>
            <a:r>
              <a:rPr lang="en-US" sz="1900" dirty="0">
                <a:solidFill>
                  <a:srgbClr val="0D0D0D"/>
                </a:solidFill>
                <a:latin typeface="Bahnschrift SemiLight" panose="020B0502040204020203" pitchFamily="34" charset="0"/>
              </a:rPr>
              <a:t>) </a:t>
            </a:r>
            <a:r>
              <a:rPr lang="en-US" sz="1900" dirty="0" err="1">
                <a:solidFill>
                  <a:srgbClr val="0D0D0D"/>
                </a:solidFill>
                <a:latin typeface="Bahnschrift SemiLight" panose="020B0502040204020203" pitchFamily="34" charset="0"/>
              </a:rPr>
              <a:t>url.openConnection</a:t>
            </a:r>
            <a:r>
              <a:rPr lang="en-US" sz="1900" dirty="0">
                <a:solidFill>
                  <a:srgbClr val="0D0D0D"/>
                </a:solidFill>
                <a:latin typeface="Bahnschrift SemiLight" panose="020B0502040204020203" pitchFamily="34" charset="0"/>
              </a:rPr>
              <a:t>();            </a:t>
            </a:r>
          </a:p>
          <a:p>
            <a:pPr marL="0" indent="0">
              <a:lnSpc>
                <a:spcPct val="100000"/>
              </a:lnSpc>
              <a:spcBef>
                <a:spcPts val="200"/>
              </a:spcBef>
              <a:buNone/>
            </a:pPr>
            <a:r>
              <a:rPr lang="en-US" sz="1900" dirty="0" err="1">
                <a:solidFill>
                  <a:srgbClr val="0D0D0D"/>
                </a:solidFill>
                <a:latin typeface="Bahnschrift SemiLight" panose="020B0502040204020203" pitchFamily="34" charset="0"/>
              </a:rPr>
              <a:t>conn.setRequestMethod</a:t>
            </a:r>
            <a:r>
              <a:rPr lang="en-US" sz="1900" dirty="0">
                <a:solidFill>
                  <a:srgbClr val="0D0D0D"/>
                </a:solidFill>
                <a:latin typeface="Bahnschrift SemiLight" panose="020B0502040204020203" pitchFamily="34" charset="0"/>
              </a:rPr>
              <a:t>("GET");            </a:t>
            </a:r>
          </a:p>
          <a:p>
            <a:pPr marL="0" indent="0">
              <a:lnSpc>
                <a:spcPct val="100000"/>
              </a:lnSpc>
              <a:spcBef>
                <a:spcPts val="200"/>
              </a:spcBef>
              <a:buNone/>
            </a:pPr>
            <a:r>
              <a:rPr lang="en-US" sz="1900" dirty="0" err="1">
                <a:solidFill>
                  <a:srgbClr val="0D0D0D"/>
                </a:solidFill>
                <a:latin typeface="Bahnschrift SemiLight" panose="020B0502040204020203" pitchFamily="34" charset="0"/>
              </a:rPr>
              <a:t>conn.connect</a:t>
            </a:r>
            <a:r>
              <a:rPr lang="en-US" sz="1900" dirty="0">
                <a:solidFill>
                  <a:srgbClr val="0D0D0D"/>
                </a:solidFill>
                <a:latin typeface="Bahnschrift SemiLight" panose="020B0502040204020203" pitchFamily="34" charset="0"/>
              </a:rPr>
              <a:t>();            </a:t>
            </a:r>
          </a:p>
          <a:p>
            <a:pPr marL="0" indent="0">
              <a:lnSpc>
                <a:spcPct val="100000"/>
              </a:lnSpc>
              <a:spcBef>
                <a:spcPts val="200"/>
              </a:spcBef>
              <a:buNone/>
            </a:pPr>
            <a:r>
              <a:rPr lang="en-US" sz="1900" dirty="0">
                <a:solidFill>
                  <a:srgbClr val="0D0D0D"/>
                </a:solidFill>
                <a:latin typeface="Bahnschrift SemiLight" panose="020B0502040204020203" pitchFamily="34" charset="0"/>
              </a:rPr>
              <a:t>int </a:t>
            </a:r>
            <a:r>
              <a:rPr lang="en-US" sz="1900" dirty="0" err="1">
                <a:solidFill>
                  <a:srgbClr val="0D0D0D"/>
                </a:solidFill>
                <a:latin typeface="Bahnschrift SemiLight" panose="020B0502040204020203" pitchFamily="34" charset="0"/>
              </a:rPr>
              <a:t>responseCode</a:t>
            </a:r>
            <a:r>
              <a:rPr lang="en-US" sz="1900" dirty="0">
                <a:solidFill>
                  <a:srgbClr val="0D0D0D"/>
                </a:solidFill>
                <a:latin typeface="Bahnschrift SemiLight" panose="020B0502040204020203" pitchFamily="34" charset="0"/>
              </a:rPr>
              <a:t> = </a:t>
            </a:r>
            <a:r>
              <a:rPr lang="en-US" sz="1900" dirty="0" err="1">
                <a:solidFill>
                  <a:srgbClr val="0D0D0D"/>
                </a:solidFill>
                <a:latin typeface="Bahnschrift SemiLight" panose="020B0502040204020203" pitchFamily="34" charset="0"/>
              </a:rPr>
              <a:t>conn.getResponseCode</a:t>
            </a:r>
            <a:r>
              <a:rPr lang="en-US" sz="1900" dirty="0">
                <a:solidFill>
                  <a:srgbClr val="0D0D0D"/>
                </a:solidFill>
                <a:latin typeface="Bahnschrift SemiLight" panose="020B0502040204020203" pitchFamily="34" charset="0"/>
              </a:rPr>
              <a:t>();            </a:t>
            </a:r>
          </a:p>
          <a:p>
            <a:pPr marL="0" indent="0">
              <a:lnSpc>
                <a:spcPct val="100000"/>
              </a:lnSpc>
              <a:spcBef>
                <a:spcPts val="200"/>
              </a:spcBef>
              <a:buNone/>
            </a:pPr>
            <a:r>
              <a:rPr lang="en-US" sz="1900" dirty="0">
                <a:solidFill>
                  <a:srgbClr val="0D0D0D"/>
                </a:solidFill>
                <a:latin typeface="Bahnschrift SemiLight" panose="020B0502040204020203" pitchFamily="34" charset="0"/>
              </a:rPr>
              <a:t>if (</a:t>
            </a:r>
            <a:r>
              <a:rPr lang="en-US" sz="1900" dirty="0" err="1">
                <a:solidFill>
                  <a:srgbClr val="0D0D0D"/>
                </a:solidFill>
                <a:latin typeface="Bahnschrift SemiLight" panose="020B0502040204020203" pitchFamily="34" charset="0"/>
              </a:rPr>
              <a:t>responseCode</a:t>
            </a:r>
            <a:r>
              <a:rPr lang="en-US" sz="1900" dirty="0">
                <a:solidFill>
                  <a:srgbClr val="0D0D0D"/>
                </a:solidFill>
                <a:latin typeface="Bahnschrift SemiLight" panose="020B0502040204020203" pitchFamily="34" charset="0"/>
              </a:rPr>
              <a:t> == </a:t>
            </a:r>
            <a:r>
              <a:rPr lang="en-US" sz="1900" dirty="0" err="1">
                <a:solidFill>
                  <a:srgbClr val="0D0D0D"/>
                </a:solidFill>
                <a:latin typeface="Bahnschrift SemiLight" panose="020B0502040204020203" pitchFamily="34" charset="0"/>
              </a:rPr>
              <a:t>HttpURLConnection.HTTP_OK</a:t>
            </a:r>
            <a:r>
              <a:rPr lang="en-US" sz="1900" dirty="0">
                <a:solidFill>
                  <a:srgbClr val="0D0D0D"/>
                </a:solidFill>
                <a:latin typeface="Bahnschrift SemiLight" panose="020B0502040204020203" pitchFamily="34" charset="0"/>
              </a:rPr>
              <a:t>) {               </a:t>
            </a:r>
          </a:p>
          <a:p>
            <a:pPr marL="0" indent="0">
              <a:lnSpc>
                <a:spcPct val="100000"/>
              </a:lnSpc>
              <a:spcBef>
                <a:spcPts val="200"/>
              </a:spcBef>
              <a:buNone/>
            </a:pPr>
            <a:r>
              <a:rPr lang="en-US" sz="1900" dirty="0" err="1">
                <a:solidFill>
                  <a:srgbClr val="0D0D0D"/>
                </a:solidFill>
                <a:latin typeface="Bahnschrift SemiLight" panose="020B0502040204020203" pitchFamily="34" charset="0"/>
              </a:rPr>
              <a:t>BufferedReader</a:t>
            </a:r>
            <a:r>
              <a:rPr lang="en-US" sz="1900" dirty="0">
                <a:solidFill>
                  <a:srgbClr val="0D0D0D"/>
                </a:solidFill>
                <a:latin typeface="Bahnschrift SemiLight" panose="020B0502040204020203" pitchFamily="34" charset="0"/>
              </a:rPr>
              <a:t> in = new </a:t>
            </a:r>
            <a:r>
              <a:rPr lang="en-US" sz="1900" dirty="0" err="1">
                <a:solidFill>
                  <a:srgbClr val="0D0D0D"/>
                </a:solidFill>
                <a:latin typeface="Bahnschrift SemiLight" panose="020B0502040204020203" pitchFamily="34" charset="0"/>
              </a:rPr>
              <a:t>BufferedReader</a:t>
            </a:r>
            <a:r>
              <a:rPr lang="en-US" sz="1900" dirty="0">
                <a:solidFill>
                  <a:srgbClr val="0D0D0D"/>
                </a:solidFill>
                <a:latin typeface="Bahnschrift SemiLight" panose="020B0502040204020203" pitchFamily="34" charset="0"/>
              </a:rPr>
              <a:t>(new</a:t>
            </a:r>
          </a:p>
        </p:txBody>
      </p:sp>
      <p:sp>
        <p:nvSpPr>
          <p:cNvPr id="7" name="Title 1">
            <a:extLst>
              <a:ext uri="{FF2B5EF4-FFF2-40B4-BE49-F238E27FC236}">
                <a16:creationId xmlns:a16="http://schemas.microsoft.com/office/drawing/2014/main" id="{0660F411-1AA8-CA46-DEA4-0A6FA58A5976}"/>
              </a:ext>
            </a:extLst>
          </p:cNvPr>
          <p:cNvSpPr txBox="1">
            <a:spLocks/>
          </p:cNvSpPr>
          <p:nvPr/>
        </p:nvSpPr>
        <p:spPr>
          <a:xfrm>
            <a:off x="422787" y="344547"/>
            <a:ext cx="9144000" cy="5787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latin typeface="Sitka Banner" pitchFamily="2" charset="0"/>
              </a:rPr>
              <a:t>INPUT CODE (JAVA)</a:t>
            </a:r>
          </a:p>
        </p:txBody>
      </p:sp>
      <p:cxnSp>
        <p:nvCxnSpPr>
          <p:cNvPr id="9" name="Straight Connector 8">
            <a:extLst>
              <a:ext uri="{FF2B5EF4-FFF2-40B4-BE49-F238E27FC236}">
                <a16:creationId xmlns:a16="http://schemas.microsoft.com/office/drawing/2014/main" id="{23216854-CDF4-2C6E-65F7-A84514A60E78}"/>
              </a:ext>
            </a:extLst>
          </p:cNvPr>
          <p:cNvCxnSpPr>
            <a:cxnSpLocks/>
          </p:cNvCxnSpPr>
          <p:nvPr/>
        </p:nvCxnSpPr>
        <p:spPr>
          <a:xfrm>
            <a:off x="6096000" y="1042012"/>
            <a:ext cx="0" cy="543723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1" name="Graphic 3" descr="Thermometer with solid fill">
            <a:extLst>
              <a:ext uri="{FF2B5EF4-FFF2-40B4-BE49-F238E27FC236}">
                <a16:creationId xmlns:a16="http://schemas.microsoft.com/office/drawing/2014/main" id="{AADEE621-0E43-8433-1AE8-BEC0F1310126}"/>
              </a:ext>
            </a:extLst>
          </p:cNvPr>
          <p:cNvGrpSpPr/>
          <p:nvPr/>
        </p:nvGrpSpPr>
        <p:grpSpPr>
          <a:xfrm>
            <a:off x="4473677" y="3362158"/>
            <a:ext cx="1160985" cy="2675321"/>
            <a:chOff x="4227092" y="2938898"/>
            <a:chExt cx="1535384" cy="3647735"/>
          </a:xfrm>
          <a:solidFill>
            <a:schemeClr val="bg1"/>
          </a:solidFill>
          <a:effectLst>
            <a:glow rad="139700">
              <a:schemeClr val="accent3">
                <a:satMod val="175000"/>
                <a:alpha val="40000"/>
              </a:schemeClr>
            </a:glow>
            <a:reflection blurRad="6350" stA="50000" endA="275" endPos="40000" dist="101600" dir="5400000" sy="-100000" algn="bl" rotWithShape="0"/>
          </a:effectLst>
        </p:grpSpPr>
        <p:sp>
          <p:nvSpPr>
            <p:cNvPr id="12" name="Freeform: Shape 11">
              <a:extLst>
                <a:ext uri="{FF2B5EF4-FFF2-40B4-BE49-F238E27FC236}">
                  <a16:creationId xmlns:a16="http://schemas.microsoft.com/office/drawing/2014/main" id="{43AE27A4-6D86-8FC1-0724-0A34D31BC481}"/>
                </a:ext>
              </a:extLst>
            </p:cNvPr>
            <p:cNvSpPr/>
            <p:nvPr/>
          </p:nvSpPr>
          <p:spPr>
            <a:xfrm>
              <a:off x="4227092" y="2938898"/>
              <a:ext cx="1535384" cy="3647735"/>
            </a:xfrm>
            <a:custGeom>
              <a:avLst/>
              <a:gdLst>
                <a:gd name="connsiteX0" fmla="*/ 767692 w 1535384"/>
                <a:gd name="connsiteY0" fmla="*/ 3400711 h 3647735"/>
                <a:gd name="connsiteX1" fmla="*/ 246074 w 1535384"/>
                <a:gd name="connsiteY1" fmla="*/ 2951949 h 3647735"/>
                <a:gd name="connsiteX2" fmla="*/ 537567 w 1535384"/>
                <a:gd name="connsiteY2" fmla="*/ 2305567 h 3647735"/>
                <a:gd name="connsiteX3" fmla="*/ 537567 w 1535384"/>
                <a:gd name="connsiteY3" fmla="*/ 494050 h 3647735"/>
                <a:gd name="connsiteX4" fmla="*/ 767692 w 1535384"/>
                <a:gd name="connsiteY4" fmla="*/ 247025 h 3647735"/>
                <a:gd name="connsiteX5" fmla="*/ 997818 w 1535384"/>
                <a:gd name="connsiteY5" fmla="*/ 494050 h 3647735"/>
                <a:gd name="connsiteX6" fmla="*/ 997818 w 1535384"/>
                <a:gd name="connsiteY6" fmla="*/ 2305567 h 3647735"/>
                <a:gd name="connsiteX7" fmla="*/ 1289310 w 1535384"/>
                <a:gd name="connsiteY7" fmla="*/ 2951949 h 3647735"/>
                <a:gd name="connsiteX8" fmla="*/ 767692 w 1535384"/>
                <a:gd name="connsiteY8" fmla="*/ 3400711 h 3647735"/>
                <a:gd name="connsiteX9" fmla="*/ 767692 w 1535384"/>
                <a:gd name="connsiteY9" fmla="*/ 3400711 h 3647735"/>
                <a:gd name="connsiteX10" fmla="*/ 1227943 w 1535384"/>
                <a:gd name="connsiteY10" fmla="*/ 2165586 h 3647735"/>
                <a:gd name="connsiteX11" fmla="*/ 1227943 w 1535384"/>
                <a:gd name="connsiteY11" fmla="*/ 494050 h 3647735"/>
                <a:gd name="connsiteX12" fmla="*/ 767692 w 1535384"/>
                <a:gd name="connsiteY12" fmla="*/ 0 h 3647735"/>
                <a:gd name="connsiteX13" fmla="*/ 307441 w 1535384"/>
                <a:gd name="connsiteY13" fmla="*/ 494050 h 3647735"/>
                <a:gd name="connsiteX14" fmla="*/ 307441 w 1535384"/>
                <a:gd name="connsiteY14" fmla="*/ 2165586 h 3647735"/>
                <a:gd name="connsiteX15" fmla="*/ 38961 w 1535384"/>
                <a:gd name="connsiteY15" fmla="*/ 3083695 h 3647735"/>
                <a:gd name="connsiteX16" fmla="*/ 767692 w 1535384"/>
                <a:gd name="connsiteY16" fmla="*/ 3647736 h 3647735"/>
                <a:gd name="connsiteX17" fmla="*/ 1496423 w 1535384"/>
                <a:gd name="connsiteY17" fmla="*/ 3083695 h 3647735"/>
                <a:gd name="connsiteX18" fmla="*/ 1227943 w 1535384"/>
                <a:gd name="connsiteY18" fmla="*/ 2165586 h 364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35384" h="3647735">
                  <a:moveTo>
                    <a:pt x="767692" y="3400711"/>
                  </a:moveTo>
                  <a:cubicBezTo>
                    <a:pt x="518390" y="3400711"/>
                    <a:pt x="299770" y="3211325"/>
                    <a:pt x="246074" y="2951949"/>
                  </a:cubicBezTo>
                  <a:cubicBezTo>
                    <a:pt x="188543" y="2688456"/>
                    <a:pt x="311277" y="2420845"/>
                    <a:pt x="537567" y="2305567"/>
                  </a:cubicBezTo>
                  <a:lnTo>
                    <a:pt x="537567" y="494050"/>
                  </a:lnTo>
                  <a:cubicBezTo>
                    <a:pt x="537567" y="358186"/>
                    <a:pt x="641123" y="247025"/>
                    <a:pt x="767692" y="247025"/>
                  </a:cubicBezTo>
                  <a:cubicBezTo>
                    <a:pt x="894261" y="247025"/>
                    <a:pt x="997818" y="358186"/>
                    <a:pt x="997818" y="494050"/>
                  </a:cubicBezTo>
                  <a:lnTo>
                    <a:pt x="997818" y="2305567"/>
                  </a:lnTo>
                  <a:cubicBezTo>
                    <a:pt x="1224108" y="2420845"/>
                    <a:pt x="1343006" y="2688456"/>
                    <a:pt x="1289310" y="2951949"/>
                  </a:cubicBezTo>
                  <a:cubicBezTo>
                    <a:pt x="1231779" y="3211325"/>
                    <a:pt x="1016995" y="3396594"/>
                    <a:pt x="767692" y="3400711"/>
                  </a:cubicBezTo>
                  <a:lnTo>
                    <a:pt x="767692" y="3400711"/>
                  </a:lnTo>
                  <a:close/>
                  <a:moveTo>
                    <a:pt x="1227943" y="2165586"/>
                  </a:moveTo>
                  <a:lnTo>
                    <a:pt x="1227943" y="494050"/>
                  </a:lnTo>
                  <a:cubicBezTo>
                    <a:pt x="1227943" y="222323"/>
                    <a:pt x="1020830" y="0"/>
                    <a:pt x="767692" y="0"/>
                  </a:cubicBezTo>
                  <a:cubicBezTo>
                    <a:pt x="514554" y="0"/>
                    <a:pt x="307441" y="218205"/>
                    <a:pt x="307441" y="494050"/>
                  </a:cubicBezTo>
                  <a:lnTo>
                    <a:pt x="307441" y="2165586"/>
                  </a:lnTo>
                  <a:cubicBezTo>
                    <a:pt x="42797" y="2379674"/>
                    <a:pt x="-64595" y="2750212"/>
                    <a:pt x="38961" y="3083695"/>
                  </a:cubicBezTo>
                  <a:cubicBezTo>
                    <a:pt x="142518" y="3421296"/>
                    <a:pt x="437846" y="3647736"/>
                    <a:pt x="767692" y="3647736"/>
                  </a:cubicBezTo>
                  <a:cubicBezTo>
                    <a:pt x="1097539" y="3647736"/>
                    <a:pt x="1392867" y="3421296"/>
                    <a:pt x="1496423" y="3083695"/>
                  </a:cubicBezTo>
                  <a:cubicBezTo>
                    <a:pt x="1599979" y="2750212"/>
                    <a:pt x="1492588" y="2379674"/>
                    <a:pt x="1227943" y="2165586"/>
                  </a:cubicBezTo>
                  <a:close/>
                </a:path>
              </a:pathLst>
            </a:custGeom>
            <a:solidFill>
              <a:schemeClr val="bg1"/>
            </a:solidFill>
            <a:ln w="38298"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3976C4A8-9773-DCDD-E5B6-DCFF21FF3794}"/>
                </a:ext>
              </a:extLst>
            </p:cNvPr>
            <p:cNvSpPr/>
            <p:nvPr/>
          </p:nvSpPr>
          <p:spPr>
            <a:xfrm>
              <a:off x="4612511" y="4363408"/>
              <a:ext cx="764546" cy="1811516"/>
            </a:xfrm>
            <a:custGeom>
              <a:avLst/>
              <a:gdLst>
                <a:gd name="connsiteX0" fmla="*/ 458982 w 764546"/>
                <a:gd name="connsiteY0" fmla="*/ 996334 h 1811516"/>
                <a:gd name="connsiteX1" fmla="*/ 458982 w 764546"/>
                <a:gd name="connsiteY1" fmla="*/ 0 h 1811516"/>
                <a:gd name="connsiteX2" fmla="*/ 305565 w 764546"/>
                <a:gd name="connsiteY2" fmla="*/ 0 h 1811516"/>
                <a:gd name="connsiteX3" fmla="*/ 305565 w 764546"/>
                <a:gd name="connsiteY3" fmla="*/ 996334 h 1811516"/>
                <a:gd name="connsiteX4" fmla="*/ 2566 w 764546"/>
                <a:gd name="connsiteY4" fmla="*/ 1440979 h 1811516"/>
                <a:gd name="connsiteX5" fmla="*/ 382273 w 764546"/>
                <a:gd name="connsiteY5" fmla="*/ 1811517 h 1811516"/>
                <a:gd name="connsiteX6" fmla="*/ 761981 w 764546"/>
                <a:gd name="connsiteY6" fmla="*/ 1440979 h 1811516"/>
                <a:gd name="connsiteX7" fmla="*/ 458982 w 764546"/>
                <a:gd name="connsiteY7" fmla="*/ 996334 h 181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4546" h="1811516">
                  <a:moveTo>
                    <a:pt x="458982" y="996334"/>
                  </a:moveTo>
                  <a:lnTo>
                    <a:pt x="458982" y="0"/>
                  </a:lnTo>
                  <a:lnTo>
                    <a:pt x="305565" y="0"/>
                  </a:lnTo>
                  <a:lnTo>
                    <a:pt x="305565" y="996334"/>
                  </a:lnTo>
                  <a:cubicBezTo>
                    <a:pt x="113794" y="1037505"/>
                    <a:pt x="-20446" y="1231008"/>
                    <a:pt x="2566" y="1440979"/>
                  </a:cubicBezTo>
                  <a:cubicBezTo>
                    <a:pt x="21743" y="1650951"/>
                    <a:pt x="186667" y="1811517"/>
                    <a:pt x="382273" y="1811517"/>
                  </a:cubicBezTo>
                  <a:cubicBezTo>
                    <a:pt x="577880" y="1811517"/>
                    <a:pt x="742803" y="1650951"/>
                    <a:pt x="761981" y="1440979"/>
                  </a:cubicBezTo>
                  <a:cubicBezTo>
                    <a:pt x="784993" y="1231008"/>
                    <a:pt x="650753" y="1037505"/>
                    <a:pt x="458982" y="996334"/>
                  </a:cubicBezTo>
                  <a:close/>
                </a:path>
              </a:pathLst>
            </a:custGeom>
            <a:solidFill>
              <a:schemeClr val="bg1"/>
            </a:solidFill>
            <a:ln w="38298" cap="flat">
              <a:noFill/>
              <a:prstDash val="solid"/>
              <a:miter/>
            </a:ln>
          </p:spPr>
          <p:txBody>
            <a:bodyPr rtlCol="0" anchor="ctr"/>
            <a:lstStyle/>
            <a:p>
              <a:endParaRPr lang="en-IN"/>
            </a:p>
          </p:txBody>
        </p:sp>
      </p:grpSp>
    </p:spTree>
    <p:extLst>
      <p:ext uri="{BB962C8B-B14F-4D97-AF65-F5344CB8AC3E}">
        <p14:creationId xmlns:p14="http://schemas.microsoft.com/office/powerpoint/2010/main" val="23332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825A61-C80E-C6F2-D4DD-C87A2C3B2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1B6CB14E-F1EC-4904-A5A1-9F0AEC9A8A20}"/>
              </a:ext>
            </a:extLst>
          </p:cNvPr>
          <p:cNvSpPr txBox="1"/>
          <p:nvPr/>
        </p:nvSpPr>
        <p:spPr>
          <a:xfrm>
            <a:off x="432620" y="1071718"/>
            <a:ext cx="5270090" cy="5714385"/>
          </a:xfrm>
          <a:prstGeom prst="rect">
            <a:avLst/>
          </a:prstGeom>
          <a:noFill/>
        </p:spPr>
        <p:txBody>
          <a:bodyPr wrap="square">
            <a:spAutoFit/>
          </a:bodyPr>
          <a:lstStyle/>
          <a:p>
            <a:pPr marL="0" indent="0">
              <a:lnSpc>
                <a:spcPct val="100000"/>
              </a:lnSpc>
              <a:spcBef>
                <a:spcPts val="200"/>
              </a:spcBef>
              <a:buNone/>
            </a:pPr>
            <a:r>
              <a:rPr lang="en-US" sz="1900" dirty="0" err="1">
                <a:solidFill>
                  <a:srgbClr val="0D0D0D"/>
                </a:solidFill>
                <a:latin typeface="Bahnschrift SemiLight" panose="020B0502040204020203" pitchFamily="34" charset="0"/>
              </a:rPr>
              <a:t>InputStreamReader</a:t>
            </a:r>
            <a:r>
              <a:rPr lang="en-US" sz="1900" dirty="0">
                <a:solidFill>
                  <a:srgbClr val="0D0D0D"/>
                </a:solidFill>
                <a:latin typeface="Bahnschrift SemiLight" panose="020B0502040204020203" pitchFamily="34" charset="0"/>
              </a:rPr>
              <a:t>(</a:t>
            </a:r>
            <a:r>
              <a:rPr lang="en-US" sz="1900" dirty="0" err="1">
                <a:solidFill>
                  <a:srgbClr val="0D0D0D"/>
                </a:solidFill>
                <a:latin typeface="Bahnschrift SemiLight" panose="020B0502040204020203" pitchFamily="34" charset="0"/>
              </a:rPr>
              <a:t>conn.getInputStream</a:t>
            </a:r>
            <a:r>
              <a:rPr lang="en-US" sz="1900" dirty="0">
                <a:solidFill>
                  <a:srgbClr val="0D0D0D"/>
                </a:solidFill>
                <a:latin typeface="Bahnschrift SemiLight" panose="020B0502040204020203" pitchFamily="34" charset="0"/>
              </a:rPr>
              <a:t>()));                </a:t>
            </a:r>
          </a:p>
          <a:p>
            <a:pPr marL="0" indent="0">
              <a:lnSpc>
                <a:spcPct val="100000"/>
              </a:lnSpc>
              <a:spcBef>
                <a:spcPts val="200"/>
              </a:spcBef>
              <a:buNone/>
            </a:pPr>
            <a:r>
              <a:rPr lang="en-US" sz="1900" dirty="0">
                <a:solidFill>
                  <a:srgbClr val="0D0D0D"/>
                </a:solidFill>
                <a:latin typeface="Bahnschrift SemiLight" panose="020B0502040204020203" pitchFamily="34" charset="0"/>
              </a:rPr>
              <a:t>String </a:t>
            </a:r>
            <a:r>
              <a:rPr lang="en-US" sz="1900" dirty="0" err="1">
                <a:solidFill>
                  <a:srgbClr val="0D0D0D"/>
                </a:solidFill>
                <a:latin typeface="Bahnschrift SemiLight" panose="020B0502040204020203" pitchFamily="34" charset="0"/>
              </a:rPr>
              <a:t>inputLine</a:t>
            </a:r>
            <a:r>
              <a:rPr lang="en-US" sz="1900" dirty="0">
                <a:solidFill>
                  <a:srgbClr val="0D0D0D"/>
                </a:solidFill>
                <a:latin typeface="Bahnschrift SemiLight" panose="020B0502040204020203" pitchFamily="34" charset="0"/>
              </a:rPr>
              <a:t>;                </a:t>
            </a:r>
          </a:p>
          <a:p>
            <a:pPr marL="0" indent="0">
              <a:lnSpc>
                <a:spcPct val="100000"/>
              </a:lnSpc>
              <a:spcBef>
                <a:spcPts val="200"/>
              </a:spcBef>
              <a:buNone/>
            </a:pPr>
            <a:r>
              <a:rPr lang="en-US" sz="1900" dirty="0">
                <a:solidFill>
                  <a:srgbClr val="0D0D0D"/>
                </a:solidFill>
                <a:latin typeface="Bahnschrift SemiLight" panose="020B0502040204020203" pitchFamily="34" charset="0"/>
              </a:rPr>
              <a:t>StringBuilder response = new StringBuilder();                </a:t>
            </a:r>
          </a:p>
          <a:p>
            <a:pPr marL="0" indent="0">
              <a:lnSpc>
                <a:spcPct val="100000"/>
              </a:lnSpc>
              <a:spcBef>
                <a:spcPts val="200"/>
              </a:spcBef>
              <a:buNone/>
            </a:pPr>
            <a:r>
              <a:rPr lang="en-US" sz="1900" dirty="0">
                <a:solidFill>
                  <a:srgbClr val="0D0D0D"/>
                </a:solidFill>
                <a:latin typeface="Bahnschrift SemiLight" panose="020B0502040204020203" pitchFamily="34" charset="0"/>
              </a:rPr>
              <a:t>while ((</a:t>
            </a:r>
            <a:r>
              <a:rPr lang="en-US" sz="1900" dirty="0" err="1">
                <a:solidFill>
                  <a:srgbClr val="0D0D0D"/>
                </a:solidFill>
                <a:latin typeface="Bahnschrift SemiLight" panose="020B0502040204020203" pitchFamily="34" charset="0"/>
              </a:rPr>
              <a:t>inputLine</a:t>
            </a:r>
            <a:r>
              <a:rPr lang="en-US" sz="1900" dirty="0">
                <a:solidFill>
                  <a:srgbClr val="0D0D0D"/>
                </a:solidFill>
                <a:latin typeface="Bahnschrift SemiLight" panose="020B0502040204020203" pitchFamily="34" charset="0"/>
              </a:rPr>
              <a:t> = </a:t>
            </a:r>
            <a:r>
              <a:rPr lang="en-US" sz="1900" dirty="0" err="1">
                <a:solidFill>
                  <a:srgbClr val="0D0D0D"/>
                </a:solidFill>
                <a:latin typeface="Bahnschrift SemiLight" panose="020B0502040204020203" pitchFamily="34" charset="0"/>
              </a:rPr>
              <a:t>in.readLine</a:t>
            </a:r>
            <a:r>
              <a:rPr lang="en-US" sz="1900" dirty="0">
                <a:solidFill>
                  <a:srgbClr val="0D0D0D"/>
                </a:solidFill>
                <a:latin typeface="Bahnschrift SemiLight" panose="020B0502040204020203" pitchFamily="34" charset="0"/>
              </a:rPr>
              <a:t>()) != null) {                    </a:t>
            </a:r>
          </a:p>
          <a:p>
            <a:pPr marL="0" indent="0">
              <a:lnSpc>
                <a:spcPct val="100000"/>
              </a:lnSpc>
              <a:spcBef>
                <a:spcPts val="200"/>
              </a:spcBef>
              <a:buNone/>
            </a:pPr>
            <a:r>
              <a:rPr lang="en-US" sz="1900" dirty="0" err="1">
                <a:solidFill>
                  <a:srgbClr val="0D0D0D"/>
                </a:solidFill>
                <a:latin typeface="Bahnschrift SemiLight" panose="020B0502040204020203" pitchFamily="34" charset="0"/>
              </a:rPr>
              <a:t>response.append</a:t>
            </a:r>
            <a:r>
              <a:rPr lang="en-US" sz="1900" dirty="0">
                <a:solidFill>
                  <a:srgbClr val="0D0D0D"/>
                </a:solidFill>
                <a:latin typeface="Bahnschrift SemiLight" panose="020B0502040204020203" pitchFamily="34" charset="0"/>
              </a:rPr>
              <a:t>(</a:t>
            </a:r>
            <a:r>
              <a:rPr lang="en-US" sz="1900" dirty="0" err="1">
                <a:solidFill>
                  <a:srgbClr val="0D0D0D"/>
                </a:solidFill>
                <a:latin typeface="Bahnschrift SemiLight" panose="020B0502040204020203" pitchFamily="34" charset="0"/>
              </a:rPr>
              <a:t>inputLine</a:t>
            </a:r>
            <a:r>
              <a:rPr lang="en-US" sz="1900" dirty="0">
                <a:solidFill>
                  <a:srgbClr val="0D0D0D"/>
                </a:solidFill>
                <a:latin typeface="Bahnschrift SemiLight" panose="020B0502040204020203" pitchFamily="34" charset="0"/>
              </a:rPr>
              <a:t>); }                </a:t>
            </a:r>
          </a:p>
          <a:p>
            <a:pPr marL="0" indent="0">
              <a:lnSpc>
                <a:spcPct val="100000"/>
              </a:lnSpc>
              <a:spcBef>
                <a:spcPts val="200"/>
              </a:spcBef>
              <a:buNone/>
            </a:pPr>
            <a:r>
              <a:rPr lang="en-US" sz="1900" dirty="0" err="1">
                <a:solidFill>
                  <a:srgbClr val="0D0D0D"/>
                </a:solidFill>
                <a:latin typeface="Bahnschrift SemiLight" panose="020B0502040204020203" pitchFamily="34" charset="0"/>
              </a:rPr>
              <a:t>in.close</a:t>
            </a:r>
            <a:r>
              <a:rPr lang="en-US" sz="1900" dirty="0">
                <a:solidFill>
                  <a:srgbClr val="0D0D0D"/>
                </a:solidFill>
                <a:latin typeface="Bahnschrift SemiLight" panose="020B0502040204020203" pitchFamily="34" charset="0"/>
              </a:rPr>
              <a:t>();                </a:t>
            </a:r>
          </a:p>
          <a:p>
            <a:pPr marL="0" indent="0">
              <a:lnSpc>
                <a:spcPct val="100000"/>
              </a:lnSpc>
              <a:spcBef>
                <a:spcPts val="200"/>
              </a:spcBef>
              <a:buNone/>
            </a:pPr>
            <a:r>
              <a:rPr lang="en-US" sz="1900" dirty="0" err="1">
                <a:solidFill>
                  <a:srgbClr val="0D0D0D"/>
                </a:solidFill>
                <a:latin typeface="Bahnschrift SemiLight" panose="020B0502040204020203" pitchFamily="34" charset="0"/>
              </a:rPr>
              <a:t>weatherData</a:t>
            </a:r>
            <a:r>
              <a:rPr lang="en-US" sz="1900" dirty="0">
                <a:solidFill>
                  <a:srgbClr val="0D0D0D"/>
                </a:solidFill>
                <a:latin typeface="Bahnschrift SemiLight" panose="020B0502040204020203" pitchFamily="34" charset="0"/>
              </a:rPr>
              <a:t> = new </a:t>
            </a:r>
            <a:r>
              <a:rPr lang="en-US" sz="1900" dirty="0" err="1">
                <a:solidFill>
                  <a:srgbClr val="0D0D0D"/>
                </a:solidFill>
                <a:latin typeface="Bahnschrift SemiLight" panose="020B0502040204020203" pitchFamily="34" charset="0"/>
              </a:rPr>
              <a:t>JSONObject</a:t>
            </a:r>
            <a:r>
              <a:rPr lang="en-US" sz="1900" dirty="0">
                <a:solidFill>
                  <a:srgbClr val="0D0D0D"/>
                </a:solidFill>
                <a:latin typeface="Bahnschrift SemiLight" panose="020B0502040204020203" pitchFamily="34" charset="0"/>
              </a:rPr>
              <a:t>(</a:t>
            </a:r>
            <a:r>
              <a:rPr lang="en-US" sz="1900" dirty="0" err="1">
                <a:solidFill>
                  <a:srgbClr val="0D0D0D"/>
                </a:solidFill>
                <a:latin typeface="Bahnschrift SemiLight" panose="020B0502040204020203" pitchFamily="34" charset="0"/>
              </a:rPr>
              <a:t>response.toString</a:t>
            </a:r>
            <a:r>
              <a:rPr lang="en-US" sz="1900" dirty="0">
                <a:solidFill>
                  <a:srgbClr val="0D0D0D"/>
                </a:solidFill>
                <a:latin typeface="Bahnschrift SemiLight" panose="020B0502040204020203" pitchFamily="34" charset="0"/>
              </a:rPr>
              <a:t>());                </a:t>
            </a:r>
          </a:p>
          <a:p>
            <a:pPr marL="0" indent="0">
              <a:lnSpc>
                <a:spcPct val="100000"/>
              </a:lnSpc>
              <a:spcBef>
                <a:spcPts val="200"/>
              </a:spcBef>
              <a:buNone/>
            </a:pPr>
            <a:r>
              <a:rPr lang="en-US" sz="1900" dirty="0" err="1">
                <a:solidFill>
                  <a:srgbClr val="0D0D0D"/>
                </a:solidFill>
                <a:latin typeface="Bahnschrift SemiLight" panose="020B0502040204020203" pitchFamily="34" charset="0"/>
              </a:rPr>
              <a:t>updateUI</a:t>
            </a:r>
            <a:r>
              <a:rPr lang="en-US" sz="1900" dirty="0">
                <a:solidFill>
                  <a:srgbClr val="0D0D0D"/>
                </a:solidFill>
                <a:latin typeface="Bahnschrift SemiLight" panose="020B0502040204020203" pitchFamily="34" charset="0"/>
              </a:rPr>
              <a:t>();  }          </a:t>
            </a:r>
          </a:p>
          <a:p>
            <a:pPr marL="0" indent="0">
              <a:lnSpc>
                <a:spcPct val="100000"/>
              </a:lnSpc>
              <a:spcBef>
                <a:spcPts val="200"/>
              </a:spcBef>
              <a:buNone/>
            </a:pPr>
            <a:r>
              <a:rPr lang="en-US" sz="1900" dirty="0">
                <a:solidFill>
                  <a:srgbClr val="0D0D0D"/>
                </a:solidFill>
                <a:latin typeface="Bahnschrift SemiLight" panose="020B0502040204020203" pitchFamily="34" charset="0"/>
              </a:rPr>
              <a:t>else {                </a:t>
            </a:r>
          </a:p>
          <a:p>
            <a:pPr marL="0" indent="0">
              <a:lnSpc>
                <a:spcPct val="100000"/>
              </a:lnSpc>
              <a:spcBef>
                <a:spcPts val="200"/>
              </a:spcBef>
              <a:buNone/>
            </a:pPr>
            <a:r>
              <a:rPr lang="en-US" sz="1900" dirty="0" err="1">
                <a:solidFill>
                  <a:srgbClr val="0D0D0D"/>
                </a:solidFill>
                <a:latin typeface="Bahnschrift SemiLight" panose="020B0502040204020203" pitchFamily="34" charset="0"/>
              </a:rPr>
              <a:t>System.out.println</a:t>
            </a:r>
            <a:r>
              <a:rPr lang="en-US" sz="1900" dirty="0">
                <a:solidFill>
                  <a:srgbClr val="0D0D0D"/>
                </a:solidFill>
                <a:latin typeface="Bahnschrift SemiLight" panose="020B0502040204020203" pitchFamily="34" charset="0"/>
              </a:rPr>
              <a:t>("Error fetching weather data. Response Code: " + </a:t>
            </a:r>
            <a:r>
              <a:rPr lang="en-US" sz="1900" dirty="0" err="1">
                <a:solidFill>
                  <a:srgbClr val="0D0D0D"/>
                </a:solidFill>
                <a:latin typeface="Bahnschrift SemiLight" panose="020B0502040204020203" pitchFamily="34" charset="0"/>
              </a:rPr>
              <a:t>responseCode</a:t>
            </a:r>
            <a:r>
              <a:rPr lang="en-US" sz="1900" dirty="0">
                <a:solidFill>
                  <a:srgbClr val="0D0D0D"/>
                </a:solidFill>
                <a:latin typeface="Bahnschrift SemiLight" panose="020B0502040204020203" pitchFamily="34" charset="0"/>
              </a:rPr>
              <a:t>);}        } </a:t>
            </a:r>
          </a:p>
          <a:p>
            <a:pPr marL="0" indent="0">
              <a:lnSpc>
                <a:spcPct val="100000"/>
              </a:lnSpc>
              <a:spcBef>
                <a:spcPts val="200"/>
              </a:spcBef>
              <a:buNone/>
            </a:pPr>
            <a:r>
              <a:rPr lang="en-US" sz="1900" dirty="0">
                <a:solidFill>
                  <a:srgbClr val="0D0D0D"/>
                </a:solidFill>
                <a:latin typeface="Bahnschrift SemiLight" panose="020B0502040204020203" pitchFamily="34" charset="0"/>
              </a:rPr>
              <a:t>catch (Exception e) {            </a:t>
            </a:r>
          </a:p>
          <a:p>
            <a:pPr marL="0" indent="0">
              <a:lnSpc>
                <a:spcPct val="100000"/>
              </a:lnSpc>
              <a:spcBef>
                <a:spcPts val="200"/>
              </a:spcBef>
              <a:buNone/>
            </a:pPr>
            <a:r>
              <a:rPr lang="en-US" sz="1900" dirty="0" err="1">
                <a:solidFill>
                  <a:srgbClr val="0D0D0D"/>
                </a:solidFill>
                <a:latin typeface="Bahnschrift SemiLight" panose="020B0502040204020203" pitchFamily="34" charset="0"/>
              </a:rPr>
              <a:t>e.printStackTrace</a:t>
            </a:r>
            <a:r>
              <a:rPr lang="en-US" sz="1900" dirty="0">
                <a:solidFill>
                  <a:srgbClr val="0D0D0D"/>
                </a:solidFill>
                <a:latin typeface="Bahnschrift SemiLight" panose="020B0502040204020203" pitchFamily="34" charset="0"/>
              </a:rPr>
              <a:t>();        }    }    </a:t>
            </a:r>
          </a:p>
          <a:p>
            <a:pPr marL="0" indent="0">
              <a:lnSpc>
                <a:spcPct val="100000"/>
              </a:lnSpc>
              <a:spcBef>
                <a:spcPts val="200"/>
              </a:spcBef>
              <a:buNone/>
            </a:pPr>
            <a:r>
              <a:rPr lang="en-US" sz="1900" dirty="0">
                <a:solidFill>
                  <a:srgbClr val="0D0D0D"/>
                </a:solidFill>
                <a:latin typeface="Bahnschrift SemiLight" panose="020B0502040204020203" pitchFamily="34" charset="0"/>
              </a:rPr>
              <a:t>private void </a:t>
            </a:r>
            <a:r>
              <a:rPr lang="en-US" sz="1900" dirty="0" err="1">
                <a:solidFill>
                  <a:srgbClr val="0D0D0D"/>
                </a:solidFill>
                <a:latin typeface="Bahnschrift SemiLight" panose="020B0502040204020203" pitchFamily="34" charset="0"/>
              </a:rPr>
              <a:t>updateUI</a:t>
            </a:r>
            <a:r>
              <a:rPr lang="en-US" sz="1900" dirty="0">
                <a:solidFill>
                  <a:srgbClr val="0D0D0D"/>
                </a:solidFill>
                <a:latin typeface="Bahnschrift SemiLight" panose="020B0502040204020203" pitchFamily="34" charset="0"/>
              </a:rPr>
              <a:t>() {        </a:t>
            </a:r>
          </a:p>
          <a:p>
            <a:pPr marL="0" indent="0">
              <a:lnSpc>
                <a:spcPct val="100000"/>
              </a:lnSpc>
              <a:spcBef>
                <a:spcPts val="200"/>
              </a:spcBef>
              <a:buNone/>
            </a:pPr>
            <a:r>
              <a:rPr lang="en-US" sz="1900" dirty="0">
                <a:solidFill>
                  <a:srgbClr val="0D0D0D"/>
                </a:solidFill>
                <a:latin typeface="Bahnschrift SemiLight" panose="020B0502040204020203" pitchFamily="34" charset="0"/>
              </a:rPr>
              <a:t>if (</a:t>
            </a:r>
            <a:r>
              <a:rPr lang="en-US" sz="1900" dirty="0" err="1">
                <a:solidFill>
                  <a:srgbClr val="0D0D0D"/>
                </a:solidFill>
                <a:latin typeface="Bahnschrift SemiLight" panose="020B0502040204020203" pitchFamily="34" charset="0"/>
              </a:rPr>
              <a:t>weatherData</a:t>
            </a:r>
            <a:r>
              <a:rPr lang="en-US" sz="1900" dirty="0">
                <a:solidFill>
                  <a:srgbClr val="0D0D0D"/>
                </a:solidFill>
                <a:latin typeface="Bahnschrift SemiLight" panose="020B0502040204020203" pitchFamily="34" charset="0"/>
              </a:rPr>
              <a:t> != null) { </a:t>
            </a:r>
          </a:p>
          <a:p>
            <a:pPr marL="0" indent="0">
              <a:lnSpc>
                <a:spcPct val="100000"/>
              </a:lnSpc>
              <a:spcBef>
                <a:spcPts val="200"/>
              </a:spcBef>
              <a:buNone/>
            </a:pPr>
            <a:endParaRPr lang="en-US" sz="1900" dirty="0">
              <a:solidFill>
                <a:srgbClr val="0D0D0D"/>
              </a:solidFill>
              <a:latin typeface="Bahnschrift SemiLight" panose="020B0502040204020203" pitchFamily="34" charset="0"/>
            </a:endParaRPr>
          </a:p>
        </p:txBody>
      </p:sp>
      <p:sp>
        <p:nvSpPr>
          <p:cNvPr id="7" name="Title 1">
            <a:extLst>
              <a:ext uri="{FF2B5EF4-FFF2-40B4-BE49-F238E27FC236}">
                <a16:creationId xmlns:a16="http://schemas.microsoft.com/office/drawing/2014/main" id="{0660F411-1AA8-CA46-DEA4-0A6FA58A5976}"/>
              </a:ext>
            </a:extLst>
          </p:cNvPr>
          <p:cNvSpPr txBox="1">
            <a:spLocks/>
          </p:cNvSpPr>
          <p:nvPr/>
        </p:nvSpPr>
        <p:spPr>
          <a:xfrm>
            <a:off x="432620" y="345404"/>
            <a:ext cx="9144000" cy="5787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latin typeface="Sitka Banner" pitchFamily="2" charset="0"/>
              </a:rPr>
              <a:t>INPUT CODE (JAVA)</a:t>
            </a:r>
          </a:p>
        </p:txBody>
      </p:sp>
      <p:cxnSp>
        <p:nvCxnSpPr>
          <p:cNvPr id="2" name="Straight Connector 1">
            <a:extLst>
              <a:ext uri="{FF2B5EF4-FFF2-40B4-BE49-F238E27FC236}">
                <a16:creationId xmlns:a16="http://schemas.microsoft.com/office/drawing/2014/main" id="{CF04DB0C-89A9-A27F-14CA-8CC89635473D}"/>
              </a:ext>
            </a:extLst>
          </p:cNvPr>
          <p:cNvCxnSpPr>
            <a:cxnSpLocks/>
          </p:cNvCxnSpPr>
          <p:nvPr/>
        </p:nvCxnSpPr>
        <p:spPr>
          <a:xfrm>
            <a:off x="6096000" y="986096"/>
            <a:ext cx="0" cy="5417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DE24C02-CA35-4479-F070-3DE19FD4CEF0}"/>
              </a:ext>
            </a:extLst>
          </p:cNvPr>
          <p:cNvSpPr txBox="1"/>
          <p:nvPr/>
        </p:nvSpPr>
        <p:spPr>
          <a:xfrm>
            <a:off x="6154997" y="986096"/>
            <a:ext cx="5791197" cy="5586145"/>
          </a:xfrm>
          <a:prstGeom prst="rect">
            <a:avLst/>
          </a:prstGeom>
          <a:noFill/>
        </p:spPr>
        <p:txBody>
          <a:bodyPr wrap="square">
            <a:spAutoFit/>
          </a:bodyPr>
          <a:lstStyle/>
          <a:p>
            <a:pPr>
              <a:spcBef>
                <a:spcPts val="200"/>
              </a:spcBef>
            </a:pPr>
            <a:r>
              <a:rPr lang="en-US" sz="1900" dirty="0" err="1">
                <a:solidFill>
                  <a:srgbClr val="0D0D0D"/>
                </a:solidFill>
                <a:latin typeface="Bahnschrift SemiLight" panose="020B0502040204020203" pitchFamily="34" charset="0"/>
              </a:rPr>
              <a:t>JSONObject</a:t>
            </a:r>
            <a:r>
              <a:rPr lang="en-US" sz="1900" dirty="0">
                <a:solidFill>
                  <a:srgbClr val="0D0D0D"/>
                </a:solidFill>
                <a:latin typeface="Bahnschrift SemiLight" panose="020B0502040204020203" pitchFamily="34" charset="0"/>
              </a:rPr>
              <a:t> main =</a:t>
            </a:r>
          </a:p>
          <a:p>
            <a:pPr marL="0" indent="0">
              <a:lnSpc>
                <a:spcPct val="100000"/>
              </a:lnSpc>
              <a:spcBef>
                <a:spcPts val="200"/>
              </a:spcBef>
              <a:buNone/>
            </a:pPr>
            <a:r>
              <a:rPr lang="en-US" sz="1900" dirty="0" err="1">
                <a:solidFill>
                  <a:srgbClr val="0D0D0D"/>
                </a:solidFill>
                <a:latin typeface="Bahnschrift SemiLight" panose="020B0502040204020203" pitchFamily="34" charset="0"/>
              </a:rPr>
              <a:t>weatherData.getJSONObject</a:t>
            </a:r>
            <a:r>
              <a:rPr lang="en-US" sz="1900" dirty="0">
                <a:solidFill>
                  <a:srgbClr val="0D0D0D"/>
                </a:solidFill>
                <a:latin typeface="Bahnschrift SemiLight" panose="020B0502040204020203" pitchFamily="34" charset="0"/>
              </a:rPr>
              <a:t>("main");            </a:t>
            </a:r>
          </a:p>
          <a:p>
            <a:pPr marL="0" indent="0">
              <a:lnSpc>
                <a:spcPct val="100000"/>
              </a:lnSpc>
              <a:spcBef>
                <a:spcPts val="200"/>
              </a:spcBef>
              <a:buNone/>
            </a:pPr>
            <a:r>
              <a:rPr lang="en-US" sz="1900" dirty="0" err="1">
                <a:solidFill>
                  <a:srgbClr val="0D0D0D"/>
                </a:solidFill>
                <a:latin typeface="Bahnschrift SemiLight" panose="020B0502040204020203" pitchFamily="34" charset="0"/>
              </a:rPr>
              <a:t>JSONObject</a:t>
            </a:r>
            <a:r>
              <a:rPr lang="en-US" sz="1900" dirty="0">
                <a:solidFill>
                  <a:srgbClr val="0D0D0D"/>
                </a:solidFill>
                <a:latin typeface="Bahnschrift SemiLight" panose="020B0502040204020203" pitchFamily="34" charset="0"/>
              </a:rPr>
              <a:t> wind = </a:t>
            </a:r>
            <a:r>
              <a:rPr lang="en-US" sz="1900" dirty="0" err="1">
                <a:solidFill>
                  <a:srgbClr val="0D0D0D"/>
                </a:solidFill>
                <a:latin typeface="Bahnschrift SemiLight" panose="020B0502040204020203" pitchFamily="34" charset="0"/>
              </a:rPr>
              <a:t>weatherData.getJSONObject</a:t>
            </a:r>
            <a:r>
              <a:rPr lang="en-US" sz="1900" dirty="0">
                <a:solidFill>
                  <a:srgbClr val="0D0D0D"/>
                </a:solidFill>
                <a:latin typeface="Bahnschrift SemiLight" panose="020B0502040204020203" pitchFamily="34" charset="0"/>
              </a:rPr>
              <a:t>("wind");            </a:t>
            </a:r>
          </a:p>
          <a:p>
            <a:pPr marL="0" indent="0">
              <a:lnSpc>
                <a:spcPct val="100000"/>
              </a:lnSpc>
              <a:spcBef>
                <a:spcPts val="200"/>
              </a:spcBef>
              <a:buNone/>
            </a:pPr>
            <a:r>
              <a:rPr lang="en-US" sz="1900" dirty="0">
                <a:solidFill>
                  <a:srgbClr val="0D0D0D"/>
                </a:solidFill>
                <a:latin typeface="Bahnschrift SemiLight" panose="020B0502040204020203" pitchFamily="34" charset="0"/>
              </a:rPr>
              <a:t>String forecast = </a:t>
            </a:r>
            <a:r>
              <a:rPr lang="en-US" sz="1900" dirty="0" err="1">
                <a:solidFill>
                  <a:srgbClr val="0D0D0D"/>
                </a:solidFill>
                <a:latin typeface="Bahnschrift SemiLight" panose="020B0502040204020203" pitchFamily="34" charset="0"/>
              </a:rPr>
              <a:t>weatherData.getJSONArray</a:t>
            </a:r>
            <a:r>
              <a:rPr lang="en-US" sz="1900" dirty="0">
                <a:solidFill>
                  <a:srgbClr val="0D0D0D"/>
                </a:solidFill>
                <a:latin typeface="Bahnschrift SemiLight" panose="020B0502040204020203" pitchFamily="34" charset="0"/>
              </a:rPr>
              <a:t>("weather").</a:t>
            </a:r>
            <a:r>
              <a:rPr lang="en-US" sz="1900" dirty="0" err="1">
                <a:solidFill>
                  <a:srgbClr val="0D0D0D"/>
                </a:solidFill>
                <a:latin typeface="Bahnschrift SemiLight" panose="020B0502040204020203" pitchFamily="34" charset="0"/>
              </a:rPr>
              <a:t>getJSONObject</a:t>
            </a:r>
            <a:r>
              <a:rPr lang="en-US" sz="1900" dirty="0">
                <a:solidFill>
                  <a:srgbClr val="0D0D0D"/>
                </a:solidFill>
                <a:latin typeface="Bahnschrift SemiLight" panose="020B0502040204020203" pitchFamily="34" charset="0"/>
              </a:rPr>
              <a:t>(0).</a:t>
            </a:r>
            <a:r>
              <a:rPr lang="en-US" sz="1900" dirty="0" err="1">
                <a:solidFill>
                  <a:srgbClr val="0D0D0D"/>
                </a:solidFill>
                <a:latin typeface="Bahnschrift SemiLight" panose="020B0502040204020203" pitchFamily="34" charset="0"/>
              </a:rPr>
              <a:t>getString</a:t>
            </a:r>
            <a:r>
              <a:rPr lang="en-US" sz="1900" dirty="0">
                <a:solidFill>
                  <a:srgbClr val="0D0D0D"/>
                </a:solidFill>
                <a:latin typeface="Bahnschrift SemiLight" panose="020B0502040204020203" pitchFamily="34" charset="0"/>
              </a:rPr>
              <a:t>("main");            </a:t>
            </a:r>
          </a:p>
          <a:p>
            <a:pPr marL="0" indent="0">
              <a:lnSpc>
                <a:spcPct val="100000"/>
              </a:lnSpc>
              <a:spcBef>
                <a:spcPts val="200"/>
              </a:spcBef>
              <a:buNone/>
            </a:pPr>
            <a:r>
              <a:rPr lang="en-US" sz="1900" dirty="0">
                <a:solidFill>
                  <a:srgbClr val="0D0D0D"/>
                </a:solidFill>
                <a:latin typeface="Bahnschrift SemiLight" panose="020B0502040204020203" pitchFamily="34" charset="0"/>
              </a:rPr>
              <a:t>String temperature= </a:t>
            </a:r>
            <a:r>
              <a:rPr lang="en-US" sz="1900" dirty="0" err="1">
                <a:solidFill>
                  <a:srgbClr val="0D0D0D"/>
                </a:solidFill>
                <a:latin typeface="Bahnschrift SemiLight" panose="020B0502040204020203" pitchFamily="34" charset="0"/>
              </a:rPr>
              <a:t>main.getString</a:t>
            </a:r>
            <a:r>
              <a:rPr lang="en-US" sz="1900" dirty="0">
                <a:solidFill>
                  <a:srgbClr val="0D0D0D"/>
                </a:solidFill>
                <a:latin typeface="Bahnschrift SemiLight" panose="020B0502040204020203" pitchFamily="34" charset="0"/>
              </a:rPr>
              <a:t>("temp") + " °C";            </a:t>
            </a:r>
          </a:p>
          <a:p>
            <a:pPr marL="0" indent="0">
              <a:lnSpc>
                <a:spcPct val="100000"/>
              </a:lnSpc>
              <a:spcBef>
                <a:spcPts val="200"/>
              </a:spcBef>
              <a:buNone/>
            </a:pPr>
            <a:r>
              <a:rPr lang="en-US" sz="1900" dirty="0">
                <a:solidFill>
                  <a:srgbClr val="0D0D0D"/>
                </a:solidFill>
                <a:latin typeface="Bahnschrift SemiLight" panose="020B0502040204020203" pitchFamily="34" charset="0"/>
              </a:rPr>
              <a:t>String humidity= </a:t>
            </a:r>
            <a:r>
              <a:rPr lang="en-US" sz="1900" dirty="0" err="1">
                <a:solidFill>
                  <a:srgbClr val="0D0D0D"/>
                </a:solidFill>
                <a:latin typeface="Bahnschrift SemiLight" panose="020B0502040204020203" pitchFamily="34" charset="0"/>
              </a:rPr>
              <a:t>main.getString</a:t>
            </a:r>
            <a:r>
              <a:rPr lang="en-US" sz="1900" dirty="0">
                <a:solidFill>
                  <a:srgbClr val="0D0D0D"/>
                </a:solidFill>
                <a:latin typeface="Bahnschrift SemiLight" panose="020B0502040204020203" pitchFamily="34" charset="0"/>
              </a:rPr>
              <a:t>("humidity") + "%";     </a:t>
            </a:r>
          </a:p>
          <a:p>
            <a:pPr marL="0" indent="0">
              <a:lnSpc>
                <a:spcPct val="100000"/>
              </a:lnSpc>
              <a:spcBef>
                <a:spcPts val="200"/>
              </a:spcBef>
              <a:buNone/>
            </a:pPr>
            <a:r>
              <a:rPr lang="en-US" sz="1900" dirty="0">
                <a:solidFill>
                  <a:srgbClr val="0D0D0D"/>
                </a:solidFill>
                <a:latin typeface="Bahnschrift SemiLight" panose="020B0502040204020203" pitchFamily="34" charset="0"/>
              </a:rPr>
              <a:t>String </a:t>
            </a:r>
            <a:r>
              <a:rPr lang="en-US" sz="1900" dirty="0" err="1">
                <a:solidFill>
                  <a:srgbClr val="0D0D0D"/>
                </a:solidFill>
                <a:latin typeface="Bahnschrift SemiLight" panose="020B0502040204020203" pitchFamily="34" charset="0"/>
              </a:rPr>
              <a:t>windSpeed</a:t>
            </a:r>
            <a:r>
              <a:rPr lang="en-US" sz="1900" dirty="0">
                <a:solidFill>
                  <a:srgbClr val="0D0D0D"/>
                </a:solidFill>
                <a:latin typeface="Bahnschrift SemiLight" panose="020B0502040204020203" pitchFamily="34" charset="0"/>
              </a:rPr>
              <a:t> = </a:t>
            </a:r>
            <a:r>
              <a:rPr lang="en-US" sz="1900" dirty="0" err="1">
                <a:solidFill>
                  <a:srgbClr val="0D0D0D"/>
                </a:solidFill>
                <a:latin typeface="Bahnschrift SemiLight" panose="020B0502040204020203" pitchFamily="34" charset="0"/>
              </a:rPr>
              <a:t>wind.getString</a:t>
            </a:r>
            <a:r>
              <a:rPr lang="en-US" sz="1900" dirty="0">
                <a:solidFill>
                  <a:srgbClr val="0D0D0D"/>
                </a:solidFill>
                <a:latin typeface="Bahnschrift SemiLight" panose="020B0502040204020203" pitchFamily="34" charset="0"/>
              </a:rPr>
              <a:t>("speed") + " m/s";       </a:t>
            </a:r>
          </a:p>
          <a:p>
            <a:pPr marL="0" indent="0">
              <a:lnSpc>
                <a:spcPct val="100000"/>
              </a:lnSpc>
              <a:spcBef>
                <a:spcPts val="200"/>
              </a:spcBef>
              <a:buNone/>
            </a:pPr>
            <a:r>
              <a:rPr lang="en-US" sz="1900" dirty="0" err="1">
                <a:solidFill>
                  <a:srgbClr val="0D0D0D"/>
                </a:solidFill>
                <a:latin typeface="Bahnschrift SemiLight" panose="020B0502040204020203" pitchFamily="34" charset="0"/>
              </a:rPr>
              <a:t>forecastLabel.setText</a:t>
            </a:r>
            <a:r>
              <a:rPr lang="en-US" sz="1900" dirty="0">
                <a:solidFill>
                  <a:srgbClr val="0D0D0D"/>
                </a:solidFill>
                <a:latin typeface="Bahnschrift SemiLight" panose="020B0502040204020203" pitchFamily="34" charset="0"/>
              </a:rPr>
              <a:t>("Weather Forecast: " + forecast);            </a:t>
            </a:r>
            <a:r>
              <a:rPr lang="en-US" sz="1900" dirty="0" err="1">
                <a:solidFill>
                  <a:srgbClr val="0D0D0D"/>
                </a:solidFill>
                <a:latin typeface="Bahnschrift SemiLight" panose="020B0502040204020203" pitchFamily="34" charset="0"/>
              </a:rPr>
              <a:t>temperatureLabel.setText</a:t>
            </a:r>
            <a:r>
              <a:rPr lang="en-US" sz="1900" dirty="0">
                <a:solidFill>
                  <a:srgbClr val="0D0D0D"/>
                </a:solidFill>
                <a:latin typeface="Bahnschrift SemiLight" panose="020B0502040204020203" pitchFamily="34" charset="0"/>
              </a:rPr>
              <a:t>("Temperature: " + temperature);            </a:t>
            </a:r>
            <a:r>
              <a:rPr lang="en-US" sz="1900" dirty="0" err="1">
                <a:solidFill>
                  <a:srgbClr val="0D0D0D"/>
                </a:solidFill>
                <a:latin typeface="Bahnschrift SemiLight" panose="020B0502040204020203" pitchFamily="34" charset="0"/>
              </a:rPr>
              <a:t>humidityLabel.setText</a:t>
            </a:r>
            <a:r>
              <a:rPr lang="en-US" sz="1900" dirty="0">
                <a:solidFill>
                  <a:srgbClr val="0D0D0D"/>
                </a:solidFill>
                <a:latin typeface="Bahnschrift SemiLight" panose="020B0502040204020203" pitchFamily="34" charset="0"/>
              </a:rPr>
              <a:t>("Humidity: " + humidity);            </a:t>
            </a:r>
          </a:p>
          <a:p>
            <a:pPr marL="0" indent="0">
              <a:lnSpc>
                <a:spcPct val="100000"/>
              </a:lnSpc>
              <a:spcBef>
                <a:spcPts val="200"/>
              </a:spcBef>
              <a:buNone/>
            </a:pPr>
            <a:r>
              <a:rPr lang="en-US" sz="1900" dirty="0" err="1">
                <a:solidFill>
                  <a:srgbClr val="0D0D0D"/>
                </a:solidFill>
                <a:latin typeface="Bahnschrift SemiLight" panose="020B0502040204020203" pitchFamily="34" charset="0"/>
              </a:rPr>
              <a:t>windLabel.setText</a:t>
            </a:r>
            <a:r>
              <a:rPr lang="en-US" sz="1900" dirty="0">
                <a:solidFill>
                  <a:srgbClr val="0D0D0D"/>
                </a:solidFill>
                <a:latin typeface="Bahnschrift SemiLight" panose="020B0502040204020203" pitchFamily="34" charset="0"/>
              </a:rPr>
              <a:t>("Wind Speed: " + </a:t>
            </a:r>
            <a:r>
              <a:rPr lang="en-US" sz="1900" dirty="0" err="1">
                <a:solidFill>
                  <a:srgbClr val="0D0D0D"/>
                </a:solidFill>
                <a:latin typeface="Bahnschrift SemiLight" panose="020B0502040204020203" pitchFamily="34" charset="0"/>
              </a:rPr>
              <a:t>windSpeed</a:t>
            </a:r>
            <a:r>
              <a:rPr lang="en-US" sz="1900" dirty="0">
                <a:solidFill>
                  <a:srgbClr val="0D0D0D"/>
                </a:solidFill>
                <a:latin typeface="Bahnschrift SemiLight" panose="020B0502040204020203" pitchFamily="34" charset="0"/>
              </a:rPr>
              <a:t>);        </a:t>
            </a:r>
          </a:p>
          <a:p>
            <a:pPr marL="0" indent="0">
              <a:lnSpc>
                <a:spcPct val="100000"/>
              </a:lnSpc>
              <a:spcBef>
                <a:spcPts val="200"/>
              </a:spcBef>
              <a:buNone/>
            </a:pPr>
            <a:r>
              <a:rPr lang="en-US" sz="1900" dirty="0">
                <a:solidFill>
                  <a:srgbClr val="0D0D0D"/>
                </a:solidFill>
                <a:latin typeface="Bahnschrift SemiLight" panose="020B0502040204020203" pitchFamily="34" charset="0"/>
              </a:rPr>
              <a:t>}    }}</a:t>
            </a:r>
          </a:p>
        </p:txBody>
      </p:sp>
    </p:spTree>
    <p:extLst>
      <p:ext uri="{BB962C8B-B14F-4D97-AF65-F5344CB8AC3E}">
        <p14:creationId xmlns:p14="http://schemas.microsoft.com/office/powerpoint/2010/main" val="426550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825A61-C80E-C6F2-D4DD-C87A2C3B2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1B6CB14E-F1EC-4904-A5A1-9F0AEC9A8A20}"/>
              </a:ext>
            </a:extLst>
          </p:cNvPr>
          <p:cNvSpPr txBox="1"/>
          <p:nvPr/>
        </p:nvSpPr>
        <p:spPr>
          <a:xfrm>
            <a:off x="432620" y="1071718"/>
            <a:ext cx="5270090" cy="671979"/>
          </a:xfrm>
          <a:prstGeom prst="rect">
            <a:avLst/>
          </a:prstGeom>
          <a:noFill/>
        </p:spPr>
        <p:txBody>
          <a:bodyPr wrap="square">
            <a:spAutoFit/>
          </a:bodyPr>
          <a:lstStyle/>
          <a:p>
            <a:pPr marL="0" indent="0">
              <a:lnSpc>
                <a:spcPct val="100000"/>
              </a:lnSpc>
              <a:spcBef>
                <a:spcPts val="200"/>
              </a:spcBef>
              <a:buNone/>
            </a:pPr>
            <a:r>
              <a:rPr lang="en-US" sz="1800" dirty="0">
                <a:solidFill>
                  <a:srgbClr val="0D0D0D"/>
                </a:solidFill>
                <a:latin typeface="Bahnschrift SemiLight" panose="020B0502040204020203" pitchFamily="34" charset="0"/>
              </a:rPr>
              <a:t>        </a:t>
            </a:r>
          </a:p>
          <a:p>
            <a:pPr marL="0" indent="0">
              <a:lnSpc>
                <a:spcPct val="100000"/>
              </a:lnSpc>
              <a:spcBef>
                <a:spcPts val="200"/>
              </a:spcBef>
              <a:buNone/>
            </a:pPr>
            <a:endParaRPr lang="en-US" sz="1800" dirty="0">
              <a:solidFill>
                <a:srgbClr val="0D0D0D"/>
              </a:solidFill>
              <a:latin typeface="Bahnschrift SemiLight" panose="020B0502040204020203" pitchFamily="34" charset="0"/>
            </a:endParaRPr>
          </a:p>
        </p:txBody>
      </p:sp>
      <p:sp>
        <p:nvSpPr>
          <p:cNvPr id="7" name="Title 1">
            <a:extLst>
              <a:ext uri="{FF2B5EF4-FFF2-40B4-BE49-F238E27FC236}">
                <a16:creationId xmlns:a16="http://schemas.microsoft.com/office/drawing/2014/main" id="{0660F411-1AA8-CA46-DEA4-0A6FA58A5976}"/>
              </a:ext>
            </a:extLst>
          </p:cNvPr>
          <p:cNvSpPr txBox="1">
            <a:spLocks/>
          </p:cNvSpPr>
          <p:nvPr/>
        </p:nvSpPr>
        <p:spPr>
          <a:xfrm>
            <a:off x="314632" y="335842"/>
            <a:ext cx="9144000" cy="5787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latin typeface="Sitka Banner" pitchFamily="2" charset="0"/>
              </a:rPr>
              <a:t>INPUT CODE (HTML)</a:t>
            </a:r>
          </a:p>
        </p:txBody>
      </p:sp>
      <p:cxnSp>
        <p:nvCxnSpPr>
          <p:cNvPr id="2" name="Straight Connector 1">
            <a:extLst>
              <a:ext uri="{FF2B5EF4-FFF2-40B4-BE49-F238E27FC236}">
                <a16:creationId xmlns:a16="http://schemas.microsoft.com/office/drawing/2014/main" id="{CF04DB0C-89A9-A27F-14CA-8CC89635473D}"/>
              </a:ext>
            </a:extLst>
          </p:cNvPr>
          <p:cNvCxnSpPr>
            <a:cxnSpLocks/>
          </p:cNvCxnSpPr>
          <p:nvPr/>
        </p:nvCxnSpPr>
        <p:spPr>
          <a:xfrm>
            <a:off x="5820697" y="835742"/>
            <a:ext cx="0" cy="586002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D0F07A6-A9DB-E971-97CD-AF645F0BF367}"/>
              </a:ext>
            </a:extLst>
          </p:cNvPr>
          <p:cNvSpPr txBox="1"/>
          <p:nvPr/>
        </p:nvSpPr>
        <p:spPr>
          <a:xfrm>
            <a:off x="314632" y="960671"/>
            <a:ext cx="5388076" cy="6093976"/>
          </a:xfrm>
          <a:prstGeom prst="rect">
            <a:avLst/>
          </a:prstGeom>
          <a:noFill/>
        </p:spPr>
        <p:txBody>
          <a:bodyPr wrap="square">
            <a:spAutoFit/>
          </a:bodyPr>
          <a:lstStyle/>
          <a:p>
            <a:pPr marL="0" indent="0">
              <a:lnSpc>
                <a:spcPct val="100000"/>
              </a:lnSpc>
              <a:spcBef>
                <a:spcPts val="200"/>
              </a:spcBef>
              <a:buNone/>
            </a:pPr>
            <a:r>
              <a:rPr lang="en-US" sz="1800" dirty="0">
                <a:solidFill>
                  <a:srgbClr val="0D0D0D"/>
                </a:solidFill>
                <a:latin typeface="Bahnschrift SemiLight" panose="020B0502040204020203" pitchFamily="34" charset="0"/>
              </a:rPr>
              <a:t>&lt;!DOCTYPE html&gt;</a:t>
            </a:r>
          </a:p>
          <a:p>
            <a:pPr marL="0" indent="0">
              <a:lnSpc>
                <a:spcPct val="100000"/>
              </a:lnSpc>
              <a:spcBef>
                <a:spcPts val="200"/>
              </a:spcBef>
              <a:buNone/>
            </a:pPr>
            <a:r>
              <a:rPr lang="en-US" sz="1800" dirty="0">
                <a:solidFill>
                  <a:srgbClr val="0D0D0D"/>
                </a:solidFill>
                <a:latin typeface="Bahnschrift SemiLight" panose="020B0502040204020203" pitchFamily="34" charset="0"/>
              </a:rPr>
              <a:t>&lt;html lang="</a:t>
            </a:r>
            <a:r>
              <a:rPr lang="en-US" sz="1800" dirty="0" err="1">
                <a:solidFill>
                  <a:srgbClr val="0D0D0D"/>
                </a:solidFill>
                <a:latin typeface="Bahnschrift SemiLight" panose="020B0502040204020203" pitchFamily="34" charset="0"/>
              </a:rPr>
              <a:t>en</a:t>
            </a:r>
            <a:r>
              <a:rPr lang="en-US" sz="1800" dirty="0">
                <a:solidFill>
                  <a:srgbClr val="0D0D0D"/>
                </a:solidFill>
                <a:latin typeface="Bahnschrift SemiLight" panose="020B0502040204020203" pitchFamily="34" charset="0"/>
              </a:rPr>
              <a:t>"&gt;</a:t>
            </a:r>
          </a:p>
          <a:p>
            <a:pPr marL="0" indent="0">
              <a:lnSpc>
                <a:spcPct val="100000"/>
              </a:lnSpc>
              <a:spcBef>
                <a:spcPts val="200"/>
              </a:spcBef>
              <a:buNone/>
            </a:pPr>
            <a:r>
              <a:rPr lang="en-US" sz="1800" dirty="0">
                <a:solidFill>
                  <a:srgbClr val="0D0D0D"/>
                </a:solidFill>
                <a:latin typeface="Bahnschrift SemiLight" panose="020B0502040204020203" pitchFamily="34" charset="0"/>
              </a:rPr>
              <a:t>&lt;head&gt;    </a:t>
            </a:r>
          </a:p>
          <a:p>
            <a:pPr marL="0" indent="0">
              <a:lnSpc>
                <a:spcPct val="100000"/>
              </a:lnSpc>
              <a:spcBef>
                <a:spcPts val="200"/>
              </a:spcBef>
              <a:buNone/>
            </a:pPr>
            <a:r>
              <a:rPr lang="en-US" sz="1800" dirty="0">
                <a:solidFill>
                  <a:srgbClr val="0D0D0D"/>
                </a:solidFill>
                <a:latin typeface="Bahnschrift SemiLight" panose="020B0502040204020203" pitchFamily="34" charset="0"/>
              </a:rPr>
              <a:t>&lt;meta charset="UTF-8"&gt;    </a:t>
            </a:r>
          </a:p>
          <a:p>
            <a:pPr marL="0" indent="0">
              <a:lnSpc>
                <a:spcPct val="100000"/>
              </a:lnSpc>
              <a:spcBef>
                <a:spcPts val="200"/>
              </a:spcBef>
              <a:buNone/>
            </a:pPr>
            <a:r>
              <a:rPr lang="en-US" sz="1800" dirty="0">
                <a:solidFill>
                  <a:srgbClr val="0D0D0D"/>
                </a:solidFill>
                <a:latin typeface="Bahnschrift SemiLight" panose="020B0502040204020203" pitchFamily="34" charset="0"/>
              </a:rPr>
              <a:t>&lt;meta name="viewport" content="width=device-width, initial-scale=1.0"&gt;    </a:t>
            </a:r>
          </a:p>
          <a:p>
            <a:pPr marL="0" indent="0">
              <a:lnSpc>
                <a:spcPct val="100000"/>
              </a:lnSpc>
              <a:spcBef>
                <a:spcPts val="200"/>
              </a:spcBef>
              <a:buNone/>
            </a:pPr>
            <a:r>
              <a:rPr lang="en-US" sz="1800" dirty="0">
                <a:solidFill>
                  <a:srgbClr val="0D0D0D"/>
                </a:solidFill>
                <a:latin typeface="Bahnschrift SemiLight" panose="020B0502040204020203" pitchFamily="34" charset="0"/>
              </a:rPr>
              <a:t>&lt;title&gt;Weather Forecast Applet&lt;/title&gt;    </a:t>
            </a:r>
          </a:p>
          <a:p>
            <a:pPr marL="0" indent="0">
              <a:lnSpc>
                <a:spcPct val="100000"/>
              </a:lnSpc>
              <a:spcBef>
                <a:spcPts val="200"/>
              </a:spcBef>
              <a:buNone/>
            </a:pPr>
            <a:r>
              <a:rPr lang="en-US" sz="1800" dirty="0">
                <a:solidFill>
                  <a:srgbClr val="0D0D0D"/>
                </a:solidFill>
                <a:latin typeface="Bahnschrift SemiLight" panose="020B0502040204020203" pitchFamily="34" charset="0"/>
              </a:rPr>
              <a:t>&lt;style&gt;        </a:t>
            </a:r>
          </a:p>
          <a:p>
            <a:pPr marL="0" indent="0">
              <a:lnSpc>
                <a:spcPct val="100000"/>
              </a:lnSpc>
              <a:spcBef>
                <a:spcPts val="200"/>
              </a:spcBef>
              <a:buNone/>
            </a:pPr>
            <a:r>
              <a:rPr lang="en-US" sz="1800" dirty="0">
                <a:solidFill>
                  <a:srgbClr val="0D0D0D"/>
                </a:solidFill>
                <a:latin typeface="Bahnschrift SemiLight" panose="020B0502040204020203" pitchFamily="34" charset="0"/>
              </a:rPr>
              <a:t>body {            </a:t>
            </a:r>
          </a:p>
          <a:p>
            <a:pPr marL="0" indent="0">
              <a:lnSpc>
                <a:spcPct val="100000"/>
              </a:lnSpc>
              <a:spcBef>
                <a:spcPts val="200"/>
              </a:spcBef>
              <a:buNone/>
            </a:pPr>
            <a:r>
              <a:rPr lang="en-US" sz="1800" dirty="0">
                <a:solidFill>
                  <a:srgbClr val="0D0D0D"/>
                </a:solidFill>
                <a:latin typeface="Bahnschrift SemiLight" panose="020B0502040204020203" pitchFamily="34" charset="0"/>
              </a:rPr>
              <a:t>font-family: Arial, sans-serif;            </a:t>
            </a:r>
          </a:p>
          <a:p>
            <a:pPr marL="0" indent="0">
              <a:lnSpc>
                <a:spcPct val="100000"/>
              </a:lnSpc>
              <a:spcBef>
                <a:spcPts val="200"/>
              </a:spcBef>
              <a:buNone/>
            </a:pPr>
            <a:r>
              <a:rPr lang="en-US" sz="1800" dirty="0">
                <a:solidFill>
                  <a:srgbClr val="0D0D0D"/>
                </a:solidFill>
                <a:latin typeface="Bahnschrift SemiLight" panose="020B0502040204020203" pitchFamily="34" charset="0"/>
              </a:rPr>
              <a:t>margin: 0;            </a:t>
            </a:r>
          </a:p>
          <a:p>
            <a:pPr marL="0" indent="0">
              <a:lnSpc>
                <a:spcPct val="100000"/>
              </a:lnSpc>
              <a:spcBef>
                <a:spcPts val="200"/>
              </a:spcBef>
              <a:buNone/>
            </a:pPr>
            <a:r>
              <a:rPr lang="en-US" sz="1800" dirty="0">
                <a:solidFill>
                  <a:srgbClr val="0D0D0D"/>
                </a:solidFill>
                <a:latin typeface="Bahnschrift SemiLight" panose="020B0502040204020203" pitchFamily="34" charset="0"/>
              </a:rPr>
              <a:t>padding: 20px;            </a:t>
            </a:r>
          </a:p>
          <a:p>
            <a:pPr marL="0" indent="0">
              <a:lnSpc>
                <a:spcPct val="100000"/>
              </a:lnSpc>
              <a:spcBef>
                <a:spcPts val="200"/>
              </a:spcBef>
              <a:buNone/>
            </a:pPr>
            <a:r>
              <a:rPr lang="en-US" sz="1800" dirty="0">
                <a:solidFill>
                  <a:srgbClr val="0D0D0D"/>
                </a:solidFill>
                <a:latin typeface="Bahnschrift SemiLight" panose="020B0502040204020203" pitchFamily="34" charset="0"/>
              </a:rPr>
              <a:t>background-color: #f7f7f7;        }        </a:t>
            </a:r>
          </a:p>
          <a:p>
            <a:pPr marL="0" indent="0">
              <a:lnSpc>
                <a:spcPct val="100000"/>
              </a:lnSpc>
              <a:spcBef>
                <a:spcPts val="200"/>
              </a:spcBef>
              <a:buNone/>
            </a:pPr>
            <a:r>
              <a:rPr lang="en-US" sz="1800" dirty="0">
                <a:solidFill>
                  <a:srgbClr val="0D0D0D"/>
                </a:solidFill>
                <a:latin typeface="Bahnschrift SemiLight" panose="020B0502040204020203" pitchFamily="34" charset="0"/>
              </a:rPr>
              <a:t>.container {            </a:t>
            </a:r>
          </a:p>
          <a:p>
            <a:pPr marL="0" indent="0">
              <a:lnSpc>
                <a:spcPct val="100000"/>
              </a:lnSpc>
              <a:spcBef>
                <a:spcPts val="200"/>
              </a:spcBef>
              <a:buNone/>
            </a:pPr>
            <a:r>
              <a:rPr lang="en-US" sz="1800" dirty="0">
                <a:solidFill>
                  <a:srgbClr val="0D0D0D"/>
                </a:solidFill>
                <a:latin typeface="Bahnschrift SemiLight" panose="020B0502040204020203" pitchFamily="34" charset="0"/>
              </a:rPr>
              <a:t>max-width: 600px;            </a:t>
            </a:r>
          </a:p>
          <a:p>
            <a:pPr marL="0" indent="0">
              <a:lnSpc>
                <a:spcPct val="100000"/>
              </a:lnSpc>
              <a:spcBef>
                <a:spcPts val="200"/>
              </a:spcBef>
              <a:buNone/>
            </a:pPr>
            <a:r>
              <a:rPr lang="en-US" sz="1800" dirty="0">
                <a:solidFill>
                  <a:srgbClr val="0D0D0D"/>
                </a:solidFill>
                <a:latin typeface="Bahnschrift SemiLight" panose="020B0502040204020203" pitchFamily="34" charset="0"/>
              </a:rPr>
              <a:t>margin: 0 auto;  </a:t>
            </a:r>
          </a:p>
          <a:p>
            <a:pPr marL="0" indent="0">
              <a:lnSpc>
                <a:spcPct val="100000"/>
              </a:lnSpc>
              <a:spcBef>
                <a:spcPts val="200"/>
              </a:spcBef>
              <a:buNone/>
            </a:pPr>
            <a:r>
              <a:rPr lang="en-US" sz="1800" dirty="0">
                <a:solidFill>
                  <a:srgbClr val="0D0D0D"/>
                </a:solidFill>
                <a:latin typeface="Bahnschrift SemiLight" panose="020B0502040204020203" pitchFamily="34" charset="0"/>
              </a:rPr>
              <a:t>background-color: #fff;            </a:t>
            </a:r>
          </a:p>
          <a:p>
            <a:pPr marL="0" indent="0">
              <a:lnSpc>
                <a:spcPct val="100000"/>
              </a:lnSpc>
              <a:spcBef>
                <a:spcPts val="200"/>
              </a:spcBef>
              <a:buNone/>
            </a:pPr>
            <a:r>
              <a:rPr lang="en-US" sz="1800" dirty="0">
                <a:solidFill>
                  <a:srgbClr val="0D0D0D"/>
                </a:solidFill>
                <a:latin typeface="Bahnschrift SemiLight" panose="020B0502040204020203" pitchFamily="34" charset="0"/>
              </a:rPr>
              <a:t>padding: 20px;            </a:t>
            </a:r>
          </a:p>
          <a:p>
            <a:pPr marL="0" indent="0">
              <a:lnSpc>
                <a:spcPct val="100000"/>
              </a:lnSpc>
              <a:spcBef>
                <a:spcPts val="200"/>
              </a:spcBef>
              <a:buNone/>
            </a:pPr>
            <a:r>
              <a:rPr lang="en-US" sz="1800" dirty="0">
                <a:solidFill>
                  <a:srgbClr val="0D0D0D"/>
                </a:solidFill>
                <a:latin typeface="Bahnschrift SemiLight" panose="020B0502040204020203" pitchFamily="34" charset="0"/>
              </a:rPr>
              <a:t>border-radius: 8px;            </a:t>
            </a:r>
          </a:p>
          <a:p>
            <a:pPr marL="0" indent="0">
              <a:lnSpc>
                <a:spcPct val="100000"/>
              </a:lnSpc>
              <a:spcBef>
                <a:spcPts val="200"/>
              </a:spcBef>
              <a:buNone/>
            </a:pPr>
            <a:r>
              <a:rPr lang="en-US" sz="1800" dirty="0">
                <a:solidFill>
                  <a:srgbClr val="0D0D0D"/>
                </a:solidFill>
                <a:latin typeface="Bahnschrift SemiLight" panose="020B0502040204020203" pitchFamily="34" charset="0"/>
              </a:rPr>
              <a:t>          </a:t>
            </a:r>
          </a:p>
        </p:txBody>
      </p:sp>
      <p:sp>
        <p:nvSpPr>
          <p:cNvPr id="6" name="TextBox 5">
            <a:extLst>
              <a:ext uri="{FF2B5EF4-FFF2-40B4-BE49-F238E27FC236}">
                <a16:creationId xmlns:a16="http://schemas.microsoft.com/office/drawing/2014/main" id="{0F68C734-046C-AE5B-66C9-94107B2A6F22}"/>
              </a:ext>
            </a:extLst>
          </p:cNvPr>
          <p:cNvSpPr txBox="1"/>
          <p:nvPr/>
        </p:nvSpPr>
        <p:spPr>
          <a:xfrm>
            <a:off x="5938685" y="914582"/>
            <a:ext cx="6174658" cy="5740033"/>
          </a:xfrm>
          <a:prstGeom prst="rect">
            <a:avLst/>
          </a:prstGeom>
          <a:noFill/>
        </p:spPr>
        <p:txBody>
          <a:bodyPr wrap="square">
            <a:spAutoFit/>
          </a:bodyPr>
          <a:lstStyle/>
          <a:p>
            <a:pPr marL="0" indent="0">
              <a:lnSpc>
                <a:spcPct val="100000"/>
              </a:lnSpc>
              <a:spcBef>
                <a:spcPts val="200"/>
              </a:spcBef>
              <a:buNone/>
            </a:pPr>
            <a:r>
              <a:rPr lang="en-US" sz="1800" dirty="0">
                <a:solidFill>
                  <a:srgbClr val="0D0D0D"/>
                </a:solidFill>
                <a:latin typeface="Bahnschrift SemiLight" panose="020B0502040204020203" pitchFamily="34" charset="0"/>
              </a:rPr>
              <a:t>box-shadow: 0 0 10px </a:t>
            </a:r>
            <a:r>
              <a:rPr lang="en-US" sz="1800" dirty="0" err="1">
                <a:solidFill>
                  <a:srgbClr val="0D0D0D"/>
                </a:solidFill>
                <a:latin typeface="Bahnschrift SemiLight" panose="020B0502040204020203" pitchFamily="34" charset="0"/>
              </a:rPr>
              <a:t>rgba</a:t>
            </a:r>
            <a:r>
              <a:rPr lang="en-US" sz="1800" dirty="0">
                <a:solidFill>
                  <a:srgbClr val="0D0D0D"/>
                </a:solidFill>
                <a:latin typeface="Bahnschrift SemiLight" panose="020B0502040204020203" pitchFamily="34" charset="0"/>
              </a:rPr>
              <a:t>(0, 0, 0, 0.1);        }        </a:t>
            </a:r>
          </a:p>
          <a:p>
            <a:pPr marL="0" indent="0">
              <a:lnSpc>
                <a:spcPct val="100000"/>
              </a:lnSpc>
              <a:spcBef>
                <a:spcPts val="200"/>
              </a:spcBef>
              <a:buNone/>
            </a:pPr>
            <a:r>
              <a:rPr lang="en-US" sz="1800" dirty="0">
                <a:solidFill>
                  <a:srgbClr val="0D0D0D"/>
                </a:solidFill>
                <a:latin typeface="Bahnschrift SemiLight" panose="020B0502040204020203" pitchFamily="34" charset="0"/>
              </a:rPr>
              <a:t>h1 {            </a:t>
            </a:r>
          </a:p>
          <a:p>
            <a:pPr marL="0" indent="0">
              <a:lnSpc>
                <a:spcPct val="100000"/>
              </a:lnSpc>
              <a:spcBef>
                <a:spcPts val="200"/>
              </a:spcBef>
              <a:buNone/>
            </a:pPr>
            <a:r>
              <a:rPr lang="en-US" sz="1800" dirty="0">
                <a:solidFill>
                  <a:srgbClr val="0D0D0D"/>
                </a:solidFill>
                <a:latin typeface="Bahnschrift SemiLight" panose="020B0502040204020203" pitchFamily="34" charset="0"/>
              </a:rPr>
              <a:t>text-align: center;        }        </a:t>
            </a:r>
          </a:p>
          <a:p>
            <a:pPr marL="0" indent="0">
              <a:lnSpc>
                <a:spcPct val="100000"/>
              </a:lnSpc>
              <a:spcBef>
                <a:spcPts val="200"/>
              </a:spcBef>
              <a:buNone/>
            </a:pPr>
            <a:r>
              <a:rPr lang="en-US" sz="1800" dirty="0">
                <a:solidFill>
                  <a:srgbClr val="0D0D0D"/>
                </a:solidFill>
                <a:latin typeface="Bahnschrift SemiLight" panose="020B0502040204020203" pitchFamily="34" charset="0"/>
              </a:rPr>
              <a:t>applet {            </a:t>
            </a:r>
          </a:p>
          <a:p>
            <a:pPr marL="0" indent="0">
              <a:lnSpc>
                <a:spcPct val="100000"/>
              </a:lnSpc>
              <a:spcBef>
                <a:spcPts val="200"/>
              </a:spcBef>
              <a:buNone/>
            </a:pPr>
            <a:r>
              <a:rPr lang="en-US" sz="1800" dirty="0">
                <a:solidFill>
                  <a:srgbClr val="0D0D0D"/>
                </a:solidFill>
                <a:latin typeface="Bahnschrift SemiLight" panose="020B0502040204020203" pitchFamily="34" charset="0"/>
              </a:rPr>
              <a:t>display: block;            </a:t>
            </a:r>
          </a:p>
          <a:p>
            <a:pPr marL="0" indent="0">
              <a:lnSpc>
                <a:spcPct val="100000"/>
              </a:lnSpc>
              <a:spcBef>
                <a:spcPts val="200"/>
              </a:spcBef>
              <a:buNone/>
            </a:pPr>
            <a:r>
              <a:rPr lang="en-US" sz="1800" dirty="0">
                <a:solidFill>
                  <a:srgbClr val="0D0D0D"/>
                </a:solidFill>
                <a:latin typeface="Bahnschrift SemiLight" panose="020B0502040204020203" pitchFamily="34" charset="0"/>
              </a:rPr>
              <a:t>margin: 0 auto;        }    </a:t>
            </a:r>
          </a:p>
          <a:p>
            <a:pPr marL="0" indent="0">
              <a:lnSpc>
                <a:spcPct val="100000"/>
              </a:lnSpc>
              <a:spcBef>
                <a:spcPts val="200"/>
              </a:spcBef>
              <a:buNone/>
            </a:pPr>
            <a:r>
              <a:rPr lang="en-US" sz="1800" dirty="0">
                <a:solidFill>
                  <a:srgbClr val="0D0D0D"/>
                </a:solidFill>
                <a:latin typeface="Bahnschrift SemiLight" panose="020B0502040204020203" pitchFamily="34" charset="0"/>
              </a:rPr>
              <a:t>&lt;/style&gt;&lt;/head&gt;&lt;body&gt;    </a:t>
            </a:r>
          </a:p>
          <a:p>
            <a:pPr marL="0" indent="0">
              <a:lnSpc>
                <a:spcPct val="100000"/>
              </a:lnSpc>
              <a:spcBef>
                <a:spcPts val="200"/>
              </a:spcBef>
              <a:buNone/>
            </a:pPr>
            <a:r>
              <a:rPr lang="en-US" sz="1800" dirty="0">
                <a:solidFill>
                  <a:srgbClr val="0D0D0D"/>
                </a:solidFill>
                <a:latin typeface="Bahnschrift SemiLight" panose="020B0502040204020203" pitchFamily="34" charset="0"/>
              </a:rPr>
              <a:t>&lt;div class="container"&gt;        </a:t>
            </a:r>
          </a:p>
          <a:p>
            <a:pPr marL="0" indent="0">
              <a:lnSpc>
                <a:spcPct val="100000"/>
              </a:lnSpc>
              <a:spcBef>
                <a:spcPts val="200"/>
              </a:spcBef>
              <a:buNone/>
            </a:pPr>
            <a:r>
              <a:rPr lang="en-US" sz="1800" dirty="0">
                <a:solidFill>
                  <a:srgbClr val="0D0D0D"/>
                </a:solidFill>
                <a:latin typeface="Bahnschrift SemiLight" panose="020B0502040204020203" pitchFamily="34" charset="0"/>
              </a:rPr>
              <a:t>&lt;h1&gt;Weather Forecast&lt;/h1&gt;        </a:t>
            </a:r>
          </a:p>
          <a:p>
            <a:pPr marL="0" indent="0">
              <a:lnSpc>
                <a:spcPct val="100000"/>
              </a:lnSpc>
              <a:spcBef>
                <a:spcPts val="200"/>
              </a:spcBef>
              <a:buNone/>
            </a:pPr>
            <a:r>
              <a:rPr lang="en-US" sz="1800" dirty="0">
                <a:solidFill>
                  <a:srgbClr val="0D0D0D"/>
                </a:solidFill>
                <a:latin typeface="Bahnschrift SemiLight" panose="020B0502040204020203" pitchFamily="34" charset="0"/>
              </a:rPr>
              <a:t>&lt;applet code="</a:t>
            </a:r>
            <a:r>
              <a:rPr lang="en-US" sz="1800" dirty="0" err="1">
                <a:solidFill>
                  <a:srgbClr val="0D0D0D"/>
                </a:solidFill>
                <a:latin typeface="Bahnschrift SemiLight" panose="020B0502040204020203" pitchFamily="34" charset="0"/>
              </a:rPr>
              <a:t>WeatherApplet.class</a:t>
            </a:r>
            <a:r>
              <a:rPr lang="en-US" sz="1800" dirty="0">
                <a:solidFill>
                  <a:srgbClr val="0D0D0D"/>
                </a:solidFill>
                <a:latin typeface="Bahnschrift SemiLight" panose="020B0502040204020203" pitchFamily="34" charset="0"/>
              </a:rPr>
              <a:t>" width="400" height="200"&gt;            </a:t>
            </a:r>
          </a:p>
          <a:p>
            <a:pPr marL="0" indent="0">
              <a:lnSpc>
                <a:spcPct val="100000"/>
              </a:lnSpc>
              <a:spcBef>
                <a:spcPts val="200"/>
              </a:spcBef>
              <a:buNone/>
            </a:pPr>
            <a:r>
              <a:rPr lang="en-US" sz="1800" dirty="0">
                <a:solidFill>
                  <a:srgbClr val="0D0D0D"/>
                </a:solidFill>
                <a:latin typeface="Bahnschrift SemiLight" panose="020B0502040204020203" pitchFamily="34" charset="0"/>
              </a:rPr>
              <a:t>Your browser does not support Java applets.        </a:t>
            </a:r>
          </a:p>
          <a:p>
            <a:pPr marL="0" indent="0">
              <a:lnSpc>
                <a:spcPct val="100000"/>
              </a:lnSpc>
              <a:spcBef>
                <a:spcPts val="200"/>
              </a:spcBef>
              <a:buNone/>
            </a:pPr>
            <a:r>
              <a:rPr lang="en-US" sz="1800" dirty="0">
                <a:solidFill>
                  <a:srgbClr val="0D0D0D"/>
                </a:solidFill>
                <a:latin typeface="Bahnschrift SemiLight" panose="020B0502040204020203" pitchFamily="34" charset="0"/>
              </a:rPr>
              <a:t>&lt;/applet&gt;        </a:t>
            </a:r>
          </a:p>
          <a:p>
            <a:pPr marL="0" indent="0">
              <a:lnSpc>
                <a:spcPct val="100000"/>
              </a:lnSpc>
              <a:spcBef>
                <a:spcPts val="200"/>
              </a:spcBef>
              <a:buNone/>
            </a:pPr>
            <a:r>
              <a:rPr lang="en-US" sz="1800" dirty="0">
                <a:solidFill>
                  <a:srgbClr val="0D0D0D"/>
                </a:solidFill>
                <a:latin typeface="Bahnschrift SemiLight" panose="020B0502040204020203" pitchFamily="34" charset="0"/>
              </a:rPr>
              <a:t>&lt;p&gt;Java applets are deprecated and may not work in modern browsers. You might need to enable Java support or use an older browser.&lt;/p&gt;    </a:t>
            </a:r>
          </a:p>
          <a:p>
            <a:pPr marL="0" indent="0">
              <a:lnSpc>
                <a:spcPct val="100000"/>
              </a:lnSpc>
              <a:spcBef>
                <a:spcPts val="200"/>
              </a:spcBef>
              <a:buNone/>
            </a:pPr>
            <a:r>
              <a:rPr lang="en-US" sz="1800" dirty="0">
                <a:solidFill>
                  <a:srgbClr val="0D0D0D"/>
                </a:solidFill>
                <a:latin typeface="Bahnschrift SemiLight" panose="020B0502040204020203" pitchFamily="34" charset="0"/>
              </a:rPr>
              <a:t>&lt;/div&gt;</a:t>
            </a:r>
          </a:p>
          <a:p>
            <a:pPr marL="0" indent="0">
              <a:lnSpc>
                <a:spcPct val="100000"/>
              </a:lnSpc>
              <a:spcBef>
                <a:spcPts val="200"/>
              </a:spcBef>
              <a:buNone/>
            </a:pPr>
            <a:r>
              <a:rPr lang="en-US" sz="1800" dirty="0">
                <a:solidFill>
                  <a:srgbClr val="0D0D0D"/>
                </a:solidFill>
                <a:latin typeface="Bahnschrift SemiLight" panose="020B0502040204020203" pitchFamily="34" charset="0"/>
              </a:rPr>
              <a:t>&lt;/body&gt;</a:t>
            </a:r>
          </a:p>
          <a:p>
            <a:pPr marL="0" indent="0">
              <a:lnSpc>
                <a:spcPct val="100000"/>
              </a:lnSpc>
              <a:spcBef>
                <a:spcPts val="200"/>
              </a:spcBef>
              <a:buNone/>
            </a:pPr>
            <a:r>
              <a:rPr lang="en-US" sz="1800" dirty="0">
                <a:solidFill>
                  <a:srgbClr val="0D0D0D"/>
                </a:solidFill>
                <a:latin typeface="Bahnschrift SemiLight" panose="020B0502040204020203" pitchFamily="34" charset="0"/>
              </a:rPr>
              <a:t>&lt;/html&gt;</a:t>
            </a:r>
          </a:p>
        </p:txBody>
      </p:sp>
      <p:pic>
        <p:nvPicPr>
          <p:cNvPr id="10" name="Graphic 9" descr="Gauge with solid fill">
            <a:extLst>
              <a:ext uri="{FF2B5EF4-FFF2-40B4-BE49-F238E27FC236}">
                <a16:creationId xmlns:a16="http://schemas.microsoft.com/office/drawing/2014/main" id="{FF129CCE-2F2C-C6F5-9310-CE4ADDDD57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81018" y="335842"/>
            <a:ext cx="1632325" cy="1542119"/>
          </a:xfrm>
          <a:prstGeom prst="rect">
            <a:avLst/>
          </a:prstGeom>
          <a:effectLst>
            <a:glow rad="63500">
              <a:schemeClr val="accent3">
                <a:satMod val="175000"/>
                <a:alpha val="40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22209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825A61-C80E-C6F2-D4DD-C87A2C3B2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174"/>
            <a:ext cx="12192000" cy="6858000"/>
          </a:xfrm>
          <a:prstGeom prst="rect">
            <a:avLst/>
          </a:prstGeom>
        </p:spPr>
      </p:pic>
      <p:sp>
        <p:nvSpPr>
          <p:cNvPr id="5" name="TextBox 4">
            <a:extLst>
              <a:ext uri="{FF2B5EF4-FFF2-40B4-BE49-F238E27FC236}">
                <a16:creationId xmlns:a16="http://schemas.microsoft.com/office/drawing/2014/main" id="{1B6CB14E-F1EC-4904-A5A1-9F0AEC9A8A20}"/>
              </a:ext>
            </a:extLst>
          </p:cNvPr>
          <p:cNvSpPr txBox="1"/>
          <p:nvPr/>
        </p:nvSpPr>
        <p:spPr>
          <a:xfrm>
            <a:off x="432620" y="1071718"/>
            <a:ext cx="5270090" cy="671979"/>
          </a:xfrm>
          <a:prstGeom prst="rect">
            <a:avLst/>
          </a:prstGeom>
          <a:noFill/>
        </p:spPr>
        <p:txBody>
          <a:bodyPr wrap="square">
            <a:spAutoFit/>
          </a:bodyPr>
          <a:lstStyle/>
          <a:p>
            <a:pPr marL="0" indent="0">
              <a:lnSpc>
                <a:spcPct val="100000"/>
              </a:lnSpc>
              <a:spcBef>
                <a:spcPts val="200"/>
              </a:spcBef>
              <a:buNone/>
            </a:pPr>
            <a:r>
              <a:rPr lang="en-US" sz="1800" dirty="0">
                <a:solidFill>
                  <a:srgbClr val="0D0D0D"/>
                </a:solidFill>
                <a:latin typeface="Bahnschrift SemiLight" panose="020B0502040204020203" pitchFamily="34" charset="0"/>
              </a:rPr>
              <a:t>        </a:t>
            </a:r>
          </a:p>
          <a:p>
            <a:pPr marL="0" indent="0">
              <a:lnSpc>
                <a:spcPct val="100000"/>
              </a:lnSpc>
              <a:spcBef>
                <a:spcPts val="200"/>
              </a:spcBef>
              <a:buNone/>
            </a:pPr>
            <a:endParaRPr lang="en-US" sz="1800" dirty="0">
              <a:solidFill>
                <a:srgbClr val="0D0D0D"/>
              </a:solidFill>
              <a:latin typeface="Bahnschrift SemiLight" panose="020B0502040204020203" pitchFamily="34" charset="0"/>
            </a:endParaRPr>
          </a:p>
        </p:txBody>
      </p:sp>
      <p:sp>
        <p:nvSpPr>
          <p:cNvPr id="7" name="Title 1">
            <a:extLst>
              <a:ext uri="{FF2B5EF4-FFF2-40B4-BE49-F238E27FC236}">
                <a16:creationId xmlns:a16="http://schemas.microsoft.com/office/drawing/2014/main" id="{0660F411-1AA8-CA46-DEA4-0A6FA58A5976}"/>
              </a:ext>
            </a:extLst>
          </p:cNvPr>
          <p:cNvSpPr txBox="1">
            <a:spLocks/>
          </p:cNvSpPr>
          <p:nvPr/>
        </p:nvSpPr>
        <p:spPr>
          <a:xfrm>
            <a:off x="737420" y="492978"/>
            <a:ext cx="9144000" cy="5787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Sitka Banner" pitchFamily="2" charset="0"/>
              </a:rPr>
              <a:t>OUTPUT</a:t>
            </a:r>
          </a:p>
        </p:txBody>
      </p:sp>
      <p:grpSp>
        <p:nvGrpSpPr>
          <p:cNvPr id="12" name="Group 11">
            <a:extLst>
              <a:ext uri="{FF2B5EF4-FFF2-40B4-BE49-F238E27FC236}">
                <a16:creationId xmlns:a16="http://schemas.microsoft.com/office/drawing/2014/main" id="{E579D981-E0D6-C05A-66DE-FEA86C749997}"/>
              </a:ext>
            </a:extLst>
          </p:cNvPr>
          <p:cNvGrpSpPr/>
          <p:nvPr/>
        </p:nvGrpSpPr>
        <p:grpSpPr>
          <a:xfrm>
            <a:off x="4887632" y="1543595"/>
            <a:ext cx="3047999" cy="4631062"/>
            <a:chOff x="6096000" y="1333998"/>
            <a:chExt cx="3219407" cy="4736599"/>
          </a:xfrm>
        </p:grpSpPr>
        <p:pic>
          <p:nvPicPr>
            <p:cNvPr id="10" name="Picture 9">
              <a:extLst>
                <a:ext uri="{FF2B5EF4-FFF2-40B4-BE49-F238E27FC236}">
                  <a16:creationId xmlns:a16="http://schemas.microsoft.com/office/drawing/2014/main" id="{9ACEA74B-CFB9-7B48-CA00-C5E02765EAB7}"/>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096000" y="1333998"/>
              <a:ext cx="3219407" cy="4736599"/>
            </a:xfrm>
            <a:prstGeom prst="rect">
              <a:avLst/>
            </a:prstGeom>
          </p:spPr>
        </p:pic>
        <p:sp>
          <p:nvSpPr>
            <p:cNvPr id="11" name="TextBox 10">
              <a:extLst>
                <a:ext uri="{FF2B5EF4-FFF2-40B4-BE49-F238E27FC236}">
                  <a16:creationId xmlns:a16="http://schemas.microsoft.com/office/drawing/2014/main" id="{B700A611-D9D7-BAFB-F2EA-C20C4025F0A6}"/>
                </a:ext>
              </a:extLst>
            </p:cNvPr>
            <p:cNvSpPr txBox="1"/>
            <p:nvPr/>
          </p:nvSpPr>
          <p:spPr>
            <a:xfrm>
              <a:off x="6135330" y="1641987"/>
              <a:ext cx="1170039" cy="369332"/>
            </a:xfrm>
            <a:prstGeom prst="rect">
              <a:avLst/>
            </a:prstGeom>
            <a:noFill/>
          </p:spPr>
          <p:txBody>
            <a:bodyPr wrap="square" rtlCol="0">
              <a:spAutoFit/>
            </a:bodyPr>
            <a:lstStyle/>
            <a:p>
              <a:r>
                <a:rPr lang="en-IN" dirty="0"/>
                <a:t>Russia</a:t>
              </a:r>
            </a:p>
          </p:txBody>
        </p:sp>
      </p:grpSp>
      <p:grpSp>
        <p:nvGrpSpPr>
          <p:cNvPr id="15" name="Group 14">
            <a:extLst>
              <a:ext uri="{FF2B5EF4-FFF2-40B4-BE49-F238E27FC236}">
                <a16:creationId xmlns:a16="http://schemas.microsoft.com/office/drawing/2014/main" id="{682A8237-B5B4-BF00-B6AC-9D1A2886F74A}"/>
              </a:ext>
            </a:extLst>
          </p:cNvPr>
          <p:cNvGrpSpPr/>
          <p:nvPr/>
        </p:nvGrpSpPr>
        <p:grpSpPr>
          <a:xfrm>
            <a:off x="339541" y="1543594"/>
            <a:ext cx="3047999" cy="4631063"/>
            <a:chOff x="343788" y="1634645"/>
            <a:chExt cx="3219407" cy="4736599"/>
          </a:xfrm>
        </p:grpSpPr>
        <p:pic>
          <p:nvPicPr>
            <p:cNvPr id="8" name="Picture 7">
              <a:extLst>
                <a:ext uri="{FF2B5EF4-FFF2-40B4-BE49-F238E27FC236}">
                  <a16:creationId xmlns:a16="http://schemas.microsoft.com/office/drawing/2014/main" id="{8A1F2C8D-A55E-2FF4-0BFD-47D94C2E7DDD}"/>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343788" y="1634645"/>
              <a:ext cx="3219407" cy="4736599"/>
            </a:xfrm>
            <a:prstGeom prst="rect">
              <a:avLst/>
            </a:prstGeom>
          </p:spPr>
        </p:pic>
        <p:sp>
          <p:nvSpPr>
            <p:cNvPr id="13" name="Rectangle 12">
              <a:extLst>
                <a:ext uri="{FF2B5EF4-FFF2-40B4-BE49-F238E27FC236}">
                  <a16:creationId xmlns:a16="http://schemas.microsoft.com/office/drawing/2014/main" id="{1947B41A-CC00-D6D6-15BC-298D31BBE456}"/>
                </a:ext>
              </a:extLst>
            </p:cNvPr>
            <p:cNvSpPr/>
            <p:nvPr/>
          </p:nvSpPr>
          <p:spPr>
            <a:xfrm>
              <a:off x="1359544" y="4885763"/>
              <a:ext cx="1493701" cy="436771"/>
            </a:xfrm>
            <a:prstGeom prst="rect">
              <a:avLst/>
            </a:prstGeom>
            <a:solidFill>
              <a:srgbClr val="F3F3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95000"/>
                      <a:lumOff val="5000"/>
                    </a:schemeClr>
                  </a:solidFill>
                </a:rPr>
                <a:t>Weather</a:t>
              </a:r>
            </a:p>
          </p:txBody>
        </p:sp>
        <p:sp>
          <p:nvSpPr>
            <p:cNvPr id="14" name="Rectangle 13">
              <a:extLst>
                <a:ext uri="{FF2B5EF4-FFF2-40B4-BE49-F238E27FC236}">
                  <a16:creationId xmlns:a16="http://schemas.microsoft.com/office/drawing/2014/main" id="{D7331418-5A1D-E325-45DF-C1694E465BD9}"/>
                </a:ext>
              </a:extLst>
            </p:cNvPr>
            <p:cNvSpPr/>
            <p:nvPr/>
          </p:nvSpPr>
          <p:spPr>
            <a:xfrm>
              <a:off x="649593" y="4448992"/>
              <a:ext cx="1493702" cy="436771"/>
            </a:xfrm>
            <a:prstGeom prst="rect">
              <a:avLst/>
            </a:prstGeom>
            <a:solidFill>
              <a:srgbClr val="F3F3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95000"/>
                      <a:lumOff val="5000"/>
                    </a:schemeClr>
                  </a:solidFill>
                </a:rPr>
                <a:t>Temperature</a:t>
              </a:r>
            </a:p>
          </p:txBody>
        </p:sp>
      </p:grpSp>
      <p:sp>
        <p:nvSpPr>
          <p:cNvPr id="19" name="Arrow: Right 18">
            <a:extLst>
              <a:ext uri="{FF2B5EF4-FFF2-40B4-BE49-F238E27FC236}">
                <a16:creationId xmlns:a16="http://schemas.microsoft.com/office/drawing/2014/main" id="{97975A60-6BE1-494A-AB5B-616EDAAB4912}"/>
              </a:ext>
            </a:extLst>
          </p:cNvPr>
          <p:cNvSpPr/>
          <p:nvPr/>
        </p:nvSpPr>
        <p:spPr>
          <a:xfrm>
            <a:off x="3464075" y="3474174"/>
            <a:ext cx="1347022" cy="865238"/>
          </a:xfrm>
          <a:prstGeom prst="rightArrow">
            <a:avLst/>
          </a:prstGeom>
          <a:solidFill>
            <a:schemeClr val="accent1">
              <a:lumMod val="40000"/>
              <a:lumOff val="60000"/>
            </a:schemeClr>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C5BCCA6C-8C8A-6D58-22B3-33378902D2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2166" y="2553596"/>
            <a:ext cx="3846288" cy="2595717"/>
          </a:xfrm>
          <a:prstGeom prst="rect">
            <a:avLst/>
          </a:prstGeom>
        </p:spPr>
      </p:pic>
      <p:sp>
        <p:nvSpPr>
          <p:cNvPr id="6" name="TextBox 5">
            <a:extLst>
              <a:ext uri="{FF2B5EF4-FFF2-40B4-BE49-F238E27FC236}">
                <a16:creationId xmlns:a16="http://schemas.microsoft.com/office/drawing/2014/main" id="{06505C71-863D-72F2-C929-62CB20D46A02}"/>
              </a:ext>
            </a:extLst>
          </p:cNvPr>
          <p:cNvSpPr txBox="1"/>
          <p:nvPr/>
        </p:nvSpPr>
        <p:spPr>
          <a:xfrm>
            <a:off x="7935631" y="1968821"/>
            <a:ext cx="4256369" cy="584775"/>
          </a:xfrm>
          <a:prstGeom prst="rect">
            <a:avLst/>
          </a:prstGeom>
          <a:noFill/>
        </p:spPr>
        <p:txBody>
          <a:bodyPr wrap="square" rtlCol="0">
            <a:spAutoFit/>
          </a:bodyPr>
          <a:lstStyle/>
          <a:p>
            <a:pPr algn="ctr"/>
            <a:r>
              <a:rPr lang="en-IN" sz="3100" dirty="0">
                <a:latin typeface="Sitka Display" pitchFamily="2" charset="0"/>
              </a:rPr>
              <a:t>USING JFRAME</a:t>
            </a:r>
          </a:p>
        </p:txBody>
      </p:sp>
      <p:sp>
        <p:nvSpPr>
          <p:cNvPr id="9" name="TextBox 8">
            <a:extLst>
              <a:ext uri="{FF2B5EF4-FFF2-40B4-BE49-F238E27FC236}">
                <a16:creationId xmlns:a16="http://schemas.microsoft.com/office/drawing/2014/main" id="{2D197765-C085-9166-75CC-F78613B37A1B}"/>
              </a:ext>
            </a:extLst>
          </p:cNvPr>
          <p:cNvSpPr txBox="1"/>
          <p:nvPr/>
        </p:nvSpPr>
        <p:spPr>
          <a:xfrm>
            <a:off x="1524000" y="935494"/>
            <a:ext cx="5407742" cy="584775"/>
          </a:xfrm>
          <a:prstGeom prst="rect">
            <a:avLst/>
          </a:prstGeom>
          <a:noFill/>
        </p:spPr>
        <p:txBody>
          <a:bodyPr wrap="square" rtlCol="0">
            <a:spAutoFit/>
          </a:bodyPr>
          <a:lstStyle/>
          <a:p>
            <a:pPr algn="ctr"/>
            <a:r>
              <a:rPr lang="en-IN" sz="3100" dirty="0">
                <a:latin typeface="Sitka Display" pitchFamily="2" charset="0"/>
              </a:rPr>
              <a:t>USING APPLET</a:t>
            </a:r>
          </a:p>
        </p:txBody>
      </p:sp>
    </p:spTree>
    <p:extLst>
      <p:ext uri="{BB962C8B-B14F-4D97-AF65-F5344CB8AC3E}">
        <p14:creationId xmlns:p14="http://schemas.microsoft.com/office/powerpoint/2010/main" val="170841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309D58-0C90-53BE-C40B-CB5C4D55C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442EB66E-3874-BFAC-30A5-9AB5E3D98A2C}"/>
              </a:ext>
            </a:extLst>
          </p:cNvPr>
          <p:cNvSpPr txBox="1"/>
          <p:nvPr/>
        </p:nvSpPr>
        <p:spPr>
          <a:xfrm>
            <a:off x="727587" y="1017602"/>
            <a:ext cx="10894142" cy="6463308"/>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300" b="0" i="0" u="none" strike="noStrike" kern="1200" cap="none" spc="0" normalizeH="0" baseline="0" noProof="0" dirty="0">
                <a:ln>
                  <a:noFill/>
                </a:ln>
                <a:solidFill>
                  <a:prstClr val="black"/>
                </a:solidFill>
                <a:effectLst/>
                <a:uLnTx/>
                <a:uFillTx/>
                <a:latin typeface="Sitka Banner" pitchFamily="2" charset="0"/>
              </a:rPr>
              <a:t>In this project, we have successfully developed a weather forecasting app that provides users with real-time weather information for various cities around the world. The app utilizes the OpenWeatherMap API to fetch current weather data, including temperature, humidity, wind speed, and weather conditions. The user-friendly interface allows users to select their desired city and view the current weather forecast.</a:t>
            </a:r>
          </a:p>
          <a:p>
            <a:pPr marR="0" lvl="0" algn="l" defTabSz="914400" rtl="0" eaLnBrk="1" fontAlgn="auto" latinLnBrk="0" hangingPunct="1">
              <a:lnSpc>
                <a:spcPct val="100000"/>
              </a:lnSpc>
              <a:spcBef>
                <a:spcPts val="0"/>
              </a:spcBef>
              <a:spcAft>
                <a:spcPts val="0"/>
              </a:spcAft>
              <a:buClrTx/>
              <a:buSzTx/>
              <a:tabLst/>
              <a:defRPr/>
            </a:pPr>
            <a:r>
              <a:rPr kumimoji="0" lang="en-US" sz="2300" b="0" i="0" u="sng" strike="noStrike" kern="1200" cap="none" spc="0" normalizeH="0" baseline="0" noProof="0" dirty="0">
                <a:ln>
                  <a:noFill/>
                </a:ln>
                <a:solidFill>
                  <a:prstClr val="black"/>
                </a:solidFill>
                <a:effectLst/>
                <a:uLnTx/>
                <a:uFillTx/>
                <a:latin typeface="Sitka Banner" pitchFamily="2" charset="0"/>
              </a:rPr>
              <a:t>The app's features include</a:t>
            </a:r>
            <a:r>
              <a:rPr kumimoji="0" lang="en-US" sz="2300" b="0" i="0" u="none" strike="noStrike" kern="1200" cap="none" spc="0" normalizeH="0" baseline="0" noProof="0" dirty="0">
                <a:ln>
                  <a:noFill/>
                </a:ln>
                <a:solidFill>
                  <a:prstClr val="black"/>
                </a:solidFill>
                <a:effectLst/>
                <a:uLnTx/>
                <a:uFillTx/>
                <a:latin typeface="Sitka Banner" pitchFamily="2" charset="0"/>
              </a:rPr>
              <a:t>:</a:t>
            </a:r>
            <a:r>
              <a:rPr lang="en-US" sz="2300" dirty="0">
                <a:solidFill>
                  <a:prstClr val="black"/>
                </a:solidFill>
                <a:latin typeface="Sitka Banner" pitchFamily="2" charset="0"/>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300" b="0" i="0" u="none" strike="noStrike" kern="1200" cap="none" spc="0" normalizeH="0" baseline="0" noProof="0" dirty="0">
                <a:ln>
                  <a:noFill/>
                </a:ln>
                <a:solidFill>
                  <a:prstClr val="black"/>
                </a:solidFill>
                <a:effectLst/>
                <a:uLnTx/>
                <a:uFillTx/>
                <a:latin typeface="Sitka Banner" pitchFamily="2" charset="0"/>
              </a:rPr>
              <a:t>A user-friendly interface with a dropdown menu to select cities.</a:t>
            </a:r>
          </a:p>
          <a:p>
            <a:pPr marL="342900" indent="-342900">
              <a:buFont typeface="Arial" panose="020B0604020202020204" pitchFamily="34" charset="0"/>
              <a:buChar char="•"/>
            </a:pPr>
            <a:r>
              <a:rPr kumimoji="0" lang="en-US" sz="2300" b="0" i="0" u="none" strike="noStrike" kern="1200" cap="none" spc="0" normalizeH="0" baseline="0" noProof="0" dirty="0">
                <a:ln>
                  <a:noFill/>
                </a:ln>
                <a:solidFill>
                  <a:prstClr val="black"/>
                </a:solidFill>
                <a:effectLst/>
                <a:uLnTx/>
                <a:uFillTx/>
                <a:latin typeface="Sitka Banner" pitchFamily="2" charset="0"/>
              </a:rPr>
              <a:t>Real-time weather data fetched from the </a:t>
            </a:r>
            <a:r>
              <a:rPr kumimoji="0" lang="en-US" sz="2300" b="0" i="0" u="none" strike="noStrike" kern="1200" cap="none" spc="0" normalizeH="0" baseline="0" noProof="0" dirty="0" err="1">
                <a:ln>
                  <a:noFill/>
                </a:ln>
                <a:solidFill>
                  <a:prstClr val="black"/>
                </a:solidFill>
                <a:effectLst/>
                <a:uLnTx/>
                <a:uFillTx/>
                <a:latin typeface="Sitka Banner" pitchFamily="2" charset="0"/>
              </a:rPr>
              <a:t>OpenWeatherMap</a:t>
            </a:r>
            <a:r>
              <a:rPr kumimoji="0" lang="en-US" sz="2300" b="0" i="0" u="none" strike="noStrike" kern="1200" cap="none" spc="0" normalizeH="0" baseline="0" noProof="0" dirty="0">
                <a:ln>
                  <a:noFill/>
                </a:ln>
                <a:solidFill>
                  <a:prstClr val="black"/>
                </a:solidFill>
                <a:effectLst/>
                <a:uLnTx/>
                <a:uFillTx/>
                <a:latin typeface="Sitka Banner" pitchFamily="2" charset="0"/>
              </a:rPr>
              <a:t> API.</a:t>
            </a:r>
          </a:p>
          <a:p>
            <a:pPr marL="342900" indent="-342900">
              <a:buFont typeface="Arial" panose="020B0604020202020204" pitchFamily="34" charset="0"/>
              <a:buChar char="•"/>
            </a:pPr>
            <a:r>
              <a:rPr kumimoji="0" lang="en-US" sz="2300" b="0" i="0" u="none" strike="noStrike" kern="1200" cap="none" spc="0" normalizeH="0" baseline="0" noProof="0" dirty="0">
                <a:ln>
                  <a:noFill/>
                </a:ln>
                <a:solidFill>
                  <a:prstClr val="black"/>
                </a:solidFill>
                <a:effectLst/>
                <a:uLnTx/>
                <a:uFillTx/>
                <a:latin typeface="Sitka Banner" pitchFamily="2" charset="0"/>
              </a:rPr>
              <a:t>Display of current temperature, humidity, wind speed, and weather conditions.</a:t>
            </a:r>
          </a:p>
          <a:p>
            <a:pPr marL="342900" indent="-342900">
              <a:buFont typeface="Arial" panose="020B0604020202020204" pitchFamily="34" charset="0"/>
              <a:buChar char="•"/>
            </a:pPr>
            <a:r>
              <a:rPr kumimoji="0" lang="en-US" sz="2300" b="0" i="0" u="none" strike="noStrike" kern="1200" cap="none" spc="0" normalizeH="0" baseline="0" noProof="0" dirty="0">
                <a:ln>
                  <a:noFill/>
                </a:ln>
                <a:solidFill>
                  <a:prstClr val="black"/>
                </a:solidFill>
                <a:effectLst/>
                <a:uLnTx/>
                <a:uFillTx/>
                <a:latin typeface="Sitka Banner" pitchFamily="2" charset="0"/>
              </a:rPr>
              <a:t>Ability to update the weather forecast for a selected city.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Sitka Banner" pitchFamily="2" charset="0"/>
              </a:rPr>
              <a:t>The development of this app has demonstrated the power of Java and its associated libraries in building a functional and user-friendly application. The use of the OpenWeatherMap API has enabled us to provide accurate and up-to-date weather information to users.</a:t>
            </a:r>
          </a:p>
          <a:p>
            <a:r>
              <a:rPr kumimoji="0" lang="en-US" sz="2300" b="0" i="0" u="none" strike="noStrike" kern="1200" cap="none" spc="0" normalizeH="0" baseline="0" noProof="0" dirty="0">
                <a:ln>
                  <a:noFill/>
                </a:ln>
                <a:solidFill>
                  <a:prstClr val="black"/>
                </a:solidFill>
                <a:effectLst/>
                <a:uLnTx/>
                <a:uFillTx/>
                <a:latin typeface="Sitka Banner" pitchFamily="2" charset="0"/>
              </a:rPr>
              <a:t>Overall, this weather forecasting app is a useful tool for anyone looking to stay informed about the weather in their area or in other cities around the world.</a:t>
            </a:r>
          </a:p>
          <a:p>
            <a:endParaRPr kumimoji="0" lang="en-US" sz="2300" b="0" i="0" u="none" strike="noStrike" kern="1200" cap="none" spc="0" normalizeH="0" baseline="0" noProof="0" dirty="0">
              <a:ln>
                <a:noFill/>
              </a:ln>
              <a:solidFill>
                <a:prstClr val="black"/>
              </a:solidFill>
              <a:effectLst/>
              <a:uLnTx/>
              <a:uFillTx/>
              <a:latin typeface="Sitka Banner" pitchFamily="2" charset="0"/>
            </a:endParaRPr>
          </a:p>
          <a:p>
            <a:pPr marL="342900" indent="-342900">
              <a:buFont typeface="Arial" panose="020B0604020202020204" pitchFamily="34" charset="0"/>
              <a:buChar char="•"/>
            </a:pPr>
            <a:endParaRPr kumimoji="0" lang="en-US" sz="2300" b="0" i="0" u="none" strike="noStrike" kern="1200" cap="none" spc="0" normalizeH="0" baseline="0" noProof="0" dirty="0">
              <a:ln>
                <a:noFill/>
              </a:ln>
              <a:solidFill>
                <a:prstClr val="black"/>
              </a:solidFill>
              <a:effectLst/>
              <a:uLnTx/>
              <a:uFillTx/>
              <a:latin typeface="Sitka Banner" pitchFamily="2"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300" b="0" i="0" u="none" strike="noStrike" kern="1200" cap="none" spc="0" normalizeH="0" baseline="0" noProof="0" dirty="0">
              <a:ln>
                <a:noFill/>
              </a:ln>
              <a:solidFill>
                <a:prstClr val="black"/>
              </a:solidFill>
              <a:effectLst/>
              <a:uLnTx/>
              <a:uFillTx/>
              <a:latin typeface="Sitka Banner" pitchFamily="2" charset="0"/>
            </a:endParaRPr>
          </a:p>
        </p:txBody>
      </p:sp>
      <p:sp>
        <p:nvSpPr>
          <p:cNvPr id="4" name="Title 1">
            <a:extLst>
              <a:ext uri="{FF2B5EF4-FFF2-40B4-BE49-F238E27FC236}">
                <a16:creationId xmlns:a16="http://schemas.microsoft.com/office/drawing/2014/main" id="{AAA1596F-505A-FF57-B28C-5B2C39A7A337}"/>
              </a:ext>
            </a:extLst>
          </p:cNvPr>
          <p:cNvSpPr txBox="1">
            <a:spLocks/>
          </p:cNvSpPr>
          <p:nvPr/>
        </p:nvSpPr>
        <p:spPr>
          <a:xfrm>
            <a:off x="727587" y="438862"/>
            <a:ext cx="9144000" cy="5787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Sitka Banner" pitchFamily="2" charset="0"/>
              </a:rPr>
              <a:t>CONCLUSION</a:t>
            </a:r>
          </a:p>
        </p:txBody>
      </p:sp>
    </p:spTree>
    <p:extLst>
      <p:ext uri="{BB962C8B-B14F-4D97-AF65-F5344CB8AC3E}">
        <p14:creationId xmlns:p14="http://schemas.microsoft.com/office/powerpoint/2010/main" val="1510754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1199</Words>
  <Application>Microsoft Office PowerPoint</Application>
  <PresentationFormat>Widescreen</PresentationFormat>
  <Paragraphs>156</Paragraphs>
  <Slides>10</Slides>
  <Notes>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Algerian</vt:lpstr>
      <vt:lpstr>Aptos Narrow</vt:lpstr>
      <vt:lpstr>Arial</vt:lpstr>
      <vt:lpstr>Bahnschrift SemiLight</vt:lpstr>
      <vt:lpstr>Calibri</vt:lpstr>
      <vt:lpstr>Calibri Light</vt:lpstr>
      <vt:lpstr>Perpetua Titling MT</vt:lpstr>
      <vt:lpstr>Sitka Banner</vt:lpstr>
      <vt:lpstr>Sitka Display</vt:lpstr>
      <vt:lpstr>Office Theme</vt:lpstr>
      <vt:lpstr>1_Office Theme</vt:lpstr>
      <vt:lpstr>PowerPoint Presentation</vt:lpstr>
      <vt:lpstr>WEATHER  FORECAST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Vasundhara Shivankar</dc:creator>
  <cp:lastModifiedBy>Vasundhara Shivankar</cp:lastModifiedBy>
  <cp:revision>4</cp:revision>
  <dcterms:created xsi:type="dcterms:W3CDTF">2024-04-29T18:15:01Z</dcterms:created>
  <dcterms:modified xsi:type="dcterms:W3CDTF">2024-05-01T05:15:36Z</dcterms:modified>
</cp:coreProperties>
</file>