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4" r:id="rId1"/>
  </p:sldMasterIdLst>
  <p:notesMasterIdLst>
    <p:notesMasterId r:id="rId20"/>
  </p:notesMasterIdLst>
  <p:sldIdLst>
    <p:sldId id="278" r:id="rId2"/>
    <p:sldId id="259" r:id="rId3"/>
    <p:sldId id="267" r:id="rId4"/>
    <p:sldId id="264" r:id="rId5"/>
    <p:sldId id="293" r:id="rId6"/>
    <p:sldId id="284" r:id="rId7"/>
    <p:sldId id="268" r:id="rId8"/>
    <p:sldId id="269" r:id="rId9"/>
    <p:sldId id="290" r:id="rId10"/>
    <p:sldId id="292" r:id="rId11"/>
    <p:sldId id="294" r:id="rId12"/>
    <p:sldId id="289" r:id="rId13"/>
    <p:sldId id="279" r:id="rId14"/>
    <p:sldId id="281" r:id="rId15"/>
    <p:sldId id="291" r:id="rId16"/>
    <p:sldId id="288" r:id="rId17"/>
    <p:sldId id="276"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4AB28-A285-439A-8C76-B1CA39E219A0}" v="14" dt="2023-01-18T03:42:45.2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U SOLANKI" userId="afd1b73c1f87a5c8" providerId="LiveId" clId="{33B4AB28-A285-439A-8C76-B1CA39E219A0}"/>
    <pc:docChg chg="undo custSel addSld modSld sldOrd">
      <pc:chgData name="VASU SOLANKI" userId="afd1b73c1f87a5c8" providerId="LiveId" clId="{33B4AB28-A285-439A-8C76-B1CA39E219A0}" dt="2023-01-18T03:47:12.360" v="393" actId="113"/>
      <pc:docMkLst>
        <pc:docMk/>
      </pc:docMkLst>
      <pc:sldChg chg="modSp mod">
        <pc:chgData name="VASU SOLANKI" userId="afd1b73c1f87a5c8" providerId="LiveId" clId="{33B4AB28-A285-439A-8C76-B1CA39E219A0}" dt="2023-01-18T03:33:10.090" v="152" actId="20577"/>
        <pc:sldMkLst>
          <pc:docMk/>
          <pc:sldMk cId="0" sldId="259"/>
        </pc:sldMkLst>
        <pc:spChg chg="mod">
          <ac:chgData name="VASU SOLANKI" userId="afd1b73c1f87a5c8" providerId="LiveId" clId="{33B4AB28-A285-439A-8C76-B1CA39E219A0}" dt="2023-01-18T03:33:10.090" v="152" actId="20577"/>
          <ac:spMkLst>
            <pc:docMk/>
            <pc:sldMk cId="0" sldId="259"/>
            <ac:spMk id="10" creationId="{B5861AF6-1747-4262-98DD-7C2F51911FC9}"/>
          </ac:spMkLst>
        </pc:spChg>
      </pc:sldChg>
      <pc:sldChg chg="modSp mod">
        <pc:chgData name="VASU SOLANKI" userId="afd1b73c1f87a5c8" providerId="LiveId" clId="{33B4AB28-A285-439A-8C76-B1CA39E219A0}" dt="2023-01-18T03:41:27.379" v="304" actId="20577"/>
        <pc:sldMkLst>
          <pc:docMk/>
          <pc:sldMk cId="0" sldId="264"/>
        </pc:sldMkLst>
        <pc:spChg chg="mod">
          <ac:chgData name="VASU SOLANKI" userId="afd1b73c1f87a5c8" providerId="LiveId" clId="{33B4AB28-A285-439A-8C76-B1CA39E219A0}" dt="2023-01-18T03:41:27.379" v="304" actId="20577"/>
          <ac:spMkLst>
            <pc:docMk/>
            <pc:sldMk cId="0" sldId="264"/>
            <ac:spMk id="5123" creationId="{AEB13083-21F4-40E7-AACE-34E0D1CCF7B5}"/>
          </ac:spMkLst>
        </pc:spChg>
      </pc:sldChg>
      <pc:sldChg chg="modSp mod">
        <pc:chgData name="VASU SOLANKI" userId="afd1b73c1f87a5c8" providerId="LiveId" clId="{33B4AB28-A285-439A-8C76-B1CA39E219A0}" dt="2023-01-18T03:42:18.276" v="308" actId="1076"/>
        <pc:sldMkLst>
          <pc:docMk/>
          <pc:sldMk cId="0" sldId="267"/>
        </pc:sldMkLst>
        <pc:spChg chg="mod">
          <ac:chgData name="VASU SOLANKI" userId="afd1b73c1f87a5c8" providerId="LiveId" clId="{33B4AB28-A285-439A-8C76-B1CA39E219A0}" dt="2023-01-18T03:42:18.276" v="308" actId="1076"/>
          <ac:spMkLst>
            <pc:docMk/>
            <pc:sldMk cId="0" sldId="267"/>
            <ac:spMk id="6147" creationId="{6C1D9E18-6B05-4EDF-BABD-BE100371D223}"/>
          </ac:spMkLst>
        </pc:spChg>
      </pc:sldChg>
      <pc:sldChg chg="modSp mod">
        <pc:chgData name="VASU SOLANKI" userId="afd1b73c1f87a5c8" providerId="LiveId" clId="{33B4AB28-A285-439A-8C76-B1CA39E219A0}" dt="2023-01-18T03:43:39.128" v="338" actId="33524"/>
        <pc:sldMkLst>
          <pc:docMk/>
          <pc:sldMk cId="0" sldId="268"/>
        </pc:sldMkLst>
        <pc:spChg chg="mod">
          <ac:chgData name="VASU SOLANKI" userId="afd1b73c1f87a5c8" providerId="LiveId" clId="{33B4AB28-A285-439A-8C76-B1CA39E219A0}" dt="2023-01-18T03:43:39.128" v="338" actId="33524"/>
          <ac:spMkLst>
            <pc:docMk/>
            <pc:sldMk cId="0" sldId="268"/>
            <ac:spMk id="7171" creationId="{1316CBFD-4496-4DD2-B6CC-3DAF9979BC31}"/>
          </ac:spMkLst>
        </pc:spChg>
      </pc:sldChg>
      <pc:sldChg chg="modSp mod">
        <pc:chgData name="VASU SOLANKI" userId="afd1b73c1f87a5c8" providerId="LiveId" clId="{33B4AB28-A285-439A-8C76-B1CA39E219A0}" dt="2023-01-18T03:26:40.125" v="88" actId="20577"/>
        <pc:sldMkLst>
          <pc:docMk/>
          <pc:sldMk cId="0" sldId="269"/>
        </pc:sldMkLst>
        <pc:graphicFrameChg chg="modGraphic">
          <ac:chgData name="VASU SOLANKI" userId="afd1b73c1f87a5c8" providerId="LiveId" clId="{33B4AB28-A285-439A-8C76-B1CA39E219A0}" dt="2023-01-18T03:26:40.125" v="88" actId="20577"/>
          <ac:graphicFrameMkLst>
            <pc:docMk/>
            <pc:sldMk cId="0" sldId="269"/>
            <ac:graphicFrameMk id="2" creationId="{365E576C-A30E-4A14-BE8D-D91C3B4F4714}"/>
          </ac:graphicFrameMkLst>
        </pc:graphicFrameChg>
      </pc:sldChg>
      <pc:sldChg chg="modSp mod">
        <pc:chgData name="VASU SOLANKI" userId="afd1b73c1f87a5c8" providerId="LiveId" clId="{33B4AB28-A285-439A-8C76-B1CA39E219A0}" dt="2023-01-18T03:47:12.360" v="393" actId="113"/>
        <pc:sldMkLst>
          <pc:docMk/>
          <pc:sldMk cId="0" sldId="276"/>
        </pc:sldMkLst>
        <pc:spChg chg="mod">
          <ac:chgData name="VASU SOLANKI" userId="afd1b73c1f87a5c8" providerId="LiveId" clId="{33B4AB28-A285-439A-8C76-B1CA39E219A0}" dt="2023-01-18T03:47:12.360" v="393" actId="113"/>
          <ac:spMkLst>
            <pc:docMk/>
            <pc:sldMk cId="0" sldId="276"/>
            <ac:spMk id="12291" creationId="{6AEB437C-AAB0-4FF5-8B63-58DF07BA7E5A}"/>
          </ac:spMkLst>
        </pc:spChg>
      </pc:sldChg>
      <pc:sldChg chg="delSp modSp mod">
        <pc:chgData name="VASU SOLANKI" userId="afd1b73c1f87a5c8" providerId="LiveId" clId="{33B4AB28-A285-439A-8C76-B1CA39E219A0}" dt="2023-01-18T03:30:14.241" v="123" actId="1076"/>
        <pc:sldMkLst>
          <pc:docMk/>
          <pc:sldMk cId="2445157481" sldId="279"/>
        </pc:sldMkLst>
        <pc:spChg chg="mod">
          <ac:chgData name="VASU SOLANKI" userId="afd1b73c1f87a5c8" providerId="LiveId" clId="{33B4AB28-A285-439A-8C76-B1CA39E219A0}" dt="2023-01-18T03:28:25.991" v="102" actId="14100"/>
          <ac:spMkLst>
            <pc:docMk/>
            <pc:sldMk cId="2445157481" sldId="279"/>
            <ac:spMk id="8" creationId="{DDF608D5-7E7D-0ADC-C40F-0A9D663BAD98}"/>
          </ac:spMkLst>
        </pc:spChg>
        <pc:spChg chg="mod">
          <ac:chgData name="VASU SOLANKI" userId="afd1b73c1f87a5c8" providerId="LiveId" clId="{33B4AB28-A285-439A-8C76-B1CA39E219A0}" dt="2023-01-18T03:28:42.783" v="107" actId="14100"/>
          <ac:spMkLst>
            <pc:docMk/>
            <pc:sldMk cId="2445157481" sldId="279"/>
            <ac:spMk id="10" creationId="{E058BC17-D726-A582-AF51-C6901CF46327}"/>
          </ac:spMkLst>
        </pc:spChg>
        <pc:spChg chg="mod">
          <ac:chgData name="VASU SOLANKI" userId="afd1b73c1f87a5c8" providerId="LiveId" clId="{33B4AB28-A285-439A-8C76-B1CA39E219A0}" dt="2023-01-18T03:28:46.746" v="108" actId="1076"/>
          <ac:spMkLst>
            <pc:docMk/>
            <pc:sldMk cId="2445157481" sldId="279"/>
            <ac:spMk id="11" creationId="{95E01F48-84BE-736F-37AD-CB2E02F458C3}"/>
          </ac:spMkLst>
        </pc:spChg>
        <pc:spChg chg="mod">
          <ac:chgData name="VASU SOLANKI" userId="afd1b73c1f87a5c8" providerId="LiveId" clId="{33B4AB28-A285-439A-8C76-B1CA39E219A0}" dt="2023-01-18T03:28:53.799" v="110" actId="14100"/>
          <ac:spMkLst>
            <pc:docMk/>
            <pc:sldMk cId="2445157481" sldId="279"/>
            <ac:spMk id="14" creationId="{F2A7D757-616D-3E91-FE0C-1A86EE0B682C}"/>
          </ac:spMkLst>
        </pc:spChg>
        <pc:spChg chg="mod">
          <ac:chgData name="VASU SOLANKI" userId="afd1b73c1f87a5c8" providerId="LiveId" clId="{33B4AB28-A285-439A-8C76-B1CA39E219A0}" dt="2023-01-18T03:28:57.201" v="111" actId="1076"/>
          <ac:spMkLst>
            <pc:docMk/>
            <pc:sldMk cId="2445157481" sldId="279"/>
            <ac:spMk id="15" creationId="{D2F6628B-F58B-AD5B-06C8-1677876D58C2}"/>
          </ac:spMkLst>
        </pc:spChg>
        <pc:spChg chg="mod">
          <ac:chgData name="VASU SOLANKI" userId="afd1b73c1f87a5c8" providerId="LiveId" clId="{33B4AB28-A285-439A-8C76-B1CA39E219A0}" dt="2023-01-18T03:30:14.241" v="123" actId="1076"/>
          <ac:spMkLst>
            <pc:docMk/>
            <pc:sldMk cId="2445157481" sldId="279"/>
            <ac:spMk id="16" creationId="{66C9B2F0-4868-BF80-9B45-A08FB6259888}"/>
          </ac:spMkLst>
        </pc:spChg>
        <pc:spChg chg="del mod">
          <ac:chgData name="VASU SOLANKI" userId="afd1b73c1f87a5c8" providerId="LiveId" clId="{33B4AB28-A285-439A-8C76-B1CA39E219A0}" dt="2023-01-18T03:29:36.880" v="117" actId="21"/>
          <ac:spMkLst>
            <pc:docMk/>
            <pc:sldMk cId="2445157481" sldId="279"/>
            <ac:spMk id="17" creationId="{0BA18E29-18A1-6ADD-133E-48DA616263DF}"/>
          </ac:spMkLst>
        </pc:spChg>
        <pc:spChg chg="mod">
          <ac:chgData name="VASU SOLANKI" userId="afd1b73c1f87a5c8" providerId="LiveId" clId="{33B4AB28-A285-439A-8C76-B1CA39E219A0}" dt="2023-01-18T03:29:54.637" v="119" actId="1076"/>
          <ac:spMkLst>
            <pc:docMk/>
            <pc:sldMk cId="2445157481" sldId="279"/>
            <ac:spMk id="18" creationId="{913FEEC7-D277-3CD8-6A62-D0787CE26A26}"/>
          </ac:spMkLst>
        </pc:spChg>
        <pc:spChg chg="mod">
          <ac:chgData name="VASU SOLANKI" userId="afd1b73c1f87a5c8" providerId="LiveId" clId="{33B4AB28-A285-439A-8C76-B1CA39E219A0}" dt="2023-01-18T03:29:48.605" v="118" actId="1076"/>
          <ac:spMkLst>
            <pc:docMk/>
            <pc:sldMk cId="2445157481" sldId="279"/>
            <ac:spMk id="19" creationId="{E8E71E7B-7D56-68F6-FD22-52EC3AEBC687}"/>
          </ac:spMkLst>
        </pc:spChg>
        <pc:spChg chg="mod">
          <ac:chgData name="VASU SOLANKI" userId="afd1b73c1f87a5c8" providerId="LiveId" clId="{33B4AB28-A285-439A-8C76-B1CA39E219A0}" dt="2023-01-18T03:30:07.099" v="122" actId="1076"/>
          <ac:spMkLst>
            <pc:docMk/>
            <pc:sldMk cId="2445157481" sldId="279"/>
            <ac:spMk id="20" creationId="{7BE2BF70-B422-B0BE-E129-0F3BCFF15849}"/>
          </ac:spMkLst>
        </pc:spChg>
        <pc:spChg chg="mod">
          <ac:chgData name="VASU SOLANKI" userId="afd1b73c1f87a5c8" providerId="LiveId" clId="{33B4AB28-A285-439A-8C76-B1CA39E219A0}" dt="2023-01-18T03:30:03.794" v="121" actId="1076"/>
          <ac:spMkLst>
            <pc:docMk/>
            <pc:sldMk cId="2445157481" sldId="279"/>
            <ac:spMk id="21" creationId="{2F3C1776-4BC2-273E-EC85-70CE14CEE402}"/>
          </ac:spMkLst>
        </pc:spChg>
        <pc:spChg chg="mod">
          <ac:chgData name="VASU SOLANKI" userId="afd1b73c1f87a5c8" providerId="LiveId" clId="{33B4AB28-A285-439A-8C76-B1CA39E219A0}" dt="2023-01-18T03:29:59.915" v="120" actId="1076"/>
          <ac:spMkLst>
            <pc:docMk/>
            <pc:sldMk cId="2445157481" sldId="279"/>
            <ac:spMk id="22" creationId="{913F0E46-6C80-3709-1375-A26DB5BB7282}"/>
          </ac:spMkLst>
        </pc:spChg>
      </pc:sldChg>
      <pc:sldChg chg="modSp mod">
        <pc:chgData name="VASU SOLANKI" userId="afd1b73c1f87a5c8" providerId="LiveId" clId="{33B4AB28-A285-439A-8C76-B1CA39E219A0}" dt="2023-01-18T03:39:00.474" v="231" actId="1076"/>
        <pc:sldMkLst>
          <pc:docMk/>
          <pc:sldMk cId="1863799732" sldId="284"/>
        </pc:sldMkLst>
        <pc:spChg chg="mod">
          <ac:chgData name="VASU SOLANKI" userId="afd1b73c1f87a5c8" providerId="LiveId" clId="{33B4AB28-A285-439A-8C76-B1CA39E219A0}" dt="2023-01-18T03:38:17.640" v="226" actId="255"/>
          <ac:spMkLst>
            <pc:docMk/>
            <pc:sldMk cId="1863799732" sldId="284"/>
            <ac:spMk id="3" creationId="{25F65A7B-56C4-5E54-C4EA-97456D438895}"/>
          </ac:spMkLst>
        </pc:spChg>
        <pc:spChg chg="mod">
          <ac:chgData name="VASU SOLANKI" userId="afd1b73c1f87a5c8" providerId="LiveId" clId="{33B4AB28-A285-439A-8C76-B1CA39E219A0}" dt="2023-01-18T03:39:00.474" v="231" actId="1076"/>
          <ac:spMkLst>
            <pc:docMk/>
            <pc:sldMk cId="1863799732" sldId="284"/>
            <ac:spMk id="6" creationId="{00000000-0000-0000-0000-000000000000}"/>
          </ac:spMkLst>
        </pc:spChg>
        <pc:picChg chg="mod">
          <ac:chgData name="VASU SOLANKI" userId="afd1b73c1f87a5c8" providerId="LiveId" clId="{33B4AB28-A285-439A-8C76-B1CA39E219A0}" dt="2023-01-18T03:38:38.089" v="230" actId="1076"/>
          <ac:picMkLst>
            <pc:docMk/>
            <pc:sldMk cId="1863799732" sldId="284"/>
            <ac:picMk id="5" creationId="{F2D5AD22-18BB-A8B5-8CAD-C531B367D7E0}"/>
          </ac:picMkLst>
        </pc:picChg>
      </pc:sldChg>
      <pc:sldChg chg="modSp mod">
        <pc:chgData name="VASU SOLANKI" userId="afd1b73c1f87a5c8" providerId="LiveId" clId="{33B4AB28-A285-439A-8C76-B1CA39E219A0}" dt="2023-01-18T03:37:37.537" v="222" actId="255"/>
        <pc:sldMkLst>
          <pc:docMk/>
          <pc:sldMk cId="332563551" sldId="289"/>
        </pc:sldMkLst>
        <pc:spChg chg="mod">
          <ac:chgData name="VASU SOLANKI" userId="afd1b73c1f87a5c8" providerId="LiveId" clId="{33B4AB28-A285-439A-8C76-B1CA39E219A0}" dt="2023-01-18T03:37:37.537" v="222" actId="255"/>
          <ac:spMkLst>
            <pc:docMk/>
            <pc:sldMk cId="332563551" sldId="289"/>
            <ac:spMk id="7171" creationId="{1316CBFD-4496-4DD2-B6CC-3DAF9979BC31}"/>
          </ac:spMkLst>
        </pc:spChg>
      </pc:sldChg>
      <pc:sldChg chg="modSp mod">
        <pc:chgData name="VASU SOLANKI" userId="afd1b73c1f87a5c8" providerId="LiveId" clId="{33B4AB28-A285-439A-8C76-B1CA39E219A0}" dt="2023-01-18T03:27:22.289" v="96" actId="20577"/>
        <pc:sldMkLst>
          <pc:docMk/>
          <pc:sldMk cId="3644630766" sldId="290"/>
        </pc:sldMkLst>
        <pc:graphicFrameChg chg="modGraphic">
          <ac:chgData name="VASU SOLANKI" userId="afd1b73c1f87a5c8" providerId="LiveId" clId="{33B4AB28-A285-439A-8C76-B1CA39E219A0}" dt="2023-01-18T03:27:22.289" v="96" actId="20577"/>
          <ac:graphicFrameMkLst>
            <pc:docMk/>
            <pc:sldMk cId="3644630766" sldId="290"/>
            <ac:graphicFrameMk id="11" creationId="{365E576C-A30E-4A14-BE8D-D91C3B4F4714}"/>
          </ac:graphicFrameMkLst>
        </pc:graphicFrameChg>
      </pc:sldChg>
      <pc:sldChg chg="modSp mod">
        <pc:chgData name="VASU SOLANKI" userId="afd1b73c1f87a5c8" providerId="LiveId" clId="{33B4AB28-A285-439A-8C76-B1CA39E219A0}" dt="2023-01-18T03:33:34.082" v="153" actId="14100"/>
        <pc:sldMkLst>
          <pc:docMk/>
          <pc:sldMk cId="1606648505" sldId="292"/>
        </pc:sldMkLst>
        <pc:graphicFrameChg chg="mod modGraphic">
          <ac:chgData name="VASU SOLANKI" userId="afd1b73c1f87a5c8" providerId="LiveId" clId="{33B4AB28-A285-439A-8C76-B1CA39E219A0}" dt="2023-01-18T03:33:34.082" v="153" actId="14100"/>
          <ac:graphicFrameMkLst>
            <pc:docMk/>
            <pc:sldMk cId="1606648505" sldId="292"/>
            <ac:graphicFrameMk id="11" creationId="{365E576C-A30E-4A14-BE8D-D91C3B4F4714}"/>
          </ac:graphicFrameMkLst>
        </pc:graphicFrameChg>
      </pc:sldChg>
      <pc:sldChg chg="addSp modSp new mod">
        <pc:chgData name="VASU SOLANKI" userId="afd1b73c1f87a5c8" providerId="LiveId" clId="{33B4AB28-A285-439A-8C76-B1CA39E219A0}" dt="2023-01-18T03:39:27.448" v="235" actId="14100"/>
        <pc:sldMkLst>
          <pc:docMk/>
          <pc:sldMk cId="1889175077" sldId="293"/>
        </pc:sldMkLst>
        <pc:spChg chg="mod">
          <ac:chgData name="VASU SOLANKI" userId="afd1b73c1f87a5c8" providerId="LiveId" clId="{33B4AB28-A285-439A-8C76-B1CA39E219A0}" dt="2023-01-18T03:23:45.021" v="52" actId="20577"/>
          <ac:spMkLst>
            <pc:docMk/>
            <pc:sldMk cId="1889175077" sldId="293"/>
            <ac:spMk id="2" creationId="{20AD4AED-27BE-1AAB-172C-17642BB93541}"/>
          </ac:spMkLst>
        </pc:spChg>
        <pc:spChg chg="mod">
          <ac:chgData name="VASU SOLANKI" userId="afd1b73c1f87a5c8" providerId="LiveId" clId="{33B4AB28-A285-439A-8C76-B1CA39E219A0}" dt="2023-01-18T03:39:20.844" v="234" actId="255"/>
          <ac:spMkLst>
            <pc:docMk/>
            <pc:sldMk cId="1889175077" sldId="293"/>
            <ac:spMk id="3" creationId="{B98919FF-8363-F131-91D8-9ACEFFA90AE3}"/>
          </ac:spMkLst>
        </pc:spChg>
        <pc:spChg chg="add mod">
          <ac:chgData name="VASU SOLANKI" userId="afd1b73c1f87a5c8" providerId="LiveId" clId="{33B4AB28-A285-439A-8C76-B1CA39E219A0}" dt="2023-01-18T03:24:02.011" v="66"/>
          <ac:spMkLst>
            <pc:docMk/>
            <pc:sldMk cId="1889175077" sldId="293"/>
            <ac:spMk id="5" creationId="{65F776BC-2B57-975A-0FB1-67C6A8996A28}"/>
          </ac:spMkLst>
        </pc:spChg>
        <pc:picChg chg="add mod">
          <ac:chgData name="VASU SOLANKI" userId="afd1b73c1f87a5c8" providerId="LiveId" clId="{33B4AB28-A285-439A-8C76-B1CA39E219A0}" dt="2023-01-18T03:39:27.448" v="235" actId="14100"/>
          <ac:picMkLst>
            <pc:docMk/>
            <pc:sldMk cId="1889175077" sldId="293"/>
            <ac:picMk id="6" creationId="{9146F578-5B8C-953A-4D60-DFBDB7D57F6A}"/>
          </ac:picMkLst>
        </pc:picChg>
      </pc:sldChg>
      <pc:sldChg chg="addSp delSp modSp new mod ord">
        <pc:chgData name="VASU SOLANKI" userId="afd1b73c1f87a5c8" providerId="LiveId" clId="{33B4AB28-A285-439A-8C76-B1CA39E219A0}" dt="2023-01-18T03:37:18.582" v="219" actId="255"/>
        <pc:sldMkLst>
          <pc:docMk/>
          <pc:sldMk cId="3841378519" sldId="294"/>
        </pc:sldMkLst>
        <pc:spChg chg="del">
          <ac:chgData name="VASU SOLANKI" userId="afd1b73c1f87a5c8" providerId="LiveId" clId="{33B4AB28-A285-439A-8C76-B1CA39E219A0}" dt="2023-01-18T03:34:02.182" v="155"/>
          <ac:spMkLst>
            <pc:docMk/>
            <pc:sldMk cId="3841378519" sldId="294"/>
            <ac:spMk id="2" creationId="{2639ACDE-1B1C-BC20-835B-A1BF9BB78295}"/>
          </ac:spMkLst>
        </pc:spChg>
        <pc:spChg chg="mod">
          <ac:chgData name="VASU SOLANKI" userId="afd1b73c1f87a5c8" providerId="LiveId" clId="{33B4AB28-A285-439A-8C76-B1CA39E219A0}" dt="2023-01-18T03:37:18.582" v="219" actId="255"/>
          <ac:spMkLst>
            <pc:docMk/>
            <pc:sldMk cId="3841378519" sldId="294"/>
            <ac:spMk id="3" creationId="{C4F61276-973A-C080-FC02-B373A2EACE2E}"/>
          </ac:spMkLst>
        </pc:spChg>
        <pc:spChg chg="add mod">
          <ac:chgData name="VASU SOLANKI" userId="afd1b73c1f87a5c8" providerId="LiveId" clId="{33B4AB28-A285-439A-8C76-B1CA39E219A0}" dt="2023-01-18T03:34:26.674" v="170" actId="14100"/>
          <ac:spMkLst>
            <pc:docMk/>
            <pc:sldMk cId="3841378519" sldId="294"/>
            <ac:spMk id="5" creationId="{73F36CB7-494C-7600-4E02-5214B63D2F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F3C98-C3CE-4481-AD59-050706D8DD93}"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B0487-757E-48FC-AD08-1C5D1E465922}" type="slidenum">
              <a:rPr lang="en-US" smtClean="0"/>
              <a:t>‹#›</a:t>
            </a:fld>
            <a:endParaRPr lang="en-US"/>
          </a:p>
        </p:txBody>
      </p:sp>
    </p:spTree>
    <p:extLst>
      <p:ext uri="{BB962C8B-B14F-4D97-AF65-F5344CB8AC3E}">
        <p14:creationId xmlns:p14="http://schemas.microsoft.com/office/powerpoint/2010/main" val="75917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B0487-757E-48FC-AD08-1C5D1E465922}" type="slidenum">
              <a:rPr lang="en-US" smtClean="0"/>
              <a:t>1</a:t>
            </a:fld>
            <a:endParaRPr lang="en-US"/>
          </a:p>
        </p:txBody>
      </p:sp>
    </p:spTree>
    <p:extLst>
      <p:ext uri="{BB962C8B-B14F-4D97-AF65-F5344CB8AC3E}">
        <p14:creationId xmlns:p14="http://schemas.microsoft.com/office/powerpoint/2010/main" val="77229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B0487-757E-48FC-AD08-1C5D1E465922}" type="slidenum">
              <a:rPr lang="en-US" smtClean="0"/>
              <a:t>2</a:t>
            </a:fld>
            <a:endParaRPr lang="en-US"/>
          </a:p>
        </p:txBody>
      </p:sp>
    </p:spTree>
    <p:extLst>
      <p:ext uri="{BB962C8B-B14F-4D97-AF65-F5344CB8AC3E}">
        <p14:creationId xmlns:p14="http://schemas.microsoft.com/office/powerpoint/2010/main" val="1891160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8149651E-D16B-4CF2-BDEE-CC201F2A7902}" type="datetime1">
              <a:rPr lang="en-IN" smtClean="0"/>
              <a:t>18-01-2023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4693FF27-BDC5-4AF9-ABE1-59E3F404D176}" type="slidenum">
              <a:rPr lang="en-IN" altLang="en-US" smtClean="0"/>
              <a:pPr/>
              <a:t>‹#›</a:t>
            </a:fld>
            <a:endParaRPr lang="en-IN" altLang="en-US"/>
          </a:p>
        </p:txBody>
      </p:sp>
    </p:spTree>
    <p:extLst>
      <p:ext uri="{BB962C8B-B14F-4D97-AF65-F5344CB8AC3E}">
        <p14:creationId xmlns:p14="http://schemas.microsoft.com/office/powerpoint/2010/main" val="41911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DD9373A-4340-4688-AC64-0EE7F857EC09}" type="datetime1">
              <a:rPr lang="en-IN" smtClean="0"/>
              <a:t>18-01-2023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F541403F-54B4-46DD-A537-0360C1E733E8}" type="slidenum">
              <a:rPr lang="en-IN" altLang="en-US" smtClean="0"/>
              <a:pPr/>
              <a:t>‹#›</a:t>
            </a:fld>
            <a:endParaRPr lang="en-IN" altLang="en-US"/>
          </a:p>
        </p:txBody>
      </p:sp>
    </p:spTree>
    <p:extLst>
      <p:ext uri="{BB962C8B-B14F-4D97-AF65-F5344CB8AC3E}">
        <p14:creationId xmlns:p14="http://schemas.microsoft.com/office/powerpoint/2010/main" val="138974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3230D97-C6AE-4D0F-828E-14465983EF0D}" type="datetime1">
              <a:rPr lang="en-IN" smtClean="0"/>
              <a:t>18-01-2023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73EBE1C7-5596-4733-B90F-160BCA58E990}" type="slidenum">
              <a:rPr lang="en-IN" altLang="en-US" smtClean="0"/>
              <a:pPr/>
              <a:t>‹#›</a:t>
            </a:fld>
            <a:endParaRPr lang="en-IN" altLang="en-US"/>
          </a:p>
        </p:txBody>
      </p:sp>
    </p:spTree>
    <p:extLst>
      <p:ext uri="{BB962C8B-B14F-4D97-AF65-F5344CB8AC3E}">
        <p14:creationId xmlns:p14="http://schemas.microsoft.com/office/powerpoint/2010/main" val="37991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B3E636A-D25A-4B4C-9F73-AD92B77E0795}" type="datetime1">
              <a:rPr lang="en-IN" smtClean="0"/>
              <a:t>18-01-2023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0EC38BCA-D10E-4C90-BB94-1D43FEFCDCFA}" type="slidenum">
              <a:rPr lang="en-IN" altLang="en-US" smtClean="0"/>
              <a:pPr/>
              <a:t>‹#›</a:t>
            </a:fld>
            <a:endParaRPr lang="en-IN" altLang="en-US"/>
          </a:p>
        </p:txBody>
      </p:sp>
    </p:spTree>
    <p:extLst>
      <p:ext uri="{BB962C8B-B14F-4D97-AF65-F5344CB8AC3E}">
        <p14:creationId xmlns:p14="http://schemas.microsoft.com/office/powerpoint/2010/main" val="3130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A9CF7CD-8736-4510-AC09-290E7C618AE1}" type="datetime1">
              <a:rPr lang="en-IN" smtClean="0"/>
              <a:t>18-01-2023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C594F29A-87C3-47F3-BA26-D24604B63CAA}" type="slidenum">
              <a:rPr lang="en-IN" altLang="en-US" smtClean="0"/>
              <a:pPr/>
              <a:t>‹#›</a:t>
            </a:fld>
            <a:endParaRPr lang="en-IN" altLang="en-US"/>
          </a:p>
        </p:txBody>
      </p:sp>
    </p:spTree>
    <p:extLst>
      <p:ext uri="{BB962C8B-B14F-4D97-AF65-F5344CB8AC3E}">
        <p14:creationId xmlns:p14="http://schemas.microsoft.com/office/powerpoint/2010/main" val="57381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463F9EC2-EFD7-4671-8E4A-00C8BC177D08}" type="datetime1">
              <a:rPr lang="en-IN" smtClean="0"/>
              <a:t>18-01-2023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4464FD32-50CF-4C5B-A5ED-041AC713DA56}" type="slidenum">
              <a:rPr lang="en-IN" altLang="en-US" smtClean="0"/>
              <a:pPr/>
              <a:t>‹#›</a:t>
            </a:fld>
            <a:endParaRPr lang="en-IN" altLang="en-US"/>
          </a:p>
        </p:txBody>
      </p:sp>
    </p:spTree>
    <p:extLst>
      <p:ext uri="{BB962C8B-B14F-4D97-AF65-F5344CB8AC3E}">
        <p14:creationId xmlns:p14="http://schemas.microsoft.com/office/powerpoint/2010/main" val="5195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2103989-DD2E-4D36-AF9E-00A9BCC5F551}" type="datetime1">
              <a:rPr lang="en-IN" smtClean="0"/>
              <a:t>18-01-2023</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fld id="{D730205A-95D6-41FD-BDA6-F013572884BA}" type="slidenum">
              <a:rPr lang="en-IN" altLang="en-US" smtClean="0"/>
              <a:pPr/>
              <a:t>‹#›</a:t>
            </a:fld>
            <a:endParaRPr lang="en-IN" altLang="en-US"/>
          </a:p>
        </p:txBody>
      </p:sp>
    </p:spTree>
    <p:extLst>
      <p:ext uri="{BB962C8B-B14F-4D97-AF65-F5344CB8AC3E}">
        <p14:creationId xmlns:p14="http://schemas.microsoft.com/office/powerpoint/2010/main" val="404617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B9C46C9-358C-47CA-8550-6DF000FEDD7E}" type="datetime1">
              <a:rPr lang="en-IN" smtClean="0"/>
              <a:t>18-01-2023</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fld id="{5DF2CC9C-381C-43BE-9557-07051C74E7D3}" type="slidenum">
              <a:rPr lang="en-IN" altLang="en-US" smtClean="0"/>
              <a:pPr/>
              <a:t>‹#›</a:t>
            </a:fld>
            <a:endParaRPr lang="en-IN" altLang="en-US"/>
          </a:p>
        </p:txBody>
      </p:sp>
    </p:spTree>
    <p:extLst>
      <p:ext uri="{BB962C8B-B14F-4D97-AF65-F5344CB8AC3E}">
        <p14:creationId xmlns:p14="http://schemas.microsoft.com/office/powerpoint/2010/main" val="247012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1A4B162-4233-428D-A630-BAD00B904B32}" type="datetime1">
              <a:rPr lang="en-IN" smtClean="0"/>
              <a:t>18-01-2023</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fld id="{3AE05894-3AB7-42B4-9F3D-01952E356FC9}" type="slidenum">
              <a:rPr lang="en-IN" altLang="en-US" smtClean="0"/>
              <a:pPr/>
              <a:t>‹#›</a:t>
            </a:fld>
            <a:endParaRPr lang="en-IN" altLang="en-US"/>
          </a:p>
        </p:txBody>
      </p:sp>
    </p:spTree>
    <p:extLst>
      <p:ext uri="{BB962C8B-B14F-4D97-AF65-F5344CB8AC3E}">
        <p14:creationId xmlns:p14="http://schemas.microsoft.com/office/powerpoint/2010/main" val="15727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7813784-0F44-4D3A-9F61-C6BB19B08D85}" type="datetime1">
              <a:rPr lang="en-IN" smtClean="0"/>
              <a:t>18-01-2023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9E4E7DB9-DC29-4625-A1C9-32B3B5E95BDF}" type="slidenum">
              <a:rPr lang="en-IN" altLang="en-US" smtClean="0"/>
              <a:pPr/>
              <a:t>‹#›</a:t>
            </a:fld>
            <a:endParaRPr lang="en-IN" altLang="en-US"/>
          </a:p>
        </p:txBody>
      </p:sp>
    </p:spTree>
    <p:extLst>
      <p:ext uri="{BB962C8B-B14F-4D97-AF65-F5344CB8AC3E}">
        <p14:creationId xmlns:p14="http://schemas.microsoft.com/office/powerpoint/2010/main" val="67463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1910102-7B1C-4514-8240-5BEEE693DF17}" type="datetime1">
              <a:rPr lang="en-IN" smtClean="0"/>
              <a:t>18-01-2023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A3EF9099-CF6F-446D-A5DB-E0B289AF1DFD}" type="slidenum">
              <a:rPr lang="en-IN" altLang="en-US" smtClean="0"/>
              <a:pPr/>
              <a:t>‹#›</a:t>
            </a:fld>
            <a:endParaRPr lang="en-IN" altLang="en-US"/>
          </a:p>
        </p:txBody>
      </p:sp>
    </p:spTree>
    <p:extLst>
      <p:ext uri="{BB962C8B-B14F-4D97-AF65-F5344CB8AC3E}">
        <p14:creationId xmlns:p14="http://schemas.microsoft.com/office/powerpoint/2010/main" val="404262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E811D2B-D64E-42CB-9D11-D88059C7F05C}" type="datetime1">
              <a:rPr lang="en-IN" smtClean="0"/>
              <a:t>18-01-2023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E4B4A-97C0-418A-A1DC-DA1485BCFB0F}" type="slidenum">
              <a:rPr lang="en-IN" altLang="en-US" smtClean="0"/>
              <a:pPr/>
              <a:t>‹#›</a:t>
            </a:fld>
            <a:endParaRPr lang="en-IN" altLang="en-US"/>
          </a:p>
        </p:txBody>
      </p:sp>
    </p:spTree>
    <p:extLst>
      <p:ext uri="{BB962C8B-B14F-4D97-AF65-F5344CB8AC3E}">
        <p14:creationId xmlns:p14="http://schemas.microsoft.com/office/powerpoint/2010/main" val="75212275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ilmingtonbiz.com/insights/jeremy_tomlinson/37_of_orgs_said_they_were_the_victim_of_ransomware_in_2021/3292" TargetMode="External"/><Relationship Id="rId2" Type="http://schemas.openxmlformats.org/officeDocument/2006/relationships/hyperlink" Target="https://www.globalreinsurance.com/ransomware-costs-to-reach-20-" TargetMode="External"/><Relationship Id="rId1" Type="http://schemas.openxmlformats.org/officeDocument/2006/relationships/slideLayout" Target="../slideLayouts/slideLayout1.xml"/><Relationship Id="rId6" Type="http://schemas.openxmlformats.org/officeDocument/2006/relationships/hyperlink" Target="https://en.wikipedia.or/wiki/2022_Costa_Rican_ransomware_attack" TargetMode="External"/><Relationship Id="rId5" Type="http://schemas.openxmlformats.org/officeDocument/2006/relationships/hyperlink" Target="https://www.cybertalk.org/2022/05/26/ransomware-attacksincrease-at-alarming-rate-according-to-new-report/" TargetMode="External"/><Relationship Id="rId4" Type="http://schemas.openxmlformats.org/officeDocument/2006/relationships/hyperlink" Target="https://www.sophos.com/en-us/press-office/pressreleases/2021/04/ransomware-recovery-cost-reaches-nearly-dollar-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msn.com/EN-US/news/other/nvidia-samsung-facehuge-cyber-attack-you-could-be-next/ar-AAUK7Bw" TargetMode="External"/><Relationship Id="rId2" Type="http://schemas.openxmlformats.org/officeDocument/2006/relationships/hyperlink" Target="https://edition.cnn.com/2022/03/01/business/toyota-japancyberattack-production-restarts-intl-hnk/index.html" TargetMode="External"/><Relationship Id="rId1" Type="http://schemas.openxmlformats.org/officeDocument/2006/relationships/slideLayout" Target="../slideLayouts/slideLayout1.xml"/><Relationship Id="rId6" Type="http://schemas.openxmlformats.org/officeDocument/2006/relationships/hyperlink" Target="https://seguranca-informatica.pt/netwalker-ransomware" TargetMode="External"/><Relationship Id="rId5" Type="http://schemas.openxmlformats.org/officeDocument/2006/relationships/hyperlink" Target="https://www.bbc.com/news/world-asia-india-61575773" TargetMode="External"/><Relationship Id="rId4" Type="http://schemas.openxmlformats.org/officeDocument/2006/relationships/hyperlink" Target="https://en.wikipedia.or/wiki/2022_Costa_Rican_ransomware_attac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alpha val="60000"/>
          </a:schemeClr>
        </a:solidFill>
        <a:effectLst/>
      </p:bgPr>
    </p:bg>
    <p:spTree>
      <p:nvGrpSpPr>
        <p:cNvPr id="1" name=""/>
        <p:cNvGrpSpPr/>
        <p:nvPr/>
      </p:nvGrpSpPr>
      <p:grpSpPr>
        <a:xfrm>
          <a:off x="0" y="0"/>
          <a:ext cx="0" cy="0"/>
          <a:chOff x="0" y="0"/>
          <a:chExt cx="0" cy="0"/>
        </a:xfrm>
      </p:grpSpPr>
      <p:sp>
        <p:nvSpPr>
          <p:cNvPr id="3076" name="Rectangle 7">
            <a:extLst>
              <a:ext uri="{FF2B5EF4-FFF2-40B4-BE49-F238E27FC236}">
                <a16:creationId xmlns:a16="http://schemas.microsoft.com/office/drawing/2014/main" id="{FFCC75D2-6692-4639-9A72-A2B21D217C1A}"/>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dirty="0">
              <a:latin typeface="Calibri" panose="020F0502020204030204" pitchFamily="34" charset="0"/>
              <a:cs typeface="Arial" panose="020B0604020202020204" pitchFamily="34" charset="0"/>
            </a:endParaRPr>
          </a:p>
        </p:txBody>
      </p:sp>
      <p:sp>
        <p:nvSpPr>
          <p:cNvPr id="8" name="Subtitle 2">
            <a:extLst>
              <a:ext uri="{FF2B5EF4-FFF2-40B4-BE49-F238E27FC236}">
                <a16:creationId xmlns:a16="http://schemas.microsoft.com/office/drawing/2014/main" id="{BDEAF9F0-9BBC-495D-9CFC-7C6377B32BA4}"/>
              </a:ext>
            </a:extLst>
          </p:cNvPr>
          <p:cNvSpPr txBox="1"/>
          <p:nvPr/>
        </p:nvSpPr>
        <p:spPr>
          <a:xfrm>
            <a:off x="1080294" y="3789947"/>
            <a:ext cx="10031412" cy="2989730"/>
          </a:xfrm>
          <a:prstGeom prst="rect">
            <a:avLst/>
          </a:prstGeom>
        </p:spPr>
        <p:txBody>
          <a:bodyPr lIns="91440" tIns="45720" rIns="91440" bIns="45720" anchor="t">
            <a:normAutofit fontScale="40000" lnSpcReduction="20000"/>
          </a:bodyPr>
          <a:lstStyle/>
          <a:p>
            <a:pPr marL="274320" indent="-274320" eaLnBrk="1" fontAlgn="auto" hangingPunct="1">
              <a:spcBef>
                <a:spcPct val="20000"/>
              </a:spcBef>
              <a:spcAft>
                <a:spcPts val="0"/>
              </a:spcAft>
              <a:buClr>
                <a:schemeClr val="accent3"/>
              </a:buClr>
              <a:buSzPct val="95000"/>
              <a:defRPr/>
            </a:pPr>
            <a:endParaRPr lang="en-US" sz="2600" b="1" u="sng" dirty="0">
              <a:latin typeface="Times New Roman" panose="02020603050405020304" pitchFamily="18" charset="0"/>
              <a:cs typeface="Times New Roman" panose="02020603050405020304" pitchFamily="18" charset="0"/>
            </a:endParaRPr>
          </a:p>
          <a:p>
            <a:pPr marL="274320" indent="-274320" algn="ctr">
              <a:spcBef>
                <a:spcPct val="20000"/>
              </a:spcBef>
              <a:buClr>
                <a:schemeClr val="accent3"/>
              </a:buClr>
              <a:buSzPct val="95000"/>
              <a:defRPr/>
            </a:pPr>
            <a:r>
              <a:rPr lang="en-US" sz="4500" b="1" dirty="0">
                <a:latin typeface="Times New Roman"/>
                <a:cs typeface="Times New Roman"/>
              </a:rPr>
              <a:t>                             </a:t>
            </a:r>
            <a:r>
              <a:rPr lang="en-US" sz="4500" b="1" u="sng" dirty="0">
                <a:latin typeface="Times New Roman"/>
                <a:cs typeface="Times New Roman"/>
              </a:rPr>
              <a:t>Guide:</a:t>
            </a:r>
            <a:r>
              <a:rPr lang="en-US" sz="4500" b="1" dirty="0">
                <a:latin typeface="Times New Roman"/>
                <a:cs typeface="Times New Roman"/>
              </a:rPr>
              <a:t>			                              </a:t>
            </a:r>
          </a:p>
          <a:p>
            <a:pPr marL="274320" indent="-274320" algn="ctr">
              <a:spcBef>
                <a:spcPct val="20000"/>
              </a:spcBef>
              <a:defRPr/>
            </a:pPr>
            <a:r>
              <a:rPr lang="en-US" sz="4500" b="1" dirty="0">
                <a:latin typeface="Times New Roman"/>
                <a:cs typeface="Times New Roman"/>
              </a:rPr>
              <a:t> Dr. Siddharth </a:t>
            </a:r>
            <a:r>
              <a:rPr lang="en-US" sz="4500" b="1" dirty="0" err="1">
                <a:latin typeface="Times New Roman"/>
                <a:cs typeface="Times New Roman"/>
              </a:rPr>
              <a:t>Dabhade</a:t>
            </a:r>
            <a:r>
              <a:rPr lang="en-US" sz="4500" b="1" i="1" dirty="0">
                <a:latin typeface="Times New Roman"/>
                <a:cs typeface="Times New Roman"/>
              </a:rPr>
              <a:t>		   </a:t>
            </a:r>
            <a:endParaRPr lang="en-US" sz="4500" b="1" i="1" dirty="0">
              <a:latin typeface="Times New Roman" panose="02020603050405020304" pitchFamily="18" charset="0"/>
              <a:cs typeface="Times New Roman" panose="02020603050405020304" pitchFamily="18" charset="0"/>
            </a:endParaRPr>
          </a:p>
          <a:p>
            <a:pPr marL="274320" indent="-274320" algn="ctr" eaLnBrk="1" fontAlgn="auto" hangingPunct="1">
              <a:spcBef>
                <a:spcPct val="20000"/>
              </a:spcBef>
              <a:spcAft>
                <a:spcPts val="0"/>
              </a:spcAft>
              <a:buClr>
                <a:schemeClr val="accent3"/>
              </a:buClr>
              <a:buSzPct val="95000"/>
              <a:defRPr/>
            </a:pPr>
            <a:r>
              <a:rPr lang="en-US" sz="4500" b="1" i="1" dirty="0">
                <a:latin typeface="Times New Roman" panose="02020603050405020304" pitchFamily="18" charset="0"/>
                <a:cs typeface="Times New Roman" panose="02020603050405020304" pitchFamily="18" charset="0"/>
              </a:rPr>
              <a:t>                 </a:t>
            </a:r>
          </a:p>
          <a:p>
            <a:pPr marL="274320" indent="-274320">
              <a:spcBef>
                <a:spcPct val="20000"/>
              </a:spcBef>
              <a:buClr>
                <a:schemeClr val="accent3"/>
              </a:buClr>
              <a:buSzPct val="95000"/>
              <a:defRPr/>
            </a:pPr>
            <a:r>
              <a:rPr lang="en-US" sz="4500" b="1" u="sng" dirty="0">
                <a:latin typeface="Times New Roman"/>
                <a:cs typeface="Times New Roman"/>
              </a:rPr>
              <a:t>Name of Student </a:t>
            </a:r>
            <a:r>
              <a:rPr lang="en-US" sz="4500" b="1" dirty="0">
                <a:latin typeface="Times New Roman"/>
                <a:cs typeface="Times New Roman"/>
              </a:rPr>
              <a:t>                                                                                 </a:t>
            </a:r>
            <a:r>
              <a:rPr lang="en-US" sz="4500" b="1" u="sng" dirty="0">
                <a:latin typeface="Times New Roman"/>
                <a:cs typeface="Times New Roman"/>
              </a:rPr>
              <a:t>Enrollment Number </a:t>
            </a:r>
            <a:endParaRPr lang="en-US" sz="4500" b="1" u="sng" dirty="0">
              <a:latin typeface="Times New Roman" panose="02020603050405020304" pitchFamily="18" charset="0"/>
              <a:cs typeface="Times New Roman" panose="02020603050405020304" pitchFamily="18" charset="0"/>
            </a:endParaRPr>
          </a:p>
          <a:p>
            <a:pPr>
              <a:spcBef>
                <a:spcPct val="20000"/>
              </a:spcBef>
              <a:buClr>
                <a:schemeClr val="accent3"/>
              </a:buClr>
              <a:buSzPct val="95000"/>
              <a:defRPr/>
            </a:pPr>
            <a:r>
              <a:rPr lang="en-US" sz="4500" b="1" dirty="0">
                <a:latin typeface="Times New Roman"/>
                <a:cs typeface="Times New Roman"/>
              </a:rPr>
              <a:t>VASU</a:t>
            </a:r>
            <a:r>
              <a:rPr lang="en-US" sz="4500" b="1" i="1" dirty="0">
                <a:latin typeface="Times New Roman"/>
                <a:cs typeface="Times New Roman"/>
              </a:rPr>
              <a:t>                                                                                                      </a:t>
            </a:r>
            <a:r>
              <a:rPr lang="en-US" sz="4500" b="1" dirty="0">
                <a:latin typeface="Times New Roman"/>
                <a:cs typeface="Times New Roman"/>
              </a:rPr>
              <a:t>101MTMBBI2122024	</a:t>
            </a:r>
            <a:endParaRPr lang="en-US" sz="4500" b="1" u="sng" dirty="0">
              <a:latin typeface="Times New Roman"/>
              <a:cs typeface="Times New Roman"/>
            </a:endParaRPr>
          </a:p>
          <a:p>
            <a:pPr algn="ctr">
              <a:spcBef>
                <a:spcPct val="20000"/>
              </a:spcBef>
              <a:buClr>
                <a:schemeClr val="accent3"/>
              </a:buClr>
              <a:buSzPct val="95000"/>
              <a:defRPr/>
            </a:pPr>
            <a:endParaRPr lang="en-US" sz="4400" b="1" dirty="0">
              <a:latin typeface="Times New Roman"/>
              <a:cs typeface="Times New Roman"/>
            </a:endParaRPr>
          </a:p>
          <a:p>
            <a:pPr algn="ctr">
              <a:spcBef>
                <a:spcPct val="20000"/>
              </a:spcBef>
              <a:spcAft>
                <a:spcPts val="0"/>
              </a:spcAft>
              <a:defRPr/>
            </a:pPr>
            <a:r>
              <a:rPr lang="en-US" sz="4400" b="1" dirty="0">
                <a:latin typeface="Times New Roman"/>
                <a:cs typeface="Times New Roman"/>
              </a:rPr>
              <a:t>2021-23</a:t>
            </a:r>
            <a:endParaRPr lang="en-US" dirty="0">
              <a:latin typeface="Times New Roman"/>
              <a:cs typeface="Times New Roman"/>
            </a:endParaRPr>
          </a:p>
          <a:p>
            <a:pPr marL="274320" indent="-274320" eaLnBrk="1" fontAlgn="auto" hangingPunct="1">
              <a:spcBef>
                <a:spcPct val="20000"/>
              </a:spcBef>
              <a:spcAft>
                <a:spcPts val="0"/>
              </a:spcAft>
              <a:buClr>
                <a:schemeClr val="accent3"/>
              </a:buClr>
              <a:buSzPct val="95000"/>
              <a:defRPr/>
            </a:pPr>
            <a:r>
              <a:rPr lang="en-US" sz="4500" b="1"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sp>
        <p:nvSpPr>
          <p:cNvPr id="3078" name="Rectangle 5">
            <a:extLst>
              <a:ext uri="{FF2B5EF4-FFF2-40B4-BE49-F238E27FC236}">
                <a16:creationId xmlns:a16="http://schemas.microsoft.com/office/drawing/2014/main" id="{A55CCDEB-0BDE-4643-AAB6-66CA3D672D0C}"/>
              </a:ext>
            </a:extLst>
          </p:cNvPr>
          <p:cNvSpPr txBox="1">
            <a:spLocks noChangeArrowheads="1"/>
          </p:cNvSpPr>
          <p:nvPr/>
        </p:nvSpPr>
        <p:spPr bwMode="auto">
          <a:xfrm>
            <a:off x="1970689" y="3093494"/>
            <a:ext cx="8229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ts val="1000"/>
              </a:spcBef>
            </a:pPr>
            <a:r>
              <a:rPr lang="en-US" altLang="en-US" sz="2400" b="1" dirty="0">
                <a:latin typeface="Times New Roman"/>
                <a:cs typeface="Aharoni"/>
              </a:rPr>
              <a:t>Ransomware- Detection and Analysis</a:t>
            </a:r>
            <a:endParaRPr lang="en-US" altLang="en-US" sz="2400" b="1" u="sng" dirty="0">
              <a:latin typeface="Times New Roman"/>
              <a:cs typeface="Arial" panose="020B0604020202020204" pitchFamily="34" charset="0"/>
            </a:endParaRPr>
          </a:p>
        </p:txBody>
      </p:sp>
      <p:sp>
        <p:nvSpPr>
          <p:cNvPr id="3079" name="Rectangle 5">
            <a:extLst>
              <a:ext uri="{FF2B5EF4-FFF2-40B4-BE49-F238E27FC236}">
                <a16:creationId xmlns:a16="http://schemas.microsoft.com/office/drawing/2014/main" id="{26349579-EE4C-45BF-83D4-2FA19B878DFE}"/>
              </a:ext>
            </a:extLst>
          </p:cNvPr>
          <p:cNvSpPr txBox="1">
            <a:spLocks noChangeArrowheads="1"/>
          </p:cNvSpPr>
          <p:nvPr/>
        </p:nvSpPr>
        <p:spPr bwMode="auto">
          <a:xfrm>
            <a:off x="2065282" y="2190412"/>
            <a:ext cx="82296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ts val="1000"/>
              </a:spcBef>
            </a:pPr>
            <a:r>
              <a:rPr lang="en-US" altLang="en-US" sz="2400" b="1" u="sng" dirty="0">
                <a:latin typeface="Times New Roman"/>
                <a:cs typeface="Times New Roman"/>
              </a:rPr>
              <a:t>MINOR PROJECT  (SEE-Jan 23)</a:t>
            </a:r>
            <a:endParaRPr lang="en-US" altLang="en-US" sz="2400" b="1" u="sng" dirty="0">
              <a:latin typeface="Times New Roman" panose="02020603050405020304" pitchFamily="18" charset="0"/>
              <a:cs typeface="Times New Roman" panose="02020603050405020304" pitchFamily="18" charset="0"/>
            </a:endParaRPr>
          </a:p>
        </p:txBody>
      </p:sp>
      <p:sp>
        <p:nvSpPr>
          <p:cNvPr id="3080" name="Rectangle 5">
            <a:extLst>
              <a:ext uri="{FF2B5EF4-FFF2-40B4-BE49-F238E27FC236}">
                <a16:creationId xmlns:a16="http://schemas.microsoft.com/office/drawing/2014/main" id="{DE6D5B78-7A27-4153-BB21-384099C87DD3}"/>
              </a:ext>
            </a:extLst>
          </p:cNvPr>
          <p:cNvSpPr txBox="1">
            <a:spLocks noChangeArrowheads="1"/>
          </p:cNvSpPr>
          <p:nvPr/>
        </p:nvSpPr>
        <p:spPr bwMode="auto">
          <a:xfrm>
            <a:off x="1970689" y="2642604"/>
            <a:ext cx="8229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ts val="1000"/>
              </a:spcBef>
            </a:pPr>
            <a:r>
              <a:rPr lang="en-US" altLang="en-US" sz="2400" b="1" i="1" dirty="0">
                <a:latin typeface="Times New Roman" panose="02020603050405020304" pitchFamily="18" charset="0"/>
              </a:rPr>
              <a:t>On</a:t>
            </a:r>
            <a:endParaRPr lang="en-US" altLang="en-US" sz="2400" b="1" i="1" u="sng" dirty="0">
              <a:latin typeface="Times New Roman" panose="02020603050405020304" pitchFamily="18" charset="0"/>
              <a:cs typeface="Times New Roman" panose="02020603050405020304" pitchFamily="18" charset="0"/>
            </a:endParaRPr>
          </a:p>
        </p:txBody>
      </p:sp>
      <p:pic>
        <p:nvPicPr>
          <p:cNvPr id="1026" name="Picture 2" descr="National Forensic Sciences University">
            <a:extLst>
              <a:ext uri="{FF2B5EF4-FFF2-40B4-BE49-F238E27FC236}">
                <a16:creationId xmlns:a16="http://schemas.microsoft.com/office/drawing/2014/main" id="{22B0FDC7-08C4-40D0-B50D-A16BDA0CF24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2626"/>
          <a:stretch/>
        </p:blipFill>
        <p:spPr bwMode="auto">
          <a:xfrm>
            <a:off x="663472" y="24540"/>
            <a:ext cx="1545021" cy="156866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1AA1FDD-3C6C-4E6F-9A83-608A89CFE33B}"/>
              </a:ext>
            </a:extLst>
          </p:cNvPr>
          <p:cNvSpPr txBox="1"/>
          <p:nvPr/>
        </p:nvSpPr>
        <p:spPr>
          <a:xfrm>
            <a:off x="86556" y="170445"/>
            <a:ext cx="12016723" cy="1138773"/>
          </a:xfrm>
          <a:prstGeom prst="rect">
            <a:avLst/>
          </a:prstGeom>
          <a:noFill/>
        </p:spPr>
        <p:txBody>
          <a:bodyPr wrap="square" lIns="91440" tIns="45720" rIns="91440" bIns="45720" anchor="t">
            <a:spAutoFit/>
          </a:bodyPr>
          <a:lstStyle/>
          <a:p>
            <a:pPr algn="ctr"/>
            <a:r>
              <a:rPr lang="en-IN" sz="3200" b="1" dirty="0">
                <a:solidFill>
                  <a:schemeClr val="accent2">
                    <a:lumMod val="50000"/>
                  </a:schemeClr>
                </a:solidFill>
                <a:latin typeface="Times New Roman"/>
                <a:cs typeface="Times New Roman"/>
              </a:rPr>
              <a:t> </a:t>
            </a:r>
            <a:r>
              <a:rPr lang="en-IN" sz="3200" b="1" i="0" dirty="0">
                <a:solidFill>
                  <a:schemeClr val="accent2">
                    <a:lumMod val="50000"/>
                  </a:schemeClr>
                </a:solidFill>
                <a:effectLst/>
                <a:latin typeface="Times New Roman"/>
                <a:cs typeface="Times New Roman"/>
              </a:rPr>
              <a:t>National Forensic Sciences University</a:t>
            </a:r>
          </a:p>
          <a:p>
            <a:pPr algn="ctr"/>
            <a:r>
              <a:rPr lang="en-IN" dirty="0">
                <a:solidFill>
                  <a:schemeClr val="accent2">
                    <a:lumMod val="50000"/>
                  </a:schemeClr>
                </a:solidFill>
                <a:latin typeface="Times New Roman" panose="02020603050405020304" pitchFamily="18" charset="0"/>
                <a:cs typeface="Times New Roman" panose="02020603050405020304" pitchFamily="18" charset="0"/>
              </a:rPr>
              <a:t>An Institution of National Importance</a:t>
            </a:r>
          </a:p>
          <a:p>
            <a:pPr algn="ctr"/>
            <a:r>
              <a:rPr lang="en-IN" dirty="0">
                <a:solidFill>
                  <a:schemeClr val="accent2">
                    <a:lumMod val="50000"/>
                  </a:schemeClr>
                </a:solidFill>
                <a:latin typeface="Times New Roman" panose="02020603050405020304" pitchFamily="18" charset="0"/>
                <a:cs typeface="Times New Roman" panose="02020603050405020304" pitchFamily="18" charset="0"/>
              </a:rPr>
              <a:t>(Ministry of Home Affairs, Government of India)</a:t>
            </a:r>
          </a:p>
        </p:txBody>
      </p:sp>
      <p:sp>
        <p:nvSpPr>
          <p:cNvPr id="6" name="TextBox 5">
            <a:extLst>
              <a:ext uri="{FF2B5EF4-FFF2-40B4-BE49-F238E27FC236}">
                <a16:creationId xmlns:a16="http://schemas.microsoft.com/office/drawing/2014/main" id="{FAD1A0BE-4086-40BD-9C1E-4ED1AC0D2F9E}"/>
              </a:ext>
            </a:extLst>
          </p:cNvPr>
          <p:cNvSpPr txBox="1"/>
          <p:nvPr/>
        </p:nvSpPr>
        <p:spPr>
          <a:xfrm>
            <a:off x="1604801" y="1307019"/>
            <a:ext cx="9464863" cy="830997"/>
          </a:xfrm>
          <a:prstGeom prst="rect">
            <a:avLst/>
          </a:prstGeom>
          <a:noFill/>
        </p:spPr>
        <p:txBody>
          <a:bodyPr wrap="square" lIns="91440" tIns="45720" rIns="91440" bIns="45720" rtlCol="0" anchor="t">
            <a:spAutoFit/>
          </a:bodyPr>
          <a:lstStyle/>
          <a:p>
            <a:pPr algn="ctr"/>
            <a:r>
              <a:rPr lang="en-IN" sz="2400" b="1" dirty="0">
                <a:latin typeface="Times New Roman" panose="02020603050405020304" pitchFamily="18" charset="0"/>
                <a:cs typeface="Times New Roman" panose="02020603050405020304" pitchFamily="18" charset="0"/>
              </a:rPr>
              <a:t>School of Management Studies - MBA in Business Intelligence</a:t>
            </a:r>
          </a:p>
          <a:p>
            <a:pPr algn="just"/>
            <a:r>
              <a:rPr lang="en-IN" sz="2400" b="1" dirty="0">
                <a:latin typeface="Times New Roman"/>
                <a:cs typeface="Times New Roman"/>
              </a:rPr>
              <a:t>                                                  </a:t>
            </a:r>
            <a:r>
              <a:rPr lang="en-IN" sz="2000" dirty="0">
                <a:latin typeface="Times New Roman"/>
                <a:cs typeface="Times New Roman"/>
              </a:rPr>
              <a:t>Semester 3</a:t>
            </a:r>
          </a:p>
        </p:txBody>
      </p:sp>
      <p:sp>
        <p:nvSpPr>
          <p:cNvPr id="2" name="Slide Number Placeholder 1"/>
          <p:cNvSpPr>
            <a:spLocks noGrp="1"/>
          </p:cNvSpPr>
          <p:nvPr>
            <p:ph type="sldNum" sz="quarter" idx="12"/>
          </p:nvPr>
        </p:nvSpPr>
        <p:spPr/>
        <p:txBody>
          <a:bodyPr/>
          <a:lstStyle/>
          <a:p>
            <a:fld id="{4693FF27-BDC5-4AF9-ABE1-59E3F404D176}" type="slidenum">
              <a:rPr lang="en-IN" altLang="en-US" smtClean="0"/>
              <a:pPr/>
              <a:t>1</a:t>
            </a:fld>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EC38BCA-D10E-4C90-BB94-1D43FEFCDCFA}" type="slidenum">
              <a:rPr lang="en-IN" altLang="en-US" smtClean="0"/>
              <a:pPr/>
              <a:t>10</a:t>
            </a:fld>
            <a:endParaRPr lang="en-IN" altLang="en-US"/>
          </a:p>
        </p:txBody>
      </p:sp>
      <p:graphicFrame>
        <p:nvGraphicFramePr>
          <p:cNvPr id="11" name="Table 10">
            <a:extLst>
              <a:ext uri="{FF2B5EF4-FFF2-40B4-BE49-F238E27FC236}">
                <a16:creationId xmlns:a16="http://schemas.microsoft.com/office/drawing/2014/main" id="{365E576C-A30E-4A14-BE8D-D91C3B4F4714}"/>
              </a:ext>
            </a:extLst>
          </p:cNvPr>
          <p:cNvGraphicFramePr>
            <a:graphicFrameLocks noGrp="1"/>
          </p:cNvGraphicFramePr>
          <p:nvPr>
            <p:extLst>
              <p:ext uri="{D42A27DB-BD31-4B8C-83A1-F6EECF244321}">
                <p14:modId xmlns:p14="http://schemas.microsoft.com/office/powerpoint/2010/main" val="2859563843"/>
              </p:ext>
            </p:extLst>
          </p:nvPr>
        </p:nvGraphicFramePr>
        <p:xfrm>
          <a:off x="30686" y="136525"/>
          <a:ext cx="12142728" cy="5066528"/>
        </p:xfrm>
        <a:graphic>
          <a:graphicData uri="http://schemas.openxmlformats.org/drawingml/2006/table">
            <a:tbl>
              <a:tblPr firstRow="1" bandRow="1">
                <a:tableStyleId>{21E4AEA4-8DFA-4A89-87EB-49C32662AFE0}</a:tableStyleId>
              </a:tblPr>
              <a:tblGrid>
                <a:gridCol w="2622492">
                  <a:extLst>
                    <a:ext uri="{9D8B030D-6E8A-4147-A177-3AD203B41FA5}">
                      <a16:colId xmlns:a16="http://schemas.microsoft.com/office/drawing/2014/main" val="20000"/>
                    </a:ext>
                  </a:extLst>
                </a:gridCol>
                <a:gridCol w="3317487">
                  <a:extLst>
                    <a:ext uri="{9D8B030D-6E8A-4147-A177-3AD203B41FA5}">
                      <a16:colId xmlns:a16="http://schemas.microsoft.com/office/drawing/2014/main" val="20001"/>
                    </a:ext>
                  </a:extLst>
                </a:gridCol>
                <a:gridCol w="3011872">
                  <a:extLst>
                    <a:ext uri="{9D8B030D-6E8A-4147-A177-3AD203B41FA5}">
                      <a16:colId xmlns:a16="http://schemas.microsoft.com/office/drawing/2014/main" val="20002"/>
                    </a:ext>
                  </a:extLst>
                </a:gridCol>
                <a:gridCol w="3190877">
                  <a:extLst>
                    <a:ext uri="{9D8B030D-6E8A-4147-A177-3AD203B41FA5}">
                      <a16:colId xmlns:a16="http://schemas.microsoft.com/office/drawing/2014/main" val="20003"/>
                    </a:ext>
                  </a:extLst>
                </a:gridCol>
              </a:tblGrid>
              <a:tr h="566020">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Sr. No.</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Paper</a:t>
                      </a:r>
                      <a:r>
                        <a:rPr lang="en-US" sz="1800" baseline="0" dirty="0">
                          <a:solidFill>
                            <a:schemeClr val="tx1"/>
                          </a:solidFill>
                          <a:latin typeface="Times New Roman" panose="02020603050405020304" pitchFamily="18" charset="0"/>
                          <a:cs typeface="Times New Roman" panose="02020603050405020304" pitchFamily="18" charset="0"/>
                        </a:rPr>
                        <a:t> Title and its Author</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Details of Publication</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Findings/Outcome</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2007586">
                <a:tc>
                  <a:txBody>
                    <a:bodyPr/>
                    <a:lstStyle/>
                    <a:p>
                      <a:pPr algn="ctr"/>
                      <a:r>
                        <a:rPr lang="en-US" sz="1200" dirty="0">
                          <a:solidFill>
                            <a:schemeClr val="tx1"/>
                          </a:solidFill>
                          <a:latin typeface="Times New Roman"/>
                          <a:cs typeface="Times New Roman"/>
                        </a:rPr>
                        <a:t>5</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a:buNone/>
                      </a:pPr>
                      <a:r>
                        <a:rPr lang="en-US" sz="1400" b="0" i="0" u="none" strike="noStrike" noProof="0" dirty="0">
                          <a:latin typeface="Times New Roman"/>
                        </a:rPr>
                        <a:t> Ransomware: A Research and a Personal Case Study Of Dealing With This Nasty Malware Author: Azad Ali </a:t>
                      </a:r>
                      <a:endParaRPr lang="en-US" sz="1400" b="0" i="0" u="none" strike="noStrike" noProof="0">
                        <a:latin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400" b="0" i="0" u="none" strike="noStrike" noProof="0" dirty="0">
                          <a:latin typeface="Times New Roman"/>
                        </a:rPr>
                        <a:t>Publisher: Issues in Information Systems </a:t>
                      </a:r>
                      <a:r>
                        <a:rPr lang="en-US" sz="1400" b="0" i="0" u="none" strike="noStrike" noProof="0" dirty="0"/>
                        <a:t>: 2017 </a:t>
                      </a:r>
                      <a:endParaRPr lang="en-US">
                        <a:latin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buNone/>
                      </a:pPr>
                      <a:r>
                        <a:rPr lang="en-US" sz="1400" b="0" i="0" u="none" strike="noStrike" noProof="0" dirty="0">
                          <a:latin typeface="Times New Roman"/>
                        </a:rPr>
                        <a:t>This essay discussed ransomware, a terrible form of malware that targets users' computers, encrypts files, blocks access to computers and data files, and then demands payment in exchange for the functionality of the machines and files to be restored.</a:t>
                      </a:r>
                      <a:endParaRPr lang="en-US" dirty="0"/>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92922">
                <a:tc>
                  <a:txBody>
                    <a:bodyPr/>
                    <a:lstStyle/>
                    <a:p>
                      <a:pPr algn="ctr"/>
                      <a:r>
                        <a:rPr lang="en-US" sz="1200" dirty="0">
                          <a:solidFill>
                            <a:schemeClr val="tx1"/>
                          </a:solidFill>
                          <a:latin typeface="Times New Roman"/>
                          <a:cs typeface="Times New Roman"/>
                        </a:rPr>
                        <a:t>6</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a:latin typeface="Times New Roman"/>
                        </a:rPr>
                        <a:t>Ransomware Evolution, Target and Safety Measures Neeraj Kumar, Alka Agrawal, Prof. Raees Ahmad Khan </a:t>
                      </a:r>
                      <a:endParaRPr lang="en-US" sz="1400" b="0" i="0" u="none" strike="noStrike" noProof="0" dirty="0">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a:latin typeface="Times New Roman"/>
                        </a:rPr>
                        <a:t>Publisher: Research gate Publishing Year: 2018 </a:t>
                      </a:r>
                      <a:r>
                        <a:rPr lang="en-US" sz="1400" b="0" i="0" u="none" strike="noStrike" noProof="0" dirty="0">
                          <a:solidFill>
                            <a:schemeClr val="tx1"/>
                          </a:solidFill>
                          <a:latin typeface="Times New Roman"/>
                        </a:rPr>
                        <a:t> </a:t>
                      </a:r>
                      <a:r>
                        <a:rPr lang="en-US" sz="1200" b="0" i="0" u="none" strike="noStrike" noProof="0" dirty="0">
                          <a:latin typeface="Times New Roman"/>
                          <a:cs typeface="Times New Roman"/>
                        </a:rPr>
                        <a:t> </a:t>
                      </a:r>
                      <a:endParaRPr lang="en-US" sz="1200" dirty="0">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a:latin typeface="Times New Roman"/>
                        </a:rPr>
                        <a:t>This paper describes the evolution of ransomware and some of the general traits of a few well-known ransomware. The report presents research from the very first ransomware to the present day in the evolution section.</a:t>
                      </a:r>
                      <a:endParaRPr lang="en-US" dirty="0">
                        <a:latin typeface="Times New Roman"/>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0664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61276-973A-C080-FC02-B373A2EACE2E}"/>
              </a:ext>
            </a:extLst>
          </p:cNvPr>
          <p:cNvSpPr>
            <a:spLocks noGrp="1"/>
          </p:cNvSpPr>
          <p:nvPr>
            <p:ph idx="1"/>
          </p:nvPr>
        </p:nvSpPr>
        <p:spPr>
          <a:xfrm>
            <a:off x="137160" y="886968"/>
            <a:ext cx="11216640" cy="5289995"/>
          </a:xfrm>
        </p:spPr>
        <p:txBody>
          <a:bodyPr>
            <a:normAutofit/>
          </a:bodyPr>
          <a:lstStyle/>
          <a:p>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Virtual machine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technology is used for many use cases across on-premises and cloud environments. More recently, public cloud services are using virtual machines to provide virtual application resources to multiple users at once, for even more cost-efficient and flexible computing. Each virtual machine runs its own operating system and functions separately from the other VMs, even when they are all running on the same host.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b="1" dirty="0">
                <a:effectLst/>
                <a:latin typeface="Times New Roman" panose="02020603050405020304" pitchFamily="18" charset="0"/>
                <a:ea typeface="Calibri" panose="020F0502020204030204" pitchFamily="34" charset="0"/>
              </a:rPr>
              <a:t>Oracle VM -</a:t>
            </a:r>
            <a:r>
              <a:rPr lang="en-IN" sz="1600" dirty="0">
                <a:effectLst/>
                <a:latin typeface="Times New Roman" panose="02020603050405020304" pitchFamily="18" charset="0"/>
                <a:ea typeface="Calibri" panose="020F0502020204030204" pitchFamily="34" charset="0"/>
              </a:rPr>
              <a:t> VirtualBox is a powerful x86 and AMD64/Intel64 virtualization product for enterprise as well as home use. Not only is VirtualBox an extremely feature-rich, high-performance product for enterprise customers, it is also the only professional solution that is available as Open source.</a:t>
            </a:r>
          </a:p>
          <a:p>
            <a:r>
              <a:rPr lang="en-IN" sz="1600" b="1" dirty="0">
                <a:effectLst/>
                <a:latin typeface="Times New Roman" panose="02020603050405020304" pitchFamily="18" charset="0"/>
                <a:ea typeface="Calibri" panose="020F0502020204030204" pitchFamily="34" charset="0"/>
              </a:rPr>
              <a:t>Power Shell -</a:t>
            </a:r>
            <a:r>
              <a:rPr lang="en-IN" sz="1600" dirty="0">
                <a:effectLst/>
                <a:latin typeface="Times New Roman" panose="02020603050405020304" pitchFamily="18" charset="0"/>
                <a:ea typeface="Calibri" panose="020F0502020204030204" pitchFamily="34" charset="0"/>
              </a:rPr>
              <a:t> PowerShell is a cross-platform task automation solution made up of a command-line shell, a scripting language, and a configuration management framework</a:t>
            </a:r>
            <a:r>
              <a:rPr lang="en-IN" sz="1600" dirty="0">
                <a:latin typeface="Times New Roman" panose="02020603050405020304" pitchFamily="18" charset="0"/>
                <a:ea typeface="Calibri" panose="020F0502020204030204" pitchFamily="34" charset="0"/>
              </a:rPr>
              <a:t>.</a:t>
            </a:r>
          </a:p>
          <a:p>
            <a:r>
              <a:rPr lang="en-IN" sz="1600" b="1" dirty="0">
                <a:effectLst/>
                <a:latin typeface="Times New Roman" panose="02020603050405020304" pitchFamily="18" charset="0"/>
                <a:ea typeface="Calibri" panose="020F0502020204030204" pitchFamily="34" charset="0"/>
              </a:rPr>
              <a:t>Power Shell Scripting-</a:t>
            </a:r>
            <a:r>
              <a:rPr lang="en-IN" sz="1600" dirty="0">
                <a:effectLst/>
                <a:latin typeface="Times New Roman" panose="02020603050405020304" pitchFamily="18" charset="0"/>
                <a:ea typeface="Calibri" panose="020F0502020204030204" pitchFamily="34" charset="0"/>
              </a:rPr>
              <a:t> Windows PowerShell is a command-line shell and scripting language designed especially for system administration. Its </a:t>
            </a:r>
            <a:r>
              <a:rPr lang="en-IN" sz="1600" dirty="0" err="1">
                <a:effectLst/>
                <a:latin typeface="Times New Roman" panose="02020603050405020304" pitchFamily="18" charset="0"/>
                <a:ea typeface="Calibri" panose="020F0502020204030204" pitchFamily="34" charset="0"/>
              </a:rPr>
              <a:t>analog</a:t>
            </a:r>
            <a:r>
              <a:rPr lang="en-IN" sz="1600" dirty="0">
                <a:effectLst/>
                <a:latin typeface="Times New Roman" panose="02020603050405020304" pitchFamily="18" charset="0"/>
                <a:ea typeface="Calibri" panose="020F0502020204030204" pitchFamily="34" charset="0"/>
              </a:rPr>
              <a:t> in Linux is called Bash Scripting. Built on the .NET Framework,</a:t>
            </a:r>
          </a:p>
          <a:p>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JSON-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structures of simple data sets are stored in JavaScript Object Notation or JSON format. It is based on text, is lightweight, has a format that humans can read, and is a standard data interchange format. It contains 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json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file extension and is similar to the XML file format.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D6B53800-27CE-3B24-77EF-1C100CE72AAC}"/>
              </a:ext>
            </a:extLst>
          </p:cNvPr>
          <p:cNvSpPr>
            <a:spLocks noGrp="1"/>
          </p:cNvSpPr>
          <p:nvPr>
            <p:ph type="sldNum" sz="quarter" idx="12"/>
          </p:nvPr>
        </p:nvSpPr>
        <p:spPr/>
        <p:txBody>
          <a:bodyPr/>
          <a:lstStyle/>
          <a:p>
            <a:fld id="{0EC38BCA-D10E-4C90-BB94-1D43FEFCDCFA}" type="slidenum">
              <a:rPr lang="en-IN" altLang="en-US" smtClean="0"/>
              <a:pPr/>
              <a:t>11</a:t>
            </a:fld>
            <a:endParaRPr lang="en-IN" altLang="en-US"/>
          </a:p>
        </p:txBody>
      </p:sp>
      <p:sp>
        <p:nvSpPr>
          <p:cNvPr id="5" name="Title 1">
            <a:extLst>
              <a:ext uri="{FF2B5EF4-FFF2-40B4-BE49-F238E27FC236}">
                <a16:creationId xmlns:a16="http://schemas.microsoft.com/office/drawing/2014/main" id="{73F36CB7-494C-7600-4E02-5214B63D2FEB}"/>
              </a:ext>
            </a:extLst>
          </p:cNvPr>
          <p:cNvSpPr txBox="1">
            <a:spLocks noGrp="1"/>
          </p:cNvSpPr>
          <p:nvPr>
            <p:ph type="title"/>
          </p:nvPr>
        </p:nvSpPr>
        <p:spPr bwMode="auto">
          <a:xfrm>
            <a:off x="0" y="1"/>
            <a:ext cx="12192000" cy="804671"/>
          </a:xfrm>
          <a:prstGeom prst="rect">
            <a:avLst/>
          </a:prstGeom>
          <a:solidFill>
            <a:schemeClr val="accent5">
              <a:lumMod val="60000"/>
              <a:lumOff val="40000"/>
            </a:schemeClr>
          </a:solidFill>
          <a:ln>
            <a:solidFill>
              <a:schemeClr val="tx1"/>
            </a:solidFill>
          </a:ln>
        </p:spPr>
        <p:txBody>
          <a:bodyPr lIns="91440" tIns="45720" rIns="91440" bIns="45720"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3200" dirty="0">
                <a:latin typeface="Times New Roman"/>
                <a:cs typeface="Times New Roman"/>
              </a:rPr>
              <a:t>Tools Used</a:t>
            </a:r>
            <a:endParaRPr lang="en-US" sz="3200" dirty="0">
              <a:ea typeface="+mj-lt"/>
              <a:cs typeface="+mj-lt"/>
            </a:endParaRPr>
          </a:p>
        </p:txBody>
      </p:sp>
    </p:spTree>
    <p:extLst>
      <p:ext uri="{BB962C8B-B14F-4D97-AF65-F5344CB8AC3E}">
        <p14:creationId xmlns:p14="http://schemas.microsoft.com/office/powerpoint/2010/main" val="384137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7B659A5B-0734-44C5-9D6D-ADB428171D6D}"/>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cs typeface="Arial" panose="020B0604020202020204" pitchFamily="34" charset="0"/>
            </a:endParaRPr>
          </a:p>
        </p:txBody>
      </p:sp>
      <p:sp>
        <p:nvSpPr>
          <p:cNvPr id="7171" name="TextBox 7">
            <a:extLst>
              <a:ext uri="{FF2B5EF4-FFF2-40B4-BE49-F238E27FC236}">
                <a16:creationId xmlns:a16="http://schemas.microsoft.com/office/drawing/2014/main" id="{1316CBFD-4496-4DD2-B6CC-3DAF9979BC31}"/>
              </a:ext>
            </a:extLst>
          </p:cNvPr>
          <p:cNvSpPr txBox="1">
            <a:spLocks noChangeArrowheads="1"/>
          </p:cNvSpPr>
          <p:nvPr/>
        </p:nvSpPr>
        <p:spPr bwMode="auto">
          <a:xfrm>
            <a:off x="137160" y="713233"/>
            <a:ext cx="11811380" cy="419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a:lnSpc>
                <a:spcPct val="90000"/>
              </a:lnSpc>
              <a:spcBef>
                <a:spcPts val="1000"/>
              </a:spcBef>
              <a:buFont typeface="Arial"/>
              <a:buChar char="•"/>
            </a:pPr>
            <a:r>
              <a:rPr lang="en-US" sz="1600" dirty="0">
                <a:latin typeface="Times New Roman"/>
                <a:cs typeface="Times New Roman"/>
              </a:rPr>
              <a:t>In 2021, ransomware cost the global economy $20 billion. By 2031, that amount is anticipated to reach $265 billion. (</a:t>
            </a:r>
            <a:r>
              <a:rPr lang="en-US" sz="1600" dirty="0">
                <a:latin typeface="Times New Roman"/>
                <a:cs typeface="Times New Roman"/>
                <a:hlinkClick r:id="rId2"/>
              </a:rPr>
              <a:t>https://www.globalreinsurance.com/ransomware-costs-to-reach-20-</a:t>
            </a:r>
            <a:r>
              <a:rPr lang="en-US" sz="1600" dirty="0">
                <a:latin typeface="Times New Roman"/>
                <a:cs typeface="Times New Roman"/>
              </a:rPr>
              <a:t> billion-in-2021/1437206.article) </a:t>
            </a:r>
          </a:p>
          <a:p>
            <a:pPr marL="285750" indent="-285750">
              <a:lnSpc>
                <a:spcPct val="90000"/>
              </a:lnSpc>
              <a:spcBef>
                <a:spcPts val="1000"/>
              </a:spcBef>
              <a:buFont typeface="Arial"/>
              <a:buChar char="•"/>
            </a:pPr>
            <a:r>
              <a:rPr lang="en-US" sz="1600" dirty="0">
                <a:latin typeface="Times New Roman"/>
                <a:cs typeface="Times New Roman"/>
              </a:rPr>
              <a:t>Ransomware affected 37% of all companies and </a:t>
            </a:r>
            <a:r>
              <a:rPr lang="en-US" sz="1600" dirty="0" err="1">
                <a:latin typeface="Times New Roman"/>
                <a:cs typeface="Times New Roman"/>
              </a:rPr>
              <a:t>organisations</a:t>
            </a:r>
            <a:r>
              <a:rPr lang="en-US" sz="1600" dirty="0">
                <a:latin typeface="Times New Roman"/>
                <a:cs typeface="Times New Roman"/>
              </a:rPr>
              <a:t> in 2021. (</a:t>
            </a:r>
            <a:r>
              <a:rPr lang="en-US" sz="1600" dirty="0">
                <a:latin typeface="Times New Roman"/>
                <a:cs typeface="Times New Roman"/>
                <a:hlinkClick r:id="rId3"/>
              </a:rPr>
              <a:t>https://www.wilmingtonbiz.com/insights/jeremy_tomlinson/37_of_orgs_said_they_were_the_victim_of_ransomware_in_2021/3292</a:t>
            </a:r>
            <a:r>
              <a:rPr lang="en-US" sz="1600" dirty="0">
                <a:latin typeface="Times New Roman"/>
                <a:cs typeface="Times New Roman"/>
              </a:rPr>
              <a:t>) </a:t>
            </a:r>
          </a:p>
          <a:p>
            <a:pPr marL="285750" indent="-285750">
              <a:lnSpc>
                <a:spcPct val="90000"/>
              </a:lnSpc>
              <a:spcBef>
                <a:spcPts val="1000"/>
              </a:spcBef>
              <a:buFont typeface="Arial"/>
              <a:buChar char="•"/>
            </a:pPr>
            <a:r>
              <a:rPr lang="en-US" sz="1600" dirty="0">
                <a:latin typeface="Times New Roman"/>
                <a:cs typeface="Times New Roman"/>
              </a:rPr>
              <a:t>In 2021, businesses spent an average of $1.85 million on ransomware recovery. (</a:t>
            </a:r>
            <a:r>
              <a:rPr lang="en-US" sz="1600" dirty="0">
                <a:latin typeface="Times New Roman"/>
                <a:cs typeface="Times New Roman"/>
                <a:hlinkClick r:id="rId4"/>
              </a:rPr>
              <a:t>https://www.sophos.com/en-us/press-office/pressreleases/2021/04/ransomware-recovery-cost-reaches-nearly-dollar-2-</a:t>
            </a:r>
            <a:r>
              <a:rPr lang="en-US" sz="1600" dirty="0">
                <a:latin typeface="Times New Roman"/>
                <a:cs typeface="Times New Roman"/>
              </a:rPr>
              <a:t> million-more-than-doubling-in-a-year) </a:t>
            </a:r>
          </a:p>
          <a:p>
            <a:pPr marL="285750" indent="-285750">
              <a:lnSpc>
                <a:spcPct val="90000"/>
              </a:lnSpc>
              <a:spcBef>
                <a:spcPts val="1000"/>
              </a:spcBef>
              <a:buFont typeface="Arial"/>
              <a:buChar char="•"/>
            </a:pPr>
            <a:r>
              <a:rPr lang="en-US" sz="1600" dirty="0">
                <a:latin typeface="Times New Roman"/>
                <a:cs typeface="Times New Roman"/>
              </a:rPr>
              <a:t>According to a new report, ransomware attacks are increasing at a "alarming" rate. (</a:t>
            </a:r>
            <a:r>
              <a:rPr lang="en-US" sz="1600" dirty="0">
                <a:latin typeface="Times New Roman"/>
                <a:cs typeface="Times New Roman"/>
                <a:hlinkClick r:id="rId5"/>
              </a:rPr>
              <a:t>https://www.cybertalk.org/2022/05/26/ransomware-attacksincrease-at-alarming-rate-according-to-new-report/</a:t>
            </a:r>
            <a:r>
              <a:rPr lang="en-US" sz="1600" dirty="0">
                <a:latin typeface="Times New Roman"/>
                <a:cs typeface="Times New Roman"/>
              </a:rPr>
              <a:t>)</a:t>
            </a:r>
          </a:p>
          <a:p>
            <a:pPr marL="285750" indent="-285750">
              <a:lnSpc>
                <a:spcPct val="90000"/>
              </a:lnSpc>
              <a:spcBef>
                <a:spcPts val="1000"/>
              </a:spcBef>
              <a:buFont typeface="Arial"/>
              <a:buChar char="•"/>
            </a:pPr>
            <a:r>
              <a:rPr lang="en-US" sz="1600" dirty="0">
                <a:latin typeface="Times New Roman"/>
                <a:cs typeface="Arial"/>
              </a:rPr>
              <a:t>Nearly 30 government organization's in Costa Rica were the target of a cyberattack, including the Ministry of Finance and the Ministry of Science, Innovation, Technology, and Telecommunications (MICITT). (</a:t>
            </a:r>
            <a:r>
              <a:rPr lang="en-US" sz="1600" dirty="0">
                <a:latin typeface="Times New Roman"/>
                <a:cs typeface="Arial"/>
                <a:hlinkClick r:id="rId6"/>
              </a:rPr>
              <a:t>https://en.wikipedia.or/wiki/2022_Costa_Rican_ransomware_attack</a:t>
            </a:r>
            <a:r>
              <a:rPr lang="en-US" sz="1600" dirty="0">
                <a:latin typeface="Times New Roman"/>
                <a:cs typeface="Arial"/>
              </a:rPr>
              <a:t>).</a:t>
            </a:r>
            <a:endParaRPr lang="en-US" sz="1600" dirty="0">
              <a:latin typeface="Times New Roman"/>
              <a:cs typeface="Times New Roman" panose="02020603050405020304" pitchFamily="18" charset="0"/>
            </a:endParaRPr>
          </a:p>
          <a:p>
            <a:pPr marL="285750" indent="-285750">
              <a:lnSpc>
                <a:spcPct val="90000"/>
              </a:lnSpc>
              <a:spcBef>
                <a:spcPts val="1000"/>
              </a:spcBef>
              <a:buFont typeface="Arial"/>
              <a:buChar char="•"/>
            </a:pPr>
            <a:endParaRPr lang="en-US" dirty="0">
              <a:latin typeface="Times New Roman"/>
              <a:cs typeface="Arial"/>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B844572F-311D-4231-8B77-D32891830419}"/>
              </a:ext>
            </a:extLst>
          </p:cNvPr>
          <p:cNvSpPr txBox="1"/>
          <p:nvPr/>
        </p:nvSpPr>
        <p:spPr bwMode="auto">
          <a:xfrm>
            <a:off x="0" y="0"/>
            <a:ext cx="12192000" cy="639763"/>
          </a:xfrm>
          <a:prstGeom prst="rect">
            <a:avLst/>
          </a:prstGeom>
          <a:solidFill>
            <a:schemeClr val="accent5">
              <a:lumMod val="60000"/>
              <a:lumOff val="40000"/>
            </a:schemeClr>
          </a:solidFill>
          <a:ln>
            <a:solidFill>
              <a:schemeClr val="tx1"/>
            </a:solidFill>
          </a:ln>
        </p:spPr>
        <p:txBody>
          <a:bodyPr lIns="91440" tIns="45720" rIns="91440" bIns="45720"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3200" dirty="0">
                <a:latin typeface="Times New Roman"/>
                <a:cs typeface="Times New Roman"/>
              </a:rPr>
              <a:t>Facts and Figure</a:t>
            </a:r>
            <a:r>
              <a:rPr lang="en-US" sz="3200" dirty="0">
                <a:ea typeface="+mj-lt"/>
                <a:cs typeface="+mj-lt"/>
              </a:rPr>
              <a:t> </a:t>
            </a:r>
          </a:p>
        </p:txBody>
      </p:sp>
      <p:sp>
        <p:nvSpPr>
          <p:cNvPr id="2" name="Slide Number Placeholder 1"/>
          <p:cNvSpPr>
            <a:spLocks noGrp="1"/>
          </p:cNvSpPr>
          <p:nvPr>
            <p:ph type="sldNum" sz="quarter" idx="12"/>
          </p:nvPr>
        </p:nvSpPr>
        <p:spPr/>
        <p:txBody>
          <a:bodyPr/>
          <a:lstStyle/>
          <a:p>
            <a:fld id="{4693FF27-BDC5-4AF9-ABE1-59E3F404D176}" type="slidenum">
              <a:rPr lang="en-IN" altLang="en-US" smtClean="0"/>
              <a:pPr/>
              <a:t>12</a:t>
            </a:fld>
            <a:endParaRPr lang="en-IN" altLang="en-US"/>
          </a:p>
        </p:txBody>
      </p:sp>
    </p:spTree>
    <p:extLst>
      <p:ext uri="{BB962C8B-B14F-4D97-AF65-F5344CB8AC3E}">
        <p14:creationId xmlns:p14="http://schemas.microsoft.com/office/powerpoint/2010/main" val="332563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866F802-D795-47FD-8D95-7844FBA8E501}"/>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cs typeface="Arial" panose="020B0604020202020204" pitchFamily="34" charset="0"/>
            </a:endParaRPr>
          </a:p>
        </p:txBody>
      </p:sp>
      <p:sp>
        <p:nvSpPr>
          <p:cNvPr id="13" name="Title 1">
            <a:extLst>
              <a:ext uri="{FF2B5EF4-FFF2-40B4-BE49-F238E27FC236}">
                <a16:creationId xmlns:a16="http://schemas.microsoft.com/office/drawing/2014/main" id="{37E31638-EF39-4FD3-B160-E724B779C497}"/>
              </a:ext>
            </a:extLst>
          </p:cNvPr>
          <p:cNvSpPr txBox="1"/>
          <p:nvPr/>
        </p:nvSpPr>
        <p:spPr bwMode="auto">
          <a:xfrm>
            <a:off x="0" y="0"/>
            <a:ext cx="12192000" cy="639763"/>
          </a:xfrm>
          <a:prstGeom prst="rect">
            <a:avLst/>
          </a:prstGeom>
          <a:solidFill>
            <a:schemeClr val="accent5">
              <a:lumMod val="60000"/>
              <a:lumOff val="40000"/>
            </a:schemeClr>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Block Diagram</a:t>
            </a:r>
          </a:p>
        </p:txBody>
      </p:sp>
      <p:sp>
        <p:nvSpPr>
          <p:cNvPr id="2" name="Slide Number Placeholder 1"/>
          <p:cNvSpPr>
            <a:spLocks noGrp="1"/>
          </p:cNvSpPr>
          <p:nvPr>
            <p:ph type="sldNum" sz="quarter" idx="12"/>
          </p:nvPr>
        </p:nvSpPr>
        <p:spPr>
          <a:solidFill>
            <a:schemeClr val="bg1"/>
          </a:solidFill>
        </p:spPr>
        <p:txBody>
          <a:bodyPr/>
          <a:lstStyle/>
          <a:p>
            <a:fld id="{4693FF27-BDC5-4AF9-ABE1-59E3F404D176}" type="slidenum">
              <a:rPr lang="en-IN" altLang="en-US" smtClean="0"/>
              <a:pPr/>
              <a:t>13</a:t>
            </a:fld>
            <a:endParaRPr lang="en-IN" altLang="en-US"/>
          </a:p>
        </p:txBody>
      </p:sp>
      <p:sp>
        <p:nvSpPr>
          <p:cNvPr id="3" name="Rectangle 2">
            <a:extLst>
              <a:ext uri="{FF2B5EF4-FFF2-40B4-BE49-F238E27FC236}">
                <a16:creationId xmlns:a16="http://schemas.microsoft.com/office/drawing/2014/main" id="{614BF8B4-C32A-1A84-E369-2206A0658344}"/>
              </a:ext>
            </a:extLst>
          </p:cNvPr>
          <p:cNvSpPr/>
          <p:nvPr/>
        </p:nvSpPr>
        <p:spPr>
          <a:xfrm>
            <a:off x="130348" y="1172934"/>
            <a:ext cx="1541929" cy="762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Install VM </a:t>
            </a:r>
          </a:p>
        </p:txBody>
      </p:sp>
      <p:sp>
        <p:nvSpPr>
          <p:cNvPr id="4" name="Arrow: Right 3">
            <a:extLst>
              <a:ext uri="{FF2B5EF4-FFF2-40B4-BE49-F238E27FC236}">
                <a16:creationId xmlns:a16="http://schemas.microsoft.com/office/drawing/2014/main" id="{CC7055B6-06E8-404E-E891-D982B9738F3B}"/>
              </a:ext>
            </a:extLst>
          </p:cNvPr>
          <p:cNvSpPr/>
          <p:nvPr/>
        </p:nvSpPr>
        <p:spPr>
          <a:xfrm>
            <a:off x="1753373" y="1360471"/>
            <a:ext cx="430307" cy="349623"/>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3158B7D-8710-B884-3F80-5B7A804CEDB3}"/>
              </a:ext>
            </a:extLst>
          </p:cNvPr>
          <p:cNvSpPr/>
          <p:nvPr/>
        </p:nvSpPr>
        <p:spPr>
          <a:xfrm>
            <a:off x="2314646" y="1303901"/>
            <a:ext cx="1739152" cy="50202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ea typeface="+mn-lt"/>
                <a:cs typeface="Times New Roman" panose="02020603050405020304" pitchFamily="18" charset="0"/>
              </a:rPr>
              <a:t> infection process</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A7C47C65-4461-A07D-F250-1C18F08A1C84}"/>
              </a:ext>
            </a:extLst>
          </p:cNvPr>
          <p:cNvSpPr/>
          <p:nvPr/>
        </p:nvSpPr>
        <p:spPr>
          <a:xfrm>
            <a:off x="4140253" y="1357173"/>
            <a:ext cx="663387" cy="412376"/>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DF608D5-7E7D-0ADC-C40F-0A9D663BAD98}"/>
              </a:ext>
            </a:extLst>
          </p:cNvPr>
          <p:cNvSpPr/>
          <p:nvPr/>
        </p:nvSpPr>
        <p:spPr>
          <a:xfrm>
            <a:off x="4876389" y="976432"/>
            <a:ext cx="3021106" cy="116095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ea typeface="+mn-lt"/>
                <a:cs typeface="Times New Roman" panose="02020603050405020304" pitchFamily="18" charset="0"/>
              </a:rPr>
              <a:t> Part of the source code with two DLL files — for x64- and x86-bit OS. </a:t>
            </a:r>
          </a:p>
        </p:txBody>
      </p:sp>
      <p:sp>
        <p:nvSpPr>
          <p:cNvPr id="9" name="Arrow: Right 8">
            <a:extLst>
              <a:ext uri="{FF2B5EF4-FFF2-40B4-BE49-F238E27FC236}">
                <a16:creationId xmlns:a16="http://schemas.microsoft.com/office/drawing/2014/main" id="{B03343E4-048A-71EC-4178-51CD440DCB46}"/>
              </a:ext>
            </a:extLst>
          </p:cNvPr>
          <p:cNvSpPr/>
          <p:nvPr/>
        </p:nvSpPr>
        <p:spPr>
          <a:xfrm>
            <a:off x="7960657" y="1356040"/>
            <a:ext cx="600636" cy="367552"/>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058BC17-D726-A582-AF51-C6901CF46327}"/>
              </a:ext>
            </a:extLst>
          </p:cNvPr>
          <p:cNvSpPr/>
          <p:nvPr/>
        </p:nvSpPr>
        <p:spPr>
          <a:xfrm>
            <a:off x="8674847" y="973480"/>
            <a:ext cx="3370727" cy="116390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a:ea typeface="inherit"/>
                <a:cs typeface="inherit"/>
              </a:rPr>
              <a:t>Ransomware execution and config</a:t>
            </a:r>
          </a:p>
        </p:txBody>
      </p:sp>
      <p:sp>
        <p:nvSpPr>
          <p:cNvPr id="11" name="Arrow: Down 10">
            <a:extLst>
              <a:ext uri="{FF2B5EF4-FFF2-40B4-BE49-F238E27FC236}">
                <a16:creationId xmlns:a16="http://schemas.microsoft.com/office/drawing/2014/main" id="{95E01F48-84BE-736F-37AD-CB2E02F458C3}"/>
              </a:ext>
            </a:extLst>
          </p:cNvPr>
          <p:cNvSpPr/>
          <p:nvPr/>
        </p:nvSpPr>
        <p:spPr>
          <a:xfrm>
            <a:off x="10135369" y="2315404"/>
            <a:ext cx="313764" cy="493058"/>
          </a:xfrm>
          <a:prstGeom prst="down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F2A7D757-616D-3E91-FE0C-1A86EE0B682C}"/>
              </a:ext>
            </a:extLst>
          </p:cNvPr>
          <p:cNvSpPr/>
          <p:nvPr/>
        </p:nvSpPr>
        <p:spPr>
          <a:xfrm>
            <a:off x="9336689" y="3112233"/>
            <a:ext cx="2510118" cy="160680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ea typeface="+mn-lt"/>
                <a:cs typeface="Times New Roman" panose="02020603050405020304" pitchFamily="18" charset="0"/>
              </a:rPr>
              <a:t>After encrypting all the files, the text file with the ransom note is dropped by </a:t>
            </a:r>
            <a:r>
              <a:rPr lang="en-US" sz="1600" dirty="0" err="1">
                <a:solidFill>
                  <a:schemeClr val="tx1"/>
                </a:solidFill>
                <a:latin typeface="Times New Roman" panose="02020603050405020304" pitchFamily="18" charset="0"/>
                <a:ea typeface="+mn-lt"/>
                <a:cs typeface="Times New Roman" panose="02020603050405020304" pitchFamily="18" charset="0"/>
              </a:rPr>
              <a:t>Netwalker</a:t>
            </a:r>
            <a:r>
              <a:rPr lang="en-US" sz="1600" dirty="0">
                <a:solidFill>
                  <a:schemeClr val="tx1"/>
                </a:solidFill>
                <a:latin typeface="Times New Roman" panose="02020603050405020304" pitchFamily="18" charset="0"/>
                <a:ea typeface="+mn-lt"/>
                <a:cs typeface="Times New Roman" panose="02020603050405020304" pitchFamily="18" charset="0"/>
              </a:rPr>
              <a:t> with the fields coded in the config now populated.</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5" name="Arrow: Left 14">
            <a:extLst>
              <a:ext uri="{FF2B5EF4-FFF2-40B4-BE49-F238E27FC236}">
                <a16:creationId xmlns:a16="http://schemas.microsoft.com/office/drawing/2014/main" id="{D2F6628B-F58B-AD5B-06C8-1677876D58C2}"/>
              </a:ext>
            </a:extLst>
          </p:cNvPr>
          <p:cNvSpPr/>
          <p:nvPr/>
        </p:nvSpPr>
        <p:spPr>
          <a:xfrm>
            <a:off x="8767267" y="3613326"/>
            <a:ext cx="457200" cy="32272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66C9B2F0-4868-BF80-9B45-A08FB6259888}"/>
              </a:ext>
            </a:extLst>
          </p:cNvPr>
          <p:cNvSpPr/>
          <p:nvPr/>
        </p:nvSpPr>
        <p:spPr>
          <a:xfrm>
            <a:off x="1876484" y="3220874"/>
            <a:ext cx="1783975" cy="158675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ea typeface="+mn-lt"/>
                <a:cs typeface="Times New Roman" panose="02020603050405020304" pitchFamily="18" charset="0"/>
              </a:rPr>
              <a:t>Block of data not encrypted by </a:t>
            </a:r>
            <a:r>
              <a:rPr lang="en-US" sz="1600" dirty="0" err="1">
                <a:solidFill>
                  <a:schemeClr val="tx1"/>
                </a:solidFill>
                <a:latin typeface="Times New Roman" panose="02020603050405020304" pitchFamily="18" charset="0"/>
                <a:ea typeface="+mn-lt"/>
                <a:cs typeface="Times New Roman" panose="02020603050405020304" pitchFamily="18" charset="0"/>
              </a:rPr>
              <a:t>Netwalker</a:t>
            </a:r>
            <a:r>
              <a:rPr lang="en-US" sz="1600" dirty="0">
                <a:solidFill>
                  <a:schemeClr val="tx1"/>
                </a:solidFill>
                <a:latin typeface="Times New Roman" panose="02020603050405020304" pitchFamily="18" charset="0"/>
                <a:ea typeface="+mn-lt"/>
                <a:cs typeface="Times New Roman" panose="02020603050405020304" pitchFamily="18" charset="0"/>
              </a:rPr>
              <a:t> ransomware.</a:t>
            </a:r>
            <a:endParaRPr lang="en-US" sz="160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913FEEC7-D277-3CD8-6A62-D0787CE26A26}"/>
              </a:ext>
            </a:extLst>
          </p:cNvPr>
          <p:cNvSpPr/>
          <p:nvPr/>
        </p:nvSpPr>
        <p:spPr>
          <a:xfrm>
            <a:off x="7050362" y="3131225"/>
            <a:ext cx="1559859" cy="156882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ea typeface="+mn-lt"/>
                <a:cs typeface="Times New Roman" panose="02020603050405020304" pitchFamily="18" charset="0"/>
              </a:rPr>
              <a:t>The ransom note is encoded in Base64 and can be observed </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9" name="Arrow: Left 18">
            <a:extLst>
              <a:ext uri="{FF2B5EF4-FFF2-40B4-BE49-F238E27FC236}">
                <a16:creationId xmlns:a16="http://schemas.microsoft.com/office/drawing/2014/main" id="{E8E71E7B-7D56-68F6-FD22-52EC3AEBC687}"/>
              </a:ext>
            </a:extLst>
          </p:cNvPr>
          <p:cNvSpPr/>
          <p:nvPr/>
        </p:nvSpPr>
        <p:spPr>
          <a:xfrm>
            <a:off x="8767267" y="3610838"/>
            <a:ext cx="412376" cy="3047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0" name="Arrow: Left 19">
            <a:extLst>
              <a:ext uri="{FF2B5EF4-FFF2-40B4-BE49-F238E27FC236}">
                <a16:creationId xmlns:a16="http://schemas.microsoft.com/office/drawing/2014/main" id="{7BE2BF70-B422-B0BE-E129-0F3BCFF15849}"/>
              </a:ext>
            </a:extLst>
          </p:cNvPr>
          <p:cNvSpPr/>
          <p:nvPr/>
        </p:nvSpPr>
        <p:spPr>
          <a:xfrm>
            <a:off x="3920618" y="3669884"/>
            <a:ext cx="439270" cy="36755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2F3C1776-4BC2-273E-EC85-70CE14CEE402}"/>
              </a:ext>
            </a:extLst>
          </p:cNvPr>
          <p:cNvSpPr/>
          <p:nvPr/>
        </p:nvSpPr>
        <p:spPr>
          <a:xfrm rot="10800000" flipV="1">
            <a:off x="4688079" y="3131225"/>
            <a:ext cx="1308844" cy="18108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latin typeface="Times New Roman" panose="02020603050405020304" pitchFamily="18" charset="0"/>
                <a:ea typeface="+mn-lt"/>
                <a:cs typeface="Times New Roman" panose="02020603050405020304" pitchFamily="18" charset="0"/>
              </a:rPr>
              <a:t>Ransom note and onion links available on the JSON configuration</a:t>
            </a:r>
            <a:endParaRPr lang="en-US" sz="1600" dirty="0">
              <a:solidFill>
                <a:schemeClr val="tx1"/>
              </a:solidFill>
              <a:latin typeface="Times New Roman" panose="02020603050405020304" pitchFamily="18" charset="0"/>
              <a:ea typeface="Calibri"/>
              <a:cs typeface="Times New Roman" panose="02020603050405020304" pitchFamily="18" charset="0"/>
            </a:endParaRPr>
          </a:p>
        </p:txBody>
      </p:sp>
      <p:sp>
        <p:nvSpPr>
          <p:cNvPr id="22" name="Arrow: Left 21">
            <a:extLst>
              <a:ext uri="{FF2B5EF4-FFF2-40B4-BE49-F238E27FC236}">
                <a16:creationId xmlns:a16="http://schemas.microsoft.com/office/drawing/2014/main" id="{913F0E46-6C80-3709-1375-A26DB5BB7282}"/>
              </a:ext>
            </a:extLst>
          </p:cNvPr>
          <p:cNvSpPr/>
          <p:nvPr/>
        </p:nvSpPr>
        <p:spPr>
          <a:xfrm>
            <a:off x="6393618" y="3610838"/>
            <a:ext cx="385481" cy="403411"/>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15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DA2EA75-B0E2-414F-A545-FEB9F000E32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cs typeface="Arial" panose="020B0604020202020204" pitchFamily="34" charset="0"/>
            </a:endParaRPr>
          </a:p>
        </p:txBody>
      </p:sp>
      <p:sp>
        <p:nvSpPr>
          <p:cNvPr id="10243" name="Title 1">
            <a:extLst>
              <a:ext uri="{FF2B5EF4-FFF2-40B4-BE49-F238E27FC236}">
                <a16:creationId xmlns:a16="http://schemas.microsoft.com/office/drawing/2014/main" id="{B4A22BBE-5D10-40F5-A944-E7C32881F4E3}"/>
              </a:ext>
            </a:extLst>
          </p:cNvPr>
          <p:cNvSpPr txBox="1">
            <a:spLocks noChangeArrowheads="1"/>
          </p:cNvSpPr>
          <p:nvPr/>
        </p:nvSpPr>
        <p:spPr bwMode="auto">
          <a:xfrm>
            <a:off x="2476500" y="409892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10244" name="TextBox 7">
            <a:extLst>
              <a:ext uri="{FF2B5EF4-FFF2-40B4-BE49-F238E27FC236}">
                <a16:creationId xmlns:a16="http://schemas.microsoft.com/office/drawing/2014/main" id="{C2C1EF5E-1497-47AB-983A-CE2EAA11342A}"/>
              </a:ext>
            </a:extLst>
          </p:cNvPr>
          <p:cNvSpPr txBox="1">
            <a:spLocks noChangeArrowheads="1"/>
          </p:cNvSpPr>
          <p:nvPr/>
        </p:nvSpPr>
        <p:spPr bwMode="auto">
          <a:xfrm>
            <a:off x="512296" y="1474609"/>
            <a:ext cx="118123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dirty="0">
                <a:latin typeface="Times New Roman"/>
                <a:cs typeface="Arial"/>
              </a:rPr>
              <a:t>For the next stage, focus would be on the practical part of the project. </a:t>
            </a:r>
          </a:p>
          <a:p>
            <a:pPr marL="285750" indent="-285750">
              <a:buFont typeface="Arial" panose="020B0604020202020204" pitchFamily="34" charset="0"/>
              <a:buChar char="•"/>
            </a:pPr>
            <a:r>
              <a:rPr lang="en-US" dirty="0">
                <a:latin typeface="Times New Roman"/>
                <a:cs typeface="Arial"/>
              </a:rPr>
              <a:t>The main model creation </a:t>
            </a:r>
          </a:p>
          <a:p>
            <a:pPr marL="285750" indent="-285750">
              <a:buFont typeface="Arial" panose="020B0604020202020204" pitchFamily="34" charset="0"/>
              <a:buChar char="•"/>
            </a:pPr>
            <a:r>
              <a:rPr lang="en-US" dirty="0">
                <a:latin typeface="Times New Roman"/>
                <a:cs typeface="Arial"/>
              </a:rPr>
              <a:t>Application of ML and Security Model </a:t>
            </a:r>
          </a:p>
          <a:p>
            <a:r>
              <a:rPr lang="en-US" dirty="0">
                <a:latin typeface="Times New Roman"/>
                <a:cs typeface="Arial"/>
              </a:rPr>
              <a:t>would be implemented using trial and error of various tools </a:t>
            </a:r>
          </a:p>
          <a:p>
            <a:r>
              <a:rPr lang="en-US" dirty="0">
                <a:latin typeface="Times New Roman"/>
                <a:cs typeface="Arial"/>
              </a:rPr>
              <a:t>More case studies will try to include and will try to publish to article in future.</a:t>
            </a:r>
          </a:p>
        </p:txBody>
      </p:sp>
      <p:sp>
        <p:nvSpPr>
          <p:cNvPr id="13" name="Title 1">
            <a:extLst>
              <a:ext uri="{FF2B5EF4-FFF2-40B4-BE49-F238E27FC236}">
                <a16:creationId xmlns:a16="http://schemas.microsoft.com/office/drawing/2014/main" id="{9F84E30C-4706-478D-A27B-6D7EF0D5CE71}"/>
              </a:ext>
            </a:extLst>
          </p:cNvPr>
          <p:cNvSpPr txBox="1"/>
          <p:nvPr/>
        </p:nvSpPr>
        <p:spPr bwMode="auto">
          <a:xfrm>
            <a:off x="0" y="0"/>
            <a:ext cx="12192000" cy="639763"/>
          </a:xfrm>
          <a:prstGeom prst="rect">
            <a:avLst/>
          </a:prstGeom>
          <a:solidFill>
            <a:schemeClr val="accent5">
              <a:lumMod val="60000"/>
              <a:lumOff val="40000"/>
            </a:schemeClr>
          </a:solidFill>
          <a:ln>
            <a:solidFill>
              <a:schemeClr val="tx1"/>
            </a:solidFill>
          </a:ln>
        </p:spPr>
        <p:txBody>
          <a:bodyPr lIns="91440" tIns="45720" rIns="91440" bIns="45720"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spcAft>
                <a:spcPts val="0"/>
              </a:spcAft>
              <a:defRPr/>
            </a:pPr>
            <a:r>
              <a:rPr lang="en-US" sz="3200" b="1" dirty="0">
                <a:latin typeface="Times New Roman"/>
                <a:cs typeface="Times New Roman"/>
              </a:rPr>
              <a:t>Future Work</a:t>
            </a:r>
            <a:endParaRPr lang="en-US" sz="3200" dirty="0">
              <a:ea typeface="+mj-lt"/>
              <a:cs typeface="+mj-lt"/>
            </a:endParaRPr>
          </a:p>
        </p:txBody>
      </p:sp>
      <p:sp>
        <p:nvSpPr>
          <p:cNvPr id="2" name="Slide Number Placeholder 1"/>
          <p:cNvSpPr>
            <a:spLocks noGrp="1"/>
          </p:cNvSpPr>
          <p:nvPr>
            <p:ph type="sldNum" sz="quarter" idx="12"/>
          </p:nvPr>
        </p:nvSpPr>
        <p:spPr/>
        <p:txBody>
          <a:bodyPr/>
          <a:lstStyle/>
          <a:p>
            <a:fld id="{4693FF27-BDC5-4AF9-ABE1-59E3F404D176}" type="slidenum">
              <a:rPr lang="en-IN" altLang="en-US" smtClean="0"/>
              <a:pPr/>
              <a:t>14</a:t>
            </a:fld>
            <a:endParaRPr lang="en-IN" altLang="en-US"/>
          </a:p>
        </p:txBody>
      </p:sp>
    </p:spTree>
    <p:extLst>
      <p:ext uri="{BB962C8B-B14F-4D97-AF65-F5344CB8AC3E}">
        <p14:creationId xmlns:p14="http://schemas.microsoft.com/office/powerpoint/2010/main" val="2216049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DA2EA75-B0E2-414F-A545-FEB9F000E32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cs typeface="Arial" panose="020B0604020202020204" pitchFamily="34" charset="0"/>
            </a:endParaRPr>
          </a:p>
        </p:txBody>
      </p:sp>
      <p:sp>
        <p:nvSpPr>
          <p:cNvPr id="10243" name="Title 1">
            <a:extLst>
              <a:ext uri="{FF2B5EF4-FFF2-40B4-BE49-F238E27FC236}">
                <a16:creationId xmlns:a16="http://schemas.microsoft.com/office/drawing/2014/main" id="{B4A22BBE-5D10-40F5-A944-E7C32881F4E3}"/>
              </a:ext>
            </a:extLst>
          </p:cNvPr>
          <p:cNvSpPr txBox="1">
            <a:spLocks noChangeArrowheads="1"/>
          </p:cNvSpPr>
          <p:nvPr/>
        </p:nvSpPr>
        <p:spPr bwMode="auto">
          <a:xfrm>
            <a:off x="2476500" y="409892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10244" name="TextBox 7">
            <a:extLst>
              <a:ext uri="{FF2B5EF4-FFF2-40B4-BE49-F238E27FC236}">
                <a16:creationId xmlns:a16="http://schemas.microsoft.com/office/drawing/2014/main" id="{C2C1EF5E-1497-47AB-983A-CE2EAA11342A}"/>
              </a:ext>
            </a:extLst>
          </p:cNvPr>
          <p:cNvSpPr txBox="1">
            <a:spLocks noChangeArrowheads="1"/>
          </p:cNvSpPr>
          <p:nvPr/>
        </p:nvSpPr>
        <p:spPr bwMode="auto">
          <a:xfrm>
            <a:off x="254998" y="1474609"/>
            <a:ext cx="114263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dirty="0">
                <a:latin typeface="Times New Roman"/>
                <a:cs typeface="Arial"/>
              </a:rPr>
              <a:t>By this project I want to make awareness about recent ransomware activities and trying to understand basic working and mechanism about it. </a:t>
            </a:r>
          </a:p>
          <a:p>
            <a:r>
              <a:rPr lang="en-US" dirty="0">
                <a:latin typeface="Times New Roman"/>
                <a:cs typeface="Arial"/>
              </a:rPr>
              <a:t>Recent articles and blog and various research paper has been considered in the project .</a:t>
            </a:r>
          </a:p>
        </p:txBody>
      </p:sp>
      <p:sp>
        <p:nvSpPr>
          <p:cNvPr id="13" name="Title 1">
            <a:extLst>
              <a:ext uri="{FF2B5EF4-FFF2-40B4-BE49-F238E27FC236}">
                <a16:creationId xmlns:a16="http://schemas.microsoft.com/office/drawing/2014/main" id="{9F84E30C-4706-478D-A27B-6D7EF0D5CE71}"/>
              </a:ext>
            </a:extLst>
          </p:cNvPr>
          <p:cNvSpPr txBox="1"/>
          <p:nvPr/>
        </p:nvSpPr>
        <p:spPr bwMode="auto">
          <a:xfrm>
            <a:off x="0" y="0"/>
            <a:ext cx="12192000" cy="639763"/>
          </a:xfrm>
          <a:prstGeom prst="rect">
            <a:avLst/>
          </a:prstGeom>
          <a:solidFill>
            <a:schemeClr val="accent5">
              <a:lumMod val="60000"/>
              <a:lumOff val="40000"/>
            </a:schemeClr>
          </a:solidFill>
          <a:ln>
            <a:solidFill>
              <a:schemeClr val="tx1"/>
            </a:solidFill>
          </a:ln>
        </p:spPr>
        <p:txBody>
          <a:bodyPr lIns="91440" tIns="45720" rIns="91440" bIns="45720"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spcAft>
                <a:spcPts val="0"/>
              </a:spcAft>
              <a:defRPr/>
            </a:pPr>
            <a:r>
              <a:rPr lang="en-US" sz="3200" b="1" dirty="0">
                <a:latin typeface="Times New Roman"/>
                <a:ea typeface="+mj-lt"/>
                <a:cs typeface="Times New Roman"/>
              </a:rPr>
              <a:t>Result </a:t>
            </a:r>
          </a:p>
        </p:txBody>
      </p:sp>
      <p:sp>
        <p:nvSpPr>
          <p:cNvPr id="2" name="Slide Number Placeholder 1"/>
          <p:cNvSpPr>
            <a:spLocks noGrp="1"/>
          </p:cNvSpPr>
          <p:nvPr>
            <p:ph type="sldNum" sz="quarter" idx="12"/>
          </p:nvPr>
        </p:nvSpPr>
        <p:spPr/>
        <p:txBody>
          <a:bodyPr/>
          <a:lstStyle/>
          <a:p>
            <a:fld id="{4693FF27-BDC5-4AF9-ABE1-59E3F404D176}" type="slidenum">
              <a:rPr lang="en-IN" altLang="en-US" smtClean="0"/>
              <a:pPr/>
              <a:t>15</a:t>
            </a:fld>
            <a:endParaRPr lang="en-IN" altLang="en-US"/>
          </a:p>
        </p:txBody>
      </p:sp>
    </p:spTree>
    <p:extLst>
      <p:ext uri="{BB962C8B-B14F-4D97-AF65-F5344CB8AC3E}">
        <p14:creationId xmlns:p14="http://schemas.microsoft.com/office/powerpoint/2010/main" val="689055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DA2EA75-B0E2-414F-A545-FEB9F000E32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cs typeface="Arial" panose="020B0604020202020204" pitchFamily="34" charset="0"/>
            </a:endParaRPr>
          </a:p>
        </p:txBody>
      </p:sp>
      <p:sp>
        <p:nvSpPr>
          <p:cNvPr id="10243" name="Title 1">
            <a:extLst>
              <a:ext uri="{FF2B5EF4-FFF2-40B4-BE49-F238E27FC236}">
                <a16:creationId xmlns:a16="http://schemas.microsoft.com/office/drawing/2014/main" id="{B4A22BBE-5D10-40F5-A944-E7C32881F4E3}"/>
              </a:ext>
            </a:extLst>
          </p:cNvPr>
          <p:cNvSpPr txBox="1">
            <a:spLocks noChangeArrowheads="1"/>
          </p:cNvSpPr>
          <p:nvPr/>
        </p:nvSpPr>
        <p:spPr bwMode="auto">
          <a:xfrm>
            <a:off x="2476500" y="409892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10244" name="TextBox 7">
            <a:extLst>
              <a:ext uri="{FF2B5EF4-FFF2-40B4-BE49-F238E27FC236}">
                <a16:creationId xmlns:a16="http://schemas.microsoft.com/office/drawing/2014/main" id="{C2C1EF5E-1497-47AB-983A-CE2EAA11342A}"/>
              </a:ext>
            </a:extLst>
          </p:cNvPr>
          <p:cNvSpPr txBox="1">
            <a:spLocks noChangeArrowheads="1"/>
          </p:cNvSpPr>
          <p:nvPr/>
        </p:nvSpPr>
        <p:spPr bwMode="auto">
          <a:xfrm>
            <a:off x="180883" y="1454666"/>
            <a:ext cx="11830234" cy="309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algn="just">
              <a:lnSpc>
                <a:spcPct val="90000"/>
              </a:lnSpc>
              <a:spcBef>
                <a:spcPts val="1000"/>
              </a:spcBef>
              <a:buFont typeface="Arial"/>
              <a:buChar char="•"/>
            </a:pPr>
            <a:r>
              <a:rPr lang="en-US" dirty="0">
                <a:latin typeface="Times New Roman"/>
                <a:cs typeface="Times New Roman"/>
              </a:rPr>
              <a:t>The first and principal recommendation in these cases of data encryption incidents is to never pay the ransom requested by the cybercriminals. Among the preventative measures to be taken, it is important to highlight the following:</a:t>
            </a:r>
            <a:endParaRPr lang="en-US" dirty="0">
              <a:latin typeface="Arial"/>
              <a:cs typeface="Arial"/>
            </a:endParaRPr>
          </a:p>
          <a:p>
            <a:pPr marL="285750" indent="-285750">
              <a:lnSpc>
                <a:spcPct val="90000"/>
              </a:lnSpc>
              <a:spcBef>
                <a:spcPts val="1000"/>
              </a:spcBef>
              <a:buFont typeface="Arial"/>
              <a:buChar char="•"/>
            </a:pPr>
            <a:endParaRPr lang="en-US" dirty="0">
              <a:latin typeface="Arial"/>
              <a:cs typeface="Arial"/>
            </a:endParaRPr>
          </a:p>
          <a:p>
            <a:pPr marL="1028700" lvl="1" algn="just">
              <a:lnSpc>
                <a:spcPct val="90000"/>
              </a:lnSpc>
              <a:spcBef>
                <a:spcPts val="500"/>
              </a:spcBef>
              <a:buFont typeface="Arial"/>
              <a:buChar char="•"/>
            </a:pPr>
            <a:r>
              <a:rPr lang="en-US" dirty="0">
                <a:latin typeface="Times New Roman"/>
                <a:cs typeface="Times New Roman"/>
              </a:rPr>
              <a:t>Don’t downloaded and execute suspicious files from unknown sources</a:t>
            </a:r>
            <a:endParaRPr lang="en-US" dirty="0">
              <a:latin typeface="Arial"/>
              <a:cs typeface="Arial"/>
            </a:endParaRPr>
          </a:p>
          <a:p>
            <a:pPr marL="1028700" lvl="1" algn="just">
              <a:lnSpc>
                <a:spcPct val="90000"/>
              </a:lnSpc>
              <a:spcBef>
                <a:spcPts val="500"/>
              </a:spcBef>
              <a:buFont typeface="Arial"/>
              <a:buChar char="•"/>
            </a:pPr>
            <a:r>
              <a:rPr lang="en-US" dirty="0">
                <a:latin typeface="Times New Roman"/>
                <a:cs typeface="Times New Roman"/>
              </a:rPr>
              <a:t>Use PowerShell commands such as Constrained Language Mode to secure systems from malicious code</a:t>
            </a:r>
            <a:endParaRPr lang="en-US" dirty="0">
              <a:latin typeface="Arial"/>
              <a:cs typeface="Arial"/>
            </a:endParaRPr>
          </a:p>
          <a:p>
            <a:pPr marL="1028700" lvl="1" algn="just">
              <a:lnSpc>
                <a:spcPct val="90000"/>
              </a:lnSpc>
              <a:spcBef>
                <a:spcPts val="500"/>
              </a:spcBef>
              <a:buFont typeface="Arial"/>
              <a:buChar char="•"/>
            </a:pPr>
            <a:r>
              <a:rPr lang="en-US" dirty="0">
                <a:latin typeface="Times New Roman"/>
                <a:cs typeface="Times New Roman"/>
              </a:rPr>
              <a:t>Make backups periodically and be ensure that system can be re-established quickly with the minimal loss of information</a:t>
            </a:r>
            <a:endParaRPr lang="en-US" dirty="0">
              <a:latin typeface="Arial"/>
              <a:cs typeface="Arial"/>
            </a:endParaRPr>
          </a:p>
          <a:p>
            <a:pPr marL="1028700" lvl="1" algn="just">
              <a:lnSpc>
                <a:spcPct val="90000"/>
              </a:lnSpc>
              <a:spcBef>
                <a:spcPts val="500"/>
              </a:spcBef>
              <a:buFont typeface="Arial"/>
              <a:buChar char="•"/>
            </a:pPr>
            <a:r>
              <a:rPr lang="en-US" dirty="0">
                <a:latin typeface="Times New Roman"/>
                <a:cs typeface="Times New Roman"/>
              </a:rPr>
              <a:t>Improve network segmentation to prevent massive propagation threats this nature</a:t>
            </a:r>
            <a:endParaRPr lang="en-US" dirty="0">
              <a:latin typeface="Arial"/>
              <a:cs typeface="Arial"/>
            </a:endParaRPr>
          </a:p>
          <a:p>
            <a:pPr marL="1028700" lvl="1" algn="just">
              <a:lnSpc>
                <a:spcPct val="90000"/>
              </a:lnSpc>
              <a:spcBef>
                <a:spcPts val="500"/>
              </a:spcBef>
              <a:buFont typeface="Arial"/>
              <a:buChar char="•"/>
            </a:pPr>
            <a:r>
              <a:rPr lang="en-US" dirty="0">
                <a:latin typeface="Times New Roman"/>
                <a:cs typeface="Times New Roman"/>
              </a:rPr>
              <a:t>Review and reinforce security policies</a:t>
            </a:r>
            <a:endParaRPr lang="en-US" dirty="0">
              <a:latin typeface="Arial"/>
              <a:cs typeface="Arial"/>
            </a:endParaRPr>
          </a:p>
          <a:p>
            <a:pPr marL="1028700" lvl="1" algn="just">
              <a:lnSpc>
                <a:spcPct val="90000"/>
              </a:lnSpc>
              <a:spcBef>
                <a:spcPts val="500"/>
              </a:spcBef>
              <a:buFont typeface="Arial"/>
              <a:buChar char="•"/>
            </a:pPr>
            <a:r>
              <a:rPr lang="en-US" dirty="0">
                <a:latin typeface="Times New Roman"/>
                <a:cs typeface="Times New Roman"/>
              </a:rPr>
              <a:t>Create awareness programs educating employees on the dangers of social engineering</a:t>
            </a:r>
            <a:endParaRPr lang="en-US" dirty="0"/>
          </a:p>
        </p:txBody>
      </p:sp>
      <p:sp>
        <p:nvSpPr>
          <p:cNvPr id="13" name="Title 1">
            <a:extLst>
              <a:ext uri="{FF2B5EF4-FFF2-40B4-BE49-F238E27FC236}">
                <a16:creationId xmlns:a16="http://schemas.microsoft.com/office/drawing/2014/main" id="{9F84E30C-4706-478D-A27B-6D7EF0D5CE71}"/>
              </a:ext>
            </a:extLst>
          </p:cNvPr>
          <p:cNvSpPr txBox="1"/>
          <p:nvPr/>
        </p:nvSpPr>
        <p:spPr bwMode="auto">
          <a:xfrm>
            <a:off x="0" y="0"/>
            <a:ext cx="12192000" cy="639763"/>
          </a:xfrm>
          <a:prstGeom prst="rect">
            <a:avLst/>
          </a:prstGeom>
          <a:solidFill>
            <a:schemeClr val="accent5">
              <a:lumMod val="60000"/>
              <a:lumOff val="40000"/>
            </a:schemeClr>
          </a:solidFill>
          <a:ln>
            <a:solidFill>
              <a:schemeClr val="tx1"/>
            </a:solidFill>
          </a:ln>
        </p:spPr>
        <p:txBody>
          <a:bodyPr lIns="91440" tIns="45720" rIns="91440" bIns="45720"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spcAft>
                <a:spcPts val="0"/>
              </a:spcAft>
              <a:defRPr/>
            </a:pPr>
            <a:r>
              <a:rPr lang="en-US" sz="3200" b="1" dirty="0">
                <a:latin typeface="Times New Roman"/>
                <a:ea typeface="+mj-lt"/>
                <a:cs typeface="+mj-lt"/>
              </a:rPr>
              <a:t>Mitigation Measures</a:t>
            </a:r>
            <a:endParaRPr lang="en-US" dirty="0">
              <a:latin typeface="Times New Roman"/>
              <a:cs typeface="Times New Roman"/>
            </a:endParaRPr>
          </a:p>
        </p:txBody>
      </p:sp>
      <p:sp>
        <p:nvSpPr>
          <p:cNvPr id="2" name="Slide Number Placeholder 1"/>
          <p:cNvSpPr>
            <a:spLocks noGrp="1"/>
          </p:cNvSpPr>
          <p:nvPr>
            <p:ph type="sldNum" sz="quarter" idx="12"/>
          </p:nvPr>
        </p:nvSpPr>
        <p:spPr/>
        <p:txBody>
          <a:bodyPr/>
          <a:lstStyle/>
          <a:p>
            <a:fld id="{4693FF27-BDC5-4AF9-ABE1-59E3F404D176}" type="slidenum">
              <a:rPr lang="en-IN" altLang="en-US" smtClean="0"/>
              <a:pPr/>
              <a:t>16</a:t>
            </a:fld>
            <a:endParaRPr lang="en-IN" altLang="en-US"/>
          </a:p>
        </p:txBody>
      </p:sp>
    </p:spTree>
    <p:extLst>
      <p:ext uri="{BB962C8B-B14F-4D97-AF65-F5344CB8AC3E}">
        <p14:creationId xmlns:p14="http://schemas.microsoft.com/office/powerpoint/2010/main" val="1242679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9893BC77-D6C8-44FF-BEC1-C557C8031CDB}"/>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cs typeface="Arial" panose="020B0604020202020204" pitchFamily="34" charset="0"/>
            </a:endParaRPr>
          </a:p>
        </p:txBody>
      </p:sp>
      <p:sp>
        <p:nvSpPr>
          <p:cNvPr id="12291" name="TextBox 7">
            <a:extLst>
              <a:ext uri="{FF2B5EF4-FFF2-40B4-BE49-F238E27FC236}">
                <a16:creationId xmlns:a16="http://schemas.microsoft.com/office/drawing/2014/main" id="{6AEB437C-AAB0-4FF5-8B63-58DF07BA7E5A}"/>
              </a:ext>
            </a:extLst>
          </p:cNvPr>
          <p:cNvSpPr txBox="1">
            <a:spLocks noChangeArrowheads="1"/>
          </p:cNvSpPr>
          <p:nvPr/>
        </p:nvSpPr>
        <p:spPr bwMode="auto">
          <a:xfrm>
            <a:off x="145458" y="771076"/>
            <a:ext cx="11901084" cy="519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latin typeface="Times New Roman"/>
                <a:cs typeface="Times New Roman"/>
              </a:rPr>
              <a:t>List of papers/books/websites etc. referred for project </a:t>
            </a:r>
            <a:endParaRPr lang="en-US" altLang="en-US" sz="1400" dirty="0">
              <a:latin typeface="Times New Roman" panose="02020603050405020304" pitchFamily="18" charset="0"/>
              <a:cs typeface="Times New Roman"/>
            </a:endParaRPr>
          </a:p>
          <a:p>
            <a:endParaRPr lang="en-US" altLang="en-US" sz="1400" dirty="0">
              <a:latin typeface="Times New Roman" panose="02020603050405020304" pitchFamily="18" charset="0"/>
              <a:cs typeface="Times New Roman"/>
            </a:endParaRPr>
          </a:p>
          <a:p>
            <a:r>
              <a:rPr lang="en-US" altLang="en-US" sz="1400" dirty="0">
                <a:latin typeface="Times New Roman"/>
                <a:cs typeface="Times New Roman"/>
              </a:rPr>
              <a:t>[1]</a:t>
            </a:r>
            <a:r>
              <a:rPr lang="en-US" sz="1400" dirty="0">
                <a:latin typeface="Times New Roman"/>
                <a:cs typeface="Arial"/>
              </a:rPr>
              <a:t>Toyota's 14 factories in Japan are shut down for 24 hours due to a cyberattack on its supply chain. (</a:t>
            </a:r>
            <a:r>
              <a:rPr lang="en-US" sz="1400" dirty="0">
                <a:latin typeface="Times New Roman"/>
                <a:cs typeface="Arial"/>
                <a:hlinkClick r:id="rId2"/>
              </a:rPr>
              <a:t>https://edition.cnn.com/2022/03/01/business/toyota-japancyberattack-production-restarts-intl-hnk/index.html</a:t>
            </a:r>
            <a:r>
              <a:rPr lang="en-US" sz="1400" dirty="0">
                <a:latin typeface="Times New Roman"/>
                <a:cs typeface="Arial"/>
              </a:rPr>
              <a:t>).</a:t>
            </a:r>
          </a:p>
          <a:p>
            <a:endParaRPr lang="en-US" sz="1400" dirty="0">
              <a:latin typeface="Times New Roman"/>
              <a:cs typeface="Times New Roman"/>
            </a:endParaRPr>
          </a:p>
          <a:p>
            <a:r>
              <a:rPr lang="en-US" sz="1400" dirty="0">
                <a:latin typeface="Times New Roman"/>
                <a:cs typeface="Arial"/>
              </a:rPr>
              <a:t>[2] Cyberattack Using Ransomware Affects Nvidia and Samsung. (</a:t>
            </a:r>
            <a:r>
              <a:rPr lang="en-US" sz="1400" dirty="0">
                <a:latin typeface="Times New Roman"/>
                <a:cs typeface="Arial"/>
                <a:hlinkClick r:id="rId3"/>
              </a:rPr>
              <a:t>https://www.msn.com/EN-US/news/other/nvidia-samsung-facehuge-cyber-attack-you-could-be-next/ar-AAUK7Bw</a:t>
            </a:r>
            <a:r>
              <a:rPr lang="en-US" sz="1400" dirty="0">
                <a:latin typeface="Times New Roman"/>
                <a:cs typeface="Arial"/>
              </a:rPr>
              <a:t>).</a:t>
            </a:r>
            <a:endParaRPr lang="en-US" sz="1400" dirty="0">
              <a:latin typeface="Times New Roman"/>
              <a:cs typeface="Arial" panose="020B0604020202020204" pitchFamily="34" charset="0"/>
            </a:endParaRPr>
          </a:p>
          <a:p>
            <a:endParaRPr lang="en-US" sz="1400" dirty="0">
              <a:latin typeface="Times New Roman"/>
              <a:cs typeface="Arial"/>
            </a:endParaRPr>
          </a:p>
          <a:p>
            <a:r>
              <a:rPr lang="en-US" sz="1400" dirty="0">
                <a:latin typeface="Times New Roman"/>
                <a:cs typeface="Arial"/>
              </a:rPr>
              <a:t>[3] Nearly 30 government organizations in Costa Rica were the target of a cyberattack, including the Ministry of Finance and the Ministry of Science, Innovation, Technology, and Telecommunications (MICITT). (</a:t>
            </a:r>
            <a:r>
              <a:rPr lang="en-US" sz="1400" dirty="0">
                <a:latin typeface="Times New Roman"/>
                <a:cs typeface="Arial"/>
                <a:hlinkClick r:id="rId4"/>
              </a:rPr>
              <a:t>https://en.wikipedia.or/wiki/2022_Costa_Rican_ransomware_attack</a:t>
            </a:r>
            <a:r>
              <a:rPr lang="en-US" sz="1400" dirty="0">
                <a:latin typeface="Times New Roman"/>
                <a:cs typeface="Arial"/>
              </a:rPr>
              <a:t>).</a:t>
            </a:r>
            <a:endParaRPr lang="en-US" sz="1400" dirty="0">
              <a:latin typeface="Times New Roman"/>
              <a:cs typeface="Arial" panose="020B0604020202020204" pitchFamily="34" charset="0"/>
            </a:endParaRPr>
          </a:p>
          <a:p>
            <a:endParaRPr lang="en-US" sz="1400" dirty="0">
              <a:latin typeface="Times New Roman"/>
              <a:cs typeface="Arial"/>
            </a:endParaRPr>
          </a:p>
          <a:p>
            <a:r>
              <a:rPr lang="en-US" sz="1400" dirty="0">
                <a:latin typeface="Times New Roman"/>
                <a:cs typeface="Arial"/>
              </a:rPr>
              <a:t>[4] SpiceJet: Passengers left stranded after ransomware hit on Indian airline. (</a:t>
            </a:r>
            <a:r>
              <a:rPr lang="en-US" sz="1400" dirty="0">
                <a:latin typeface="Times New Roman"/>
                <a:cs typeface="Arial"/>
                <a:hlinkClick r:id="rId5"/>
              </a:rPr>
              <a:t>https://www.bbc.com/news/world-asia-india-61575773</a:t>
            </a:r>
            <a:r>
              <a:rPr lang="en-US" sz="1400" dirty="0">
                <a:latin typeface="Times New Roman"/>
                <a:cs typeface="Arial"/>
              </a:rPr>
              <a:t>).</a:t>
            </a:r>
          </a:p>
          <a:p>
            <a:endParaRPr lang="en-US" sz="1400" dirty="0">
              <a:latin typeface="Times New Roman"/>
              <a:cs typeface="Arial"/>
            </a:endParaRPr>
          </a:p>
          <a:p>
            <a:r>
              <a:rPr lang="en-US" sz="1400" dirty="0">
                <a:latin typeface="Times New Roman"/>
                <a:cs typeface="Arial"/>
              </a:rPr>
              <a:t>[5] Introduction to ransomware – </a:t>
            </a:r>
            <a:r>
              <a:rPr lang="en-US" sz="1400" dirty="0" err="1">
                <a:latin typeface="Times New Roman"/>
                <a:cs typeface="Arial"/>
              </a:rPr>
              <a:t>Netwalker</a:t>
            </a:r>
            <a:r>
              <a:rPr lang="en-US" sz="1400" dirty="0">
                <a:latin typeface="Times New Roman"/>
                <a:cs typeface="Arial"/>
              </a:rPr>
              <a:t> ransomware  </a:t>
            </a:r>
          </a:p>
          <a:p>
            <a:r>
              <a:rPr lang="en-US" sz="1400" dirty="0">
                <a:latin typeface="Times New Roman"/>
                <a:cs typeface="Arial"/>
                <a:hlinkClick r:id="rId6"/>
              </a:rPr>
              <a:t>https://seguranca-informatica.pt/netwalker-ransomware</a:t>
            </a:r>
            <a:r>
              <a:rPr lang="en-US" sz="1400" dirty="0">
                <a:latin typeface="Times New Roman"/>
                <a:cs typeface="Arial"/>
              </a:rPr>
              <a:t>.</a:t>
            </a:r>
          </a:p>
          <a:p>
            <a:endParaRPr lang="en-US" sz="1400" dirty="0">
              <a:latin typeface="Times New Roman"/>
              <a:cs typeface="Arial"/>
            </a:endParaRPr>
          </a:p>
          <a:p>
            <a:r>
              <a:rPr lang="en-US" sz="1400" dirty="0">
                <a:cs typeface="Arial"/>
              </a:rPr>
              <a:t>[6]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 Complete Dynamic Malware Analysis,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Navroop</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Kohli, Dr Amit Kumar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Bindal</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2016 Kohli,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Navroop</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Bindal</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Amit. (2016). A Complete Dynamic Malware Analysis. International Journal of Computer Applications. 135. 20-25. 10.5120/ijca2016908283</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[7] Ransomware: A Research and a Personal Case Study of Dealing</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With This Nasty Malware Author: Azad Ali Publisher: Issues in Information Systems Publishing Year: 2017</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[8] Ransomware Evolution, Target, and Safety Measures Author: Neeraj Kumar, Alka Agrawal, Prof. Raees Ahmad Khan Publisher: ResearchGate Publishing Year: 2018.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itle 1">
            <a:extLst>
              <a:ext uri="{FF2B5EF4-FFF2-40B4-BE49-F238E27FC236}">
                <a16:creationId xmlns:a16="http://schemas.microsoft.com/office/drawing/2014/main" id="{8335238B-0E47-405F-A65C-40DC0AE15B66}"/>
              </a:ext>
            </a:extLst>
          </p:cNvPr>
          <p:cNvSpPr txBox="1"/>
          <p:nvPr/>
        </p:nvSpPr>
        <p:spPr bwMode="auto">
          <a:xfrm>
            <a:off x="0" y="0"/>
            <a:ext cx="12192000" cy="639763"/>
          </a:xfrm>
          <a:prstGeom prst="rect">
            <a:avLst/>
          </a:prstGeom>
          <a:solidFill>
            <a:schemeClr val="accent5">
              <a:lumMod val="60000"/>
              <a:lumOff val="40000"/>
            </a:schemeClr>
          </a:solidFill>
          <a:ln>
            <a:solidFill>
              <a:schemeClr val="tx1"/>
            </a:solidFill>
          </a:ln>
        </p:spPr>
        <p:txBody>
          <a:bodyPr lIns="91440" tIns="45720" rIns="91440" bIns="45720"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a:cs typeface="Times New Roman"/>
              </a:rPr>
              <a:t>References</a:t>
            </a:r>
          </a:p>
        </p:txBody>
      </p:sp>
      <p:sp>
        <p:nvSpPr>
          <p:cNvPr id="2" name="Slide Number Placeholder 1"/>
          <p:cNvSpPr>
            <a:spLocks noGrp="1"/>
          </p:cNvSpPr>
          <p:nvPr>
            <p:ph type="sldNum" sz="quarter" idx="12"/>
          </p:nvPr>
        </p:nvSpPr>
        <p:spPr/>
        <p:txBody>
          <a:bodyPr/>
          <a:lstStyle/>
          <a:p>
            <a:fld id="{4693FF27-BDC5-4AF9-ABE1-59E3F404D176}" type="slidenum">
              <a:rPr lang="en-IN" altLang="en-US" smtClean="0"/>
              <a:pPr/>
              <a:t>17</a:t>
            </a:fld>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0000"/>
          </a:schemeClr>
        </a:solidFill>
        <a:effectLst/>
      </p:bgPr>
    </p:bg>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672D09EC-F06A-4E69-B6E1-705443FF31D0}"/>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cs typeface="Arial" panose="020B0604020202020204" pitchFamily="34" charset="0"/>
            </a:endParaRPr>
          </a:p>
        </p:txBody>
      </p:sp>
      <p:sp>
        <p:nvSpPr>
          <p:cNvPr id="13315" name="Title 1">
            <a:extLst>
              <a:ext uri="{FF2B5EF4-FFF2-40B4-BE49-F238E27FC236}">
                <a16:creationId xmlns:a16="http://schemas.microsoft.com/office/drawing/2014/main" id="{5082BCAC-53D6-4FFB-92D0-0D84EB0D80A7}"/>
              </a:ext>
            </a:extLst>
          </p:cNvPr>
          <p:cNvSpPr txBox="1">
            <a:spLocks noChangeArrowheads="1"/>
          </p:cNvSpPr>
          <p:nvPr/>
        </p:nvSpPr>
        <p:spPr bwMode="auto">
          <a:xfrm>
            <a:off x="2251075" y="106997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1D9AA80D-1855-49CC-B684-D67E013C1C72}"/>
              </a:ext>
            </a:extLst>
          </p:cNvPr>
          <p:cNvSpPr/>
          <p:nvPr/>
        </p:nvSpPr>
        <p:spPr>
          <a:xfrm>
            <a:off x="2081848" y="2303145"/>
            <a:ext cx="8207375" cy="1569660"/>
          </a:xfrm>
          <a:prstGeom prst="rect">
            <a:avLst/>
          </a:prstGeom>
        </p:spPr>
        <p:txBody>
          <a:bodyPr>
            <a:spAutoFit/>
          </a:bodyPr>
          <a:lstStyle/>
          <a:p>
            <a:pPr algn="ctr" fontAlgn="auto">
              <a:spcBef>
                <a:spcPts val="0"/>
              </a:spcBef>
              <a:spcAft>
                <a:spcPts val="0"/>
              </a:spcAft>
              <a:defRPr/>
            </a:pPr>
            <a:r>
              <a:rPr lang="en-US" sz="4800" b="1" i="1" dirty="0">
                <a:ln w="3175"/>
                <a:solidFill>
                  <a:schemeClr val="tx1">
                    <a:lumMod val="85000"/>
                    <a:lumOff val="15000"/>
                  </a:schemeClr>
                </a:solidFill>
                <a:effectLst>
                  <a:outerShdw blurRad="50800" dist="39000" dir="5460000" algn="tl">
                    <a:srgbClr val="000000">
                      <a:alpha val="38000"/>
                    </a:srgbClr>
                  </a:outerShdw>
                </a:effectLst>
                <a:latin typeface="Bodoni MT" panose="02070603080606020203" pitchFamily="18" charset="0"/>
              </a:rPr>
              <a:t>Any Question?</a:t>
            </a:r>
          </a:p>
          <a:p>
            <a:pPr algn="ctr" fontAlgn="auto">
              <a:spcBef>
                <a:spcPts val="0"/>
              </a:spcBef>
              <a:spcAft>
                <a:spcPts val="0"/>
              </a:spcAft>
              <a:defRPr/>
            </a:pPr>
            <a:r>
              <a:rPr lang="en-US" sz="4800" b="1" i="1" dirty="0">
                <a:ln w="3175"/>
                <a:solidFill>
                  <a:schemeClr val="tx1">
                    <a:lumMod val="85000"/>
                    <a:lumOff val="15000"/>
                  </a:schemeClr>
                </a:solidFill>
                <a:effectLst>
                  <a:outerShdw blurRad="50800" dist="39000" dir="5460000" algn="tl">
                    <a:srgbClr val="000000">
                      <a:alpha val="38000"/>
                    </a:srgbClr>
                  </a:outerShdw>
                </a:effectLst>
                <a:latin typeface="Bodoni MT" panose="02070603080606020203" pitchFamily="18" charset="0"/>
              </a:rPr>
              <a:t>Thank you !</a:t>
            </a:r>
            <a:endParaRPr lang="en-IN" sz="4800" b="1" i="1" dirty="0">
              <a:ln w="3175"/>
              <a:solidFill>
                <a:schemeClr val="tx1">
                  <a:lumMod val="85000"/>
                  <a:lumOff val="15000"/>
                </a:schemeClr>
              </a:solidFill>
              <a:effectLst>
                <a:outerShdw blurRad="50800" dist="39000" dir="5460000" algn="tl">
                  <a:srgbClr val="000000">
                    <a:alpha val="38000"/>
                  </a:srgbClr>
                </a:outerShdw>
              </a:effectLst>
              <a:latin typeface="Bodoni MT" panose="02070603080606020203" pitchFamily="18" charset="0"/>
            </a:endParaRPr>
          </a:p>
        </p:txBody>
      </p:sp>
      <p:sp>
        <p:nvSpPr>
          <p:cNvPr id="2" name="Slide Number Placeholder 1"/>
          <p:cNvSpPr>
            <a:spLocks noGrp="1"/>
          </p:cNvSpPr>
          <p:nvPr>
            <p:ph type="sldNum" sz="quarter" idx="12"/>
          </p:nvPr>
        </p:nvSpPr>
        <p:spPr/>
        <p:txBody>
          <a:bodyPr/>
          <a:lstStyle/>
          <a:p>
            <a:fld id="{4693FF27-BDC5-4AF9-ABE1-59E3F404D176}" type="slidenum">
              <a:rPr lang="en-IN" altLang="en-US" smtClean="0"/>
              <a:pPr/>
              <a:t>18</a:t>
            </a:fld>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7">
            <a:extLst>
              <a:ext uri="{FF2B5EF4-FFF2-40B4-BE49-F238E27FC236}">
                <a16:creationId xmlns:a16="http://schemas.microsoft.com/office/drawing/2014/main" id="{10AC725F-9911-4075-96F9-9AC50CBFD7E6}"/>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B5861AF6-1747-4262-98DD-7C2F51911FC9}"/>
              </a:ext>
            </a:extLst>
          </p:cNvPr>
          <p:cNvSpPr txBox="1"/>
          <p:nvPr/>
        </p:nvSpPr>
        <p:spPr bwMode="auto">
          <a:xfrm>
            <a:off x="873760" y="1285240"/>
            <a:ext cx="10732135" cy="492252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91440" tIns="45720" rIns="91440" bIns="45720" anchor="t">
            <a:normAutofit fontScale="92500" lnSpcReduction="20000"/>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eaLnBrk="1" fontAlgn="auto" hangingPunct="1">
              <a:lnSpc>
                <a:spcPct val="150000"/>
              </a:lnSpc>
              <a:spcBef>
                <a:spcPts val="600"/>
              </a:spcBef>
              <a:spcAft>
                <a:spcPts val="600"/>
              </a:spcAft>
              <a:buClr>
                <a:schemeClr val="accent5">
                  <a:lumMod val="60000"/>
                  <a:lumOff val="40000"/>
                </a:schemeClr>
              </a:buClr>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Abstract</a:t>
            </a:r>
          </a:p>
          <a:p>
            <a:pPr marL="342900" indent="-342900" algn="just" eaLnBrk="1" fontAlgn="auto" hangingPunct="1">
              <a:lnSpc>
                <a:spcPct val="150000"/>
              </a:lnSpc>
              <a:spcBef>
                <a:spcPts val="600"/>
              </a:spcBef>
              <a:spcAft>
                <a:spcPts val="600"/>
              </a:spcAft>
              <a:buClr>
                <a:schemeClr val="accent5">
                  <a:lumMod val="60000"/>
                  <a:lumOff val="40000"/>
                </a:schemeClr>
              </a:buClr>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Introduction</a:t>
            </a:r>
          </a:p>
          <a:p>
            <a:pPr marL="342900" indent="-342900" algn="just" eaLnBrk="1" fontAlgn="auto" hangingPunct="1">
              <a:lnSpc>
                <a:spcPct val="150000"/>
              </a:lnSpc>
              <a:spcBef>
                <a:spcPts val="600"/>
              </a:spcBef>
              <a:spcAft>
                <a:spcPts val="600"/>
              </a:spcAft>
              <a:buClr>
                <a:schemeClr val="accent5">
                  <a:lumMod val="60000"/>
                  <a:lumOff val="40000"/>
                </a:schemeClr>
              </a:buClr>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Problem Statement</a:t>
            </a:r>
          </a:p>
          <a:p>
            <a:pPr marL="342900" indent="-342900" algn="just" eaLnBrk="1" fontAlgn="auto" hangingPunct="1">
              <a:lnSpc>
                <a:spcPct val="150000"/>
              </a:lnSpc>
              <a:spcBef>
                <a:spcPts val="600"/>
              </a:spcBef>
              <a:spcAft>
                <a:spcPts val="600"/>
              </a:spcAft>
              <a:buClr>
                <a:schemeClr val="accent5">
                  <a:lumMod val="60000"/>
                  <a:lumOff val="40000"/>
                </a:schemeClr>
              </a:buClr>
              <a:buFont typeface="Wingdings" panose="05000000000000000000" pitchFamily="2" charset="2"/>
              <a:buChar char="§"/>
              <a:defRPr/>
            </a:pPr>
            <a:r>
              <a:rPr lang="en-US" sz="2000" dirty="0">
                <a:latin typeface="Times New Roman"/>
                <a:cs typeface="Times New Roman"/>
              </a:rPr>
              <a:t>Literature Survey</a:t>
            </a:r>
          </a:p>
          <a:p>
            <a:pPr marL="342900" indent="-342900" algn="just" eaLnBrk="1" fontAlgn="auto" hangingPunct="1">
              <a:lnSpc>
                <a:spcPct val="150000"/>
              </a:lnSpc>
              <a:spcBef>
                <a:spcPts val="600"/>
              </a:spcBef>
              <a:spcAft>
                <a:spcPts val="600"/>
              </a:spcAft>
              <a:buClr>
                <a:schemeClr val="accent5">
                  <a:lumMod val="60000"/>
                  <a:lumOff val="40000"/>
                </a:schemeClr>
              </a:buClr>
              <a:buFont typeface="Wingdings" panose="05000000000000000000" pitchFamily="2" charset="2"/>
              <a:buChar char="§"/>
              <a:defRPr/>
            </a:pPr>
            <a:r>
              <a:rPr lang="en-US" sz="2000" dirty="0">
                <a:latin typeface="Times New Roman"/>
                <a:cs typeface="Times New Roman"/>
              </a:rPr>
              <a:t>Tools Used</a:t>
            </a:r>
          </a:p>
          <a:p>
            <a:pPr marL="342900" indent="-342900" algn="just" eaLnBrk="1" fontAlgn="auto" hangingPunct="1">
              <a:lnSpc>
                <a:spcPct val="150000"/>
              </a:lnSpc>
              <a:spcBef>
                <a:spcPts val="600"/>
              </a:spcBef>
              <a:spcAft>
                <a:spcPts val="600"/>
              </a:spcAft>
              <a:buClr>
                <a:schemeClr val="accent5">
                  <a:lumMod val="60000"/>
                  <a:lumOff val="40000"/>
                </a:schemeClr>
              </a:buClr>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Block Diagram</a:t>
            </a:r>
          </a:p>
          <a:p>
            <a:pPr marL="342900" indent="-342900" algn="just" eaLnBrk="1" fontAlgn="auto" hangingPunct="1">
              <a:lnSpc>
                <a:spcPct val="150000"/>
              </a:lnSpc>
              <a:spcBef>
                <a:spcPts val="600"/>
              </a:spcBef>
              <a:spcAft>
                <a:spcPts val="600"/>
              </a:spcAft>
              <a:buClr>
                <a:srgbClr val="7EC492"/>
              </a:buClr>
              <a:buFont typeface="Wingdings" panose="05000000000000000000" pitchFamily="2" charset="2"/>
              <a:buChar char="§"/>
              <a:defRPr/>
            </a:pPr>
            <a:r>
              <a:rPr lang="en-US" sz="2000" dirty="0">
                <a:latin typeface="Times New Roman"/>
                <a:cs typeface="Times New Roman"/>
              </a:rPr>
              <a:t> Result</a:t>
            </a:r>
          </a:p>
          <a:p>
            <a:pPr marL="342900" indent="-342900" algn="just" eaLnBrk="1" fontAlgn="auto" hangingPunct="1">
              <a:lnSpc>
                <a:spcPct val="150000"/>
              </a:lnSpc>
              <a:spcBef>
                <a:spcPts val="600"/>
              </a:spcBef>
              <a:spcAft>
                <a:spcPts val="600"/>
              </a:spcAft>
              <a:buClr>
                <a:schemeClr val="accent5">
                  <a:lumMod val="60000"/>
                  <a:lumOff val="40000"/>
                </a:schemeClr>
              </a:buClr>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Future Work </a:t>
            </a:r>
          </a:p>
          <a:p>
            <a:pPr marL="342900" indent="-342900" algn="just" eaLnBrk="1" fontAlgn="auto" hangingPunct="1">
              <a:lnSpc>
                <a:spcPct val="150000"/>
              </a:lnSpc>
              <a:spcBef>
                <a:spcPts val="600"/>
              </a:spcBef>
              <a:spcAft>
                <a:spcPts val="600"/>
              </a:spcAft>
              <a:buClr>
                <a:schemeClr val="accent5">
                  <a:lumMod val="60000"/>
                  <a:lumOff val="40000"/>
                </a:schemeClr>
              </a:buClr>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References</a:t>
            </a:r>
          </a:p>
          <a:p>
            <a:pPr algn="just" eaLnBrk="1" fontAlgn="auto" hangingPunct="1">
              <a:lnSpc>
                <a:spcPct val="150000"/>
              </a:lnSpc>
              <a:spcBef>
                <a:spcPts val="600"/>
              </a:spcBef>
              <a:spcAft>
                <a:spcPts val="600"/>
              </a:spcAft>
              <a:buClr>
                <a:schemeClr val="accent3"/>
              </a:buClr>
              <a:defRPr/>
            </a:pPr>
            <a:endParaRPr lang="en-US" sz="2000"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E311D85A-BB45-456B-8D8E-82D4DEF62B49}"/>
              </a:ext>
            </a:extLst>
          </p:cNvPr>
          <p:cNvSpPr txBox="1"/>
          <p:nvPr/>
        </p:nvSpPr>
        <p:spPr bwMode="auto">
          <a:xfrm>
            <a:off x="0" y="0"/>
            <a:ext cx="12192000" cy="639763"/>
          </a:xfrm>
          <a:prstGeom prst="rect">
            <a:avLst/>
          </a:prstGeom>
          <a:solidFill>
            <a:schemeClr val="accent5">
              <a:lumMod val="60000"/>
              <a:lumOff val="40000"/>
            </a:schemeClr>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Contents</a:t>
            </a:r>
          </a:p>
        </p:txBody>
      </p:sp>
      <p:sp>
        <p:nvSpPr>
          <p:cNvPr id="2" name="Slide Number Placeholder 1"/>
          <p:cNvSpPr>
            <a:spLocks noGrp="1"/>
          </p:cNvSpPr>
          <p:nvPr>
            <p:ph type="sldNum" sz="quarter" idx="12"/>
          </p:nvPr>
        </p:nvSpPr>
        <p:spPr/>
        <p:txBody>
          <a:bodyPr/>
          <a:lstStyle/>
          <a:p>
            <a:fld id="{4693FF27-BDC5-4AF9-ABE1-59E3F404D176}" type="slidenum">
              <a:rPr lang="en-IN" altLang="en-US" smtClean="0"/>
              <a:pPr/>
              <a:t>2</a:t>
            </a:fld>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086E54B5-020D-41E4-A96C-35BF17487F99}"/>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cs typeface="Arial" panose="020B0604020202020204" pitchFamily="34" charset="0"/>
            </a:endParaRPr>
          </a:p>
        </p:txBody>
      </p:sp>
      <p:sp>
        <p:nvSpPr>
          <p:cNvPr id="6147" name="TextBox 7">
            <a:extLst>
              <a:ext uri="{FF2B5EF4-FFF2-40B4-BE49-F238E27FC236}">
                <a16:creationId xmlns:a16="http://schemas.microsoft.com/office/drawing/2014/main" id="{6C1D9E18-6B05-4EDF-BABD-BE100371D223}"/>
              </a:ext>
            </a:extLst>
          </p:cNvPr>
          <p:cNvSpPr txBox="1">
            <a:spLocks noChangeArrowheads="1"/>
          </p:cNvSpPr>
          <p:nvPr/>
        </p:nvSpPr>
        <p:spPr bwMode="auto">
          <a:xfrm>
            <a:off x="107279" y="1613118"/>
            <a:ext cx="1197744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cs typeface="Times New Roman" panose="02020603050405020304" pitchFamily="18" charset="0"/>
              </a:rPr>
              <a:t>In this project, the focus was on </a:t>
            </a:r>
            <a:r>
              <a:rPr lang="en-US" altLang="en-US" sz="1600" dirty="0" err="1">
                <a:latin typeface="Times New Roman" panose="02020603050405020304" pitchFamily="18" charset="0"/>
                <a:cs typeface="Times New Roman" panose="02020603050405020304" pitchFamily="18" charset="0"/>
              </a:rPr>
              <a:t>Netwalker</a:t>
            </a:r>
            <a:r>
              <a:rPr lang="en-US" altLang="en-US" sz="1600" dirty="0">
                <a:latin typeface="Times New Roman" panose="02020603050405020304" pitchFamily="18" charset="0"/>
                <a:cs typeface="Times New Roman" panose="02020603050405020304" pitchFamily="18" charset="0"/>
              </a:rPr>
              <a:t> ransomware which represents the well-known ransomware called </a:t>
            </a:r>
            <a:r>
              <a:rPr lang="en-US" altLang="en-US" sz="1600" dirty="0" err="1">
                <a:latin typeface="Times New Roman" panose="02020603050405020304" pitchFamily="18" charset="0"/>
                <a:cs typeface="Times New Roman" panose="02020603050405020304" pitchFamily="18" charset="0"/>
              </a:rPr>
              <a:t>kokoklock</a:t>
            </a:r>
            <a:r>
              <a:rPr lang="en-US" altLang="en-US" sz="1600" dirty="0">
                <a:latin typeface="Times New Roman" panose="02020603050405020304" pitchFamily="18" charset="0"/>
                <a:cs typeface="Times New Roman" panose="02020603050405020304" pitchFamily="18" charset="0"/>
              </a:rPr>
              <a:t> which has been active since September 2019. We will try to analyze the working mechanism of this ransomware how it works and how we can avoid it. </a:t>
            </a:r>
          </a:p>
          <a:p>
            <a:r>
              <a:rPr lang="en-US" sz="1600" dirty="0">
                <a:latin typeface="Times New Roman" panose="02020603050405020304" pitchFamily="18" charset="0"/>
                <a:cs typeface="Times New Roman" panose="02020603050405020304" pitchFamily="18" charset="0"/>
              </a:rPr>
              <a:t>Ransomware attacks are all too common these days. Major companies in North America and Europe alike have fallen victim to it. </a:t>
            </a:r>
          </a:p>
          <a:p>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Recently these types of crimes have increased with the increase in digitalization. In this project, the sample execution, detection, and analysis of ransomware attacks were aimed. To prevent ransomware attacks, proper cyber hygiene must be maintained.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importance of developing an awareness of cyber hygiene, especially after the advent of the Internet of things, which has increased the number of devices that are susceptible to infection, including phones, cars, refrigerators, and more is crucial</a:t>
            </a:r>
            <a:endParaRPr lang="en-US" altLang="en-US" sz="16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F1C8555C-935C-4199-975A-A19D39CF9384}"/>
              </a:ext>
            </a:extLst>
          </p:cNvPr>
          <p:cNvSpPr txBox="1"/>
          <p:nvPr/>
        </p:nvSpPr>
        <p:spPr bwMode="auto">
          <a:xfrm>
            <a:off x="0" y="0"/>
            <a:ext cx="12192000" cy="639763"/>
          </a:xfrm>
          <a:prstGeom prst="rect">
            <a:avLst/>
          </a:prstGeom>
          <a:solidFill>
            <a:schemeClr val="accent5">
              <a:lumMod val="60000"/>
              <a:lumOff val="40000"/>
            </a:schemeClr>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Abstract</a:t>
            </a:r>
          </a:p>
        </p:txBody>
      </p:sp>
      <p:sp>
        <p:nvSpPr>
          <p:cNvPr id="2" name="Slide Number Placeholder 1"/>
          <p:cNvSpPr>
            <a:spLocks noGrp="1"/>
          </p:cNvSpPr>
          <p:nvPr>
            <p:ph type="sldNum" sz="quarter" idx="12"/>
          </p:nvPr>
        </p:nvSpPr>
        <p:spPr/>
        <p:txBody>
          <a:bodyPr/>
          <a:lstStyle/>
          <a:p>
            <a:fld id="{4693FF27-BDC5-4AF9-ABE1-59E3F404D176}" type="slidenum">
              <a:rPr lang="en-IN" altLang="en-US" smtClean="0"/>
              <a:pPr/>
              <a:t>3</a:t>
            </a:fld>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817C94C-2C00-4566-BEBC-65363DBBCA5D}"/>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cs typeface="Arial" panose="020B0604020202020204" pitchFamily="34" charset="0"/>
            </a:endParaRPr>
          </a:p>
        </p:txBody>
      </p:sp>
      <p:sp>
        <p:nvSpPr>
          <p:cNvPr id="5123" name="TextBox 1">
            <a:extLst>
              <a:ext uri="{FF2B5EF4-FFF2-40B4-BE49-F238E27FC236}">
                <a16:creationId xmlns:a16="http://schemas.microsoft.com/office/drawing/2014/main" id="{AEB13083-21F4-40E7-AACE-34E0D1CCF7B5}"/>
              </a:ext>
            </a:extLst>
          </p:cNvPr>
          <p:cNvSpPr txBox="1">
            <a:spLocks noChangeArrowheads="1"/>
          </p:cNvSpPr>
          <p:nvPr/>
        </p:nvSpPr>
        <p:spPr bwMode="auto">
          <a:xfrm>
            <a:off x="64009" y="639763"/>
            <a:ext cx="1172621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r>
              <a:rPr lang="en-US" sz="1600" dirty="0">
                <a:latin typeface="Times New Roman"/>
                <a:cs typeface="Times New Roman"/>
              </a:rPr>
              <a:t>Ransomware is a type of malicious script (malware) that threatens to publish or blocks access to data or a computer system, usually by encrypting it, until the victim pays a ransom fee to the attacker. </a:t>
            </a:r>
            <a:endParaRPr lang="en-US" sz="1600" dirty="0">
              <a:cs typeface="Arial" panose="020B0604020202020204" pitchFamily="34" charset="0"/>
            </a:endParaRPr>
          </a:p>
          <a:p>
            <a:r>
              <a:rPr lang="en-US" sz="1600" dirty="0">
                <a:latin typeface="Times New Roman"/>
                <a:cs typeface="Times New Roman"/>
              </a:rPr>
              <a:t>In many cases, the ransom demand comes with a deadline. If the victim doesn’t pay in time, the data is gone forever or the ransom increases. </a:t>
            </a:r>
            <a:endParaRPr lang="en-US" sz="1600" dirty="0">
              <a:cs typeface="Arial"/>
            </a:endParaRPr>
          </a:p>
          <a:p>
            <a:r>
              <a:rPr lang="en-US" sz="1600" dirty="0">
                <a:latin typeface="Times New Roman"/>
                <a:cs typeface="Times New Roman"/>
              </a:rPr>
              <a:t>Hackers are testing a destructive new way to make ransomware attacks more effective (recent news )</a:t>
            </a:r>
            <a:endParaRPr lang="en-US" sz="1600" dirty="0">
              <a:cs typeface="Arial"/>
            </a:endParaRPr>
          </a:p>
          <a:p>
            <a:r>
              <a:rPr lang="en-US" sz="1600" dirty="0">
                <a:latin typeface="Times New Roman"/>
                <a:cs typeface="Times New Roman"/>
              </a:rPr>
              <a:t>The frequency of these attacks steadily rises each year. Here is a list of businesses that have fallen victim to ransomware in the last six to seven months.</a:t>
            </a:r>
            <a:endParaRPr lang="en-US" sz="1600" dirty="0">
              <a:latin typeface="Arial"/>
              <a:cs typeface="Arial"/>
            </a:endParaRPr>
          </a:p>
          <a:p>
            <a:r>
              <a:rPr lang="en-US" sz="1600" b="1" dirty="0">
                <a:latin typeface="Times New Roman"/>
                <a:cs typeface="Times New Roman"/>
              </a:rPr>
              <a:t> 1. Nvidia.</a:t>
            </a:r>
            <a:r>
              <a:rPr lang="en-US" sz="1600" dirty="0">
                <a:latin typeface="Times New Roman"/>
                <a:cs typeface="Times New Roman"/>
              </a:rPr>
              <a:t> In February 2022, a ransomware outbreak affected the biggest semiconductor chip firm in the world. And the 			</a:t>
            </a:r>
            <a:r>
              <a:rPr lang="en-US" sz="1600" dirty="0" err="1">
                <a:latin typeface="Times New Roman"/>
                <a:cs typeface="Times New Roman"/>
              </a:rPr>
              <a:t>Lapsus</a:t>
            </a:r>
            <a:r>
              <a:rPr lang="en-US" sz="1600" dirty="0">
                <a:latin typeface="Times New Roman"/>
                <a:cs typeface="Times New Roman"/>
              </a:rPr>
              <a:t>$ Ransomware group is responsible for this attack.</a:t>
            </a:r>
          </a:p>
          <a:p>
            <a:r>
              <a:rPr lang="en-US" sz="1600" b="1" dirty="0">
                <a:latin typeface="Times New Roman"/>
                <a:cs typeface="Times New Roman"/>
              </a:rPr>
              <a:t>2. Costa Rica Government:</a:t>
            </a:r>
            <a:r>
              <a:rPr lang="en-US" sz="1600" dirty="0">
                <a:latin typeface="Times New Roman"/>
                <a:cs typeface="Times New Roman"/>
              </a:rPr>
              <a:t> This country has declared a national emergency as a result of the ransomware attack because it has damaged both the public and private sectors, including 10 the social security fund and healthcare system of Costa Rica. This attack began between March to April 2022. Conti, a ransomware organization, is behind this strike. They initially requested $10 million from the government and eventually demanded $20 million</a:t>
            </a:r>
            <a:endParaRPr lang="en-US" sz="1600" dirty="0">
              <a:latin typeface="Arial"/>
              <a:cs typeface="Arial"/>
            </a:endParaRPr>
          </a:p>
          <a:p>
            <a:r>
              <a:rPr lang="en-US" sz="1600" b="1" dirty="0">
                <a:latin typeface="Times New Roman"/>
                <a:cs typeface="Times New Roman"/>
              </a:rPr>
              <a:t>3</a:t>
            </a:r>
            <a:r>
              <a:rPr lang="en-US" sz="1600" dirty="0">
                <a:latin typeface="Times New Roman"/>
                <a:cs typeface="Times New Roman"/>
              </a:rPr>
              <a:t>.</a:t>
            </a:r>
            <a:r>
              <a:rPr lang="en-US" sz="1600" b="1" dirty="0">
                <a:latin typeface="Times New Roman"/>
                <a:cs typeface="Times New Roman"/>
              </a:rPr>
              <a:t> SpiceJet- </a:t>
            </a:r>
            <a:r>
              <a:rPr lang="en-US" sz="1600" dirty="0">
                <a:latin typeface="Times New Roman"/>
                <a:cs typeface="Times New Roman"/>
              </a:rPr>
              <a:t>Earlier this year, the Indian airline SpiceJet tried a ransomware attack, which left hundreds of customers stuck across the nation. This flight’s passengers waited for information on the departure of their journey for six hours. </a:t>
            </a:r>
          </a:p>
          <a:p>
            <a:r>
              <a:rPr lang="en-US" sz="1600" b="1" dirty="0">
                <a:latin typeface="Times New Roman"/>
                <a:cs typeface="Times New Roman"/>
              </a:rPr>
              <a:t>4. Toyota</a:t>
            </a:r>
            <a:r>
              <a:rPr lang="en-US" sz="1600" dirty="0">
                <a:latin typeface="Times New Roman"/>
                <a:cs typeface="Times New Roman"/>
              </a:rPr>
              <a:t> Toyota is a large firm with several suppliers all around the world. One such supplier, Kojima Industries in Japan, was attacked and 14 Toyota units were impacted. Additionally, Denso and Bridgestone, two other Toyota suppliers, came under victimization. The attack on Denso was carried out by the Pandora group, while Bridgestone was the work of the </a:t>
            </a:r>
            <a:r>
              <a:rPr lang="en-US" sz="1600" dirty="0" err="1">
                <a:latin typeface="Times New Roman"/>
                <a:cs typeface="Times New Roman"/>
              </a:rPr>
              <a:t>Lockbit</a:t>
            </a:r>
            <a:r>
              <a:rPr lang="en-US" sz="1600" dirty="0">
                <a:latin typeface="Times New Roman"/>
                <a:cs typeface="Times New Roman"/>
              </a:rPr>
              <a:t> group.</a:t>
            </a:r>
            <a:endParaRPr lang="en-US" sz="1600" dirty="0">
              <a:latin typeface="Arial"/>
              <a:cs typeface="Arial"/>
            </a:endParaRPr>
          </a:p>
          <a:p>
            <a:endParaRPr lang="en-US" sz="1600" dirty="0">
              <a:latin typeface="Times New Roman"/>
              <a:cs typeface="Times New Roman"/>
            </a:endParaRPr>
          </a:p>
        </p:txBody>
      </p:sp>
      <p:sp>
        <p:nvSpPr>
          <p:cNvPr id="14" name="Title 1">
            <a:extLst>
              <a:ext uri="{FF2B5EF4-FFF2-40B4-BE49-F238E27FC236}">
                <a16:creationId xmlns:a16="http://schemas.microsoft.com/office/drawing/2014/main" id="{EE0D1A40-8BDE-461C-B91F-28CE30483CBB}"/>
              </a:ext>
            </a:extLst>
          </p:cNvPr>
          <p:cNvSpPr txBox="1"/>
          <p:nvPr/>
        </p:nvSpPr>
        <p:spPr bwMode="auto">
          <a:xfrm>
            <a:off x="0" y="0"/>
            <a:ext cx="12192000" cy="639763"/>
          </a:xfrm>
          <a:prstGeom prst="rect">
            <a:avLst/>
          </a:prstGeom>
          <a:solidFill>
            <a:schemeClr val="accent5">
              <a:lumMod val="60000"/>
              <a:lumOff val="40000"/>
            </a:schemeClr>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Introduction</a:t>
            </a:r>
          </a:p>
        </p:txBody>
      </p:sp>
      <p:sp>
        <p:nvSpPr>
          <p:cNvPr id="2" name="Slide Number Placeholder 1"/>
          <p:cNvSpPr>
            <a:spLocks noGrp="1"/>
          </p:cNvSpPr>
          <p:nvPr>
            <p:ph type="sldNum" sz="quarter" idx="12"/>
          </p:nvPr>
        </p:nvSpPr>
        <p:spPr/>
        <p:txBody>
          <a:bodyPr/>
          <a:lstStyle/>
          <a:p>
            <a:fld id="{4693FF27-BDC5-4AF9-ABE1-59E3F404D176}" type="slidenum">
              <a:rPr lang="en-IN" altLang="en-US" dirty="0" smtClean="0"/>
              <a:pPr/>
              <a:t>4</a:t>
            </a:fld>
            <a:endParaRPr lang="en-I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4AED-27BE-1AAB-172C-17642BB93541}"/>
              </a:ext>
            </a:extLst>
          </p:cNvPr>
          <p:cNvSpPr>
            <a:spLocks noGrp="1"/>
          </p:cNvSpPr>
          <p:nvPr>
            <p:ph type="ctrTitle"/>
          </p:nvPr>
        </p:nvSpPr>
        <p:spPr>
          <a:xfrm>
            <a:off x="1524000" y="201169"/>
            <a:ext cx="9144000" cy="1399032"/>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98919FF-8363-F131-91D8-9ACEFFA90AE3}"/>
              </a:ext>
            </a:extLst>
          </p:cNvPr>
          <p:cNvSpPr>
            <a:spLocks noGrp="1"/>
          </p:cNvSpPr>
          <p:nvPr>
            <p:ph type="subTitle" idx="1"/>
          </p:nvPr>
        </p:nvSpPr>
        <p:spPr>
          <a:xfrm>
            <a:off x="0" y="722376"/>
            <a:ext cx="11932920" cy="4535424"/>
          </a:xfrm>
        </p:spPr>
        <p:txBody>
          <a:bodyPr>
            <a:normAutofit/>
          </a:bodyPr>
          <a:lstStyle/>
          <a:p>
            <a:pPr algn="l"/>
            <a:r>
              <a:rPr lang="en-IN" sz="1600" b="1" dirty="0">
                <a:solidFill>
                  <a:srgbClr val="000000"/>
                </a:solidFill>
                <a:effectLst/>
                <a:latin typeface="Times New Roman" panose="02020603050405020304" pitchFamily="18" charset="0"/>
                <a:ea typeface="Times New Roman" panose="02020603050405020304" pitchFamily="18" charset="0"/>
              </a:rPr>
              <a:t>Locker ransomware- </a:t>
            </a:r>
            <a:r>
              <a:rPr lang="en-IN" sz="1600" dirty="0">
                <a:solidFill>
                  <a:srgbClr val="000000"/>
                </a:solidFill>
                <a:effectLst/>
                <a:latin typeface="Times New Roman" panose="02020603050405020304" pitchFamily="18" charset="0"/>
                <a:ea typeface="Times New Roman" panose="02020603050405020304" pitchFamily="18" charset="0"/>
              </a:rPr>
              <a:t>This type of malware blocks basic computer functions. For example, you may be denied access to the desktop, while the mouse and keyboard are partially disabled. This allows you to continue to interact with the window containing the ransom demand in order to make the payment</a:t>
            </a:r>
          </a:p>
          <a:p>
            <a:pPr algn="l"/>
            <a:r>
              <a:rPr lang="en-IN" sz="1600" b="1" dirty="0">
                <a:solidFill>
                  <a:srgbClr val="000000"/>
                </a:solidFill>
                <a:effectLst/>
                <a:latin typeface="Times New Roman" panose="02020603050405020304" pitchFamily="18" charset="0"/>
                <a:ea typeface="Times New Roman" panose="02020603050405020304" pitchFamily="18" charset="0"/>
              </a:rPr>
              <a:t>Crypto ransomware- </a:t>
            </a:r>
            <a:r>
              <a:rPr lang="en-IN" sz="1600" dirty="0">
                <a:solidFill>
                  <a:srgbClr val="000000"/>
                </a:solidFill>
                <a:effectLst/>
                <a:latin typeface="Times New Roman" panose="02020603050405020304" pitchFamily="18" charset="0"/>
                <a:ea typeface="Times New Roman" panose="02020603050405020304" pitchFamily="18" charset="0"/>
              </a:rPr>
              <a:t>The aim of crypto-ransomware is to encrypt your important data, such as documents, pictures, and videos, but not to interfere with basic computer functions. This spreads panic because users can see their files but cannot access them.</a:t>
            </a:r>
          </a:p>
          <a:p>
            <a:pPr algn="l">
              <a:lnSpc>
                <a:spcPct val="107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Ransomware as a Service</a:t>
            </a:r>
            <a:r>
              <a:rPr lang="en-IN" sz="1600" b="1" dirty="0">
                <a:latin typeface="Calibri" panose="020F0502020204030204" pitchFamily="34"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Ransomware as a Service gives cybercriminals with low technical capabilities the opportunity to carry out ransomware attacks. The malware is made available to buyers, which means lower risk and higher gain for the programmers of the software</a:t>
            </a:r>
            <a:endParaRPr lang="en-IN" sz="1600" dirty="0"/>
          </a:p>
        </p:txBody>
      </p:sp>
      <p:sp>
        <p:nvSpPr>
          <p:cNvPr id="4" name="Slide Number Placeholder 3">
            <a:extLst>
              <a:ext uri="{FF2B5EF4-FFF2-40B4-BE49-F238E27FC236}">
                <a16:creationId xmlns:a16="http://schemas.microsoft.com/office/drawing/2014/main" id="{41B1C8A5-8863-9A69-7A38-6F31818C6E75}"/>
              </a:ext>
            </a:extLst>
          </p:cNvPr>
          <p:cNvSpPr>
            <a:spLocks noGrp="1"/>
          </p:cNvSpPr>
          <p:nvPr>
            <p:ph type="sldNum" sz="quarter" idx="12"/>
          </p:nvPr>
        </p:nvSpPr>
        <p:spPr/>
        <p:txBody>
          <a:bodyPr/>
          <a:lstStyle/>
          <a:p>
            <a:fld id="{4693FF27-BDC5-4AF9-ABE1-59E3F404D176}" type="slidenum">
              <a:rPr lang="en-IN" altLang="en-US" smtClean="0"/>
              <a:pPr/>
              <a:t>5</a:t>
            </a:fld>
            <a:endParaRPr lang="en-IN" altLang="en-US"/>
          </a:p>
        </p:txBody>
      </p:sp>
      <p:sp>
        <p:nvSpPr>
          <p:cNvPr id="5" name="Title 1">
            <a:extLst>
              <a:ext uri="{FF2B5EF4-FFF2-40B4-BE49-F238E27FC236}">
                <a16:creationId xmlns:a16="http://schemas.microsoft.com/office/drawing/2014/main" id="{65F776BC-2B57-975A-0FB1-67C6A8996A28}"/>
              </a:ext>
            </a:extLst>
          </p:cNvPr>
          <p:cNvSpPr txBox="1"/>
          <p:nvPr/>
        </p:nvSpPr>
        <p:spPr bwMode="auto">
          <a:xfrm>
            <a:off x="0" y="0"/>
            <a:ext cx="12192000" cy="639763"/>
          </a:xfrm>
          <a:prstGeom prst="rect">
            <a:avLst/>
          </a:prstGeom>
          <a:solidFill>
            <a:schemeClr val="accent5">
              <a:lumMod val="60000"/>
              <a:lumOff val="40000"/>
            </a:schemeClr>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Identifying ransomware – a basic distinction must be made</a:t>
            </a:r>
            <a:endParaRPr lang="en-US" sz="32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146F578-5B8C-953A-4D60-DFBDB7D57F6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1394" y="2980944"/>
            <a:ext cx="4986870" cy="3802411"/>
          </a:xfrm>
          <a:prstGeom prst="rect">
            <a:avLst/>
          </a:prstGeom>
          <a:noFill/>
          <a:ln>
            <a:noFill/>
          </a:ln>
        </p:spPr>
      </p:pic>
    </p:spTree>
    <p:extLst>
      <p:ext uri="{BB962C8B-B14F-4D97-AF65-F5344CB8AC3E}">
        <p14:creationId xmlns:p14="http://schemas.microsoft.com/office/powerpoint/2010/main" val="188917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65A7B-56C4-5E54-C4EA-97456D438895}"/>
              </a:ext>
            </a:extLst>
          </p:cNvPr>
          <p:cNvSpPr>
            <a:spLocks noGrp="1"/>
          </p:cNvSpPr>
          <p:nvPr>
            <p:ph idx="1"/>
          </p:nvPr>
        </p:nvSpPr>
        <p:spPr>
          <a:xfrm>
            <a:off x="100584" y="639763"/>
            <a:ext cx="11883136" cy="5537200"/>
          </a:xfrm>
        </p:spPr>
        <p:txBody>
          <a:bodyPr vert="horz" lIns="91440" tIns="45720" rIns="91440" bIns="45720" rtlCol="0" anchor="t">
            <a:normAutofit/>
          </a:bodyPr>
          <a:lstStyle/>
          <a:p>
            <a:pPr>
              <a:lnSpc>
                <a:spcPct val="100000"/>
              </a:lnSpc>
              <a:spcBef>
                <a:spcPts val="0"/>
              </a:spcBef>
            </a:pPr>
            <a:r>
              <a:rPr lang="en-US" sz="1600" dirty="0">
                <a:latin typeface="Times New Roman"/>
                <a:cs typeface="Times New Roman"/>
              </a:rPr>
              <a:t>In this new ransomware, the threat is not complied into PE file Threat actors are using PowerShell scripts to load the threat into the memory (using a well-known technique called reflective loading) and make it a fileless threat, more difficult to detect and analyze. For that, malware operators achieve persistence and evade detection by abusing tools that are already in the system to initiate attacks.</a:t>
            </a:r>
            <a:endParaRPr lang="en-US" sz="1600" dirty="0">
              <a:latin typeface="Times New Roman"/>
              <a:ea typeface="+mn-lt"/>
              <a:cs typeface="+mn-lt"/>
            </a:endParaRPr>
          </a:p>
          <a:p>
            <a:pPr>
              <a:lnSpc>
                <a:spcPct val="100000"/>
              </a:lnSpc>
              <a:spcBef>
                <a:spcPts val="0"/>
              </a:spcBef>
            </a:pPr>
            <a:r>
              <a:rPr lang="en-US" sz="1600" dirty="0">
                <a:latin typeface="Times New Roman"/>
                <a:cs typeface="Times New Roman"/>
              </a:rPr>
              <a:t>Recent samples of </a:t>
            </a:r>
            <a:r>
              <a:rPr lang="en-US" sz="1600" dirty="0" err="1">
                <a:latin typeface="Times New Roman"/>
                <a:cs typeface="Times New Roman"/>
              </a:rPr>
              <a:t>Netwalker</a:t>
            </a:r>
            <a:r>
              <a:rPr lang="en-US" sz="1600" dirty="0">
                <a:latin typeface="Times New Roman"/>
                <a:cs typeface="Times New Roman"/>
              </a:rPr>
              <a:t> are not distributed via social engineering attacks. Instead, it is loaded into the memory via DLL injection during a targeted attack. Thus, it doesn’t need a Windows loader to execute. This is a technique used for several PowerShell scripts, such as </a:t>
            </a:r>
            <a:r>
              <a:rPr lang="en-US" sz="1600" dirty="0" err="1">
                <a:latin typeface="Times New Roman"/>
                <a:cs typeface="Times New Roman"/>
              </a:rPr>
              <a:t>PowerSploit’s</a:t>
            </a:r>
            <a:r>
              <a:rPr lang="en-US" sz="1600" dirty="0">
                <a:latin typeface="Times New Roman"/>
                <a:cs typeface="Times New Roman"/>
              </a:rPr>
              <a:t> Invoke-</a:t>
            </a:r>
            <a:r>
              <a:rPr lang="en-US" sz="1600" dirty="0" err="1">
                <a:latin typeface="Times New Roman"/>
                <a:cs typeface="Times New Roman"/>
              </a:rPr>
              <a:t>Mimikatz</a:t>
            </a:r>
            <a:r>
              <a:rPr lang="en-US" sz="1600" dirty="0">
                <a:latin typeface="Times New Roman"/>
                <a:cs typeface="Times New Roman"/>
              </a:rPr>
              <a:t>, during Red Team operations.</a:t>
            </a:r>
            <a:endParaRPr lang="en-US" sz="1600" dirty="0">
              <a:latin typeface="Times New Roman"/>
              <a:ea typeface="+mn-lt"/>
              <a:cs typeface="+mn-lt"/>
            </a:endParaRPr>
          </a:p>
        </p:txBody>
      </p:sp>
      <p:sp>
        <p:nvSpPr>
          <p:cNvPr id="4" name="Slide Number Placeholder 3">
            <a:extLst>
              <a:ext uri="{FF2B5EF4-FFF2-40B4-BE49-F238E27FC236}">
                <a16:creationId xmlns:a16="http://schemas.microsoft.com/office/drawing/2014/main" id="{A8EB1C59-CDB3-72E4-B01E-66E68F50F6F6}"/>
              </a:ext>
            </a:extLst>
          </p:cNvPr>
          <p:cNvSpPr>
            <a:spLocks noGrp="1"/>
          </p:cNvSpPr>
          <p:nvPr>
            <p:ph type="sldNum" sz="quarter" idx="12"/>
          </p:nvPr>
        </p:nvSpPr>
        <p:spPr/>
        <p:txBody>
          <a:bodyPr/>
          <a:lstStyle/>
          <a:p>
            <a:fld id="{0EC38BCA-D10E-4C90-BB94-1D43FEFCDCFA}" type="slidenum">
              <a:rPr lang="en-IN" altLang="en-US" smtClean="0"/>
              <a:pPr/>
              <a:t>6</a:t>
            </a:fld>
            <a:endParaRPr lang="en-IN" altLang="en-US"/>
          </a:p>
        </p:txBody>
      </p:sp>
      <p:pic>
        <p:nvPicPr>
          <p:cNvPr id="5" name="Picture 5">
            <a:extLst>
              <a:ext uri="{FF2B5EF4-FFF2-40B4-BE49-F238E27FC236}">
                <a16:creationId xmlns:a16="http://schemas.microsoft.com/office/drawing/2014/main" id="{F2D5AD22-18BB-A8B5-8CAD-C531B367D7E0}"/>
              </a:ext>
            </a:extLst>
          </p:cNvPr>
          <p:cNvPicPr>
            <a:picLocks noChangeAspect="1"/>
          </p:cNvPicPr>
          <p:nvPr/>
        </p:nvPicPr>
        <p:blipFill>
          <a:blip r:embed="rId2"/>
          <a:stretch>
            <a:fillRect/>
          </a:stretch>
        </p:blipFill>
        <p:spPr>
          <a:xfrm>
            <a:off x="587012" y="2204490"/>
            <a:ext cx="11396708" cy="3834869"/>
          </a:xfrm>
          <a:prstGeom prst="rect">
            <a:avLst/>
          </a:prstGeom>
        </p:spPr>
      </p:pic>
      <p:sp>
        <p:nvSpPr>
          <p:cNvPr id="6" name="TextBox 5"/>
          <p:cNvSpPr txBox="1"/>
          <p:nvPr/>
        </p:nvSpPr>
        <p:spPr>
          <a:xfrm>
            <a:off x="2824480" y="6061099"/>
            <a:ext cx="8529320" cy="369332"/>
          </a:xfrm>
          <a:prstGeom prst="rect">
            <a:avLst/>
          </a:prstGeom>
          <a:noFill/>
        </p:spPr>
        <p:txBody>
          <a:bodyPr wrap="square" rtlCol="0">
            <a:spAutoFit/>
          </a:bodyPr>
          <a:lstStyle/>
          <a:p>
            <a:r>
              <a:rPr lang="en-US" i="1" dirty="0">
                <a:latin typeface="Times New Roman"/>
                <a:cs typeface="Times New Roman"/>
              </a:rPr>
              <a:t>Figure 1: PowerShell script used to initiate the infection process.</a:t>
            </a:r>
          </a:p>
        </p:txBody>
      </p:sp>
      <p:sp>
        <p:nvSpPr>
          <p:cNvPr id="8" name="Title 1">
            <a:extLst>
              <a:ext uri="{FF2B5EF4-FFF2-40B4-BE49-F238E27FC236}">
                <a16:creationId xmlns:a16="http://schemas.microsoft.com/office/drawing/2014/main" id="{B844572F-311D-4231-8B77-D32891830419}"/>
              </a:ext>
            </a:extLst>
          </p:cNvPr>
          <p:cNvSpPr txBox="1"/>
          <p:nvPr/>
        </p:nvSpPr>
        <p:spPr bwMode="auto">
          <a:xfrm>
            <a:off x="0" y="0"/>
            <a:ext cx="12192000" cy="639763"/>
          </a:xfrm>
          <a:prstGeom prst="rect">
            <a:avLst/>
          </a:prstGeom>
          <a:solidFill>
            <a:schemeClr val="accent5">
              <a:lumMod val="60000"/>
              <a:lumOff val="40000"/>
            </a:schemeClr>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a:ea typeface="Calibri Light"/>
                <a:cs typeface="Calibri Light"/>
              </a:rPr>
              <a:t>Introduction to </a:t>
            </a:r>
            <a:r>
              <a:rPr lang="en-US" sz="3200" b="1" dirty="0" err="1">
                <a:latin typeface="Times New Roman"/>
                <a:ea typeface="Calibri Light"/>
                <a:cs typeface="Calibri Light"/>
              </a:rPr>
              <a:t>Netwalker</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3799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7B659A5B-0734-44C5-9D6D-ADB428171D6D}"/>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cs typeface="Arial" panose="020B0604020202020204" pitchFamily="34" charset="0"/>
            </a:endParaRPr>
          </a:p>
        </p:txBody>
      </p:sp>
      <p:sp>
        <p:nvSpPr>
          <p:cNvPr id="7171" name="TextBox 7">
            <a:extLst>
              <a:ext uri="{FF2B5EF4-FFF2-40B4-BE49-F238E27FC236}">
                <a16:creationId xmlns:a16="http://schemas.microsoft.com/office/drawing/2014/main" id="{1316CBFD-4496-4DD2-B6CC-3DAF9979BC31}"/>
              </a:ext>
            </a:extLst>
          </p:cNvPr>
          <p:cNvSpPr txBox="1">
            <a:spLocks noChangeArrowheads="1"/>
          </p:cNvSpPr>
          <p:nvPr/>
        </p:nvSpPr>
        <p:spPr bwMode="auto">
          <a:xfrm>
            <a:off x="344044" y="1993392"/>
            <a:ext cx="1184795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cs typeface="Times New Roman" panose="02020603050405020304" pitchFamily="18" charset="0"/>
              </a:rPr>
              <a:t>The problem with ransomware is the ability not getting detection as digitalization is getting advanced day by day.</a:t>
            </a:r>
          </a:p>
          <a:p>
            <a:r>
              <a:rPr lang="en-US" altLang="en-US" sz="1600" dirty="0">
                <a:latin typeface="Times New Roman"/>
                <a:cs typeface="Times New Roman"/>
              </a:rPr>
              <a:t>Even if cyber security is getting advanced but people are not much aware of it.</a:t>
            </a:r>
          </a:p>
          <a:p>
            <a:r>
              <a:rPr lang="en-US" altLang="en-US" sz="1600" dirty="0">
                <a:latin typeface="Times New Roman" panose="02020603050405020304" pitchFamily="18" charset="0"/>
                <a:cs typeface="Times New Roman" panose="02020603050405020304" pitchFamily="18" charset="0"/>
              </a:rPr>
              <a:t>Many of the cyber threats are on social media </a:t>
            </a:r>
          </a:p>
          <a:p>
            <a:r>
              <a:rPr lang="en-US" sz="1600" dirty="0">
                <a:latin typeface="Times New Roman"/>
                <a:cs typeface="Arial"/>
              </a:rPr>
              <a:t>Modern malware is being created by skilled malware developers and includes Anti-VM and Anti-Debug technology, making it more resistant to analysis. Additionally, they deploy a packer and obfuscator to render their source code unreadable. Nowadays, many malware developers pack their malicious programs using sophisticated techniques that make it challenging for analysts to decode.</a:t>
            </a:r>
            <a:endParaRPr lang="en-US" sz="1600" dirty="0">
              <a:latin typeface="Times New Roman"/>
            </a:endParaRPr>
          </a:p>
        </p:txBody>
      </p:sp>
      <p:sp>
        <p:nvSpPr>
          <p:cNvPr id="13" name="Title 1">
            <a:extLst>
              <a:ext uri="{FF2B5EF4-FFF2-40B4-BE49-F238E27FC236}">
                <a16:creationId xmlns:a16="http://schemas.microsoft.com/office/drawing/2014/main" id="{B844572F-311D-4231-8B77-D32891830419}"/>
              </a:ext>
            </a:extLst>
          </p:cNvPr>
          <p:cNvSpPr txBox="1"/>
          <p:nvPr/>
        </p:nvSpPr>
        <p:spPr bwMode="auto">
          <a:xfrm>
            <a:off x="0" y="0"/>
            <a:ext cx="12192000" cy="639763"/>
          </a:xfrm>
          <a:prstGeom prst="rect">
            <a:avLst/>
          </a:prstGeom>
          <a:solidFill>
            <a:schemeClr val="accent5">
              <a:lumMod val="60000"/>
              <a:lumOff val="40000"/>
            </a:schemeClr>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Problem Statement</a:t>
            </a:r>
          </a:p>
        </p:txBody>
      </p:sp>
      <p:sp>
        <p:nvSpPr>
          <p:cNvPr id="2" name="Slide Number Placeholder 1"/>
          <p:cNvSpPr>
            <a:spLocks noGrp="1"/>
          </p:cNvSpPr>
          <p:nvPr>
            <p:ph type="sldNum" sz="quarter" idx="12"/>
          </p:nvPr>
        </p:nvSpPr>
        <p:spPr/>
        <p:txBody>
          <a:bodyPr/>
          <a:lstStyle/>
          <a:p>
            <a:fld id="{4693FF27-BDC5-4AF9-ABE1-59E3F404D176}" type="slidenum">
              <a:rPr lang="en-IN" altLang="en-US" smtClean="0"/>
              <a:pPr/>
              <a:t>7</a:t>
            </a:fld>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9A3C2A96-5E2E-48E3-B818-B8C762422661}"/>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365E576C-A30E-4A14-BE8D-D91C3B4F4714}"/>
              </a:ext>
            </a:extLst>
          </p:cNvPr>
          <p:cNvGraphicFramePr>
            <a:graphicFrameLocks noGrp="1"/>
          </p:cNvGraphicFramePr>
          <p:nvPr>
            <p:extLst>
              <p:ext uri="{D42A27DB-BD31-4B8C-83A1-F6EECF244321}">
                <p14:modId xmlns:p14="http://schemas.microsoft.com/office/powerpoint/2010/main" val="987653340"/>
              </p:ext>
            </p:extLst>
          </p:nvPr>
        </p:nvGraphicFramePr>
        <p:xfrm>
          <a:off x="17929" y="421341"/>
          <a:ext cx="12142729" cy="5820225"/>
        </p:xfrm>
        <a:graphic>
          <a:graphicData uri="http://schemas.openxmlformats.org/drawingml/2006/table">
            <a:tbl>
              <a:tblPr firstRow="1" bandRow="1">
                <a:tableStyleId>{21E4AEA4-8DFA-4A89-87EB-49C32662AFE0}</a:tableStyleId>
              </a:tblPr>
              <a:tblGrid>
                <a:gridCol w="3130999">
                  <a:extLst>
                    <a:ext uri="{9D8B030D-6E8A-4147-A177-3AD203B41FA5}">
                      <a16:colId xmlns:a16="http://schemas.microsoft.com/office/drawing/2014/main" val="20000"/>
                    </a:ext>
                  </a:extLst>
                </a:gridCol>
                <a:gridCol w="3130999">
                  <a:extLst>
                    <a:ext uri="{9D8B030D-6E8A-4147-A177-3AD203B41FA5}">
                      <a16:colId xmlns:a16="http://schemas.microsoft.com/office/drawing/2014/main" val="20001"/>
                    </a:ext>
                  </a:extLst>
                </a:gridCol>
                <a:gridCol w="2864073">
                  <a:extLst>
                    <a:ext uri="{9D8B030D-6E8A-4147-A177-3AD203B41FA5}">
                      <a16:colId xmlns:a16="http://schemas.microsoft.com/office/drawing/2014/main" val="20002"/>
                    </a:ext>
                  </a:extLst>
                </a:gridCol>
                <a:gridCol w="3016658">
                  <a:extLst>
                    <a:ext uri="{9D8B030D-6E8A-4147-A177-3AD203B41FA5}">
                      <a16:colId xmlns:a16="http://schemas.microsoft.com/office/drawing/2014/main" val="20003"/>
                    </a:ext>
                  </a:extLst>
                </a:gridCol>
              </a:tblGrid>
              <a:tr h="650222">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Sr. No.</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Paper</a:t>
                      </a:r>
                      <a:r>
                        <a:rPr lang="en-US" sz="1800" baseline="0" dirty="0">
                          <a:solidFill>
                            <a:schemeClr val="tx1"/>
                          </a:solidFill>
                          <a:latin typeface="Times New Roman" panose="02020603050405020304" pitchFamily="18" charset="0"/>
                          <a:cs typeface="Times New Roman" panose="02020603050405020304" pitchFamily="18" charset="0"/>
                        </a:rPr>
                        <a:t> Title and its Author</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Details of Publication</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Findings/Outcome</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2306234">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1</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a:buNone/>
                      </a:pPr>
                      <a:r>
                        <a:rPr lang="en-US" sz="1400" b="0" i="0" u="none" strike="noStrike" noProof="0" dirty="0">
                          <a:latin typeface="Times New Roman" panose="02020603050405020304" pitchFamily="18" charset="0"/>
                          <a:cs typeface="Times New Roman" panose="02020603050405020304" pitchFamily="18" charset="0"/>
                        </a:rPr>
                        <a:t>Malware Analysis: Ransomware</a:t>
                      </a:r>
                    </a:p>
                    <a:p>
                      <a:pPr lvl="1" algn="l">
                        <a:buNone/>
                      </a:pPr>
                      <a:r>
                        <a:rPr lang="en-US" sz="1400" b="0" i="0" u="none" strike="noStrike" noProof="0" dirty="0">
                          <a:latin typeface="Times New Roman" panose="02020603050405020304" pitchFamily="18" charset="0"/>
                          <a:cs typeface="Times New Roman" panose="02020603050405020304" pitchFamily="18" charset="0"/>
                        </a:rPr>
                        <a:t>Author: Davide </a:t>
                      </a:r>
                      <a:r>
                        <a:rPr lang="en-US" sz="1400" b="0" i="0" u="none" strike="noStrike" noProof="0" dirty="0" err="1">
                          <a:latin typeface="Times New Roman" panose="02020603050405020304" pitchFamily="18" charset="0"/>
                          <a:cs typeface="Times New Roman" panose="02020603050405020304" pitchFamily="18" charset="0"/>
                        </a:rPr>
                        <a:t>Piccardi</a:t>
                      </a:r>
                      <a:r>
                        <a:rPr lang="en-US" sz="1400" b="0" i="0" u="none" strike="noStrike" noProof="0" dirty="0">
                          <a:latin typeface="Times New Roman" panose="02020603050405020304" pitchFamily="18" charset="0"/>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sz="1400" b="0" i="0" u="none" strike="noStrike" noProof="0" dirty="0">
                          <a:latin typeface="Times New Roman" panose="02020603050405020304" pitchFamily="18" charset="0"/>
                          <a:cs typeface="Times New Roman" panose="02020603050405020304" pitchFamily="18" charset="0"/>
                        </a:rPr>
                        <a:t>Publisher: Sapienza </a:t>
                      </a:r>
                      <a:r>
                        <a:rPr lang="en-US" sz="1400" b="0" i="0" u="none" strike="noStrike" noProof="0" dirty="0" err="1">
                          <a:latin typeface="Times New Roman" panose="02020603050405020304" pitchFamily="18" charset="0"/>
                          <a:cs typeface="Times New Roman" panose="02020603050405020304" pitchFamily="18" charset="0"/>
                        </a:rPr>
                        <a:t>Universita</a:t>
                      </a:r>
                      <a:r>
                        <a:rPr lang="en-US" sz="1400" b="0" i="0" u="none" strike="noStrike" noProof="0" dirty="0">
                          <a:latin typeface="Times New Roman" panose="02020603050405020304" pitchFamily="18" charset="0"/>
                          <a:cs typeface="Times New Roman" panose="02020603050405020304" pitchFamily="18" charset="0"/>
                        </a:rPr>
                        <a:t> Di Roma Publishing Year: 2017</a:t>
                      </a:r>
                    </a:p>
                    <a:p>
                      <a:pPr lvl="0" algn="ctr">
                        <a:buNone/>
                      </a:pPr>
                      <a:endParaRPr lang="en-US" sz="1200" dirty="0">
                        <a:solidFill>
                          <a:schemeClr val="tx1"/>
                        </a:solidFill>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buNone/>
                      </a:pPr>
                      <a:r>
                        <a:rPr lang="en-US" sz="1400" b="0" i="0" u="none" strike="noStrike" noProof="0" dirty="0">
                          <a:latin typeface="Times New Roman" panose="02020603050405020304" pitchFamily="18" charset="0"/>
                          <a:cs typeface="Times New Roman" panose="02020603050405020304" pitchFamily="18" charset="0"/>
                        </a:rPr>
                        <a:t>The main goal of this project is to use the information acquired in the System and Enterprise Security course's theoretical portion to explore one of the most crucial topics in cybersecurity: malware analysis. </a:t>
                      </a:r>
                      <a:endParaRPr lang="en-US" sz="1400" dirty="0">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63769">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ctr">
                        <a:buNone/>
                      </a:pPr>
                      <a:r>
                        <a:rPr lang="en-US" sz="1400" b="0" i="0" u="none" strike="noStrike" noProof="0" dirty="0">
                          <a:latin typeface="Times New Roman" panose="02020603050405020304" pitchFamily="18" charset="0"/>
                          <a:cs typeface="Times New Roman" panose="02020603050405020304" pitchFamily="18" charset="0"/>
                        </a:rPr>
                        <a:t>Ransomware: Recent advances, analysis, challenges and future research directions </a:t>
                      </a:r>
                    </a:p>
                    <a:p>
                      <a:pPr lvl="1" algn="ctr">
                        <a:buNone/>
                      </a:pPr>
                      <a:r>
                        <a:rPr lang="en-US" sz="1400" b="0" i="0" u="none" strike="noStrike" noProof="0" dirty="0">
                          <a:latin typeface="Times New Roman" panose="02020603050405020304" pitchFamily="18" charset="0"/>
                          <a:cs typeface="Times New Roman" panose="02020603050405020304" pitchFamily="18" charset="0"/>
                        </a:rPr>
                        <a:t>Author: Craig Beaman, Ashley Barkworth, Toluwalope David Akande, Saqib Hakak, Muhammad Khurram Khan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400" b="0" i="0" u="none" strike="noStrike" noProof="0" dirty="0">
                          <a:latin typeface="Times New Roman" panose="02020603050405020304" pitchFamily="18" charset="0"/>
                          <a:cs typeface="Times New Roman" panose="02020603050405020304" pitchFamily="18" charset="0"/>
                        </a:rPr>
                        <a:t>Publisher: ScienceDirect</a:t>
                      </a:r>
                      <a:endParaRPr lang="en-US" sz="1400" dirty="0">
                        <a:latin typeface="Times New Roman" panose="02020603050405020304" pitchFamily="18" charset="0"/>
                        <a:cs typeface="Times New Roman" panose="02020603050405020304" pitchFamily="18" charset="0"/>
                      </a:endParaRPr>
                    </a:p>
                    <a:p>
                      <a:pPr lvl="0" algn="ctr">
                        <a:buNone/>
                      </a:pPr>
                      <a:r>
                        <a:rPr lang="en-US" sz="1400" b="0" i="0" u="none" strike="noStrike" noProof="0" dirty="0">
                          <a:latin typeface="Times New Roman" panose="02020603050405020304" pitchFamily="18" charset="0"/>
                          <a:cs typeface="Times New Roman" panose="02020603050405020304" pitchFamily="18" charset="0"/>
                        </a:rPr>
                        <a:t> Publishing Year: 2021</a:t>
                      </a:r>
                      <a:r>
                        <a:rPr lang="en-US" sz="1200" b="0" i="0" u="none" strike="noStrike" noProof="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400" b="0" i="0" u="none" strike="noStrike" noProof="0" dirty="0">
                          <a:latin typeface="Times New Roman" panose="02020603050405020304" pitchFamily="18" charset="0"/>
                          <a:cs typeface="Times New Roman" panose="02020603050405020304" pitchFamily="18" charset="0"/>
                        </a:rPr>
                        <a:t>Recent developments in ransomware analysis, detection, and prevention were examined in this article. It was discovered that honeypots, network traffic analysis, and machine learning-based methods are primarily the focus of cutting-edge ransomware detection tools. </a:t>
                      </a:r>
                      <a:endParaRPr lang="en-US" sz="1200" dirty="0">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 name="Title 1">
            <a:extLst>
              <a:ext uri="{FF2B5EF4-FFF2-40B4-BE49-F238E27FC236}">
                <a16:creationId xmlns:a16="http://schemas.microsoft.com/office/drawing/2014/main" id="{03667615-34DD-4882-AEA3-BFAD36545E3D}"/>
              </a:ext>
            </a:extLst>
          </p:cNvPr>
          <p:cNvSpPr txBox="1"/>
          <p:nvPr/>
        </p:nvSpPr>
        <p:spPr bwMode="auto">
          <a:xfrm>
            <a:off x="0" y="0"/>
            <a:ext cx="12192000" cy="433575"/>
          </a:xfrm>
          <a:prstGeom prst="rect">
            <a:avLst/>
          </a:prstGeom>
          <a:solidFill>
            <a:schemeClr val="accent5">
              <a:lumMod val="60000"/>
              <a:lumOff val="40000"/>
            </a:schemeClr>
          </a:solidFill>
          <a:ln>
            <a:solidFill>
              <a:schemeClr val="tx1"/>
            </a:solidFill>
          </a:ln>
        </p:spPr>
        <p:txBody>
          <a:bodyPr lIns="91440" tIns="45720" rIns="91440" bIns="45720"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2400" b="1" dirty="0">
                <a:latin typeface="Times New Roman"/>
                <a:cs typeface="Times New Roman"/>
              </a:rPr>
              <a:t>Literature Survey</a:t>
            </a:r>
          </a:p>
        </p:txBody>
      </p:sp>
      <p:sp>
        <p:nvSpPr>
          <p:cNvPr id="3" name="Slide Number Placeholder 2"/>
          <p:cNvSpPr>
            <a:spLocks noGrp="1"/>
          </p:cNvSpPr>
          <p:nvPr>
            <p:ph type="sldNum" sz="quarter" idx="12"/>
          </p:nvPr>
        </p:nvSpPr>
        <p:spPr>
          <a:xfrm>
            <a:off x="9318812" y="7163174"/>
            <a:ext cx="2743200" cy="365125"/>
          </a:xfrm>
        </p:spPr>
        <p:txBody>
          <a:bodyPr/>
          <a:lstStyle/>
          <a:p>
            <a:fld id="{4693FF27-BDC5-4AF9-ABE1-59E3F404D176}" type="slidenum">
              <a:rPr lang="en-IN" altLang="en-US" smtClean="0"/>
              <a:pPr/>
              <a:t>8</a:t>
            </a:fld>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EC38BCA-D10E-4C90-BB94-1D43FEFCDCFA}" type="slidenum">
              <a:rPr lang="en-IN" altLang="en-US" smtClean="0"/>
              <a:pPr/>
              <a:t>9</a:t>
            </a:fld>
            <a:endParaRPr lang="en-IN" altLang="en-US"/>
          </a:p>
        </p:txBody>
      </p:sp>
      <p:graphicFrame>
        <p:nvGraphicFramePr>
          <p:cNvPr id="11" name="Table 10">
            <a:extLst>
              <a:ext uri="{FF2B5EF4-FFF2-40B4-BE49-F238E27FC236}">
                <a16:creationId xmlns:a16="http://schemas.microsoft.com/office/drawing/2014/main" id="{365E576C-A30E-4A14-BE8D-D91C3B4F4714}"/>
              </a:ext>
            </a:extLst>
          </p:cNvPr>
          <p:cNvGraphicFramePr>
            <a:graphicFrameLocks noGrp="1"/>
          </p:cNvGraphicFramePr>
          <p:nvPr>
            <p:extLst>
              <p:ext uri="{D42A27DB-BD31-4B8C-83A1-F6EECF244321}">
                <p14:modId xmlns:p14="http://schemas.microsoft.com/office/powerpoint/2010/main" val="2785532028"/>
              </p:ext>
            </p:extLst>
          </p:nvPr>
        </p:nvGraphicFramePr>
        <p:xfrm>
          <a:off x="30686" y="747426"/>
          <a:ext cx="12142731" cy="4455628"/>
        </p:xfrm>
        <a:graphic>
          <a:graphicData uri="http://schemas.openxmlformats.org/drawingml/2006/table">
            <a:tbl>
              <a:tblPr firstRow="1" bandRow="1">
                <a:tableStyleId>{21E4AEA4-8DFA-4A89-87EB-49C32662AFE0}</a:tableStyleId>
              </a:tblPr>
              <a:tblGrid>
                <a:gridCol w="2622492">
                  <a:extLst>
                    <a:ext uri="{9D8B030D-6E8A-4147-A177-3AD203B41FA5}">
                      <a16:colId xmlns:a16="http://schemas.microsoft.com/office/drawing/2014/main" val="20000"/>
                    </a:ext>
                  </a:extLst>
                </a:gridCol>
                <a:gridCol w="3286125">
                  <a:extLst>
                    <a:ext uri="{9D8B030D-6E8A-4147-A177-3AD203B41FA5}">
                      <a16:colId xmlns:a16="http://schemas.microsoft.com/office/drawing/2014/main" val="20001"/>
                    </a:ext>
                  </a:extLst>
                </a:gridCol>
                <a:gridCol w="3043237">
                  <a:extLst>
                    <a:ext uri="{9D8B030D-6E8A-4147-A177-3AD203B41FA5}">
                      <a16:colId xmlns:a16="http://schemas.microsoft.com/office/drawing/2014/main" val="20002"/>
                    </a:ext>
                  </a:extLst>
                </a:gridCol>
                <a:gridCol w="3190877">
                  <a:extLst>
                    <a:ext uri="{9D8B030D-6E8A-4147-A177-3AD203B41FA5}">
                      <a16:colId xmlns:a16="http://schemas.microsoft.com/office/drawing/2014/main" val="20003"/>
                    </a:ext>
                  </a:extLst>
                </a:gridCol>
              </a:tblGrid>
              <a:tr h="497772">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Sr. No.</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Paper</a:t>
                      </a:r>
                      <a:r>
                        <a:rPr lang="en-US" sz="1800" baseline="0" dirty="0">
                          <a:solidFill>
                            <a:schemeClr val="tx1"/>
                          </a:solidFill>
                          <a:latin typeface="Times New Roman" panose="02020603050405020304" pitchFamily="18" charset="0"/>
                          <a:cs typeface="Times New Roman" panose="02020603050405020304" pitchFamily="18" charset="0"/>
                        </a:rPr>
                        <a:t> Title and its Author</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Details of Publication</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Findings/Outcome</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1765520">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3</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400" b="0" i="0" u="none" strike="noStrike" noProof="0" dirty="0">
                          <a:latin typeface="Times New Roman" panose="02020603050405020304" pitchFamily="18" charset="0"/>
                          <a:cs typeface="Times New Roman" panose="02020603050405020304" pitchFamily="18" charset="0"/>
                        </a:rPr>
                        <a:t>Demystifying </a:t>
                      </a:r>
                      <a:r>
                        <a:rPr lang="en-US" sz="1400" b="0" i="0" u="none" strike="noStrike" noProof="0" dirty="0" err="1">
                          <a:latin typeface="Times New Roman" panose="02020603050405020304" pitchFamily="18" charset="0"/>
                          <a:cs typeface="Times New Roman" panose="02020603050405020304" pitchFamily="18" charset="0"/>
                        </a:rPr>
                        <a:t>Ransomware</a:t>
                      </a:r>
                      <a:r>
                        <a:rPr lang="en-US" sz="1400" b="0" i="0" u="none" strike="noStrike" noProof="0" dirty="0">
                          <a:latin typeface="Times New Roman" panose="02020603050405020304" pitchFamily="18" charset="0"/>
                          <a:cs typeface="Times New Roman" panose="02020603050405020304" pitchFamily="18" charset="0"/>
                        </a:rPr>
                        <a:t> Attacks: Reverse Engineering and Dynamic Malware Analysis of </a:t>
                      </a:r>
                      <a:r>
                        <a:rPr lang="en-US" sz="1400" b="0" i="0" u="none" strike="noStrike" noProof="0" dirty="0" err="1">
                          <a:latin typeface="Times New Roman" panose="02020603050405020304" pitchFamily="18" charset="0"/>
                          <a:cs typeface="Times New Roman" panose="02020603050405020304" pitchFamily="18" charset="0"/>
                        </a:rPr>
                        <a:t>WannaCry</a:t>
                      </a:r>
                      <a:r>
                        <a:rPr lang="en-US" sz="1400" b="0" i="0" u="none" strike="noStrike" noProof="0" dirty="0">
                          <a:latin typeface="Times New Roman" panose="02020603050405020304" pitchFamily="18" charset="0"/>
                          <a:cs typeface="Times New Roman" panose="02020603050405020304" pitchFamily="18" charset="0"/>
                        </a:rPr>
                        <a:t> for Network and Information Security </a:t>
                      </a:r>
                    </a:p>
                    <a:p>
                      <a:pPr lvl="0" algn="ctr">
                        <a:buNone/>
                      </a:pPr>
                      <a:r>
                        <a:rPr lang="en-US" sz="1400" b="0" i="0" u="none" strike="noStrike" noProof="0" dirty="0">
                          <a:latin typeface="Times New Roman" panose="02020603050405020304" pitchFamily="18" charset="0"/>
                          <a:cs typeface="Times New Roman" panose="02020603050405020304" pitchFamily="18" charset="0"/>
                        </a:rPr>
                        <a:t>Authors: : Aaron </a:t>
                      </a:r>
                      <a:r>
                        <a:rPr lang="en-US" sz="1400" b="0" i="0" u="none" strike="noStrike" noProof="0" dirty="0" err="1">
                          <a:latin typeface="Times New Roman" panose="02020603050405020304" pitchFamily="18" charset="0"/>
                          <a:cs typeface="Times New Roman" panose="02020603050405020304" pitchFamily="18" charset="0"/>
                        </a:rPr>
                        <a:t>Zimba</a:t>
                      </a:r>
                      <a:r>
                        <a:rPr lang="en-US" sz="1400" b="0" i="0" u="none" strike="noStrike" noProof="0" dirty="0">
                          <a:latin typeface="Times New Roman" panose="02020603050405020304" pitchFamily="18" charset="0"/>
                          <a:cs typeface="Times New Roman" panose="02020603050405020304" pitchFamily="18" charset="0"/>
                        </a:rPr>
                        <a:t>, </a:t>
                      </a:r>
                      <a:r>
                        <a:rPr lang="en-US" sz="1400" b="0" i="0" u="none" strike="noStrike" noProof="0" dirty="0" err="1">
                          <a:latin typeface="Times New Roman" panose="02020603050405020304" pitchFamily="18" charset="0"/>
                          <a:cs typeface="Times New Roman" panose="02020603050405020304" pitchFamily="18" charset="0"/>
                        </a:rPr>
                        <a:t>Luckson</a:t>
                      </a:r>
                      <a:r>
                        <a:rPr lang="en-US" sz="1400" b="0" i="0" u="none" strike="noStrike" noProof="0" dirty="0">
                          <a:latin typeface="Times New Roman" panose="02020603050405020304" pitchFamily="18" charset="0"/>
                          <a:cs typeface="Times New Roman" panose="02020603050405020304" pitchFamily="18" charset="0"/>
                        </a:rPr>
                        <a:t> </a:t>
                      </a:r>
                      <a:r>
                        <a:rPr lang="en-US" sz="1400" b="0" i="0" u="none" strike="noStrike" noProof="0" dirty="0" err="1">
                          <a:latin typeface="Times New Roman" panose="02020603050405020304" pitchFamily="18" charset="0"/>
                          <a:cs typeface="Times New Roman" panose="02020603050405020304" pitchFamily="18" charset="0"/>
                        </a:rPr>
                        <a:t>Simukonda</a:t>
                      </a:r>
                      <a:r>
                        <a:rPr lang="en-US" sz="1400" b="0" i="0" u="none" strike="noStrike" noProof="0" dirty="0">
                          <a:latin typeface="Times New Roman" panose="02020603050405020304" pitchFamily="18" charset="0"/>
                          <a:cs typeface="Times New Roman" panose="02020603050405020304" pitchFamily="18" charset="0"/>
                        </a:rPr>
                        <a:t>, </a:t>
                      </a:r>
                      <a:r>
                        <a:rPr lang="en-US" sz="1400" b="0" i="0" u="none" strike="noStrike" noProof="0" dirty="0" err="1">
                          <a:latin typeface="Times New Roman" panose="02020603050405020304" pitchFamily="18" charset="0"/>
                          <a:cs typeface="Times New Roman" panose="02020603050405020304" pitchFamily="18" charset="0"/>
                        </a:rPr>
                        <a:t>Mumbi</a:t>
                      </a:r>
                      <a:r>
                        <a:rPr lang="en-US" sz="1400" b="0" i="0" u="none" strike="noStrike" noProof="0" dirty="0">
                          <a:latin typeface="Times New Roman" panose="02020603050405020304" pitchFamily="18" charset="0"/>
                          <a:cs typeface="Times New Roman" panose="02020603050405020304" pitchFamily="18" charset="0"/>
                        </a:rPr>
                        <a:t> </a:t>
                      </a:r>
                      <a:r>
                        <a:rPr lang="en-US" sz="1400" b="0" i="0" u="none" strike="noStrike" noProof="0" dirty="0" err="1">
                          <a:latin typeface="Times New Roman" panose="02020603050405020304" pitchFamily="18" charset="0"/>
                          <a:cs typeface="Times New Roman" panose="02020603050405020304" pitchFamily="18" charset="0"/>
                        </a:rPr>
                        <a:t>Chishimba</a:t>
                      </a:r>
                      <a:endParaRPr lang="en-US" sz="1400" b="0" i="0" u="none" strike="noStrike" noProof="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400" b="0" i="0" u="none" strike="noStrike" noProof="0" dirty="0">
                          <a:latin typeface="Times New Roman" panose="02020603050405020304" pitchFamily="18" charset="0"/>
                          <a:cs typeface="Times New Roman" panose="02020603050405020304" pitchFamily="18" charset="0"/>
                        </a:rPr>
                        <a:t>Publisher: Zambia ICT Journal Publishing Year: 2017 </a:t>
                      </a:r>
                      <a:endParaRPr lang="en-US" sz="1400" dirty="0">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400" b="0" i="0" u="none" strike="noStrike" noProof="0" dirty="0">
                          <a:latin typeface="Times New Roman" panose="02020603050405020304" pitchFamily="18" charset="0"/>
                          <a:cs typeface="Times New Roman" panose="02020603050405020304" pitchFamily="18" charset="0"/>
                        </a:rPr>
                        <a:t>Nowadays, cloud storage services are becoming more well-known. Among cloud computing services, most people uses cloud storage services for managing doc the easy accessibility of cloud storage has contributed to the spread of cloud storage services </a:t>
                      </a:r>
                      <a:endParaRPr lang="en-US" sz="1400" dirty="0">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192336">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4</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err="1">
                          <a:solidFill>
                            <a:schemeClr val="tx1"/>
                          </a:solidFill>
                          <a:latin typeface="Times New Roman"/>
                        </a:rPr>
                        <a:t>Ransomware</a:t>
                      </a:r>
                      <a:r>
                        <a:rPr lang="en-US" sz="1400" b="0" i="0" u="none" strike="noStrike" noProof="0" dirty="0">
                          <a:solidFill>
                            <a:schemeClr val="tx1"/>
                          </a:solidFill>
                          <a:latin typeface="Times New Roman"/>
                        </a:rPr>
                        <a:t> Evolution, Target and Safety Measures</a:t>
                      </a:r>
                    </a:p>
                    <a:p>
                      <a:pPr lvl="0">
                        <a:buNone/>
                      </a:pPr>
                      <a:r>
                        <a:rPr lang="en-US" sz="1400" b="0" i="0" u="none" strike="noStrike" noProof="0" dirty="0">
                          <a:solidFill>
                            <a:schemeClr val="tx1"/>
                          </a:solidFill>
                          <a:latin typeface="Times New Roman"/>
                        </a:rPr>
                        <a:t>Author: </a:t>
                      </a:r>
                      <a:r>
                        <a:rPr lang="en-US" sz="1400" b="0" i="0" u="none" strike="noStrike" noProof="0" dirty="0" err="1">
                          <a:solidFill>
                            <a:schemeClr val="tx1"/>
                          </a:solidFill>
                          <a:latin typeface="Times New Roman"/>
                        </a:rPr>
                        <a:t>Neeraj</a:t>
                      </a:r>
                      <a:r>
                        <a:rPr lang="en-US" sz="1400" b="0" i="0" u="none" strike="noStrike" noProof="0" dirty="0">
                          <a:solidFill>
                            <a:schemeClr val="tx1"/>
                          </a:solidFill>
                          <a:latin typeface="Times New Roman"/>
                        </a:rPr>
                        <a:t> Kumar, </a:t>
                      </a:r>
                      <a:r>
                        <a:rPr lang="en-US" sz="1400" b="0" i="0" u="none" strike="noStrike" noProof="0" dirty="0" err="1">
                          <a:solidFill>
                            <a:schemeClr val="tx1"/>
                          </a:solidFill>
                          <a:latin typeface="Times New Roman"/>
                        </a:rPr>
                        <a:t>Alka</a:t>
                      </a:r>
                      <a:r>
                        <a:rPr lang="en-US" sz="1400" b="0" i="0" u="none" strike="noStrike" noProof="0" dirty="0">
                          <a:solidFill>
                            <a:schemeClr val="tx1"/>
                          </a:solidFill>
                          <a:latin typeface="Times New Roman"/>
                        </a:rPr>
                        <a:t> Agrawal, Prof. </a:t>
                      </a:r>
                      <a:r>
                        <a:rPr lang="en-US" sz="1400" b="0" i="0" u="none" strike="noStrike" noProof="0" dirty="0" err="1">
                          <a:solidFill>
                            <a:schemeClr val="tx1"/>
                          </a:solidFill>
                          <a:latin typeface="Times New Roman"/>
                        </a:rPr>
                        <a:t>Raees</a:t>
                      </a:r>
                      <a:r>
                        <a:rPr lang="en-US" sz="1400" b="0" i="0" u="none" strike="noStrike" noProof="0" dirty="0">
                          <a:solidFill>
                            <a:schemeClr val="tx1"/>
                          </a:solidFill>
                          <a:latin typeface="Times New Roman"/>
                        </a:rPr>
                        <a:t> Ahmad Khan</a:t>
                      </a:r>
                      <a:r>
                        <a:rPr lang="en-US" sz="1400" b="0" i="0" u="none" strike="noStrike" noProof="0" dirty="0">
                          <a:latin typeface="Times New Roman" panose="02020603050405020304" pitchFamily="18" charset="0"/>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a:solidFill>
                            <a:schemeClr val="tx1"/>
                          </a:solidFill>
                          <a:latin typeface="Times New Roman"/>
                        </a:rPr>
                        <a:t>Publisher: Research gate Publishing Year: 2018 </a:t>
                      </a:r>
                      <a:r>
                        <a:rPr lang="en-US" sz="1200" b="0" i="0" u="none" strike="noStrike" noProof="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a:solidFill>
                            <a:schemeClr val="tx1"/>
                          </a:solidFill>
                          <a:latin typeface="Times New Roman"/>
                        </a:rPr>
                        <a:t>This article provides some basic information regarding ransomware, how it operates, and recommendations for defending systems and the paper provides an overview of the development of ransomware, including its impact on the system, mode of operation, and techniques for protecting our data while under attack</a:t>
                      </a:r>
                      <a:endParaRPr lang="en-US" sz="1400" dirty="0">
                        <a:solidFill>
                          <a:schemeClr val="tx1"/>
                        </a:solidFill>
                        <a:latin typeface="Times New Roman"/>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44630766"/>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TotalTime>
  <Words>2537</Words>
  <Application>Microsoft Office PowerPoint</Application>
  <PresentationFormat>Widescreen</PresentationFormat>
  <Paragraphs>177</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Bodoni MT</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Tools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VJ</dc:creator>
  <cp:lastModifiedBy>VASU SOLANKI</cp:lastModifiedBy>
  <cp:revision>804</cp:revision>
  <cp:lastPrinted>2018-01-20T12:20:28Z</cp:lastPrinted>
  <dcterms:created xsi:type="dcterms:W3CDTF">2018-01-20T09:03:31Z</dcterms:created>
  <dcterms:modified xsi:type="dcterms:W3CDTF">2023-01-18T03:47:17Z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