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1ADD9E-83AC-4E25-B4EE-9A3C1FD67ABC}" v="1" dt="2023-07-07T02:30:39.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50" autoAdjust="0"/>
    <p:restoredTop sz="94660"/>
  </p:normalViewPr>
  <p:slideViewPr>
    <p:cSldViewPr snapToGrid="0">
      <p:cViewPr varScale="1">
        <p:scale>
          <a:sx n="117" d="100"/>
          <a:sy n="117" d="100"/>
        </p:scale>
        <p:origin x="10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U SOLANKI" userId="afd1b73c1f87a5c8" providerId="LiveId" clId="{971ADD9E-83AC-4E25-B4EE-9A3C1FD67ABC}"/>
    <pc:docChg chg="modSld">
      <pc:chgData name="VASU SOLANKI" userId="afd1b73c1f87a5c8" providerId="LiveId" clId="{971ADD9E-83AC-4E25-B4EE-9A3C1FD67ABC}" dt="2023-07-07T02:30:39.124" v="21"/>
      <pc:docMkLst>
        <pc:docMk/>
      </pc:docMkLst>
      <pc:sldChg chg="modSp mod">
        <pc:chgData name="VASU SOLANKI" userId="afd1b73c1f87a5c8" providerId="LiveId" clId="{971ADD9E-83AC-4E25-B4EE-9A3C1FD67ABC}" dt="2023-07-07T02:17:54.224" v="5" actId="14100"/>
        <pc:sldMkLst>
          <pc:docMk/>
          <pc:sldMk cId="2578532926" sldId="257"/>
        </pc:sldMkLst>
        <pc:spChg chg="mod">
          <ac:chgData name="VASU SOLANKI" userId="afd1b73c1f87a5c8" providerId="LiveId" clId="{971ADD9E-83AC-4E25-B4EE-9A3C1FD67ABC}" dt="2023-07-07T02:17:41.870" v="2" actId="14100"/>
          <ac:spMkLst>
            <pc:docMk/>
            <pc:sldMk cId="2578532926" sldId="257"/>
            <ac:spMk id="2" creationId="{951C16D2-BEF0-DBBD-EC92-F1AAE2EC9C69}"/>
          </ac:spMkLst>
        </pc:spChg>
        <pc:spChg chg="mod">
          <ac:chgData name="VASU SOLANKI" userId="afd1b73c1f87a5c8" providerId="LiveId" clId="{971ADD9E-83AC-4E25-B4EE-9A3C1FD67ABC}" dt="2023-07-07T02:17:54.224" v="5" actId="14100"/>
          <ac:spMkLst>
            <pc:docMk/>
            <pc:sldMk cId="2578532926" sldId="257"/>
            <ac:spMk id="3" creationId="{DE67CF5B-1FF0-CBA9-FB6C-925237811FCF}"/>
          </ac:spMkLst>
        </pc:spChg>
      </pc:sldChg>
      <pc:sldChg chg="modSp mod">
        <pc:chgData name="VASU SOLANKI" userId="afd1b73c1f87a5c8" providerId="LiveId" clId="{971ADD9E-83AC-4E25-B4EE-9A3C1FD67ABC}" dt="2023-07-07T02:24:16.567" v="8" actId="20577"/>
        <pc:sldMkLst>
          <pc:docMk/>
          <pc:sldMk cId="219938662" sldId="263"/>
        </pc:sldMkLst>
        <pc:spChg chg="mod">
          <ac:chgData name="VASU SOLANKI" userId="afd1b73c1f87a5c8" providerId="LiveId" clId="{971ADD9E-83AC-4E25-B4EE-9A3C1FD67ABC}" dt="2023-07-07T02:24:16.567" v="8" actId="20577"/>
          <ac:spMkLst>
            <pc:docMk/>
            <pc:sldMk cId="219938662" sldId="263"/>
            <ac:spMk id="3" creationId="{14AAB017-D064-44FA-E533-DC851F722B07}"/>
          </ac:spMkLst>
        </pc:spChg>
      </pc:sldChg>
      <pc:sldChg chg="modSp mod">
        <pc:chgData name="VASU SOLANKI" userId="afd1b73c1f87a5c8" providerId="LiveId" clId="{971ADD9E-83AC-4E25-B4EE-9A3C1FD67ABC}" dt="2023-07-07T02:29:34.676" v="19" actId="120"/>
        <pc:sldMkLst>
          <pc:docMk/>
          <pc:sldMk cId="1019110249" sldId="271"/>
        </pc:sldMkLst>
        <pc:graphicFrameChg chg="modGraphic">
          <ac:chgData name="VASU SOLANKI" userId="afd1b73c1f87a5c8" providerId="LiveId" clId="{971ADD9E-83AC-4E25-B4EE-9A3C1FD67ABC}" dt="2023-07-07T02:29:34.676" v="19" actId="120"/>
          <ac:graphicFrameMkLst>
            <pc:docMk/>
            <pc:sldMk cId="1019110249" sldId="271"/>
            <ac:graphicFrameMk id="4" creationId="{1A679BCA-3CC8-C2C4-E011-8A0D41D40593}"/>
          </ac:graphicFrameMkLst>
        </pc:graphicFrameChg>
      </pc:sldChg>
      <pc:sldChg chg="modSp mod">
        <pc:chgData name="VASU SOLANKI" userId="afd1b73c1f87a5c8" providerId="LiveId" clId="{971ADD9E-83AC-4E25-B4EE-9A3C1FD67ABC}" dt="2023-07-07T02:30:39.124" v="21"/>
        <pc:sldMkLst>
          <pc:docMk/>
          <pc:sldMk cId="1984314179" sldId="273"/>
        </pc:sldMkLst>
        <pc:graphicFrameChg chg="mod modGraphic">
          <ac:chgData name="VASU SOLANKI" userId="afd1b73c1f87a5c8" providerId="LiveId" clId="{971ADD9E-83AC-4E25-B4EE-9A3C1FD67ABC}" dt="2023-07-07T02:30:39.124" v="21"/>
          <ac:graphicFrameMkLst>
            <pc:docMk/>
            <pc:sldMk cId="1984314179" sldId="273"/>
            <ac:graphicFrameMk id="4" creationId="{5FFAFFBD-E91A-135B-D5AA-7D9BF3C0C575}"/>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94F1F9-CA68-4570-8FE3-0F0453B3FA0D}"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6603BCC3-F0B4-42D5-8E6A-6F18DBE34F8F}">
      <dgm:prSet/>
      <dgm:spPr/>
      <dgm:t>
        <a:bodyPr/>
        <a:lstStyle/>
        <a:p>
          <a:r>
            <a:rPr lang="en-US" b="1"/>
            <a:t>PredictRam</a:t>
          </a:r>
          <a:r>
            <a:rPr lang="en-US"/>
            <a:t> is a recognized </a:t>
          </a:r>
          <a:r>
            <a:rPr lang="en-US" b="1"/>
            <a:t>FinTech Startup by DPIIT (Govt of India) and a proud member of the FICCI Startup programme</a:t>
          </a:r>
          <a:r>
            <a:rPr lang="en-US"/>
            <a:t>, they are the providers and developers of Collective-Intelligence platform for predicting Economic &amp; financial markets events using blockchain, predictive analysis, big data and machine learning technologies.</a:t>
          </a:r>
        </a:p>
      </dgm:t>
    </dgm:pt>
    <dgm:pt modelId="{4906BFD5-0E49-4E71-8615-E3CE0E36963C}" type="parTrans" cxnId="{CDACC7DE-8FC7-4105-8ACA-53B96A7F8865}">
      <dgm:prSet/>
      <dgm:spPr/>
      <dgm:t>
        <a:bodyPr/>
        <a:lstStyle/>
        <a:p>
          <a:endParaRPr lang="en-US"/>
        </a:p>
      </dgm:t>
    </dgm:pt>
    <dgm:pt modelId="{F0552153-6716-4E16-BF57-88297D8831FF}" type="sibTrans" cxnId="{CDACC7DE-8FC7-4105-8ACA-53B96A7F8865}">
      <dgm:prSet/>
      <dgm:spPr/>
      <dgm:t>
        <a:bodyPr/>
        <a:lstStyle/>
        <a:p>
          <a:endParaRPr lang="en-US"/>
        </a:p>
      </dgm:t>
    </dgm:pt>
    <dgm:pt modelId="{1CAA0958-DF7B-4A22-BAFF-CE219C4BF6B3}">
      <dgm:prSet/>
      <dgm:spPr/>
      <dgm:t>
        <a:bodyPr/>
        <a:lstStyle/>
        <a:p>
          <a:r>
            <a:rPr lang="en-US"/>
            <a:t>By sourcing estimates from a diverse community of individuals, We provide data that is more accurate, and a more representative view of expectations compared to sell-side-only data sets that suffer from demonstrable biases. </a:t>
          </a:r>
          <a:r>
            <a:rPr lang="en-US" b="1"/>
            <a:t>PredictRAM aims to give the market a transparent data set of true expectations while providing analysts with a platform to build a verifiable track record</a:t>
          </a:r>
          <a:r>
            <a:rPr lang="en-US"/>
            <a:t>.</a:t>
          </a:r>
        </a:p>
      </dgm:t>
    </dgm:pt>
    <dgm:pt modelId="{413D7250-2556-4B45-A953-1A6F52AEF9B2}" type="parTrans" cxnId="{0A71CB73-731C-4682-8304-8F5B246FC08B}">
      <dgm:prSet/>
      <dgm:spPr/>
      <dgm:t>
        <a:bodyPr/>
        <a:lstStyle/>
        <a:p>
          <a:endParaRPr lang="en-US"/>
        </a:p>
      </dgm:t>
    </dgm:pt>
    <dgm:pt modelId="{90179DDA-9102-44C4-BB2F-47F0B66E8B22}" type="sibTrans" cxnId="{0A71CB73-731C-4682-8304-8F5B246FC08B}">
      <dgm:prSet/>
      <dgm:spPr/>
      <dgm:t>
        <a:bodyPr/>
        <a:lstStyle/>
        <a:p>
          <a:endParaRPr lang="en-US"/>
        </a:p>
      </dgm:t>
    </dgm:pt>
    <dgm:pt modelId="{7621285C-E2C9-4023-BAF7-0CAB2809A6AF}">
      <dgm:prSet/>
      <dgm:spPr/>
      <dgm:t>
        <a:bodyPr/>
        <a:lstStyle/>
        <a:p>
          <a:r>
            <a:rPr lang="en-US" b="0"/>
            <a:t>PredictRam Providers and developers of open financial results &amp; economic events collective intelligence predictive analysis platforms where hedge fund, independent, and sell-side analysts, along with investors, industry experts and students contribute their opinions and forecast estimates for companies &amp; events.</a:t>
          </a:r>
          <a:endParaRPr lang="en-US"/>
        </a:p>
      </dgm:t>
    </dgm:pt>
    <dgm:pt modelId="{364BA10D-4B1A-4457-AA3E-960B35D4212D}" type="parTrans" cxnId="{2873CAB6-CE35-4284-BDE8-DDECDC901E76}">
      <dgm:prSet/>
      <dgm:spPr/>
      <dgm:t>
        <a:bodyPr/>
        <a:lstStyle/>
        <a:p>
          <a:endParaRPr lang="en-US"/>
        </a:p>
      </dgm:t>
    </dgm:pt>
    <dgm:pt modelId="{3F7AC063-2704-4E35-BFC4-82946E740CA4}" type="sibTrans" cxnId="{2873CAB6-CE35-4284-BDE8-DDECDC901E76}">
      <dgm:prSet/>
      <dgm:spPr/>
      <dgm:t>
        <a:bodyPr/>
        <a:lstStyle/>
        <a:p>
          <a:endParaRPr lang="en-US"/>
        </a:p>
      </dgm:t>
    </dgm:pt>
    <dgm:pt modelId="{BF934E94-B8FD-4B4B-B177-AB7498EF26C6}">
      <dgm:prSet/>
      <dgm:spPr/>
      <dgm:t>
        <a:bodyPr/>
        <a:lstStyle/>
        <a:p>
          <a:r>
            <a:rPr lang="en-US"/>
            <a:t>Their diverse network consists of Financial analysts, equity analysts, financial domain students, analysts, and data science students, data analysts, CA, CFA, and FRM students across the globe.</a:t>
          </a:r>
        </a:p>
      </dgm:t>
    </dgm:pt>
    <dgm:pt modelId="{61F6E8D3-2341-4001-BA78-F5AF4173FA64}" type="parTrans" cxnId="{FE6904BF-FB3B-40E5-BD9F-4B212396C943}">
      <dgm:prSet/>
      <dgm:spPr/>
      <dgm:t>
        <a:bodyPr/>
        <a:lstStyle/>
        <a:p>
          <a:endParaRPr lang="en-US"/>
        </a:p>
      </dgm:t>
    </dgm:pt>
    <dgm:pt modelId="{8FE42957-DCF8-4484-8C62-42F363EE0918}" type="sibTrans" cxnId="{FE6904BF-FB3B-40E5-BD9F-4B212396C943}">
      <dgm:prSet/>
      <dgm:spPr/>
      <dgm:t>
        <a:bodyPr/>
        <a:lstStyle/>
        <a:p>
          <a:endParaRPr lang="en-US"/>
        </a:p>
      </dgm:t>
    </dgm:pt>
    <dgm:pt modelId="{C1231E7D-0CA9-4471-B08C-21A81B5B177A}" type="pres">
      <dgm:prSet presAssocID="{EA94F1F9-CA68-4570-8FE3-0F0453B3FA0D}" presName="root" presStyleCnt="0">
        <dgm:presLayoutVars>
          <dgm:dir/>
          <dgm:resizeHandles val="exact"/>
        </dgm:presLayoutVars>
      </dgm:prSet>
      <dgm:spPr/>
    </dgm:pt>
    <dgm:pt modelId="{9BA37A77-B747-4C1A-A98A-100DBC6BB18E}" type="pres">
      <dgm:prSet presAssocID="{EA94F1F9-CA68-4570-8FE3-0F0453B3FA0D}" presName="container" presStyleCnt="0">
        <dgm:presLayoutVars>
          <dgm:dir/>
          <dgm:resizeHandles val="exact"/>
        </dgm:presLayoutVars>
      </dgm:prSet>
      <dgm:spPr/>
    </dgm:pt>
    <dgm:pt modelId="{764413D4-39A4-487B-9C0D-FE0092508514}" type="pres">
      <dgm:prSet presAssocID="{6603BCC3-F0B4-42D5-8E6A-6F18DBE34F8F}" presName="compNode" presStyleCnt="0"/>
      <dgm:spPr/>
    </dgm:pt>
    <dgm:pt modelId="{30D6466E-220F-4368-864D-B33A83D5EBCF}" type="pres">
      <dgm:prSet presAssocID="{6603BCC3-F0B4-42D5-8E6A-6F18DBE34F8F}" presName="iconBgRect" presStyleLbl="bgShp" presStyleIdx="0" presStyleCnt="4"/>
      <dgm:spPr/>
    </dgm:pt>
    <dgm:pt modelId="{208C3C14-8F02-42D6-9BD4-9BD73768DF5D}" type="pres">
      <dgm:prSet presAssocID="{6603BCC3-F0B4-42D5-8E6A-6F18DBE34F8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gon Dance"/>
        </a:ext>
      </dgm:extLst>
    </dgm:pt>
    <dgm:pt modelId="{940C7690-7FBF-41E3-8872-A0665538869D}" type="pres">
      <dgm:prSet presAssocID="{6603BCC3-F0B4-42D5-8E6A-6F18DBE34F8F}" presName="spaceRect" presStyleCnt="0"/>
      <dgm:spPr/>
    </dgm:pt>
    <dgm:pt modelId="{75372C33-2546-4636-8808-B6F7E70EF5BB}" type="pres">
      <dgm:prSet presAssocID="{6603BCC3-F0B4-42D5-8E6A-6F18DBE34F8F}" presName="textRect" presStyleLbl="revTx" presStyleIdx="0" presStyleCnt="4">
        <dgm:presLayoutVars>
          <dgm:chMax val="1"/>
          <dgm:chPref val="1"/>
        </dgm:presLayoutVars>
      </dgm:prSet>
      <dgm:spPr/>
    </dgm:pt>
    <dgm:pt modelId="{9D13A684-D3F4-4F42-9F9D-2412FF0D11AE}" type="pres">
      <dgm:prSet presAssocID="{F0552153-6716-4E16-BF57-88297D8831FF}" presName="sibTrans" presStyleLbl="sibTrans2D1" presStyleIdx="0" presStyleCnt="0"/>
      <dgm:spPr/>
    </dgm:pt>
    <dgm:pt modelId="{B89B5EEB-062F-4D71-BD86-B5C4FC6C731A}" type="pres">
      <dgm:prSet presAssocID="{1CAA0958-DF7B-4A22-BAFF-CE219C4BF6B3}" presName="compNode" presStyleCnt="0"/>
      <dgm:spPr/>
    </dgm:pt>
    <dgm:pt modelId="{BF40238C-823E-4EA4-99CB-B79C0E4D2E98}" type="pres">
      <dgm:prSet presAssocID="{1CAA0958-DF7B-4A22-BAFF-CE219C4BF6B3}" presName="iconBgRect" presStyleLbl="bgShp" presStyleIdx="1" presStyleCnt="4"/>
      <dgm:spPr/>
    </dgm:pt>
    <dgm:pt modelId="{7D5ED59A-23DF-4A1C-A56A-D7818DC2B9F2}" type="pres">
      <dgm:prSet presAssocID="{1CAA0958-DF7B-4A22-BAFF-CE219C4BF6B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of People"/>
        </a:ext>
      </dgm:extLst>
    </dgm:pt>
    <dgm:pt modelId="{F7DE7B39-69AF-49EA-A414-2408B9CCA7FD}" type="pres">
      <dgm:prSet presAssocID="{1CAA0958-DF7B-4A22-BAFF-CE219C4BF6B3}" presName="spaceRect" presStyleCnt="0"/>
      <dgm:spPr/>
    </dgm:pt>
    <dgm:pt modelId="{7B1255FA-52E1-4999-8BF8-4BE6846A82D4}" type="pres">
      <dgm:prSet presAssocID="{1CAA0958-DF7B-4A22-BAFF-CE219C4BF6B3}" presName="textRect" presStyleLbl="revTx" presStyleIdx="1" presStyleCnt="4">
        <dgm:presLayoutVars>
          <dgm:chMax val="1"/>
          <dgm:chPref val="1"/>
        </dgm:presLayoutVars>
      </dgm:prSet>
      <dgm:spPr/>
    </dgm:pt>
    <dgm:pt modelId="{6E89012C-9595-4095-A4A4-77379DE300E3}" type="pres">
      <dgm:prSet presAssocID="{90179DDA-9102-44C4-BB2F-47F0B66E8B22}" presName="sibTrans" presStyleLbl="sibTrans2D1" presStyleIdx="0" presStyleCnt="0"/>
      <dgm:spPr/>
    </dgm:pt>
    <dgm:pt modelId="{32629EEC-8EEC-4622-B39A-E77112143C24}" type="pres">
      <dgm:prSet presAssocID="{7621285C-E2C9-4023-BAF7-0CAB2809A6AF}" presName="compNode" presStyleCnt="0"/>
      <dgm:spPr/>
    </dgm:pt>
    <dgm:pt modelId="{77C209C5-1949-4F8D-9B48-31D232809D2A}" type="pres">
      <dgm:prSet presAssocID="{7621285C-E2C9-4023-BAF7-0CAB2809A6AF}" presName="iconBgRect" presStyleLbl="bgShp" presStyleIdx="2" presStyleCnt="4"/>
      <dgm:spPr/>
    </dgm:pt>
    <dgm:pt modelId="{2D5893C4-AE66-49E0-9371-85C868B106CB}" type="pres">
      <dgm:prSet presAssocID="{7621285C-E2C9-4023-BAF7-0CAB2809A6A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uro"/>
        </a:ext>
      </dgm:extLst>
    </dgm:pt>
    <dgm:pt modelId="{ABCC70A8-160D-49B4-A5B1-19F6AB1F30FF}" type="pres">
      <dgm:prSet presAssocID="{7621285C-E2C9-4023-BAF7-0CAB2809A6AF}" presName="spaceRect" presStyleCnt="0"/>
      <dgm:spPr/>
    </dgm:pt>
    <dgm:pt modelId="{E775DD89-8B4A-4B26-B55E-C020E910A4C3}" type="pres">
      <dgm:prSet presAssocID="{7621285C-E2C9-4023-BAF7-0CAB2809A6AF}" presName="textRect" presStyleLbl="revTx" presStyleIdx="2" presStyleCnt="4">
        <dgm:presLayoutVars>
          <dgm:chMax val="1"/>
          <dgm:chPref val="1"/>
        </dgm:presLayoutVars>
      </dgm:prSet>
      <dgm:spPr/>
    </dgm:pt>
    <dgm:pt modelId="{C0020EB0-5FA9-444C-A215-54C430D9A6BB}" type="pres">
      <dgm:prSet presAssocID="{3F7AC063-2704-4E35-BFC4-82946E740CA4}" presName="sibTrans" presStyleLbl="sibTrans2D1" presStyleIdx="0" presStyleCnt="0"/>
      <dgm:spPr/>
    </dgm:pt>
    <dgm:pt modelId="{1B1F989C-FF4E-4DB8-80BB-3ADA0C4B9D37}" type="pres">
      <dgm:prSet presAssocID="{BF934E94-B8FD-4B4B-B177-AB7498EF26C6}" presName="compNode" presStyleCnt="0"/>
      <dgm:spPr/>
    </dgm:pt>
    <dgm:pt modelId="{FFB8E8D5-F6DC-4E9E-AC94-B98D7229210B}" type="pres">
      <dgm:prSet presAssocID="{BF934E94-B8FD-4B4B-B177-AB7498EF26C6}" presName="iconBgRect" presStyleLbl="bgShp" presStyleIdx="3" presStyleCnt="4"/>
      <dgm:spPr/>
    </dgm:pt>
    <dgm:pt modelId="{3C660773-38D0-48F9-98CD-0249780CEDD3}" type="pres">
      <dgm:prSet presAssocID="{BF934E94-B8FD-4B4B-B177-AB7498EF26C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nk"/>
        </a:ext>
      </dgm:extLst>
    </dgm:pt>
    <dgm:pt modelId="{FA50EB69-4435-4ACC-ABAD-BEDA49D8626E}" type="pres">
      <dgm:prSet presAssocID="{BF934E94-B8FD-4B4B-B177-AB7498EF26C6}" presName="spaceRect" presStyleCnt="0"/>
      <dgm:spPr/>
    </dgm:pt>
    <dgm:pt modelId="{95B414CF-3451-47BD-A9A3-55AF406108AB}" type="pres">
      <dgm:prSet presAssocID="{BF934E94-B8FD-4B4B-B177-AB7498EF26C6}" presName="textRect" presStyleLbl="revTx" presStyleIdx="3" presStyleCnt="4">
        <dgm:presLayoutVars>
          <dgm:chMax val="1"/>
          <dgm:chPref val="1"/>
        </dgm:presLayoutVars>
      </dgm:prSet>
      <dgm:spPr/>
    </dgm:pt>
  </dgm:ptLst>
  <dgm:cxnLst>
    <dgm:cxn modelId="{1C0A9416-44EE-4042-A1C0-EA2912D68E41}" type="presOf" srcId="{6603BCC3-F0B4-42D5-8E6A-6F18DBE34F8F}" destId="{75372C33-2546-4636-8808-B6F7E70EF5BB}" srcOrd="0" destOrd="0" presId="urn:microsoft.com/office/officeart/2018/2/layout/IconCircleList"/>
    <dgm:cxn modelId="{0420C362-D586-4875-B13E-A763C3395B6C}" type="presOf" srcId="{BF934E94-B8FD-4B4B-B177-AB7498EF26C6}" destId="{95B414CF-3451-47BD-A9A3-55AF406108AB}" srcOrd="0" destOrd="0" presId="urn:microsoft.com/office/officeart/2018/2/layout/IconCircleList"/>
    <dgm:cxn modelId="{6D498663-2F80-462D-94FF-C23843AEC6AC}" type="presOf" srcId="{3F7AC063-2704-4E35-BFC4-82946E740CA4}" destId="{C0020EB0-5FA9-444C-A215-54C430D9A6BB}" srcOrd="0" destOrd="0" presId="urn:microsoft.com/office/officeart/2018/2/layout/IconCircleList"/>
    <dgm:cxn modelId="{0A71CB73-731C-4682-8304-8F5B246FC08B}" srcId="{EA94F1F9-CA68-4570-8FE3-0F0453B3FA0D}" destId="{1CAA0958-DF7B-4A22-BAFF-CE219C4BF6B3}" srcOrd="1" destOrd="0" parTransId="{413D7250-2556-4B45-A953-1A6F52AEF9B2}" sibTransId="{90179DDA-9102-44C4-BB2F-47F0B66E8B22}"/>
    <dgm:cxn modelId="{5412A57C-1A62-4152-B6CD-8A742CF2597F}" type="presOf" srcId="{EA94F1F9-CA68-4570-8FE3-0F0453B3FA0D}" destId="{C1231E7D-0CA9-4471-B08C-21A81B5B177A}" srcOrd="0" destOrd="0" presId="urn:microsoft.com/office/officeart/2018/2/layout/IconCircleList"/>
    <dgm:cxn modelId="{57E1328F-3FB7-4626-BC47-B9D8DC190B9F}" type="presOf" srcId="{7621285C-E2C9-4023-BAF7-0CAB2809A6AF}" destId="{E775DD89-8B4A-4B26-B55E-C020E910A4C3}" srcOrd="0" destOrd="0" presId="urn:microsoft.com/office/officeart/2018/2/layout/IconCircleList"/>
    <dgm:cxn modelId="{5E63EE9A-64A3-4F14-A4B5-811CA3033133}" type="presOf" srcId="{1CAA0958-DF7B-4A22-BAFF-CE219C4BF6B3}" destId="{7B1255FA-52E1-4999-8BF8-4BE6846A82D4}" srcOrd="0" destOrd="0" presId="urn:microsoft.com/office/officeart/2018/2/layout/IconCircleList"/>
    <dgm:cxn modelId="{2873CAB6-CE35-4284-BDE8-DDECDC901E76}" srcId="{EA94F1F9-CA68-4570-8FE3-0F0453B3FA0D}" destId="{7621285C-E2C9-4023-BAF7-0CAB2809A6AF}" srcOrd="2" destOrd="0" parTransId="{364BA10D-4B1A-4457-AA3E-960B35D4212D}" sibTransId="{3F7AC063-2704-4E35-BFC4-82946E740CA4}"/>
    <dgm:cxn modelId="{FE6904BF-FB3B-40E5-BD9F-4B212396C943}" srcId="{EA94F1F9-CA68-4570-8FE3-0F0453B3FA0D}" destId="{BF934E94-B8FD-4B4B-B177-AB7498EF26C6}" srcOrd="3" destOrd="0" parTransId="{61F6E8D3-2341-4001-BA78-F5AF4173FA64}" sibTransId="{8FE42957-DCF8-4484-8C62-42F363EE0918}"/>
    <dgm:cxn modelId="{5D1A86CD-3D37-4AD5-BCC2-C626D73190C4}" type="presOf" srcId="{F0552153-6716-4E16-BF57-88297D8831FF}" destId="{9D13A684-D3F4-4F42-9F9D-2412FF0D11AE}" srcOrd="0" destOrd="0" presId="urn:microsoft.com/office/officeart/2018/2/layout/IconCircleList"/>
    <dgm:cxn modelId="{72E853D7-F82F-4529-8CFC-DDD1D3ABC6E0}" type="presOf" srcId="{90179DDA-9102-44C4-BB2F-47F0B66E8B22}" destId="{6E89012C-9595-4095-A4A4-77379DE300E3}" srcOrd="0" destOrd="0" presId="urn:microsoft.com/office/officeart/2018/2/layout/IconCircleList"/>
    <dgm:cxn modelId="{CDACC7DE-8FC7-4105-8ACA-53B96A7F8865}" srcId="{EA94F1F9-CA68-4570-8FE3-0F0453B3FA0D}" destId="{6603BCC3-F0B4-42D5-8E6A-6F18DBE34F8F}" srcOrd="0" destOrd="0" parTransId="{4906BFD5-0E49-4E71-8615-E3CE0E36963C}" sibTransId="{F0552153-6716-4E16-BF57-88297D8831FF}"/>
    <dgm:cxn modelId="{0690E548-90EF-4C13-9714-BDAAFE6B614E}" type="presParOf" srcId="{C1231E7D-0CA9-4471-B08C-21A81B5B177A}" destId="{9BA37A77-B747-4C1A-A98A-100DBC6BB18E}" srcOrd="0" destOrd="0" presId="urn:microsoft.com/office/officeart/2018/2/layout/IconCircleList"/>
    <dgm:cxn modelId="{9F6C4B83-A5E4-4B48-A250-2702C03436AE}" type="presParOf" srcId="{9BA37A77-B747-4C1A-A98A-100DBC6BB18E}" destId="{764413D4-39A4-487B-9C0D-FE0092508514}" srcOrd="0" destOrd="0" presId="urn:microsoft.com/office/officeart/2018/2/layout/IconCircleList"/>
    <dgm:cxn modelId="{C3DCA735-FEF3-4D95-B139-618C9597E262}" type="presParOf" srcId="{764413D4-39A4-487B-9C0D-FE0092508514}" destId="{30D6466E-220F-4368-864D-B33A83D5EBCF}" srcOrd="0" destOrd="0" presId="urn:microsoft.com/office/officeart/2018/2/layout/IconCircleList"/>
    <dgm:cxn modelId="{F7049278-293D-40B5-B553-EC80D09FD341}" type="presParOf" srcId="{764413D4-39A4-487B-9C0D-FE0092508514}" destId="{208C3C14-8F02-42D6-9BD4-9BD73768DF5D}" srcOrd="1" destOrd="0" presId="urn:microsoft.com/office/officeart/2018/2/layout/IconCircleList"/>
    <dgm:cxn modelId="{2739B340-0724-4C53-A26D-2764CBFFA613}" type="presParOf" srcId="{764413D4-39A4-487B-9C0D-FE0092508514}" destId="{940C7690-7FBF-41E3-8872-A0665538869D}" srcOrd="2" destOrd="0" presId="urn:microsoft.com/office/officeart/2018/2/layout/IconCircleList"/>
    <dgm:cxn modelId="{07FBE29F-1B77-45C7-AD51-B25CDB92D36B}" type="presParOf" srcId="{764413D4-39A4-487B-9C0D-FE0092508514}" destId="{75372C33-2546-4636-8808-B6F7E70EF5BB}" srcOrd="3" destOrd="0" presId="urn:microsoft.com/office/officeart/2018/2/layout/IconCircleList"/>
    <dgm:cxn modelId="{638C2D8C-572E-40F2-A9E6-1A1944B8BBC5}" type="presParOf" srcId="{9BA37A77-B747-4C1A-A98A-100DBC6BB18E}" destId="{9D13A684-D3F4-4F42-9F9D-2412FF0D11AE}" srcOrd="1" destOrd="0" presId="urn:microsoft.com/office/officeart/2018/2/layout/IconCircleList"/>
    <dgm:cxn modelId="{CD447AA5-90CC-45E5-9C9C-20BFF509CC3E}" type="presParOf" srcId="{9BA37A77-B747-4C1A-A98A-100DBC6BB18E}" destId="{B89B5EEB-062F-4D71-BD86-B5C4FC6C731A}" srcOrd="2" destOrd="0" presId="urn:microsoft.com/office/officeart/2018/2/layout/IconCircleList"/>
    <dgm:cxn modelId="{AFF1D20A-545A-4CBE-997A-8E44D0D899DC}" type="presParOf" srcId="{B89B5EEB-062F-4D71-BD86-B5C4FC6C731A}" destId="{BF40238C-823E-4EA4-99CB-B79C0E4D2E98}" srcOrd="0" destOrd="0" presId="urn:microsoft.com/office/officeart/2018/2/layout/IconCircleList"/>
    <dgm:cxn modelId="{527350FB-FEB8-4162-8272-AEA3177689F7}" type="presParOf" srcId="{B89B5EEB-062F-4D71-BD86-B5C4FC6C731A}" destId="{7D5ED59A-23DF-4A1C-A56A-D7818DC2B9F2}" srcOrd="1" destOrd="0" presId="urn:microsoft.com/office/officeart/2018/2/layout/IconCircleList"/>
    <dgm:cxn modelId="{DB0753D2-E854-48EA-B65C-E32B466CA385}" type="presParOf" srcId="{B89B5EEB-062F-4D71-BD86-B5C4FC6C731A}" destId="{F7DE7B39-69AF-49EA-A414-2408B9CCA7FD}" srcOrd="2" destOrd="0" presId="urn:microsoft.com/office/officeart/2018/2/layout/IconCircleList"/>
    <dgm:cxn modelId="{36E7974C-1335-45F6-A18D-E377264F20C1}" type="presParOf" srcId="{B89B5EEB-062F-4D71-BD86-B5C4FC6C731A}" destId="{7B1255FA-52E1-4999-8BF8-4BE6846A82D4}" srcOrd="3" destOrd="0" presId="urn:microsoft.com/office/officeart/2018/2/layout/IconCircleList"/>
    <dgm:cxn modelId="{461AF152-7AF0-4071-B510-7341A41C54EB}" type="presParOf" srcId="{9BA37A77-B747-4C1A-A98A-100DBC6BB18E}" destId="{6E89012C-9595-4095-A4A4-77379DE300E3}" srcOrd="3" destOrd="0" presId="urn:microsoft.com/office/officeart/2018/2/layout/IconCircleList"/>
    <dgm:cxn modelId="{A83AB79F-06AF-49E2-A25F-42DA22C24C84}" type="presParOf" srcId="{9BA37A77-B747-4C1A-A98A-100DBC6BB18E}" destId="{32629EEC-8EEC-4622-B39A-E77112143C24}" srcOrd="4" destOrd="0" presId="urn:microsoft.com/office/officeart/2018/2/layout/IconCircleList"/>
    <dgm:cxn modelId="{992A230D-2FA0-4EEA-A2C7-23A6309E14E1}" type="presParOf" srcId="{32629EEC-8EEC-4622-B39A-E77112143C24}" destId="{77C209C5-1949-4F8D-9B48-31D232809D2A}" srcOrd="0" destOrd="0" presId="urn:microsoft.com/office/officeart/2018/2/layout/IconCircleList"/>
    <dgm:cxn modelId="{09571F80-AB40-4F22-A314-3380FEB1808C}" type="presParOf" srcId="{32629EEC-8EEC-4622-B39A-E77112143C24}" destId="{2D5893C4-AE66-49E0-9371-85C868B106CB}" srcOrd="1" destOrd="0" presId="urn:microsoft.com/office/officeart/2018/2/layout/IconCircleList"/>
    <dgm:cxn modelId="{CFAF2771-5D53-4D92-AEAF-76F9DFACB93A}" type="presParOf" srcId="{32629EEC-8EEC-4622-B39A-E77112143C24}" destId="{ABCC70A8-160D-49B4-A5B1-19F6AB1F30FF}" srcOrd="2" destOrd="0" presId="urn:microsoft.com/office/officeart/2018/2/layout/IconCircleList"/>
    <dgm:cxn modelId="{7C700AF7-0055-44A7-8E2E-EC3DFB8ECB15}" type="presParOf" srcId="{32629EEC-8EEC-4622-B39A-E77112143C24}" destId="{E775DD89-8B4A-4B26-B55E-C020E910A4C3}" srcOrd="3" destOrd="0" presId="urn:microsoft.com/office/officeart/2018/2/layout/IconCircleList"/>
    <dgm:cxn modelId="{E07BE20A-6AB7-4AEA-BDA8-AF2B1606894C}" type="presParOf" srcId="{9BA37A77-B747-4C1A-A98A-100DBC6BB18E}" destId="{C0020EB0-5FA9-444C-A215-54C430D9A6BB}" srcOrd="5" destOrd="0" presId="urn:microsoft.com/office/officeart/2018/2/layout/IconCircleList"/>
    <dgm:cxn modelId="{F3628093-38BF-44D3-923E-DAEB5D2E0E0E}" type="presParOf" srcId="{9BA37A77-B747-4C1A-A98A-100DBC6BB18E}" destId="{1B1F989C-FF4E-4DB8-80BB-3ADA0C4B9D37}" srcOrd="6" destOrd="0" presId="urn:microsoft.com/office/officeart/2018/2/layout/IconCircleList"/>
    <dgm:cxn modelId="{912548CF-2284-4752-985C-CBB9AB0526AC}" type="presParOf" srcId="{1B1F989C-FF4E-4DB8-80BB-3ADA0C4B9D37}" destId="{FFB8E8D5-F6DC-4E9E-AC94-B98D7229210B}" srcOrd="0" destOrd="0" presId="urn:microsoft.com/office/officeart/2018/2/layout/IconCircleList"/>
    <dgm:cxn modelId="{8C5C172C-0DDB-4FC5-9EAC-CB9AC81EA3FF}" type="presParOf" srcId="{1B1F989C-FF4E-4DB8-80BB-3ADA0C4B9D37}" destId="{3C660773-38D0-48F9-98CD-0249780CEDD3}" srcOrd="1" destOrd="0" presId="urn:microsoft.com/office/officeart/2018/2/layout/IconCircleList"/>
    <dgm:cxn modelId="{78C98C7F-8968-4EE6-8EDE-1514A2C12CDE}" type="presParOf" srcId="{1B1F989C-FF4E-4DB8-80BB-3ADA0C4B9D37}" destId="{FA50EB69-4435-4ACC-ABAD-BEDA49D8626E}" srcOrd="2" destOrd="0" presId="urn:microsoft.com/office/officeart/2018/2/layout/IconCircleList"/>
    <dgm:cxn modelId="{649023F1-7815-4D0F-B69B-9D27944C8EDD}" type="presParOf" srcId="{1B1F989C-FF4E-4DB8-80BB-3ADA0C4B9D37}" destId="{95B414CF-3451-47BD-A9A3-55AF406108A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CE9D29-E488-46B3-A100-12BAD26FFB1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97CBB4B-930F-450E-83DB-2F96DDC37ECB}">
      <dgm:prSet/>
      <dgm:spPr/>
      <dgm:t>
        <a:bodyPr/>
        <a:lstStyle/>
        <a:p>
          <a:r>
            <a:rPr lang="en-US" b="1"/>
            <a:t>Financial Research Analyst-  </a:t>
          </a:r>
          <a:r>
            <a:rPr lang="en-US"/>
            <a:t>To read up on upcoming financial and economic events.</a:t>
          </a:r>
        </a:p>
      </dgm:t>
    </dgm:pt>
    <dgm:pt modelId="{1956407E-7F6D-4C29-B933-59C31F0CD3E3}" type="parTrans" cxnId="{69E6F6B4-8107-4020-B6A4-7CFE3029E995}">
      <dgm:prSet/>
      <dgm:spPr/>
      <dgm:t>
        <a:bodyPr/>
        <a:lstStyle/>
        <a:p>
          <a:endParaRPr lang="en-US"/>
        </a:p>
      </dgm:t>
    </dgm:pt>
    <dgm:pt modelId="{4123F899-26B2-41DD-8794-72924E0AEEFE}" type="sibTrans" cxnId="{69E6F6B4-8107-4020-B6A4-7CFE3029E995}">
      <dgm:prSet/>
      <dgm:spPr/>
      <dgm:t>
        <a:bodyPr/>
        <a:lstStyle/>
        <a:p>
          <a:endParaRPr lang="en-US"/>
        </a:p>
      </dgm:t>
    </dgm:pt>
    <dgm:pt modelId="{07716EDA-0B81-4BD4-B9B3-1FF6B58F4152}">
      <dgm:prSet/>
      <dgm:spPr/>
      <dgm:t>
        <a:bodyPr/>
        <a:lstStyle/>
        <a:p>
          <a:r>
            <a:rPr lang="en-US"/>
            <a:t>(events can be any upcoming economic or financial events an avenue to upload opinions by selecting top performance stocks by doing in-depth analysis and estimates that support a financial and economic event)</a:t>
          </a:r>
        </a:p>
      </dgm:t>
    </dgm:pt>
    <dgm:pt modelId="{21D248DE-1FE2-4D95-8877-5C45FB3F6AB3}" type="parTrans" cxnId="{758AE5B6-DC44-46F8-8519-22370130F5CB}">
      <dgm:prSet/>
      <dgm:spPr/>
      <dgm:t>
        <a:bodyPr/>
        <a:lstStyle/>
        <a:p>
          <a:endParaRPr lang="en-US"/>
        </a:p>
      </dgm:t>
    </dgm:pt>
    <dgm:pt modelId="{93B4360B-D7D9-43BD-90CB-45F1DFD54CB7}" type="sibTrans" cxnId="{758AE5B6-DC44-46F8-8519-22370130F5CB}">
      <dgm:prSet/>
      <dgm:spPr/>
      <dgm:t>
        <a:bodyPr/>
        <a:lstStyle/>
        <a:p>
          <a:endParaRPr lang="en-US"/>
        </a:p>
      </dgm:t>
    </dgm:pt>
    <dgm:pt modelId="{F50F3BEA-172E-4AEF-86E8-1CD914337146}">
      <dgm:prSet/>
      <dgm:spPr/>
      <dgm:t>
        <a:bodyPr/>
        <a:lstStyle/>
        <a:p>
          <a:r>
            <a:rPr lang="en-US"/>
            <a:t>Analyze the results by looking up previous information</a:t>
          </a:r>
        </a:p>
      </dgm:t>
    </dgm:pt>
    <dgm:pt modelId="{FFBBB232-DDCE-4AEC-937D-D0E3192D151D}" type="parTrans" cxnId="{B8937734-31CF-411C-878A-D1340D4CF38C}">
      <dgm:prSet/>
      <dgm:spPr/>
      <dgm:t>
        <a:bodyPr/>
        <a:lstStyle/>
        <a:p>
          <a:endParaRPr lang="en-US"/>
        </a:p>
      </dgm:t>
    </dgm:pt>
    <dgm:pt modelId="{4EAD130E-CD22-4622-9517-7DE0D99FAE4A}" type="sibTrans" cxnId="{B8937734-31CF-411C-878A-D1340D4CF38C}">
      <dgm:prSet/>
      <dgm:spPr/>
      <dgm:t>
        <a:bodyPr/>
        <a:lstStyle/>
        <a:p>
          <a:endParaRPr lang="en-US"/>
        </a:p>
      </dgm:t>
    </dgm:pt>
    <dgm:pt modelId="{00BC3185-5579-42AE-B5C3-5C5FCA78CDE6}">
      <dgm:prSet/>
      <dgm:spPr/>
      <dgm:t>
        <a:bodyPr/>
        <a:lstStyle/>
        <a:p>
          <a:r>
            <a:rPr lang="en-US"/>
            <a:t>Data Preprocessing Process and creating a financial model for forecasting support</a:t>
          </a:r>
        </a:p>
      </dgm:t>
    </dgm:pt>
    <dgm:pt modelId="{F13D1A5D-87C1-4D46-A16E-842B42880DDA}" type="parTrans" cxnId="{3FEB2FCA-4ADD-4F4D-AE8C-4933CCF2CE48}">
      <dgm:prSet/>
      <dgm:spPr/>
      <dgm:t>
        <a:bodyPr/>
        <a:lstStyle/>
        <a:p>
          <a:endParaRPr lang="en-US"/>
        </a:p>
      </dgm:t>
    </dgm:pt>
    <dgm:pt modelId="{A83B7559-2BFD-4697-8393-377D01522C22}" type="sibTrans" cxnId="{3FEB2FCA-4ADD-4F4D-AE8C-4933CCF2CE48}">
      <dgm:prSet/>
      <dgm:spPr/>
      <dgm:t>
        <a:bodyPr/>
        <a:lstStyle/>
        <a:p>
          <a:endParaRPr lang="en-US"/>
        </a:p>
      </dgm:t>
    </dgm:pt>
    <dgm:pt modelId="{61E965B8-F236-41BE-9DBA-0E0DAEB0A60A}">
      <dgm:prSet/>
      <dgm:spPr/>
      <dgm:t>
        <a:bodyPr/>
        <a:lstStyle/>
        <a:p>
          <a:r>
            <a:rPr lang="en-US"/>
            <a:t>And model training and evaluation (Create reports then submit them on the dashboard provided, And data visualization.)</a:t>
          </a:r>
        </a:p>
      </dgm:t>
    </dgm:pt>
    <dgm:pt modelId="{9E66B597-5209-4C45-B88C-B96F8689A4AE}" type="parTrans" cxnId="{4A40F438-0872-4248-9FF4-552386046F5F}">
      <dgm:prSet/>
      <dgm:spPr/>
      <dgm:t>
        <a:bodyPr/>
        <a:lstStyle/>
        <a:p>
          <a:endParaRPr lang="en-US"/>
        </a:p>
      </dgm:t>
    </dgm:pt>
    <dgm:pt modelId="{65480E5F-8E8D-4EE5-B81A-CE4298E1D330}" type="sibTrans" cxnId="{4A40F438-0872-4248-9FF4-552386046F5F}">
      <dgm:prSet/>
      <dgm:spPr/>
      <dgm:t>
        <a:bodyPr/>
        <a:lstStyle/>
        <a:p>
          <a:endParaRPr lang="en-US"/>
        </a:p>
      </dgm:t>
    </dgm:pt>
    <dgm:pt modelId="{00E2775C-D6C3-46EA-85F0-DE852B6B09F5}" type="pres">
      <dgm:prSet presAssocID="{F9CE9D29-E488-46B3-A100-12BAD26FFB13}" presName="root" presStyleCnt="0">
        <dgm:presLayoutVars>
          <dgm:dir/>
          <dgm:resizeHandles val="exact"/>
        </dgm:presLayoutVars>
      </dgm:prSet>
      <dgm:spPr/>
    </dgm:pt>
    <dgm:pt modelId="{C0889339-1100-4AED-AEEA-D9745E8C3E85}" type="pres">
      <dgm:prSet presAssocID="{F97CBB4B-930F-450E-83DB-2F96DDC37ECB}" presName="compNode" presStyleCnt="0"/>
      <dgm:spPr/>
    </dgm:pt>
    <dgm:pt modelId="{CF58F52A-0812-454F-9A77-8C6570887911}" type="pres">
      <dgm:prSet presAssocID="{F97CBB4B-930F-450E-83DB-2F96DDC37ECB}" presName="bgRect" presStyleLbl="bgShp" presStyleIdx="0" presStyleCnt="5"/>
      <dgm:spPr/>
    </dgm:pt>
    <dgm:pt modelId="{EECD72FE-407B-4010-A170-FE4568FFD798}" type="pres">
      <dgm:prSet presAssocID="{F97CBB4B-930F-450E-83DB-2F96DDC37EC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F3AB8F43-8856-449F-B3D2-4D7401B93DDC}" type="pres">
      <dgm:prSet presAssocID="{F97CBB4B-930F-450E-83DB-2F96DDC37ECB}" presName="spaceRect" presStyleCnt="0"/>
      <dgm:spPr/>
    </dgm:pt>
    <dgm:pt modelId="{059E56E7-C5FC-4E07-A2D6-36F0131FFF58}" type="pres">
      <dgm:prSet presAssocID="{F97CBB4B-930F-450E-83DB-2F96DDC37ECB}" presName="parTx" presStyleLbl="revTx" presStyleIdx="0" presStyleCnt="5">
        <dgm:presLayoutVars>
          <dgm:chMax val="0"/>
          <dgm:chPref val="0"/>
        </dgm:presLayoutVars>
      </dgm:prSet>
      <dgm:spPr/>
    </dgm:pt>
    <dgm:pt modelId="{D3CB4C7A-751B-4062-B2BC-4719E506BB3A}" type="pres">
      <dgm:prSet presAssocID="{4123F899-26B2-41DD-8794-72924E0AEEFE}" presName="sibTrans" presStyleCnt="0"/>
      <dgm:spPr/>
    </dgm:pt>
    <dgm:pt modelId="{21806D2F-9173-4A67-840E-46203733EC57}" type="pres">
      <dgm:prSet presAssocID="{07716EDA-0B81-4BD4-B9B3-1FF6B58F4152}" presName="compNode" presStyleCnt="0"/>
      <dgm:spPr/>
    </dgm:pt>
    <dgm:pt modelId="{81935BF3-6C08-4BFA-A8C6-68E35F9374BA}" type="pres">
      <dgm:prSet presAssocID="{07716EDA-0B81-4BD4-B9B3-1FF6B58F4152}" presName="bgRect" presStyleLbl="bgShp" presStyleIdx="1" presStyleCnt="5"/>
      <dgm:spPr/>
    </dgm:pt>
    <dgm:pt modelId="{37C226D7-1895-409C-A8BC-2144D7975231}" type="pres">
      <dgm:prSet presAssocID="{07716EDA-0B81-4BD4-B9B3-1FF6B58F415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Upward Trend"/>
        </a:ext>
      </dgm:extLst>
    </dgm:pt>
    <dgm:pt modelId="{FB6F00B4-C730-4123-8582-88CE9AAEAF61}" type="pres">
      <dgm:prSet presAssocID="{07716EDA-0B81-4BD4-B9B3-1FF6B58F4152}" presName="spaceRect" presStyleCnt="0"/>
      <dgm:spPr/>
    </dgm:pt>
    <dgm:pt modelId="{CEC7858A-CA82-46D2-B637-7D2D9074FC4C}" type="pres">
      <dgm:prSet presAssocID="{07716EDA-0B81-4BD4-B9B3-1FF6B58F4152}" presName="parTx" presStyleLbl="revTx" presStyleIdx="1" presStyleCnt="5">
        <dgm:presLayoutVars>
          <dgm:chMax val="0"/>
          <dgm:chPref val="0"/>
        </dgm:presLayoutVars>
      </dgm:prSet>
      <dgm:spPr/>
    </dgm:pt>
    <dgm:pt modelId="{E3980B81-57C4-4219-9EFF-860029A749F6}" type="pres">
      <dgm:prSet presAssocID="{93B4360B-D7D9-43BD-90CB-45F1DFD54CB7}" presName="sibTrans" presStyleCnt="0"/>
      <dgm:spPr/>
    </dgm:pt>
    <dgm:pt modelId="{C53DEDF0-068C-446D-833C-2CF5E8C8F348}" type="pres">
      <dgm:prSet presAssocID="{F50F3BEA-172E-4AEF-86E8-1CD914337146}" presName="compNode" presStyleCnt="0"/>
      <dgm:spPr/>
    </dgm:pt>
    <dgm:pt modelId="{9B8608AD-0025-4445-BF9A-B90CF75D93B3}" type="pres">
      <dgm:prSet presAssocID="{F50F3BEA-172E-4AEF-86E8-1CD914337146}" presName="bgRect" presStyleLbl="bgShp" presStyleIdx="2" presStyleCnt="5"/>
      <dgm:spPr/>
    </dgm:pt>
    <dgm:pt modelId="{8703BEF4-D956-4C7C-B30C-1A2AD8135B43}" type="pres">
      <dgm:prSet presAssocID="{F50F3BEA-172E-4AEF-86E8-1CD91433714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271E6E55-D7D7-464C-84AB-4E222614CFA4}" type="pres">
      <dgm:prSet presAssocID="{F50F3BEA-172E-4AEF-86E8-1CD914337146}" presName="spaceRect" presStyleCnt="0"/>
      <dgm:spPr/>
    </dgm:pt>
    <dgm:pt modelId="{AA8A7CF1-A7D3-4635-8131-4D6D071668BA}" type="pres">
      <dgm:prSet presAssocID="{F50F3BEA-172E-4AEF-86E8-1CD914337146}" presName="parTx" presStyleLbl="revTx" presStyleIdx="2" presStyleCnt="5">
        <dgm:presLayoutVars>
          <dgm:chMax val="0"/>
          <dgm:chPref val="0"/>
        </dgm:presLayoutVars>
      </dgm:prSet>
      <dgm:spPr/>
    </dgm:pt>
    <dgm:pt modelId="{9E13FD63-D8D2-4CEF-8A87-CA0E59E8DDB2}" type="pres">
      <dgm:prSet presAssocID="{4EAD130E-CD22-4622-9517-7DE0D99FAE4A}" presName="sibTrans" presStyleCnt="0"/>
      <dgm:spPr/>
    </dgm:pt>
    <dgm:pt modelId="{7D9DD291-5976-4251-A2AE-A6B39FC65B99}" type="pres">
      <dgm:prSet presAssocID="{00BC3185-5579-42AE-B5C3-5C5FCA78CDE6}" presName="compNode" presStyleCnt="0"/>
      <dgm:spPr/>
    </dgm:pt>
    <dgm:pt modelId="{6881763D-DBFF-4535-9C98-F99355D4DC43}" type="pres">
      <dgm:prSet presAssocID="{00BC3185-5579-42AE-B5C3-5C5FCA78CDE6}" presName="bgRect" presStyleLbl="bgShp" presStyleIdx="3" presStyleCnt="5"/>
      <dgm:spPr/>
    </dgm:pt>
    <dgm:pt modelId="{6E5864D6-EDE9-4FF2-B737-A462235C8B45}" type="pres">
      <dgm:prSet presAssocID="{00BC3185-5579-42AE-B5C3-5C5FCA78CDE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90FD2F8C-BEE5-4423-80A0-2F3F45405B9D}" type="pres">
      <dgm:prSet presAssocID="{00BC3185-5579-42AE-B5C3-5C5FCA78CDE6}" presName="spaceRect" presStyleCnt="0"/>
      <dgm:spPr/>
    </dgm:pt>
    <dgm:pt modelId="{5FBDBDFD-7AE0-4BE1-9D03-6B5F1756ED97}" type="pres">
      <dgm:prSet presAssocID="{00BC3185-5579-42AE-B5C3-5C5FCA78CDE6}" presName="parTx" presStyleLbl="revTx" presStyleIdx="3" presStyleCnt="5">
        <dgm:presLayoutVars>
          <dgm:chMax val="0"/>
          <dgm:chPref val="0"/>
        </dgm:presLayoutVars>
      </dgm:prSet>
      <dgm:spPr/>
    </dgm:pt>
    <dgm:pt modelId="{87B4E0DB-D6B0-426A-BDC2-4B11C3BBC25C}" type="pres">
      <dgm:prSet presAssocID="{A83B7559-2BFD-4697-8393-377D01522C22}" presName="sibTrans" presStyleCnt="0"/>
      <dgm:spPr/>
    </dgm:pt>
    <dgm:pt modelId="{EE7AC482-E2B2-42A2-ACF4-8ADE2B40984A}" type="pres">
      <dgm:prSet presAssocID="{61E965B8-F236-41BE-9DBA-0E0DAEB0A60A}" presName="compNode" presStyleCnt="0"/>
      <dgm:spPr/>
    </dgm:pt>
    <dgm:pt modelId="{DAD099C4-0533-407A-894B-7F6DE1C5ED62}" type="pres">
      <dgm:prSet presAssocID="{61E965B8-F236-41BE-9DBA-0E0DAEB0A60A}" presName="bgRect" presStyleLbl="bgShp" presStyleIdx="4" presStyleCnt="5"/>
      <dgm:spPr/>
    </dgm:pt>
    <dgm:pt modelId="{38B4F3D0-6BE2-4AF9-9996-1501E57DF636}" type="pres">
      <dgm:prSet presAssocID="{61E965B8-F236-41BE-9DBA-0E0DAEB0A60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02FC46F0-F6A9-4A4F-8431-89323DC95E6C}" type="pres">
      <dgm:prSet presAssocID="{61E965B8-F236-41BE-9DBA-0E0DAEB0A60A}" presName="spaceRect" presStyleCnt="0"/>
      <dgm:spPr/>
    </dgm:pt>
    <dgm:pt modelId="{200EA3BB-F5CD-4A3F-AB6E-F05F886DC93B}" type="pres">
      <dgm:prSet presAssocID="{61E965B8-F236-41BE-9DBA-0E0DAEB0A60A}" presName="parTx" presStyleLbl="revTx" presStyleIdx="4" presStyleCnt="5">
        <dgm:presLayoutVars>
          <dgm:chMax val="0"/>
          <dgm:chPref val="0"/>
        </dgm:presLayoutVars>
      </dgm:prSet>
      <dgm:spPr/>
    </dgm:pt>
  </dgm:ptLst>
  <dgm:cxnLst>
    <dgm:cxn modelId="{B8937734-31CF-411C-878A-D1340D4CF38C}" srcId="{F9CE9D29-E488-46B3-A100-12BAD26FFB13}" destId="{F50F3BEA-172E-4AEF-86E8-1CD914337146}" srcOrd="2" destOrd="0" parTransId="{FFBBB232-DDCE-4AEC-937D-D0E3192D151D}" sibTransId="{4EAD130E-CD22-4622-9517-7DE0D99FAE4A}"/>
    <dgm:cxn modelId="{4A40F438-0872-4248-9FF4-552386046F5F}" srcId="{F9CE9D29-E488-46B3-A100-12BAD26FFB13}" destId="{61E965B8-F236-41BE-9DBA-0E0DAEB0A60A}" srcOrd="4" destOrd="0" parTransId="{9E66B597-5209-4C45-B88C-B96F8689A4AE}" sibTransId="{65480E5F-8E8D-4EE5-B81A-CE4298E1D330}"/>
    <dgm:cxn modelId="{8D75023A-D8CB-41E2-90A9-1F837F8D1580}" type="presOf" srcId="{61E965B8-F236-41BE-9DBA-0E0DAEB0A60A}" destId="{200EA3BB-F5CD-4A3F-AB6E-F05F886DC93B}" srcOrd="0" destOrd="0" presId="urn:microsoft.com/office/officeart/2018/2/layout/IconVerticalSolidList"/>
    <dgm:cxn modelId="{0029E969-B15A-4087-9A0A-5CEE44F8C686}" type="presOf" srcId="{F50F3BEA-172E-4AEF-86E8-1CD914337146}" destId="{AA8A7CF1-A7D3-4635-8131-4D6D071668BA}" srcOrd="0" destOrd="0" presId="urn:microsoft.com/office/officeart/2018/2/layout/IconVerticalSolidList"/>
    <dgm:cxn modelId="{B20EA57F-ECAD-441B-A570-20CFD28E7DA2}" type="presOf" srcId="{00BC3185-5579-42AE-B5C3-5C5FCA78CDE6}" destId="{5FBDBDFD-7AE0-4BE1-9D03-6B5F1756ED97}" srcOrd="0" destOrd="0" presId="urn:microsoft.com/office/officeart/2018/2/layout/IconVerticalSolidList"/>
    <dgm:cxn modelId="{69E6F6B4-8107-4020-B6A4-7CFE3029E995}" srcId="{F9CE9D29-E488-46B3-A100-12BAD26FFB13}" destId="{F97CBB4B-930F-450E-83DB-2F96DDC37ECB}" srcOrd="0" destOrd="0" parTransId="{1956407E-7F6D-4C29-B933-59C31F0CD3E3}" sibTransId="{4123F899-26B2-41DD-8794-72924E0AEEFE}"/>
    <dgm:cxn modelId="{758AE5B6-DC44-46F8-8519-22370130F5CB}" srcId="{F9CE9D29-E488-46B3-A100-12BAD26FFB13}" destId="{07716EDA-0B81-4BD4-B9B3-1FF6B58F4152}" srcOrd="1" destOrd="0" parTransId="{21D248DE-1FE2-4D95-8877-5C45FB3F6AB3}" sibTransId="{93B4360B-D7D9-43BD-90CB-45F1DFD54CB7}"/>
    <dgm:cxn modelId="{D6F122BF-5667-4663-8386-104A210F5929}" type="presOf" srcId="{F9CE9D29-E488-46B3-A100-12BAD26FFB13}" destId="{00E2775C-D6C3-46EA-85F0-DE852B6B09F5}" srcOrd="0" destOrd="0" presId="urn:microsoft.com/office/officeart/2018/2/layout/IconVerticalSolidList"/>
    <dgm:cxn modelId="{3FEB2FCA-4ADD-4F4D-AE8C-4933CCF2CE48}" srcId="{F9CE9D29-E488-46B3-A100-12BAD26FFB13}" destId="{00BC3185-5579-42AE-B5C3-5C5FCA78CDE6}" srcOrd="3" destOrd="0" parTransId="{F13D1A5D-87C1-4D46-A16E-842B42880DDA}" sibTransId="{A83B7559-2BFD-4697-8393-377D01522C22}"/>
    <dgm:cxn modelId="{18233BE7-B22A-4562-A4AD-5CE1C9717C91}" type="presOf" srcId="{07716EDA-0B81-4BD4-B9B3-1FF6B58F4152}" destId="{CEC7858A-CA82-46D2-B637-7D2D9074FC4C}" srcOrd="0" destOrd="0" presId="urn:microsoft.com/office/officeart/2018/2/layout/IconVerticalSolidList"/>
    <dgm:cxn modelId="{0E3C24FE-652C-4C49-85CD-22A516B3C617}" type="presOf" srcId="{F97CBB4B-930F-450E-83DB-2F96DDC37ECB}" destId="{059E56E7-C5FC-4E07-A2D6-36F0131FFF58}" srcOrd="0" destOrd="0" presId="urn:microsoft.com/office/officeart/2018/2/layout/IconVerticalSolidList"/>
    <dgm:cxn modelId="{C1AA80C4-9317-465B-8FD4-759ABD3E7E32}" type="presParOf" srcId="{00E2775C-D6C3-46EA-85F0-DE852B6B09F5}" destId="{C0889339-1100-4AED-AEEA-D9745E8C3E85}" srcOrd="0" destOrd="0" presId="urn:microsoft.com/office/officeart/2018/2/layout/IconVerticalSolidList"/>
    <dgm:cxn modelId="{0C34523E-3397-40E6-B16B-71EA8CD913C9}" type="presParOf" srcId="{C0889339-1100-4AED-AEEA-D9745E8C3E85}" destId="{CF58F52A-0812-454F-9A77-8C6570887911}" srcOrd="0" destOrd="0" presId="urn:microsoft.com/office/officeart/2018/2/layout/IconVerticalSolidList"/>
    <dgm:cxn modelId="{C5BB0758-CE71-46F9-9D53-90EBC510B0FC}" type="presParOf" srcId="{C0889339-1100-4AED-AEEA-D9745E8C3E85}" destId="{EECD72FE-407B-4010-A170-FE4568FFD798}" srcOrd="1" destOrd="0" presId="urn:microsoft.com/office/officeart/2018/2/layout/IconVerticalSolidList"/>
    <dgm:cxn modelId="{65973017-88D6-4A4A-ADF5-EC75A67386FF}" type="presParOf" srcId="{C0889339-1100-4AED-AEEA-D9745E8C3E85}" destId="{F3AB8F43-8856-449F-B3D2-4D7401B93DDC}" srcOrd="2" destOrd="0" presId="urn:microsoft.com/office/officeart/2018/2/layout/IconVerticalSolidList"/>
    <dgm:cxn modelId="{3E67A569-E6EC-4E65-8D42-B17DBBB7962C}" type="presParOf" srcId="{C0889339-1100-4AED-AEEA-D9745E8C3E85}" destId="{059E56E7-C5FC-4E07-A2D6-36F0131FFF58}" srcOrd="3" destOrd="0" presId="urn:microsoft.com/office/officeart/2018/2/layout/IconVerticalSolidList"/>
    <dgm:cxn modelId="{50D4F3B4-39E5-494B-8D03-C7A3215D2725}" type="presParOf" srcId="{00E2775C-D6C3-46EA-85F0-DE852B6B09F5}" destId="{D3CB4C7A-751B-4062-B2BC-4719E506BB3A}" srcOrd="1" destOrd="0" presId="urn:microsoft.com/office/officeart/2018/2/layout/IconVerticalSolidList"/>
    <dgm:cxn modelId="{B5B0284B-4B5C-4377-BD12-8D2E0F4B6CC6}" type="presParOf" srcId="{00E2775C-D6C3-46EA-85F0-DE852B6B09F5}" destId="{21806D2F-9173-4A67-840E-46203733EC57}" srcOrd="2" destOrd="0" presId="urn:microsoft.com/office/officeart/2018/2/layout/IconVerticalSolidList"/>
    <dgm:cxn modelId="{CC39D5A8-1C7F-48C8-9CEB-93323DE1B182}" type="presParOf" srcId="{21806D2F-9173-4A67-840E-46203733EC57}" destId="{81935BF3-6C08-4BFA-A8C6-68E35F9374BA}" srcOrd="0" destOrd="0" presId="urn:microsoft.com/office/officeart/2018/2/layout/IconVerticalSolidList"/>
    <dgm:cxn modelId="{4B444F78-5D5B-4A0C-B534-E49FF4A34EFB}" type="presParOf" srcId="{21806D2F-9173-4A67-840E-46203733EC57}" destId="{37C226D7-1895-409C-A8BC-2144D7975231}" srcOrd="1" destOrd="0" presId="urn:microsoft.com/office/officeart/2018/2/layout/IconVerticalSolidList"/>
    <dgm:cxn modelId="{F1BDDA42-7AE8-4637-B19C-4A414382BF4E}" type="presParOf" srcId="{21806D2F-9173-4A67-840E-46203733EC57}" destId="{FB6F00B4-C730-4123-8582-88CE9AAEAF61}" srcOrd="2" destOrd="0" presId="urn:microsoft.com/office/officeart/2018/2/layout/IconVerticalSolidList"/>
    <dgm:cxn modelId="{F9285395-48FB-4C18-A155-FBE0F29B9694}" type="presParOf" srcId="{21806D2F-9173-4A67-840E-46203733EC57}" destId="{CEC7858A-CA82-46D2-B637-7D2D9074FC4C}" srcOrd="3" destOrd="0" presId="urn:microsoft.com/office/officeart/2018/2/layout/IconVerticalSolidList"/>
    <dgm:cxn modelId="{FAD51A59-9710-49F7-98F4-938D303BB698}" type="presParOf" srcId="{00E2775C-D6C3-46EA-85F0-DE852B6B09F5}" destId="{E3980B81-57C4-4219-9EFF-860029A749F6}" srcOrd="3" destOrd="0" presId="urn:microsoft.com/office/officeart/2018/2/layout/IconVerticalSolidList"/>
    <dgm:cxn modelId="{6544352B-2934-4084-A705-4E1E21F2C553}" type="presParOf" srcId="{00E2775C-D6C3-46EA-85F0-DE852B6B09F5}" destId="{C53DEDF0-068C-446D-833C-2CF5E8C8F348}" srcOrd="4" destOrd="0" presId="urn:microsoft.com/office/officeart/2018/2/layout/IconVerticalSolidList"/>
    <dgm:cxn modelId="{3FDC69E0-CEF6-4C98-A305-26CB04E6DFE3}" type="presParOf" srcId="{C53DEDF0-068C-446D-833C-2CF5E8C8F348}" destId="{9B8608AD-0025-4445-BF9A-B90CF75D93B3}" srcOrd="0" destOrd="0" presId="urn:microsoft.com/office/officeart/2018/2/layout/IconVerticalSolidList"/>
    <dgm:cxn modelId="{F4C4F3D7-E122-470C-B8F4-CBABE24E080F}" type="presParOf" srcId="{C53DEDF0-068C-446D-833C-2CF5E8C8F348}" destId="{8703BEF4-D956-4C7C-B30C-1A2AD8135B43}" srcOrd="1" destOrd="0" presId="urn:microsoft.com/office/officeart/2018/2/layout/IconVerticalSolidList"/>
    <dgm:cxn modelId="{D65AA794-BD85-4F80-8F65-ECC5092767DA}" type="presParOf" srcId="{C53DEDF0-068C-446D-833C-2CF5E8C8F348}" destId="{271E6E55-D7D7-464C-84AB-4E222614CFA4}" srcOrd="2" destOrd="0" presId="urn:microsoft.com/office/officeart/2018/2/layout/IconVerticalSolidList"/>
    <dgm:cxn modelId="{039AA22D-3917-4C0E-8420-912886971688}" type="presParOf" srcId="{C53DEDF0-068C-446D-833C-2CF5E8C8F348}" destId="{AA8A7CF1-A7D3-4635-8131-4D6D071668BA}" srcOrd="3" destOrd="0" presId="urn:microsoft.com/office/officeart/2018/2/layout/IconVerticalSolidList"/>
    <dgm:cxn modelId="{69066C5B-061D-4A5F-9311-48388FCAC3A2}" type="presParOf" srcId="{00E2775C-D6C3-46EA-85F0-DE852B6B09F5}" destId="{9E13FD63-D8D2-4CEF-8A87-CA0E59E8DDB2}" srcOrd="5" destOrd="0" presId="urn:microsoft.com/office/officeart/2018/2/layout/IconVerticalSolidList"/>
    <dgm:cxn modelId="{88E2DBB4-6B0A-441B-A5B8-3FA78B82F25B}" type="presParOf" srcId="{00E2775C-D6C3-46EA-85F0-DE852B6B09F5}" destId="{7D9DD291-5976-4251-A2AE-A6B39FC65B99}" srcOrd="6" destOrd="0" presId="urn:microsoft.com/office/officeart/2018/2/layout/IconVerticalSolidList"/>
    <dgm:cxn modelId="{CF40FDE7-2F64-4B62-BF3A-A76849825FE2}" type="presParOf" srcId="{7D9DD291-5976-4251-A2AE-A6B39FC65B99}" destId="{6881763D-DBFF-4535-9C98-F99355D4DC43}" srcOrd="0" destOrd="0" presId="urn:microsoft.com/office/officeart/2018/2/layout/IconVerticalSolidList"/>
    <dgm:cxn modelId="{DF2BEC42-AD0B-4654-8418-4A9FA39E8C9C}" type="presParOf" srcId="{7D9DD291-5976-4251-A2AE-A6B39FC65B99}" destId="{6E5864D6-EDE9-4FF2-B737-A462235C8B45}" srcOrd="1" destOrd="0" presId="urn:microsoft.com/office/officeart/2018/2/layout/IconVerticalSolidList"/>
    <dgm:cxn modelId="{5F27AD9F-1EBD-4F05-96FA-4E645E0C9EAB}" type="presParOf" srcId="{7D9DD291-5976-4251-A2AE-A6B39FC65B99}" destId="{90FD2F8C-BEE5-4423-80A0-2F3F45405B9D}" srcOrd="2" destOrd="0" presId="urn:microsoft.com/office/officeart/2018/2/layout/IconVerticalSolidList"/>
    <dgm:cxn modelId="{ECA1932D-6FCB-470E-804F-BEE851FBE414}" type="presParOf" srcId="{7D9DD291-5976-4251-A2AE-A6B39FC65B99}" destId="{5FBDBDFD-7AE0-4BE1-9D03-6B5F1756ED97}" srcOrd="3" destOrd="0" presId="urn:microsoft.com/office/officeart/2018/2/layout/IconVerticalSolidList"/>
    <dgm:cxn modelId="{AA88134A-4B67-46C4-B971-7EEE7E48B85C}" type="presParOf" srcId="{00E2775C-D6C3-46EA-85F0-DE852B6B09F5}" destId="{87B4E0DB-D6B0-426A-BDC2-4B11C3BBC25C}" srcOrd="7" destOrd="0" presId="urn:microsoft.com/office/officeart/2018/2/layout/IconVerticalSolidList"/>
    <dgm:cxn modelId="{D45C30D4-3734-48BF-9809-611AC7F3AFCC}" type="presParOf" srcId="{00E2775C-D6C3-46EA-85F0-DE852B6B09F5}" destId="{EE7AC482-E2B2-42A2-ACF4-8ADE2B40984A}" srcOrd="8" destOrd="0" presId="urn:microsoft.com/office/officeart/2018/2/layout/IconVerticalSolidList"/>
    <dgm:cxn modelId="{78A55613-97D1-4022-9211-293322125A93}" type="presParOf" srcId="{EE7AC482-E2B2-42A2-ACF4-8ADE2B40984A}" destId="{DAD099C4-0533-407A-894B-7F6DE1C5ED62}" srcOrd="0" destOrd="0" presId="urn:microsoft.com/office/officeart/2018/2/layout/IconVerticalSolidList"/>
    <dgm:cxn modelId="{339A9905-402C-47B8-9729-84E34135DBD7}" type="presParOf" srcId="{EE7AC482-E2B2-42A2-ACF4-8ADE2B40984A}" destId="{38B4F3D0-6BE2-4AF9-9996-1501E57DF636}" srcOrd="1" destOrd="0" presId="urn:microsoft.com/office/officeart/2018/2/layout/IconVerticalSolidList"/>
    <dgm:cxn modelId="{904BF68C-352D-40F6-BF10-15BF15CF14F2}" type="presParOf" srcId="{EE7AC482-E2B2-42A2-ACF4-8ADE2B40984A}" destId="{02FC46F0-F6A9-4A4F-8431-89323DC95E6C}" srcOrd="2" destOrd="0" presId="urn:microsoft.com/office/officeart/2018/2/layout/IconVerticalSolidList"/>
    <dgm:cxn modelId="{9FB314CE-DCC2-49A4-A440-6B5BEC7B047C}" type="presParOf" srcId="{EE7AC482-E2B2-42A2-ACF4-8ADE2B40984A}" destId="{200EA3BB-F5CD-4A3F-AB6E-F05F886DC93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CF517E-AB97-4D4D-A720-44996DF509E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067BB1A-B9B8-4BB2-98AA-A994E509CEF7}">
      <dgm:prSet/>
      <dgm:spPr/>
      <dgm:t>
        <a:bodyPr/>
        <a:lstStyle/>
        <a:p>
          <a:r>
            <a:rPr lang="en-US" b="1"/>
            <a:t>Exploratory Data Analysis</a:t>
          </a:r>
          <a:endParaRPr lang="en-US"/>
        </a:p>
      </dgm:t>
    </dgm:pt>
    <dgm:pt modelId="{40D6ABD9-04C4-4A18-9A67-458F18322C79}" type="parTrans" cxnId="{793812DD-91D8-4EBD-A9D7-B9890D04973F}">
      <dgm:prSet/>
      <dgm:spPr/>
      <dgm:t>
        <a:bodyPr/>
        <a:lstStyle/>
        <a:p>
          <a:endParaRPr lang="en-US"/>
        </a:p>
      </dgm:t>
    </dgm:pt>
    <dgm:pt modelId="{B8CD57ED-11E7-49D0-915E-68592CF1F4B9}" type="sibTrans" cxnId="{793812DD-91D8-4EBD-A9D7-B9890D04973F}">
      <dgm:prSet/>
      <dgm:spPr/>
      <dgm:t>
        <a:bodyPr/>
        <a:lstStyle/>
        <a:p>
          <a:endParaRPr lang="en-US"/>
        </a:p>
      </dgm:t>
    </dgm:pt>
    <dgm:pt modelId="{73519170-CAE0-42C4-868A-D25012F1BEE2}">
      <dgm:prSet/>
      <dgm:spPr/>
      <dgm:t>
        <a:bodyPr/>
        <a:lstStyle/>
        <a:p>
          <a:r>
            <a:rPr lang="en-US"/>
            <a:t>EDA is an approach to analyzing the data using visual techniques. It is used to discover trends, and patterns, or to check assumptions with the help of statistical summaries and graphical representations. </a:t>
          </a:r>
        </a:p>
      </dgm:t>
    </dgm:pt>
    <dgm:pt modelId="{F6F3296E-37BF-412E-BAA6-8CCC50D46579}" type="parTrans" cxnId="{11E854AB-2B14-4CBA-8450-1925D66CD56F}">
      <dgm:prSet/>
      <dgm:spPr/>
      <dgm:t>
        <a:bodyPr/>
        <a:lstStyle/>
        <a:p>
          <a:endParaRPr lang="en-US"/>
        </a:p>
      </dgm:t>
    </dgm:pt>
    <dgm:pt modelId="{FA2E87E6-A578-4AF7-80E4-7003CC453EDD}" type="sibTrans" cxnId="{11E854AB-2B14-4CBA-8450-1925D66CD56F}">
      <dgm:prSet/>
      <dgm:spPr/>
      <dgm:t>
        <a:bodyPr/>
        <a:lstStyle/>
        <a:p>
          <a:endParaRPr lang="en-US"/>
        </a:p>
      </dgm:t>
    </dgm:pt>
    <dgm:pt modelId="{DB2B128B-E940-4A59-9936-3DAEC7A03E9A}">
      <dgm:prSet/>
      <dgm:spPr/>
      <dgm:t>
        <a:bodyPr/>
        <a:lstStyle/>
        <a:p>
          <a:r>
            <a:rPr lang="en-US"/>
            <a:t>While performing the EDA of the Tesla Stock Price data we analyze how prices of the stock have moved over the period of time.</a:t>
          </a:r>
        </a:p>
      </dgm:t>
    </dgm:pt>
    <dgm:pt modelId="{337F9DDD-8848-4ADC-929F-16FFF3B2C8CC}" type="parTrans" cxnId="{6FD42069-CAFA-452B-96F6-17B555A3E0DD}">
      <dgm:prSet/>
      <dgm:spPr/>
      <dgm:t>
        <a:bodyPr/>
        <a:lstStyle/>
        <a:p>
          <a:endParaRPr lang="en-US"/>
        </a:p>
      </dgm:t>
    </dgm:pt>
    <dgm:pt modelId="{8A52DF44-2669-4B64-9E00-6FD5C7ADCE1A}" type="sibTrans" cxnId="{6FD42069-CAFA-452B-96F6-17B555A3E0DD}">
      <dgm:prSet/>
      <dgm:spPr/>
      <dgm:t>
        <a:bodyPr/>
        <a:lstStyle/>
        <a:p>
          <a:endParaRPr lang="en-US"/>
        </a:p>
      </dgm:t>
    </dgm:pt>
    <dgm:pt modelId="{7C38C5C9-1354-4DAA-8069-8F71DDE54A74}" type="pres">
      <dgm:prSet presAssocID="{14CF517E-AB97-4D4D-A720-44996DF509E4}" presName="linear" presStyleCnt="0">
        <dgm:presLayoutVars>
          <dgm:animLvl val="lvl"/>
          <dgm:resizeHandles val="exact"/>
        </dgm:presLayoutVars>
      </dgm:prSet>
      <dgm:spPr/>
    </dgm:pt>
    <dgm:pt modelId="{43316C60-BB7E-4611-8C41-283E2B88B16E}" type="pres">
      <dgm:prSet presAssocID="{7067BB1A-B9B8-4BB2-98AA-A994E509CEF7}" presName="parentText" presStyleLbl="node1" presStyleIdx="0" presStyleCnt="3">
        <dgm:presLayoutVars>
          <dgm:chMax val="0"/>
          <dgm:bulletEnabled val="1"/>
        </dgm:presLayoutVars>
      </dgm:prSet>
      <dgm:spPr/>
    </dgm:pt>
    <dgm:pt modelId="{DC7A0F1C-A04A-4D89-8498-0ACC5E6D6BAC}" type="pres">
      <dgm:prSet presAssocID="{B8CD57ED-11E7-49D0-915E-68592CF1F4B9}" presName="spacer" presStyleCnt="0"/>
      <dgm:spPr/>
    </dgm:pt>
    <dgm:pt modelId="{31515A3B-B741-47AE-8B89-34C67BDC53A1}" type="pres">
      <dgm:prSet presAssocID="{73519170-CAE0-42C4-868A-D25012F1BEE2}" presName="parentText" presStyleLbl="node1" presStyleIdx="1" presStyleCnt="3">
        <dgm:presLayoutVars>
          <dgm:chMax val="0"/>
          <dgm:bulletEnabled val="1"/>
        </dgm:presLayoutVars>
      </dgm:prSet>
      <dgm:spPr/>
    </dgm:pt>
    <dgm:pt modelId="{3E6A9BF1-C5C9-4646-BF6C-23FA25C091AD}" type="pres">
      <dgm:prSet presAssocID="{FA2E87E6-A578-4AF7-80E4-7003CC453EDD}" presName="spacer" presStyleCnt="0"/>
      <dgm:spPr/>
    </dgm:pt>
    <dgm:pt modelId="{63071849-C0CB-4DED-8F52-8FA889A3BD53}" type="pres">
      <dgm:prSet presAssocID="{DB2B128B-E940-4A59-9936-3DAEC7A03E9A}" presName="parentText" presStyleLbl="node1" presStyleIdx="2" presStyleCnt="3">
        <dgm:presLayoutVars>
          <dgm:chMax val="0"/>
          <dgm:bulletEnabled val="1"/>
        </dgm:presLayoutVars>
      </dgm:prSet>
      <dgm:spPr/>
    </dgm:pt>
  </dgm:ptLst>
  <dgm:cxnLst>
    <dgm:cxn modelId="{6FD42069-CAFA-452B-96F6-17B555A3E0DD}" srcId="{14CF517E-AB97-4D4D-A720-44996DF509E4}" destId="{DB2B128B-E940-4A59-9936-3DAEC7A03E9A}" srcOrd="2" destOrd="0" parTransId="{337F9DDD-8848-4ADC-929F-16FFF3B2C8CC}" sibTransId="{8A52DF44-2669-4B64-9E00-6FD5C7ADCE1A}"/>
    <dgm:cxn modelId="{73AF1A76-04F9-4142-8FFD-D27490EC76AE}" type="presOf" srcId="{DB2B128B-E940-4A59-9936-3DAEC7A03E9A}" destId="{63071849-C0CB-4DED-8F52-8FA889A3BD53}" srcOrd="0" destOrd="0" presId="urn:microsoft.com/office/officeart/2005/8/layout/vList2"/>
    <dgm:cxn modelId="{0E6A1177-0172-47D1-AA85-9844C341306D}" type="presOf" srcId="{14CF517E-AB97-4D4D-A720-44996DF509E4}" destId="{7C38C5C9-1354-4DAA-8069-8F71DDE54A74}" srcOrd="0" destOrd="0" presId="urn:microsoft.com/office/officeart/2005/8/layout/vList2"/>
    <dgm:cxn modelId="{46A2EFA8-9D06-49C2-B6E7-3EA7310BDC44}" type="presOf" srcId="{73519170-CAE0-42C4-868A-D25012F1BEE2}" destId="{31515A3B-B741-47AE-8B89-34C67BDC53A1}" srcOrd="0" destOrd="0" presId="urn:microsoft.com/office/officeart/2005/8/layout/vList2"/>
    <dgm:cxn modelId="{11E854AB-2B14-4CBA-8450-1925D66CD56F}" srcId="{14CF517E-AB97-4D4D-A720-44996DF509E4}" destId="{73519170-CAE0-42C4-868A-D25012F1BEE2}" srcOrd="1" destOrd="0" parTransId="{F6F3296E-37BF-412E-BAA6-8CCC50D46579}" sibTransId="{FA2E87E6-A578-4AF7-80E4-7003CC453EDD}"/>
    <dgm:cxn modelId="{793812DD-91D8-4EBD-A9D7-B9890D04973F}" srcId="{14CF517E-AB97-4D4D-A720-44996DF509E4}" destId="{7067BB1A-B9B8-4BB2-98AA-A994E509CEF7}" srcOrd="0" destOrd="0" parTransId="{40D6ABD9-04C4-4A18-9A67-458F18322C79}" sibTransId="{B8CD57ED-11E7-49D0-915E-68592CF1F4B9}"/>
    <dgm:cxn modelId="{239656FA-F36F-4241-90AA-A39E6834515C}" type="presOf" srcId="{7067BB1A-B9B8-4BB2-98AA-A994E509CEF7}" destId="{43316C60-BB7E-4611-8C41-283E2B88B16E}" srcOrd="0" destOrd="0" presId="urn:microsoft.com/office/officeart/2005/8/layout/vList2"/>
    <dgm:cxn modelId="{302F10D9-6846-48DE-B353-14D30E5FE5C0}" type="presParOf" srcId="{7C38C5C9-1354-4DAA-8069-8F71DDE54A74}" destId="{43316C60-BB7E-4611-8C41-283E2B88B16E}" srcOrd="0" destOrd="0" presId="urn:microsoft.com/office/officeart/2005/8/layout/vList2"/>
    <dgm:cxn modelId="{A8D0A689-A6D6-4609-843D-BA619DC29138}" type="presParOf" srcId="{7C38C5C9-1354-4DAA-8069-8F71DDE54A74}" destId="{DC7A0F1C-A04A-4D89-8498-0ACC5E6D6BAC}" srcOrd="1" destOrd="0" presId="urn:microsoft.com/office/officeart/2005/8/layout/vList2"/>
    <dgm:cxn modelId="{E006D61F-BA0A-4B06-A270-315EE8B6CE8C}" type="presParOf" srcId="{7C38C5C9-1354-4DAA-8069-8F71DDE54A74}" destId="{31515A3B-B741-47AE-8B89-34C67BDC53A1}" srcOrd="2" destOrd="0" presId="urn:microsoft.com/office/officeart/2005/8/layout/vList2"/>
    <dgm:cxn modelId="{09EA90EB-6BC0-4182-BF27-B538E8DFF99F}" type="presParOf" srcId="{7C38C5C9-1354-4DAA-8069-8F71DDE54A74}" destId="{3E6A9BF1-C5C9-4646-BF6C-23FA25C091AD}" srcOrd="3" destOrd="0" presId="urn:microsoft.com/office/officeart/2005/8/layout/vList2"/>
    <dgm:cxn modelId="{517B245C-7E29-49AC-AE0B-B1708206375B}" type="presParOf" srcId="{7C38C5C9-1354-4DAA-8069-8F71DDE54A74}" destId="{63071849-C0CB-4DED-8F52-8FA889A3BD5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D6466E-220F-4368-864D-B33A83D5EBCF}">
      <dsp:nvSpPr>
        <dsp:cNvPr id="0" name=""/>
        <dsp:cNvSpPr/>
      </dsp:nvSpPr>
      <dsp:spPr>
        <a:xfrm>
          <a:off x="212335" y="302868"/>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8C3C14-8F02-42D6-9BD4-9BD73768DF5D}">
      <dsp:nvSpPr>
        <dsp:cNvPr id="0" name=""/>
        <dsp:cNvSpPr/>
      </dsp:nvSpPr>
      <dsp:spPr>
        <a:xfrm>
          <a:off x="492877" y="583410"/>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372C33-2546-4636-8808-B6F7E70EF5BB}">
      <dsp:nvSpPr>
        <dsp:cNvPr id="0" name=""/>
        <dsp:cNvSpPr/>
      </dsp:nvSpPr>
      <dsp:spPr>
        <a:xfrm>
          <a:off x="1834517" y="30286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PredictRam</a:t>
          </a:r>
          <a:r>
            <a:rPr lang="en-US" sz="1100" kern="1200"/>
            <a:t> is a recognized </a:t>
          </a:r>
          <a:r>
            <a:rPr lang="en-US" sz="1100" b="1" kern="1200"/>
            <a:t>FinTech Startup by DPIIT (Govt of India) and a proud member of the FICCI Startup programme</a:t>
          </a:r>
          <a:r>
            <a:rPr lang="en-US" sz="1100" kern="1200"/>
            <a:t>, they are the providers and developers of Collective-Intelligence platform for predicting Economic &amp; financial markets events using blockchain, predictive analysis, big data and machine learning technologies.</a:t>
          </a:r>
        </a:p>
      </dsp:txBody>
      <dsp:txXfrm>
        <a:off x="1834517" y="302868"/>
        <a:ext cx="3148942" cy="1335915"/>
      </dsp:txXfrm>
    </dsp:sp>
    <dsp:sp modelId="{BF40238C-823E-4EA4-99CB-B79C0E4D2E98}">
      <dsp:nvSpPr>
        <dsp:cNvPr id="0" name=""/>
        <dsp:cNvSpPr/>
      </dsp:nvSpPr>
      <dsp:spPr>
        <a:xfrm>
          <a:off x="5532139" y="302868"/>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5ED59A-23DF-4A1C-A56A-D7818DC2B9F2}">
      <dsp:nvSpPr>
        <dsp:cNvPr id="0" name=""/>
        <dsp:cNvSpPr/>
      </dsp:nvSpPr>
      <dsp:spPr>
        <a:xfrm>
          <a:off x="5812681" y="583410"/>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1255FA-52E1-4999-8BF8-4BE6846A82D4}">
      <dsp:nvSpPr>
        <dsp:cNvPr id="0" name=""/>
        <dsp:cNvSpPr/>
      </dsp:nvSpPr>
      <dsp:spPr>
        <a:xfrm>
          <a:off x="7154322" y="30286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By sourcing estimates from a diverse community of individuals, We provide data that is more accurate, and a more representative view of expectations compared to sell-side-only data sets that suffer from demonstrable biases. </a:t>
          </a:r>
          <a:r>
            <a:rPr lang="en-US" sz="1100" b="1" kern="1200"/>
            <a:t>PredictRAM aims to give the market a transparent data set of true expectations while providing analysts with a platform to build a verifiable track record</a:t>
          </a:r>
          <a:r>
            <a:rPr lang="en-US" sz="1100" kern="1200"/>
            <a:t>.</a:t>
          </a:r>
        </a:p>
      </dsp:txBody>
      <dsp:txXfrm>
        <a:off x="7154322" y="302868"/>
        <a:ext cx="3148942" cy="1335915"/>
      </dsp:txXfrm>
    </dsp:sp>
    <dsp:sp modelId="{77C209C5-1949-4F8D-9B48-31D232809D2A}">
      <dsp:nvSpPr>
        <dsp:cNvPr id="0" name=""/>
        <dsp:cNvSpPr/>
      </dsp:nvSpPr>
      <dsp:spPr>
        <a:xfrm>
          <a:off x="212335" y="2310092"/>
          <a:ext cx="1335915" cy="133591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5893C4-AE66-49E0-9371-85C868B106CB}">
      <dsp:nvSpPr>
        <dsp:cNvPr id="0" name=""/>
        <dsp:cNvSpPr/>
      </dsp:nvSpPr>
      <dsp:spPr>
        <a:xfrm>
          <a:off x="492877" y="259063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75DD89-8B4A-4B26-B55E-C020E910A4C3}">
      <dsp:nvSpPr>
        <dsp:cNvPr id="0" name=""/>
        <dsp:cNvSpPr/>
      </dsp:nvSpPr>
      <dsp:spPr>
        <a:xfrm>
          <a:off x="1834517" y="231009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0" kern="1200"/>
            <a:t>PredictRam Providers and developers of open financial results &amp; economic events collective intelligence predictive analysis platforms where hedge fund, independent, and sell-side analysts, along with investors, industry experts and students contribute their opinions and forecast estimates for companies &amp; events.</a:t>
          </a:r>
          <a:endParaRPr lang="en-US" sz="1100" kern="1200"/>
        </a:p>
      </dsp:txBody>
      <dsp:txXfrm>
        <a:off x="1834517" y="2310092"/>
        <a:ext cx="3148942" cy="1335915"/>
      </dsp:txXfrm>
    </dsp:sp>
    <dsp:sp modelId="{FFB8E8D5-F6DC-4E9E-AC94-B98D7229210B}">
      <dsp:nvSpPr>
        <dsp:cNvPr id="0" name=""/>
        <dsp:cNvSpPr/>
      </dsp:nvSpPr>
      <dsp:spPr>
        <a:xfrm>
          <a:off x="5532139" y="2310092"/>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660773-38D0-48F9-98CD-0249780CEDD3}">
      <dsp:nvSpPr>
        <dsp:cNvPr id="0" name=""/>
        <dsp:cNvSpPr/>
      </dsp:nvSpPr>
      <dsp:spPr>
        <a:xfrm>
          <a:off x="5812681" y="259063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B414CF-3451-47BD-A9A3-55AF406108AB}">
      <dsp:nvSpPr>
        <dsp:cNvPr id="0" name=""/>
        <dsp:cNvSpPr/>
      </dsp:nvSpPr>
      <dsp:spPr>
        <a:xfrm>
          <a:off x="7154322" y="231009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Their diverse network consists of Financial analysts, equity analysts, financial domain students, analysts, and data science students, data analysts, CA, CFA, and FRM students across the globe.</a:t>
          </a:r>
        </a:p>
      </dsp:txBody>
      <dsp:txXfrm>
        <a:off x="7154322" y="231009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8F52A-0812-454F-9A77-8C6570887911}">
      <dsp:nvSpPr>
        <dsp:cNvPr id="0" name=""/>
        <dsp:cNvSpPr/>
      </dsp:nvSpPr>
      <dsp:spPr>
        <a:xfrm>
          <a:off x="0" y="3399"/>
          <a:ext cx="10515600" cy="72408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CD72FE-407B-4010-A170-FE4568FFD798}">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9E56E7-C5FC-4E07-A2D6-36F0131FFF58}">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755650">
            <a:lnSpc>
              <a:spcPct val="90000"/>
            </a:lnSpc>
            <a:spcBef>
              <a:spcPct val="0"/>
            </a:spcBef>
            <a:spcAft>
              <a:spcPct val="35000"/>
            </a:spcAft>
            <a:buNone/>
          </a:pPr>
          <a:r>
            <a:rPr lang="en-US" sz="1700" b="1" kern="1200"/>
            <a:t>Financial Research Analyst-  </a:t>
          </a:r>
          <a:r>
            <a:rPr lang="en-US" sz="1700" kern="1200"/>
            <a:t>To read up on upcoming financial and economic events.</a:t>
          </a:r>
        </a:p>
      </dsp:txBody>
      <dsp:txXfrm>
        <a:off x="836323" y="3399"/>
        <a:ext cx="9679276" cy="724089"/>
      </dsp:txXfrm>
    </dsp:sp>
    <dsp:sp modelId="{81935BF3-6C08-4BFA-A8C6-68E35F9374BA}">
      <dsp:nvSpPr>
        <dsp:cNvPr id="0" name=""/>
        <dsp:cNvSpPr/>
      </dsp:nvSpPr>
      <dsp:spPr>
        <a:xfrm>
          <a:off x="0" y="908511"/>
          <a:ext cx="10515600" cy="72408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C226D7-1895-409C-A8BC-2144D7975231}">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C7858A-CA82-46D2-B637-7D2D9074FC4C}">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755650">
            <a:lnSpc>
              <a:spcPct val="90000"/>
            </a:lnSpc>
            <a:spcBef>
              <a:spcPct val="0"/>
            </a:spcBef>
            <a:spcAft>
              <a:spcPct val="35000"/>
            </a:spcAft>
            <a:buNone/>
          </a:pPr>
          <a:r>
            <a:rPr lang="en-US" sz="1700" kern="1200"/>
            <a:t>(events can be any upcoming economic or financial events an avenue to upload opinions by selecting top performance stocks by doing in-depth analysis and estimates that support a financial and economic event)</a:t>
          </a:r>
        </a:p>
      </dsp:txBody>
      <dsp:txXfrm>
        <a:off x="836323" y="908511"/>
        <a:ext cx="9679276" cy="724089"/>
      </dsp:txXfrm>
    </dsp:sp>
    <dsp:sp modelId="{9B8608AD-0025-4445-BF9A-B90CF75D93B3}">
      <dsp:nvSpPr>
        <dsp:cNvPr id="0" name=""/>
        <dsp:cNvSpPr/>
      </dsp:nvSpPr>
      <dsp:spPr>
        <a:xfrm>
          <a:off x="0" y="1813624"/>
          <a:ext cx="10515600" cy="72408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03BEF4-D956-4C7C-B30C-1A2AD8135B43}">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8A7CF1-A7D3-4635-8131-4D6D071668BA}">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755650">
            <a:lnSpc>
              <a:spcPct val="90000"/>
            </a:lnSpc>
            <a:spcBef>
              <a:spcPct val="0"/>
            </a:spcBef>
            <a:spcAft>
              <a:spcPct val="35000"/>
            </a:spcAft>
            <a:buNone/>
          </a:pPr>
          <a:r>
            <a:rPr lang="en-US" sz="1700" kern="1200"/>
            <a:t>Analyze the results by looking up previous information</a:t>
          </a:r>
        </a:p>
      </dsp:txBody>
      <dsp:txXfrm>
        <a:off x="836323" y="1813624"/>
        <a:ext cx="9679276" cy="724089"/>
      </dsp:txXfrm>
    </dsp:sp>
    <dsp:sp modelId="{6881763D-DBFF-4535-9C98-F99355D4DC43}">
      <dsp:nvSpPr>
        <dsp:cNvPr id="0" name=""/>
        <dsp:cNvSpPr/>
      </dsp:nvSpPr>
      <dsp:spPr>
        <a:xfrm>
          <a:off x="0" y="2718736"/>
          <a:ext cx="10515600" cy="72408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5864D6-EDE9-4FF2-B737-A462235C8B45}">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BDBDFD-7AE0-4BE1-9D03-6B5F1756ED97}">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755650">
            <a:lnSpc>
              <a:spcPct val="90000"/>
            </a:lnSpc>
            <a:spcBef>
              <a:spcPct val="0"/>
            </a:spcBef>
            <a:spcAft>
              <a:spcPct val="35000"/>
            </a:spcAft>
            <a:buNone/>
          </a:pPr>
          <a:r>
            <a:rPr lang="en-US" sz="1700" kern="1200"/>
            <a:t>Data Preprocessing Process and creating a financial model for forecasting support</a:t>
          </a:r>
        </a:p>
      </dsp:txBody>
      <dsp:txXfrm>
        <a:off x="836323" y="2718736"/>
        <a:ext cx="9679276" cy="724089"/>
      </dsp:txXfrm>
    </dsp:sp>
    <dsp:sp modelId="{DAD099C4-0533-407A-894B-7F6DE1C5ED62}">
      <dsp:nvSpPr>
        <dsp:cNvPr id="0" name=""/>
        <dsp:cNvSpPr/>
      </dsp:nvSpPr>
      <dsp:spPr>
        <a:xfrm>
          <a:off x="0" y="3623848"/>
          <a:ext cx="10515600" cy="72408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B4F3D0-6BE2-4AF9-9996-1501E57DF636}">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0EA3BB-F5CD-4A3F-AB6E-F05F886DC93B}">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755650">
            <a:lnSpc>
              <a:spcPct val="90000"/>
            </a:lnSpc>
            <a:spcBef>
              <a:spcPct val="0"/>
            </a:spcBef>
            <a:spcAft>
              <a:spcPct val="35000"/>
            </a:spcAft>
            <a:buNone/>
          </a:pPr>
          <a:r>
            <a:rPr lang="en-US" sz="1700" kern="1200"/>
            <a:t>And model training and evaluation (Create reports then submit them on the dashboard provided, And data visualization.)</a:t>
          </a:r>
        </a:p>
      </dsp:txBody>
      <dsp:txXfrm>
        <a:off x="836323" y="3623848"/>
        <a:ext cx="9679276" cy="7240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316C60-BB7E-4611-8C41-283E2B88B16E}">
      <dsp:nvSpPr>
        <dsp:cNvPr id="0" name=""/>
        <dsp:cNvSpPr/>
      </dsp:nvSpPr>
      <dsp:spPr>
        <a:xfrm>
          <a:off x="0" y="105412"/>
          <a:ext cx="5706710" cy="140911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Exploratory Data Analysis</a:t>
          </a:r>
          <a:endParaRPr lang="en-US" sz="2000" kern="1200"/>
        </a:p>
      </dsp:txBody>
      <dsp:txXfrm>
        <a:off x="68787" y="174199"/>
        <a:ext cx="5569136" cy="1271544"/>
      </dsp:txXfrm>
    </dsp:sp>
    <dsp:sp modelId="{31515A3B-B741-47AE-8B89-34C67BDC53A1}">
      <dsp:nvSpPr>
        <dsp:cNvPr id="0" name=""/>
        <dsp:cNvSpPr/>
      </dsp:nvSpPr>
      <dsp:spPr>
        <a:xfrm>
          <a:off x="0" y="1572131"/>
          <a:ext cx="5706710" cy="1409118"/>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EDA is an approach to analyzing the data using visual techniques. It is used to discover trends, and patterns, or to check assumptions with the help of statistical summaries and graphical representations. </a:t>
          </a:r>
        </a:p>
      </dsp:txBody>
      <dsp:txXfrm>
        <a:off x="68787" y="1640918"/>
        <a:ext cx="5569136" cy="1271544"/>
      </dsp:txXfrm>
    </dsp:sp>
    <dsp:sp modelId="{63071849-C0CB-4DED-8F52-8FA889A3BD53}">
      <dsp:nvSpPr>
        <dsp:cNvPr id="0" name=""/>
        <dsp:cNvSpPr/>
      </dsp:nvSpPr>
      <dsp:spPr>
        <a:xfrm>
          <a:off x="0" y="3038849"/>
          <a:ext cx="5706710" cy="140911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While performing the EDA of the Tesla Stock Price data we analyze how prices of the stock have moved over the period of time.</a:t>
          </a:r>
        </a:p>
      </dsp:txBody>
      <dsp:txXfrm>
        <a:off x="68787" y="3107636"/>
        <a:ext cx="5569136" cy="127154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3D7B0-8615-0EB8-077D-E74C12F3A0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F7F76A-BC60-709E-027A-81DA0FB6F9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115AE8-B775-14C6-F7FA-6AB1F906708C}"/>
              </a:ext>
            </a:extLst>
          </p:cNvPr>
          <p:cNvSpPr>
            <a:spLocks noGrp="1"/>
          </p:cNvSpPr>
          <p:nvPr>
            <p:ph type="dt" sz="half" idx="10"/>
          </p:nvPr>
        </p:nvSpPr>
        <p:spPr/>
        <p:txBody>
          <a:bodyPr/>
          <a:lstStyle/>
          <a:p>
            <a:fld id="{742D2C1F-33F1-44E4-853C-0EDF5CA138CD}" type="datetimeFigureOut">
              <a:rPr lang="en-IN" smtClean="0"/>
              <a:t>07-07-2023</a:t>
            </a:fld>
            <a:endParaRPr lang="en-IN"/>
          </a:p>
        </p:txBody>
      </p:sp>
      <p:sp>
        <p:nvSpPr>
          <p:cNvPr id="5" name="Footer Placeholder 4">
            <a:extLst>
              <a:ext uri="{FF2B5EF4-FFF2-40B4-BE49-F238E27FC236}">
                <a16:creationId xmlns:a16="http://schemas.microsoft.com/office/drawing/2014/main" id="{64F3C3B5-A1FF-1946-291D-D9A19FCA89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302DC3-C9F6-3BCD-8B7F-48F710A3E410}"/>
              </a:ext>
            </a:extLst>
          </p:cNvPr>
          <p:cNvSpPr>
            <a:spLocks noGrp="1"/>
          </p:cNvSpPr>
          <p:nvPr>
            <p:ph type="sldNum" sz="quarter" idx="12"/>
          </p:nvPr>
        </p:nvSpPr>
        <p:spPr/>
        <p:txBody>
          <a:bodyPr/>
          <a:lstStyle/>
          <a:p>
            <a:fld id="{58A200BC-C37A-471F-803C-822FE08B92EE}" type="slidenum">
              <a:rPr lang="en-IN" smtClean="0"/>
              <a:t>‹#›</a:t>
            </a:fld>
            <a:endParaRPr lang="en-IN"/>
          </a:p>
        </p:txBody>
      </p:sp>
    </p:spTree>
    <p:extLst>
      <p:ext uri="{BB962C8B-B14F-4D97-AF65-F5344CB8AC3E}">
        <p14:creationId xmlns:p14="http://schemas.microsoft.com/office/powerpoint/2010/main" val="543501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DB82-8A09-3044-F981-3BE59093FC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31AD2E-EEDC-6924-DF70-19F5A8C58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F1EB0E-C8D2-7A59-5ABB-0E51AB467A68}"/>
              </a:ext>
            </a:extLst>
          </p:cNvPr>
          <p:cNvSpPr>
            <a:spLocks noGrp="1"/>
          </p:cNvSpPr>
          <p:nvPr>
            <p:ph type="dt" sz="half" idx="10"/>
          </p:nvPr>
        </p:nvSpPr>
        <p:spPr/>
        <p:txBody>
          <a:bodyPr/>
          <a:lstStyle/>
          <a:p>
            <a:fld id="{742D2C1F-33F1-44E4-853C-0EDF5CA138CD}" type="datetimeFigureOut">
              <a:rPr lang="en-IN" smtClean="0"/>
              <a:t>07-07-2023</a:t>
            </a:fld>
            <a:endParaRPr lang="en-IN"/>
          </a:p>
        </p:txBody>
      </p:sp>
      <p:sp>
        <p:nvSpPr>
          <p:cNvPr id="5" name="Footer Placeholder 4">
            <a:extLst>
              <a:ext uri="{FF2B5EF4-FFF2-40B4-BE49-F238E27FC236}">
                <a16:creationId xmlns:a16="http://schemas.microsoft.com/office/drawing/2014/main" id="{FCAC0165-83D9-8287-0107-CE429D87AC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B0D87A-AB49-AC43-E9C9-8406E2F67D7E}"/>
              </a:ext>
            </a:extLst>
          </p:cNvPr>
          <p:cNvSpPr>
            <a:spLocks noGrp="1"/>
          </p:cNvSpPr>
          <p:nvPr>
            <p:ph type="sldNum" sz="quarter" idx="12"/>
          </p:nvPr>
        </p:nvSpPr>
        <p:spPr/>
        <p:txBody>
          <a:bodyPr/>
          <a:lstStyle/>
          <a:p>
            <a:fld id="{58A200BC-C37A-471F-803C-822FE08B92EE}" type="slidenum">
              <a:rPr lang="en-IN" smtClean="0"/>
              <a:t>‹#›</a:t>
            </a:fld>
            <a:endParaRPr lang="en-IN"/>
          </a:p>
        </p:txBody>
      </p:sp>
    </p:spTree>
    <p:extLst>
      <p:ext uri="{BB962C8B-B14F-4D97-AF65-F5344CB8AC3E}">
        <p14:creationId xmlns:p14="http://schemas.microsoft.com/office/powerpoint/2010/main" val="2061631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676BF1-470D-E927-2AFB-E597E88F75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9DFBEC-4FDC-7E23-EC9C-BD5BEB49A3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6B9F86-BA1A-8ADF-798C-D24E845017D3}"/>
              </a:ext>
            </a:extLst>
          </p:cNvPr>
          <p:cNvSpPr>
            <a:spLocks noGrp="1"/>
          </p:cNvSpPr>
          <p:nvPr>
            <p:ph type="dt" sz="half" idx="10"/>
          </p:nvPr>
        </p:nvSpPr>
        <p:spPr/>
        <p:txBody>
          <a:bodyPr/>
          <a:lstStyle/>
          <a:p>
            <a:fld id="{742D2C1F-33F1-44E4-853C-0EDF5CA138CD}" type="datetimeFigureOut">
              <a:rPr lang="en-IN" smtClean="0"/>
              <a:t>07-07-2023</a:t>
            </a:fld>
            <a:endParaRPr lang="en-IN"/>
          </a:p>
        </p:txBody>
      </p:sp>
      <p:sp>
        <p:nvSpPr>
          <p:cNvPr id="5" name="Footer Placeholder 4">
            <a:extLst>
              <a:ext uri="{FF2B5EF4-FFF2-40B4-BE49-F238E27FC236}">
                <a16:creationId xmlns:a16="http://schemas.microsoft.com/office/drawing/2014/main" id="{89102A83-FD6D-4521-5A60-D109AE5492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0EF274-CB92-8140-419E-DD21ED84CD45}"/>
              </a:ext>
            </a:extLst>
          </p:cNvPr>
          <p:cNvSpPr>
            <a:spLocks noGrp="1"/>
          </p:cNvSpPr>
          <p:nvPr>
            <p:ph type="sldNum" sz="quarter" idx="12"/>
          </p:nvPr>
        </p:nvSpPr>
        <p:spPr/>
        <p:txBody>
          <a:bodyPr/>
          <a:lstStyle/>
          <a:p>
            <a:fld id="{58A200BC-C37A-471F-803C-822FE08B92EE}" type="slidenum">
              <a:rPr lang="en-IN" smtClean="0"/>
              <a:t>‹#›</a:t>
            </a:fld>
            <a:endParaRPr lang="en-IN"/>
          </a:p>
        </p:txBody>
      </p:sp>
    </p:spTree>
    <p:extLst>
      <p:ext uri="{BB962C8B-B14F-4D97-AF65-F5344CB8AC3E}">
        <p14:creationId xmlns:p14="http://schemas.microsoft.com/office/powerpoint/2010/main" val="1602059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EE405-7AF0-59AA-65D7-3CCEBFECF7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AAB5F5-4097-243A-80E2-72A8099B9F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D1AA04-BDE2-2E45-A5B5-AD079E630D11}"/>
              </a:ext>
            </a:extLst>
          </p:cNvPr>
          <p:cNvSpPr>
            <a:spLocks noGrp="1"/>
          </p:cNvSpPr>
          <p:nvPr>
            <p:ph type="dt" sz="half" idx="10"/>
          </p:nvPr>
        </p:nvSpPr>
        <p:spPr/>
        <p:txBody>
          <a:bodyPr/>
          <a:lstStyle/>
          <a:p>
            <a:fld id="{742D2C1F-33F1-44E4-853C-0EDF5CA138CD}" type="datetimeFigureOut">
              <a:rPr lang="en-IN" smtClean="0"/>
              <a:t>07-07-2023</a:t>
            </a:fld>
            <a:endParaRPr lang="en-IN"/>
          </a:p>
        </p:txBody>
      </p:sp>
      <p:sp>
        <p:nvSpPr>
          <p:cNvPr id="5" name="Footer Placeholder 4">
            <a:extLst>
              <a:ext uri="{FF2B5EF4-FFF2-40B4-BE49-F238E27FC236}">
                <a16:creationId xmlns:a16="http://schemas.microsoft.com/office/drawing/2014/main" id="{F5C58994-6955-878B-70E2-F2CF5D2C62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C75572-97C4-2F79-F70C-04BEAEFC0C3A}"/>
              </a:ext>
            </a:extLst>
          </p:cNvPr>
          <p:cNvSpPr>
            <a:spLocks noGrp="1"/>
          </p:cNvSpPr>
          <p:nvPr>
            <p:ph type="sldNum" sz="quarter" idx="12"/>
          </p:nvPr>
        </p:nvSpPr>
        <p:spPr/>
        <p:txBody>
          <a:bodyPr/>
          <a:lstStyle/>
          <a:p>
            <a:fld id="{58A200BC-C37A-471F-803C-822FE08B92EE}" type="slidenum">
              <a:rPr lang="en-IN" smtClean="0"/>
              <a:t>‹#›</a:t>
            </a:fld>
            <a:endParaRPr lang="en-IN"/>
          </a:p>
        </p:txBody>
      </p:sp>
    </p:spTree>
    <p:extLst>
      <p:ext uri="{BB962C8B-B14F-4D97-AF65-F5344CB8AC3E}">
        <p14:creationId xmlns:p14="http://schemas.microsoft.com/office/powerpoint/2010/main" val="67598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031E-F0C3-0736-9FAB-CD9D017CA4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57F3CC-4890-F022-8F28-7129F39200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DC9032-3523-79F3-53AF-023E504F7A0D}"/>
              </a:ext>
            </a:extLst>
          </p:cNvPr>
          <p:cNvSpPr>
            <a:spLocks noGrp="1"/>
          </p:cNvSpPr>
          <p:nvPr>
            <p:ph type="dt" sz="half" idx="10"/>
          </p:nvPr>
        </p:nvSpPr>
        <p:spPr/>
        <p:txBody>
          <a:bodyPr/>
          <a:lstStyle/>
          <a:p>
            <a:fld id="{742D2C1F-33F1-44E4-853C-0EDF5CA138CD}" type="datetimeFigureOut">
              <a:rPr lang="en-IN" smtClean="0"/>
              <a:t>07-07-2023</a:t>
            </a:fld>
            <a:endParaRPr lang="en-IN"/>
          </a:p>
        </p:txBody>
      </p:sp>
      <p:sp>
        <p:nvSpPr>
          <p:cNvPr id="5" name="Footer Placeholder 4">
            <a:extLst>
              <a:ext uri="{FF2B5EF4-FFF2-40B4-BE49-F238E27FC236}">
                <a16:creationId xmlns:a16="http://schemas.microsoft.com/office/drawing/2014/main" id="{A9B6BF3F-A8E4-38C6-8930-5560D3DD25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0D4AC3-1007-2139-81C2-FECAB40B2427}"/>
              </a:ext>
            </a:extLst>
          </p:cNvPr>
          <p:cNvSpPr>
            <a:spLocks noGrp="1"/>
          </p:cNvSpPr>
          <p:nvPr>
            <p:ph type="sldNum" sz="quarter" idx="12"/>
          </p:nvPr>
        </p:nvSpPr>
        <p:spPr/>
        <p:txBody>
          <a:bodyPr/>
          <a:lstStyle/>
          <a:p>
            <a:fld id="{58A200BC-C37A-471F-803C-822FE08B92EE}" type="slidenum">
              <a:rPr lang="en-IN" smtClean="0"/>
              <a:t>‹#›</a:t>
            </a:fld>
            <a:endParaRPr lang="en-IN"/>
          </a:p>
        </p:txBody>
      </p:sp>
    </p:spTree>
    <p:extLst>
      <p:ext uri="{BB962C8B-B14F-4D97-AF65-F5344CB8AC3E}">
        <p14:creationId xmlns:p14="http://schemas.microsoft.com/office/powerpoint/2010/main" val="1653120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64AFA-BC2D-A7F7-EDDB-5CB4E65EA0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2945DA-70A4-B898-81C1-5989A50823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42FFCC-58A6-B9A8-3CBA-7102457536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997FD0-4B62-FF40-EFEA-3BF33E850E12}"/>
              </a:ext>
            </a:extLst>
          </p:cNvPr>
          <p:cNvSpPr>
            <a:spLocks noGrp="1"/>
          </p:cNvSpPr>
          <p:nvPr>
            <p:ph type="dt" sz="half" idx="10"/>
          </p:nvPr>
        </p:nvSpPr>
        <p:spPr/>
        <p:txBody>
          <a:bodyPr/>
          <a:lstStyle/>
          <a:p>
            <a:fld id="{742D2C1F-33F1-44E4-853C-0EDF5CA138CD}" type="datetimeFigureOut">
              <a:rPr lang="en-IN" smtClean="0"/>
              <a:t>07-07-2023</a:t>
            </a:fld>
            <a:endParaRPr lang="en-IN"/>
          </a:p>
        </p:txBody>
      </p:sp>
      <p:sp>
        <p:nvSpPr>
          <p:cNvPr id="6" name="Footer Placeholder 5">
            <a:extLst>
              <a:ext uri="{FF2B5EF4-FFF2-40B4-BE49-F238E27FC236}">
                <a16:creationId xmlns:a16="http://schemas.microsoft.com/office/drawing/2014/main" id="{2D2C0521-A5F3-ED73-4444-B6A7CAA488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966473-AD89-4F0A-052D-71755E02757E}"/>
              </a:ext>
            </a:extLst>
          </p:cNvPr>
          <p:cNvSpPr>
            <a:spLocks noGrp="1"/>
          </p:cNvSpPr>
          <p:nvPr>
            <p:ph type="sldNum" sz="quarter" idx="12"/>
          </p:nvPr>
        </p:nvSpPr>
        <p:spPr/>
        <p:txBody>
          <a:bodyPr/>
          <a:lstStyle/>
          <a:p>
            <a:fld id="{58A200BC-C37A-471F-803C-822FE08B92EE}" type="slidenum">
              <a:rPr lang="en-IN" smtClean="0"/>
              <a:t>‹#›</a:t>
            </a:fld>
            <a:endParaRPr lang="en-IN"/>
          </a:p>
        </p:txBody>
      </p:sp>
    </p:spTree>
    <p:extLst>
      <p:ext uri="{BB962C8B-B14F-4D97-AF65-F5344CB8AC3E}">
        <p14:creationId xmlns:p14="http://schemas.microsoft.com/office/powerpoint/2010/main" val="3712214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D52C7-5FA3-AE3E-CF7F-2EB690F648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B08FCA-EBEE-F0F0-7842-25B6E13E4A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A68DE9-8883-67A6-A34F-554BB878E2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82DEF2-70F4-8D4A-90A6-86F1233951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57E6F9-C1D4-4848-03BE-8265914B64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6D58E8-0B1D-9A56-85D0-02D24366CCD6}"/>
              </a:ext>
            </a:extLst>
          </p:cNvPr>
          <p:cNvSpPr>
            <a:spLocks noGrp="1"/>
          </p:cNvSpPr>
          <p:nvPr>
            <p:ph type="dt" sz="half" idx="10"/>
          </p:nvPr>
        </p:nvSpPr>
        <p:spPr/>
        <p:txBody>
          <a:bodyPr/>
          <a:lstStyle/>
          <a:p>
            <a:fld id="{742D2C1F-33F1-44E4-853C-0EDF5CA138CD}" type="datetimeFigureOut">
              <a:rPr lang="en-IN" smtClean="0"/>
              <a:t>07-07-2023</a:t>
            </a:fld>
            <a:endParaRPr lang="en-IN"/>
          </a:p>
        </p:txBody>
      </p:sp>
      <p:sp>
        <p:nvSpPr>
          <p:cNvPr id="8" name="Footer Placeholder 7">
            <a:extLst>
              <a:ext uri="{FF2B5EF4-FFF2-40B4-BE49-F238E27FC236}">
                <a16:creationId xmlns:a16="http://schemas.microsoft.com/office/drawing/2014/main" id="{E97D92F6-7A2C-4C68-C5B3-D51A1EF85B8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399CA1D-1051-5369-5BA5-50266489A442}"/>
              </a:ext>
            </a:extLst>
          </p:cNvPr>
          <p:cNvSpPr>
            <a:spLocks noGrp="1"/>
          </p:cNvSpPr>
          <p:nvPr>
            <p:ph type="sldNum" sz="quarter" idx="12"/>
          </p:nvPr>
        </p:nvSpPr>
        <p:spPr/>
        <p:txBody>
          <a:bodyPr/>
          <a:lstStyle/>
          <a:p>
            <a:fld id="{58A200BC-C37A-471F-803C-822FE08B92EE}" type="slidenum">
              <a:rPr lang="en-IN" smtClean="0"/>
              <a:t>‹#›</a:t>
            </a:fld>
            <a:endParaRPr lang="en-IN"/>
          </a:p>
        </p:txBody>
      </p:sp>
    </p:spTree>
    <p:extLst>
      <p:ext uri="{BB962C8B-B14F-4D97-AF65-F5344CB8AC3E}">
        <p14:creationId xmlns:p14="http://schemas.microsoft.com/office/powerpoint/2010/main" val="2612461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D366A-0880-78CA-419D-15C5782EC1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DBE9AB-B6ED-92C0-F2CA-89A97C610781}"/>
              </a:ext>
            </a:extLst>
          </p:cNvPr>
          <p:cNvSpPr>
            <a:spLocks noGrp="1"/>
          </p:cNvSpPr>
          <p:nvPr>
            <p:ph type="dt" sz="half" idx="10"/>
          </p:nvPr>
        </p:nvSpPr>
        <p:spPr/>
        <p:txBody>
          <a:bodyPr/>
          <a:lstStyle/>
          <a:p>
            <a:fld id="{742D2C1F-33F1-44E4-853C-0EDF5CA138CD}" type="datetimeFigureOut">
              <a:rPr lang="en-IN" smtClean="0"/>
              <a:t>07-07-2023</a:t>
            </a:fld>
            <a:endParaRPr lang="en-IN"/>
          </a:p>
        </p:txBody>
      </p:sp>
      <p:sp>
        <p:nvSpPr>
          <p:cNvPr id="4" name="Footer Placeholder 3">
            <a:extLst>
              <a:ext uri="{FF2B5EF4-FFF2-40B4-BE49-F238E27FC236}">
                <a16:creationId xmlns:a16="http://schemas.microsoft.com/office/drawing/2014/main" id="{D0B45123-51E5-E8B0-A5F5-6F9F7F748F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414A51-F9F5-6807-68C3-3505FA4C92AF}"/>
              </a:ext>
            </a:extLst>
          </p:cNvPr>
          <p:cNvSpPr>
            <a:spLocks noGrp="1"/>
          </p:cNvSpPr>
          <p:nvPr>
            <p:ph type="sldNum" sz="quarter" idx="12"/>
          </p:nvPr>
        </p:nvSpPr>
        <p:spPr/>
        <p:txBody>
          <a:bodyPr/>
          <a:lstStyle/>
          <a:p>
            <a:fld id="{58A200BC-C37A-471F-803C-822FE08B92EE}" type="slidenum">
              <a:rPr lang="en-IN" smtClean="0"/>
              <a:t>‹#›</a:t>
            </a:fld>
            <a:endParaRPr lang="en-IN"/>
          </a:p>
        </p:txBody>
      </p:sp>
    </p:spTree>
    <p:extLst>
      <p:ext uri="{BB962C8B-B14F-4D97-AF65-F5344CB8AC3E}">
        <p14:creationId xmlns:p14="http://schemas.microsoft.com/office/powerpoint/2010/main" val="789560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68B602-F096-68CE-3A39-582F6FCD18EB}"/>
              </a:ext>
            </a:extLst>
          </p:cNvPr>
          <p:cNvSpPr>
            <a:spLocks noGrp="1"/>
          </p:cNvSpPr>
          <p:nvPr>
            <p:ph type="dt" sz="half" idx="10"/>
          </p:nvPr>
        </p:nvSpPr>
        <p:spPr/>
        <p:txBody>
          <a:bodyPr/>
          <a:lstStyle/>
          <a:p>
            <a:fld id="{742D2C1F-33F1-44E4-853C-0EDF5CA138CD}" type="datetimeFigureOut">
              <a:rPr lang="en-IN" smtClean="0"/>
              <a:t>07-07-2023</a:t>
            </a:fld>
            <a:endParaRPr lang="en-IN"/>
          </a:p>
        </p:txBody>
      </p:sp>
      <p:sp>
        <p:nvSpPr>
          <p:cNvPr id="3" name="Footer Placeholder 2">
            <a:extLst>
              <a:ext uri="{FF2B5EF4-FFF2-40B4-BE49-F238E27FC236}">
                <a16:creationId xmlns:a16="http://schemas.microsoft.com/office/drawing/2014/main" id="{1FDBC5E5-6200-0F35-8523-6D193366EEA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4F8CF7-58CF-4195-6454-D624D2B72F12}"/>
              </a:ext>
            </a:extLst>
          </p:cNvPr>
          <p:cNvSpPr>
            <a:spLocks noGrp="1"/>
          </p:cNvSpPr>
          <p:nvPr>
            <p:ph type="sldNum" sz="quarter" idx="12"/>
          </p:nvPr>
        </p:nvSpPr>
        <p:spPr/>
        <p:txBody>
          <a:bodyPr/>
          <a:lstStyle/>
          <a:p>
            <a:fld id="{58A200BC-C37A-471F-803C-822FE08B92EE}" type="slidenum">
              <a:rPr lang="en-IN" smtClean="0"/>
              <a:t>‹#›</a:t>
            </a:fld>
            <a:endParaRPr lang="en-IN"/>
          </a:p>
        </p:txBody>
      </p:sp>
    </p:spTree>
    <p:extLst>
      <p:ext uri="{BB962C8B-B14F-4D97-AF65-F5344CB8AC3E}">
        <p14:creationId xmlns:p14="http://schemas.microsoft.com/office/powerpoint/2010/main" val="4244174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195BB-B7D9-4E35-C03F-0A31BBAA84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DFC12F-C830-94A4-4E8E-471FB444EA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A84DE0-C1B8-BEDF-E380-D7B3C3678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93F2FE-44D6-EABD-64A1-791EA08284EC}"/>
              </a:ext>
            </a:extLst>
          </p:cNvPr>
          <p:cNvSpPr>
            <a:spLocks noGrp="1"/>
          </p:cNvSpPr>
          <p:nvPr>
            <p:ph type="dt" sz="half" idx="10"/>
          </p:nvPr>
        </p:nvSpPr>
        <p:spPr/>
        <p:txBody>
          <a:bodyPr/>
          <a:lstStyle/>
          <a:p>
            <a:fld id="{742D2C1F-33F1-44E4-853C-0EDF5CA138CD}" type="datetimeFigureOut">
              <a:rPr lang="en-IN" smtClean="0"/>
              <a:t>07-07-2023</a:t>
            </a:fld>
            <a:endParaRPr lang="en-IN"/>
          </a:p>
        </p:txBody>
      </p:sp>
      <p:sp>
        <p:nvSpPr>
          <p:cNvPr id="6" name="Footer Placeholder 5">
            <a:extLst>
              <a:ext uri="{FF2B5EF4-FFF2-40B4-BE49-F238E27FC236}">
                <a16:creationId xmlns:a16="http://schemas.microsoft.com/office/drawing/2014/main" id="{81AC0D30-CBF4-F68B-37D5-84065AC0DC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BF6898-0009-5D25-8E1E-0498689A81E6}"/>
              </a:ext>
            </a:extLst>
          </p:cNvPr>
          <p:cNvSpPr>
            <a:spLocks noGrp="1"/>
          </p:cNvSpPr>
          <p:nvPr>
            <p:ph type="sldNum" sz="quarter" idx="12"/>
          </p:nvPr>
        </p:nvSpPr>
        <p:spPr/>
        <p:txBody>
          <a:bodyPr/>
          <a:lstStyle/>
          <a:p>
            <a:fld id="{58A200BC-C37A-471F-803C-822FE08B92EE}" type="slidenum">
              <a:rPr lang="en-IN" smtClean="0"/>
              <a:t>‹#›</a:t>
            </a:fld>
            <a:endParaRPr lang="en-IN"/>
          </a:p>
        </p:txBody>
      </p:sp>
    </p:spTree>
    <p:extLst>
      <p:ext uri="{BB962C8B-B14F-4D97-AF65-F5344CB8AC3E}">
        <p14:creationId xmlns:p14="http://schemas.microsoft.com/office/powerpoint/2010/main" val="3198724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DDA8E-B231-7D91-305F-80628D6ADA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386D5C-5D29-ADBA-F3D7-0F5E98DAF3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F96D28-5A51-4BDA-B072-F7AB2DD2CE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B9AEFE-A74A-9822-87A9-223B95024CE7}"/>
              </a:ext>
            </a:extLst>
          </p:cNvPr>
          <p:cNvSpPr>
            <a:spLocks noGrp="1"/>
          </p:cNvSpPr>
          <p:nvPr>
            <p:ph type="dt" sz="half" idx="10"/>
          </p:nvPr>
        </p:nvSpPr>
        <p:spPr/>
        <p:txBody>
          <a:bodyPr/>
          <a:lstStyle/>
          <a:p>
            <a:fld id="{742D2C1F-33F1-44E4-853C-0EDF5CA138CD}" type="datetimeFigureOut">
              <a:rPr lang="en-IN" smtClean="0"/>
              <a:t>07-07-2023</a:t>
            </a:fld>
            <a:endParaRPr lang="en-IN"/>
          </a:p>
        </p:txBody>
      </p:sp>
      <p:sp>
        <p:nvSpPr>
          <p:cNvPr id="6" name="Footer Placeholder 5">
            <a:extLst>
              <a:ext uri="{FF2B5EF4-FFF2-40B4-BE49-F238E27FC236}">
                <a16:creationId xmlns:a16="http://schemas.microsoft.com/office/drawing/2014/main" id="{3C02E03A-A908-0754-AACE-AEA0BE5761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EC9D35-E677-68AF-FB9F-A863A83285C1}"/>
              </a:ext>
            </a:extLst>
          </p:cNvPr>
          <p:cNvSpPr>
            <a:spLocks noGrp="1"/>
          </p:cNvSpPr>
          <p:nvPr>
            <p:ph type="sldNum" sz="quarter" idx="12"/>
          </p:nvPr>
        </p:nvSpPr>
        <p:spPr/>
        <p:txBody>
          <a:bodyPr/>
          <a:lstStyle/>
          <a:p>
            <a:fld id="{58A200BC-C37A-471F-803C-822FE08B92EE}" type="slidenum">
              <a:rPr lang="en-IN" smtClean="0"/>
              <a:t>‹#›</a:t>
            </a:fld>
            <a:endParaRPr lang="en-IN"/>
          </a:p>
        </p:txBody>
      </p:sp>
    </p:spTree>
    <p:extLst>
      <p:ext uri="{BB962C8B-B14F-4D97-AF65-F5344CB8AC3E}">
        <p14:creationId xmlns:p14="http://schemas.microsoft.com/office/powerpoint/2010/main" val="2022876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97671C-4E51-5AD2-E0B8-7869FBF4C4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4B7C7A-14CB-D1EE-5EF3-A5EA551603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65A289-1023-A751-E6A2-E62DD6A054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2D2C1F-33F1-44E4-853C-0EDF5CA138CD}" type="datetimeFigureOut">
              <a:rPr lang="en-IN" smtClean="0"/>
              <a:t>07-07-2023</a:t>
            </a:fld>
            <a:endParaRPr lang="en-IN"/>
          </a:p>
        </p:txBody>
      </p:sp>
      <p:sp>
        <p:nvSpPr>
          <p:cNvPr id="5" name="Footer Placeholder 4">
            <a:extLst>
              <a:ext uri="{FF2B5EF4-FFF2-40B4-BE49-F238E27FC236}">
                <a16:creationId xmlns:a16="http://schemas.microsoft.com/office/drawing/2014/main" id="{F4DF91A3-DA47-4900-B54D-D223012B9C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F91957-821D-D272-F8BE-4CB55DF14C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A200BC-C37A-471F-803C-822FE08B92EE}" type="slidenum">
              <a:rPr lang="en-IN" smtClean="0"/>
              <a:t>‹#›</a:t>
            </a:fld>
            <a:endParaRPr lang="en-IN"/>
          </a:p>
        </p:txBody>
      </p:sp>
    </p:spTree>
    <p:extLst>
      <p:ext uri="{BB962C8B-B14F-4D97-AF65-F5344CB8AC3E}">
        <p14:creationId xmlns:p14="http://schemas.microsoft.com/office/powerpoint/2010/main" val="2572910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 Id="rId5" Type="http://schemas.openxmlformats.org/officeDocument/2006/relationships/image" Target="../media/image29.jpg"/><Relationship Id="rId4" Type="http://schemas.openxmlformats.org/officeDocument/2006/relationships/image" Target="../media/image28.jpg"/></Relationships>
</file>

<file path=ppt/slides/_rels/slide1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 Id="rId5" Type="http://schemas.openxmlformats.org/officeDocument/2006/relationships/image" Target="../media/image33.jpg"/><Relationship Id="rId4" Type="http://schemas.openxmlformats.org/officeDocument/2006/relationships/image" Target="../media/image32.jpg"/></Relationships>
</file>

<file path=ppt/slides/_rels/slide12.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elsevier.com/locate/eswa" TargetMode="External"/><Relationship Id="rId2" Type="http://schemas.openxmlformats.org/officeDocument/2006/relationships/hyperlink" Target="https://doi.org/10.1093/rof/rfac051" TargetMode="External"/><Relationship Id="rId1" Type="http://schemas.openxmlformats.org/officeDocument/2006/relationships/slideLayout" Target="../slideLayouts/slideLayout2.xml"/><Relationship Id="rId5" Type="http://schemas.openxmlformats.org/officeDocument/2006/relationships/hyperlink" Target="https://ssrn.com/abstract=4439980" TargetMode="External"/><Relationship Id="rId4" Type="http://schemas.openxmlformats.org/officeDocument/2006/relationships/hyperlink" Target="https://doi.org/10.1016/j.eswa.2021.115284"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00305EFF-19CE-A561-2653-E61CBF0531C9}"/>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5" name="Subtitle 2">
            <a:extLst>
              <a:ext uri="{FF2B5EF4-FFF2-40B4-BE49-F238E27FC236}">
                <a16:creationId xmlns:a16="http://schemas.microsoft.com/office/drawing/2014/main" id="{A50A18E2-E7FB-838E-6A21-0A8F8CDBE079}"/>
              </a:ext>
            </a:extLst>
          </p:cNvPr>
          <p:cNvSpPr txBox="1"/>
          <p:nvPr/>
        </p:nvSpPr>
        <p:spPr>
          <a:xfrm>
            <a:off x="86556" y="3789947"/>
            <a:ext cx="12105444" cy="2989730"/>
          </a:xfrm>
          <a:prstGeom prst="rect">
            <a:avLst/>
          </a:prstGeom>
        </p:spPr>
        <p:txBody>
          <a:bodyPr lIns="91440" tIns="45720" rIns="91440" bIns="45720" anchor="t">
            <a:normAutofit fontScale="47500" lnSpcReduction="20000"/>
          </a:bodyPr>
          <a:lstStyle/>
          <a:p>
            <a:pPr marL="274320" marR="0" lvl="0" indent="-274320" algn="l" defTabSz="457200" rtl="0" eaLnBrk="1" fontAlgn="auto" latinLnBrk="0" hangingPunct="1">
              <a:lnSpc>
                <a:spcPct val="100000"/>
              </a:lnSpc>
              <a:spcBef>
                <a:spcPct val="20000"/>
              </a:spcBef>
              <a:spcAft>
                <a:spcPts val="0"/>
              </a:spcAft>
              <a:buClr>
                <a:srgbClr val="27CED7"/>
              </a:buClr>
              <a:buSzPct val="95000"/>
              <a:buFontTx/>
              <a:buNone/>
              <a:tabLst/>
              <a:defRPr/>
            </a:pPr>
            <a:endParaRPr kumimoji="0" lang="en-US" sz="26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74320" marR="0" lvl="0" indent="-274320" algn="ctr" defTabSz="457200" rtl="0" eaLnBrk="1" fontAlgn="auto" latinLnBrk="0" hangingPunct="1">
              <a:lnSpc>
                <a:spcPct val="100000"/>
              </a:lnSpc>
              <a:spcBef>
                <a:spcPct val="20000"/>
              </a:spcBef>
              <a:spcAft>
                <a:spcPts val="0"/>
              </a:spcAft>
              <a:buClr>
                <a:srgbClr val="27CED7"/>
              </a:buClr>
              <a:buSzPct val="95000"/>
              <a:buFontTx/>
              <a:buNone/>
              <a:tabLst/>
              <a:defRPr/>
            </a:pPr>
            <a:r>
              <a:rPr kumimoji="0" lang="en-US" sz="4500" b="1" i="0" u="none" strike="noStrike" kern="1200" cap="none" spc="0" normalizeH="0" baseline="0" noProof="0" dirty="0">
                <a:ln>
                  <a:noFill/>
                </a:ln>
                <a:solidFill>
                  <a:prstClr val="black"/>
                </a:solidFill>
                <a:effectLst/>
                <a:uLnTx/>
                <a:uFillTx/>
                <a:latin typeface="Times New Roman"/>
                <a:ea typeface="+mn-ea"/>
                <a:cs typeface="Times New Roman"/>
              </a:rPr>
              <a:t>                                           </a:t>
            </a:r>
            <a:r>
              <a:rPr kumimoji="0" lang="en-US" sz="4500" b="1" i="0" u="sng" strike="noStrike" kern="1200" cap="none" spc="0" normalizeH="0" baseline="0" noProof="0" dirty="0">
                <a:ln>
                  <a:noFill/>
                </a:ln>
                <a:solidFill>
                  <a:prstClr val="black"/>
                </a:solidFill>
                <a:effectLst/>
                <a:uLnTx/>
                <a:uFillTx/>
                <a:latin typeface="Times New Roman"/>
                <a:ea typeface="+mn-ea"/>
                <a:cs typeface="Times New Roman"/>
              </a:rPr>
              <a:t>Guide:</a:t>
            </a:r>
            <a:r>
              <a:rPr kumimoji="0" lang="en-US" sz="4500" b="1" i="0" u="none" strike="noStrike" kern="1200" cap="none" spc="0" normalizeH="0" baseline="0" noProof="0" dirty="0">
                <a:ln>
                  <a:noFill/>
                </a:ln>
                <a:solidFill>
                  <a:prstClr val="black"/>
                </a:solidFill>
                <a:effectLst/>
                <a:uLnTx/>
                <a:uFillTx/>
                <a:latin typeface="Times New Roman"/>
                <a:ea typeface="+mn-ea"/>
                <a:cs typeface="Times New Roman"/>
              </a:rPr>
              <a:t>			                              </a:t>
            </a:r>
          </a:p>
          <a:p>
            <a:pPr marL="274320" marR="0" lvl="0" indent="-274320" algn="ctr" defTabSz="457200" rtl="0" eaLnBrk="1" fontAlgn="auto" latinLnBrk="0" hangingPunct="1">
              <a:lnSpc>
                <a:spcPct val="100000"/>
              </a:lnSpc>
              <a:spcBef>
                <a:spcPct val="20000"/>
              </a:spcBef>
              <a:spcAft>
                <a:spcPts val="0"/>
              </a:spcAft>
              <a:buClrTx/>
              <a:buSzTx/>
              <a:buFontTx/>
              <a:buNone/>
              <a:tabLst/>
              <a:defRPr/>
            </a:pPr>
            <a:r>
              <a:rPr kumimoji="0" lang="en-US" sz="4500" b="1" i="0" u="none" strike="noStrike" kern="1200" cap="none" spc="0" normalizeH="0" baseline="0" noProof="0" dirty="0">
                <a:ln>
                  <a:noFill/>
                </a:ln>
                <a:solidFill>
                  <a:prstClr val="black"/>
                </a:solidFill>
                <a:effectLst/>
                <a:uLnTx/>
                <a:uFillTx/>
                <a:latin typeface="Times New Roman"/>
                <a:ea typeface="+mn-ea"/>
                <a:cs typeface="Times New Roman"/>
              </a:rPr>
              <a:t>                 </a:t>
            </a:r>
            <a:r>
              <a:rPr lang="en-US" sz="4500" b="1" dirty="0">
                <a:solidFill>
                  <a:prstClr val="black"/>
                </a:solidFill>
                <a:latin typeface="Times New Roman"/>
                <a:cs typeface="Times New Roman"/>
              </a:rPr>
              <a:t>Prof. VIPUL JOSHI</a:t>
            </a:r>
            <a:r>
              <a:rPr kumimoji="0" lang="en-US" sz="4500" b="1" i="1" u="none" strike="noStrike" kern="1200" cap="none" spc="0" normalizeH="0" baseline="0" noProof="0" dirty="0">
                <a:ln>
                  <a:noFill/>
                </a:ln>
                <a:solidFill>
                  <a:prstClr val="black"/>
                </a:solidFill>
                <a:effectLst/>
                <a:uLnTx/>
                <a:uFillTx/>
                <a:latin typeface="Times New Roman"/>
                <a:ea typeface="+mn-ea"/>
                <a:cs typeface="Times New Roman"/>
              </a:rPr>
              <a:t>		   </a:t>
            </a:r>
            <a:endParaRPr kumimoji="0" lang="en-US" sz="45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74320" marR="0" lvl="0" indent="-274320" algn="ctr" defTabSz="457200" rtl="0" eaLnBrk="1" fontAlgn="auto" latinLnBrk="0" hangingPunct="1">
              <a:lnSpc>
                <a:spcPct val="100000"/>
              </a:lnSpc>
              <a:spcBef>
                <a:spcPct val="20000"/>
              </a:spcBef>
              <a:spcAft>
                <a:spcPts val="0"/>
              </a:spcAft>
              <a:buClr>
                <a:srgbClr val="27CED7"/>
              </a:buClr>
              <a:buSzPct val="95000"/>
              <a:buFontTx/>
              <a:buNone/>
              <a:tabLst/>
              <a:defRPr/>
            </a:pPr>
            <a:r>
              <a:rPr kumimoji="0" lang="en-US" sz="45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274320" marR="0" lvl="0" indent="-274320" algn="l" defTabSz="457200" rtl="0" eaLnBrk="1" fontAlgn="auto" latinLnBrk="0" hangingPunct="1">
              <a:lnSpc>
                <a:spcPct val="100000"/>
              </a:lnSpc>
              <a:spcBef>
                <a:spcPct val="20000"/>
              </a:spcBef>
              <a:spcAft>
                <a:spcPts val="0"/>
              </a:spcAft>
              <a:buClr>
                <a:srgbClr val="27CED7"/>
              </a:buClr>
              <a:buSzPct val="95000"/>
              <a:buFontTx/>
              <a:buNone/>
              <a:tabLst/>
              <a:defRPr/>
            </a:pPr>
            <a:r>
              <a:rPr kumimoji="0" lang="en-US" sz="4500" b="1" i="0" u="sng" strike="noStrike" kern="1200" cap="none" spc="0" normalizeH="0" baseline="0" noProof="0" dirty="0">
                <a:ln>
                  <a:noFill/>
                </a:ln>
                <a:solidFill>
                  <a:prstClr val="black"/>
                </a:solidFill>
                <a:effectLst/>
                <a:uLnTx/>
                <a:uFillTx/>
                <a:latin typeface="Times New Roman"/>
                <a:ea typeface="+mn-ea"/>
                <a:cs typeface="Times New Roman"/>
              </a:rPr>
              <a:t>Name of Student </a:t>
            </a:r>
            <a:r>
              <a:rPr kumimoji="0" lang="en-US" sz="4500" b="1" i="0" u="none" strike="noStrike" kern="1200" cap="none" spc="0" normalizeH="0" baseline="0" noProof="0" dirty="0">
                <a:ln>
                  <a:noFill/>
                </a:ln>
                <a:solidFill>
                  <a:prstClr val="black"/>
                </a:solidFill>
                <a:effectLst/>
                <a:uLnTx/>
                <a:uFillTx/>
                <a:latin typeface="Times New Roman"/>
                <a:ea typeface="+mn-ea"/>
                <a:cs typeface="Times New Roman"/>
              </a:rPr>
              <a:t>                                                                                        </a:t>
            </a:r>
            <a:r>
              <a:rPr kumimoji="0" lang="en-US" sz="4500" b="1" i="0" u="sng" strike="noStrike" kern="1200" cap="none" spc="0" normalizeH="0" baseline="0" noProof="0" dirty="0">
                <a:ln>
                  <a:noFill/>
                </a:ln>
                <a:solidFill>
                  <a:prstClr val="black"/>
                </a:solidFill>
                <a:effectLst/>
                <a:uLnTx/>
                <a:uFillTx/>
                <a:latin typeface="Times New Roman"/>
                <a:ea typeface="+mn-ea"/>
                <a:cs typeface="Times New Roman"/>
              </a:rPr>
              <a:t>Enrollment Number </a:t>
            </a:r>
            <a:endParaRPr kumimoji="0" lang="en-US" sz="45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ct val="20000"/>
              </a:spcBef>
              <a:spcAft>
                <a:spcPts val="0"/>
              </a:spcAft>
              <a:buClr>
                <a:srgbClr val="27CED7"/>
              </a:buClr>
              <a:buSzPct val="95000"/>
              <a:buFontTx/>
              <a:buNone/>
              <a:tabLst/>
              <a:defRPr/>
            </a:pPr>
            <a:r>
              <a:rPr kumimoji="0" lang="en-US" sz="4500" b="1" i="0" u="none" strike="noStrike" kern="1200" cap="none" spc="0" normalizeH="0" baseline="0" noProof="0" dirty="0">
                <a:ln>
                  <a:noFill/>
                </a:ln>
                <a:solidFill>
                  <a:prstClr val="black"/>
                </a:solidFill>
                <a:effectLst/>
                <a:uLnTx/>
                <a:uFillTx/>
                <a:latin typeface="Times New Roman"/>
                <a:ea typeface="+mn-ea"/>
                <a:cs typeface="Times New Roman"/>
              </a:rPr>
              <a:t>VASU</a:t>
            </a:r>
            <a:r>
              <a:rPr kumimoji="0" lang="en-US" sz="4500" b="1" i="1" u="none" strike="noStrike" kern="1200" cap="none" spc="0" normalizeH="0" baseline="0" noProof="0" dirty="0">
                <a:ln>
                  <a:noFill/>
                </a:ln>
                <a:solidFill>
                  <a:prstClr val="black"/>
                </a:solidFill>
                <a:effectLst/>
                <a:uLnTx/>
                <a:uFillTx/>
                <a:latin typeface="Times New Roman"/>
                <a:ea typeface="+mn-ea"/>
                <a:cs typeface="Times New Roman"/>
              </a:rPr>
              <a:t>                                                                                                          </a:t>
            </a:r>
            <a:r>
              <a:rPr kumimoji="0" lang="en-US" sz="4500" b="1" i="0" u="none" strike="noStrike" kern="1200" cap="none" spc="0" normalizeH="0" baseline="0" noProof="0" dirty="0">
                <a:ln>
                  <a:noFill/>
                </a:ln>
                <a:solidFill>
                  <a:prstClr val="black"/>
                </a:solidFill>
                <a:effectLst/>
                <a:uLnTx/>
                <a:uFillTx/>
                <a:latin typeface="Times New Roman"/>
                <a:ea typeface="+mn-ea"/>
                <a:cs typeface="Times New Roman"/>
              </a:rPr>
              <a:t>101MTMBBI2122024	</a:t>
            </a:r>
            <a:endParaRPr kumimoji="0" lang="en-US" sz="4500" b="1" i="0" u="sng" strike="noStrike" kern="1200" cap="none" spc="0" normalizeH="0" baseline="0" noProof="0" dirty="0">
              <a:ln>
                <a:noFill/>
              </a:ln>
              <a:solidFill>
                <a:prstClr val="black"/>
              </a:solidFill>
              <a:effectLst/>
              <a:uLnTx/>
              <a:uFillTx/>
              <a:latin typeface="Times New Roman"/>
              <a:ea typeface="+mn-ea"/>
              <a:cs typeface="Times New Roman"/>
            </a:endParaRPr>
          </a:p>
          <a:p>
            <a:pPr marL="0" marR="0" lvl="0" indent="0" algn="ctr" defTabSz="457200" rtl="0" eaLnBrk="1" fontAlgn="auto" latinLnBrk="0" hangingPunct="1">
              <a:lnSpc>
                <a:spcPct val="100000"/>
              </a:lnSpc>
              <a:spcBef>
                <a:spcPct val="20000"/>
              </a:spcBef>
              <a:spcAft>
                <a:spcPts val="0"/>
              </a:spcAft>
              <a:buClr>
                <a:srgbClr val="27CED7"/>
              </a:buClr>
              <a:buSzPct val="95000"/>
              <a:buFontTx/>
              <a:buNone/>
              <a:tabLst/>
              <a:defRPr/>
            </a:pPr>
            <a:endParaRPr kumimoji="0" lang="en-US" sz="4400" b="1" i="0" u="none" strike="noStrike" kern="1200" cap="none" spc="0" normalizeH="0" baseline="0" noProof="0" dirty="0">
              <a:ln>
                <a:noFill/>
              </a:ln>
              <a:solidFill>
                <a:prstClr val="black"/>
              </a:solidFill>
              <a:effectLst/>
              <a:uLnTx/>
              <a:uFillTx/>
              <a:latin typeface="Times New Roman"/>
              <a:ea typeface="+mn-ea"/>
              <a:cs typeface="Times New Roman"/>
            </a:endParaRPr>
          </a:p>
          <a:p>
            <a:pPr marL="0" marR="0" lvl="0" indent="0" algn="ctr" defTabSz="457200" rtl="0" eaLnBrk="1" fontAlgn="auto" latinLnBrk="0" hangingPunct="1">
              <a:lnSpc>
                <a:spcPct val="100000"/>
              </a:lnSpc>
              <a:spcBef>
                <a:spcPct val="2000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Times New Roman"/>
                <a:ea typeface="+mn-ea"/>
                <a:cs typeface="Times New Roman"/>
              </a:rPr>
              <a:t>2021-23</a:t>
            </a:r>
            <a:endParaRPr kumimoji="0" lang="en-US" sz="1800" b="0" i="0" u="none" strike="noStrike" kern="1200" cap="none" spc="0" normalizeH="0" baseline="0" noProof="0" dirty="0">
              <a:ln>
                <a:noFill/>
              </a:ln>
              <a:solidFill>
                <a:prstClr val="black"/>
              </a:solidFill>
              <a:effectLst/>
              <a:uLnTx/>
              <a:uFillTx/>
              <a:latin typeface="Times New Roman"/>
              <a:ea typeface="+mn-ea"/>
              <a:cs typeface="Times New Roman"/>
            </a:endParaRPr>
          </a:p>
          <a:p>
            <a:pPr marL="274320" marR="0" lvl="0" indent="-274320" algn="l" defTabSz="457200" rtl="0" eaLnBrk="1" fontAlgn="auto" latinLnBrk="0" hangingPunct="1">
              <a:lnSpc>
                <a:spcPct val="100000"/>
              </a:lnSpc>
              <a:spcBef>
                <a:spcPct val="20000"/>
              </a:spcBef>
              <a:spcAft>
                <a:spcPts val="0"/>
              </a:spcAft>
              <a:buClr>
                <a:srgbClr val="27CED7"/>
              </a:buClr>
              <a:buSzPct val="95000"/>
              <a:buFontTx/>
              <a:buNone/>
              <a:tabLst/>
              <a:defRPr/>
            </a:pPr>
            <a:r>
              <a:rPr kumimoji="0" lang="en-US" sz="45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endParaRPr kumimoji="0" lang="en-US" sz="2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6" name="Rectangle 5">
            <a:extLst>
              <a:ext uri="{FF2B5EF4-FFF2-40B4-BE49-F238E27FC236}">
                <a16:creationId xmlns:a16="http://schemas.microsoft.com/office/drawing/2014/main" id="{367FD148-6A5F-DAEC-30E1-56D298DE6ACD}"/>
              </a:ext>
            </a:extLst>
          </p:cNvPr>
          <p:cNvSpPr txBox="1">
            <a:spLocks noChangeArrowheads="1"/>
          </p:cNvSpPr>
          <p:nvPr/>
        </p:nvSpPr>
        <p:spPr bwMode="auto">
          <a:xfrm>
            <a:off x="1970689" y="3093494"/>
            <a:ext cx="82296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457200" rtl="0" eaLnBrk="1" fontAlgn="auto" latinLnBrk="0" hangingPunct="1">
              <a:lnSpc>
                <a:spcPct val="90000"/>
              </a:lnSpc>
              <a:spcBef>
                <a:spcPts val="1000"/>
              </a:spcBef>
              <a:spcAft>
                <a:spcPts val="0"/>
              </a:spcAft>
              <a:buClrTx/>
              <a:buSzTx/>
              <a:buFontTx/>
              <a:buNone/>
              <a:tabLst/>
              <a:defRPr/>
            </a:pPr>
            <a:r>
              <a:rPr lang="en-US" altLang="en-US" sz="2400" b="1" dirty="0">
                <a:solidFill>
                  <a:prstClr val="black"/>
                </a:solidFill>
                <a:latin typeface="Times New Roman"/>
                <a:cs typeface="Aharoni"/>
              </a:rPr>
              <a:t>Transaction Fraud Detection</a:t>
            </a:r>
            <a:endParaRPr kumimoji="0" lang="en-US" altLang="en-US" sz="2400" b="1" i="0" u="sng" strike="noStrike" kern="1200" cap="none" spc="0" normalizeH="0" baseline="0" noProof="0" dirty="0">
              <a:ln>
                <a:noFill/>
              </a:ln>
              <a:solidFill>
                <a:prstClr val="black"/>
              </a:solidFill>
              <a:effectLst/>
              <a:uLnTx/>
              <a:uFillTx/>
              <a:latin typeface="Times New Roman"/>
              <a:ea typeface="+mn-ea"/>
              <a:cs typeface="Arial" panose="020B0604020202020204" pitchFamily="34" charset="0"/>
            </a:endParaRPr>
          </a:p>
        </p:txBody>
      </p:sp>
      <p:sp>
        <p:nvSpPr>
          <p:cNvPr id="7" name="Rectangle 5">
            <a:extLst>
              <a:ext uri="{FF2B5EF4-FFF2-40B4-BE49-F238E27FC236}">
                <a16:creationId xmlns:a16="http://schemas.microsoft.com/office/drawing/2014/main" id="{658C8938-549C-8147-E83B-EBCE91ED0C4E}"/>
              </a:ext>
            </a:extLst>
          </p:cNvPr>
          <p:cNvSpPr txBox="1">
            <a:spLocks noChangeArrowheads="1"/>
          </p:cNvSpPr>
          <p:nvPr/>
        </p:nvSpPr>
        <p:spPr bwMode="auto">
          <a:xfrm>
            <a:off x="2065282" y="2190412"/>
            <a:ext cx="822960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457200" rtl="0" eaLnBrk="1" fontAlgn="auto" latinLnBrk="0" hangingPunct="1">
              <a:lnSpc>
                <a:spcPct val="90000"/>
              </a:lnSpc>
              <a:spcBef>
                <a:spcPts val="1000"/>
              </a:spcBef>
              <a:spcAft>
                <a:spcPts val="0"/>
              </a:spcAft>
              <a:buClrTx/>
              <a:buSzTx/>
              <a:buFontTx/>
              <a:buNone/>
              <a:tabLst/>
              <a:defRPr/>
            </a:pPr>
            <a:r>
              <a:rPr kumimoji="0" lang="en-US" altLang="en-US" sz="2400" b="1" i="0" u="sng" strike="noStrike" kern="1200" cap="none" spc="0" normalizeH="0" baseline="0" noProof="0" dirty="0">
                <a:ln>
                  <a:noFill/>
                </a:ln>
                <a:solidFill>
                  <a:prstClr val="black"/>
                </a:solidFill>
                <a:effectLst/>
                <a:uLnTx/>
                <a:uFillTx/>
                <a:latin typeface="Times New Roman"/>
                <a:ea typeface="+mn-ea"/>
                <a:cs typeface="Times New Roman"/>
              </a:rPr>
              <a:t>MAJOR PROJECT </a:t>
            </a:r>
            <a:endParaRPr kumimoji="0" lang="en-US" altLang="en-US" sz="24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8" name="Rectangle 5">
            <a:extLst>
              <a:ext uri="{FF2B5EF4-FFF2-40B4-BE49-F238E27FC236}">
                <a16:creationId xmlns:a16="http://schemas.microsoft.com/office/drawing/2014/main" id="{167705E0-F527-C7D9-BA5C-4D0AB031C80D}"/>
              </a:ext>
            </a:extLst>
          </p:cNvPr>
          <p:cNvSpPr txBox="1">
            <a:spLocks noChangeArrowheads="1"/>
          </p:cNvSpPr>
          <p:nvPr/>
        </p:nvSpPr>
        <p:spPr bwMode="auto">
          <a:xfrm>
            <a:off x="1970689" y="2642604"/>
            <a:ext cx="82296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457200" rtl="0" eaLnBrk="1" fontAlgn="auto" latinLnBrk="0" hangingPunct="1">
              <a:lnSpc>
                <a:spcPct val="90000"/>
              </a:lnSpc>
              <a:spcBef>
                <a:spcPts val="1000"/>
              </a:spcBef>
              <a:spcAft>
                <a:spcPts val="0"/>
              </a:spcAft>
              <a:buClrTx/>
              <a:buSzTx/>
              <a:buFontTx/>
              <a:buNone/>
              <a:tabLst/>
              <a:defRPr/>
            </a:pPr>
            <a:r>
              <a:rPr kumimoji="0" lang="en-US" altLang="en-US" sz="24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On</a:t>
            </a:r>
            <a:endParaRPr kumimoji="0" lang="en-US" altLang="en-US" sz="2400" b="1" i="1"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9" name="Picture 2" descr="National Forensic Sciences University">
            <a:extLst>
              <a:ext uri="{FF2B5EF4-FFF2-40B4-BE49-F238E27FC236}">
                <a16:creationId xmlns:a16="http://schemas.microsoft.com/office/drawing/2014/main" id="{0DB99AD2-994D-C00B-8746-7319F9D5C32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72626"/>
          <a:stretch/>
        </p:blipFill>
        <p:spPr bwMode="auto">
          <a:xfrm>
            <a:off x="663472" y="24540"/>
            <a:ext cx="1545021" cy="156866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5795C9B-35E6-6A15-1AF8-AD80A5F21BA6}"/>
              </a:ext>
            </a:extLst>
          </p:cNvPr>
          <p:cNvSpPr txBox="1"/>
          <p:nvPr/>
        </p:nvSpPr>
        <p:spPr>
          <a:xfrm>
            <a:off x="86556" y="143551"/>
            <a:ext cx="12016723" cy="1138773"/>
          </a:xfrm>
          <a:prstGeom prst="rect">
            <a:avLst/>
          </a:prstGeom>
          <a:noFill/>
        </p:spPr>
        <p:txBody>
          <a:bodyPr wrap="square" lIns="91440" tIns="45720" rIns="91440" bIns="4572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3200" b="1" i="0" u="none" strike="noStrike" kern="1200" cap="none" spc="0" normalizeH="0" baseline="0" noProof="0" dirty="0">
                <a:ln>
                  <a:noFill/>
                </a:ln>
                <a:solidFill>
                  <a:srgbClr val="2683C6">
                    <a:lumMod val="50000"/>
                  </a:srgbClr>
                </a:solidFill>
                <a:effectLst/>
                <a:uLnTx/>
                <a:uFillTx/>
                <a:latin typeface="Times New Roman"/>
                <a:ea typeface="+mn-ea"/>
                <a:cs typeface="Times New Roman"/>
              </a:rPr>
              <a:t> National Forensic Sciences University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2683C6">
                    <a:lumMod val="50000"/>
                  </a:srgbClr>
                </a:solidFill>
                <a:effectLst/>
                <a:uLnTx/>
                <a:uFillTx/>
                <a:latin typeface="Times New Roman" panose="02020603050405020304" pitchFamily="18" charset="0"/>
                <a:ea typeface="+mn-ea"/>
                <a:cs typeface="Times New Roman" panose="02020603050405020304" pitchFamily="18" charset="0"/>
              </a:rPr>
              <a:t>An Institution of National Importance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2683C6">
                    <a:lumMod val="50000"/>
                  </a:srgbClr>
                </a:solidFill>
                <a:effectLst/>
                <a:uLnTx/>
                <a:uFillTx/>
                <a:latin typeface="Times New Roman" panose="02020603050405020304" pitchFamily="18" charset="0"/>
                <a:ea typeface="+mn-ea"/>
                <a:cs typeface="Times New Roman" panose="02020603050405020304" pitchFamily="18" charset="0"/>
              </a:rPr>
              <a:t>(Ministry of Home Affairs, Government of India)</a:t>
            </a:r>
          </a:p>
        </p:txBody>
      </p:sp>
      <p:sp>
        <p:nvSpPr>
          <p:cNvPr id="11" name="TextBox 10">
            <a:extLst>
              <a:ext uri="{FF2B5EF4-FFF2-40B4-BE49-F238E27FC236}">
                <a16:creationId xmlns:a16="http://schemas.microsoft.com/office/drawing/2014/main" id="{959052A2-3053-333A-5C54-F077719E4BAA}"/>
              </a:ext>
            </a:extLst>
          </p:cNvPr>
          <p:cNvSpPr txBox="1"/>
          <p:nvPr/>
        </p:nvSpPr>
        <p:spPr>
          <a:xfrm>
            <a:off x="1604801" y="1307019"/>
            <a:ext cx="9464863" cy="830997"/>
          </a:xfrm>
          <a:prstGeom prst="rect">
            <a:avLst/>
          </a:prstGeom>
          <a:noFill/>
        </p:spPr>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School of Management Studies - MBA in Business Intelligence</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Times New Roman"/>
                <a:ea typeface="+mn-ea"/>
                <a:cs typeface="Times New Roman"/>
              </a:rPr>
              <a:t>                                                  </a:t>
            </a:r>
            <a:r>
              <a:rPr kumimoji="0" lang="en-IN" sz="2000" b="0" i="0" u="none" strike="noStrike" kern="1200" cap="none" spc="0" normalizeH="0" baseline="0" noProof="0" dirty="0">
                <a:ln>
                  <a:noFill/>
                </a:ln>
                <a:solidFill>
                  <a:prstClr val="black"/>
                </a:solidFill>
                <a:effectLst/>
                <a:uLnTx/>
                <a:uFillTx/>
                <a:latin typeface="Times New Roman"/>
                <a:ea typeface="+mn-ea"/>
                <a:cs typeface="Times New Roman"/>
              </a:rPr>
              <a:t>Semester 4</a:t>
            </a:r>
          </a:p>
        </p:txBody>
      </p:sp>
      <p:sp>
        <p:nvSpPr>
          <p:cNvPr id="12" name="Slide Number Placeholder 1">
            <a:extLst>
              <a:ext uri="{FF2B5EF4-FFF2-40B4-BE49-F238E27FC236}">
                <a16:creationId xmlns:a16="http://schemas.microsoft.com/office/drawing/2014/main" id="{518F807F-E637-C075-5508-71E581020DDE}"/>
              </a:ext>
            </a:extLst>
          </p:cNvPr>
          <p:cNvSpPr>
            <a:spLocks noGrp="1"/>
          </p:cNvSpPr>
          <p:nvPr>
            <p:ph type="sldNum" sz="quarter" idx="12"/>
          </p:nvPr>
        </p:nvSpPr>
        <p:spPr>
          <a:xfrm>
            <a:off x="8610600" y="6356350"/>
            <a:ext cx="27432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693FF27-BDC5-4AF9-ABE1-59E3F404D176}" type="slidenum">
              <a:rPr kumimoji="0" lang="en-I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IN" alt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404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8F3C-0F94-542C-80A3-EF0AD10F71BC}"/>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11D2BA8F-0AD7-80AF-5AD8-DB50400C9EB8}"/>
              </a:ext>
            </a:extLst>
          </p:cNvPr>
          <p:cNvSpPr>
            <a:spLocks noGrp="1"/>
          </p:cNvSpPr>
          <p:nvPr>
            <p:ph idx="1"/>
          </p:nvPr>
        </p:nvSpPr>
        <p:spPr>
          <a:xfrm>
            <a:off x="838200" y="1825625"/>
            <a:ext cx="10227358" cy="4351338"/>
          </a:xfrm>
        </p:spPr>
        <p:txBody>
          <a:bodyPr/>
          <a:lstStyle/>
          <a:p>
            <a:r>
              <a:rPr lang="en-US" dirty="0"/>
              <a:t> </a:t>
            </a:r>
            <a:endParaRPr lang="en-IN" dirty="0"/>
          </a:p>
        </p:txBody>
      </p:sp>
      <p:pic>
        <p:nvPicPr>
          <p:cNvPr id="4" name="Picture 3" descr="Table">
            <a:extLst>
              <a:ext uri="{FF2B5EF4-FFF2-40B4-BE49-F238E27FC236}">
                <a16:creationId xmlns:a16="http://schemas.microsoft.com/office/drawing/2014/main" id="{04D3D6D9-9F6C-611F-D4DB-B6ED97EAF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740" y="3685381"/>
            <a:ext cx="4838700" cy="1562100"/>
          </a:xfrm>
          <a:prstGeom prst="rect">
            <a:avLst/>
          </a:prstGeom>
        </p:spPr>
      </p:pic>
      <p:pic>
        <p:nvPicPr>
          <p:cNvPr id="6" name="Picture 5" descr="Text">
            <a:extLst>
              <a:ext uri="{FF2B5EF4-FFF2-40B4-BE49-F238E27FC236}">
                <a16:creationId xmlns:a16="http://schemas.microsoft.com/office/drawing/2014/main" id="{B146DF18-FF67-9D67-7814-436093E63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831" y="641349"/>
            <a:ext cx="6172200" cy="2686050"/>
          </a:xfrm>
          <a:prstGeom prst="rect">
            <a:avLst/>
          </a:prstGeom>
        </p:spPr>
      </p:pic>
      <p:pic>
        <p:nvPicPr>
          <p:cNvPr id="7" name="Picture 6">
            <a:extLst>
              <a:ext uri="{FF2B5EF4-FFF2-40B4-BE49-F238E27FC236}">
                <a16:creationId xmlns:a16="http://schemas.microsoft.com/office/drawing/2014/main" id="{2362C1CE-F97C-8C5A-EF15-C6DBABEA28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8328" y="4242593"/>
            <a:ext cx="3219450" cy="447675"/>
          </a:xfrm>
          <a:prstGeom prst="rect">
            <a:avLst/>
          </a:prstGeom>
        </p:spPr>
      </p:pic>
      <p:pic>
        <p:nvPicPr>
          <p:cNvPr id="8" name="Picture 7" descr="Text, table">
            <a:extLst>
              <a:ext uri="{FF2B5EF4-FFF2-40B4-BE49-F238E27FC236}">
                <a16:creationId xmlns:a16="http://schemas.microsoft.com/office/drawing/2014/main" id="{6EAE0A44-EAA5-A4DE-BAC4-EBA088FE37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1089" y="641349"/>
            <a:ext cx="2705100" cy="2114550"/>
          </a:xfrm>
          <a:prstGeom prst="rect">
            <a:avLst/>
          </a:prstGeom>
        </p:spPr>
      </p:pic>
    </p:spTree>
    <p:extLst>
      <p:ext uri="{BB962C8B-B14F-4D97-AF65-F5344CB8AC3E}">
        <p14:creationId xmlns:p14="http://schemas.microsoft.com/office/powerpoint/2010/main" val="2582165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108946-A7CF-CB37-5AA0-48F37290F977}"/>
              </a:ext>
            </a:extLst>
          </p:cNvPr>
          <p:cNvSpPr>
            <a:spLocks noGrp="1"/>
          </p:cNvSpPr>
          <p:nvPr>
            <p:ph idx="1"/>
          </p:nvPr>
        </p:nvSpPr>
        <p:spPr/>
        <p:txBody>
          <a:bodyPr/>
          <a:lstStyle/>
          <a:p>
            <a:pPr marL="0" indent="0">
              <a:buNone/>
            </a:pPr>
            <a:r>
              <a:rPr lang="en-US" dirty="0"/>
              <a:t>                            </a:t>
            </a:r>
            <a:endParaRPr lang="en-IN" dirty="0"/>
          </a:p>
        </p:txBody>
      </p:sp>
      <p:pic>
        <p:nvPicPr>
          <p:cNvPr id="4" name="Picture 3" descr="Graphical user interface, chart&#10;&#10;Description automatically generated">
            <a:extLst>
              <a:ext uri="{FF2B5EF4-FFF2-40B4-BE49-F238E27FC236}">
                <a16:creationId xmlns:a16="http://schemas.microsoft.com/office/drawing/2014/main" id="{D0EA78C6-E5C1-5408-C16D-22AD3BF77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625" y="813817"/>
            <a:ext cx="7572375" cy="2400300"/>
          </a:xfrm>
          <a:prstGeom prst="rect">
            <a:avLst/>
          </a:prstGeom>
        </p:spPr>
      </p:pic>
      <p:pic>
        <p:nvPicPr>
          <p:cNvPr id="5" name="Picture 4" descr="Table">
            <a:extLst>
              <a:ext uri="{FF2B5EF4-FFF2-40B4-BE49-F238E27FC236}">
                <a16:creationId xmlns:a16="http://schemas.microsoft.com/office/drawing/2014/main" id="{0FA39F1B-C7FE-7E6D-F7B8-CECE973CD8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4937" y="3665352"/>
            <a:ext cx="5526024" cy="2614537"/>
          </a:xfrm>
          <a:prstGeom prst="rect">
            <a:avLst/>
          </a:prstGeom>
        </p:spPr>
      </p:pic>
      <p:pic>
        <p:nvPicPr>
          <p:cNvPr id="6" name="Content Placeholder 12" descr="Text&#10;&#10;Description automatically generated">
            <a:extLst>
              <a:ext uri="{FF2B5EF4-FFF2-40B4-BE49-F238E27FC236}">
                <a16:creationId xmlns:a16="http://schemas.microsoft.com/office/drawing/2014/main" id="{16944A9D-E013-3505-1BEC-236C90EF99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944" y="1023367"/>
            <a:ext cx="3629025" cy="990600"/>
          </a:xfrm>
          <a:prstGeom prst="rect">
            <a:avLst/>
          </a:prstGeom>
        </p:spPr>
      </p:pic>
      <p:sp>
        <p:nvSpPr>
          <p:cNvPr id="9" name="Title 8">
            <a:extLst>
              <a:ext uri="{FF2B5EF4-FFF2-40B4-BE49-F238E27FC236}">
                <a16:creationId xmlns:a16="http://schemas.microsoft.com/office/drawing/2014/main" id="{5B0CAFC1-7895-A95E-9132-4F2782C42FC5}"/>
              </a:ext>
            </a:extLst>
          </p:cNvPr>
          <p:cNvSpPr>
            <a:spLocks noGrp="1"/>
          </p:cNvSpPr>
          <p:nvPr>
            <p:ph type="title"/>
          </p:nvPr>
        </p:nvSpPr>
        <p:spPr/>
        <p:txBody>
          <a:bodyPr/>
          <a:lstStyle/>
          <a:p>
            <a:r>
              <a:rPr lang="en-US" dirty="0"/>
              <a:t> </a:t>
            </a:r>
            <a:endParaRPr lang="en-IN" dirty="0"/>
          </a:p>
        </p:txBody>
      </p:sp>
      <p:pic>
        <p:nvPicPr>
          <p:cNvPr id="10" name="Picture 9">
            <a:extLst>
              <a:ext uri="{FF2B5EF4-FFF2-40B4-BE49-F238E27FC236}">
                <a16:creationId xmlns:a16="http://schemas.microsoft.com/office/drawing/2014/main" id="{5DD0CFCE-5254-A7B3-0AC0-D0AB7618CB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0419" y="4715446"/>
            <a:ext cx="2667000" cy="257175"/>
          </a:xfrm>
          <a:prstGeom prst="rect">
            <a:avLst/>
          </a:prstGeom>
        </p:spPr>
      </p:pic>
    </p:spTree>
    <p:extLst>
      <p:ext uri="{BB962C8B-B14F-4D97-AF65-F5344CB8AC3E}">
        <p14:creationId xmlns:p14="http://schemas.microsoft.com/office/powerpoint/2010/main" val="1907513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C2F8B-48D2-A0AB-F71E-94885ACA938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F979F0A5-FD94-EF91-230E-E97BCA415E06}"/>
              </a:ext>
            </a:extLst>
          </p:cNvPr>
          <p:cNvSpPr>
            <a:spLocks noGrp="1"/>
          </p:cNvSpPr>
          <p:nvPr>
            <p:ph idx="1"/>
          </p:nvPr>
        </p:nvSpPr>
        <p:spPr>
          <a:xfrm>
            <a:off x="10033907" y="3649436"/>
            <a:ext cx="1319892" cy="2527526"/>
          </a:xfrm>
        </p:spPr>
        <p:txBody>
          <a:bodyPr/>
          <a:lstStyle/>
          <a:p>
            <a:pPr marL="0" indent="0">
              <a:buNone/>
            </a:pPr>
            <a:r>
              <a:rPr lang="en-US" dirty="0"/>
              <a:t> </a:t>
            </a:r>
            <a:endParaRPr lang="en-IN" dirty="0"/>
          </a:p>
        </p:txBody>
      </p:sp>
      <p:pic>
        <p:nvPicPr>
          <p:cNvPr id="5" name="Picture 4" descr="Chart, histogram&#10;&#10;Description automatically generated">
            <a:extLst>
              <a:ext uri="{FF2B5EF4-FFF2-40B4-BE49-F238E27FC236}">
                <a16:creationId xmlns:a16="http://schemas.microsoft.com/office/drawing/2014/main" id="{52A7A428-3615-9A4D-03A3-4C1C2268A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2484534"/>
            <a:ext cx="8371502" cy="3894606"/>
          </a:xfrm>
          <a:prstGeom prst="rect">
            <a:avLst/>
          </a:prstGeom>
        </p:spPr>
      </p:pic>
      <p:pic>
        <p:nvPicPr>
          <p:cNvPr id="6" name="Content Placeholder 6" descr="Text">
            <a:extLst>
              <a:ext uri="{FF2B5EF4-FFF2-40B4-BE49-F238E27FC236}">
                <a16:creationId xmlns:a16="http://schemas.microsoft.com/office/drawing/2014/main" id="{BAC384E0-09C1-BB6B-3E90-C0A66EF130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501" y="73025"/>
            <a:ext cx="6233124" cy="2364732"/>
          </a:xfrm>
          <a:prstGeom prst="rect">
            <a:avLst/>
          </a:prstGeom>
        </p:spPr>
      </p:pic>
    </p:spTree>
    <p:extLst>
      <p:ext uri="{BB962C8B-B14F-4D97-AF65-F5344CB8AC3E}">
        <p14:creationId xmlns:p14="http://schemas.microsoft.com/office/powerpoint/2010/main" val="3220553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1D40F-1C02-A511-6E16-24D2335EB1B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55C722E2-43B3-C01F-123C-EDAD4C24E6BB}"/>
              </a:ext>
            </a:extLst>
          </p:cNvPr>
          <p:cNvSpPr>
            <a:spLocks noGrp="1"/>
          </p:cNvSpPr>
          <p:nvPr>
            <p:ph idx="1"/>
          </p:nvPr>
        </p:nvSpPr>
        <p:spPr>
          <a:xfrm>
            <a:off x="375557" y="1592036"/>
            <a:ext cx="10978243" cy="4584927"/>
          </a:xfrm>
        </p:spPr>
        <p:txBody>
          <a:bodyPr/>
          <a:lstStyle/>
          <a:p>
            <a:pPr marL="0" indent="0">
              <a:buNone/>
            </a:pPr>
            <a:r>
              <a:rPr lang="en-US" dirty="0"/>
              <a:t>   </a:t>
            </a:r>
            <a:endParaRPr lang="en-IN" dirty="0"/>
          </a:p>
        </p:txBody>
      </p:sp>
      <p:pic>
        <p:nvPicPr>
          <p:cNvPr id="4" name="Picture 3">
            <a:extLst>
              <a:ext uri="{FF2B5EF4-FFF2-40B4-BE49-F238E27FC236}">
                <a16:creationId xmlns:a16="http://schemas.microsoft.com/office/drawing/2014/main" id="{0F04CB68-5BDC-E955-6A53-3FA36C0A9D38}"/>
              </a:ext>
            </a:extLst>
          </p:cNvPr>
          <p:cNvPicPr>
            <a:picLocks noChangeAspect="1"/>
          </p:cNvPicPr>
          <p:nvPr/>
        </p:nvPicPr>
        <p:blipFill>
          <a:blip r:embed="rId2"/>
          <a:stretch>
            <a:fillRect/>
          </a:stretch>
        </p:blipFill>
        <p:spPr>
          <a:xfrm>
            <a:off x="465364" y="245895"/>
            <a:ext cx="3362794" cy="1162212"/>
          </a:xfrm>
          <a:prstGeom prst="rect">
            <a:avLst/>
          </a:prstGeom>
        </p:spPr>
      </p:pic>
      <p:pic>
        <p:nvPicPr>
          <p:cNvPr id="5" name="Picture 4">
            <a:extLst>
              <a:ext uri="{FF2B5EF4-FFF2-40B4-BE49-F238E27FC236}">
                <a16:creationId xmlns:a16="http://schemas.microsoft.com/office/drawing/2014/main" id="{3D79A191-B366-5D89-1A4C-E1CBBCD66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364" y="1749125"/>
            <a:ext cx="9016020" cy="4538887"/>
          </a:xfrm>
          <a:prstGeom prst="rect">
            <a:avLst/>
          </a:prstGeom>
        </p:spPr>
      </p:pic>
    </p:spTree>
    <p:extLst>
      <p:ext uri="{BB962C8B-B14F-4D97-AF65-F5344CB8AC3E}">
        <p14:creationId xmlns:p14="http://schemas.microsoft.com/office/powerpoint/2010/main" val="706207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7F7D-2672-C16F-E6F9-10767C085107}"/>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5D49A5AA-C628-20F4-7B4B-258E69825D71}"/>
              </a:ext>
            </a:extLst>
          </p:cNvPr>
          <p:cNvSpPr>
            <a:spLocks noGrp="1"/>
          </p:cNvSpPr>
          <p:nvPr>
            <p:ph idx="1"/>
          </p:nvPr>
        </p:nvSpPr>
        <p:spPr/>
        <p:txBody>
          <a:bodyPr/>
          <a:lstStyle/>
          <a:p>
            <a:pPr marL="0" indent="0">
              <a:buNone/>
            </a:pPr>
            <a:r>
              <a:rPr lang="en-US" dirty="0"/>
              <a:t>      </a:t>
            </a:r>
            <a:endParaRPr lang="en-IN" dirty="0"/>
          </a:p>
        </p:txBody>
      </p:sp>
      <p:pic>
        <p:nvPicPr>
          <p:cNvPr id="4" name="Picture 3">
            <a:extLst>
              <a:ext uri="{FF2B5EF4-FFF2-40B4-BE49-F238E27FC236}">
                <a16:creationId xmlns:a16="http://schemas.microsoft.com/office/drawing/2014/main" id="{EA02B1C7-B538-B0B0-BBD9-97DB9FD2C128}"/>
              </a:ext>
            </a:extLst>
          </p:cNvPr>
          <p:cNvPicPr>
            <a:picLocks noChangeAspect="1"/>
          </p:cNvPicPr>
          <p:nvPr/>
        </p:nvPicPr>
        <p:blipFill>
          <a:blip r:embed="rId2"/>
          <a:stretch>
            <a:fillRect/>
          </a:stretch>
        </p:blipFill>
        <p:spPr>
          <a:xfrm>
            <a:off x="612321" y="210003"/>
            <a:ext cx="5649113" cy="2438740"/>
          </a:xfrm>
          <a:prstGeom prst="rect">
            <a:avLst/>
          </a:prstGeom>
        </p:spPr>
      </p:pic>
      <p:pic>
        <p:nvPicPr>
          <p:cNvPr id="5" name="Picture 4" descr="A picture containing text, font, screenshot, algebra">
            <a:extLst>
              <a:ext uri="{FF2B5EF4-FFF2-40B4-BE49-F238E27FC236}">
                <a16:creationId xmlns:a16="http://schemas.microsoft.com/office/drawing/2014/main" id="{10540C92-6F95-358C-1051-7BF4B9A6A4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4839" y="246856"/>
            <a:ext cx="3114675" cy="1924050"/>
          </a:xfrm>
          <a:prstGeom prst="rect">
            <a:avLst/>
          </a:prstGeom>
        </p:spPr>
      </p:pic>
      <p:pic>
        <p:nvPicPr>
          <p:cNvPr id="7" name="Picture 6">
            <a:extLst>
              <a:ext uri="{FF2B5EF4-FFF2-40B4-BE49-F238E27FC236}">
                <a16:creationId xmlns:a16="http://schemas.microsoft.com/office/drawing/2014/main" id="{BBBB9E99-D687-E4AD-CBD8-CF435EE344C6}"/>
              </a:ext>
            </a:extLst>
          </p:cNvPr>
          <p:cNvPicPr>
            <a:picLocks noChangeAspect="1"/>
          </p:cNvPicPr>
          <p:nvPr/>
        </p:nvPicPr>
        <p:blipFill>
          <a:blip r:embed="rId4"/>
          <a:stretch>
            <a:fillRect/>
          </a:stretch>
        </p:blipFill>
        <p:spPr>
          <a:xfrm>
            <a:off x="7896096" y="3451135"/>
            <a:ext cx="2772162" cy="2353003"/>
          </a:xfrm>
          <a:prstGeom prst="rect">
            <a:avLst/>
          </a:prstGeom>
        </p:spPr>
      </p:pic>
      <p:pic>
        <p:nvPicPr>
          <p:cNvPr id="8" name="Picture 7">
            <a:extLst>
              <a:ext uri="{FF2B5EF4-FFF2-40B4-BE49-F238E27FC236}">
                <a16:creationId xmlns:a16="http://schemas.microsoft.com/office/drawing/2014/main" id="{98657F72-99E1-3926-73C4-8501006129E9}"/>
              </a:ext>
            </a:extLst>
          </p:cNvPr>
          <p:cNvPicPr>
            <a:picLocks noChangeAspect="1"/>
          </p:cNvPicPr>
          <p:nvPr/>
        </p:nvPicPr>
        <p:blipFill>
          <a:blip r:embed="rId5"/>
          <a:stretch>
            <a:fillRect/>
          </a:stretch>
        </p:blipFill>
        <p:spPr>
          <a:xfrm>
            <a:off x="538383" y="4008425"/>
            <a:ext cx="4829849" cy="619211"/>
          </a:xfrm>
          <a:prstGeom prst="rect">
            <a:avLst/>
          </a:prstGeom>
        </p:spPr>
      </p:pic>
    </p:spTree>
    <p:extLst>
      <p:ext uri="{BB962C8B-B14F-4D97-AF65-F5344CB8AC3E}">
        <p14:creationId xmlns:p14="http://schemas.microsoft.com/office/powerpoint/2010/main" val="1674850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8837FA3E-2394-113E-6407-1E25CA93F413}"/>
              </a:ext>
            </a:extLst>
          </p:cNvPr>
          <p:cNvSpPr>
            <a:spLocks noGrp="1"/>
          </p:cNvSpPr>
          <p:nvPr>
            <p:ph type="title"/>
          </p:nvPr>
        </p:nvSpPr>
        <p:spPr>
          <a:xfrm>
            <a:off x="838200" y="365125"/>
            <a:ext cx="10515600" cy="1325563"/>
          </a:xfrm>
        </p:spPr>
        <p:txBody>
          <a:bodyPr>
            <a:normAutofit/>
          </a:bodyPr>
          <a:lstStyle/>
          <a:p>
            <a:r>
              <a:rPr lang="en-US" dirty="0">
                <a:latin typeface="Times New Roman" panose="02020603050405020304" pitchFamily="18" charset="0"/>
                <a:cs typeface="Times New Roman" panose="02020603050405020304" pitchFamily="18" charset="0"/>
              </a:rPr>
              <a:t>Literature survey </a:t>
            </a:r>
            <a:endParaRPr lang="en-IN"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1A679BCA-3CC8-C2C4-E011-8A0D41D40593}"/>
              </a:ext>
            </a:extLst>
          </p:cNvPr>
          <p:cNvGraphicFramePr>
            <a:graphicFrameLocks noGrp="1"/>
          </p:cNvGraphicFramePr>
          <p:nvPr>
            <p:ph idx="1"/>
            <p:extLst>
              <p:ext uri="{D42A27DB-BD31-4B8C-83A1-F6EECF244321}">
                <p14:modId xmlns:p14="http://schemas.microsoft.com/office/powerpoint/2010/main" val="2621395191"/>
              </p:ext>
            </p:extLst>
          </p:nvPr>
        </p:nvGraphicFramePr>
        <p:xfrm>
          <a:off x="279133" y="1848051"/>
          <a:ext cx="11588815" cy="4314689"/>
        </p:xfrm>
        <a:graphic>
          <a:graphicData uri="http://schemas.openxmlformats.org/drawingml/2006/table">
            <a:tbl>
              <a:tblPr firstRow="1" bandRow="1">
                <a:tableStyleId>{7E9639D4-E3E2-4D34-9284-5A2195B3D0D7}</a:tableStyleId>
              </a:tblPr>
              <a:tblGrid>
                <a:gridCol w="1596175">
                  <a:extLst>
                    <a:ext uri="{9D8B030D-6E8A-4147-A177-3AD203B41FA5}">
                      <a16:colId xmlns:a16="http://schemas.microsoft.com/office/drawing/2014/main" val="1294990190"/>
                    </a:ext>
                  </a:extLst>
                </a:gridCol>
                <a:gridCol w="3341084">
                  <a:extLst>
                    <a:ext uri="{9D8B030D-6E8A-4147-A177-3AD203B41FA5}">
                      <a16:colId xmlns:a16="http://schemas.microsoft.com/office/drawing/2014/main" val="2827794261"/>
                    </a:ext>
                  </a:extLst>
                </a:gridCol>
                <a:gridCol w="3283581">
                  <a:extLst>
                    <a:ext uri="{9D8B030D-6E8A-4147-A177-3AD203B41FA5}">
                      <a16:colId xmlns:a16="http://schemas.microsoft.com/office/drawing/2014/main" val="3080302003"/>
                    </a:ext>
                  </a:extLst>
                </a:gridCol>
                <a:gridCol w="3367975">
                  <a:extLst>
                    <a:ext uri="{9D8B030D-6E8A-4147-A177-3AD203B41FA5}">
                      <a16:colId xmlns:a16="http://schemas.microsoft.com/office/drawing/2014/main" val="817797646"/>
                    </a:ext>
                  </a:extLst>
                </a:gridCol>
              </a:tblGrid>
              <a:tr h="396923">
                <a:tc>
                  <a:txBody>
                    <a:bodyPr/>
                    <a:lstStyle/>
                    <a:p>
                      <a:r>
                        <a:rPr lang="en-US" sz="1700"/>
                        <a:t>Sr no.</a:t>
                      </a:r>
                      <a:endParaRPr lang="en-IN" sz="1700"/>
                    </a:p>
                  </a:txBody>
                  <a:tcPr marL="86109" marR="86109" marT="43054" marB="43054"/>
                </a:tc>
                <a:tc>
                  <a:txBody>
                    <a:bodyPr/>
                    <a:lstStyle/>
                    <a:p>
                      <a:r>
                        <a:rPr lang="en-US" sz="1700"/>
                        <a:t>Paper title and its author </a:t>
                      </a:r>
                      <a:endParaRPr lang="en-IN" sz="1700"/>
                    </a:p>
                  </a:txBody>
                  <a:tcPr marL="86109" marR="86109" marT="43054" marB="43054"/>
                </a:tc>
                <a:tc>
                  <a:txBody>
                    <a:bodyPr/>
                    <a:lstStyle/>
                    <a:p>
                      <a:r>
                        <a:rPr lang="en-US" sz="1700"/>
                        <a:t>Details of publication</a:t>
                      </a:r>
                      <a:endParaRPr lang="en-IN" sz="1700"/>
                    </a:p>
                  </a:txBody>
                  <a:tcPr marL="86109" marR="86109" marT="43054" marB="43054"/>
                </a:tc>
                <a:tc>
                  <a:txBody>
                    <a:bodyPr/>
                    <a:lstStyle/>
                    <a:p>
                      <a:r>
                        <a:rPr lang="en-US" sz="1700"/>
                        <a:t>Findings/ outcome</a:t>
                      </a:r>
                      <a:endParaRPr lang="en-IN" sz="1700"/>
                    </a:p>
                  </a:txBody>
                  <a:tcPr marL="86109" marR="86109" marT="43054" marB="43054"/>
                </a:tc>
                <a:extLst>
                  <a:ext uri="{0D108BD9-81ED-4DB2-BD59-A6C34878D82A}">
                    <a16:rowId xmlns:a16="http://schemas.microsoft.com/office/drawing/2014/main" val="474906801"/>
                  </a:ext>
                </a:extLst>
              </a:tr>
              <a:tr h="2046098">
                <a:tc>
                  <a:txBody>
                    <a:bodyPr/>
                    <a:lstStyle/>
                    <a:p>
                      <a:pPr algn="ctr"/>
                      <a:r>
                        <a:rPr lang="en-US" sz="1100">
                          <a:solidFill>
                            <a:schemeClr val="tx1"/>
                          </a:solidFill>
                        </a:rPr>
                        <a:t>1</a:t>
                      </a:r>
                      <a:endParaRPr lang="en-US" sz="1100">
                        <a:solidFill>
                          <a:schemeClr val="tx1"/>
                        </a:solidFill>
                        <a:latin typeface="Times New Roman" panose="02020603050405020304" pitchFamily="18" charset="0"/>
                        <a:cs typeface="Times New Roman" panose="02020603050405020304" pitchFamily="18" charset="0"/>
                      </a:endParaRPr>
                    </a:p>
                  </a:txBody>
                  <a:tcPr marL="86108" marR="86108" marT="43062" marB="43062" anchor="ctr"/>
                </a:tc>
                <a:tc>
                  <a:txBody>
                    <a:bodyPr/>
                    <a:lstStyle/>
                    <a:p>
                      <a:pPr lvl="1" algn="l">
                        <a:buNone/>
                      </a:pPr>
                      <a:r>
                        <a:rPr lang="en-US" sz="1300" b="0" u="none" strike="noStrike" noProof="0" dirty="0">
                          <a:latin typeface="Times New Roman" panose="02020603050405020304" pitchFamily="18" charset="0"/>
                          <a:cs typeface="Times New Roman" panose="02020603050405020304" pitchFamily="18" charset="0"/>
                        </a:rPr>
                        <a:t>Detecting “Pump &amp; Dump Schemes” on Cryptocurrency Market Using An Improved </a:t>
                      </a:r>
                      <a:r>
                        <a:rPr lang="en-US" sz="1300" b="0" u="none" strike="noStrike" noProof="0" dirty="0" err="1">
                          <a:latin typeface="Times New Roman" panose="02020603050405020304" pitchFamily="18" charset="0"/>
                          <a:cs typeface="Times New Roman" panose="02020603050405020304" pitchFamily="18" charset="0"/>
                        </a:rPr>
                        <a:t>Apriori</a:t>
                      </a:r>
                      <a:r>
                        <a:rPr lang="en-US" sz="1300" b="0" u="none" strike="noStrike" noProof="0" dirty="0">
                          <a:latin typeface="Times New Roman" panose="02020603050405020304" pitchFamily="18" charset="0"/>
                          <a:cs typeface="Times New Roman" panose="02020603050405020304" pitchFamily="18" charset="0"/>
                        </a:rPr>
                        <a:t> Algorithm</a:t>
                      </a:r>
                    </a:p>
                    <a:p>
                      <a:pPr lvl="1" algn="l">
                        <a:buNone/>
                      </a:pPr>
                      <a:r>
                        <a:rPr lang="en-US" sz="1300" b="0" u="none" strike="noStrike" noProof="0" dirty="0">
                          <a:latin typeface="Times New Roman" panose="02020603050405020304" pitchFamily="18" charset="0"/>
                          <a:cs typeface="Times New Roman" panose="02020603050405020304" pitchFamily="18" charset="0"/>
                        </a:rPr>
                        <a:t>Author: </a:t>
                      </a:r>
                      <a:r>
                        <a:rPr lang="en-US" sz="1300" b="0" u="none" strike="noStrike" noProof="0" dirty="0" err="1">
                          <a:latin typeface="Times New Roman" panose="02020603050405020304" pitchFamily="18" charset="0"/>
                          <a:cs typeface="Times New Roman" panose="02020603050405020304" pitchFamily="18" charset="0"/>
                        </a:rPr>
                        <a:t>Weili</a:t>
                      </a:r>
                      <a:r>
                        <a:rPr lang="en-US" sz="1300" b="0" u="none" strike="noStrike" noProof="0" dirty="0">
                          <a:latin typeface="Times New Roman" panose="02020603050405020304" pitchFamily="18" charset="0"/>
                          <a:cs typeface="Times New Roman" panose="02020603050405020304" pitchFamily="18" charset="0"/>
                        </a:rPr>
                        <a:t> Chen∗†, </a:t>
                      </a:r>
                      <a:r>
                        <a:rPr lang="en-US" sz="1300" b="0" u="none" strike="noStrike" noProof="0" dirty="0" err="1">
                          <a:latin typeface="Times New Roman" panose="02020603050405020304" pitchFamily="18" charset="0"/>
                          <a:cs typeface="Times New Roman" panose="02020603050405020304" pitchFamily="18" charset="0"/>
                        </a:rPr>
                        <a:t>YueJin</a:t>
                      </a:r>
                      <a:r>
                        <a:rPr lang="en-US" sz="1300" b="0" u="none" strike="noStrike" noProof="0" dirty="0">
                          <a:latin typeface="Times New Roman" panose="02020603050405020304" pitchFamily="18" charset="0"/>
                          <a:cs typeface="Times New Roman" panose="02020603050405020304" pitchFamily="18" charset="0"/>
                        </a:rPr>
                        <a:t> Xu∗†, </a:t>
                      </a:r>
                      <a:r>
                        <a:rPr lang="en-US" sz="1300" b="0" u="none" strike="noStrike" noProof="0" dirty="0" err="1">
                          <a:latin typeface="Times New Roman" panose="02020603050405020304" pitchFamily="18" charset="0"/>
                          <a:cs typeface="Times New Roman" panose="02020603050405020304" pitchFamily="18" charset="0"/>
                        </a:rPr>
                        <a:t>Zibin</a:t>
                      </a:r>
                      <a:r>
                        <a:rPr lang="en-US" sz="1300" b="0" u="none" strike="noStrike" noProof="0" dirty="0">
                          <a:latin typeface="Times New Roman" panose="02020603050405020304" pitchFamily="18" charset="0"/>
                          <a:cs typeface="Times New Roman" panose="02020603050405020304" pitchFamily="18" charset="0"/>
                        </a:rPr>
                        <a:t> Zheng∗†, </a:t>
                      </a:r>
                      <a:r>
                        <a:rPr lang="en-US" sz="1300" b="0" u="none" strike="noStrike" noProof="0" dirty="0" err="1">
                          <a:latin typeface="Times New Roman" panose="02020603050405020304" pitchFamily="18" charset="0"/>
                          <a:cs typeface="Times New Roman" panose="02020603050405020304" pitchFamily="18" charset="0"/>
                        </a:rPr>
                        <a:t>Yuren</a:t>
                      </a:r>
                      <a:r>
                        <a:rPr lang="en-US" sz="1300" b="0" u="none" strike="noStrike" noProof="0" dirty="0">
                          <a:latin typeface="Times New Roman" panose="02020603050405020304" pitchFamily="18" charset="0"/>
                          <a:cs typeface="Times New Roman" panose="02020603050405020304" pitchFamily="18" charset="0"/>
                        </a:rPr>
                        <a:t> Zhou∗, </a:t>
                      </a:r>
                      <a:r>
                        <a:rPr lang="en-US" sz="1300" b="0" u="none" strike="noStrike" noProof="0" dirty="0" err="1">
                          <a:latin typeface="Times New Roman" panose="02020603050405020304" pitchFamily="18" charset="0"/>
                          <a:cs typeface="Times New Roman" panose="02020603050405020304" pitchFamily="18" charset="0"/>
                        </a:rPr>
                        <a:t>Jianxun</a:t>
                      </a:r>
                      <a:r>
                        <a:rPr lang="en-US" sz="1300" b="0" u="none" strike="noStrike" noProof="0" dirty="0">
                          <a:latin typeface="Times New Roman" panose="02020603050405020304" pitchFamily="18" charset="0"/>
                          <a:cs typeface="Times New Roman" panose="02020603050405020304" pitchFamily="18" charset="0"/>
                        </a:rPr>
                        <a:t> Eileen Yang‡ and Jing Bian </a:t>
                      </a:r>
                      <a:endParaRPr lang="en-US" sz="1300" b="0" i="0" u="none" strike="noStrike" noProof="0" dirty="0">
                        <a:latin typeface="Times New Roman" panose="02020603050405020304" pitchFamily="18" charset="0"/>
                        <a:cs typeface="Times New Roman" panose="02020603050405020304" pitchFamily="18" charset="0"/>
                      </a:endParaRPr>
                    </a:p>
                  </a:txBody>
                  <a:tcPr marL="86109" marR="86109" marT="43054" marB="43054" anchor="ctr"/>
                </a:tc>
                <a:tc>
                  <a:txBody>
                    <a:bodyPr/>
                    <a:lstStyle/>
                    <a:p>
                      <a:pPr lvl="0" algn="l">
                        <a:lnSpc>
                          <a:spcPct val="100000"/>
                        </a:lnSpc>
                        <a:spcBef>
                          <a:spcPts val="0"/>
                        </a:spcBef>
                        <a:spcAft>
                          <a:spcPts val="0"/>
                        </a:spcAft>
                        <a:buNone/>
                      </a:pPr>
                      <a:r>
                        <a:rPr lang="en-US" sz="1300" b="0" u="none" strike="noStrike" noProof="0" dirty="0">
                          <a:latin typeface="Times New Roman" panose="02020603050405020304" pitchFamily="18" charset="0"/>
                          <a:cs typeface="Times New Roman" panose="02020603050405020304" pitchFamily="18" charset="0"/>
                        </a:rPr>
                        <a:t>Publisher: IEEE International Conference on Service-Oriented System Engineering (SOSE) (978-1-7281-1442-2/19/$31.00 ©2019 IEEE DOI 10.1109/SOSE.2019.00050)</a:t>
                      </a:r>
                    </a:p>
                    <a:p>
                      <a:pPr lvl="0" algn="l">
                        <a:lnSpc>
                          <a:spcPct val="100000"/>
                        </a:lnSpc>
                        <a:spcBef>
                          <a:spcPts val="0"/>
                        </a:spcBef>
                        <a:spcAft>
                          <a:spcPts val="0"/>
                        </a:spcAft>
                        <a:buNone/>
                      </a:pPr>
                      <a:r>
                        <a:rPr lang="en-US" sz="1300" b="0" u="none" strike="noStrike" noProof="0" dirty="0">
                          <a:latin typeface="Times New Roman" panose="02020603050405020304" pitchFamily="18" charset="0"/>
                          <a:cs typeface="Times New Roman" panose="02020603050405020304" pitchFamily="18" charset="0"/>
                        </a:rPr>
                        <a:t>Publishing Year: 2019</a:t>
                      </a:r>
                    </a:p>
                    <a:p>
                      <a:pPr lvl="0" algn="l">
                        <a:lnSpc>
                          <a:spcPct val="100000"/>
                        </a:lnSpc>
                        <a:spcBef>
                          <a:spcPts val="0"/>
                        </a:spcBef>
                        <a:spcAft>
                          <a:spcPts val="0"/>
                        </a:spcAft>
                        <a:buNone/>
                      </a:pPr>
                      <a:endParaRPr lang="en-US" sz="1300" b="0" i="0" u="none" strike="noStrike" noProof="0" dirty="0">
                        <a:latin typeface="Times New Roman" panose="02020603050405020304" pitchFamily="18" charset="0"/>
                        <a:cs typeface="Times New Roman" panose="02020603050405020304" pitchFamily="18" charset="0"/>
                      </a:endParaRPr>
                    </a:p>
                  </a:txBody>
                  <a:tcPr marL="43054" marR="43054" marT="43054" marB="43054" anchor="ctr"/>
                </a:tc>
                <a:tc>
                  <a:txBody>
                    <a:bodyPr/>
                    <a:lstStyle/>
                    <a:p>
                      <a:r>
                        <a:rPr lang="en-IN" sz="1100" kern="1200" dirty="0">
                          <a:solidFill>
                            <a:schemeClr val="dk1"/>
                          </a:solidFill>
                          <a:effectLst/>
                          <a:latin typeface="Times New Roman" panose="02020603050405020304" pitchFamily="18" charset="0"/>
                          <a:cs typeface="Times New Roman" panose="02020603050405020304" pitchFamily="18" charset="0"/>
                        </a:rPr>
                        <a:t>In this paper, they propose an improved </a:t>
                      </a:r>
                      <a:r>
                        <a:rPr lang="en-IN" sz="1100" b="1" kern="1200" dirty="0" err="1">
                          <a:solidFill>
                            <a:schemeClr val="dk1"/>
                          </a:solidFill>
                          <a:effectLst/>
                          <a:latin typeface="Times New Roman" panose="02020603050405020304" pitchFamily="18" charset="0"/>
                          <a:cs typeface="Times New Roman" panose="02020603050405020304" pitchFamily="18" charset="0"/>
                        </a:rPr>
                        <a:t>Apriori</a:t>
                      </a:r>
                      <a:r>
                        <a:rPr lang="en-IN" sz="1100" b="1" kern="1200" dirty="0">
                          <a:solidFill>
                            <a:schemeClr val="dk1"/>
                          </a:solidFill>
                          <a:effectLst/>
                          <a:latin typeface="Times New Roman" panose="02020603050405020304" pitchFamily="18" charset="0"/>
                          <a:cs typeface="Times New Roman" panose="02020603050405020304" pitchFamily="18" charset="0"/>
                        </a:rPr>
                        <a:t> algorithm</a:t>
                      </a:r>
                      <a:r>
                        <a:rPr lang="en-IN" sz="1100" kern="1200" dirty="0">
                          <a:solidFill>
                            <a:schemeClr val="dk1"/>
                          </a:solidFill>
                          <a:effectLst/>
                          <a:latin typeface="Times New Roman" panose="02020603050405020304" pitchFamily="18" charset="0"/>
                          <a:cs typeface="Times New Roman" panose="02020603050405020304" pitchFamily="18" charset="0"/>
                        </a:rPr>
                        <a:t> to detect user groups who may involve in “pump &amp; dump” schemes. By using the leaked transaction history of the famous</a:t>
                      </a:r>
                    </a:p>
                    <a:p>
                      <a:r>
                        <a:rPr lang="en-IN" sz="1100" kern="1200" dirty="0">
                          <a:solidFill>
                            <a:schemeClr val="dk1"/>
                          </a:solidFill>
                          <a:effectLst/>
                          <a:latin typeface="Times New Roman" panose="02020603050405020304" pitchFamily="18" charset="0"/>
                          <a:cs typeface="Times New Roman" panose="02020603050405020304" pitchFamily="18" charset="0"/>
                        </a:rPr>
                        <a:t>Bitcoin exchange Mt. Gox, we found many user groups which buy or sell at the same time. To further analyse the detected groups, we found many abnormal trading records, i.e., abnormal trading behaviours and trading prices. </a:t>
                      </a:r>
                      <a:endParaRPr lang="en-US" sz="1100" dirty="0">
                        <a:latin typeface="Times New Roman" panose="02020603050405020304" pitchFamily="18" charset="0"/>
                        <a:cs typeface="Times New Roman" panose="02020603050405020304" pitchFamily="18" charset="0"/>
                      </a:endParaRPr>
                    </a:p>
                  </a:txBody>
                  <a:tcPr marL="86108" marR="86108" marT="43062" marB="43062" anchor="ctr"/>
                </a:tc>
                <a:extLst>
                  <a:ext uri="{0D108BD9-81ED-4DB2-BD59-A6C34878D82A}">
                    <a16:rowId xmlns:a16="http://schemas.microsoft.com/office/drawing/2014/main" val="2799508935"/>
                  </a:ext>
                </a:extLst>
              </a:tr>
              <a:tr h="1871668">
                <a:tc>
                  <a:txBody>
                    <a:bodyPr/>
                    <a:lstStyle/>
                    <a:p>
                      <a:pPr algn="ctr"/>
                      <a:r>
                        <a:rPr lang="en-US" sz="1100">
                          <a:solidFill>
                            <a:schemeClr val="tx1"/>
                          </a:solidFill>
                        </a:rPr>
                        <a:t>2</a:t>
                      </a:r>
                      <a:endParaRPr lang="en-US" sz="1100">
                        <a:solidFill>
                          <a:schemeClr val="tx1"/>
                        </a:solidFill>
                        <a:latin typeface="Times New Roman" panose="02020603050405020304" pitchFamily="18" charset="0"/>
                        <a:cs typeface="Times New Roman" panose="02020603050405020304" pitchFamily="18" charset="0"/>
                      </a:endParaRPr>
                    </a:p>
                  </a:txBody>
                  <a:tcPr marL="86108" marR="86108" marT="43062" marB="43062" anchor="ctr"/>
                </a:tc>
                <a:tc>
                  <a:txBody>
                    <a:bodyPr/>
                    <a:lstStyle/>
                    <a:p>
                      <a:pPr lvl="1" algn="l">
                        <a:buNone/>
                      </a:pPr>
                      <a:r>
                        <a:rPr lang="en-US" sz="1300" b="0" u="none" strike="noStrike" noProof="0" dirty="0">
                          <a:latin typeface="Times New Roman" panose="02020603050405020304" pitchFamily="18" charset="0"/>
                          <a:cs typeface="Times New Roman" panose="02020603050405020304" pitchFamily="18" charset="0"/>
                        </a:rPr>
                        <a:t>Pump-and-Dump Manipulation in Cryptocurrency Markets</a:t>
                      </a:r>
                    </a:p>
                    <a:p>
                      <a:pPr lvl="1" algn="l">
                        <a:buNone/>
                      </a:pPr>
                      <a:r>
                        <a:rPr lang="en-US" sz="1300" b="0" u="none" strike="noStrike" noProof="0" dirty="0">
                          <a:latin typeface="Times New Roman" panose="02020603050405020304" pitchFamily="18" charset="0"/>
                          <a:cs typeface="Times New Roman" panose="02020603050405020304" pitchFamily="18" charset="0"/>
                        </a:rPr>
                        <a:t>Author: Anirudh Dhawan and Talis J. </a:t>
                      </a:r>
                      <a:r>
                        <a:rPr lang="en-US" sz="1300" b="0" u="none" strike="noStrike" noProof="0" dirty="0" err="1">
                          <a:latin typeface="Times New Roman" panose="02020603050405020304" pitchFamily="18" charset="0"/>
                          <a:cs typeface="Times New Roman" panose="02020603050405020304" pitchFamily="18" charset="0"/>
                        </a:rPr>
                        <a:t>Putnin</a:t>
                      </a:r>
                      <a:r>
                        <a:rPr lang="en-US" sz="1300" b="0" u="none" strike="noStrike" noProof="0" dirty="0">
                          <a:latin typeface="Times New Roman" panose="02020603050405020304" pitchFamily="18" charset="0"/>
                          <a:cs typeface="Times New Roman" panose="02020603050405020304" pitchFamily="18" charset="0"/>
                        </a:rPr>
                        <a:t>¸</a:t>
                      </a:r>
                      <a:endParaRPr lang="en-US" sz="1300" b="0" i="0" u="none" strike="noStrike" noProof="0" dirty="0">
                        <a:latin typeface="Times New Roman" panose="02020603050405020304" pitchFamily="18" charset="0"/>
                        <a:cs typeface="Times New Roman" panose="02020603050405020304" pitchFamily="18" charset="0"/>
                      </a:endParaRPr>
                    </a:p>
                  </a:txBody>
                  <a:tcPr marL="86109" marR="86109" marT="43054" marB="43054" anchor="ctr"/>
                </a:tc>
                <a:tc>
                  <a:txBody>
                    <a:bodyPr/>
                    <a:lstStyle/>
                    <a:p>
                      <a:pPr lvl="0" algn="l">
                        <a:buNone/>
                      </a:pPr>
                      <a:r>
                        <a:rPr lang="en-US" sz="1300" b="0" u="none" strike="noStrike" noProof="0" dirty="0">
                          <a:latin typeface="Times New Roman" panose="02020603050405020304" pitchFamily="18" charset="0"/>
                          <a:cs typeface="Times New Roman" panose="02020603050405020304" pitchFamily="18" charset="0"/>
                        </a:rPr>
                        <a:t>Publisher: - Indian Institute of Management Bangalore, India, 2University of Technology Sydney, Australia, Stockholm School of Economics in Riga, Latvia and 4Digital Finance Co-operative Research Centre, Australia</a:t>
                      </a:r>
                    </a:p>
                    <a:p>
                      <a:pPr lvl="0" algn="l">
                        <a:buNone/>
                      </a:pPr>
                      <a:r>
                        <a:rPr lang="en-US" sz="1300" b="0" u="none" strike="noStrike" noProof="0" dirty="0">
                          <a:latin typeface="Times New Roman" panose="02020603050405020304" pitchFamily="18" charset="0"/>
                          <a:cs typeface="Times New Roman" panose="02020603050405020304" pitchFamily="18" charset="0"/>
                        </a:rPr>
                        <a:t>Publishing Year: : 4 August 2022</a:t>
                      </a:r>
                      <a:endParaRPr lang="en-US" sz="1300" b="0" i="0" u="none" strike="noStrike" noProof="0" dirty="0">
                        <a:latin typeface="Times New Roman" panose="02020603050405020304" pitchFamily="18" charset="0"/>
                        <a:cs typeface="Times New Roman" panose="02020603050405020304" pitchFamily="18" charset="0"/>
                      </a:endParaRPr>
                    </a:p>
                  </a:txBody>
                  <a:tcPr marL="86109" marR="86109" marT="43054" marB="43054" anchor="ctr"/>
                </a:tc>
                <a:tc>
                  <a:txBody>
                    <a:bodyPr/>
                    <a:lstStyle/>
                    <a:p>
                      <a:pPr lvl="0" algn="l">
                        <a:buNone/>
                      </a:pPr>
                      <a:r>
                        <a:rPr lang="en-US" sz="1100" b="0" u="none" strike="noStrike" noProof="0" dirty="0">
                          <a:latin typeface="Times New Roman" panose="02020603050405020304" pitchFamily="18" charset="0"/>
                          <a:cs typeface="Times New Roman" panose="02020603050405020304" pitchFamily="18" charset="0"/>
                        </a:rPr>
                        <a:t>Cryptocurrencies have given rise to a new form of pump-and-dump manipulation, which is similar in some respects to traditional pump-and-dump manipulation of stocks but completely different in other respects</a:t>
                      </a:r>
                    </a:p>
                    <a:p>
                      <a:pPr lvl="0" algn="l">
                        <a:buNone/>
                      </a:pPr>
                      <a:r>
                        <a:rPr lang="en-US" sz="1100" dirty="0">
                          <a:latin typeface="Times New Roman" panose="02020603050405020304" pitchFamily="18" charset="0"/>
                          <a:cs typeface="Times New Roman" panose="02020603050405020304" pitchFamily="18" charset="0"/>
                        </a:rPr>
                        <a:t>widespread manipulation can damage the perceived integrity of cryptocurrency</a:t>
                      </a:r>
                    </a:p>
                    <a:p>
                      <a:pPr lvl="0" algn="l">
                        <a:buNone/>
                      </a:pPr>
                      <a:r>
                        <a:rPr lang="en-US" sz="1100" dirty="0">
                          <a:latin typeface="Times New Roman" panose="02020603050405020304" pitchFamily="18" charset="0"/>
                          <a:cs typeface="Times New Roman" panose="02020603050405020304" pitchFamily="18" charset="0"/>
                        </a:rPr>
                        <a:t>markets and investor confidence in tokens and tokenization.</a:t>
                      </a:r>
                    </a:p>
                  </a:txBody>
                  <a:tcPr marL="86108" marR="86108" marT="43062" marB="43062" anchor="ctr"/>
                </a:tc>
                <a:extLst>
                  <a:ext uri="{0D108BD9-81ED-4DB2-BD59-A6C34878D82A}">
                    <a16:rowId xmlns:a16="http://schemas.microsoft.com/office/drawing/2014/main" val="2963391140"/>
                  </a:ext>
                </a:extLst>
              </a:tr>
            </a:tbl>
          </a:graphicData>
        </a:graphic>
      </p:graphicFrame>
    </p:spTree>
    <p:extLst>
      <p:ext uri="{BB962C8B-B14F-4D97-AF65-F5344CB8AC3E}">
        <p14:creationId xmlns:p14="http://schemas.microsoft.com/office/powerpoint/2010/main" val="1019110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8" name="Table 4">
            <a:extLst>
              <a:ext uri="{FF2B5EF4-FFF2-40B4-BE49-F238E27FC236}">
                <a16:creationId xmlns:a16="http://schemas.microsoft.com/office/drawing/2014/main" id="{EBFB12DF-7B0B-9524-C9AE-2A63047BB8AB}"/>
              </a:ext>
            </a:extLst>
          </p:cNvPr>
          <p:cNvGraphicFramePr>
            <a:graphicFrameLocks noGrp="1"/>
          </p:cNvGraphicFramePr>
          <p:nvPr>
            <p:ph idx="1"/>
            <p:extLst>
              <p:ext uri="{D42A27DB-BD31-4B8C-83A1-F6EECF244321}">
                <p14:modId xmlns:p14="http://schemas.microsoft.com/office/powerpoint/2010/main" val="2525618334"/>
              </p:ext>
            </p:extLst>
          </p:nvPr>
        </p:nvGraphicFramePr>
        <p:xfrm>
          <a:off x="327259" y="308008"/>
          <a:ext cx="11540689" cy="6246796"/>
        </p:xfrm>
        <a:graphic>
          <a:graphicData uri="http://schemas.openxmlformats.org/drawingml/2006/table">
            <a:tbl>
              <a:tblPr firstRow="1" bandRow="1">
                <a:solidFill>
                  <a:schemeClr val="bg1"/>
                </a:solidFill>
                <a:tableStyleId>{5C22544A-7EE6-4342-B048-85BDC9FD1C3A}</a:tableStyleId>
              </a:tblPr>
              <a:tblGrid>
                <a:gridCol w="1212609">
                  <a:extLst>
                    <a:ext uri="{9D8B030D-6E8A-4147-A177-3AD203B41FA5}">
                      <a16:colId xmlns:a16="http://schemas.microsoft.com/office/drawing/2014/main" val="2385015395"/>
                    </a:ext>
                  </a:extLst>
                </a:gridCol>
                <a:gridCol w="2854719">
                  <a:extLst>
                    <a:ext uri="{9D8B030D-6E8A-4147-A177-3AD203B41FA5}">
                      <a16:colId xmlns:a16="http://schemas.microsoft.com/office/drawing/2014/main" val="870618774"/>
                    </a:ext>
                  </a:extLst>
                </a:gridCol>
                <a:gridCol w="3042521">
                  <a:extLst>
                    <a:ext uri="{9D8B030D-6E8A-4147-A177-3AD203B41FA5}">
                      <a16:colId xmlns:a16="http://schemas.microsoft.com/office/drawing/2014/main" val="2814770211"/>
                    </a:ext>
                  </a:extLst>
                </a:gridCol>
                <a:gridCol w="4430840">
                  <a:extLst>
                    <a:ext uri="{9D8B030D-6E8A-4147-A177-3AD203B41FA5}">
                      <a16:colId xmlns:a16="http://schemas.microsoft.com/office/drawing/2014/main" val="2852344192"/>
                    </a:ext>
                  </a:extLst>
                </a:gridCol>
              </a:tblGrid>
              <a:tr h="485786">
                <a:tc>
                  <a:txBody>
                    <a:bodyPr/>
                    <a:lstStyle/>
                    <a:p>
                      <a:r>
                        <a:rPr lang="en-US" sz="1400" b="0" cap="none" spc="0">
                          <a:solidFill>
                            <a:schemeClr val="bg1"/>
                          </a:solidFill>
                        </a:rPr>
                        <a:t>Sr no.</a:t>
                      </a:r>
                      <a:endParaRPr lang="en-IN" sz="1400" b="0" cap="none" spc="0">
                        <a:solidFill>
                          <a:schemeClr val="bg1"/>
                        </a:solidFill>
                      </a:endParaRPr>
                    </a:p>
                  </a:txBody>
                  <a:tcPr marL="118988" marR="80094" marT="91529" marB="91529"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r>
                        <a:rPr lang="en-US" sz="1400" b="0" cap="none" spc="0" dirty="0">
                          <a:solidFill>
                            <a:schemeClr val="bg1"/>
                          </a:solidFill>
                        </a:rPr>
                        <a:t>Paper title and its author </a:t>
                      </a:r>
                      <a:endParaRPr lang="en-IN" sz="1400" b="0" cap="none" spc="0" dirty="0">
                        <a:solidFill>
                          <a:schemeClr val="bg1"/>
                        </a:solidFill>
                      </a:endParaRPr>
                    </a:p>
                  </a:txBody>
                  <a:tcPr marL="118988" marR="80094" marT="91529" marB="91529"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r>
                        <a:rPr lang="en-US" sz="1400" b="0" cap="none" spc="0">
                          <a:solidFill>
                            <a:schemeClr val="bg1"/>
                          </a:solidFill>
                        </a:rPr>
                        <a:t>Details of publication</a:t>
                      </a:r>
                      <a:endParaRPr lang="en-IN" sz="1400" b="0" cap="none" spc="0">
                        <a:solidFill>
                          <a:schemeClr val="bg1"/>
                        </a:solidFill>
                      </a:endParaRPr>
                    </a:p>
                  </a:txBody>
                  <a:tcPr marL="118988" marR="80094" marT="91529" marB="91529"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r>
                        <a:rPr lang="en-US" sz="1400" b="0" cap="none" spc="0">
                          <a:solidFill>
                            <a:schemeClr val="bg1"/>
                          </a:solidFill>
                        </a:rPr>
                        <a:t>Findings/ outcome</a:t>
                      </a:r>
                      <a:endParaRPr lang="en-IN" sz="1400" b="0" cap="none" spc="0">
                        <a:solidFill>
                          <a:schemeClr val="bg1"/>
                        </a:solidFill>
                      </a:endParaRPr>
                    </a:p>
                  </a:txBody>
                  <a:tcPr marL="118988" marR="80094" marT="91529" marB="91529"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3676055440"/>
                  </a:ext>
                </a:extLst>
              </a:tr>
              <a:tr h="2880505">
                <a:tc>
                  <a:txBody>
                    <a:bodyPr/>
                    <a:lstStyle/>
                    <a:p>
                      <a:pPr algn="ctr"/>
                      <a:r>
                        <a:rPr lang="en-US" sz="1400" cap="none" spc="0">
                          <a:solidFill>
                            <a:schemeClr val="tx1"/>
                          </a:solidFill>
                          <a:latin typeface="Times New Roman" panose="02020603050405020304" pitchFamily="18" charset="0"/>
                          <a:cs typeface="Times New Roman" panose="02020603050405020304" pitchFamily="18" charset="0"/>
                        </a:rPr>
                        <a:t>3</a:t>
                      </a:r>
                    </a:p>
                  </a:txBody>
                  <a:tcPr marL="118988" marR="80093" marT="91529" marB="91529"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lvl="1" algn="l">
                        <a:buNone/>
                      </a:pPr>
                      <a:r>
                        <a:rPr lang="en-US" sz="1400" b="0" i="0" u="none" strike="noStrike" cap="none" spc="0" noProof="0">
                          <a:solidFill>
                            <a:schemeClr val="tx1"/>
                          </a:solidFill>
                          <a:latin typeface="Times New Roman" panose="02020603050405020304" pitchFamily="18" charset="0"/>
                          <a:cs typeface="Times New Roman" panose="02020603050405020304" pitchFamily="18" charset="0"/>
                        </a:rPr>
                        <a:t>Detecting cryptocurrency pump-and-dump frauds using market and</a:t>
                      </a:r>
                    </a:p>
                    <a:p>
                      <a:pPr lvl="1" algn="l">
                        <a:buNone/>
                      </a:pPr>
                      <a:r>
                        <a:rPr lang="en-US" sz="1400" b="0" i="0" u="none" strike="noStrike" cap="none" spc="0" noProof="0">
                          <a:solidFill>
                            <a:schemeClr val="tx1"/>
                          </a:solidFill>
                          <a:latin typeface="Times New Roman" panose="02020603050405020304" pitchFamily="18" charset="0"/>
                          <a:cs typeface="Times New Roman" panose="02020603050405020304" pitchFamily="18" charset="0"/>
                        </a:rPr>
                        <a:t>social signals</a:t>
                      </a:r>
                    </a:p>
                    <a:p>
                      <a:pPr lvl="1" algn="l">
                        <a:buNone/>
                      </a:pPr>
                      <a:r>
                        <a:rPr lang="en-US" sz="1400" b="0" i="0" u="none" strike="noStrike" cap="none" spc="0" noProof="0">
                          <a:solidFill>
                            <a:schemeClr val="tx1"/>
                          </a:solidFill>
                          <a:latin typeface="Times New Roman" panose="02020603050405020304" pitchFamily="18" charset="0"/>
                          <a:cs typeface="Times New Roman" panose="02020603050405020304" pitchFamily="18" charset="0"/>
                        </a:rPr>
                        <a:t>Author: Huy Nghiem *, Goran Muric , Fred </a:t>
                      </a:r>
                      <a:r>
                        <a:rPr lang="en-US" sz="1400" b="0" i="0" u="none" strike="noStrike" cap="none" spc="0" noProof="0" err="1">
                          <a:solidFill>
                            <a:schemeClr val="tx1"/>
                          </a:solidFill>
                          <a:latin typeface="Times New Roman" panose="02020603050405020304" pitchFamily="18" charset="0"/>
                          <a:cs typeface="Times New Roman" panose="02020603050405020304" pitchFamily="18" charset="0"/>
                        </a:rPr>
                        <a:t>Morstatter</a:t>
                      </a:r>
                      <a:r>
                        <a:rPr lang="en-US" sz="1400" b="0" i="0" u="none" strike="noStrike" cap="none" spc="0" noProof="0">
                          <a:solidFill>
                            <a:schemeClr val="tx1"/>
                          </a:solidFill>
                          <a:latin typeface="Times New Roman" panose="02020603050405020304" pitchFamily="18" charset="0"/>
                          <a:cs typeface="Times New Roman" panose="02020603050405020304" pitchFamily="18" charset="0"/>
                        </a:rPr>
                        <a:t> , Emilio Ferrara</a:t>
                      </a:r>
                    </a:p>
                  </a:txBody>
                  <a:tcPr marL="118988" marR="80094" marT="91529" marB="91529"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lvl="0" algn="l">
                        <a:lnSpc>
                          <a:spcPct val="100000"/>
                        </a:lnSpc>
                        <a:spcBef>
                          <a:spcPts val="0"/>
                        </a:spcBef>
                        <a:spcAft>
                          <a:spcPts val="0"/>
                        </a:spcAft>
                        <a:buNone/>
                      </a:pPr>
                      <a:r>
                        <a:rPr lang="en-US" sz="1400" b="0" i="0" u="none" strike="noStrike" cap="none" spc="0" noProof="0" err="1">
                          <a:solidFill>
                            <a:schemeClr val="tx1"/>
                          </a:solidFill>
                          <a:latin typeface="Times New Roman" panose="02020603050405020304" pitchFamily="18" charset="0"/>
                          <a:cs typeface="Times New Roman" panose="02020603050405020304" pitchFamily="18" charset="0"/>
                        </a:rPr>
                        <a:t>Publisher:University</a:t>
                      </a:r>
                      <a:r>
                        <a:rPr lang="en-US" sz="1400" b="0" i="0" u="none" strike="noStrike" cap="none" spc="0" noProof="0">
                          <a:solidFill>
                            <a:schemeClr val="tx1"/>
                          </a:solidFill>
                          <a:latin typeface="Times New Roman" panose="02020603050405020304" pitchFamily="18" charset="0"/>
                          <a:cs typeface="Times New Roman" panose="02020603050405020304" pitchFamily="18" charset="0"/>
                        </a:rPr>
                        <a:t> of Southern California, Information Sciences Institute, 4676 Admiralty Way, Marina del Ray, Los Angeles, California, USA</a:t>
                      </a:r>
                    </a:p>
                    <a:p>
                      <a:pPr lvl="0" algn="l">
                        <a:lnSpc>
                          <a:spcPct val="100000"/>
                        </a:lnSpc>
                        <a:spcBef>
                          <a:spcPts val="0"/>
                        </a:spcBef>
                        <a:spcAft>
                          <a:spcPts val="0"/>
                        </a:spcAft>
                        <a:buNone/>
                      </a:pPr>
                      <a:r>
                        <a:rPr lang="en-US" sz="1400" b="0" i="0" u="none" strike="noStrike" cap="none" spc="0" noProof="0">
                          <a:solidFill>
                            <a:schemeClr val="tx1"/>
                          </a:solidFill>
                          <a:latin typeface="Times New Roman" panose="02020603050405020304" pitchFamily="18" charset="0"/>
                          <a:cs typeface="Times New Roman" panose="02020603050405020304" pitchFamily="18" charset="0"/>
                        </a:rPr>
                        <a:t>Publishing Year: 2021</a:t>
                      </a:r>
                    </a:p>
                    <a:p>
                      <a:pPr lvl="0" algn="l">
                        <a:lnSpc>
                          <a:spcPct val="100000"/>
                        </a:lnSpc>
                        <a:spcBef>
                          <a:spcPts val="0"/>
                        </a:spcBef>
                        <a:spcAft>
                          <a:spcPts val="0"/>
                        </a:spcAft>
                        <a:buNone/>
                      </a:pPr>
                      <a:endParaRPr lang="en-US" sz="1400" b="0" i="0" u="none" strike="noStrike" cap="none" spc="0" noProof="0">
                        <a:solidFill>
                          <a:schemeClr val="tx1"/>
                        </a:solidFill>
                        <a:latin typeface="Times New Roman" panose="02020603050405020304" pitchFamily="18" charset="0"/>
                        <a:cs typeface="Times New Roman" panose="02020603050405020304" pitchFamily="18" charset="0"/>
                      </a:endParaRPr>
                    </a:p>
                  </a:txBody>
                  <a:tcPr marL="118988" marR="40047" marT="91529" marB="91529"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1400" kern="1200" cap="none" spc="0">
                          <a:solidFill>
                            <a:schemeClr val="tx1"/>
                          </a:solidFill>
                          <a:effectLst/>
                          <a:latin typeface="Times New Roman" panose="02020603050405020304" pitchFamily="18" charset="0"/>
                          <a:ea typeface="+mn-ea"/>
                          <a:cs typeface="Times New Roman" panose="02020603050405020304" pitchFamily="18" charset="0"/>
                        </a:rPr>
                        <a:t>In this paper, they propose an approach to predict the target cryptocurrency for each pump before its announcement using market and social media signals using Neural Network-based architectures while offering interpretable insights into their black-box nature. </a:t>
                      </a:r>
                    </a:p>
                    <a:p>
                      <a:r>
                        <a:rPr lang="en-US" sz="1400" kern="1200" cap="none" spc="0">
                          <a:solidFill>
                            <a:schemeClr val="tx1"/>
                          </a:solidFill>
                          <a:effectLst/>
                          <a:latin typeface="Times New Roman" panose="02020603050405020304" pitchFamily="18" charset="0"/>
                          <a:ea typeface="+mn-ea"/>
                          <a:cs typeface="Times New Roman" panose="02020603050405020304" pitchFamily="18" charset="0"/>
                        </a:rPr>
                        <a:t>Additionally, the construct models that are capable of forecasting the highest price induced by the pump after the cryptocurrency’s identity is revealed within 6.1% error margin. (</a:t>
                      </a:r>
                      <a:r>
                        <a:rPr lang="en-IN" sz="1400" kern="1200" cap="none" spc="0">
                          <a:solidFill>
                            <a:schemeClr val="tx1"/>
                          </a:solidFill>
                          <a:effectLst/>
                          <a:latin typeface="Times New Roman" panose="02020603050405020304" pitchFamily="18" charset="0"/>
                          <a:ea typeface="+mn-ea"/>
                          <a:cs typeface="Times New Roman" panose="02020603050405020304" pitchFamily="18" charset="0"/>
                        </a:rPr>
                        <a:t>CLSTM models BLSTM models CNN models )</a:t>
                      </a:r>
                      <a:endParaRPr lang="en-US" sz="1400" cap="none" spc="0">
                        <a:solidFill>
                          <a:schemeClr val="tx1"/>
                        </a:solidFill>
                        <a:latin typeface="Times New Roman" panose="02020603050405020304" pitchFamily="18" charset="0"/>
                        <a:cs typeface="Times New Roman" panose="02020603050405020304" pitchFamily="18" charset="0"/>
                      </a:endParaRPr>
                    </a:p>
                  </a:txBody>
                  <a:tcPr marL="118988" marR="80093" marT="91529" marB="91529"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119388879"/>
                  </a:ext>
                </a:extLst>
              </a:tr>
              <a:tr h="2880505">
                <a:tc>
                  <a:txBody>
                    <a:bodyPr/>
                    <a:lstStyle/>
                    <a:p>
                      <a:pPr algn="ctr"/>
                      <a:r>
                        <a:rPr lang="en-US" sz="1400" cap="none" spc="0">
                          <a:solidFill>
                            <a:schemeClr val="tx1"/>
                          </a:solidFill>
                          <a:latin typeface="Times New Roman" panose="02020603050405020304" pitchFamily="18" charset="0"/>
                          <a:cs typeface="Times New Roman" panose="02020603050405020304" pitchFamily="18" charset="0"/>
                        </a:rPr>
                        <a:t>4</a:t>
                      </a:r>
                    </a:p>
                  </a:txBody>
                  <a:tcPr marL="118988" marR="80093" marT="91529" marB="91529"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1" algn="ctr">
                        <a:buNone/>
                      </a:pPr>
                      <a:r>
                        <a:rPr lang="en-US" sz="1400" b="0" i="0" u="none" strike="noStrike" cap="none" spc="0" noProof="0" dirty="0">
                          <a:solidFill>
                            <a:schemeClr val="tx1"/>
                          </a:solidFill>
                          <a:latin typeface="Times New Roman" panose="02020603050405020304" pitchFamily="18" charset="0"/>
                          <a:cs typeface="Times New Roman" panose="02020603050405020304" pitchFamily="18" charset="0"/>
                        </a:rPr>
                        <a:t>Explainable AI-Driven Financial Transaction Fraud Detection using Machine Learning and Deep Neural Networks</a:t>
                      </a:r>
                    </a:p>
                    <a:p>
                      <a:pPr lvl="1" algn="ctr">
                        <a:buNone/>
                      </a:pPr>
                      <a:r>
                        <a:rPr lang="en-US" sz="1400" b="0" i="0" u="none" strike="noStrike" cap="none" spc="0" noProof="0" dirty="0">
                          <a:solidFill>
                            <a:schemeClr val="tx1"/>
                          </a:solidFill>
                          <a:latin typeface="Times New Roman" panose="02020603050405020304" pitchFamily="18" charset="0"/>
                          <a:cs typeface="Times New Roman" panose="02020603050405020304" pitchFamily="18" charset="0"/>
                        </a:rPr>
                        <a:t>Author: </a:t>
                      </a:r>
                      <a:r>
                        <a:rPr lang="en-US" sz="1400" b="0" i="0" u="none" strike="noStrike" cap="none" spc="0" noProof="0" dirty="0" err="1">
                          <a:solidFill>
                            <a:schemeClr val="tx1"/>
                          </a:solidFill>
                          <a:latin typeface="Times New Roman" panose="02020603050405020304" pitchFamily="18" charset="0"/>
                          <a:cs typeface="Times New Roman" panose="02020603050405020304" pitchFamily="18" charset="0"/>
                        </a:rPr>
                        <a:t>Chaithanya</a:t>
                      </a:r>
                      <a:r>
                        <a:rPr lang="en-US" sz="1400" b="0" i="0" u="none" strike="noStrike" cap="none" spc="0" noProof="0" dirty="0">
                          <a:solidFill>
                            <a:schemeClr val="tx1"/>
                          </a:solidFill>
                          <a:latin typeface="Times New Roman" panose="02020603050405020304" pitchFamily="18" charset="0"/>
                          <a:cs typeface="Times New Roman" panose="02020603050405020304" pitchFamily="18" charset="0"/>
                        </a:rPr>
                        <a:t> Vamshi Saia , Debashish </a:t>
                      </a:r>
                      <a:r>
                        <a:rPr lang="en-US" sz="1400" b="0" i="0" u="none" strike="noStrike" cap="none" spc="0" noProof="0" dirty="0" err="1">
                          <a:solidFill>
                            <a:schemeClr val="tx1"/>
                          </a:solidFill>
                          <a:latin typeface="Times New Roman" panose="02020603050405020304" pitchFamily="18" charset="0"/>
                          <a:cs typeface="Times New Roman" panose="02020603050405020304" pitchFamily="18" charset="0"/>
                        </a:rPr>
                        <a:t>Dasa</a:t>
                      </a:r>
                      <a:r>
                        <a:rPr lang="en-US" sz="1400" b="0" i="0" u="none" strike="noStrike" cap="none" spc="0" noProof="0" dirty="0">
                          <a:solidFill>
                            <a:schemeClr val="tx1"/>
                          </a:solidFill>
                          <a:latin typeface="Times New Roman" panose="02020603050405020304" pitchFamily="18" charset="0"/>
                          <a:cs typeface="Times New Roman" panose="02020603050405020304" pitchFamily="18" charset="0"/>
                        </a:rPr>
                        <a:t>, *, </a:t>
                      </a:r>
                      <a:r>
                        <a:rPr lang="en-US" sz="1400" b="0" i="0" u="none" strike="noStrike" cap="none" spc="0" noProof="0" dirty="0" err="1">
                          <a:solidFill>
                            <a:schemeClr val="tx1"/>
                          </a:solidFill>
                          <a:latin typeface="Times New Roman" panose="02020603050405020304" pitchFamily="18" charset="0"/>
                          <a:cs typeface="Times New Roman" panose="02020603050405020304" pitchFamily="18" charset="0"/>
                        </a:rPr>
                        <a:t>Nouh</a:t>
                      </a:r>
                      <a:r>
                        <a:rPr lang="en-US" sz="1400" b="0" i="0" u="none" strike="noStrike" cap="none" spc="0" noProof="0" dirty="0">
                          <a:solidFill>
                            <a:schemeClr val="tx1"/>
                          </a:solidFill>
                          <a:latin typeface="Times New Roman" panose="02020603050405020304" pitchFamily="18" charset="0"/>
                          <a:cs typeface="Times New Roman" panose="02020603050405020304" pitchFamily="18" charset="0"/>
                        </a:rPr>
                        <a:t> </a:t>
                      </a:r>
                      <a:r>
                        <a:rPr lang="en-US" sz="1400" b="0" i="0" u="none" strike="noStrike" cap="none" spc="0" noProof="0" dirty="0" err="1">
                          <a:solidFill>
                            <a:schemeClr val="tx1"/>
                          </a:solidFill>
                          <a:latin typeface="Times New Roman" panose="02020603050405020304" pitchFamily="18" charset="0"/>
                          <a:cs typeface="Times New Roman" panose="02020603050405020304" pitchFamily="18" charset="0"/>
                        </a:rPr>
                        <a:t>Elmitwallya</a:t>
                      </a:r>
                      <a:r>
                        <a:rPr lang="en-US" sz="1400" b="0" i="0" u="none" strike="noStrike" cap="none" spc="0" noProof="0" dirty="0">
                          <a:solidFill>
                            <a:schemeClr val="tx1"/>
                          </a:solidFill>
                          <a:latin typeface="Times New Roman" panose="02020603050405020304" pitchFamily="18" charset="0"/>
                          <a:cs typeface="Times New Roman" panose="02020603050405020304" pitchFamily="18" charset="0"/>
                        </a:rPr>
                        <a:t> , </a:t>
                      </a:r>
                      <a:r>
                        <a:rPr lang="en-US" sz="1400" b="0" i="0" u="none" strike="noStrike" cap="none" spc="0" noProof="0" dirty="0" err="1">
                          <a:solidFill>
                            <a:schemeClr val="tx1"/>
                          </a:solidFill>
                          <a:latin typeface="Times New Roman" panose="02020603050405020304" pitchFamily="18" charset="0"/>
                          <a:cs typeface="Times New Roman" panose="02020603050405020304" pitchFamily="18" charset="0"/>
                        </a:rPr>
                        <a:t>Ogerta</a:t>
                      </a:r>
                      <a:r>
                        <a:rPr lang="en-US" sz="1400" b="0" i="0" u="none" strike="noStrike" cap="none" spc="0" noProof="0" dirty="0">
                          <a:solidFill>
                            <a:schemeClr val="tx1"/>
                          </a:solidFill>
                          <a:latin typeface="Times New Roman" panose="02020603050405020304" pitchFamily="18" charset="0"/>
                          <a:cs typeface="Times New Roman" panose="02020603050405020304" pitchFamily="18" charset="0"/>
                        </a:rPr>
                        <a:t> </a:t>
                      </a:r>
                      <a:r>
                        <a:rPr lang="en-US" sz="1400" b="0" i="0" u="none" strike="noStrike" cap="none" spc="0" noProof="0" dirty="0" err="1">
                          <a:solidFill>
                            <a:schemeClr val="tx1"/>
                          </a:solidFill>
                          <a:latin typeface="Times New Roman" panose="02020603050405020304" pitchFamily="18" charset="0"/>
                          <a:cs typeface="Times New Roman" panose="02020603050405020304" pitchFamily="18" charset="0"/>
                        </a:rPr>
                        <a:t>Elezaja</a:t>
                      </a:r>
                      <a:r>
                        <a:rPr lang="en-US" sz="1400" b="0" i="0" u="none" strike="noStrike" cap="none" spc="0" noProof="0" dirty="0">
                          <a:solidFill>
                            <a:schemeClr val="tx1"/>
                          </a:solidFill>
                          <a:latin typeface="Times New Roman" panose="02020603050405020304" pitchFamily="18" charset="0"/>
                          <a:cs typeface="Times New Roman" panose="02020603050405020304" pitchFamily="18" charset="0"/>
                        </a:rPr>
                        <a:t> Md </a:t>
                      </a:r>
                      <a:r>
                        <a:rPr lang="en-US" sz="1400" b="0" i="0" u="none" strike="noStrike" cap="none" spc="0" noProof="0" dirty="0" err="1">
                          <a:solidFill>
                            <a:schemeClr val="tx1"/>
                          </a:solidFill>
                          <a:latin typeface="Times New Roman" panose="02020603050405020304" pitchFamily="18" charset="0"/>
                          <a:cs typeface="Times New Roman" panose="02020603050405020304" pitchFamily="18" charset="0"/>
                        </a:rPr>
                        <a:t>Baharul</a:t>
                      </a:r>
                      <a:r>
                        <a:rPr lang="en-US" sz="1400" b="0" i="0" u="none" strike="noStrike" cap="none" spc="0" noProof="0" dirty="0">
                          <a:solidFill>
                            <a:schemeClr val="tx1"/>
                          </a:solidFill>
                          <a:latin typeface="Times New Roman" panose="02020603050405020304" pitchFamily="18" charset="0"/>
                          <a:cs typeface="Times New Roman" panose="02020603050405020304" pitchFamily="18" charset="0"/>
                        </a:rPr>
                        <a:t> </a:t>
                      </a:r>
                      <a:r>
                        <a:rPr lang="en-US" sz="1400" b="0" i="0" u="none" strike="noStrike" cap="none" spc="0" noProof="0" dirty="0" err="1">
                          <a:solidFill>
                            <a:schemeClr val="tx1"/>
                          </a:solidFill>
                          <a:latin typeface="Times New Roman" panose="02020603050405020304" pitchFamily="18" charset="0"/>
                          <a:cs typeface="Times New Roman" panose="02020603050405020304" pitchFamily="18" charset="0"/>
                        </a:rPr>
                        <a:t>Islamb</a:t>
                      </a:r>
                      <a:endParaRPr lang="en-US" sz="1400" b="0" i="0" u="none" strike="noStrike" cap="none" spc="0" noProof="0" dirty="0">
                        <a:solidFill>
                          <a:schemeClr val="tx1"/>
                        </a:solidFill>
                        <a:latin typeface="Times New Roman" panose="02020603050405020304" pitchFamily="18" charset="0"/>
                        <a:cs typeface="Times New Roman" panose="02020603050405020304" pitchFamily="18" charset="0"/>
                      </a:endParaRPr>
                    </a:p>
                  </a:txBody>
                  <a:tcPr marL="118988" marR="80094" marT="91529" marB="91529"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ctr">
                        <a:buNone/>
                      </a:pPr>
                      <a:r>
                        <a:rPr lang="en-US" sz="1400" b="0" i="0" u="none" strike="noStrike" cap="none" spc="0" noProof="0">
                          <a:solidFill>
                            <a:schemeClr val="tx1"/>
                          </a:solidFill>
                          <a:latin typeface="Times New Roman" panose="02020603050405020304" pitchFamily="18" charset="0"/>
                          <a:cs typeface="Times New Roman" panose="02020603050405020304" pitchFamily="18" charset="0"/>
                        </a:rPr>
                        <a:t>Department of Computing &amp; Data Science, Faculty of Computing, Engineering &amp; the Built Environment, Birmingham City University, United Kingdom</a:t>
                      </a:r>
                    </a:p>
                    <a:p>
                      <a:pPr lvl="0" algn="ctr">
                        <a:buNone/>
                      </a:pPr>
                      <a:r>
                        <a:rPr lang="en-US" sz="1400" b="0" i="0" u="none" strike="noStrike" cap="none" spc="0" noProof="0" err="1">
                          <a:solidFill>
                            <a:schemeClr val="tx1"/>
                          </a:solidFill>
                          <a:latin typeface="Times New Roman" panose="02020603050405020304" pitchFamily="18" charset="0"/>
                          <a:cs typeface="Times New Roman" panose="02020603050405020304" pitchFamily="18" charset="0"/>
                        </a:rPr>
                        <a:t>bCollege</a:t>
                      </a:r>
                      <a:r>
                        <a:rPr lang="en-US" sz="1400" b="0" i="0" u="none" strike="noStrike" cap="none" spc="0" noProof="0">
                          <a:solidFill>
                            <a:schemeClr val="tx1"/>
                          </a:solidFill>
                          <a:latin typeface="Times New Roman" panose="02020603050405020304" pitchFamily="18" charset="0"/>
                          <a:cs typeface="Times New Roman" panose="02020603050405020304" pitchFamily="18" charset="0"/>
                        </a:rPr>
                        <a:t> of Data Science and Engineering, American University of Malta, Malta</a:t>
                      </a:r>
                    </a:p>
                    <a:p>
                      <a:pPr lvl="0" algn="ctr">
                        <a:buNone/>
                      </a:pPr>
                      <a:r>
                        <a:rPr lang="en-US" sz="1400" b="0" i="0" u="none" strike="noStrike" cap="none" spc="0" noProof="0">
                          <a:solidFill>
                            <a:schemeClr val="tx1"/>
                          </a:solidFill>
                          <a:latin typeface="Times New Roman" panose="02020603050405020304" pitchFamily="18" charset="0"/>
                          <a:cs typeface="Times New Roman" panose="02020603050405020304" pitchFamily="18" charset="0"/>
                        </a:rPr>
                        <a:t>* Corresponding Author</a:t>
                      </a:r>
                    </a:p>
                    <a:p>
                      <a:pPr lvl="0" algn="ctr">
                        <a:buNone/>
                      </a:pPr>
                      <a:r>
                        <a:rPr lang="en-US" sz="1400" b="0" i="0" u="none" strike="noStrike" cap="none" spc="0" noProof="0">
                          <a:solidFill>
                            <a:schemeClr val="tx1"/>
                          </a:solidFill>
                          <a:latin typeface="Times New Roman" panose="02020603050405020304" pitchFamily="18" charset="0"/>
                          <a:cs typeface="Times New Roman" panose="02020603050405020304" pitchFamily="18" charset="0"/>
                        </a:rPr>
                        <a:t>Publishing Year: : 18 May 2023</a:t>
                      </a:r>
                    </a:p>
                  </a:txBody>
                  <a:tcPr marL="118988" marR="80094" marT="91529" marB="91529"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lvl="0" algn="l">
                        <a:buNone/>
                      </a:pPr>
                      <a:r>
                        <a:rPr lang="en-US" sz="1400" b="0" i="0" u="none" strike="noStrike" cap="none" spc="0" noProof="0" dirty="0">
                          <a:solidFill>
                            <a:schemeClr val="tx1"/>
                          </a:solidFill>
                          <a:latin typeface="Times New Roman" panose="02020603050405020304" pitchFamily="18" charset="0"/>
                          <a:cs typeface="Times New Roman" panose="02020603050405020304" pitchFamily="18" charset="0"/>
                        </a:rPr>
                        <a:t>This research tackled and filled the gap of the lack of </a:t>
                      </a:r>
                      <a:r>
                        <a:rPr lang="en-US" sz="1400" b="0" i="0" u="none" strike="noStrike" cap="none" spc="0" noProof="0" dirty="0" err="1">
                          <a:solidFill>
                            <a:schemeClr val="tx1"/>
                          </a:solidFill>
                          <a:latin typeface="Times New Roman" panose="02020603050405020304" pitchFamily="18" charset="0"/>
                          <a:cs typeface="Times New Roman" panose="02020603050405020304" pitchFamily="18" charset="0"/>
                        </a:rPr>
                        <a:t>explainability</a:t>
                      </a:r>
                      <a:r>
                        <a:rPr lang="en-US" sz="1400" b="0" i="0" u="none" strike="noStrike" cap="none" spc="0" noProof="0" dirty="0">
                          <a:solidFill>
                            <a:schemeClr val="tx1"/>
                          </a:solidFill>
                          <a:latin typeface="Times New Roman" panose="02020603050405020304" pitchFamily="18" charset="0"/>
                          <a:cs typeface="Times New Roman" panose="02020603050405020304" pitchFamily="18" charset="0"/>
                        </a:rPr>
                        <a:t> by implementing an Explainable AI (XAI)-driven Interface for Financial Transaction Fraud Detection using Machine Learning (ML) &amp; Deep Neural Networks (DNN) The research contributed to both Explainable AI (XAI) research community and practical business value to solve fraud detection business problems in the financial services and banking industry by implementing five cutting-edge Explainable AI (XAI) methods for enhancing the model interpretability</a:t>
                      </a:r>
                      <a:r>
                        <a:rPr lang="en-US" sz="1400" cap="none" spc="0" dirty="0">
                          <a:solidFill>
                            <a:schemeClr val="tx1"/>
                          </a:solidFill>
                          <a:latin typeface="Times New Roman" panose="02020603050405020304" pitchFamily="18" charset="0"/>
                          <a:cs typeface="Times New Roman" panose="02020603050405020304" pitchFamily="18" charset="0"/>
                        </a:rPr>
                        <a:t>.</a:t>
                      </a:r>
                    </a:p>
                  </a:txBody>
                  <a:tcPr marL="118988" marR="80093" marT="91529" marB="91529"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494130632"/>
                  </a:ext>
                </a:extLst>
              </a:tr>
            </a:tbl>
          </a:graphicData>
        </a:graphic>
      </p:graphicFrame>
    </p:spTree>
    <p:extLst>
      <p:ext uri="{BB962C8B-B14F-4D97-AF65-F5344CB8AC3E}">
        <p14:creationId xmlns:p14="http://schemas.microsoft.com/office/powerpoint/2010/main" val="568823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8FD1E94-B12F-434F-8027-5DBEAC55A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graphicFrame>
        <p:nvGraphicFramePr>
          <p:cNvPr id="4" name="Table 4">
            <a:extLst>
              <a:ext uri="{FF2B5EF4-FFF2-40B4-BE49-F238E27FC236}">
                <a16:creationId xmlns:a16="http://schemas.microsoft.com/office/drawing/2014/main" id="{5FFAFFBD-E91A-135B-D5AA-7D9BF3C0C575}"/>
              </a:ext>
            </a:extLst>
          </p:cNvPr>
          <p:cNvGraphicFramePr>
            <a:graphicFrameLocks noGrp="1"/>
          </p:cNvGraphicFramePr>
          <p:nvPr>
            <p:ph idx="1"/>
            <p:extLst>
              <p:ext uri="{D42A27DB-BD31-4B8C-83A1-F6EECF244321}">
                <p14:modId xmlns:p14="http://schemas.microsoft.com/office/powerpoint/2010/main" val="1973041487"/>
              </p:ext>
            </p:extLst>
          </p:nvPr>
        </p:nvGraphicFramePr>
        <p:xfrm>
          <a:off x="548639" y="442762"/>
          <a:ext cx="11194182" cy="6187981"/>
        </p:xfrm>
        <a:graphic>
          <a:graphicData uri="http://schemas.openxmlformats.org/drawingml/2006/table">
            <a:tbl>
              <a:tblPr firstRow="1" bandRow="1">
                <a:tableStyleId>{7E9639D4-E3E2-4D34-9284-5A2195B3D0D7}</a:tableStyleId>
              </a:tblPr>
              <a:tblGrid>
                <a:gridCol w="1005506">
                  <a:extLst>
                    <a:ext uri="{9D8B030D-6E8A-4147-A177-3AD203B41FA5}">
                      <a16:colId xmlns:a16="http://schemas.microsoft.com/office/drawing/2014/main" val="3348516422"/>
                    </a:ext>
                  </a:extLst>
                </a:gridCol>
                <a:gridCol w="2805113">
                  <a:extLst>
                    <a:ext uri="{9D8B030D-6E8A-4147-A177-3AD203B41FA5}">
                      <a16:colId xmlns:a16="http://schemas.microsoft.com/office/drawing/2014/main" val="2125462797"/>
                    </a:ext>
                  </a:extLst>
                </a:gridCol>
                <a:gridCol w="3561154">
                  <a:extLst>
                    <a:ext uri="{9D8B030D-6E8A-4147-A177-3AD203B41FA5}">
                      <a16:colId xmlns:a16="http://schemas.microsoft.com/office/drawing/2014/main" val="3779445466"/>
                    </a:ext>
                  </a:extLst>
                </a:gridCol>
                <a:gridCol w="3822409">
                  <a:extLst>
                    <a:ext uri="{9D8B030D-6E8A-4147-A177-3AD203B41FA5}">
                      <a16:colId xmlns:a16="http://schemas.microsoft.com/office/drawing/2014/main" val="1295565939"/>
                    </a:ext>
                  </a:extLst>
                </a:gridCol>
              </a:tblGrid>
              <a:tr h="519084">
                <a:tc>
                  <a:txBody>
                    <a:bodyPr/>
                    <a:lstStyle/>
                    <a:p>
                      <a:r>
                        <a:rPr lang="en-US" sz="1800"/>
                        <a:t>Sr no.</a:t>
                      </a:r>
                      <a:endParaRPr lang="en-IN" sz="1800"/>
                    </a:p>
                  </a:txBody>
                  <a:tcPr marL="80774" marR="80774" marT="44426" marB="4442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Paper title and its author </a:t>
                      </a:r>
                      <a:endParaRPr lang="en-IN" sz="1800" dirty="0"/>
                    </a:p>
                  </a:txBody>
                  <a:tcPr marL="80774" marR="80774" marT="44426" marB="4442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Details of publication</a:t>
                      </a:r>
                      <a:endParaRPr lang="en-IN" sz="1800" dirty="0"/>
                    </a:p>
                  </a:txBody>
                  <a:tcPr marL="80774" marR="80774" marT="44426" marB="4442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latin typeface="Times New Roman" panose="02020603050405020304" pitchFamily="18" charset="0"/>
                          <a:cs typeface="Times New Roman" panose="02020603050405020304" pitchFamily="18" charset="0"/>
                        </a:rPr>
                        <a:t>Findings/Outcome</a:t>
                      </a:r>
                    </a:p>
                  </a:txBody>
                  <a:tcPr marL="80774" marR="80774" marT="44426" marB="44426"/>
                </a:tc>
                <a:extLst>
                  <a:ext uri="{0D108BD9-81ED-4DB2-BD59-A6C34878D82A}">
                    <a16:rowId xmlns:a16="http://schemas.microsoft.com/office/drawing/2014/main" val="1685317314"/>
                  </a:ext>
                </a:extLst>
              </a:tr>
              <a:tr h="2405699">
                <a:tc>
                  <a:txBody>
                    <a:bodyPr/>
                    <a:lstStyle/>
                    <a:p>
                      <a:pPr algn="ctr"/>
                      <a:r>
                        <a:rPr lang="en-US" sz="1100">
                          <a:solidFill>
                            <a:schemeClr val="tx1"/>
                          </a:solidFill>
                        </a:rPr>
                        <a:t>5</a:t>
                      </a:r>
                      <a:endParaRPr lang="en-US" sz="1100">
                        <a:solidFill>
                          <a:schemeClr val="tx1"/>
                        </a:solidFill>
                        <a:latin typeface="Times New Roman" panose="02020603050405020304" pitchFamily="18" charset="0"/>
                        <a:cs typeface="Times New Roman" panose="02020603050405020304" pitchFamily="18" charset="0"/>
                      </a:endParaRPr>
                    </a:p>
                  </a:txBody>
                  <a:tcPr marL="80773" marR="80773" marT="44434" marB="44434" anchor="ctr"/>
                </a:tc>
                <a:tc>
                  <a:txBody>
                    <a:bodyPr/>
                    <a:lstStyle/>
                    <a:p>
                      <a:pPr algn="l"/>
                      <a:r>
                        <a:rPr lang="en-US" sz="1100" dirty="0">
                          <a:solidFill>
                            <a:schemeClr val="tx1"/>
                          </a:solidFill>
                          <a:latin typeface="Times New Roman" panose="02020603050405020304" pitchFamily="18" charset="0"/>
                          <a:cs typeface="Times New Roman" panose="02020603050405020304" pitchFamily="18" charset="0"/>
                        </a:rPr>
                        <a:t>(Case Study-1)</a:t>
                      </a:r>
                    </a:p>
                    <a:p>
                      <a:pPr algn="l"/>
                      <a:r>
                        <a:rPr lang="en-US" sz="1100" dirty="0">
                          <a:solidFill>
                            <a:schemeClr val="tx1"/>
                          </a:solidFill>
                          <a:latin typeface="Times New Roman" panose="02020603050405020304" pitchFamily="18" charset="0"/>
                          <a:cs typeface="Times New Roman" panose="02020603050405020304" pitchFamily="18" charset="0"/>
                        </a:rPr>
                        <a:t>Title: A Comparative Analysis - Credit card fraud detection using Machine Learning</a:t>
                      </a:r>
                    </a:p>
                    <a:p>
                      <a:pPr algn="l"/>
                      <a:r>
                        <a:rPr lang="en-US" sz="1100" dirty="0">
                          <a:solidFill>
                            <a:schemeClr val="tx1"/>
                          </a:solidFill>
                          <a:latin typeface="Times New Roman" panose="02020603050405020304" pitchFamily="18" charset="0"/>
                          <a:cs typeface="Times New Roman" panose="02020603050405020304" pitchFamily="18" charset="0"/>
                        </a:rPr>
                        <a:t>Techniques.</a:t>
                      </a:r>
                    </a:p>
                    <a:p>
                      <a:pPr algn="l"/>
                      <a:r>
                        <a:rPr lang="en-US" sz="1100" dirty="0">
                          <a:solidFill>
                            <a:schemeClr val="tx1"/>
                          </a:solidFill>
                          <a:latin typeface="Times New Roman" panose="02020603050405020304" pitchFamily="18" charset="0"/>
                          <a:cs typeface="Times New Roman" panose="02020603050405020304" pitchFamily="18" charset="0"/>
                        </a:rPr>
                        <a:t>Author: John O. </a:t>
                      </a:r>
                      <a:r>
                        <a:rPr lang="en-US" sz="1100" dirty="0" err="1">
                          <a:solidFill>
                            <a:schemeClr val="tx1"/>
                          </a:solidFill>
                          <a:latin typeface="Times New Roman" panose="02020603050405020304" pitchFamily="18" charset="0"/>
                          <a:cs typeface="Times New Roman" panose="02020603050405020304" pitchFamily="18" charset="0"/>
                        </a:rPr>
                        <a:t>Awoyemi</a:t>
                      </a:r>
                      <a:r>
                        <a:rPr lang="en-US" sz="1100" dirty="0">
                          <a:solidFill>
                            <a:schemeClr val="tx1"/>
                          </a:solidFill>
                          <a:latin typeface="Times New Roman" panose="02020603050405020304" pitchFamily="18" charset="0"/>
                          <a:cs typeface="Times New Roman" panose="02020603050405020304" pitchFamily="18" charset="0"/>
                        </a:rPr>
                        <a:t>, Adebayo O. </a:t>
                      </a:r>
                      <a:r>
                        <a:rPr lang="en-US" sz="1100" dirty="0" err="1">
                          <a:solidFill>
                            <a:schemeClr val="tx1"/>
                          </a:solidFill>
                          <a:latin typeface="Times New Roman" panose="02020603050405020304" pitchFamily="18" charset="0"/>
                          <a:cs typeface="Times New Roman" panose="02020603050405020304" pitchFamily="18" charset="0"/>
                        </a:rPr>
                        <a:t>Adetunmbi</a:t>
                      </a:r>
                      <a:r>
                        <a:rPr lang="en-US" sz="1100" dirty="0">
                          <a:solidFill>
                            <a:schemeClr val="tx1"/>
                          </a:solidFill>
                          <a:latin typeface="Times New Roman" panose="02020603050405020304" pitchFamily="18" charset="0"/>
                          <a:cs typeface="Times New Roman" panose="02020603050405020304" pitchFamily="18" charset="0"/>
                        </a:rPr>
                        <a:t>, Samuel A. </a:t>
                      </a:r>
                      <a:r>
                        <a:rPr lang="en-US" sz="1100" dirty="0" err="1">
                          <a:solidFill>
                            <a:schemeClr val="tx1"/>
                          </a:solidFill>
                          <a:latin typeface="Times New Roman" panose="02020603050405020304" pitchFamily="18" charset="0"/>
                          <a:cs typeface="Times New Roman" panose="02020603050405020304" pitchFamily="18" charset="0"/>
                        </a:rPr>
                        <a:t>Oluwadare</a:t>
                      </a:r>
                      <a:endParaRPr lang="en-US" sz="1100" dirty="0">
                        <a:solidFill>
                          <a:schemeClr val="tx1"/>
                        </a:solidFill>
                        <a:latin typeface="Times New Roman" panose="02020603050405020304" pitchFamily="18" charset="0"/>
                        <a:cs typeface="Times New Roman" panose="02020603050405020304" pitchFamily="18" charset="0"/>
                      </a:endParaRPr>
                    </a:p>
                    <a:p>
                      <a:pPr algn="ctr"/>
                      <a:endParaRPr lang="en-US" sz="1100" dirty="0">
                        <a:solidFill>
                          <a:schemeClr val="tx1"/>
                        </a:solidFill>
                        <a:latin typeface="Times New Roman" panose="02020603050405020304" pitchFamily="18" charset="0"/>
                        <a:cs typeface="Times New Roman" panose="02020603050405020304" pitchFamily="18" charset="0"/>
                      </a:endParaRPr>
                    </a:p>
                  </a:txBody>
                  <a:tcPr marL="80773" marR="80773" marT="44434" marB="44434" anchor="ctr"/>
                </a:tc>
                <a:tc>
                  <a:txBody>
                    <a:bodyPr/>
                    <a:lstStyle/>
                    <a:p>
                      <a:pPr lvl="0" algn="l">
                        <a:lnSpc>
                          <a:spcPct val="100000"/>
                        </a:lnSpc>
                        <a:spcBef>
                          <a:spcPts val="0"/>
                        </a:spcBef>
                        <a:spcAft>
                          <a:spcPts val="0"/>
                        </a:spcAft>
                        <a:buNone/>
                      </a:pPr>
                      <a:r>
                        <a:rPr lang="en-US" sz="1200" b="0" u="none" strike="noStrike" noProof="0" dirty="0"/>
                        <a:t>Department of Computer Science Federal University of Technology Akure </a:t>
                      </a:r>
                      <a:r>
                        <a:rPr lang="en-US" sz="1200" b="0" u="none" strike="noStrike" noProof="0" dirty="0" err="1"/>
                        <a:t>Akure</a:t>
                      </a:r>
                      <a:r>
                        <a:rPr lang="en-US" sz="1200" b="0" u="none" strike="noStrike" noProof="0" dirty="0"/>
                        <a:t>, Nigeria</a:t>
                      </a:r>
                    </a:p>
                    <a:p>
                      <a:pPr lvl="0" algn="l">
                        <a:lnSpc>
                          <a:spcPct val="100000"/>
                        </a:lnSpc>
                        <a:spcBef>
                          <a:spcPts val="0"/>
                        </a:spcBef>
                        <a:spcAft>
                          <a:spcPts val="0"/>
                        </a:spcAft>
                        <a:buNone/>
                      </a:pPr>
                      <a:r>
                        <a:rPr lang="en-US" sz="1200" b="0" u="none" strike="noStrike" noProof="0" dirty="0"/>
                        <a:t>Publishing Year: 2017</a:t>
                      </a:r>
                      <a:endParaRPr lang="en-US" sz="1200" b="0" i="0" u="none" strike="noStrike" noProof="0" dirty="0">
                        <a:latin typeface="Times New Roman" panose="02020603050405020304" pitchFamily="18" charset="0"/>
                        <a:cs typeface="Times New Roman" panose="02020603050405020304" pitchFamily="18" charset="0"/>
                      </a:endParaRPr>
                    </a:p>
                    <a:p>
                      <a:pPr lvl="1" algn="l">
                        <a:buNone/>
                      </a:pPr>
                      <a:endParaRPr lang="en-US" sz="1400" b="0" i="0" u="none" strike="noStrike" noProof="0" dirty="0">
                        <a:latin typeface="Times New Roman" panose="02020603050405020304" pitchFamily="18" charset="0"/>
                        <a:cs typeface="Times New Roman" panose="02020603050405020304" pitchFamily="18" charset="0"/>
                      </a:endParaRPr>
                    </a:p>
                  </a:txBody>
                  <a:tcPr marL="80774" marR="80774" marT="44426" marB="44426" anchor="ctr"/>
                </a:tc>
                <a:tc>
                  <a:txBody>
                    <a:bodyPr/>
                    <a:lstStyle/>
                    <a:p>
                      <a:pPr algn="l"/>
                      <a:r>
                        <a:rPr lang="en-US" sz="1100" dirty="0">
                          <a:solidFill>
                            <a:schemeClr val="tx1"/>
                          </a:solidFill>
                          <a:latin typeface="Times New Roman" panose="02020603050405020304" pitchFamily="18" charset="0"/>
                          <a:cs typeface="Times New Roman" panose="02020603050405020304" pitchFamily="18" charset="0"/>
                        </a:rPr>
                        <a:t>The performance of fraud detection in credit card transactions is greatly affected by the sampling approach on dataset, selection of variables and detection technique(s) used.</a:t>
                      </a:r>
                    </a:p>
                    <a:p>
                      <a:pPr algn="l"/>
                      <a:r>
                        <a:rPr lang="en-US" sz="1100" dirty="0">
                          <a:solidFill>
                            <a:schemeClr val="tx1"/>
                          </a:solidFill>
                          <a:latin typeface="Times New Roman" panose="02020603050405020304" pitchFamily="18" charset="0"/>
                          <a:cs typeface="Times New Roman" panose="02020603050405020304" pitchFamily="18" charset="0"/>
                        </a:rPr>
                        <a:t>This paper investigates the performance of naïve bayes, k-nearest neighbor and logistic regression on highly skewed credit card fraud data. The results shows of optimal</a:t>
                      </a:r>
                    </a:p>
                    <a:p>
                      <a:pPr algn="l"/>
                      <a:r>
                        <a:rPr lang="en-US" sz="1100" dirty="0">
                          <a:solidFill>
                            <a:schemeClr val="tx1"/>
                          </a:solidFill>
                          <a:latin typeface="Times New Roman" panose="02020603050405020304" pitchFamily="18" charset="0"/>
                          <a:cs typeface="Times New Roman" panose="02020603050405020304" pitchFamily="18" charset="0"/>
                        </a:rPr>
                        <a:t>accuracy for naïve bayes, k-nearest neighbor and logistic regression classifiers are 97.92%, 97.69% and 54.86% respectively.</a:t>
                      </a:r>
                    </a:p>
                    <a:p>
                      <a:pPr algn="ct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tc>
                <a:extLst>
                  <a:ext uri="{0D108BD9-81ED-4DB2-BD59-A6C34878D82A}">
                    <a16:rowId xmlns:a16="http://schemas.microsoft.com/office/drawing/2014/main" val="1381292907"/>
                  </a:ext>
                </a:extLst>
              </a:tr>
              <a:tr h="3263198">
                <a:tc>
                  <a:txBody>
                    <a:bodyPr/>
                    <a:lstStyle/>
                    <a:p>
                      <a:pPr algn="ctr"/>
                      <a:r>
                        <a:rPr lang="en-US" sz="1100">
                          <a:solidFill>
                            <a:schemeClr val="tx1"/>
                          </a:solidFill>
                        </a:rPr>
                        <a:t>6</a:t>
                      </a:r>
                      <a:endParaRPr lang="en-US" sz="1100">
                        <a:solidFill>
                          <a:schemeClr val="tx1"/>
                        </a:solidFill>
                        <a:latin typeface="Times New Roman" panose="02020603050405020304" pitchFamily="18" charset="0"/>
                        <a:cs typeface="Times New Roman" panose="02020603050405020304" pitchFamily="18" charset="0"/>
                      </a:endParaRPr>
                    </a:p>
                  </a:txBody>
                  <a:tcPr marL="80773" marR="80773" marT="44434" marB="44434" anchor="ctr"/>
                </a:tc>
                <a:tc>
                  <a:txBody>
                    <a:bodyPr/>
                    <a:lstStyle/>
                    <a:p>
                      <a:pPr lvl="1" algn="l">
                        <a:buNone/>
                      </a:pPr>
                      <a:r>
                        <a:rPr lang="en-US" sz="1400" b="0" u="none" strike="noStrike" noProof="0" dirty="0">
                          <a:latin typeface="Times New Roman" panose="02020603050405020304" pitchFamily="18" charset="0"/>
                          <a:cs typeface="Times New Roman" panose="02020603050405020304" pitchFamily="18" charset="0"/>
                        </a:rPr>
                        <a:t>(Case study 2)</a:t>
                      </a:r>
                    </a:p>
                    <a:p>
                      <a:pPr lvl="1" algn="l">
                        <a:buNone/>
                      </a:pPr>
                      <a:r>
                        <a:rPr lang="en-US" sz="1400" b="0" u="none" strike="noStrike" noProof="0" dirty="0">
                          <a:latin typeface="Times New Roman" panose="02020603050405020304" pitchFamily="18" charset="0"/>
                          <a:cs typeface="Times New Roman" panose="02020603050405020304" pitchFamily="18" charset="0"/>
                        </a:rPr>
                        <a:t>Title: Fraud Detection using Machine Learning and Deep Learning</a:t>
                      </a:r>
                    </a:p>
                    <a:p>
                      <a:pPr lvl="1" algn="l">
                        <a:buNone/>
                      </a:pPr>
                      <a:r>
                        <a:rPr lang="en-US" sz="1400" b="0" u="none" strike="noStrike" noProof="0" dirty="0">
                          <a:latin typeface="Times New Roman" panose="02020603050405020304" pitchFamily="18" charset="0"/>
                          <a:cs typeface="Times New Roman" panose="02020603050405020304" pitchFamily="18" charset="0"/>
                        </a:rPr>
                        <a:t>Author: </a:t>
                      </a:r>
                      <a:r>
                        <a:rPr lang="en-US" sz="1400" b="0" u="none" strike="noStrike" noProof="0" dirty="0" err="1">
                          <a:latin typeface="Times New Roman" panose="02020603050405020304" pitchFamily="18" charset="0"/>
                          <a:cs typeface="Times New Roman" panose="02020603050405020304" pitchFamily="18" charset="0"/>
                        </a:rPr>
                        <a:t>Pradheepan</a:t>
                      </a:r>
                      <a:r>
                        <a:rPr lang="en-US" sz="1400" b="0" u="none" strike="noStrike" noProof="0" dirty="0">
                          <a:latin typeface="Times New Roman" panose="02020603050405020304" pitchFamily="18" charset="0"/>
                          <a:cs typeface="Times New Roman" panose="02020603050405020304" pitchFamily="18" charset="0"/>
                        </a:rPr>
                        <a:t> Raghavan, </a:t>
                      </a:r>
                      <a:r>
                        <a:rPr lang="en-US" sz="1400" b="0" u="none" strike="noStrike" noProof="0" dirty="0" err="1">
                          <a:latin typeface="Times New Roman" panose="02020603050405020304" pitchFamily="18" charset="0"/>
                          <a:cs typeface="Times New Roman" panose="02020603050405020304" pitchFamily="18" charset="0"/>
                        </a:rPr>
                        <a:t>Neamat</a:t>
                      </a:r>
                      <a:r>
                        <a:rPr lang="en-US" sz="1400" b="0" u="none" strike="noStrike" noProof="0" dirty="0">
                          <a:latin typeface="Times New Roman" panose="02020603050405020304" pitchFamily="18" charset="0"/>
                          <a:cs typeface="Times New Roman" panose="02020603050405020304" pitchFamily="18" charset="0"/>
                        </a:rPr>
                        <a:t> El </a:t>
                      </a:r>
                      <a:r>
                        <a:rPr lang="en-US" sz="1400" b="0" u="none" strike="noStrike" noProof="0" dirty="0" err="1">
                          <a:latin typeface="Times New Roman" panose="02020603050405020304" pitchFamily="18" charset="0"/>
                          <a:cs typeface="Times New Roman" panose="02020603050405020304" pitchFamily="18" charset="0"/>
                        </a:rPr>
                        <a:t>GayarSchool</a:t>
                      </a:r>
                      <a:r>
                        <a:rPr lang="en-US" sz="1400" b="0" u="none" strike="noStrike" noProof="0" dirty="0">
                          <a:latin typeface="Times New Roman" panose="02020603050405020304" pitchFamily="18" charset="0"/>
                          <a:cs typeface="Times New Roman" panose="02020603050405020304" pitchFamily="18" charset="0"/>
                        </a:rPr>
                        <a:t> of Mathematical and Computer Sciences Heriot Watt University Dubai, UAE</a:t>
                      </a:r>
                      <a:endParaRPr lang="en-US" sz="1400" b="0" i="0" u="none" strike="noStrike" noProof="0" dirty="0">
                        <a:latin typeface="Times New Roman" panose="02020603050405020304" pitchFamily="18" charset="0"/>
                        <a:cs typeface="Times New Roman" panose="02020603050405020304" pitchFamily="18" charset="0"/>
                      </a:endParaRPr>
                    </a:p>
                  </a:txBody>
                  <a:tcPr marL="80774" marR="80774" marT="44426" marB="44426" anchor="ctr"/>
                </a:tc>
                <a:tc>
                  <a:txBody>
                    <a:bodyPr/>
                    <a:lstStyle/>
                    <a:p>
                      <a:pPr lvl="0" algn="l">
                        <a:buNone/>
                      </a:pPr>
                      <a:r>
                        <a:rPr lang="en-US" sz="1400" b="0" u="none" strike="noStrike" noProof="0" dirty="0">
                          <a:latin typeface="Times New Roman" panose="02020603050405020304" pitchFamily="18" charset="0"/>
                          <a:cs typeface="Times New Roman" panose="02020603050405020304" pitchFamily="18" charset="0"/>
                        </a:rPr>
                        <a:t>2019 International Conference on Computational Intelligence and Knowledge Economy (ICCIKE)</a:t>
                      </a:r>
                    </a:p>
                    <a:p>
                      <a:pPr lvl="0" algn="l">
                        <a:buNone/>
                      </a:pPr>
                      <a:r>
                        <a:rPr lang="en-US" sz="1400" b="0" u="none" strike="noStrike" noProof="0" dirty="0">
                          <a:latin typeface="Times New Roman" panose="02020603050405020304" pitchFamily="18" charset="0"/>
                          <a:cs typeface="Times New Roman" panose="02020603050405020304" pitchFamily="18" charset="0"/>
                        </a:rPr>
                        <a:t>Publishing Year: December 11-12-2019</a:t>
                      </a:r>
                      <a:endParaRPr lang="en-US" sz="1400" b="0" i="0" u="none" strike="noStrike" noProof="0" dirty="0">
                        <a:latin typeface="Times New Roman" panose="02020603050405020304" pitchFamily="18" charset="0"/>
                        <a:cs typeface="Times New Roman" panose="02020603050405020304" pitchFamily="18" charset="0"/>
                      </a:endParaRPr>
                    </a:p>
                  </a:txBody>
                  <a:tcPr marL="80774" marR="80774" marT="44426" marB="44426" anchor="ctr"/>
                </a:tc>
                <a:tc>
                  <a:txBody>
                    <a:bodyPr/>
                    <a:lstStyle/>
                    <a:p>
                      <a:pPr lvl="0" algn="l">
                        <a:buNone/>
                      </a:pPr>
                      <a:r>
                        <a:rPr lang="en-US" sz="1200" b="0" i="0" u="none" strike="noStrike" noProof="0" dirty="0">
                          <a:latin typeface="Times New Roman" panose="02020603050405020304" pitchFamily="18" charset="0"/>
                          <a:cs typeface="Times New Roman" panose="02020603050405020304" pitchFamily="18" charset="0"/>
                        </a:rPr>
                        <a:t>This paper aims to benchmark multiple machine learning methods such as k-nearest </a:t>
                      </a:r>
                      <a:r>
                        <a:rPr lang="en-US" sz="1200" b="0" i="0" u="none" strike="noStrike" noProof="0" dirty="0" err="1">
                          <a:latin typeface="Times New Roman" panose="02020603050405020304" pitchFamily="18" charset="0"/>
                          <a:cs typeface="Times New Roman" panose="02020603050405020304" pitchFamily="18" charset="0"/>
                        </a:rPr>
                        <a:t>neighbour</a:t>
                      </a:r>
                      <a:r>
                        <a:rPr lang="en-US" sz="1200" b="0" i="0" u="none" strike="noStrike" noProof="0">
                          <a:latin typeface="Times New Roman" panose="02020603050405020304" pitchFamily="18" charset="0"/>
                          <a:cs typeface="Times New Roman" panose="02020603050405020304" pitchFamily="18" charset="0"/>
                        </a:rPr>
                        <a:t> (KNN), random forest and support vector machines (SVM), while the deep learning methods such as autoencoders, convolutional neural networks (CNN), restricted Boltzmann machine (RBM) and deep belief networks (DBN).</a:t>
                      </a:r>
                      <a:endParaRPr lang="en-US" sz="1200" dirty="0">
                        <a:latin typeface="Times New Roman" panose="02020603050405020304" pitchFamily="18" charset="0"/>
                        <a:cs typeface="Times New Roman" panose="02020603050405020304" pitchFamily="18" charset="0"/>
                      </a:endParaRPr>
                    </a:p>
                  </a:txBody>
                  <a:tcPr marL="91439" marR="91439" marT="45728" marB="45728" anchor="ctr"/>
                </a:tc>
                <a:extLst>
                  <a:ext uri="{0D108BD9-81ED-4DB2-BD59-A6C34878D82A}">
                    <a16:rowId xmlns:a16="http://schemas.microsoft.com/office/drawing/2014/main" val="1135550518"/>
                  </a:ext>
                </a:extLst>
              </a:tr>
            </a:tbl>
          </a:graphicData>
        </a:graphic>
      </p:graphicFrame>
    </p:spTree>
    <p:extLst>
      <p:ext uri="{BB962C8B-B14F-4D97-AF65-F5344CB8AC3E}">
        <p14:creationId xmlns:p14="http://schemas.microsoft.com/office/powerpoint/2010/main" val="1984314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78FD1E94-B12F-434F-8027-5DBEAC55A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0">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graphicFrame>
        <p:nvGraphicFramePr>
          <p:cNvPr id="4" name="Table 4">
            <a:extLst>
              <a:ext uri="{FF2B5EF4-FFF2-40B4-BE49-F238E27FC236}">
                <a16:creationId xmlns:a16="http://schemas.microsoft.com/office/drawing/2014/main" id="{EF5D71A2-A189-23DC-CDF1-1AF699C3D874}"/>
              </a:ext>
            </a:extLst>
          </p:cNvPr>
          <p:cNvGraphicFramePr>
            <a:graphicFrameLocks noGrp="1"/>
          </p:cNvGraphicFramePr>
          <p:nvPr>
            <p:ph idx="1"/>
            <p:extLst>
              <p:ext uri="{D42A27DB-BD31-4B8C-83A1-F6EECF244321}">
                <p14:modId xmlns:p14="http://schemas.microsoft.com/office/powerpoint/2010/main" val="3019414659"/>
              </p:ext>
            </p:extLst>
          </p:nvPr>
        </p:nvGraphicFramePr>
        <p:xfrm>
          <a:off x="317634" y="481263"/>
          <a:ext cx="11425185" cy="2591299"/>
        </p:xfrm>
        <a:graphic>
          <a:graphicData uri="http://schemas.openxmlformats.org/drawingml/2006/table">
            <a:tbl>
              <a:tblPr firstRow="1" bandRow="1">
                <a:tableStyleId>{9D7B26C5-4107-4FEC-AEDC-1716B250A1EF}</a:tableStyleId>
              </a:tblPr>
              <a:tblGrid>
                <a:gridCol w="1215034">
                  <a:extLst>
                    <a:ext uri="{9D8B030D-6E8A-4147-A177-3AD203B41FA5}">
                      <a16:colId xmlns:a16="http://schemas.microsoft.com/office/drawing/2014/main" val="2274908622"/>
                    </a:ext>
                  </a:extLst>
                </a:gridCol>
                <a:gridCol w="3790419">
                  <a:extLst>
                    <a:ext uri="{9D8B030D-6E8A-4147-A177-3AD203B41FA5}">
                      <a16:colId xmlns:a16="http://schemas.microsoft.com/office/drawing/2014/main" val="3748529496"/>
                    </a:ext>
                  </a:extLst>
                </a:gridCol>
                <a:gridCol w="3209866">
                  <a:extLst>
                    <a:ext uri="{9D8B030D-6E8A-4147-A177-3AD203B41FA5}">
                      <a16:colId xmlns:a16="http://schemas.microsoft.com/office/drawing/2014/main" val="3550139927"/>
                    </a:ext>
                  </a:extLst>
                </a:gridCol>
                <a:gridCol w="3209866">
                  <a:extLst>
                    <a:ext uri="{9D8B030D-6E8A-4147-A177-3AD203B41FA5}">
                      <a16:colId xmlns:a16="http://schemas.microsoft.com/office/drawing/2014/main" val="1702445047"/>
                    </a:ext>
                  </a:extLst>
                </a:gridCol>
              </a:tblGrid>
              <a:tr h="846453">
                <a:tc>
                  <a:txBody>
                    <a:bodyPr/>
                    <a:lstStyle/>
                    <a:p>
                      <a:pPr algn="ctr"/>
                      <a:r>
                        <a:rPr lang="en-US" sz="1200" b="1" cap="all" spc="60" dirty="0">
                          <a:solidFill>
                            <a:schemeClr val="tx1"/>
                          </a:solidFill>
                          <a:latin typeface="Times New Roman" panose="02020603050405020304" pitchFamily="18" charset="0"/>
                          <a:cs typeface="Times New Roman" panose="02020603050405020304" pitchFamily="18" charset="0"/>
                        </a:rPr>
                        <a:t>Sr. No.</a:t>
                      </a:r>
                    </a:p>
                  </a:txBody>
                  <a:tcPr marL="217996" marR="217996" marT="217996" marB="217996" anchor="ctr"/>
                </a:tc>
                <a:tc>
                  <a:txBody>
                    <a:bodyPr/>
                    <a:lstStyle/>
                    <a:p>
                      <a:pPr algn="ctr"/>
                      <a:r>
                        <a:rPr lang="en-US" sz="1200" b="1" cap="all" spc="60" dirty="0">
                          <a:solidFill>
                            <a:schemeClr val="tx1"/>
                          </a:solidFill>
                          <a:latin typeface="Times New Roman" panose="02020603050405020304" pitchFamily="18" charset="0"/>
                          <a:cs typeface="Times New Roman" panose="02020603050405020304" pitchFamily="18" charset="0"/>
                        </a:rPr>
                        <a:t>Paper</a:t>
                      </a:r>
                      <a:r>
                        <a:rPr lang="en-US" sz="1200" b="1" cap="all" spc="60" baseline="0" dirty="0">
                          <a:solidFill>
                            <a:schemeClr val="tx1"/>
                          </a:solidFill>
                          <a:latin typeface="Times New Roman" panose="02020603050405020304" pitchFamily="18" charset="0"/>
                          <a:cs typeface="Times New Roman" panose="02020603050405020304" pitchFamily="18" charset="0"/>
                        </a:rPr>
                        <a:t> Title and its Author</a:t>
                      </a:r>
                      <a:endParaRPr lang="en-US" sz="1200" b="1" cap="all" spc="60" dirty="0">
                        <a:solidFill>
                          <a:schemeClr val="tx1"/>
                        </a:solidFill>
                        <a:latin typeface="Times New Roman" panose="02020603050405020304" pitchFamily="18" charset="0"/>
                        <a:cs typeface="Times New Roman" panose="02020603050405020304" pitchFamily="18" charset="0"/>
                      </a:endParaRPr>
                    </a:p>
                  </a:txBody>
                  <a:tcPr marL="217996" marR="217996" marT="217996" marB="217996" anchor="ctr"/>
                </a:tc>
                <a:tc>
                  <a:txBody>
                    <a:bodyPr/>
                    <a:lstStyle/>
                    <a:p>
                      <a:pPr algn="ctr"/>
                      <a:r>
                        <a:rPr lang="en-US" sz="1200" b="1" cap="all" spc="60" dirty="0">
                          <a:solidFill>
                            <a:schemeClr val="tx1"/>
                          </a:solidFill>
                          <a:latin typeface="Times New Roman" panose="02020603050405020304" pitchFamily="18" charset="0"/>
                          <a:cs typeface="Times New Roman" panose="02020603050405020304" pitchFamily="18" charset="0"/>
                        </a:rPr>
                        <a:t>Details of Publication</a:t>
                      </a:r>
                    </a:p>
                  </a:txBody>
                  <a:tcPr marL="217996" marR="217996" marT="217996" marB="217996" anchor="ctr"/>
                </a:tc>
                <a:tc>
                  <a:txBody>
                    <a:bodyPr/>
                    <a:lstStyle/>
                    <a:p>
                      <a:pPr algn="ctr"/>
                      <a:r>
                        <a:rPr lang="en-US" sz="1200" b="1" cap="all" spc="60" dirty="0">
                          <a:solidFill>
                            <a:schemeClr val="tx1"/>
                          </a:solidFill>
                          <a:latin typeface="Times New Roman" panose="02020603050405020304" pitchFamily="18" charset="0"/>
                          <a:cs typeface="Times New Roman" panose="02020603050405020304" pitchFamily="18" charset="0"/>
                        </a:rPr>
                        <a:t>Findings/Outcome</a:t>
                      </a:r>
                    </a:p>
                  </a:txBody>
                  <a:tcPr marL="217996" marR="217996" marT="217996" marB="217996" anchor="ctr"/>
                </a:tc>
                <a:extLst>
                  <a:ext uri="{0D108BD9-81ED-4DB2-BD59-A6C34878D82A}">
                    <a16:rowId xmlns:a16="http://schemas.microsoft.com/office/drawing/2014/main" val="946957526"/>
                  </a:ext>
                </a:extLst>
              </a:tr>
              <a:tr h="1744846">
                <a:tc>
                  <a:txBody>
                    <a:bodyPr/>
                    <a:lstStyle/>
                    <a:p>
                      <a:pPr algn="ctr"/>
                      <a:r>
                        <a:rPr lang="en-US" sz="1200" cap="none" spc="0" dirty="0">
                          <a:solidFill>
                            <a:schemeClr val="bg1"/>
                          </a:solidFill>
                        </a:rPr>
                        <a:t>7</a:t>
                      </a:r>
                      <a:endParaRPr lang="en-US" sz="1200" cap="none" spc="0" dirty="0">
                        <a:solidFill>
                          <a:schemeClr val="bg1"/>
                        </a:solidFill>
                        <a:latin typeface="Times New Roman" panose="02020603050405020304" pitchFamily="18" charset="0"/>
                        <a:cs typeface="Times New Roman" panose="02020603050405020304" pitchFamily="18" charset="0"/>
                      </a:endParaRPr>
                    </a:p>
                  </a:txBody>
                  <a:tcPr marL="159862" marR="159862" marT="96735" marB="145331" anchor="ctr"/>
                </a:tc>
                <a:tc>
                  <a:txBody>
                    <a:bodyPr/>
                    <a:lstStyle/>
                    <a:p>
                      <a:pPr lvl="1" algn="l">
                        <a:buNone/>
                      </a:pPr>
                      <a:r>
                        <a:rPr lang="en-US" sz="1200" b="0" u="none" strike="noStrike" cap="none" spc="0" noProof="0" dirty="0">
                          <a:solidFill>
                            <a:schemeClr val="bg1"/>
                          </a:solidFill>
                        </a:rPr>
                        <a:t>(Case study 3)</a:t>
                      </a:r>
                    </a:p>
                    <a:p>
                      <a:pPr lvl="1" algn="l">
                        <a:buNone/>
                      </a:pPr>
                      <a:r>
                        <a:rPr lang="en-US" sz="1200" b="0" u="none" strike="noStrike" cap="none" spc="0" noProof="0" dirty="0">
                          <a:solidFill>
                            <a:schemeClr val="bg1"/>
                          </a:solidFill>
                        </a:rPr>
                        <a:t>Title: The advanced proprietary AI/ML solution as Anti-fraud- Tensorlink4cheque (AFTL4C) for Cheque fraud detection. PRABHAKARA R UYYALA, Dr. DYAN CHANDRA YADAV</a:t>
                      </a:r>
                      <a:endParaRPr lang="en-US" sz="1200" b="0" i="0" u="none" strike="noStrike" cap="none" spc="0" noProof="0" dirty="0">
                        <a:solidFill>
                          <a:schemeClr val="bg1"/>
                        </a:solidFill>
                        <a:latin typeface="Times New Roman" panose="02020603050405020304" pitchFamily="18" charset="0"/>
                        <a:cs typeface="Times New Roman" panose="02020603050405020304" pitchFamily="18" charset="0"/>
                      </a:endParaRPr>
                    </a:p>
                  </a:txBody>
                  <a:tcPr marL="159864" marR="159864" marT="96717" marB="145331" anchor="ctr"/>
                </a:tc>
                <a:tc>
                  <a:txBody>
                    <a:bodyPr/>
                    <a:lstStyle/>
                    <a:p>
                      <a:pPr lvl="0" algn="l">
                        <a:lnSpc>
                          <a:spcPct val="100000"/>
                        </a:lnSpc>
                        <a:spcBef>
                          <a:spcPts val="0"/>
                        </a:spcBef>
                        <a:spcAft>
                          <a:spcPts val="0"/>
                        </a:spcAft>
                        <a:buNone/>
                      </a:pPr>
                      <a:r>
                        <a:rPr lang="en-US" sz="1200" b="0" u="none" strike="noStrike" cap="none" spc="0" noProof="0" dirty="0">
                          <a:solidFill>
                            <a:schemeClr val="bg1"/>
                          </a:solidFill>
                          <a:latin typeface="Times New Roman" panose="02020603050405020304" pitchFamily="18" charset="0"/>
                          <a:cs typeface="Times New Roman" panose="02020603050405020304" pitchFamily="18" charset="0"/>
                        </a:rPr>
                        <a:t>CSE DEPARTMENT, JS UNIVERSITY</a:t>
                      </a:r>
                    </a:p>
                    <a:p>
                      <a:pPr lvl="0" algn="l">
                        <a:lnSpc>
                          <a:spcPct val="100000"/>
                        </a:lnSpc>
                        <a:spcBef>
                          <a:spcPts val="0"/>
                        </a:spcBef>
                        <a:spcAft>
                          <a:spcPts val="0"/>
                        </a:spcAft>
                        <a:buNone/>
                      </a:pPr>
                      <a:r>
                        <a:rPr lang="en-US" sz="1200" b="0" u="none" strike="noStrike" cap="none" spc="0" noProof="0" dirty="0">
                          <a:solidFill>
                            <a:schemeClr val="bg1"/>
                          </a:solidFill>
                          <a:latin typeface="Times New Roman" panose="02020603050405020304" pitchFamily="18" charset="0"/>
                          <a:cs typeface="Times New Roman" panose="02020603050405020304" pitchFamily="18" charset="0"/>
                        </a:rPr>
                        <a:t>Publishing Year: 2023</a:t>
                      </a:r>
                      <a:endParaRPr lang="en-US" sz="1200" b="0" i="0" u="none" strike="noStrike" cap="none" spc="0" noProof="0" dirty="0">
                        <a:solidFill>
                          <a:schemeClr val="bg1"/>
                        </a:solidFill>
                        <a:latin typeface="Times New Roman" panose="02020603050405020304" pitchFamily="18" charset="0"/>
                        <a:cs typeface="Times New Roman" panose="02020603050405020304" pitchFamily="18" charset="0"/>
                      </a:endParaRPr>
                    </a:p>
                  </a:txBody>
                  <a:tcPr marL="79932" marR="79932" marT="96717" marB="145331"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The AFTL4C solution was developed to detect cheque fraud in real-time using a Generative Adversarial Network (GAN) approach to compare various factors on scanned cheque images. The solution assigns a confidence point to each object of the scanned cheque image</a:t>
                      </a:r>
                    </a:p>
                    <a:p>
                      <a:pPr lvl="0" algn="l">
                        <a:lnSpc>
                          <a:spcPct val="100000"/>
                        </a:lnSpc>
                        <a:spcBef>
                          <a:spcPts val="0"/>
                        </a:spcBef>
                        <a:spcAft>
                          <a:spcPts val="0"/>
                        </a:spcAft>
                        <a:buNone/>
                      </a:pPr>
                      <a:endParaRPr lang="en-US" sz="2500" b="0" i="0" u="none" strike="noStrike" cap="none" spc="0" noProof="0" dirty="0">
                        <a:solidFill>
                          <a:schemeClr val="bg1"/>
                        </a:solidFill>
                        <a:latin typeface="Times New Roman" panose="02020603050405020304" pitchFamily="18" charset="0"/>
                        <a:cs typeface="Times New Roman" panose="02020603050405020304" pitchFamily="18" charset="0"/>
                      </a:endParaRPr>
                    </a:p>
                  </a:txBody>
                  <a:tcPr marL="79932" marR="79932" marT="96717" marB="145331" anchor="ctr"/>
                </a:tc>
                <a:extLst>
                  <a:ext uri="{0D108BD9-81ED-4DB2-BD59-A6C34878D82A}">
                    <a16:rowId xmlns:a16="http://schemas.microsoft.com/office/drawing/2014/main" val="3428995112"/>
                  </a:ext>
                </a:extLst>
              </a:tr>
            </a:tbl>
          </a:graphicData>
        </a:graphic>
      </p:graphicFrame>
    </p:spTree>
    <p:extLst>
      <p:ext uri="{BB962C8B-B14F-4D97-AF65-F5344CB8AC3E}">
        <p14:creationId xmlns:p14="http://schemas.microsoft.com/office/powerpoint/2010/main" val="1455307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financial graph">
            <a:extLst>
              <a:ext uri="{FF2B5EF4-FFF2-40B4-BE49-F238E27FC236}">
                <a16:creationId xmlns:a16="http://schemas.microsoft.com/office/drawing/2014/main" id="{743D0883-773E-E41D-52CD-920776C202A2}"/>
              </a:ext>
            </a:extLst>
          </p:cNvPr>
          <p:cNvPicPr>
            <a:picLocks noChangeAspect="1"/>
          </p:cNvPicPr>
          <p:nvPr/>
        </p:nvPicPr>
        <p:blipFill rotWithShape="1">
          <a:blip r:embed="rId2"/>
          <a:srcRect t="1311" r="9091" b="7780"/>
          <a:stretch/>
        </p:blipFill>
        <p:spPr>
          <a:xfrm>
            <a:off x="21" y="10"/>
            <a:ext cx="12191979" cy="6857990"/>
          </a:xfrm>
          <a:prstGeom prst="rect">
            <a:avLst/>
          </a:prstGeom>
        </p:spPr>
      </p:pic>
      <p:sp>
        <p:nvSpPr>
          <p:cNvPr id="20" name="Rectangle 15">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6ED47F-F92C-9340-256F-42E3918D33B8}"/>
              </a:ext>
            </a:extLst>
          </p:cNvPr>
          <p:cNvSpPr>
            <a:spLocks noGrp="1"/>
          </p:cNvSpPr>
          <p:nvPr>
            <p:ph type="title"/>
          </p:nvPr>
        </p:nvSpPr>
        <p:spPr>
          <a:xfrm>
            <a:off x="307618" y="57213"/>
            <a:ext cx="11046182" cy="865352"/>
          </a:xfrm>
        </p:spPr>
        <p:txBody>
          <a:bodyPr>
            <a:normAutofit/>
          </a:bodyPr>
          <a:lstStyle/>
          <a:p>
            <a:r>
              <a:rPr lang="en-US" sz="2000" dirty="0">
                <a:latin typeface="Times New Roman" panose="02020603050405020304" pitchFamily="18" charset="0"/>
                <a:cs typeface="Times New Roman" panose="02020603050405020304" pitchFamily="18" charset="0"/>
              </a:rPr>
              <a:t>E- Learnings </a:t>
            </a: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A46F550-A7B9-7FB1-EBF4-5F7E1C8B9C41}"/>
              </a:ext>
            </a:extLst>
          </p:cNvPr>
          <p:cNvSpPr>
            <a:spLocks noGrp="1"/>
          </p:cNvSpPr>
          <p:nvPr>
            <p:ph idx="1"/>
          </p:nvPr>
        </p:nvSpPr>
        <p:spPr>
          <a:xfrm>
            <a:off x="204107" y="1069521"/>
            <a:ext cx="11675473" cy="4575599"/>
          </a:xfrm>
        </p:spPr>
        <p:txBody>
          <a:bodyPr>
            <a:noAutofit/>
          </a:bodyPr>
          <a:lstStyle/>
          <a:p>
            <a:pPr eaLnBrk="1" fontAlgn="auto" hangingPunct="1">
              <a:spcBef>
                <a:spcPts val="600"/>
              </a:spcBef>
              <a:spcAft>
                <a:spcPts val="600"/>
              </a:spcAft>
              <a:buClr>
                <a:schemeClr val="accent3"/>
              </a:buClr>
              <a:defRPr/>
            </a:pPr>
            <a:r>
              <a:rPr lang="en-US" sz="1400" dirty="0">
                <a:latin typeface="Times New Roman" panose="02020603050405020304" pitchFamily="18" charset="0"/>
                <a:cs typeface="Times New Roman" panose="02020603050405020304" pitchFamily="18" charset="0"/>
              </a:rPr>
              <a:t>Learning are as follows- </a:t>
            </a:r>
          </a:p>
          <a:p>
            <a:pPr marL="342900" indent="-342900" eaLnBrk="1" fontAlgn="auto" hangingPunct="1">
              <a:spcBef>
                <a:spcPts val="600"/>
              </a:spcBef>
              <a:spcAft>
                <a:spcPts val="600"/>
              </a:spcAft>
              <a:buClr>
                <a:schemeClr val="accent3"/>
              </a:buClr>
              <a:buFont typeface="Wingdings" panose="05000000000000000000" pitchFamily="2" charset="2"/>
              <a:buChar char="v"/>
              <a:defRPr/>
            </a:pPr>
            <a:r>
              <a:rPr lang="en-US" sz="1400" dirty="0">
                <a:latin typeface="Times New Roman" panose="02020603050405020304" pitchFamily="18" charset="0"/>
                <a:cs typeface="Times New Roman" panose="02020603050405020304" pitchFamily="18" charset="0"/>
              </a:rPr>
              <a:t>How-to pick-up stocks and how we can perform analysis on the data provided. And how we can build a stock portfolio AND How to read the stock graphs. AND Learning Financial Industry concepts like (WPI, CPI, FX reserves, and Dump and Pump concepts). AND </a:t>
            </a:r>
          </a:p>
          <a:p>
            <a:pPr marL="342900" indent="-342900" eaLnBrk="1" fontAlgn="auto" hangingPunct="1">
              <a:spcBef>
                <a:spcPts val="600"/>
              </a:spcBef>
              <a:spcAft>
                <a:spcPts val="600"/>
              </a:spcAft>
              <a:buClr>
                <a:schemeClr val="accent3"/>
              </a:buClr>
              <a:buFont typeface="Wingdings" panose="05000000000000000000" pitchFamily="2" charset="2"/>
              <a:buChar char="v"/>
              <a:defRPr/>
            </a:pPr>
            <a:r>
              <a:rPr lang="en-US" sz="1400" dirty="0">
                <a:latin typeface="Times New Roman" panose="02020603050405020304" pitchFamily="18" charset="0"/>
                <a:cs typeface="Times New Roman" panose="02020603050405020304" pitchFamily="18" charset="0"/>
              </a:rPr>
              <a:t>ML model creations by Python and in-depth analysis performed.</a:t>
            </a:r>
          </a:p>
          <a:p>
            <a:pPr marL="342900" indent="-342900" eaLnBrk="1" fontAlgn="auto" hangingPunct="1">
              <a:spcBef>
                <a:spcPts val="600"/>
              </a:spcBef>
              <a:spcAft>
                <a:spcPts val="600"/>
              </a:spcAft>
              <a:buClr>
                <a:schemeClr val="accent3"/>
              </a:buClr>
              <a:buFont typeface="Wingdings" panose="05000000000000000000" pitchFamily="2" charset="2"/>
              <a:buChar char="v"/>
              <a:defRPr/>
            </a:pPr>
            <a:r>
              <a:rPr lang="en-US" sz="1400" b="1" dirty="0">
                <a:latin typeface="Times New Roman" panose="02020603050405020304" pitchFamily="18" charset="0"/>
                <a:cs typeface="Times New Roman" panose="02020603050405020304" pitchFamily="18" charset="0"/>
              </a:rPr>
              <a:t>ML model Libraries used Pandas </a:t>
            </a:r>
            <a:r>
              <a:rPr lang="en-US" sz="1400" dirty="0">
                <a:latin typeface="Times New Roman" panose="02020603050405020304" pitchFamily="18" charset="0"/>
                <a:cs typeface="Times New Roman" panose="02020603050405020304" pitchFamily="18" charset="0"/>
              </a:rPr>
              <a:t>– helps to load the data frame in a 2D array format and has multiple functions to perform analysis tasks in one go.</a:t>
            </a:r>
          </a:p>
          <a:p>
            <a:pPr marL="342900" indent="-342900" eaLnBrk="1" fontAlgn="auto" hangingPunct="1">
              <a:spcBef>
                <a:spcPts val="600"/>
              </a:spcBef>
              <a:spcAft>
                <a:spcPts val="600"/>
              </a:spcAft>
              <a:buClr>
                <a:schemeClr val="accent3"/>
              </a:buClr>
              <a:buFont typeface="Wingdings" panose="05000000000000000000" pitchFamily="2" charset="2"/>
              <a:buChar char="v"/>
              <a:defRPr/>
            </a:pPr>
            <a:r>
              <a:rPr lang="en-US" sz="1400" b="1" dirty="0" err="1">
                <a:latin typeface="Times New Roman" panose="02020603050405020304" pitchFamily="18" charset="0"/>
                <a:cs typeface="Times New Roman" panose="02020603050405020304" pitchFamily="18" charset="0"/>
              </a:rPr>
              <a:t>Numpy</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Numpy</a:t>
            </a:r>
            <a:r>
              <a:rPr lang="en-US" sz="1400" dirty="0">
                <a:latin typeface="Times New Roman" panose="02020603050405020304" pitchFamily="18" charset="0"/>
                <a:cs typeface="Times New Roman" panose="02020603050405020304" pitchFamily="18" charset="0"/>
              </a:rPr>
              <a:t> arrays are very fast and can perform large computations in a very short time.</a:t>
            </a:r>
          </a:p>
          <a:p>
            <a:pPr marL="342900" indent="-342900" eaLnBrk="1" fontAlgn="auto" hangingPunct="1">
              <a:spcBef>
                <a:spcPts val="600"/>
              </a:spcBef>
              <a:spcAft>
                <a:spcPts val="600"/>
              </a:spcAft>
              <a:buClr>
                <a:schemeClr val="accent3"/>
              </a:buClr>
              <a:buFont typeface="Wingdings" panose="05000000000000000000" pitchFamily="2" charset="2"/>
              <a:buChar char="v"/>
              <a:defRPr/>
            </a:pPr>
            <a:r>
              <a:rPr lang="en-US" sz="1400" b="1" dirty="0">
                <a:latin typeface="Times New Roman" panose="02020603050405020304" pitchFamily="18" charset="0"/>
                <a:cs typeface="Times New Roman" panose="02020603050405020304" pitchFamily="18" charset="0"/>
              </a:rPr>
              <a:t>Matplotlib/Seaborn</a:t>
            </a:r>
            <a:r>
              <a:rPr lang="en-US" sz="1400" dirty="0">
                <a:latin typeface="Times New Roman" panose="02020603050405020304" pitchFamily="18" charset="0"/>
                <a:cs typeface="Times New Roman" panose="02020603050405020304" pitchFamily="18" charset="0"/>
              </a:rPr>
              <a:t> – This library is used to draw visualizations.</a:t>
            </a:r>
          </a:p>
          <a:p>
            <a:pPr marL="342900" indent="-342900" eaLnBrk="1" fontAlgn="auto" hangingPunct="1">
              <a:spcBef>
                <a:spcPts val="600"/>
              </a:spcBef>
              <a:spcAft>
                <a:spcPts val="600"/>
              </a:spcAft>
              <a:buClr>
                <a:schemeClr val="accent3"/>
              </a:buClr>
              <a:buFont typeface="Wingdings" panose="05000000000000000000" pitchFamily="2" charset="2"/>
              <a:buChar char="v"/>
              <a:defRPr/>
            </a:pPr>
            <a:r>
              <a:rPr lang="en-US" sz="1400" b="1" dirty="0" err="1">
                <a:latin typeface="Times New Roman" panose="02020603050405020304" pitchFamily="18" charset="0"/>
                <a:cs typeface="Times New Roman" panose="02020603050405020304" pitchFamily="18" charset="0"/>
              </a:rPr>
              <a:t>Sklearn</a:t>
            </a:r>
            <a:r>
              <a:rPr lang="en-US" sz="1400" dirty="0">
                <a:latin typeface="Times New Roman" panose="02020603050405020304" pitchFamily="18" charset="0"/>
                <a:cs typeface="Times New Roman" panose="02020603050405020304" pitchFamily="18" charset="0"/>
              </a:rPr>
              <a:t> – This module contains multiple libraries having pre-implemented functions to perform tasks from data preprocessing to model development and evaluation.</a:t>
            </a:r>
          </a:p>
          <a:p>
            <a:pPr marL="342900" indent="-342900" eaLnBrk="1" fontAlgn="auto" hangingPunct="1">
              <a:spcBef>
                <a:spcPts val="600"/>
              </a:spcBef>
              <a:spcAft>
                <a:spcPts val="600"/>
              </a:spcAft>
              <a:buClr>
                <a:schemeClr val="accent3"/>
              </a:buClr>
              <a:buFont typeface="Wingdings" panose="05000000000000000000" pitchFamily="2" charset="2"/>
              <a:buChar char="v"/>
              <a:defRPr/>
            </a:pPr>
            <a:r>
              <a:rPr lang="en-US" sz="1400" b="1" dirty="0" err="1">
                <a:latin typeface="Times New Roman" panose="02020603050405020304" pitchFamily="18" charset="0"/>
                <a:cs typeface="Times New Roman" panose="02020603050405020304" pitchFamily="18" charset="0"/>
              </a:rPr>
              <a:t>XGBoost</a:t>
            </a:r>
            <a:r>
              <a:rPr lang="en-US" sz="1400" dirty="0">
                <a:latin typeface="Times New Roman" panose="02020603050405020304" pitchFamily="18" charset="0"/>
                <a:cs typeface="Times New Roman" panose="02020603050405020304" pitchFamily="18" charset="0"/>
              </a:rPr>
              <a:t> – This contains the </a:t>
            </a:r>
            <a:r>
              <a:rPr lang="en-US" sz="1400" dirty="0" err="1">
                <a:latin typeface="Times New Roman" panose="02020603050405020304" pitchFamily="18" charset="0"/>
                <a:cs typeface="Times New Roman" panose="02020603050405020304" pitchFamily="18" charset="0"/>
              </a:rPr>
              <a:t>eXtreme</a:t>
            </a:r>
            <a:r>
              <a:rPr lang="en-US" sz="1400" dirty="0">
                <a:latin typeface="Times New Roman" panose="02020603050405020304" pitchFamily="18" charset="0"/>
                <a:cs typeface="Times New Roman" panose="02020603050405020304" pitchFamily="18" charset="0"/>
              </a:rPr>
              <a:t> Gradient Boosting machine learning algorithm which is one of the algorithms which helps us to achieve high accuracy on predictions.</a:t>
            </a:r>
          </a:p>
          <a:p>
            <a:pPr marL="342900" indent="-342900" eaLnBrk="1" fontAlgn="auto" hangingPunct="1">
              <a:spcBef>
                <a:spcPts val="600"/>
              </a:spcBef>
              <a:spcAft>
                <a:spcPts val="600"/>
              </a:spcAft>
              <a:buClr>
                <a:schemeClr val="accent3"/>
              </a:buClr>
              <a:buFont typeface="Wingdings" panose="05000000000000000000" pitchFamily="2" charset="2"/>
              <a:buChar char="v"/>
              <a:defRPr/>
            </a:pPr>
            <a:r>
              <a:rPr lang="en-US" sz="1400" b="1" dirty="0">
                <a:latin typeface="Times New Roman" panose="02020603050405020304" pitchFamily="18" charset="0"/>
                <a:cs typeface="Times New Roman" panose="02020603050405020304" pitchFamily="18" charset="0"/>
              </a:rPr>
              <a:t>Financial Forecasting- </a:t>
            </a:r>
            <a:r>
              <a:rPr lang="en-US" sz="1400" dirty="0">
                <a:latin typeface="Times New Roman" panose="02020603050405020304" pitchFamily="18" charset="0"/>
                <a:cs typeface="Times New Roman" panose="02020603050405020304" pitchFamily="18" charset="0"/>
              </a:rPr>
              <a:t>Financial forecasting is the process of estimating or predicting how a business or project will perform financially in the future. Financial forecasting is a crucial element of financial planning as it estimates important financial metrics such as sales, income, and future revenue, which are necessary for finance-related operations such as budgeting and capital budgeting. A financial forecast is an estimate of future financial outcomes for a company or project, usually applied in budgeting, capital budgeting, and/or valuation. The most common type of financial forecast is an income statement; however, a complete financial model should include forecasts for all three financial statements: income statement, balance sheet, and cash flow statement. </a:t>
            </a:r>
          </a:p>
          <a:p>
            <a:pPr marL="342900" indent="-342900" eaLnBrk="1" fontAlgn="auto" hangingPunct="1">
              <a:spcBef>
                <a:spcPts val="600"/>
              </a:spcBef>
              <a:spcAft>
                <a:spcPts val="600"/>
              </a:spcAft>
              <a:buClr>
                <a:schemeClr val="accent3"/>
              </a:buClr>
              <a:buFont typeface="Wingdings" panose="05000000000000000000" pitchFamily="2" charset="2"/>
              <a:buChar char="v"/>
              <a:defRPr/>
            </a:pPr>
            <a:r>
              <a:rPr lang="en-US" sz="1400" b="1" dirty="0">
                <a:latin typeface="Times New Roman" panose="02020603050405020304" pitchFamily="18" charset="0"/>
                <a:cs typeface="Times New Roman" panose="02020603050405020304" pitchFamily="18" charset="0"/>
              </a:rPr>
              <a:t>Predictive analysis- </a:t>
            </a:r>
            <a:r>
              <a:rPr lang="en-US" sz="1400" dirty="0">
                <a:latin typeface="Times New Roman" panose="02020603050405020304" pitchFamily="18" charset="0"/>
                <a:cs typeface="Times New Roman" panose="02020603050405020304" pitchFamily="18" charset="0"/>
              </a:rPr>
              <a:t>a subset of advanced analytics that utilizes historical data, statistical modelling, data mining techniques, and machine learning to make predictions about future events or outcomes. It involves analyzing current and past data to identify patterns and trends, which are then used to build models that can predict future behaviors or events. Predictive analytics is widely used in business applications to identify opportunities and mitigate risks. Some common applications of predictive analytics include fraud detection, customer segmentation, and demand forecasting.</a:t>
            </a:r>
          </a:p>
          <a:p>
            <a:pPr eaLnBrk="1" fontAlgn="auto" hangingPunct="1">
              <a:spcBef>
                <a:spcPts val="600"/>
              </a:spcBef>
              <a:spcAft>
                <a:spcPts val="600"/>
              </a:spcAft>
              <a:buClr>
                <a:schemeClr val="accent3"/>
              </a:buClr>
              <a:defRPr/>
            </a:pPr>
            <a:endParaRPr lang="en-US" sz="1400" dirty="0">
              <a:latin typeface="Times New Roman" panose="02020603050405020304" pitchFamily="18" charset="0"/>
              <a:cs typeface="Times New Roman" panose="02020603050405020304" pitchFamily="18" charset="0"/>
            </a:endParaRPr>
          </a:p>
          <a:p>
            <a:pPr marL="342900" indent="-342900" eaLnBrk="1" fontAlgn="auto" hangingPunct="1">
              <a:spcBef>
                <a:spcPts val="600"/>
              </a:spcBef>
              <a:spcAft>
                <a:spcPts val="600"/>
              </a:spcAft>
              <a:buClr>
                <a:schemeClr val="accent3"/>
              </a:buClr>
              <a:buFont typeface="Wingdings" panose="05000000000000000000" pitchFamily="2" charset="2"/>
              <a:buChar char="v"/>
              <a:defRPr/>
            </a:pPr>
            <a:endParaRPr lang="en-US" sz="1400" dirty="0">
              <a:latin typeface="Times New Roman" panose="02020603050405020304" pitchFamily="18"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2113762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1C16D2-BEF0-DBBD-EC92-F1AAE2EC9C69}"/>
              </a:ext>
            </a:extLst>
          </p:cNvPr>
          <p:cNvSpPr>
            <a:spLocks noGrp="1"/>
          </p:cNvSpPr>
          <p:nvPr>
            <p:ph type="title"/>
          </p:nvPr>
        </p:nvSpPr>
        <p:spPr>
          <a:xfrm>
            <a:off x="5297762" y="329184"/>
            <a:ext cx="6251110" cy="1732374"/>
          </a:xfrm>
        </p:spPr>
        <p:txBody>
          <a:bodyPr anchor="b">
            <a:normAutofit/>
          </a:bodyPr>
          <a:lstStyle/>
          <a:p>
            <a:r>
              <a:rPr lang="en-US" sz="3200" b="1" dirty="0">
                <a:latin typeface="Times New Roman" panose="02020603050405020304" pitchFamily="18" charset="0"/>
                <a:cs typeface="Times New Roman" panose="02020603050405020304" pitchFamily="18" charset="0"/>
              </a:rPr>
              <a:t>CONTENT </a:t>
            </a:r>
            <a:endParaRPr lang="en-IN" sz="3200" b="1" dirty="0">
              <a:latin typeface="Times New Roman" panose="02020603050405020304" pitchFamily="18" charset="0"/>
              <a:cs typeface="Times New Roman" panose="02020603050405020304" pitchFamily="18" charset="0"/>
            </a:endParaRPr>
          </a:p>
        </p:txBody>
      </p:sp>
      <p:pic>
        <p:nvPicPr>
          <p:cNvPr id="43" name="Picture 34" descr="Working space background">
            <a:extLst>
              <a:ext uri="{FF2B5EF4-FFF2-40B4-BE49-F238E27FC236}">
                <a16:creationId xmlns:a16="http://schemas.microsoft.com/office/drawing/2014/main" id="{CEE0AAE9-7E2E-BD9F-9BB0-943884FD8C94}"/>
              </a:ext>
            </a:extLst>
          </p:cNvPr>
          <p:cNvPicPr>
            <a:picLocks noChangeAspect="1"/>
          </p:cNvPicPr>
          <p:nvPr/>
        </p:nvPicPr>
        <p:blipFill rotWithShape="1">
          <a:blip r:embed="rId2"/>
          <a:srcRect l="54670" r="-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4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67CF5B-1FF0-CBA9-FB6C-925237811FCF}"/>
              </a:ext>
            </a:extLst>
          </p:cNvPr>
          <p:cNvSpPr>
            <a:spLocks noGrp="1"/>
          </p:cNvSpPr>
          <p:nvPr>
            <p:ph idx="1"/>
          </p:nvPr>
        </p:nvSpPr>
        <p:spPr>
          <a:xfrm>
            <a:off x="5297762" y="2706623"/>
            <a:ext cx="6251110" cy="3953474"/>
          </a:xfrm>
        </p:spPr>
        <p:txBody>
          <a:bodyPr>
            <a:noAutofit/>
          </a:bodyPr>
          <a:lstStyle/>
          <a:p>
            <a:pPr marL="342900" indent="-342900" eaLnBrk="1" fontAlgn="auto" hangingPunct="1">
              <a:spcBef>
                <a:spcPts val="600"/>
              </a:spcBef>
              <a:spcAft>
                <a:spcPts val="600"/>
              </a:spcAft>
              <a:buClr>
                <a:schemeClr val="accent5">
                  <a:lumMod val="60000"/>
                  <a:lumOff val="40000"/>
                </a:schemeClr>
              </a:buClr>
              <a:buFont typeface="Arial" panose="020B0604020202020204" pitchFamily="34" charset="0"/>
              <a:buChar char="•"/>
              <a:defRPr/>
            </a:pPr>
            <a:r>
              <a:rPr lang="en-US" sz="1400" dirty="0">
                <a:latin typeface="Times New Roman" panose="02020603050405020304" pitchFamily="18" charset="0"/>
                <a:cs typeface="Times New Roman" panose="02020603050405020304" pitchFamily="18" charset="0"/>
              </a:rPr>
              <a:t>Introduction</a:t>
            </a:r>
          </a:p>
          <a:p>
            <a:pPr marL="342900" indent="-342900" eaLnBrk="1" fontAlgn="auto" hangingPunct="1">
              <a:spcBef>
                <a:spcPts val="600"/>
              </a:spcBef>
              <a:spcAft>
                <a:spcPts val="600"/>
              </a:spcAft>
              <a:buClr>
                <a:schemeClr val="accent5">
                  <a:lumMod val="60000"/>
                  <a:lumOff val="40000"/>
                </a:schemeClr>
              </a:buClr>
              <a:buFont typeface="Arial" panose="020B0604020202020204" pitchFamily="34" charset="0"/>
              <a:buChar char="•"/>
              <a:defRPr/>
            </a:pPr>
            <a:r>
              <a:rPr lang="en-US" sz="1400" dirty="0">
                <a:latin typeface="Times New Roman" panose="02020603050405020304" pitchFamily="18" charset="0"/>
                <a:cs typeface="Times New Roman" panose="02020603050405020304" pitchFamily="18" charset="0"/>
              </a:rPr>
              <a:t>About Company</a:t>
            </a:r>
          </a:p>
          <a:p>
            <a:pPr marL="342900" indent="-342900" eaLnBrk="1" fontAlgn="auto" hangingPunct="1">
              <a:spcBef>
                <a:spcPts val="600"/>
              </a:spcBef>
              <a:spcAft>
                <a:spcPts val="600"/>
              </a:spcAft>
              <a:buClr>
                <a:schemeClr val="accent5">
                  <a:lumMod val="60000"/>
                  <a:lumOff val="40000"/>
                </a:schemeClr>
              </a:buClr>
              <a:buFont typeface="Arial" panose="020B0604020202020204" pitchFamily="34" charset="0"/>
              <a:buChar char="•"/>
              <a:defRPr/>
            </a:pPr>
            <a:r>
              <a:rPr lang="en-US" sz="1400" dirty="0">
                <a:latin typeface="Times New Roman" panose="02020603050405020304" pitchFamily="18" charset="0"/>
                <a:cs typeface="Times New Roman" panose="02020603050405020304" pitchFamily="18" charset="0"/>
              </a:rPr>
              <a:t>Internship Profile</a:t>
            </a:r>
          </a:p>
          <a:p>
            <a:pPr marL="342900" indent="-342900" eaLnBrk="1" fontAlgn="auto" hangingPunct="1">
              <a:spcBef>
                <a:spcPts val="600"/>
              </a:spcBef>
              <a:spcAft>
                <a:spcPts val="600"/>
              </a:spcAft>
              <a:buClr>
                <a:schemeClr val="accent5">
                  <a:lumMod val="60000"/>
                  <a:lumOff val="40000"/>
                </a:schemeClr>
              </a:buClr>
              <a:buFont typeface="Arial" panose="020B0604020202020204" pitchFamily="34" charset="0"/>
              <a:buChar char="•"/>
              <a:defRPr/>
            </a:pPr>
            <a:r>
              <a:rPr lang="en-US" sz="1400" dirty="0">
                <a:latin typeface="Times New Roman" panose="02020603050405020304" pitchFamily="18" charset="0"/>
                <a:cs typeface="Times New Roman" panose="02020603050405020304" pitchFamily="18" charset="0"/>
              </a:rPr>
              <a:t>Problem Statement</a:t>
            </a:r>
          </a:p>
          <a:p>
            <a:pPr marL="342900" indent="-342900" eaLnBrk="1" fontAlgn="auto" hangingPunct="1">
              <a:spcBef>
                <a:spcPts val="600"/>
              </a:spcBef>
              <a:spcAft>
                <a:spcPts val="600"/>
              </a:spcAft>
              <a:buClr>
                <a:schemeClr val="accent5">
                  <a:lumMod val="60000"/>
                  <a:lumOff val="40000"/>
                </a:schemeClr>
              </a:buClr>
              <a:buFont typeface="Arial" panose="020B0604020202020204" pitchFamily="34" charset="0"/>
              <a:buChar char="•"/>
              <a:defRPr/>
            </a:pPr>
            <a:r>
              <a:rPr lang="en-US" sz="1400" dirty="0">
                <a:latin typeface="Times New Roman" panose="02020603050405020304" pitchFamily="18" charset="0"/>
                <a:cs typeface="Times New Roman" panose="02020603050405020304" pitchFamily="18" charset="0"/>
              </a:rPr>
              <a:t>Work Performed </a:t>
            </a:r>
          </a:p>
          <a:p>
            <a:pPr marL="342900" indent="-342900" eaLnBrk="1" fontAlgn="auto" hangingPunct="1">
              <a:spcBef>
                <a:spcPts val="600"/>
              </a:spcBef>
              <a:spcAft>
                <a:spcPts val="600"/>
              </a:spcAft>
              <a:buClr>
                <a:schemeClr val="accent5">
                  <a:lumMod val="60000"/>
                  <a:lumOff val="40000"/>
                </a:schemeClr>
              </a:buClr>
              <a:buFont typeface="Arial" panose="020B0604020202020204" pitchFamily="34" charset="0"/>
              <a:buChar char="•"/>
              <a:defRPr/>
            </a:pPr>
            <a:r>
              <a:rPr lang="en-US" sz="1400" dirty="0">
                <a:latin typeface="Times New Roman" panose="02020603050405020304" pitchFamily="18" charset="0"/>
                <a:cs typeface="Times New Roman" panose="02020603050405020304" pitchFamily="18" charset="0"/>
              </a:rPr>
              <a:t>Block Diagram </a:t>
            </a:r>
          </a:p>
          <a:p>
            <a:pPr marL="342900" indent="-342900" eaLnBrk="1" fontAlgn="auto" hangingPunct="1">
              <a:spcBef>
                <a:spcPts val="600"/>
              </a:spcBef>
              <a:spcAft>
                <a:spcPts val="600"/>
              </a:spcAft>
              <a:buClr>
                <a:schemeClr val="accent5">
                  <a:lumMod val="60000"/>
                  <a:lumOff val="40000"/>
                </a:schemeClr>
              </a:buClr>
              <a:buFont typeface="Arial" panose="020B0604020202020204" pitchFamily="34" charset="0"/>
              <a:buChar char="•"/>
              <a:defRPr/>
            </a:pPr>
            <a:r>
              <a:rPr lang="en-US" sz="1400" dirty="0">
                <a:latin typeface="Times New Roman" panose="02020603050405020304" pitchFamily="18" charset="0"/>
                <a:cs typeface="Times New Roman" panose="02020603050405020304" pitchFamily="18" charset="0"/>
              </a:rPr>
              <a:t>ML Model</a:t>
            </a:r>
          </a:p>
          <a:p>
            <a:pPr marL="342900" indent="-342900" eaLnBrk="1" fontAlgn="auto" hangingPunct="1">
              <a:spcBef>
                <a:spcPts val="600"/>
              </a:spcBef>
              <a:spcAft>
                <a:spcPts val="600"/>
              </a:spcAft>
              <a:buClr>
                <a:schemeClr val="accent5">
                  <a:lumMod val="60000"/>
                  <a:lumOff val="40000"/>
                </a:schemeClr>
              </a:buClr>
              <a:buFont typeface="Arial" panose="020B0604020202020204" pitchFamily="34" charset="0"/>
              <a:buChar char="•"/>
              <a:defRPr/>
            </a:pPr>
            <a:r>
              <a:rPr lang="en-US" sz="1400" dirty="0">
                <a:latin typeface="Times New Roman" panose="02020603050405020304" pitchFamily="18" charset="0"/>
                <a:cs typeface="Times New Roman" panose="02020603050405020304" pitchFamily="18" charset="0"/>
              </a:rPr>
              <a:t>Literature survey</a:t>
            </a:r>
          </a:p>
          <a:p>
            <a:pPr marL="342900" indent="-342900" eaLnBrk="1" fontAlgn="auto" hangingPunct="1">
              <a:spcBef>
                <a:spcPts val="600"/>
              </a:spcBef>
              <a:spcAft>
                <a:spcPts val="600"/>
              </a:spcAft>
              <a:buClr>
                <a:schemeClr val="accent5">
                  <a:lumMod val="60000"/>
                  <a:lumOff val="40000"/>
                </a:schemeClr>
              </a:buClr>
              <a:buFont typeface="Arial" panose="020B0604020202020204" pitchFamily="34" charset="0"/>
              <a:buChar char="•"/>
              <a:defRPr/>
            </a:pPr>
            <a:r>
              <a:rPr lang="en-US" sz="1400" dirty="0">
                <a:latin typeface="Times New Roman" panose="02020603050405020304" pitchFamily="18" charset="0"/>
                <a:cs typeface="Times New Roman" panose="02020603050405020304" pitchFamily="18" charset="0"/>
              </a:rPr>
              <a:t>E-Learnings</a:t>
            </a:r>
          </a:p>
          <a:p>
            <a:pPr marL="342900" indent="-342900" eaLnBrk="1" fontAlgn="auto" hangingPunct="1">
              <a:spcBef>
                <a:spcPts val="600"/>
              </a:spcBef>
              <a:spcAft>
                <a:spcPts val="600"/>
              </a:spcAft>
              <a:buClr>
                <a:schemeClr val="accent5">
                  <a:lumMod val="60000"/>
                  <a:lumOff val="40000"/>
                </a:schemeClr>
              </a:buClr>
              <a:buFont typeface="Arial" panose="020B0604020202020204" pitchFamily="34" charset="0"/>
              <a:buChar char="•"/>
              <a:defRPr/>
            </a:pPr>
            <a:r>
              <a:rPr lang="en-US" sz="1400" dirty="0">
                <a:latin typeface="Times New Roman" panose="02020603050405020304" pitchFamily="18" charset="0"/>
                <a:cs typeface="Times New Roman" panose="02020603050405020304" pitchFamily="18" charset="0"/>
              </a:rPr>
              <a:t>Mitigation Measures</a:t>
            </a:r>
          </a:p>
          <a:p>
            <a:pPr marL="342900" indent="-342900" eaLnBrk="1" fontAlgn="auto" hangingPunct="1">
              <a:spcBef>
                <a:spcPts val="600"/>
              </a:spcBef>
              <a:spcAft>
                <a:spcPts val="600"/>
              </a:spcAft>
              <a:buClr>
                <a:schemeClr val="accent5">
                  <a:lumMod val="60000"/>
                  <a:lumOff val="40000"/>
                </a:schemeClr>
              </a:buClr>
              <a:buFont typeface="Arial" panose="020B0604020202020204" pitchFamily="34" charset="0"/>
              <a:buChar char="•"/>
              <a:defRPr/>
            </a:pPr>
            <a:r>
              <a:rPr lang="en-US" sz="1400" dirty="0">
                <a:latin typeface="Times New Roman" panose="02020603050405020304" pitchFamily="18" charset="0"/>
                <a:cs typeface="Times New Roman" panose="02020603050405020304" pitchFamily="18" charset="0"/>
              </a:rPr>
              <a:t>Future work</a:t>
            </a:r>
          </a:p>
          <a:p>
            <a:pPr marL="342900" indent="-342900" eaLnBrk="1" fontAlgn="auto" hangingPunct="1">
              <a:spcBef>
                <a:spcPts val="600"/>
              </a:spcBef>
              <a:spcAft>
                <a:spcPts val="600"/>
              </a:spcAft>
              <a:buClr>
                <a:schemeClr val="accent5">
                  <a:lumMod val="60000"/>
                  <a:lumOff val="40000"/>
                </a:schemeClr>
              </a:buClr>
              <a:buFont typeface="Arial" panose="020B0604020202020204" pitchFamily="34" charset="0"/>
              <a:buChar char="•"/>
              <a:defRPr/>
            </a:pPr>
            <a:r>
              <a:rPr lang="en-US" sz="1400" dirty="0">
                <a:latin typeface="Times New Roman" panose="02020603050405020304" pitchFamily="18" charset="0"/>
                <a:cs typeface="Times New Roman" panose="02020603050405020304" pitchFamily="18" charset="0"/>
              </a:rPr>
              <a:t>References</a:t>
            </a:r>
          </a:p>
          <a:p>
            <a:pPr marL="342900" indent="-342900" eaLnBrk="1" fontAlgn="auto" hangingPunct="1">
              <a:spcBef>
                <a:spcPts val="600"/>
              </a:spcBef>
              <a:spcAft>
                <a:spcPts val="600"/>
              </a:spcAft>
              <a:buClr>
                <a:schemeClr val="accent3"/>
              </a:buClr>
              <a:buFont typeface="Arial" panose="020B0604020202020204" pitchFamily="34" charset="0"/>
              <a:buChar char="•"/>
              <a:defRPr/>
            </a:pPr>
            <a:endParaRPr lang="en-US"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8532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572FB33C-B78B-3D8E-6167-407FB9D4C97F}"/>
              </a:ext>
            </a:extLst>
          </p:cNvPr>
          <p:cNvPicPr>
            <a:picLocks noChangeAspect="1"/>
          </p:cNvPicPr>
          <p:nvPr/>
        </p:nvPicPr>
        <p:blipFill rotWithShape="1">
          <a:blip r:embed="rId2"/>
          <a:srcRect l="29484" r="25261"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6454EA4-8AC6-9B2F-B0C7-7498858C6842}"/>
              </a:ext>
            </a:extLst>
          </p:cNvPr>
          <p:cNvSpPr>
            <a:spLocks noGrp="1"/>
          </p:cNvSpPr>
          <p:nvPr>
            <p:ph idx="1"/>
          </p:nvPr>
        </p:nvSpPr>
        <p:spPr>
          <a:xfrm>
            <a:off x="5827736" y="1097933"/>
            <a:ext cx="5937000" cy="4788517"/>
          </a:xfrm>
        </p:spPr>
        <p:txBody>
          <a:bodyPr>
            <a:normAutofit lnSpcReduction="10000"/>
          </a:bodyPr>
          <a:lstStyle/>
          <a:p>
            <a:pPr eaLnBrk="1" fontAlgn="auto" hangingPunct="1">
              <a:spcBef>
                <a:spcPts val="600"/>
              </a:spcBef>
              <a:spcAft>
                <a:spcPts val="600"/>
              </a:spcAft>
              <a:buClr>
                <a:schemeClr val="accent3"/>
              </a:buClr>
              <a:defRPr/>
            </a:pPr>
            <a:r>
              <a:rPr lang="en-US" sz="1700" dirty="0">
                <a:latin typeface="Times New Roman" panose="02020603050405020304" pitchFamily="18" charset="0"/>
                <a:cs typeface="Times New Roman" panose="02020603050405020304" pitchFamily="18" charset="0"/>
              </a:rPr>
              <a:t>Learning are as follows- </a:t>
            </a:r>
          </a:p>
          <a:p>
            <a:pPr marL="342900" indent="-342900" eaLnBrk="1" fontAlgn="auto" hangingPunct="1">
              <a:spcBef>
                <a:spcPts val="600"/>
              </a:spcBef>
              <a:spcAft>
                <a:spcPts val="600"/>
              </a:spcAft>
              <a:buClr>
                <a:schemeClr val="accent3"/>
              </a:buClr>
              <a:buFont typeface="Wingdings" panose="05000000000000000000" pitchFamily="2" charset="2"/>
              <a:buChar char="v"/>
              <a:defRPr/>
            </a:pPr>
            <a:r>
              <a:rPr lang="en-US" sz="1700" b="1" dirty="0">
                <a:latin typeface="Times New Roman" panose="02020603050405020304" pitchFamily="18" charset="0"/>
                <a:cs typeface="Times New Roman" panose="02020603050405020304" pitchFamily="18" charset="0"/>
              </a:rPr>
              <a:t>Recent advancement - </a:t>
            </a:r>
            <a:r>
              <a:rPr lang="en-US" sz="1700" dirty="0">
                <a:latin typeface="Times New Roman" panose="02020603050405020304" pitchFamily="18" charset="0"/>
                <a:cs typeface="Times New Roman" panose="02020603050405020304" pitchFamily="18" charset="0"/>
              </a:rPr>
              <a:t>The Anti-fraud-Tensorlink4cheque (AFTL4C) is a new AI/ML-based solution developed to detect cheque fraud in real time. Cheque fraud has become a major issue for financial institutions, resulting in millions of losses due to fraudulent activities. The AFTL4C solution uses Generative Adversarial Network (GAN) technique to compare various factors on scanned cheque images to identify potential counterfeits in real time.</a:t>
            </a:r>
          </a:p>
          <a:p>
            <a:pPr marL="342900" indent="-342900" eaLnBrk="1" fontAlgn="auto" hangingPunct="1">
              <a:spcBef>
                <a:spcPts val="600"/>
              </a:spcBef>
              <a:spcAft>
                <a:spcPts val="600"/>
              </a:spcAft>
              <a:buClr>
                <a:schemeClr val="accent3"/>
              </a:buClr>
              <a:buFont typeface="Wingdings" panose="05000000000000000000" pitchFamily="2" charset="2"/>
              <a:buChar char="v"/>
              <a:defRPr/>
            </a:pPr>
            <a:r>
              <a:rPr lang="en-US" sz="1700" b="1" dirty="0">
                <a:latin typeface="Times New Roman" panose="02020603050405020304" pitchFamily="18" charset="0"/>
                <a:cs typeface="Times New Roman" panose="02020603050405020304" pitchFamily="18" charset="0"/>
              </a:rPr>
              <a:t>Artificial intelligence (AI) is used in FinTech to create solutions</a:t>
            </a:r>
            <a:r>
              <a:rPr lang="en-US" sz="1700" dirty="0">
                <a:latin typeface="Times New Roman" panose="02020603050405020304" pitchFamily="18" charset="0"/>
                <a:cs typeface="Times New Roman" panose="02020603050405020304" pitchFamily="18" charset="0"/>
              </a:rPr>
              <a:t> specifically tailored to the problems that traditional finance and banking sectors, like Fraud Detection, Risk Management, Investment Management, Predictive Analytics, and Anti-Money Laundering. The banking sector is profiting more from AI technology within the financial services industry. Banks have made better business decisions by adopting AI to automate investment operations, improve customer relationship management, detect fraud more accurately, and cut operational expenses through Robotic Process Automation (RPA).</a:t>
            </a:r>
          </a:p>
          <a:p>
            <a:pPr eaLnBrk="1" fontAlgn="auto" hangingPunct="1">
              <a:spcBef>
                <a:spcPts val="600"/>
              </a:spcBef>
              <a:spcAft>
                <a:spcPts val="600"/>
              </a:spcAft>
              <a:buClr>
                <a:schemeClr val="accent3"/>
              </a:buClr>
              <a:defRPr/>
            </a:pPr>
            <a:endParaRPr lang="en-US" sz="1700" dirty="0">
              <a:latin typeface="Times New Roman" panose="02020603050405020304" pitchFamily="18" charset="0"/>
              <a:cs typeface="Times New Roman" panose="02020603050405020304" pitchFamily="18" charset="0"/>
            </a:endParaRPr>
          </a:p>
          <a:p>
            <a:endParaRPr lang="en-IN" sz="1300" dirty="0"/>
          </a:p>
        </p:txBody>
      </p:sp>
    </p:spTree>
    <p:extLst>
      <p:ext uri="{BB962C8B-B14F-4D97-AF65-F5344CB8AC3E}">
        <p14:creationId xmlns:p14="http://schemas.microsoft.com/office/powerpoint/2010/main" val="3029310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4" descr="Magnifying glass showing decling performance">
            <a:extLst>
              <a:ext uri="{FF2B5EF4-FFF2-40B4-BE49-F238E27FC236}">
                <a16:creationId xmlns:a16="http://schemas.microsoft.com/office/drawing/2014/main" id="{2B571DF4-6A81-B0AC-24FA-036D5A54BBAE}"/>
              </a:ext>
            </a:extLst>
          </p:cNvPr>
          <p:cNvPicPr>
            <a:picLocks noChangeAspect="1"/>
          </p:cNvPicPr>
          <p:nvPr/>
        </p:nvPicPr>
        <p:blipFill rotWithShape="1">
          <a:blip r:embed="rId2">
            <a:alphaModFix amt="55000"/>
          </a:blip>
          <a:srcRect t="7865" b="7865"/>
          <a:stretch/>
        </p:blipFill>
        <p:spPr>
          <a:xfrm>
            <a:off x="20" y="-8467"/>
            <a:ext cx="12191980" cy="6858000"/>
          </a:xfrm>
          <a:prstGeom prst="rect">
            <a:avLst/>
          </a:prstGeom>
        </p:spPr>
      </p:pic>
      <p:sp>
        <p:nvSpPr>
          <p:cNvPr id="2" name="Title 1">
            <a:extLst>
              <a:ext uri="{FF2B5EF4-FFF2-40B4-BE49-F238E27FC236}">
                <a16:creationId xmlns:a16="http://schemas.microsoft.com/office/drawing/2014/main" id="{F7844009-03BB-55BF-CE31-0B9BBFCAA132}"/>
              </a:ext>
            </a:extLst>
          </p:cNvPr>
          <p:cNvSpPr>
            <a:spLocks noGrp="1"/>
          </p:cNvSpPr>
          <p:nvPr>
            <p:ph type="title"/>
          </p:nvPr>
        </p:nvSpPr>
        <p:spPr>
          <a:xfrm>
            <a:off x="0" y="591344"/>
            <a:ext cx="3887234" cy="5585619"/>
          </a:xfrm>
        </p:spPr>
        <p:txBody>
          <a:bodyPr>
            <a:normAutofit/>
          </a:bodyPr>
          <a:lstStyle/>
          <a:p>
            <a:r>
              <a:rPr lang="en-US" b="1" dirty="0">
                <a:solidFill>
                  <a:srgbClr val="FFFFFF"/>
                </a:solidFill>
                <a:latin typeface="Times New Roman"/>
                <a:cs typeface="Times New Roman"/>
              </a:rPr>
              <a:t>Mitigation Measures </a:t>
            </a:r>
            <a:br>
              <a:rPr lang="en-US" b="1" dirty="0">
                <a:solidFill>
                  <a:srgbClr val="FFFFFF"/>
                </a:solidFill>
                <a:latin typeface="Times New Roman"/>
                <a:cs typeface="Times New Roman"/>
              </a:rPr>
            </a:br>
            <a:endParaRPr lang="en-IN" dirty="0">
              <a:solidFill>
                <a:srgbClr val="FFFFFF"/>
              </a:solidFill>
            </a:endParaRPr>
          </a:p>
        </p:txBody>
      </p:sp>
      <p:sp>
        <p:nvSpPr>
          <p:cNvPr id="22" name="Arc 2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3903077-EBDA-9922-3BE2-720378DC9A2E}"/>
              </a:ext>
            </a:extLst>
          </p:cNvPr>
          <p:cNvSpPr>
            <a:spLocks noGrp="1"/>
          </p:cNvSpPr>
          <p:nvPr>
            <p:ph idx="1"/>
          </p:nvPr>
        </p:nvSpPr>
        <p:spPr>
          <a:xfrm>
            <a:off x="2957804" y="93306"/>
            <a:ext cx="9078686" cy="6083657"/>
          </a:xfrm>
        </p:spPr>
        <p:txBody>
          <a:bodyPr anchor="ctr">
            <a:normAutofit/>
          </a:bodyPr>
          <a:lstStyle/>
          <a:p>
            <a:r>
              <a:rPr lang="en-US" sz="1200" b="1" i="0" dirty="0">
                <a:solidFill>
                  <a:srgbClr val="FFFFFF"/>
                </a:solidFill>
                <a:effectLst/>
                <a:latin typeface="Times New Roman" panose="02020603050405020304" pitchFamily="18" charset="0"/>
                <a:cs typeface="Times New Roman" panose="02020603050405020304" pitchFamily="18" charset="0"/>
              </a:rPr>
              <a:t>Identify the warning signs</a:t>
            </a:r>
            <a:endParaRPr lang="en-US" sz="1200" b="0" i="0" dirty="0">
              <a:solidFill>
                <a:srgbClr val="FFFFFF"/>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200" b="0" i="0" dirty="0">
                <a:solidFill>
                  <a:srgbClr val="FFFFFF"/>
                </a:solidFill>
                <a:effectLst/>
                <a:latin typeface="Times New Roman" panose="02020603050405020304" pitchFamily="18" charset="0"/>
                <a:cs typeface="Times New Roman" panose="02020603050405020304" pitchFamily="18" charset="0"/>
              </a:rPr>
              <a:t>Does the offer sound too good to be true?</a:t>
            </a:r>
          </a:p>
          <a:p>
            <a:pPr>
              <a:buFont typeface="Arial" panose="020B0604020202020204" pitchFamily="34" charset="0"/>
              <a:buChar char="•"/>
            </a:pPr>
            <a:r>
              <a:rPr lang="en-US" sz="1200" b="0" i="0" dirty="0">
                <a:solidFill>
                  <a:srgbClr val="FFFFFF"/>
                </a:solidFill>
                <a:effectLst/>
                <a:latin typeface="Times New Roman" panose="02020603050405020304" pitchFamily="18" charset="0"/>
                <a:cs typeface="Times New Roman" panose="02020603050405020304" pitchFamily="18" charset="0"/>
              </a:rPr>
              <a:t>Is the seller using high-pressure sales tactics?</a:t>
            </a:r>
          </a:p>
          <a:p>
            <a:pPr>
              <a:buFont typeface="Arial" panose="020B0604020202020204" pitchFamily="34" charset="0"/>
              <a:buChar char="•"/>
            </a:pPr>
            <a:r>
              <a:rPr lang="en-US" sz="1200" b="0" i="0" dirty="0">
                <a:solidFill>
                  <a:srgbClr val="FFFFFF"/>
                </a:solidFill>
                <a:effectLst/>
                <a:latin typeface="Times New Roman" panose="02020603050405020304" pitchFamily="18" charset="0"/>
                <a:cs typeface="Times New Roman" panose="02020603050405020304" pitchFamily="18" charset="0"/>
              </a:rPr>
              <a:t>Was the investment offer unsolicited?</a:t>
            </a:r>
          </a:p>
          <a:p>
            <a:pPr>
              <a:buFont typeface="Arial" panose="020B0604020202020204" pitchFamily="34" charset="0"/>
              <a:buChar char="•"/>
            </a:pPr>
            <a:r>
              <a:rPr lang="en-US" sz="1200" b="0" i="0" dirty="0">
                <a:solidFill>
                  <a:srgbClr val="FFFFFF"/>
                </a:solidFill>
                <a:effectLst/>
                <a:latin typeface="Times New Roman" panose="02020603050405020304" pitchFamily="18" charset="0"/>
                <a:cs typeface="Times New Roman" panose="02020603050405020304" pitchFamily="18" charset="0"/>
              </a:rPr>
              <a:t>Did the seller ask for information that is usually considered personal (e.g. social security number, credit card information, etc.) over the phone or Internet?</a:t>
            </a:r>
          </a:p>
          <a:p>
            <a:pPr>
              <a:buFont typeface="Arial" panose="020B0604020202020204" pitchFamily="34" charset="0"/>
              <a:buChar char="•"/>
            </a:pPr>
            <a:r>
              <a:rPr lang="en-US" sz="1200" b="0" i="0" dirty="0">
                <a:solidFill>
                  <a:srgbClr val="FFFFFF"/>
                </a:solidFill>
                <a:effectLst/>
                <a:latin typeface="Times New Roman" panose="02020603050405020304" pitchFamily="18" charset="0"/>
                <a:cs typeface="Times New Roman" panose="02020603050405020304" pitchFamily="18" charset="0"/>
              </a:rPr>
              <a:t>If you answer “yes” to any of the above questions when considering an investment opportunity, you may be the target of a scam artist.</a:t>
            </a:r>
          </a:p>
          <a:p>
            <a:r>
              <a:rPr lang="en-US" sz="1200" b="1" i="0" dirty="0">
                <a:solidFill>
                  <a:srgbClr val="FFFFFF"/>
                </a:solidFill>
                <a:effectLst/>
                <a:latin typeface="Times New Roman" panose="02020603050405020304" pitchFamily="18" charset="0"/>
                <a:cs typeface="Times New Roman" panose="02020603050405020304" pitchFamily="18" charset="0"/>
              </a:rPr>
              <a:t>Take action to avoid fraud</a:t>
            </a:r>
            <a:endParaRPr lang="en-US" sz="1200" b="0" i="0" dirty="0">
              <a:solidFill>
                <a:srgbClr val="FFFFFF"/>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200" b="0" i="0" dirty="0">
                <a:solidFill>
                  <a:srgbClr val="FFFFFF"/>
                </a:solidFill>
                <a:effectLst/>
                <a:latin typeface="Times New Roman" panose="02020603050405020304" pitchFamily="18" charset="0"/>
                <a:cs typeface="Times New Roman" panose="02020603050405020304" pitchFamily="18" charset="0"/>
              </a:rPr>
              <a:t>Don’t believe everything you are told by the seller. Take the time to do your own research on the investment’s potential.</a:t>
            </a:r>
          </a:p>
          <a:p>
            <a:pPr>
              <a:buFont typeface="Arial" panose="020B0604020202020204" pitchFamily="34" charset="0"/>
              <a:buChar char="•"/>
            </a:pPr>
            <a:r>
              <a:rPr lang="en-US" sz="1200" b="0" i="0" dirty="0">
                <a:solidFill>
                  <a:srgbClr val="FFFFFF"/>
                </a:solidFill>
                <a:effectLst/>
                <a:latin typeface="Times New Roman" panose="02020603050405020304" pitchFamily="18" charset="0"/>
                <a:cs typeface="Times New Roman" panose="02020603050405020304" pitchFamily="18" charset="0"/>
              </a:rPr>
              <a:t>Don’t assume the solicitor is who he or she claims to be.</a:t>
            </a:r>
          </a:p>
          <a:p>
            <a:pPr>
              <a:buFont typeface="Arial" panose="020B0604020202020204" pitchFamily="34" charset="0"/>
              <a:buChar char="•"/>
            </a:pPr>
            <a:r>
              <a:rPr lang="en-US" sz="1200" b="0" i="0" dirty="0">
                <a:solidFill>
                  <a:srgbClr val="FFFFFF"/>
                </a:solidFill>
                <a:effectLst/>
                <a:latin typeface="Times New Roman" panose="02020603050405020304" pitchFamily="18" charset="0"/>
                <a:cs typeface="Times New Roman" panose="02020603050405020304" pitchFamily="18" charset="0"/>
              </a:rPr>
              <a:t>Check with federal and state securities regulators to find out if there have been any complaints against the company.</a:t>
            </a:r>
          </a:p>
          <a:p>
            <a:pPr>
              <a:buFont typeface="Arial" panose="020B0604020202020204" pitchFamily="34" charset="0"/>
              <a:buChar char="•"/>
            </a:pPr>
            <a:r>
              <a:rPr lang="en-US" sz="1200" b="0" i="0" dirty="0">
                <a:solidFill>
                  <a:srgbClr val="FFFFFF"/>
                </a:solidFill>
                <a:effectLst/>
                <a:latin typeface="Times New Roman" panose="02020603050405020304" pitchFamily="18" charset="0"/>
                <a:cs typeface="Times New Roman" panose="02020603050405020304" pitchFamily="18" charset="0"/>
              </a:rPr>
              <a:t>Ask the promoter whether—and how much—he or she has been paid to tout the opportunity.</a:t>
            </a:r>
          </a:p>
          <a:p>
            <a:pPr>
              <a:buFont typeface="Arial" panose="020B0604020202020204" pitchFamily="34" charset="0"/>
              <a:buChar char="•"/>
            </a:pPr>
            <a:r>
              <a:rPr lang="en-US" sz="1200" b="0" i="0" dirty="0">
                <a:solidFill>
                  <a:srgbClr val="FFFFFF"/>
                </a:solidFill>
                <a:effectLst/>
                <a:latin typeface="Times New Roman" panose="02020603050405020304" pitchFamily="18" charset="0"/>
                <a:cs typeface="Times New Roman" panose="02020603050405020304" pitchFamily="18" charset="0"/>
              </a:rPr>
              <a:t>Ask where the company is incorporated and then call that state to ensure that the company has a current annual report on file.</a:t>
            </a:r>
          </a:p>
          <a:p>
            <a:pPr>
              <a:buFont typeface="Arial" panose="020B0604020202020204" pitchFamily="34" charset="0"/>
              <a:buChar char="•"/>
            </a:pPr>
            <a:r>
              <a:rPr lang="en-US" sz="1200" b="0" i="0" dirty="0">
                <a:solidFill>
                  <a:srgbClr val="FFFFFF"/>
                </a:solidFill>
                <a:effectLst/>
                <a:latin typeface="Times New Roman" panose="02020603050405020304" pitchFamily="18" charset="0"/>
                <a:cs typeface="Times New Roman" panose="02020603050405020304" pitchFamily="18" charset="0"/>
              </a:rPr>
              <a:t>Request written financial information, such as a prospectus, annual report, offering circular, or financial statements, then compare the written information to what you were told.</a:t>
            </a:r>
          </a:p>
          <a:p>
            <a:pPr>
              <a:buFont typeface="Arial" panose="020B0604020202020204" pitchFamily="34" charset="0"/>
              <a:buChar char="•"/>
            </a:pPr>
            <a:r>
              <a:rPr lang="en-US" sz="1200" b="0" i="0" dirty="0">
                <a:solidFill>
                  <a:srgbClr val="FFFFFF"/>
                </a:solidFill>
                <a:effectLst/>
                <a:latin typeface="Times New Roman" panose="02020603050405020304" pitchFamily="18" charset="0"/>
                <a:cs typeface="Times New Roman" panose="02020603050405020304" pitchFamily="18" charset="0"/>
              </a:rPr>
              <a:t>Get offers in writing and save a copy for your records.</a:t>
            </a:r>
          </a:p>
          <a:p>
            <a:pPr>
              <a:buFont typeface="Arial" panose="020B0604020202020204" pitchFamily="34" charset="0"/>
              <a:buChar char="•"/>
            </a:pPr>
            <a:r>
              <a:rPr lang="en-US" sz="1200" b="0" i="0" dirty="0">
                <a:solidFill>
                  <a:srgbClr val="FFFFFF"/>
                </a:solidFill>
                <a:effectLst/>
                <a:latin typeface="Times New Roman" panose="02020603050405020304" pitchFamily="18" charset="0"/>
                <a:cs typeface="Times New Roman" panose="02020603050405020304" pitchFamily="18" charset="0"/>
              </a:rPr>
              <a:t>Check with a trusted financial advisor, your broker, or an attorney about any investments you are considering.</a:t>
            </a:r>
          </a:p>
          <a:p>
            <a:r>
              <a:rPr lang="en-US" sz="1200" b="1" i="0" dirty="0">
                <a:solidFill>
                  <a:srgbClr val="FFFFFF"/>
                </a:solidFill>
                <a:effectLst/>
                <a:latin typeface="Times New Roman" panose="02020603050405020304" pitchFamily="18" charset="0"/>
                <a:cs typeface="Times New Roman" panose="02020603050405020304" pitchFamily="18" charset="0"/>
              </a:rPr>
              <a:t>Report scams when they occur</a:t>
            </a:r>
            <a:endParaRPr lang="en-US" sz="1200" b="0" i="0" dirty="0">
              <a:solidFill>
                <a:srgbClr val="FFFFFF"/>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200" b="0" i="0" dirty="0">
                <a:solidFill>
                  <a:srgbClr val="FFFFFF"/>
                </a:solidFill>
                <a:effectLst/>
                <a:latin typeface="Times New Roman" panose="02020603050405020304" pitchFamily="18" charset="0"/>
                <a:cs typeface="Times New Roman" panose="02020603050405020304" pitchFamily="18" charset="0"/>
              </a:rPr>
              <a:t>File a complaint with the Securities and Exchange Commission, state securities regulator, or a law enforcement agency.</a:t>
            </a:r>
          </a:p>
          <a:p>
            <a:pPr>
              <a:buFont typeface="Arial" panose="020B0604020202020204" pitchFamily="34" charset="0"/>
              <a:buChar char="•"/>
            </a:pPr>
            <a:r>
              <a:rPr lang="en-US" sz="1200" b="0" i="0" dirty="0">
                <a:solidFill>
                  <a:srgbClr val="FFFFFF"/>
                </a:solidFill>
                <a:effectLst/>
                <a:latin typeface="Times New Roman" panose="02020603050405020304" pitchFamily="18" charset="0"/>
                <a:cs typeface="Times New Roman" panose="02020603050405020304" pitchFamily="18" charset="0"/>
              </a:rPr>
              <a:t>Report the crime promptly—you’ll have a better chance of getting your money back if you do.</a:t>
            </a:r>
          </a:p>
        </p:txBody>
      </p:sp>
    </p:spTree>
    <p:extLst>
      <p:ext uri="{BB962C8B-B14F-4D97-AF65-F5344CB8AC3E}">
        <p14:creationId xmlns:p14="http://schemas.microsoft.com/office/powerpoint/2010/main" val="2873855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id="{A9D6EEA4-51EF-4796-BE5B-F3EB11F23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s on a display with reflection of office">
            <a:extLst>
              <a:ext uri="{FF2B5EF4-FFF2-40B4-BE49-F238E27FC236}">
                <a16:creationId xmlns:a16="http://schemas.microsoft.com/office/drawing/2014/main" id="{020BFA53-DB83-FCBB-16AC-BD1C9F2FC00A}"/>
              </a:ext>
            </a:extLst>
          </p:cNvPr>
          <p:cNvPicPr>
            <a:picLocks noChangeAspect="1"/>
          </p:cNvPicPr>
          <p:nvPr/>
        </p:nvPicPr>
        <p:blipFill rotWithShape="1">
          <a:blip r:embed="rId2">
            <a:alphaModFix amt="25000"/>
          </a:blip>
          <a:srcRect t="10256" b="5475"/>
          <a:stretch/>
        </p:blipFill>
        <p:spPr>
          <a:xfrm>
            <a:off x="-1" y="10"/>
            <a:ext cx="12192001" cy="6857990"/>
          </a:xfrm>
          <a:prstGeom prst="rect">
            <a:avLst/>
          </a:prstGeom>
        </p:spPr>
      </p:pic>
      <p:sp>
        <p:nvSpPr>
          <p:cNvPr id="2" name="Title 1">
            <a:extLst>
              <a:ext uri="{FF2B5EF4-FFF2-40B4-BE49-F238E27FC236}">
                <a16:creationId xmlns:a16="http://schemas.microsoft.com/office/drawing/2014/main" id="{B38C328F-FA3E-1CC2-08EB-C65ED225D8A9}"/>
              </a:ext>
            </a:extLst>
          </p:cNvPr>
          <p:cNvSpPr>
            <a:spLocks noGrp="1"/>
          </p:cNvSpPr>
          <p:nvPr>
            <p:ph type="title"/>
          </p:nvPr>
        </p:nvSpPr>
        <p:spPr>
          <a:xfrm>
            <a:off x="223936" y="279919"/>
            <a:ext cx="7310710" cy="1231640"/>
          </a:xfrm>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Future work</a:t>
            </a:r>
            <a:endParaRPr lang="en-IN" sz="4000"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95E3AF-6967-B9C2-0E1C-C92FA0A9C3BA}"/>
              </a:ext>
            </a:extLst>
          </p:cNvPr>
          <p:cNvSpPr>
            <a:spLocks noGrp="1"/>
          </p:cNvSpPr>
          <p:nvPr>
            <p:ph idx="1"/>
          </p:nvPr>
        </p:nvSpPr>
        <p:spPr>
          <a:xfrm>
            <a:off x="223936" y="1660849"/>
            <a:ext cx="11607280" cy="4363473"/>
          </a:xfrm>
        </p:spPr>
        <p:txBody>
          <a:bodyPr>
            <a:normAutofit/>
          </a:bodyPr>
          <a:lstStyle/>
          <a:p>
            <a:pPr eaLnBrk="1" fontAlgn="auto" hangingPunct="1">
              <a:spcBef>
                <a:spcPts val="600"/>
              </a:spcBef>
              <a:spcAft>
                <a:spcPts val="600"/>
              </a:spcAft>
              <a:buClr>
                <a:schemeClr val="accent3"/>
              </a:buClr>
              <a:defRPr/>
            </a:pPr>
            <a:r>
              <a:rPr lang="en-US" sz="1200" dirty="0">
                <a:solidFill>
                  <a:srgbClr val="FFFFFF"/>
                </a:solidFill>
                <a:latin typeface="Times New Roman" panose="02020603050405020304" pitchFamily="18" charset="0"/>
                <a:cs typeface="Times New Roman" panose="02020603050405020304" pitchFamily="18" charset="0"/>
              </a:rPr>
              <a:t>More Research on fraud detection and prevention and How we can Associate AI with it. And Dump and Pump system 3.0 </a:t>
            </a:r>
          </a:p>
          <a:p>
            <a:pPr eaLnBrk="1" fontAlgn="auto" hangingPunct="1">
              <a:spcBef>
                <a:spcPts val="600"/>
              </a:spcBef>
              <a:spcAft>
                <a:spcPts val="600"/>
              </a:spcAft>
              <a:buClr>
                <a:schemeClr val="accent3"/>
              </a:buClr>
              <a:defRPr/>
            </a:pPr>
            <a:r>
              <a:rPr lang="en-US" sz="1200" dirty="0">
                <a:solidFill>
                  <a:srgbClr val="FFFFFF"/>
                </a:solidFill>
                <a:latin typeface="Times New Roman" panose="02020603050405020304" pitchFamily="18" charset="0"/>
                <a:cs typeface="Times New Roman" panose="02020603050405020304" pitchFamily="18" charset="0"/>
              </a:rPr>
              <a:t>Application of ML and security purposes.</a:t>
            </a:r>
          </a:p>
          <a:p>
            <a:pPr eaLnBrk="1" fontAlgn="auto" hangingPunct="1">
              <a:spcBef>
                <a:spcPts val="600"/>
              </a:spcBef>
              <a:spcAft>
                <a:spcPts val="600"/>
              </a:spcAft>
              <a:buClr>
                <a:schemeClr val="accent3"/>
              </a:buClr>
              <a:defRPr/>
            </a:pPr>
            <a:r>
              <a:rPr lang="en-US" sz="1200" dirty="0">
                <a:solidFill>
                  <a:srgbClr val="FFFFFF"/>
                </a:solidFill>
                <a:latin typeface="Times New Roman" panose="02020603050405020304" pitchFamily="18" charset="0"/>
                <a:cs typeface="Times New Roman" panose="02020603050405020304" pitchFamily="18" charset="0"/>
              </a:rPr>
              <a:t>As this project was the application of the internship with </a:t>
            </a:r>
            <a:r>
              <a:rPr lang="en-US" sz="1200" dirty="0" err="1">
                <a:solidFill>
                  <a:srgbClr val="FFFFFF"/>
                </a:solidFill>
                <a:latin typeface="Times New Roman" panose="02020603050405020304" pitchFamily="18" charset="0"/>
                <a:cs typeface="Times New Roman" panose="02020603050405020304" pitchFamily="18" charset="0"/>
              </a:rPr>
              <a:t>PredictRam</a:t>
            </a:r>
            <a:r>
              <a:rPr lang="en-US" sz="1200" dirty="0">
                <a:solidFill>
                  <a:srgbClr val="FFFFFF"/>
                </a:solidFill>
                <a:latin typeface="Times New Roman" panose="02020603050405020304" pitchFamily="18" charset="0"/>
                <a:cs typeface="Times New Roman" panose="02020603050405020304" pitchFamily="18" charset="0"/>
              </a:rPr>
              <a:t> more focus will be on Financial Model Further improvement, algorithm improvements, Article studies and Blogs and Case studies.</a:t>
            </a:r>
          </a:p>
          <a:p>
            <a:pPr eaLnBrk="1" fontAlgn="auto" hangingPunct="1">
              <a:spcBef>
                <a:spcPts val="600"/>
              </a:spcBef>
              <a:spcAft>
                <a:spcPts val="600"/>
              </a:spcAft>
              <a:buClr>
                <a:schemeClr val="accent3"/>
              </a:buClr>
              <a:defRPr/>
            </a:pPr>
            <a:r>
              <a:rPr lang="en-US" sz="1200" dirty="0">
                <a:solidFill>
                  <a:srgbClr val="FFFFFF"/>
                </a:solidFill>
                <a:latin typeface="Times New Roman" panose="02020603050405020304" pitchFamily="18" charset="0"/>
                <a:cs typeface="Times New Roman" panose="02020603050405020304" pitchFamily="18" charset="0"/>
              </a:rPr>
              <a:t>Through this project I want to make awareness about the Pump and Dump system in the stock market as we have already seen current examples like (SV Bank Failed, and various other bank failures)</a:t>
            </a:r>
          </a:p>
          <a:p>
            <a:pPr marL="0" indent="0" eaLnBrk="1" fontAlgn="auto" hangingPunct="1">
              <a:spcBef>
                <a:spcPts val="600"/>
              </a:spcBef>
              <a:spcAft>
                <a:spcPts val="600"/>
              </a:spcAft>
              <a:buClr>
                <a:schemeClr val="accent3"/>
              </a:buClr>
              <a:buNone/>
              <a:defRPr/>
            </a:pPr>
            <a:endParaRPr lang="en-US" sz="12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2881406"/>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14BB3-CC4B-BC51-3025-2653E44FA54B}"/>
              </a:ext>
            </a:extLst>
          </p:cNvPr>
          <p:cNvSpPr>
            <a:spLocks noGrp="1"/>
          </p:cNvSpPr>
          <p:nvPr>
            <p:ph type="title"/>
          </p:nvPr>
        </p:nvSpPr>
        <p:spPr>
          <a:xfrm>
            <a:off x="223935" y="111968"/>
            <a:ext cx="11129865" cy="1035698"/>
          </a:xfrm>
        </p:spPr>
        <p:txBody>
          <a:bodyPr>
            <a:normAutofit/>
          </a:bodyPr>
          <a:lstStyle/>
          <a:p>
            <a:r>
              <a:rPr lang="en-US" sz="3000" dirty="0">
                <a:latin typeface="Times New Roman" panose="02020603050405020304" pitchFamily="18" charset="0"/>
                <a:cs typeface="Times New Roman" panose="02020603050405020304" pitchFamily="18" charset="0"/>
              </a:rPr>
              <a:t>References </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57A48E-8DDE-60E4-5D11-BB45B9AD1F10}"/>
              </a:ext>
            </a:extLst>
          </p:cNvPr>
          <p:cNvSpPr>
            <a:spLocks noGrp="1"/>
          </p:cNvSpPr>
          <p:nvPr>
            <p:ph idx="1"/>
          </p:nvPr>
        </p:nvSpPr>
        <p:spPr>
          <a:xfrm>
            <a:off x="83977" y="1250302"/>
            <a:ext cx="11795604" cy="5383553"/>
          </a:xfrm>
        </p:spPr>
        <p:txBody>
          <a:bodyPr>
            <a:normAutofit fontScale="47500" lnSpcReduction="20000"/>
          </a:bodyPr>
          <a:lstStyle/>
          <a:p>
            <a:pPr algn="l">
              <a:lnSpc>
                <a:spcPct val="115000"/>
              </a:lnSpc>
            </a:pP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Detecting “Pump &amp; Dump Schemes” on Cryptocurrency Market Using An Improved </a:t>
            </a:r>
            <a:r>
              <a:rPr lang="en-IN"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AprioriAlgorithm</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Weili</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Chen∗†, </a:t>
            </a:r>
            <a:r>
              <a:rPr lang="en-IN"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YueJin</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Xu∗†, </a:t>
            </a:r>
            <a:r>
              <a:rPr lang="en-IN"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Zibin</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Zheng∗†, </a:t>
            </a:r>
            <a:r>
              <a:rPr lang="en-IN"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Yuren</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Zhou∗, </a:t>
            </a:r>
            <a:r>
              <a:rPr lang="en-IN"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Jianxun</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Eileen Yang‡ and Jing Bian∗ School of Data and Computer Science, Sun Yat-</a:t>
            </a:r>
            <a:r>
              <a:rPr lang="en-IN"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sen</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University, Guangzhou, China National Engineering Research </a:t>
            </a:r>
            <a:r>
              <a:rPr lang="en-IN"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Center</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of Digital Life, Sun </a:t>
            </a:r>
            <a:r>
              <a:rPr lang="en-IN"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Yatsen</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University, 510006, Guangzhou, China corresponding author. Shenzhen</a:t>
            </a:r>
          </a:p>
          <a:p>
            <a:pPr algn="l">
              <a:lnSpc>
                <a:spcPct val="115000"/>
              </a:lnSpc>
            </a:pP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Sai, </a:t>
            </a:r>
            <a:r>
              <a:rPr lang="en-IN"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Chaithanya</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Vamshi, et al. "Explainable Ai-Driven Financial Transaction Fraud Detection Using Machine Learning and Deep Neural Networks." Available at SSRN 4439980.</a:t>
            </a:r>
          </a:p>
          <a:p>
            <a:pPr algn="l">
              <a:lnSpc>
                <a:spcPct val="115000"/>
              </a:lnSpc>
            </a:pP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a:t>
            </a:r>
            <a:r>
              <a:rPr lang="en-IN"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NewWolf</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 Town? Pump-and-Dump Manipulation in Cryptocurrency Markets* Anirudh Dhawan1,2 and Talis J. Putnin¸s2,3,4 1Indian Institute of Management Bangalore, India, 2University of Technology Sydney, Australia, 3Stockholm School of Economics in Riga, Latvia and 4Digital Finance Co-operative Research Centre, Australia (Review of Finance, 2023, 935–975 </a:t>
            </a:r>
            <a:r>
              <a:rPr lang="en-IN" sz="28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https://doi.org/10.1093/rof/rfac051</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Publication Date: 4 August 2022)</a:t>
            </a:r>
          </a:p>
          <a:p>
            <a:pPr algn="l">
              <a:lnSpc>
                <a:spcPct val="115000"/>
              </a:lnSpc>
            </a:pP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Detecting cryptocurrency pump-and-dump frauds using market and social </a:t>
            </a:r>
            <a:r>
              <a:rPr lang="en-IN"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signalsHuy</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Nghiem *, Goran Muric , Fred </a:t>
            </a:r>
            <a:r>
              <a:rPr lang="en-IN"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Morstatter</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Emilio Ferrara University of Southern California, Information Sciences Institute, 4676 Admiralty Way, Marina del Ray, Los Angeles, California, USA (journal homepage: </a:t>
            </a:r>
            <a:r>
              <a:rPr lang="en-IN" sz="28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3"/>
              </a:rPr>
              <a:t>www.elsevier.com/locate/eswa</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https://doi.org/10.1016/j.eswa.2021.115284</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Received 18 November 2020; Received in revised form 17 May 2021; Accepted 23 May 2021.</a:t>
            </a:r>
          </a:p>
          <a:p>
            <a:pPr algn="l">
              <a:lnSpc>
                <a:spcPct val="115000"/>
              </a:lnSpc>
            </a:pP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economics of stock touting during Internet based pump and dump campaigns Michael </a:t>
            </a:r>
            <a:r>
              <a:rPr lang="en-IN"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Siering</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Goethe University Frankfurt, Theodor‐W.‐Adorno‐Platz 4, 60323 Frankfurt, Germany (Info Systems J. 2018;1–28. wileyonlinelibrary.com/journal/</a:t>
            </a:r>
            <a:r>
              <a:rPr lang="en-IN"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isj</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2018 John Wiley &amp; Sons Ltd (DOI: 10.1111/isj.12216) </a:t>
            </a:r>
          </a:p>
          <a:p>
            <a:pPr algn="l">
              <a:lnSpc>
                <a:spcPct val="115000"/>
              </a:lnSpc>
            </a:pP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Explainable AI-Driven Financial Transaction Fraud Detection using Machine Learning and Deep Neural Networks </a:t>
            </a:r>
            <a:r>
              <a:rPr lang="en-IN"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Chaithanya</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Vamshi Saia , Debashish </a:t>
            </a:r>
            <a:r>
              <a:rPr lang="en-IN"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Dasa</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IN"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Nouh</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Elmitwallya</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IN"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Ogerta</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Elezaja</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Md </a:t>
            </a:r>
            <a:r>
              <a:rPr lang="en-IN"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Baharul</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Islamb</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https://ssrn.com/abstract=4439980</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l">
              <a:lnSpc>
                <a:spcPct val="115000"/>
              </a:lnSpc>
            </a:pP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Comparative Analysis Credit card fraud detection using Machine Learning Techniques: Samuel A. </a:t>
            </a:r>
            <a:r>
              <a:rPr lang="en-IN"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Oluwadare</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Adebayo O., </a:t>
            </a:r>
            <a:r>
              <a:rPr lang="en-IN"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Adetunmbi</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John O. </a:t>
            </a:r>
            <a:r>
              <a:rPr lang="en-IN"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Awoyemi</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(978-1-5090-4642-3/17/$31.00 ©2017 IEEE)</a:t>
            </a:r>
          </a:p>
          <a:p>
            <a:pPr algn="l">
              <a:lnSpc>
                <a:spcPct val="115000"/>
              </a:lnSpc>
            </a:pP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Deep Learning Detecting Fraud in Credit Card Transactions Abhimanyu Roy, Jingyi Sun, Robert Mahoney, Loreto </a:t>
            </a:r>
            <a:r>
              <a:rPr lang="en-IN"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Alonzi</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Stephen Adams, Peter </a:t>
            </a:r>
            <a:r>
              <a:rPr lang="en-IN"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Beling</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978-1-5386-6343-1/18/$31.00 ©2018 IEEE</a:t>
            </a:r>
          </a:p>
          <a:p>
            <a:pPr algn="l">
              <a:lnSpc>
                <a:spcPct val="115000"/>
              </a:lnSpc>
            </a:pPr>
            <a:endPar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29662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BA915E-A9AD-4CEA-1377-5166D3062B67}"/>
              </a:ext>
            </a:extLst>
          </p:cNvPr>
          <p:cNvSpPr>
            <a:spLocks noGrp="1"/>
          </p:cNvSpPr>
          <p:nvPr>
            <p:ph idx="1"/>
          </p:nvPr>
        </p:nvSpPr>
        <p:spPr>
          <a:xfrm>
            <a:off x="205273" y="341768"/>
            <a:ext cx="11674307" cy="6370794"/>
          </a:xfrm>
        </p:spPr>
        <p:txBody>
          <a:bodyPr>
            <a:normAutofit fontScale="55000" lnSpcReduction="20000"/>
          </a:bodyPr>
          <a:lstStyle/>
          <a:p>
            <a:pPr algn="l">
              <a:lnSpc>
                <a:spcPct val="115000"/>
              </a:lnSpc>
            </a:pP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Fraud Detection using Machine Learning and Deep Learning </a:t>
            </a:r>
            <a:r>
              <a:rPr lang="en-IN"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Pradheepan</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Raghavan, </a:t>
            </a:r>
            <a:r>
              <a:rPr lang="en-IN"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Neamat</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El </a:t>
            </a:r>
            <a:r>
              <a:rPr lang="en-IN" sz="2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GayarSchool</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of Mathematical and Computer Sciences Heriot Watt University</a:t>
            </a:r>
            <a:r>
              <a:rPr lang="en-IN"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Dubai, UAE2019 International Conference on Computational Intelligence and Knowledge Economy (ICCIKE 978-1-7281-3778-0/19/$31.00 ©2019 IEEE) </a:t>
            </a:r>
          </a:p>
          <a:p>
            <a:pPr algn="l">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Predictive-Analysis-based Machine Learning Model for Fraud Detection with Boosting Classifiers M.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Valavan</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and S. Rita* Department of Statistics,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Periyar</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University, Salem,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Tamilnadu</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India (Computer Systems Science &amp; Engineering DOI: 10.32604/csse.2023.026508)</a:t>
            </a:r>
          </a:p>
          <a:p>
            <a:pPr algn="l">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advanced proprietary AI/ML solution as Anti-fraud- Tensorlink4cheque (AFTL4C) for Cheque fraud detection.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Dr.</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DYAN CHANDRA YADAV, PRABHAKAR R UYYALA</a:t>
            </a:r>
            <a:r>
              <a:rPr lang="en-IN" sz="2800" dirty="0">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COMPUTER AND SCIENCE ENGINEERING Research Scholar, JS UNIVERSITY, The International journal of analytical and experimental modal analysis Volume XV, Issue IV, April/2023 ISSN NO: 0886-9367</a:t>
            </a:r>
          </a:p>
          <a:p>
            <a:pPr algn="l">
              <a:lnSpc>
                <a:spcPct val="107000"/>
              </a:lnSpc>
              <a:spcAft>
                <a:spcPts val="800"/>
              </a:spcAft>
            </a:pPr>
            <a:r>
              <a:rPr lang="en-IN" sz="2800" dirty="0">
                <a:latin typeface="Times New Roman" panose="02020603050405020304" pitchFamily="18" charset="0"/>
                <a:ea typeface="Calibri" panose="020F0502020204030204" pitchFamily="34" charset="0"/>
                <a:cs typeface="Times New Roman" panose="02020603050405020304" pitchFamily="18" charset="0"/>
              </a:rPr>
              <a:t>Web References-</a:t>
            </a:r>
          </a:p>
          <a:p>
            <a:pPr algn="l">
              <a:lnSpc>
                <a:spcPct val="107000"/>
              </a:lnSpc>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1 https://www.forbes.com/advisor/in/investing/why-adani-shares-are-falling/</a:t>
            </a:r>
          </a:p>
          <a:p>
            <a:pPr algn="l">
              <a:lnSpc>
                <a:spcPct val="107000"/>
              </a:lnSpc>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2 https://seon.io/resources/transaction-fraud-detection/</a:t>
            </a:r>
          </a:p>
          <a:p>
            <a:pPr algn="l">
              <a:lnSpc>
                <a:spcPct val="107000"/>
              </a:lnSpc>
              <a:spcAft>
                <a:spcPts val="8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3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https://www.cnbc.com/2023/03/24/svb-collapse-squad-app-ceo-says-silicon-valley-bank-failure-was-agony.html</a:t>
            </a:r>
          </a:p>
          <a:p>
            <a:pPr algn="l">
              <a:lnSpc>
                <a:spcPct val="107000"/>
              </a:lnSpc>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4 https://www.investopedia.com/terms/p/pumpanddump.asp</a:t>
            </a:r>
          </a:p>
          <a:p>
            <a:pPr algn="l">
              <a:lnSpc>
                <a:spcPct val="107000"/>
              </a:lnSpc>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5 Abu-Mostafa, Y.S., Atiya, A.F. Introduction to financial forecasting. Appl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Intell</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6, 205–213 (1996). https://doi.org/10.1007/BF00126626</a:t>
            </a:r>
          </a:p>
          <a:p>
            <a:pPr algn="l">
              <a:lnSpc>
                <a:spcPct val="107000"/>
              </a:lnSpc>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6 PREDICTIVE ANALYTICS Extending the Value of Your Data Warehousing Investment (Book) By Wayne W.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Eckerson</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58598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0FA0A60-0E7D-A1C8-125C-402CBF3AB977}"/>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THANK YOU</a:t>
            </a:r>
          </a:p>
        </p:txBody>
      </p:sp>
    </p:spTree>
    <p:extLst>
      <p:ext uri="{BB962C8B-B14F-4D97-AF65-F5344CB8AC3E}">
        <p14:creationId xmlns:p14="http://schemas.microsoft.com/office/powerpoint/2010/main" val="179953339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23F09-5020-BD68-A022-C6F27CCD6BA7}"/>
              </a:ext>
            </a:extLst>
          </p:cNvPr>
          <p:cNvSpPr>
            <a:spLocks noGrp="1"/>
          </p:cNvSpPr>
          <p:nvPr>
            <p:ph type="title"/>
          </p:nvPr>
        </p:nvSpPr>
        <p:spPr>
          <a:xfrm>
            <a:off x="762000" y="270289"/>
            <a:ext cx="4085665" cy="1402470"/>
          </a:xfrm>
        </p:spPr>
        <p:txBody>
          <a:bodyPr anchor="t">
            <a:normAutofit/>
          </a:bodyPr>
          <a:lstStyle/>
          <a:p>
            <a:r>
              <a:rPr lang="en-US" sz="3200" b="1" dirty="0">
                <a:latin typeface="Times New Roman" panose="02020603050405020304" pitchFamily="18" charset="0"/>
                <a:cs typeface="Times New Roman" panose="02020603050405020304" pitchFamily="18" charset="0"/>
              </a:rPr>
              <a:t>INTRODUCTION </a:t>
            </a:r>
            <a:endParaRPr lang="en-IN" sz="3200" b="1" dirty="0">
              <a:latin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51BACA-F749-7620-61CA-81A4EA5A7A3A}"/>
              </a:ext>
            </a:extLst>
          </p:cNvPr>
          <p:cNvSpPr>
            <a:spLocks noGrp="1"/>
          </p:cNvSpPr>
          <p:nvPr>
            <p:ph idx="1"/>
          </p:nvPr>
        </p:nvSpPr>
        <p:spPr>
          <a:xfrm>
            <a:off x="85821" y="1279292"/>
            <a:ext cx="5438022" cy="5257887"/>
          </a:xfrm>
        </p:spPr>
        <p:txBody>
          <a:bodyPr>
            <a:noAutofit/>
          </a:bodyPr>
          <a:lstStyle/>
          <a:p>
            <a:pPr eaLnBrk="1" fontAlgn="auto" hangingPunct="1">
              <a:spcBef>
                <a:spcPts val="600"/>
              </a:spcBef>
              <a:spcAft>
                <a:spcPts val="600"/>
              </a:spcAft>
              <a:buClr>
                <a:schemeClr val="accent3"/>
              </a:buClr>
              <a:defRPr/>
            </a:pPr>
            <a:r>
              <a:rPr lang="en-US" sz="1200" dirty="0">
                <a:latin typeface="Times New Roman" panose="02020603050405020304" pitchFamily="18" charset="0"/>
                <a:cs typeface="Times New Roman" panose="02020603050405020304" pitchFamily="18" charset="0"/>
              </a:rPr>
              <a:t>In this Major project, we will focus on </a:t>
            </a:r>
            <a:r>
              <a:rPr lang="en-US" sz="1200" b="1" dirty="0">
                <a:latin typeface="Times New Roman" panose="02020603050405020304" pitchFamily="18" charset="0"/>
                <a:cs typeface="Times New Roman" panose="02020603050405020304" pitchFamily="18" charset="0"/>
              </a:rPr>
              <a:t>Transaction Fraud Detection using ML models and</a:t>
            </a:r>
            <a:r>
              <a:rPr lang="en-US" sz="1200" dirty="0">
                <a:latin typeface="Times New Roman" panose="02020603050405020304" pitchFamily="18" charset="0"/>
                <a:cs typeface="Times New Roman" panose="02020603050405020304" pitchFamily="18" charset="0"/>
              </a:rPr>
              <a:t> Pump and Dump system. Transaction fraud refers to any unauthorized use of a legitimate user's payment information for making purchases, without their knowledge or consent. This type of fraud is quite broad and can include a wide range of activities. Typically, with credit cards, transaction fraud involves the unauthorized use of a victim's credit card to make purchases. This practice is illegal based on securities law and can lead to heavy fines. The burgeoning popularity of cryptocurrencies has resulted in the proliferation of pump-and-dump schemes within the industry</a:t>
            </a:r>
          </a:p>
          <a:p>
            <a:pPr eaLnBrk="1" fontAlgn="auto" hangingPunct="1">
              <a:spcBef>
                <a:spcPts val="600"/>
              </a:spcBef>
              <a:spcAft>
                <a:spcPts val="600"/>
              </a:spcAft>
              <a:buClr>
                <a:schemeClr val="accent3"/>
              </a:buClr>
              <a:defRPr/>
            </a:pPr>
            <a:r>
              <a:rPr lang="en-US" sz="1200" b="1" dirty="0">
                <a:latin typeface="Times New Roman" panose="02020603050405020304" pitchFamily="18" charset="0"/>
                <a:cs typeface="Times New Roman" panose="02020603050405020304" pitchFamily="18" charset="0"/>
              </a:rPr>
              <a:t>Recent News About Fraud- Adani Fraud - </a:t>
            </a:r>
            <a:r>
              <a:rPr lang="en-US" sz="1200" dirty="0">
                <a:latin typeface="Times New Roman" panose="02020603050405020304" pitchFamily="18" charset="0"/>
                <a:cs typeface="Times New Roman" panose="02020603050405020304" pitchFamily="18" charset="0"/>
              </a:rPr>
              <a:t>In the month of Feb Gautam Adani, India’s top billionaire, had a good start to the year when he announced a follow-on public offer to raise INR 20,000 </a:t>
            </a:r>
            <a:r>
              <a:rPr lang="en-US" sz="1200" dirty="0" err="1">
                <a:latin typeface="Times New Roman" panose="02020603050405020304" pitchFamily="18" charset="0"/>
                <a:cs typeface="Times New Roman" panose="02020603050405020304" pitchFamily="18" charset="0"/>
              </a:rPr>
              <a:t>cr</a:t>
            </a:r>
            <a:r>
              <a:rPr lang="en-US" sz="1200" dirty="0">
                <a:latin typeface="Times New Roman" panose="02020603050405020304" pitchFamily="18" charset="0"/>
                <a:cs typeface="Times New Roman" panose="02020603050405020304" pitchFamily="18" charset="0"/>
              </a:rPr>
              <a:t> from the Indian stock market. </a:t>
            </a:r>
            <a:r>
              <a:rPr lang="en-US" sz="1200" b="1" dirty="0">
                <a:latin typeface="Times New Roman" panose="02020603050405020304" pitchFamily="18" charset="0"/>
                <a:cs typeface="Times New Roman" panose="02020603050405020304" pitchFamily="18" charset="0"/>
              </a:rPr>
              <a:t>Troubles started mounting soon </a:t>
            </a:r>
            <a:r>
              <a:rPr lang="en-US" sz="1200" dirty="0">
                <a:latin typeface="Times New Roman" panose="02020603050405020304" pitchFamily="18" charset="0"/>
                <a:cs typeface="Times New Roman" panose="02020603050405020304" pitchFamily="18" charset="0"/>
              </a:rPr>
              <a:t>after a New York-based investment research firm by the name of </a:t>
            </a:r>
            <a:r>
              <a:rPr lang="en-US" sz="1200" b="1" dirty="0">
                <a:latin typeface="Times New Roman" panose="02020603050405020304" pitchFamily="18" charset="0"/>
                <a:cs typeface="Times New Roman" panose="02020603050405020304" pitchFamily="18" charset="0"/>
              </a:rPr>
              <a:t>Hindenburg Research published a report </a:t>
            </a:r>
            <a:r>
              <a:rPr lang="en-US" sz="1200" dirty="0">
                <a:latin typeface="Times New Roman" panose="02020603050405020304" pitchFamily="18" charset="0"/>
                <a:cs typeface="Times New Roman" panose="02020603050405020304" pitchFamily="18" charset="0"/>
              </a:rPr>
              <a:t>accusing Adani of potential fraud.  The scathing report alleged that the Adani Group indulged in accounting fraud and manipulation of stocks, a claim that has brought Adani down to his knees from the throne of the third richest in the world to slip off the ranking of even the top 20 as of today.</a:t>
            </a:r>
          </a:p>
          <a:p>
            <a:pPr eaLnBrk="1" fontAlgn="auto" hangingPunct="1">
              <a:spcBef>
                <a:spcPts val="600"/>
              </a:spcBef>
              <a:spcAft>
                <a:spcPts val="600"/>
              </a:spcAft>
              <a:buClr>
                <a:schemeClr val="accent3"/>
              </a:buClr>
              <a:defRPr/>
            </a:pPr>
            <a:r>
              <a:rPr lang="en-US" sz="1200" b="1" dirty="0">
                <a:latin typeface="Times New Roman" panose="02020603050405020304" pitchFamily="18" charset="0"/>
                <a:cs typeface="Times New Roman" panose="02020603050405020304" pitchFamily="18" charset="0"/>
              </a:rPr>
              <a:t>Silicon Valley Bankruptcy - </a:t>
            </a:r>
            <a:r>
              <a:rPr lang="en-US" sz="1200" dirty="0">
                <a:latin typeface="Times New Roman" panose="02020603050405020304" pitchFamily="18" charset="0"/>
                <a:cs typeface="Times New Roman" panose="02020603050405020304" pitchFamily="18" charset="0"/>
              </a:rPr>
              <a:t>On March 10, 2023, Silicon Valley Bank (SVB) failed after a bank run, marking the second-largest bank failure in United States history and the largest since the 2007–2008 financial crisis. It was one of three March 2023 United States bank failures. Seeking higher investment returns, in 2021 SVB began shifting its marketable securities portfolio from short-term to long-term Treasury bonds. The market value of these bonds decreased significantly through 2022 and into 2023 as the Federal Reserve raised interest rates to curb an inflation surge, causing unrealized losses on the portfolio</a:t>
            </a:r>
          </a:p>
          <a:p>
            <a:endParaRPr lang="en-IN" sz="1200" dirty="0"/>
          </a:p>
        </p:txBody>
      </p:sp>
      <p:pic>
        <p:nvPicPr>
          <p:cNvPr id="5" name="Picture 4" descr="Stock numbers on a digital display">
            <a:extLst>
              <a:ext uri="{FF2B5EF4-FFF2-40B4-BE49-F238E27FC236}">
                <a16:creationId xmlns:a16="http://schemas.microsoft.com/office/drawing/2014/main" id="{4FBDBB38-04D5-8B5C-7A27-44BFC8C0B96D}"/>
              </a:ext>
            </a:extLst>
          </p:cNvPr>
          <p:cNvPicPr>
            <a:picLocks noChangeAspect="1"/>
          </p:cNvPicPr>
          <p:nvPr/>
        </p:nvPicPr>
        <p:blipFill rotWithShape="1">
          <a:blip r:embed="rId2"/>
          <a:srcRect l="33997" r="10445" b="-1"/>
          <a:stretch/>
        </p:blipFill>
        <p:spPr>
          <a:xfrm>
            <a:off x="5650992" y="10"/>
            <a:ext cx="6541008" cy="6857990"/>
          </a:xfrm>
          <a:prstGeom prst="rect">
            <a:avLst/>
          </a:prstGeom>
        </p:spPr>
      </p:pic>
    </p:spTree>
    <p:extLst>
      <p:ext uri="{BB962C8B-B14F-4D97-AF65-F5344CB8AC3E}">
        <p14:creationId xmlns:p14="http://schemas.microsoft.com/office/powerpoint/2010/main" val="3707080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F327AE-AB8C-C5DD-82CB-8DCE02A27273}"/>
              </a:ext>
            </a:extLst>
          </p:cNvPr>
          <p:cNvSpPr>
            <a:spLocks noGrp="1"/>
          </p:cNvSpPr>
          <p:nvPr>
            <p:ph type="title"/>
          </p:nvPr>
        </p:nvSpPr>
        <p:spPr>
          <a:xfrm>
            <a:off x="838200" y="365125"/>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ABOUT COMPANY</a:t>
            </a:r>
            <a:endParaRPr lang="en-IN" sz="3200" b="1" dirty="0">
              <a:latin typeface="Times New Roman" panose="02020603050405020304" pitchFamily="18" charset="0"/>
              <a:cs typeface="Times New Roman" panose="02020603050405020304" pitchFamily="18" charset="0"/>
            </a:endParaRP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FDE8935-88F5-31D0-33AB-801954F6EA45}"/>
              </a:ext>
            </a:extLst>
          </p:cNvPr>
          <p:cNvGraphicFramePr>
            <a:graphicFrameLocks noGrp="1"/>
          </p:cNvGraphicFramePr>
          <p:nvPr>
            <p:ph idx="1"/>
            <p:extLst>
              <p:ext uri="{D42A27DB-BD31-4B8C-83A1-F6EECF244321}">
                <p14:modId xmlns:p14="http://schemas.microsoft.com/office/powerpoint/2010/main" val="148908480"/>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6526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8E2FDC2E-9B24-5C80-A1E5-8DA1627350E5}"/>
              </a:ext>
            </a:extLst>
          </p:cNvPr>
          <p:cNvSpPr>
            <a:spLocks noGrp="1"/>
          </p:cNvSpPr>
          <p:nvPr>
            <p:ph type="title"/>
          </p:nvPr>
        </p:nvSpPr>
        <p:spPr>
          <a:xfrm>
            <a:off x="838200" y="365125"/>
            <a:ext cx="9842237" cy="1325563"/>
          </a:xfrm>
        </p:spPr>
        <p:txBody>
          <a:bodyPr>
            <a:normAutofit/>
          </a:bodyPr>
          <a:lstStyle/>
          <a:p>
            <a:r>
              <a:rPr lang="en-US" sz="3200" b="1" dirty="0">
                <a:latin typeface="Times New Roman" panose="02020603050405020304" pitchFamily="18" charset="0"/>
                <a:cs typeface="Times New Roman" panose="02020603050405020304" pitchFamily="18" charset="0"/>
              </a:rPr>
              <a:t>INTERNSHIP PROFILE	</a:t>
            </a:r>
            <a:endParaRPr lang="en-IN" sz="3200" b="1" dirty="0">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9"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BE29DEBD-70F4-31BE-6EE3-96216DF15B6E}"/>
              </a:ext>
            </a:extLst>
          </p:cNvPr>
          <p:cNvGraphicFramePr>
            <a:graphicFrameLocks noGrp="1"/>
          </p:cNvGraphicFramePr>
          <p:nvPr>
            <p:ph idx="1"/>
            <p:extLst>
              <p:ext uri="{D42A27DB-BD31-4B8C-83A1-F6EECF244321}">
                <p14:modId xmlns:p14="http://schemas.microsoft.com/office/powerpoint/2010/main" val="267173386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831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tock market graph on display">
            <a:extLst>
              <a:ext uri="{FF2B5EF4-FFF2-40B4-BE49-F238E27FC236}">
                <a16:creationId xmlns:a16="http://schemas.microsoft.com/office/drawing/2014/main" id="{4F058F14-9812-4162-01C2-97B51896FAA5}"/>
              </a:ext>
            </a:extLst>
          </p:cNvPr>
          <p:cNvPicPr>
            <a:picLocks noChangeAspect="1"/>
          </p:cNvPicPr>
          <p:nvPr/>
        </p:nvPicPr>
        <p:blipFill rotWithShape="1">
          <a:blip r:embed="rId2"/>
          <a:srcRect r="9091" b="11834"/>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57BA61-B71E-3547-5013-402EC3BA6243}"/>
              </a:ext>
            </a:extLst>
          </p:cNvPr>
          <p:cNvSpPr>
            <a:spLocks noGrp="1"/>
          </p:cNvSpPr>
          <p:nvPr>
            <p:ph type="title"/>
          </p:nvPr>
        </p:nvSpPr>
        <p:spPr>
          <a:xfrm>
            <a:off x="838200" y="365125"/>
            <a:ext cx="10515600" cy="1325563"/>
          </a:xfrm>
        </p:spPr>
        <p:txBody>
          <a:bodyPr>
            <a:normAutofit/>
          </a:bodyPr>
          <a:lstStyle/>
          <a:p>
            <a:r>
              <a:rPr lang="en-US" b="1">
                <a:latin typeface="Times New Roman" panose="02020603050405020304" pitchFamily="18" charset="0"/>
                <a:cs typeface="Times New Roman" panose="02020603050405020304" pitchFamily="18" charset="0"/>
              </a:rPr>
              <a:t>Problem statement </a:t>
            </a:r>
            <a:endParaRPr lang="en-IN"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6F61BB-00B3-57FB-E23F-89943AA20733}"/>
              </a:ext>
            </a:extLst>
          </p:cNvPr>
          <p:cNvSpPr>
            <a:spLocks noGrp="1"/>
          </p:cNvSpPr>
          <p:nvPr>
            <p:ph idx="1"/>
          </p:nvPr>
        </p:nvSpPr>
        <p:spPr>
          <a:xfrm>
            <a:off x="838200" y="1825625"/>
            <a:ext cx="10515600" cy="4351338"/>
          </a:xfrm>
        </p:spPr>
        <p:txBody>
          <a:bodyPr>
            <a:normAutofit/>
          </a:bodyPr>
          <a:lstStyle/>
          <a:p>
            <a:r>
              <a:rPr lang="en-US" sz="1800">
                <a:latin typeface="Times New Roman" panose="02020603050405020304" pitchFamily="18" charset="0"/>
                <a:cs typeface="Times New Roman" panose="02020603050405020304" pitchFamily="18" charset="0"/>
              </a:rPr>
              <a:t>Pump-and-dump is a manipulative scheme that attempts to boost the price of a stock or security through fake recommendations. These recommendations are based on false, misleading, or greatly exaggerated statements. The perpetrators of a pump-and-dump scheme already have an established position in the company's stock and will sell their parts after the hype has led to a higher share price.</a:t>
            </a:r>
          </a:p>
          <a:p>
            <a:r>
              <a:rPr lang="en-US" sz="1800" b="1">
                <a:latin typeface="Times New Roman" panose="02020603050405020304" pitchFamily="18" charset="0"/>
                <a:cs typeface="Times New Roman" panose="02020603050405020304" pitchFamily="18" charset="0"/>
              </a:rPr>
              <a:t>In this Project We will Focus on the pump and dump system (2.0 and 3.0) we will observe the financial model working and mechanism and possible mitigation measures to avoid these practices </a:t>
            </a:r>
          </a:p>
          <a:p>
            <a:r>
              <a:rPr lang="en-US" sz="1800" b="1">
                <a:latin typeface="Times New Roman" panose="02020603050405020304" pitchFamily="18" charset="0"/>
                <a:cs typeface="Times New Roman" panose="02020603050405020304" pitchFamily="18" charset="0"/>
              </a:rPr>
              <a:t>Pump-and-Dump 2.0</a:t>
            </a:r>
            <a:endParaRPr lang="en-US" sz="1800">
              <a:latin typeface="Times New Roman" panose="02020603050405020304" pitchFamily="18" charset="0"/>
              <a:cs typeface="Times New Roman" panose="02020603050405020304" pitchFamily="18" charset="0"/>
            </a:endParaRPr>
          </a:p>
          <a:p>
            <a:pPr marL="0" indent="0">
              <a:buNone/>
            </a:pPr>
            <a:r>
              <a:rPr lang="en-US" sz="1800">
                <a:latin typeface="Times New Roman" panose="02020603050405020304" pitchFamily="18" charset="0"/>
                <a:cs typeface="Times New Roman" panose="02020603050405020304" pitchFamily="18" charset="0"/>
              </a:rPr>
              <a:t>The same scheme can be perpetrated by anyone with access to an online trading account and the ability to convince other investors to buy a stock that is supposedly "ready to take off.“</a:t>
            </a:r>
          </a:p>
          <a:p>
            <a:r>
              <a:rPr lang="en-US" sz="1800" b="1">
                <a:latin typeface="Times New Roman" panose="02020603050405020304" pitchFamily="18" charset="0"/>
                <a:cs typeface="Times New Roman" panose="02020603050405020304" pitchFamily="18" charset="0"/>
              </a:rPr>
              <a:t>Pump-and-Dump 3.0</a:t>
            </a:r>
            <a:endParaRPr lang="en-US" sz="1800">
              <a:latin typeface="Times New Roman" panose="02020603050405020304" pitchFamily="18" charset="0"/>
              <a:cs typeface="Times New Roman" panose="02020603050405020304" pitchFamily="18" charset="0"/>
            </a:endParaRPr>
          </a:p>
          <a:p>
            <a:pPr marL="0" indent="0">
              <a:buNone/>
            </a:pPr>
            <a:r>
              <a:rPr lang="en-US" sz="1800">
                <a:latin typeface="Times New Roman" panose="02020603050405020304" pitchFamily="18" charset="0"/>
                <a:cs typeface="Times New Roman" panose="02020603050405020304" pitchFamily="18" charset="0"/>
              </a:rPr>
              <a:t>The cryptocurrency market has become the newest arena for pump-and-dump schemes. The massive gains made by Bitcoin and Ethereum have kindled tremendous interest in cryptocurrencies of every stripe</a:t>
            </a:r>
          </a:p>
          <a:p>
            <a:endParaRPr lang="en-US" sz="1800">
              <a:latin typeface="Times New Roman" panose="02020603050405020304" pitchFamily="18" charset="0"/>
              <a:cs typeface="Times New Roman" panose="02020603050405020304" pitchFamily="18" charset="0"/>
            </a:endParaRPr>
          </a:p>
          <a:p>
            <a:endParaRPr lang="en-IN" sz="1800"/>
          </a:p>
        </p:txBody>
      </p:sp>
    </p:spTree>
    <p:extLst>
      <p:ext uri="{BB962C8B-B14F-4D97-AF65-F5344CB8AC3E}">
        <p14:creationId xmlns:p14="http://schemas.microsoft.com/office/powerpoint/2010/main" val="3108888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s on a display with reflection of office">
            <a:extLst>
              <a:ext uri="{FF2B5EF4-FFF2-40B4-BE49-F238E27FC236}">
                <a16:creationId xmlns:a16="http://schemas.microsoft.com/office/drawing/2014/main" id="{8C62425F-5E60-442F-EF9D-A2242161267D}"/>
              </a:ext>
            </a:extLst>
          </p:cNvPr>
          <p:cNvPicPr>
            <a:picLocks noChangeAspect="1"/>
          </p:cNvPicPr>
          <p:nvPr/>
        </p:nvPicPr>
        <p:blipFill rotWithShape="1">
          <a:blip r:embed="rId2"/>
          <a:srcRect t="761" r="9091" b="22631"/>
          <a:stretch/>
        </p:blipFill>
        <p:spPr>
          <a:xfrm>
            <a:off x="20" y="10"/>
            <a:ext cx="12191980" cy="6857990"/>
          </a:xfrm>
          <a:prstGeom prst="rect">
            <a:avLst/>
          </a:prstGeom>
        </p:spPr>
      </p:pic>
      <p:sp>
        <p:nvSpPr>
          <p:cNvPr id="45" name="Rectangle 24">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353001-CEBB-151A-37E9-314528E58069}"/>
              </a:ext>
            </a:extLst>
          </p:cNvPr>
          <p:cNvSpPr>
            <a:spLocks noGrp="1"/>
          </p:cNvSpPr>
          <p:nvPr>
            <p:ph type="title"/>
          </p:nvPr>
        </p:nvSpPr>
        <p:spPr>
          <a:xfrm>
            <a:off x="838200" y="365125"/>
            <a:ext cx="10515600" cy="1325563"/>
          </a:xfrm>
        </p:spPr>
        <p:txBody>
          <a:bodyPr>
            <a:normAutofit/>
          </a:bodyPr>
          <a:lstStyle/>
          <a:p>
            <a:r>
              <a:rPr lang="en-US" dirty="0">
                <a:latin typeface="Times New Roman" panose="02020603050405020304" pitchFamily="18" charset="0"/>
                <a:cs typeface="Times New Roman" panose="02020603050405020304" pitchFamily="18" charset="0"/>
              </a:rPr>
              <a:t>Work performed </a:t>
            </a:r>
            <a:r>
              <a:rPr lang="en-US" dirty="0"/>
              <a:t>	</a:t>
            </a:r>
            <a:endParaRPr lang="en-IN" dirty="0"/>
          </a:p>
        </p:txBody>
      </p:sp>
      <p:sp>
        <p:nvSpPr>
          <p:cNvPr id="3" name="Content Placeholder 2">
            <a:extLst>
              <a:ext uri="{FF2B5EF4-FFF2-40B4-BE49-F238E27FC236}">
                <a16:creationId xmlns:a16="http://schemas.microsoft.com/office/drawing/2014/main" id="{14AAB017-D064-44FA-E533-DC851F722B07}"/>
              </a:ext>
            </a:extLst>
          </p:cNvPr>
          <p:cNvSpPr>
            <a:spLocks noGrp="1"/>
          </p:cNvSpPr>
          <p:nvPr>
            <p:ph idx="1"/>
          </p:nvPr>
        </p:nvSpPr>
        <p:spPr>
          <a:xfrm>
            <a:off x="838200" y="1825625"/>
            <a:ext cx="10515600" cy="4351338"/>
          </a:xfrm>
        </p:spPr>
        <p:txBody>
          <a:bodyPr>
            <a:normAutofit/>
          </a:bodyPr>
          <a:lstStyle/>
          <a:p>
            <a:pPr lvl="0">
              <a:defRPr cap="all"/>
            </a:pPr>
            <a:r>
              <a:rPr lang="en-US" sz="2000" dirty="0">
                <a:latin typeface="Times New Roman" panose="02020603050405020304" pitchFamily="18" charset="0"/>
                <a:cs typeface="Times New Roman" panose="02020603050405020304" pitchFamily="18" charset="0"/>
              </a:rPr>
              <a:t>Prepared various reports and learned about financial industry applications to ML models and predictive analysis, forecasting using previous data by the company.</a:t>
            </a:r>
          </a:p>
          <a:p>
            <a:pPr lvl="0">
              <a:defRPr cap="all"/>
            </a:pPr>
            <a:r>
              <a:rPr lang="en-US" sz="2000" dirty="0">
                <a:latin typeface="Times New Roman" panose="02020603050405020304" pitchFamily="18" charset="0"/>
                <a:cs typeface="Times New Roman" panose="02020603050405020304" pitchFamily="18" charset="0"/>
              </a:rPr>
              <a:t>I have covered many economic events some of which are international (</a:t>
            </a:r>
            <a:r>
              <a:rPr lang="en-IN" sz="2000" b="0" i="0" dirty="0">
                <a:latin typeface="Times New Roman" panose="02020603050405020304" pitchFamily="18" charset="0"/>
                <a:cs typeface="Times New Roman" panose="02020603050405020304" pitchFamily="18" charset="0"/>
              </a:rPr>
              <a:t>USA Initial Jobless Claim, </a:t>
            </a:r>
            <a:r>
              <a:rPr lang="en-US" sz="2000" b="0" i="0" dirty="0">
                <a:latin typeface="Times New Roman" panose="02020603050405020304" pitchFamily="18" charset="0"/>
                <a:cs typeface="Times New Roman" panose="02020603050405020304" pitchFamily="18" charset="0"/>
              </a:rPr>
              <a:t>USA CPI Inflation Rate YoY Dec 2022, USA Manufacturing Purchasing Managers Index, </a:t>
            </a:r>
            <a:r>
              <a:rPr lang="en-IN" sz="2000" b="0" i="0" dirty="0">
                <a:latin typeface="Times New Roman" panose="02020603050405020304" pitchFamily="18" charset="0"/>
                <a:cs typeface="Times New Roman" panose="02020603050405020304" pitchFamily="18" charset="0"/>
              </a:rPr>
              <a:t>USA Gross Domestic Product Q4 GDP </a:t>
            </a:r>
            <a:r>
              <a:rPr lang="en-IN" sz="2000" b="0" i="0" dirty="0" err="1">
                <a:latin typeface="Times New Roman" panose="02020603050405020304" pitchFamily="18" charset="0"/>
                <a:cs typeface="Times New Roman" panose="02020603050405020304" pitchFamily="18" charset="0"/>
              </a:rPr>
              <a:t>QoQ</a:t>
            </a:r>
            <a:r>
              <a:rPr lang="en-IN" sz="2000" b="0" i="0" dirty="0">
                <a:latin typeface="Times New Roman" panose="02020603050405020304" pitchFamily="18" charset="0"/>
                <a:cs typeface="Times New Roman" panose="02020603050405020304" pitchFamily="18" charset="0"/>
              </a:rPr>
              <a:t> 2023 etc), and some are national (Budget analysis 2023, India CPI, WPI index report and India FX reserve.). </a:t>
            </a:r>
            <a:endParaRPr lang="en-US" sz="2000" dirty="0">
              <a:latin typeface="Times New Roman" panose="02020603050405020304" pitchFamily="18" charset="0"/>
              <a:cs typeface="Times New Roman" panose="02020603050405020304" pitchFamily="18" charset="0"/>
            </a:endParaRPr>
          </a:p>
          <a:p>
            <a:pPr lvl="0">
              <a:defRPr cap="all"/>
            </a:pPr>
            <a:r>
              <a:rPr lang="en-IN" sz="2000" dirty="0">
                <a:latin typeface="Times New Roman" panose="02020603050405020304" pitchFamily="18" charset="0"/>
                <a:cs typeface="Times New Roman" panose="02020603050405020304" pitchFamily="18" charset="0"/>
              </a:rPr>
              <a:t>Prepared and reported new economic events like WPI and CPI index inflation for June 2023. and learned financial concepts about pump and dump systems, ML, AI, and recent advancements in the field.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938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 descr="Graph">
            <a:extLst>
              <a:ext uri="{FF2B5EF4-FFF2-40B4-BE49-F238E27FC236}">
                <a16:creationId xmlns:a16="http://schemas.microsoft.com/office/drawing/2014/main" id="{A42BC813-3236-1D06-01DC-32B700233E99}"/>
              </a:ext>
            </a:extLst>
          </p:cNvPr>
          <p:cNvPicPr>
            <a:picLocks noChangeAspect="1"/>
          </p:cNvPicPr>
          <p:nvPr/>
        </p:nvPicPr>
        <p:blipFill rotWithShape="1">
          <a:blip r:embed="rId2"/>
          <a:srcRect r="11876"/>
          <a:stretch/>
        </p:blipFill>
        <p:spPr>
          <a:xfrm>
            <a:off x="2522356" y="10"/>
            <a:ext cx="9669642" cy="6857990"/>
          </a:xfrm>
          <a:prstGeom prst="rect">
            <a:avLst/>
          </a:prstGeom>
        </p:spPr>
      </p:pic>
      <p:sp>
        <p:nvSpPr>
          <p:cNvPr id="56" name="Rectangle 5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8696722-FBDC-86AE-BFB8-17DE36EFBD68}"/>
              </a:ext>
            </a:extLst>
          </p:cNvPr>
          <p:cNvSpPr>
            <a:spLocks noGrp="1"/>
          </p:cNvSpPr>
          <p:nvPr>
            <p:ph type="title"/>
          </p:nvPr>
        </p:nvSpPr>
        <p:spPr>
          <a:xfrm>
            <a:off x="838200" y="365125"/>
            <a:ext cx="3822189" cy="1194254"/>
          </a:xfrm>
        </p:spPr>
        <p:txBody>
          <a:bodyPr>
            <a:normAutofit/>
          </a:bodyPr>
          <a:lstStyle/>
          <a:p>
            <a:r>
              <a:rPr lang="en-US" sz="4000" dirty="0">
                <a:latin typeface="Times New Roman" panose="02020603050405020304" pitchFamily="18" charset="0"/>
                <a:cs typeface="Times New Roman" panose="02020603050405020304" pitchFamily="18" charset="0"/>
              </a:rPr>
              <a:t>Internship profile </a:t>
            </a:r>
            <a:endParaRPr lang="en-IN" sz="4000" dirty="0">
              <a:latin typeface="Times New Roman" panose="02020603050405020304" pitchFamily="18" charset="0"/>
              <a:cs typeface="Times New Roman" panose="02020603050405020304" pitchFamily="18" charset="0"/>
            </a:endParaRPr>
          </a:p>
        </p:txBody>
      </p:sp>
      <p:sp>
        <p:nvSpPr>
          <p:cNvPr id="49" name="Content Placeholder 2">
            <a:extLst>
              <a:ext uri="{FF2B5EF4-FFF2-40B4-BE49-F238E27FC236}">
                <a16:creationId xmlns:a16="http://schemas.microsoft.com/office/drawing/2014/main" id="{ED45CFEB-CE41-E19C-7358-3624A3DFCD43}"/>
              </a:ext>
            </a:extLst>
          </p:cNvPr>
          <p:cNvSpPr>
            <a:spLocks noGrp="1"/>
          </p:cNvSpPr>
          <p:nvPr>
            <p:ph idx="1"/>
          </p:nvPr>
        </p:nvSpPr>
        <p:spPr>
          <a:xfrm>
            <a:off x="318408" y="1771650"/>
            <a:ext cx="4341982" cy="4405313"/>
          </a:xfrm>
        </p:spPr>
        <p:txBody>
          <a:bodyPr>
            <a:normAutofit/>
          </a:bodyPr>
          <a:lstStyle/>
          <a:p>
            <a:pPr lvl="0">
              <a:defRPr cap="all"/>
            </a:pPr>
            <a:r>
              <a:rPr lang="en-US" sz="1700" dirty="0">
                <a:latin typeface="Times New Roman" panose="02020603050405020304" pitchFamily="18" charset="0"/>
                <a:cs typeface="Times New Roman" panose="02020603050405020304" pitchFamily="18" charset="0"/>
              </a:rPr>
              <a:t>Financial event published </a:t>
            </a:r>
            <a:endParaRPr lang="en-IN" sz="1700" dirty="0">
              <a:latin typeface="Times New Roman" panose="02020603050405020304" pitchFamily="18" charset="0"/>
              <a:cs typeface="Times New Roman" panose="02020603050405020304" pitchFamily="18" charset="0"/>
            </a:endParaRPr>
          </a:p>
          <a:p>
            <a:pPr lvl="0">
              <a:defRPr cap="all"/>
            </a:pPr>
            <a:r>
              <a:rPr lang="en-US" sz="1700" dirty="0">
                <a:latin typeface="Times New Roman" panose="02020603050405020304" pitchFamily="18" charset="0"/>
                <a:cs typeface="Times New Roman" panose="02020603050405020304" pitchFamily="18" charset="0"/>
              </a:rPr>
              <a:t>Research conducted </a:t>
            </a:r>
            <a:endParaRPr lang="en-IN" sz="1700" dirty="0">
              <a:latin typeface="Times New Roman" panose="02020603050405020304" pitchFamily="18" charset="0"/>
              <a:cs typeface="Times New Roman" panose="02020603050405020304" pitchFamily="18" charset="0"/>
            </a:endParaRPr>
          </a:p>
          <a:p>
            <a:pPr lvl="0">
              <a:defRPr cap="all"/>
            </a:pPr>
            <a:r>
              <a:rPr lang="en-US" sz="1700" dirty="0">
                <a:latin typeface="Times New Roman" panose="02020603050405020304" pitchFamily="18" charset="0"/>
                <a:cs typeface="Times New Roman" panose="02020603050405020304" pitchFamily="18" charset="0"/>
              </a:rPr>
              <a:t>ML model creations </a:t>
            </a:r>
          </a:p>
          <a:p>
            <a:pPr lvl="0">
              <a:defRPr cap="all"/>
            </a:pPr>
            <a:r>
              <a:rPr lang="en-US" sz="1700" dirty="0">
                <a:latin typeface="Times New Roman" panose="02020603050405020304" pitchFamily="18" charset="0"/>
                <a:cs typeface="Times New Roman" panose="02020603050405020304" pitchFamily="18" charset="0"/>
              </a:rPr>
              <a:t>Data input and  Forecasting</a:t>
            </a:r>
            <a:endParaRPr lang="en-IN" sz="1700" dirty="0">
              <a:latin typeface="Times New Roman" panose="02020603050405020304" pitchFamily="18" charset="0"/>
              <a:cs typeface="Times New Roman" panose="02020603050405020304" pitchFamily="18" charset="0"/>
            </a:endParaRPr>
          </a:p>
          <a:p>
            <a:pPr lvl="0">
              <a:defRPr cap="all"/>
            </a:pPr>
            <a:r>
              <a:rPr lang="en-US" sz="1700" dirty="0">
                <a:latin typeface="Times New Roman" panose="02020603050405020304" pitchFamily="18" charset="0"/>
                <a:cs typeface="Times New Roman" panose="02020603050405020304" pitchFamily="18" charset="0"/>
              </a:rPr>
              <a:t>Output Portfolio submitted and reviewed by authorities and ratings are given for report submission.</a:t>
            </a:r>
            <a:endParaRPr lang="en-IN" sz="1700" dirty="0">
              <a:latin typeface="Times New Roman" panose="02020603050405020304" pitchFamily="18" charset="0"/>
              <a:cs typeface="Times New Roman" panose="02020603050405020304" pitchFamily="18" charset="0"/>
            </a:endParaRPr>
          </a:p>
          <a:p>
            <a:pPr lvl="0">
              <a:defRPr cap="all"/>
            </a:pPr>
            <a:r>
              <a:rPr lang="en-US" sz="1700" dirty="0">
                <a:latin typeface="Times New Roman" panose="02020603050405020304" pitchFamily="18" charset="0"/>
                <a:cs typeface="Times New Roman" panose="02020603050405020304" pitchFamily="18" charset="0"/>
              </a:rPr>
              <a:t>Actual Report by Govt compared to our report</a:t>
            </a:r>
            <a:endParaRPr lang="en-IN" sz="1700" dirty="0">
              <a:latin typeface="Times New Roman" panose="02020603050405020304" pitchFamily="18" charset="0"/>
              <a:cs typeface="Times New Roman" panose="02020603050405020304" pitchFamily="18" charset="0"/>
            </a:endParaRPr>
          </a:p>
          <a:p>
            <a:endParaRPr lang="en-IN" sz="1700" dirty="0"/>
          </a:p>
        </p:txBody>
      </p:sp>
    </p:spTree>
    <p:extLst>
      <p:ext uri="{BB962C8B-B14F-4D97-AF65-F5344CB8AC3E}">
        <p14:creationId xmlns:p14="http://schemas.microsoft.com/office/powerpoint/2010/main" val="1062757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0E9A6ED-B880-44EA-8D60-C9D3C82CC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91390-CF1B-9C3F-8297-0D0068750E38}"/>
              </a:ext>
            </a:extLst>
          </p:cNvPr>
          <p:cNvSpPr>
            <a:spLocks noGrp="1"/>
          </p:cNvSpPr>
          <p:nvPr>
            <p:ph type="title"/>
          </p:nvPr>
        </p:nvSpPr>
        <p:spPr>
          <a:xfrm>
            <a:off x="122464" y="163286"/>
            <a:ext cx="5697317" cy="1191985"/>
          </a:xfrm>
        </p:spPr>
        <p:txBody>
          <a:bodyPr>
            <a:normAutofit/>
          </a:bodyPr>
          <a:lstStyle/>
          <a:p>
            <a:r>
              <a:rPr lang="en-US" sz="4000" dirty="0">
                <a:latin typeface="Times New Roman" panose="02020603050405020304" pitchFamily="18" charset="0"/>
                <a:cs typeface="Times New Roman" panose="02020603050405020304" pitchFamily="18" charset="0"/>
              </a:rPr>
              <a:t>Financial Model 	</a:t>
            </a:r>
            <a:endParaRPr lang="en-IN" sz="4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7F58E0E-0F11-F5F1-3C14-F2ECEF367201}"/>
              </a:ext>
            </a:extLst>
          </p:cNvPr>
          <p:cNvPicPr>
            <a:picLocks noChangeAspect="1"/>
          </p:cNvPicPr>
          <p:nvPr/>
        </p:nvPicPr>
        <p:blipFill rotWithShape="1">
          <a:blip r:embed="rId2"/>
          <a:srcRect l="19243" r="28556"/>
          <a:stretch/>
        </p:blipFill>
        <p:spPr>
          <a:xfrm>
            <a:off x="6182944" y="557189"/>
            <a:ext cx="5170852" cy="5571898"/>
          </a:xfrm>
          <a:prstGeom prst="rect">
            <a:avLst/>
          </a:prstGeom>
          <a:effectLst/>
        </p:spPr>
      </p:pic>
      <p:graphicFrame>
        <p:nvGraphicFramePr>
          <p:cNvPr id="33" name="Content Placeholder 2">
            <a:extLst>
              <a:ext uri="{FF2B5EF4-FFF2-40B4-BE49-F238E27FC236}">
                <a16:creationId xmlns:a16="http://schemas.microsoft.com/office/drawing/2014/main" id="{07C4530D-04B0-D4F3-1BA4-D0A231546CF5}"/>
              </a:ext>
            </a:extLst>
          </p:cNvPr>
          <p:cNvGraphicFramePr>
            <a:graphicFrameLocks noGrp="1"/>
          </p:cNvGraphicFramePr>
          <p:nvPr>
            <p:ph idx="1"/>
            <p:extLst>
              <p:ext uri="{D42A27DB-BD31-4B8C-83A1-F6EECF244321}">
                <p14:modId xmlns:p14="http://schemas.microsoft.com/office/powerpoint/2010/main" val="178577630"/>
              </p:ext>
            </p:extLst>
          </p:nvPr>
        </p:nvGraphicFramePr>
        <p:xfrm>
          <a:off x="122464" y="1575707"/>
          <a:ext cx="5706711" cy="45533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0042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3705</Words>
  <Application>Microsoft Office PowerPoint</Application>
  <PresentationFormat>Widescreen</PresentationFormat>
  <Paragraphs>208</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Office Theme</vt:lpstr>
      <vt:lpstr>PowerPoint Presentation</vt:lpstr>
      <vt:lpstr>CONTENT </vt:lpstr>
      <vt:lpstr>INTRODUCTION </vt:lpstr>
      <vt:lpstr>ABOUT COMPANY</vt:lpstr>
      <vt:lpstr>INTERNSHIP PROFILE </vt:lpstr>
      <vt:lpstr>Problem statement </vt:lpstr>
      <vt:lpstr>Work performed  </vt:lpstr>
      <vt:lpstr>Internship profile </vt:lpstr>
      <vt:lpstr>Financial Model  </vt:lpstr>
      <vt:lpstr> </vt:lpstr>
      <vt:lpstr> </vt:lpstr>
      <vt:lpstr> </vt:lpstr>
      <vt:lpstr> </vt:lpstr>
      <vt:lpstr>  </vt:lpstr>
      <vt:lpstr>Literature survey </vt:lpstr>
      <vt:lpstr>PowerPoint Presentation</vt:lpstr>
      <vt:lpstr>PowerPoint Presentation</vt:lpstr>
      <vt:lpstr>PowerPoint Presentation</vt:lpstr>
      <vt:lpstr>E- Learnings </vt:lpstr>
      <vt:lpstr>PowerPoint Presentation</vt:lpstr>
      <vt:lpstr>Mitigation Measures  </vt:lpstr>
      <vt:lpstr>Future work</vt:lpstr>
      <vt:lpstr>References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VASU SOLANKI</dc:creator>
  <cp:lastModifiedBy>VASU SOLANKI</cp:lastModifiedBy>
  <cp:revision>2</cp:revision>
  <dcterms:created xsi:type="dcterms:W3CDTF">2023-07-05T15:27:31Z</dcterms:created>
  <dcterms:modified xsi:type="dcterms:W3CDTF">2023-07-07T02:30:47Z</dcterms:modified>
</cp:coreProperties>
</file>