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BkDYMi1s1MQGhXEaIMdrO5gat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6"/>
          <p:cNvGrpSpPr/>
          <p:nvPr/>
        </p:nvGrpSpPr>
        <p:grpSpPr>
          <a:xfrm>
            <a:off x="7343003" y="3409675"/>
            <a:ext cx="1691422" cy="1732548"/>
            <a:chOff x="7343003" y="3409675"/>
            <a:chExt cx="1691422" cy="1732548"/>
          </a:xfrm>
        </p:grpSpPr>
        <p:grpSp>
          <p:nvGrpSpPr>
            <p:cNvPr id="11" name="Google Shape;11;p16"/>
            <p:cNvGrpSpPr/>
            <p:nvPr/>
          </p:nvGrpSpPr>
          <p:grpSpPr>
            <a:xfrm>
              <a:off x="7343003" y="4453711"/>
              <a:ext cx="316800" cy="688512"/>
              <a:chOff x="7343003" y="4453711"/>
              <a:chExt cx="316800" cy="688512"/>
            </a:xfrm>
          </p:grpSpPr>
          <p:sp>
            <p:nvSpPr>
              <p:cNvPr id="12" name="Google Shape;12;p16"/>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6"/>
            <p:cNvGrpSpPr/>
            <p:nvPr/>
          </p:nvGrpSpPr>
          <p:grpSpPr>
            <a:xfrm>
              <a:off x="7801210" y="4105700"/>
              <a:ext cx="316800" cy="1036523"/>
              <a:chOff x="7801210" y="4105700"/>
              <a:chExt cx="316800" cy="1036523"/>
            </a:xfrm>
          </p:grpSpPr>
          <p:sp>
            <p:nvSpPr>
              <p:cNvPr id="15" name="Google Shape;15;p16"/>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6"/>
            <p:cNvGrpSpPr/>
            <p:nvPr/>
          </p:nvGrpSpPr>
          <p:grpSpPr>
            <a:xfrm>
              <a:off x="8259418" y="3757688"/>
              <a:ext cx="316800" cy="1384535"/>
              <a:chOff x="8259418" y="3757688"/>
              <a:chExt cx="316800" cy="1384535"/>
            </a:xfrm>
          </p:grpSpPr>
          <p:sp>
            <p:nvSpPr>
              <p:cNvPr id="19" name="Google Shape;19;p16"/>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6"/>
            <p:cNvGrpSpPr/>
            <p:nvPr/>
          </p:nvGrpSpPr>
          <p:grpSpPr>
            <a:xfrm>
              <a:off x="8717625" y="3409675"/>
              <a:ext cx="316800" cy="1732548"/>
              <a:chOff x="8717625" y="3409675"/>
              <a:chExt cx="316800" cy="1732548"/>
            </a:xfrm>
          </p:grpSpPr>
          <p:sp>
            <p:nvSpPr>
              <p:cNvPr id="24" name="Google Shape;24;p16"/>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6"/>
          <p:cNvGrpSpPr/>
          <p:nvPr/>
        </p:nvGrpSpPr>
        <p:grpSpPr>
          <a:xfrm>
            <a:off x="5043503" y="0"/>
            <a:ext cx="3814072" cy="3839102"/>
            <a:chOff x="5043503" y="0"/>
            <a:chExt cx="3814072" cy="3839102"/>
          </a:xfrm>
        </p:grpSpPr>
        <p:sp>
          <p:nvSpPr>
            <p:cNvPr id="30" name="Google Shape;30;p16"/>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6"/>
            <p:cNvGrpSpPr/>
            <p:nvPr/>
          </p:nvGrpSpPr>
          <p:grpSpPr>
            <a:xfrm>
              <a:off x="7647812" y="2704283"/>
              <a:ext cx="635219" cy="635219"/>
              <a:chOff x="6725724" y="2701260"/>
              <a:chExt cx="1208101" cy="1208100"/>
            </a:xfrm>
          </p:grpSpPr>
          <p:sp>
            <p:nvSpPr>
              <p:cNvPr id="33" name="Google Shape;33;p16"/>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6"/>
            <p:cNvGrpSpPr/>
            <p:nvPr/>
          </p:nvGrpSpPr>
          <p:grpSpPr>
            <a:xfrm>
              <a:off x="7952720" y="179238"/>
              <a:ext cx="873165" cy="873003"/>
              <a:chOff x="7754428" y="208725"/>
              <a:chExt cx="541800" cy="541800"/>
            </a:xfrm>
          </p:grpSpPr>
          <p:sp>
            <p:nvSpPr>
              <p:cNvPr id="38" name="Google Shape;38;p16"/>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6"/>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6"/>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9" name="Shape 259"/>
        <p:cNvGrpSpPr/>
        <p:nvPr/>
      </p:nvGrpSpPr>
      <p:grpSpPr>
        <a:xfrm>
          <a:off x="0" y="0"/>
          <a:ext cx="0" cy="0"/>
          <a:chOff x="0" y="0"/>
          <a:chExt cx="0" cy="0"/>
        </a:xfrm>
      </p:grpSpPr>
      <p:grpSp>
        <p:nvGrpSpPr>
          <p:cNvPr id="260" name="Google Shape;260;p25"/>
          <p:cNvGrpSpPr/>
          <p:nvPr/>
        </p:nvGrpSpPr>
        <p:grpSpPr>
          <a:xfrm>
            <a:off x="625966" y="299376"/>
            <a:ext cx="999312" cy="999312"/>
            <a:chOff x="348199" y="179450"/>
            <a:chExt cx="1116300" cy="1116300"/>
          </a:xfrm>
        </p:grpSpPr>
        <p:sp>
          <p:nvSpPr>
            <p:cNvPr id="261" name="Google Shape;261;p2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25"/>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4" name="Google Shape;264;p25"/>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5" name="Google Shape;265;p25"/>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6" name="Google Shape;266;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 name="Shape 267"/>
        <p:cNvGrpSpPr/>
        <p:nvPr/>
      </p:nvGrpSpPr>
      <p:grpSpPr>
        <a:xfrm>
          <a:off x="0" y="0"/>
          <a:ext cx="0" cy="0"/>
          <a:chOff x="0" y="0"/>
          <a:chExt cx="0" cy="0"/>
        </a:xfrm>
      </p:grpSpPr>
      <p:grpSp>
        <p:nvGrpSpPr>
          <p:cNvPr id="268" name="Google Shape;268;p26"/>
          <p:cNvGrpSpPr/>
          <p:nvPr/>
        </p:nvGrpSpPr>
        <p:grpSpPr>
          <a:xfrm>
            <a:off x="713373" y="3847119"/>
            <a:ext cx="825392" cy="825392"/>
            <a:chOff x="348199" y="179450"/>
            <a:chExt cx="1116300" cy="1116300"/>
          </a:xfrm>
        </p:grpSpPr>
        <p:sp>
          <p:nvSpPr>
            <p:cNvPr id="269" name="Google Shape;269;p2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26"/>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2" name="Google Shape;272;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7"/>
          <p:cNvGrpSpPr/>
          <p:nvPr/>
        </p:nvGrpSpPr>
        <p:grpSpPr>
          <a:xfrm>
            <a:off x="625966" y="299376"/>
            <a:ext cx="999312" cy="999312"/>
            <a:chOff x="348199" y="179450"/>
            <a:chExt cx="1116300" cy="1116300"/>
          </a:xfrm>
        </p:grpSpPr>
        <p:sp>
          <p:nvSpPr>
            <p:cNvPr id="51" name="Google Shape;51;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58" name="Shape 58"/>
        <p:cNvGrpSpPr/>
        <p:nvPr/>
      </p:nvGrpSpPr>
      <p:grpSpPr>
        <a:xfrm>
          <a:off x="0" y="0"/>
          <a:ext cx="0" cy="0"/>
          <a:chOff x="0" y="0"/>
          <a:chExt cx="0" cy="0"/>
        </a:xfrm>
      </p:grpSpPr>
      <p:grpSp>
        <p:nvGrpSpPr>
          <p:cNvPr id="59" name="Google Shape;59;p19"/>
          <p:cNvGrpSpPr/>
          <p:nvPr/>
        </p:nvGrpSpPr>
        <p:grpSpPr>
          <a:xfrm>
            <a:off x="52" y="4099200"/>
            <a:ext cx="9144036" cy="1044300"/>
            <a:chOff x="52" y="4099200"/>
            <a:chExt cx="9144036" cy="1044300"/>
          </a:xfrm>
        </p:grpSpPr>
        <p:grpSp>
          <p:nvGrpSpPr>
            <p:cNvPr id="60" name="Google Shape;60;p19"/>
            <p:cNvGrpSpPr/>
            <p:nvPr/>
          </p:nvGrpSpPr>
          <p:grpSpPr>
            <a:xfrm>
              <a:off x="52" y="4309200"/>
              <a:ext cx="231622" cy="834300"/>
              <a:chOff x="2688737" y="4301380"/>
              <a:chExt cx="231900" cy="834300"/>
            </a:xfrm>
          </p:grpSpPr>
          <p:sp>
            <p:nvSpPr>
              <p:cNvPr id="61" name="Google Shape;61;p1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9"/>
            <p:cNvGrpSpPr/>
            <p:nvPr/>
          </p:nvGrpSpPr>
          <p:grpSpPr>
            <a:xfrm>
              <a:off x="371406" y="4099200"/>
              <a:ext cx="231622" cy="1044300"/>
              <a:chOff x="2688737" y="4091380"/>
              <a:chExt cx="231900" cy="1044300"/>
            </a:xfrm>
          </p:grpSpPr>
          <p:sp>
            <p:nvSpPr>
              <p:cNvPr id="66" name="Google Shape;66;p1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9"/>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9"/>
            <p:cNvGrpSpPr/>
            <p:nvPr/>
          </p:nvGrpSpPr>
          <p:grpSpPr>
            <a:xfrm>
              <a:off x="742761" y="4309200"/>
              <a:ext cx="231622" cy="834300"/>
              <a:chOff x="2688737" y="4301380"/>
              <a:chExt cx="231900" cy="834300"/>
            </a:xfrm>
          </p:grpSpPr>
          <p:sp>
            <p:nvSpPr>
              <p:cNvPr id="72" name="Google Shape;72;p1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19"/>
            <p:cNvGrpSpPr/>
            <p:nvPr/>
          </p:nvGrpSpPr>
          <p:grpSpPr>
            <a:xfrm>
              <a:off x="1114115" y="4518900"/>
              <a:ext cx="231622" cy="624600"/>
              <a:chOff x="2688737" y="4511080"/>
              <a:chExt cx="231900" cy="624600"/>
            </a:xfrm>
          </p:grpSpPr>
          <p:sp>
            <p:nvSpPr>
              <p:cNvPr id="77" name="Google Shape;77;p1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19"/>
            <p:cNvGrpSpPr/>
            <p:nvPr/>
          </p:nvGrpSpPr>
          <p:grpSpPr>
            <a:xfrm>
              <a:off x="1856753" y="4099200"/>
              <a:ext cx="231600" cy="1044300"/>
              <a:chOff x="1856753" y="4099200"/>
              <a:chExt cx="231600" cy="1044300"/>
            </a:xfrm>
          </p:grpSpPr>
          <p:sp>
            <p:nvSpPr>
              <p:cNvPr id="81" name="Google Shape;81;p19"/>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9"/>
            <p:cNvGrpSpPr/>
            <p:nvPr/>
          </p:nvGrpSpPr>
          <p:grpSpPr>
            <a:xfrm>
              <a:off x="2228107" y="4309200"/>
              <a:ext cx="231600" cy="834300"/>
              <a:chOff x="2228107" y="4309200"/>
              <a:chExt cx="231600" cy="834300"/>
            </a:xfrm>
          </p:grpSpPr>
          <p:sp>
            <p:nvSpPr>
              <p:cNvPr id="87" name="Google Shape;87;p19"/>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9"/>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9"/>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9"/>
            <p:cNvGrpSpPr/>
            <p:nvPr/>
          </p:nvGrpSpPr>
          <p:grpSpPr>
            <a:xfrm>
              <a:off x="2599462" y="4518900"/>
              <a:ext cx="231600" cy="624600"/>
              <a:chOff x="2599462" y="4518900"/>
              <a:chExt cx="231600" cy="624600"/>
            </a:xfrm>
          </p:grpSpPr>
          <p:sp>
            <p:nvSpPr>
              <p:cNvPr id="92" name="Google Shape;92;p19"/>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9"/>
            <p:cNvGrpSpPr/>
            <p:nvPr/>
          </p:nvGrpSpPr>
          <p:grpSpPr>
            <a:xfrm>
              <a:off x="3342171" y="4099200"/>
              <a:ext cx="231600" cy="1044300"/>
              <a:chOff x="3342171" y="4099200"/>
              <a:chExt cx="231600" cy="1044300"/>
            </a:xfrm>
          </p:grpSpPr>
          <p:sp>
            <p:nvSpPr>
              <p:cNvPr id="96" name="Google Shape;96;p19"/>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19"/>
            <p:cNvGrpSpPr/>
            <p:nvPr/>
          </p:nvGrpSpPr>
          <p:grpSpPr>
            <a:xfrm>
              <a:off x="3713525" y="4309200"/>
              <a:ext cx="231600" cy="834300"/>
              <a:chOff x="3713525" y="4309200"/>
              <a:chExt cx="231600" cy="834300"/>
            </a:xfrm>
          </p:grpSpPr>
          <p:sp>
            <p:nvSpPr>
              <p:cNvPr id="102" name="Google Shape;102;p19"/>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19"/>
            <p:cNvGrpSpPr/>
            <p:nvPr/>
          </p:nvGrpSpPr>
          <p:grpSpPr>
            <a:xfrm>
              <a:off x="1485398" y="4309200"/>
              <a:ext cx="231600" cy="834300"/>
              <a:chOff x="1485398" y="4309200"/>
              <a:chExt cx="231600" cy="834300"/>
            </a:xfrm>
          </p:grpSpPr>
          <p:sp>
            <p:nvSpPr>
              <p:cNvPr id="107" name="Google Shape;107;p19"/>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19"/>
            <p:cNvGrpSpPr/>
            <p:nvPr/>
          </p:nvGrpSpPr>
          <p:grpSpPr>
            <a:xfrm>
              <a:off x="4084879" y="4518900"/>
              <a:ext cx="231600" cy="624600"/>
              <a:chOff x="4084879" y="4518900"/>
              <a:chExt cx="231600" cy="624600"/>
            </a:xfrm>
          </p:grpSpPr>
          <p:sp>
            <p:nvSpPr>
              <p:cNvPr id="112" name="Google Shape;112;p19"/>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9"/>
            <p:cNvGrpSpPr/>
            <p:nvPr/>
          </p:nvGrpSpPr>
          <p:grpSpPr>
            <a:xfrm>
              <a:off x="2970816" y="4309200"/>
              <a:ext cx="231600" cy="834300"/>
              <a:chOff x="2970816" y="4309200"/>
              <a:chExt cx="231600" cy="834300"/>
            </a:xfrm>
          </p:grpSpPr>
          <p:sp>
            <p:nvSpPr>
              <p:cNvPr id="116" name="Google Shape;116;p19"/>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19"/>
            <p:cNvGrpSpPr/>
            <p:nvPr/>
          </p:nvGrpSpPr>
          <p:grpSpPr>
            <a:xfrm>
              <a:off x="4456234" y="4309200"/>
              <a:ext cx="231600" cy="834300"/>
              <a:chOff x="4456234" y="4309200"/>
              <a:chExt cx="231600" cy="834300"/>
            </a:xfrm>
          </p:grpSpPr>
          <p:sp>
            <p:nvSpPr>
              <p:cNvPr id="121" name="Google Shape;121;p19"/>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19"/>
            <p:cNvGrpSpPr/>
            <p:nvPr/>
          </p:nvGrpSpPr>
          <p:grpSpPr>
            <a:xfrm>
              <a:off x="4827588" y="4099200"/>
              <a:ext cx="231600" cy="1044300"/>
              <a:chOff x="4827588" y="4099200"/>
              <a:chExt cx="231600" cy="1044300"/>
            </a:xfrm>
          </p:grpSpPr>
          <p:sp>
            <p:nvSpPr>
              <p:cNvPr id="126" name="Google Shape;126;p19"/>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19"/>
            <p:cNvGrpSpPr/>
            <p:nvPr/>
          </p:nvGrpSpPr>
          <p:grpSpPr>
            <a:xfrm>
              <a:off x="5198943" y="4309200"/>
              <a:ext cx="231600" cy="834300"/>
              <a:chOff x="5198943" y="4309200"/>
              <a:chExt cx="231600" cy="834300"/>
            </a:xfrm>
          </p:grpSpPr>
          <p:sp>
            <p:nvSpPr>
              <p:cNvPr id="132" name="Google Shape;132;p19"/>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19"/>
            <p:cNvGrpSpPr/>
            <p:nvPr/>
          </p:nvGrpSpPr>
          <p:grpSpPr>
            <a:xfrm>
              <a:off x="5570297" y="4518900"/>
              <a:ext cx="231600" cy="624600"/>
              <a:chOff x="5570297" y="4518900"/>
              <a:chExt cx="231600" cy="624600"/>
            </a:xfrm>
          </p:grpSpPr>
          <p:sp>
            <p:nvSpPr>
              <p:cNvPr id="137" name="Google Shape;137;p19"/>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9"/>
            <p:cNvGrpSpPr/>
            <p:nvPr/>
          </p:nvGrpSpPr>
          <p:grpSpPr>
            <a:xfrm>
              <a:off x="5941652" y="4309200"/>
              <a:ext cx="231600" cy="834300"/>
              <a:chOff x="5941652" y="4309200"/>
              <a:chExt cx="231600" cy="834300"/>
            </a:xfrm>
          </p:grpSpPr>
          <p:sp>
            <p:nvSpPr>
              <p:cNvPr id="141" name="Google Shape;141;p19"/>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9"/>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9"/>
            <p:cNvGrpSpPr/>
            <p:nvPr/>
          </p:nvGrpSpPr>
          <p:grpSpPr>
            <a:xfrm>
              <a:off x="6313006" y="4099200"/>
              <a:ext cx="231600" cy="1044300"/>
              <a:chOff x="6313006" y="4099200"/>
              <a:chExt cx="231600" cy="1044300"/>
            </a:xfrm>
          </p:grpSpPr>
          <p:sp>
            <p:nvSpPr>
              <p:cNvPr id="146" name="Google Shape;146;p19"/>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19"/>
            <p:cNvGrpSpPr/>
            <p:nvPr/>
          </p:nvGrpSpPr>
          <p:grpSpPr>
            <a:xfrm>
              <a:off x="6684361" y="4309200"/>
              <a:ext cx="231600" cy="834300"/>
              <a:chOff x="6684361" y="4309200"/>
              <a:chExt cx="231600" cy="834300"/>
            </a:xfrm>
          </p:grpSpPr>
          <p:sp>
            <p:nvSpPr>
              <p:cNvPr id="152" name="Google Shape;152;p19"/>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9"/>
            <p:cNvGrpSpPr/>
            <p:nvPr/>
          </p:nvGrpSpPr>
          <p:grpSpPr>
            <a:xfrm>
              <a:off x="7055715" y="4518900"/>
              <a:ext cx="231600" cy="624600"/>
              <a:chOff x="7055715" y="4518900"/>
              <a:chExt cx="231600" cy="624600"/>
            </a:xfrm>
          </p:grpSpPr>
          <p:sp>
            <p:nvSpPr>
              <p:cNvPr id="157" name="Google Shape;157;p19"/>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19"/>
            <p:cNvGrpSpPr/>
            <p:nvPr/>
          </p:nvGrpSpPr>
          <p:grpSpPr>
            <a:xfrm>
              <a:off x="7798424" y="4099200"/>
              <a:ext cx="231600" cy="1044300"/>
              <a:chOff x="7798424" y="4099200"/>
              <a:chExt cx="231600" cy="1044300"/>
            </a:xfrm>
          </p:grpSpPr>
          <p:sp>
            <p:nvSpPr>
              <p:cNvPr id="161" name="Google Shape;161;p19"/>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19"/>
            <p:cNvGrpSpPr/>
            <p:nvPr/>
          </p:nvGrpSpPr>
          <p:grpSpPr>
            <a:xfrm>
              <a:off x="8169779" y="4309200"/>
              <a:ext cx="231600" cy="834300"/>
              <a:chOff x="8169779" y="4309200"/>
              <a:chExt cx="231600" cy="834300"/>
            </a:xfrm>
          </p:grpSpPr>
          <p:sp>
            <p:nvSpPr>
              <p:cNvPr id="167" name="Google Shape;167;p19"/>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9"/>
            <p:cNvGrpSpPr/>
            <p:nvPr/>
          </p:nvGrpSpPr>
          <p:grpSpPr>
            <a:xfrm>
              <a:off x="7427070" y="4309200"/>
              <a:ext cx="231600" cy="834300"/>
              <a:chOff x="7427070" y="4309200"/>
              <a:chExt cx="231600" cy="834300"/>
            </a:xfrm>
          </p:grpSpPr>
          <p:sp>
            <p:nvSpPr>
              <p:cNvPr id="172" name="Google Shape;172;p19"/>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19"/>
            <p:cNvGrpSpPr/>
            <p:nvPr/>
          </p:nvGrpSpPr>
          <p:grpSpPr>
            <a:xfrm>
              <a:off x="8541133" y="4518900"/>
              <a:ext cx="231600" cy="624600"/>
              <a:chOff x="8541133" y="4518900"/>
              <a:chExt cx="231600" cy="624600"/>
            </a:xfrm>
          </p:grpSpPr>
          <p:sp>
            <p:nvSpPr>
              <p:cNvPr id="177" name="Google Shape;177;p19"/>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9"/>
            <p:cNvGrpSpPr/>
            <p:nvPr/>
          </p:nvGrpSpPr>
          <p:grpSpPr>
            <a:xfrm>
              <a:off x="8912488" y="4309200"/>
              <a:ext cx="231600" cy="834300"/>
              <a:chOff x="8912488" y="4309200"/>
              <a:chExt cx="231600" cy="834300"/>
            </a:xfrm>
          </p:grpSpPr>
          <p:sp>
            <p:nvSpPr>
              <p:cNvPr id="181" name="Google Shape;181;p19"/>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5" name="Google Shape;185;p19"/>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86" name="Google Shape;186;p19"/>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187" name="Google Shape;187;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8" name="Shape 188"/>
        <p:cNvGrpSpPr/>
        <p:nvPr/>
      </p:nvGrpSpPr>
      <p:grpSpPr>
        <a:xfrm>
          <a:off x="0" y="0"/>
          <a:ext cx="0" cy="0"/>
          <a:chOff x="0" y="0"/>
          <a:chExt cx="0" cy="0"/>
        </a:xfrm>
      </p:grpSpPr>
      <p:grpSp>
        <p:nvGrpSpPr>
          <p:cNvPr id="189" name="Google Shape;189;p20"/>
          <p:cNvGrpSpPr/>
          <p:nvPr/>
        </p:nvGrpSpPr>
        <p:grpSpPr>
          <a:xfrm>
            <a:off x="146769" y="3406"/>
            <a:ext cx="1233214" cy="1384535"/>
            <a:chOff x="146769" y="3406"/>
            <a:chExt cx="1233214" cy="1384535"/>
          </a:xfrm>
        </p:grpSpPr>
        <p:grpSp>
          <p:nvGrpSpPr>
            <p:cNvPr id="190" name="Google Shape;190;p20"/>
            <p:cNvGrpSpPr/>
            <p:nvPr/>
          </p:nvGrpSpPr>
          <p:grpSpPr>
            <a:xfrm>
              <a:off x="1063183" y="3406"/>
              <a:ext cx="316800" cy="688513"/>
              <a:chOff x="1063183" y="3406"/>
              <a:chExt cx="316800" cy="688513"/>
            </a:xfrm>
          </p:grpSpPr>
          <p:sp>
            <p:nvSpPr>
              <p:cNvPr id="191" name="Google Shape;191;p20"/>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20"/>
            <p:cNvGrpSpPr/>
            <p:nvPr/>
          </p:nvGrpSpPr>
          <p:grpSpPr>
            <a:xfrm>
              <a:off x="604976" y="3406"/>
              <a:ext cx="316800" cy="1036524"/>
              <a:chOff x="604976" y="3406"/>
              <a:chExt cx="316800" cy="1036524"/>
            </a:xfrm>
          </p:grpSpPr>
          <p:sp>
            <p:nvSpPr>
              <p:cNvPr id="194" name="Google Shape;194;p20"/>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20"/>
            <p:cNvGrpSpPr/>
            <p:nvPr/>
          </p:nvGrpSpPr>
          <p:grpSpPr>
            <a:xfrm>
              <a:off x="146769" y="3406"/>
              <a:ext cx="316800" cy="1384535"/>
              <a:chOff x="146769" y="3406"/>
              <a:chExt cx="316800" cy="1384535"/>
            </a:xfrm>
          </p:grpSpPr>
          <p:sp>
            <p:nvSpPr>
              <p:cNvPr id="198" name="Google Shape;198;p20"/>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2" name="Google Shape;202;p20"/>
          <p:cNvGrpSpPr/>
          <p:nvPr/>
        </p:nvGrpSpPr>
        <p:grpSpPr>
          <a:xfrm>
            <a:off x="6775084" y="2904008"/>
            <a:ext cx="2186147" cy="2239500"/>
            <a:chOff x="6775084" y="2904008"/>
            <a:chExt cx="2186147" cy="2239500"/>
          </a:xfrm>
        </p:grpSpPr>
        <p:grpSp>
          <p:nvGrpSpPr>
            <p:cNvPr id="203" name="Google Shape;203;p20"/>
            <p:cNvGrpSpPr/>
            <p:nvPr/>
          </p:nvGrpSpPr>
          <p:grpSpPr>
            <a:xfrm>
              <a:off x="6775084" y="4253708"/>
              <a:ext cx="409500" cy="889800"/>
              <a:chOff x="6775084" y="4253708"/>
              <a:chExt cx="409500" cy="889800"/>
            </a:xfrm>
          </p:grpSpPr>
          <p:sp>
            <p:nvSpPr>
              <p:cNvPr id="204" name="Google Shape;204;p20"/>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20"/>
            <p:cNvGrpSpPr/>
            <p:nvPr/>
          </p:nvGrpSpPr>
          <p:grpSpPr>
            <a:xfrm>
              <a:off x="7367299" y="3804008"/>
              <a:ext cx="409500" cy="1339500"/>
              <a:chOff x="7367299" y="3804008"/>
              <a:chExt cx="409500" cy="1339500"/>
            </a:xfrm>
          </p:grpSpPr>
          <p:sp>
            <p:nvSpPr>
              <p:cNvPr id="207" name="Google Shape;207;p20"/>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0"/>
            <p:cNvGrpSpPr/>
            <p:nvPr/>
          </p:nvGrpSpPr>
          <p:grpSpPr>
            <a:xfrm>
              <a:off x="7959516" y="3354008"/>
              <a:ext cx="409500" cy="1789500"/>
              <a:chOff x="7959516" y="3354008"/>
              <a:chExt cx="409500" cy="1789500"/>
            </a:xfrm>
          </p:grpSpPr>
          <p:sp>
            <p:nvSpPr>
              <p:cNvPr id="211" name="Google Shape;211;p20"/>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0"/>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20"/>
            <p:cNvGrpSpPr/>
            <p:nvPr/>
          </p:nvGrpSpPr>
          <p:grpSpPr>
            <a:xfrm>
              <a:off x="8551731" y="2904008"/>
              <a:ext cx="409500" cy="2239500"/>
              <a:chOff x="8551731" y="2904008"/>
              <a:chExt cx="409500" cy="2239500"/>
            </a:xfrm>
          </p:grpSpPr>
          <p:sp>
            <p:nvSpPr>
              <p:cNvPr id="216" name="Google Shape;216;p20"/>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0"/>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0"/>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0"/>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0"/>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1" name="Google Shape;221;p20"/>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2" name="Google Shape;222;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3" name="Shape 223"/>
        <p:cNvGrpSpPr/>
        <p:nvPr/>
      </p:nvGrpSpPr>
      <p:grpSpPr>
        <a:xfrm>
          <a:off x="0" y="0"/>
          <a:ext cx="0" cy="0"/>
          <a:chOff x="0" y="0"/>
          <a:chExt cx="0" cy="0"/>
        </a:xfrm>
      </p:grpSpPr>
      <p:grpSp>
        <p:nvGrpSpPr>
          <p:cNvPr id="224" name="Google Shape;224;p21"/>
          <p:cNvGrpSpPr/>
          <p:nvPr/>
        </p:nvGrpSpPr>
        <p:grpSpPr>
          <a:xfrm>
            <a:off x="625966" y="299376"/>
            <a:ext cx="999312" cy="999312"/>
            <a:chOff x="348199" y="179450"/>
            <a:chExt cx="1116300" cy="1116300"/>
          </a:xfrm>
        </p:grpSpPr>
        <p:sp>
          <p:nvSpPr>
            <p:cNvPr id="225" name="Google Shape;225;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8" name="Google Shape;228;p21"/>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9" name="Google Shape;229;p21"/>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0" name="Google Shape;23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grpSp>
        <p:nvGrpSpPr>
          <p:cNvPr id="232" name="Google Shape;232;p22"/>
          <p:cNvGrpSpPr/>
          <p:nvPr/>
        </p:nvGrpSpPr>
        <p:grpSpPr>
          <a:xfrm>
            <a:off x="625966" y="299376"/>
            <a:ext cx="999312" cy="999312"/>
            <a:chOff x="348199" y="179450"/>
            <a:chExt cx="1116300" cy="1116300"/>
          </a:xfrm>
        </p:grpSpPr>
        <p:sp>
          <p:nvSpPr>
            <p:cNvPr id="233" name="Google Shape;233;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6" name="Google Shape;236;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7" name="Shape 237"/>
        <p:cNvGrpSpPr/>
        <p:nvPr/>
      </p:nvGrpSpPr>
      <p:grpSpPr>
        <a:xfrm>
          <a:off x="0" y="0"/>
          <a:ext cx="0" cy="0"/>
          <a:chOff x="0" y="0"/>
          <a:chExt cx="0" cy="0"/>
        </a:xfrm>
      </p:grpSpPr>
      <p:grpSp>
        <p:nvGrpSpPr>
          <p:cNvPr id="238" name="Google Shape;238;p23"/>
          <p:cNvGrpSpPr/>
          <p:nvPr/>
        </p:nvGrpSpPr>
        <p:grpSpPr>
          <a:xfrm>
            <a:off x="625966" y="299376"/>
            <a:ext cx="999312" cy="999312"/>
            <a:chOff x="348199" y="179450"/>
            <a:chExt cx="1116300" cy="1116300"/>
          </a:xfrm>
        </p:grpSpPr>
        <p:sp>
          <p:nvSpPr>
            <p:cNvPr id="239" name="Google Shape;239;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23"/>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2" name="Google Shape;242;p23"/>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3" name="Google Shape;243;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4" name="Shape 244"/>
        <p:cNvGrpSpPr/>
        <p:nvPr/>
      </p:nvGrpSpPr>
      <p:grpSpPr>
        <a:xfrm>
          <a:off x="0" y="0"/>
          <a:ext cx="0" cy="0"/>
          <a:chOff x="0" y="0"/>
          <a:chExt cx="0" cy="0"/>
        </a:xfrm>
      </p:grpSpPr>
      <p:grpSp>
        <p:nvGrpSpPr>
          <p:cNvPr id="245" name="Google Shape;245;p24"/>
          <p:cNvGrpSpPr/>
          <p:nvPr/>
        </p:nvGrpSpPr>
        <p:grpSpPr>
          <a:xfrm>
            <a:off x="6866714" y="1255"/>
            <a:ext cx="2267380" cy="2601741"/>
            <a:chOff x="6790514" y="1255"/>
            <a:chExt cx="2267380" cy="2601741"/>
          </a:xfrm>
        </p:grpSpPr>
        <p:grpSp>
          <p:nvGrpSpPr>
            <p:cNvPr id="246" name="Google Shape;246;p24"/>
            <p:cNvGrpSpPr/>
            <p:nvPr/>
          </p:nvGrpSpPr>
          <p:grpSpPr>
            <a:xfrm>
              <a:off x="7067536" y="1255"/>
              <a:ext cx="1990358" cy="1990303"/>
              <a:chOff x="7067536" y="1255"/>
              <a:chExt cx="1990358" cy="1990303"/>
            </a:xfrm>
          </p:grpSpPr>
          <p:sp>
            <p:nvSpPr>
              <p:cNvPr id="247" name="Google Shape;247;p24"/>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24"/>
            <p:cNvGrpSpPr/>
            <p:nvPr/>
          </p:nvGrpSpPr>
          <p:grpSpPr>
            <a:xfrm>
              <a:off x="8207126" y="1807997"/>
              <a:ext cx="795000" cy="795000"/>
              <a:chOff x="8207126" y="1807997"/>
              <a:chExt cx="795000" cy="795000"/>
            </a:xfrm>
          </p:grpSpPr>
          <p:sp>
            <p:nvSpPr>
              <p:cNvPr id="251" name="Google Shape;251;p24"/>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4"/>
            <p:cNvGrpSpPr/>
            <p:nvPr/>
          </p:nvGrpSpPr>
          <p:grpSpPr>
            <a:xfrm>
              <a:off x="6790514" y="118857"/>
              <a:ext cx="548700" cy="548700"/>
              <a:chOff x="6790514" y="118857"/>
              <a:chExt cx="548700" cy="548700"/>
            </a:xfrm>
          </p:grpSpPr>
          <p:sp>
            <p:nvSpPr>
              <p:cNvPr id="255" name="Google Shape;255;p24"/>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7" name="Google Shape;257;p24"/>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8" name="Google Shape;258;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slide" Target="/ppt/slid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74950" y="1739400"/>
            <a:ext cx="7688100" cy="1664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4400"/>
              <a:t>Credit Card Fraud Detection</a:t>
            </a:r>
            <a:endParaRPr sz="4400"/>
          </a:p>
          <a:p>
            <a:pPr indent="0" lvl="0" marL="0" rtl="0" algn="ctr">
              <a:lnSpc>
                <a:spcPct val="100000"/>
              </a:lnSpc>
              <a:spcBef>
                <a:spcPts val="0"/>
              </a:spcBef>
              <a:spcAft>
                <a:spcPts val="0"/>
              </a:spcAft>
              <a:buSzPts val="3600"/>
              <a:buNone/>
            </a:pPr>
            <a:r>
              <a:rPr lang="en" sz="2000"/>
              <a:t>Capstone Project</a:t>
            </a:r>
            <a:endParaRPr sz="2000"/>
          </a:p>
        </p:txBody>
      </p:sp>
      <p:sp>
        <p:nvSpPr>
          <p:cNvPr id="278" name="Google Shape;278;p1"/>
          <p:cNvSpPr txBox="1"/>
          <p:nvPr>
            <p:ph idx="1" type="subTitle"/>
          </p:nvPr>
        </p:nvSpPr>
        <p:spPr>
          <a:xfrm>
            <a:off x="6704000" y="3434425"/>
            <a:ext cx="2288400" cy="10617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SzPts val="1600"/>
              <a:buChar char="➢"/>
            </a:pPr>
            <a:r>
              <a:rPr lang="en"/>
              <a:t>Ruchika Sheshkar</a:t>
            </a:r>
            <a:endParaRPr/>
          </a:p>
          <a:p>
            <a:pPr indent="-330200" lvl="0" marL="457200" rtl="0" algn="just">
              <a:lnSpc>
                <a:spcPct val="100000"/>
              </a:lnSpc>
              <a:spcBef>
                <a:spcPts val="0"/>
              </a:spcBef>
              <a:spcAft>
                <a:spcPts val="0"/>
              </a:spcAft>
              <a:buSzPts val="1600"/>
              <a:buChar char="➢"/>
            </a:pPr>
            <a:r>
              <a:rPr lang="en"/>
              <a:t>Vasvi Bhangalia</a:t>
            </a:r>
            <a:endParaRPr/>
          </a:p>
          <a:p>
            <a:pPr indent="-330200" lvl="0" marL="457200" rtl="0" algn="just">
              <a:lnSpc>
                <a:spcPct val="100000"/>
              </a:lnSpc>
              <a:spcBef>
                <a:spcPts val="0"/>
              </a:spcBef>
              <a:spcAft>
                <a:spcPts val="0"/>
              </a:spcAft>
              <a:buSzPts val="1600"/>
              <a:buChar char="➢"/>
            </a:pPr>
            <a:r>
              <a:rPr lang="en"/>
              <a:t>Yash Bhatt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0"/>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Final Recommendations : </a:t>
            </a:r>
            <a:endParaRPr b="1" i="0" sz="1400" u="none" cap="none" strike="noStrike">
              <a:solidFill>
                <a:srgbClr val="000000"/>
              </a:solidFill>
              <a:latin typeface="Nunito"/>
              <a:ea typeface="Nunito"/>
              <a:cs typeface="Nunito"/>
              <a:sym typeface="Nunito"/>
            </a:endParaRPr>
          </a:p>
        </p:txBody>
      </p:sp>
      <p:sp>
        <p:nvSpPr>
          <p:cNvPr id="371" name="Google Shape;371;p10"/>
          <p:cNvSpPr txBox="1"/>
          <p:nvPr/>
        </p:nvSpPr>
        <p:spPr>
          <a:xfrm>
            <a:off x="448950" y="1417603"/>
            <a:ext cx="8246100" cy="3231624"/>
          </a:xfrm>
          <a:prstGeom prst="rect">
            <a:avLst/>
          </a:prstGeom>
          <a:solidFill>
            <a:srgbClr val="D0E0E3"/>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152400" marR="0" rtl="0" algn="l">
              <a:lnSpc>
                <a:spcPct val="100000"/>
              </a:lnSpc>
              <a:spcBef>
                <a:spcPts val="0"/>
              </a:spcBef>
              <a:spcAft>
                <a:spcPts val="0"/>
              </a:spcAft>
              <a:buNone/>
            </a:pPr>
            <a:r>
              <a:rPr b="1" i="0" lang="en" sz="1400" u="none" cap="none" strike="noStrike">
                <a:solidFill>
                  <a:srgbClr val="000000"/>
                </a:solidFill>
                <a:latin typeface="Nunito"/>
                <a:ea typeface="Nunito"/>
                <a:cs typeface="Nunito"/>
                <a:sym typeface="Nunito"/>
              </a:rPr>
              <a:t>After Model building the final savings is going to be ~80% , which can be achieved with the help of this model along with below recommendations: </a:t>
            </a:r>
            <a:endParaRPr/>
          </a:p>
          <a:p>
            <a:pPr indent="0" lvl="0" marL="15240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Need to focus more on Credit card transactions that are happening during Night</a:t>
            </a:r>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We can focus more on the transactions that are happening from Grocery and Shopping category, as 20% fraud transactions are happening through them.</a:t>
            </a:r>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The time interval  between transaction is observed to be 50% lesser in fraudulent transactions than in Non-fraud transactions. Need to focus on time interval between transactions to identify the fraud.</a:t>
            </a:r>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1"/>
          <p:cNvSpPr txBox="1"/>
          <p:nvPr>
            <p:ph type="title"/>
          </p:nvPr>
        </p:nvSpPr>
        <p:spPr>
          <a:xfrm>
            <a:off x="1388550" y="1276400"/>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12"/>
          <p:cNvPicPr preferRelativeResize="0"/>
          <p:nvPr/>
        </p:nvPicPr>
        <p:blipFill rotWithShape="1">
          <a:blip r:embed="rId3">
            <a:alphaModFix/>
          </a:blip>
          <a:srcRect b="0" l="0" r="0" t="0"/>
          <a:stretch/>
        </p:blipFill>
        <p:spPr>
          <a:xfrm>
            <a:off x="296425" y="531050"/>
            <a:ext cx="8679649" cy="4555675"/>
          </a:xfrm>
          <a:prstGeom prst="rect">
            <a:avLst/>
          </a:prstGeom>
          <a:noFill/>
          <a:ln cap="flat" cmpd="sng" w="9525">
            <a:solidFill>
              <a:schemeClr val="lt1"/>
            </a:solidFill>
            <a:prstDash val="solid"/>
            <a:round/>
            <a:headEnd len="sm" w="sm" type="none"/>
            <a:tailEnd len="sm" w="sm" type="none"/>
          </a:ln>
        </p:spPr>
      </p:pic>
      <p:sp>
        <p:nvSpPr>
          <p:cNvPr id="382" name="Google Shape;382;p12"/>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Root Cause Analysis of the Problem</a:t>
            </a:r>
            <a:endParaRPr b="1" i="0" sz="1400" u="none" cap="none" strike="noStrike">
              <a:solidFill>
                <a:srgbClr val="000000"/>
              </a:solidFill>
              <a:latin typeface="Nunito"/>
              <a:ea typeface="Nunito"/>
              <a:cs typeface="Nunito"/>
              <a:sym typeface="Nunito"/>
            </a:endParaRPr>
          </a:p>
        </p:txBody>
      </p:sp>
      <p:sp>
        <p:nvSpPr>
          <p:cNvPr id="383" name="Google Shape;383;p12">
            <a:hlinkClick action="ppaction://hlinksldjump" r:id="rId4"/>
          </p:cNvPr>
          <p:cNvSpPr/>
          <p:nvPr/>
        </p:nvSpPr>
        <p:spPr>
          <a:xfrm>
            <a:off x="7738946" y="4936273"/>
            <a:ext cx="1108629" cy="150452"/>
          </a:xfrm>
          <a:prstGeom prst="rightArrow">
            <a:avLst>
              <a:gd fmla="val 50000" name="adj1"/>
              <a:gd fmla="val 50000" name="adj2"/>
            </a:avLst>
          </a:prstGeom>
          <a:solidFill>
            <a:schemeClr val="accent1"/>
          </a:solidFill>
          <a:ln cap="flat" cmpd="sng" w="25400">
            <a:solidFill>
              <a:srgbClr val="08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3"/>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Methodology Overview and Model Output</a:t>
            </a:r>
            <a:endParaRPr b="1" i="0" sz="1400" u="none" cap="none" strike="noStrike">
              <a:solidFill>
                <a:srgbClr val="000000"/>
              </a:solidFill>
              <a:latin typeface="Nunito"/>
              <a:ea typeface="Nunito"/>
              <a:cs typeface="Nunito"/>
              <a:sym typeface="Nunito"/>
            </a:endParaRPr>
          </a:p>
        </p:txBody>
      </p:sp>
      <p:sp>
        <p:nvSpPr>
          <p:cNvPr id="389" name="Google Shape;389;p13"/>
          <p:cNvSpPr/>
          <p:nvPr/>
        </p:nvSpPr>
        <p:spPr>
          <a:xfrm>
            <a:off x="152400" y="613800"/>
            <a:ext cx="2264100" cy="729000"/>
          </a:xfrm>
          <a:prstGeom prst="roundRect">
            <a:avLst>
              <a:gd fmla="val 16667" name="adj"/>
            </a:avLst>
          </a:prstGeom>
          <a:solidFill>
            <a:srgbClr val="F3F3F3"/>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rgbClr val="000000"/>
                </a:solidFill>
                <a:latin typeface="Arial"/>
                <a:ea typeface="Arial"/>
                <a:cs typeface="Arial"/>
                <a:sym typeface="Arial"/>
              </a:rPr>
              <a:t>Data Imbalance Techniques</a:t>
            </a:r>
            <a:endParaRPr b="1" i="0" sz="10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sng"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SMOTE</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ADASYN</a:t>
            </a:r>
            <a:endParaRPr b="0" i="0" sz="1000" u="none" cap="none" strike="noStrike">
              <a:solidFill>
                <a:srgbClr val="000000"/>
              </a:solidFill>
              <a:latin typeface="Arial"/>
              <a:ea typeface="Arial"/>
              <a:cs typeface="Arial"/>
              <a:sym typeface="Arial"/>
            </a:endParaRPr>
          </a:p>
        </p:txBody>
      </p:sp>
      <p:sp>
        <p:nvSpPr>
          <p:cNvPr id="390" name="Google Shape;390;p13"/>
          <p:cNvSpPr/>
          <p:nvPr/>
        </p:nvSpPr>
        <p:spPr>
          <a:xfrm>
            <a:off x="152400" y="1415425"/>
            <a:ext cx="2264100" cy="1159800"/>
          </a:xfrm>
          <a:prstGeom prst="roundRect">
            <a:avLst>
              <a:gd fmla="val 16667" name="adj"/>
            </a:avLst>
          </a:prstGeom>
          <a:solidFill>
            <a:srgbClr val="D9D2E9"/>
          </a:solidFill>
          <a:ln cap="flat" cmpd="sng" w="9525">
            <a:solidFill>
              <a:srgbClr val="20124D"/>
            </a:solidFill>
            <a:prstDash val="solid"/>
            <a:round/>
            <a:headEnd len="sm" w="sm" type="none"/>
            <a:tailEnd len="sm" w="sm" type="none"/>
          </a:ln>
        </p:spPr>
        <p:txBody>
          <a:bodyPr anchorCtr="0" anchor="ctr" bIns="91425" lIns="91425" spcFirstLastPara="1" rIns="10710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rgbClr val="000000"/>
                </a:solidFill>
                <a:latin typeface="Arial"/>
                <a:ea typeface="Arial"/>
                <a:cs typeface="Arial"/>
                <a:sym typeface="Arial"/>
              </a:rPr>
              <a:t>Hyperparameter Tuning</a:t>
            </a:r>
            <a:endParaRPr b="1" i="0" sz="10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sng"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Random Search CV</a:t>
            </a:r>
            <a:endParaRPr b="0" i="0" sz="1000" u="none" cap="none" strike="noStrike">
              <a:solidFill>
                <a:srgbClr val="000000"/>
              </a:solidFill>
              <a:latin typeface="Arial"/>
              <a:ea typeface="Arial"/>
              <a:cs typeface="Arial"/>
              <a:sym typeface="Arial"/>
            </a:endParaRPr>
          </a:p>
        </p:txBody>
      </p:sp>
      <p:sp>
        <p:nvSpPr>
          <p:cNvPr id="391" name="Google Shape;391;p13"/>
          <p:cNvSpPr/>
          <p:nvPr/>
        </p:nvSpPr>
        <p:spPr>
          <a:xfrm>
            <a:off x="152400" y="2647850"/>
            <a:ext cx="2264100" cy="1037700"/>
          </a:xfrm>
          <a:prstGeom prst="roundRect">
            <a:avLst>
              <a:gd fmla="val 16667" name="adj"/>
            </a:avLst>
          </a:prstGeom>
          <a:solidFill>
            <a:srgbClr val="B4A7D6"/>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rgbClr val="000000"/>
                </a:solidFill>
                <a:latin typeface="Arial"/>
                <a:ea typeface="Arial"/>
                <a:cs typeface="Arial"/>
                <a:sym typeface="Arial"/>
              </a:rPr>
              <a:t>Model Evaluation</a:t>
            </a:r>
            <a:endParaRPr b="1" i="0" sz="10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sng"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ROC / AUC curve</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Precision </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Recall</a:t>
            </a:r>
            <a:endParaRPr b="0" i="0" sz="1000" u="none" cap="none" strike="noStrike">
              <a:solidFill>
                <a:srgbClr val="000000"/>
              </a:solidFill>
              <a:latin typeface="Arial"/>
              <a:ea typeface="Arial"/>
              <a:cs typeface="Arial"/>
              <a:sym typeface="Arial"/>
            </a:endParaRPr>
          </a:p>
        </p:txBody>
      </p:sp>
      <p:sp>
        <p:nvSpPr>
          <p:cNvPr id="392" name="Google Shape;392;p13"/>
          <p:cNvSpPr/>
          <p:nvPr/>
        </p:nvSpPr>
        <p:spPr>
          <a:xfrm>
            <a:off x="152400" y="3758175"/>
            <a:ext cx="2264100" cy="1309200"/>
          </a:xfrm>
          <a:prstGeom prst="roundRect">
            <a:avLst>
              <a:gd fmla="val 16667" name="adj"/>
            </a:avLst>
          </a:prstGeom>
          <a:solidFill>
            <a:srgbClr val="8E7CC3"/>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rgbClr val="000000"/>
                </a:solidFill>
                <a:latin typeface="Arial"/>
                <a:ea typeface="Arial"/>
                <a:cs typeface="Arial"/>
                <a:sym typeface="Arial"/>
              </a:rPr>
              <a:t>ML Models</a:t>
            </a:r>
            <a:endParaRPr b="1" i="0" sz="1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Random Forest Classifier</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XGBOOST</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Decision Tree Classifier</a:t>
            </a:r>
            <a:endParaRPr b="0" i="0" sz="1000" u="none" cap="none" strike="noStrike">
              <a:solidFill>
                <a:srgbClr val="000000"/>
              </a:solidFill>
              <a:latin typeface="Arial"/>
              <a:ea typeface="Arial"/>
              <a:cs typeface="Arial"/>
              <a:sym typeface="Arial"/>
            </a:endParaRPr>
          </a:p>
        </p:txBody>
      </p:sp>
      <p:sp>
        <p:nvSpPr>
          <p:cNvPr id="393" name="Google Shape;393;p13"/>
          <p:cNvSpPr txBox="1"/>
          <p:nvPr/>
        </p:nvSpPr>
        <p:spPr>
          <a:xfrm>
            <a:off x="2813175" y="1007125"/>
            <a:ext cx="2793000" cy="3848100"/>
          </a:xfrm>
          <a:prstGeom prst="rect">
            <a:avLst/>
          </a:prstGeom>
          <a:noFill/>
          <a:ln cap="flat" cmpd="sng" w="9525">
            <a:solidFill>
              <a:srgbClr val="24292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Nunito"/>
                <a:ea typeface="Nunito"/>
                <a:cs typeface="Nunito"/>
                <a:sym typeface="Nunito"/>
              </a:rPr>
              <a:t>Feature Importance</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p:txBody>
      </p:sp>
      <p:sp>
        <p:nvSpPr>
          <p:cNvPr id="394" name="Google Shape;394;p13"/>
          <p:cNvSpPr txBox="1"/>
          <p:nvPr/>
        </p:nvSpPr>
        <p:spPr>
          <a:xfrm>
            <a:off x="6002850" y="1007125"/>
            <a:ext cx="2793000" cy="3848100"/>
          </a:xfrm>
          <a:prstGeom prst="rect">
            <a:avLst/>
          </a:prstGeom>
          <a:noFill/>
          <a:ln cap="flat" cmpd="sng" w="9525">
            <a:solidFill>
              <a:srgbClr val="24292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Nunito"/>
                <a:ea typeface="Nunito"/>
                <a:cs typeface="Nunito"/>
                <a:sym typeface="Nunito"/>
              </a:rPr>
              <a:t>Final Model Output</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Nunito"/>
              <a:ea typeface="Nunito"/>
              <a:cs typeface="Nunito"/>
              <a:sym typeface="Nunito"/>
            </a:endParaRPr>
          </a:p>
        </p:txBody>
      </p:sp>
      <p:pic>
        <p:nvPicPr>
          <p:cNvPr id="395" name="Google Shape;395;p13"/>
          <p:cNvPicPr preferRelativeResize="0"/>
          <p:nvPr/>
        </p:nvPicPr>
        <p:blipFill rotWithShape="1">
          <a:blip r:embed="rId3">
            <a:alphaModFix/>
          </a:blip>
          <a:srcRect b="0" l="0" r="0" t="0"/>
          <a:stretch/>
        </p:blipFill>
        <p:spPr>
          <a:xfrm>
            <a:off x="3048550" y="1342800"/>
            <a:ext cx="2347875" cy="3417299"/>
          </a:xfrm>
          <a:prstGeom prst="rect">
            <a:avLst/>
          </a:prstGeom>
          <a:noFill/>
          <a:ln>
            <a:noFill/>
          </a:ln>
        </p:spPr>
      </p:pic>
      <p:pic>
        <p:nvPicPr>
          <p:cNvPr id="396" name="Google Shape;396;p13"/>
          <p:cNvPicPr preferRelativeResize="0"/>
          <p:nvPr/>
        </p:nvPicPr>
        <p:blipFill rotWithShape="1">
          <a:blip r:embed="rId4">
            <a:alphaModFix/>
          </a:blip>
          <a:srcRect b="0" l="0" r="-4058" t="5499"/>
          <a:stretch/>
        </p:blipFill>
        <p:spPr>
          <a:xfrm>
            <a:off x="6028475" y="2280300"/>
            <a:ext cx="2716874" cy="2574925"/>
          </a:xfrm>
          <a:prstGeom prst="rect">
            <a:avLst/>
          </a:prstGeom>
          <a:noFill/>
          <a:ln>
            <a:noFill/>
          </a:ln>
        </p:spPr>
      </p:pic>
      <p:sp>
        <p:nvSpPr>
          <p:cNvPr id="397" name="Google Shape;397;p13">
            <a:hlinkClick action="ppaction://hlinksldjump" r:id="rId5"/>
          </p:cNvPr>
          <p:cNvSpPr/>
          <p:nvPr/>
        </p:nvSpPr>
        <p:spPr>
          <a:xfrm>
            <a:off x="7575395" y="4921405"/>
            <a:ext cx="1070517" cy="145970"/>
          </a:xfrm>
          <a:prstGeom prst="rightArrow">
            <a:avLst>
              <a:gd fmla="val 50000" name="adj1"/>
              <a:gd fmla="val 50000" name="adj2"/>
            </a:avLst>
          </a:prstGeom>
          <a:solidFill>
            <a:schemeClr val="accent1"/>
          </a:solidFill>
          <a:ln cap="flat" cmpd="sng" w="25400">
            <a:solidFill>
              <a:srgbClr val="08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8" name="Google Shape;398;p13"/>
          <p:cNvSpPr txBox="1"/>
          <p:nvPr/>
        </p:nvSpPr>
        <p:spPr>
          <a:xfrm>
            <a:off x="6002849" y="1476200"/>
            <a:ext cx="218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Model Selected: </a:t>
            </a:r>
            <a:endParaRPr b="1" sz="1200">
              <a:latin typeface="Nunito"/>
              <a:ea typeface="Nunito"/>
              <a:cs typeface="Nunito"/>
              <a:sym typeface="Nunito"/>
            </a:endParaRPr>
          </a:p>
          <a:p>
            <a:pPr indent="0" lvl="0" marL="0" rtl="0" algn="l">
              <a:spcBef>
                <a:spcPts val="0"/>
              </a:spcBef>
              <a:spcAft>
                <a:spcPts val="0"/>
              </a:spcAft>
              <a:buNone/>
            </a:pPr>
            <a:r>
              <a:rPr b="1" lang="en" sz="1200">
                <a:solidFill>
                  <a:srgbClr val="5B0F00"/>
                </a:solidFill>
                <a:latin typeface="Nunito"/>
                <a:ea typeface="Nunito"/>
                <a:cs typeface="Nunito"/>
                <a:sym typeface="Nunito"/>
              </a:rPr>
              <a:t>Random Forest Classifier</a:t>
            </a:r>
            <a:endParaRPr b="1" sz="1200">
              <a:solidFill>
                <a:srgbClr val="5B0F00"/>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4"/>
          <p:cNvSpPr txBox="1"/>
          <p:nvPr>
            <p:ph type="title"/>
          </p:nvPr>
        </p:nvSpPr>
        <p:spPr>
          <a:xfrm>
            <a:off x="1388550" y="1413750"/>
            <a:ext cx="6366900" cy="186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80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Agenda</a:t>
            </a:r>
            <a:endParaRPr/>
          </a:p>
        </p:txBody>
      </p:sp>
      <p:sp>
        <p:nvSpPr>
          <p:cNvPr id="284" name="Google Shape;284;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en"/>
              <a:t>Introduction: Problem Definition</a:t>
            </a:r>
            <a:endParaRPr b="1"/>
          </a:p>
          <a:p>
            <a:pPr indent="-311150" lvl="0" marL="457200" rtl="0" algn="l">
              <a:lnSpc>
                <a:spcPct val="115000"/>
              </a:lnSpc>
              <a:spcBef>
                <a:spcPts val="0"/>
              </a:spcBef>
              <a:spcAft>
                <a:spcPts val="0"/>
              </a:spcAft>
              <a:buSzPts val="1300"/>
              <a:buChar char="❖"/>
            </a:pPr>
            <a:r>
              <a:rPr b="1" lang="en"/>
              <a:t>What and Why</a:t>
            </a:r>
            <a:endParaRPr b="1"/>
          </a:p>
          <a:p>
            <a:pPr indent="-311150" lvl="0" marL="457200" rtl="0" algn="l">
              <a:lnSpc>
                <a:spcPct val="115000"/>
              </a:lnSpc>
              <a:spcBef>
                <a:spcPts val="0"/>
              </a:spcBef>
              <a:spcAft>
                <a:spcPts val="0"/>
              </a:spcAft>
              <a:buSzPts val="1300"/>
              <a:buChar char="❖"/>
            </a:pPr>
            <a:r>
              <a:rPr b="1" lang="en"/>
              <a:t>How - Process that we followed</a:t>
            </a:r>
            <a:endParaRPr b="1"/>
          </a:p>
          <a:p>
            <a:pPr indent="-311150" lvl="0" marL="457200" rtl="0" algn="l">
              <a:lnSpc>
                <a:spcPct val="115000"/>
              </a:lnSpc>
              <a:spcBef>
                <a:spcPts val="0"/>
              </a:spcBef>
              <a:spcAft>
                <a:spcPts val="0"/>
              </a:spcAft>
              <a:buSzPts val="1300"/>
              <a:buChar char="❖"/>
            </a:pPr>
            <a:r>
              <a:rPr b="1" lang="en"/>
              <a:t>Root Cause Analysis of Problem</a:t>
            </a:r>
            <a:endParaRPr b="1"/>
          </a:p>
          <a:p>
            <a:pPr indent="-311150" lvl="0" marL="457200" rtl="0" algn="l">
              <a:lnSpc>
                <a:spcPct val="115000"/>
              </a:lnSpc>
              <a:spcBef>
                <a:spcPts val="0"/>
              </a:spcBef>
              <a:spcAft>
                <a:spcPts val="0"/>
              </a:spcAft>
              <a:buSzPts val="1300"/>
              <a:buChar char="❖"/>
            </a:pPr>
            <a:r>
              <a:rPr b="1" lang="en"/>
              <a:t>Model Output and Performance</a:t>
            </a:r>
            <a:endParaRPr b="1"/>
          </a:p>
          <a:p>
            <a:pPr indent="-311150" lvl="0" marL="457200" rtl="0" algn="l">
              <a:lnSpc>
                <a:spcPct val="115000"/>
              </a:lnSpc>
              <a:spcBef>
                <a:spcPts val="0"/>
              </a:spcBef>
              <a:spcAft>
                <a:spcPts val="0"/>
              </a:spcAft>
              <a:buSzPts val="1300"/>
              <a:buChar char="❖"/>
            </a:pPr>
            <a:r>
              <a:rPr b="1" lang="en"/>
              <a:t>Finding and Insights with Visualization</a:t>
            </a:r>
            <a:endParaRPr b="1"/>
          </a:p>
          <a:p>
            <a:pPr indent="-311150" lvl="0" marL="457200" rtl="0" algn="l">
              <a:lnSpc>
                <a:spcPct val="115000"/>
              </a:lnSpc>
              <a:spcBef>
                <a:spcPts val="0"/>
              </a:spcBef>
              <a:spcAft>
                <a:spcPts val="0"/>
              </a:spcAft>
              <a:buSzPts val="1300"/>
              <a:buChar char="❖"/>
            </a:pPr>
            <a:r>
              <a:rPr b="1" lang="en"/>
              <a:t>Business Impact</a:t>
            </a:r>
            <a:endParaRPr b="1"/>
          </a:p>
          <a:p>
            <a:pPr indent="-311150" lvl="0" marL="457200" rtl="0" algn="l">
              <a:lnSpc>
                <a:spcPct val="115000"/>
              </a:lnSpc>
              <a:spcBef>
                <a:spcPts val="0"/>
              </a:spcBef>
              <a:spcAft>
                <a:spcPts val="0"/>
              </a:spcAft>
              <a:buSzPts val="1300"/>
              <a:buChar char="❖"/>
            </a:pPr>
            <a:r>
              <a:rPr b="1" lang="en"/>
              <a:t>Recommendations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Problem Statement</a:t>
            </a:r>
            <a:endParaRPr/>
          </a:p>
        </p:txBody>
      </p:sp>
      <p:sp>
        <p:nvSpPr>
          <p:cNvPr id="290" name="Google Shape;290;p3"/>
          <p:cNvSpPr txBox="1"/>
          <p:nvPr/>
        </p:nvSpPr>
        <p:spPr>
          <a:xfrm>
            <a:off x="367200" y="1557153"/>
            <a:ext cx="840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291" name="Google Shape;291;p3"/>
          <p:cNvSpPr txBox="1"/>
          <p:nvPr/>
        </p:nvSpPr>
        <p:spPr>
          <a:xfrm>
            <a:off x="714713" y="1757253"/>
            <a:ext cx="3861600" cy="2733600"/>
          </a:xfrm>
          <a:prstGeom prst="rect">
            <a:avLst/>
          </a:prstGeom>
          <a:noFill/>
          <a:ln>
            <a:noFill/>
          </a:ln>
        </p:spPr>
        <p:txBody>
          <a:bodyPr anchorCtr="0" anchor="t" bIns="91425" lIns="91425" spcFirstLastPara="1" rIns="91425" wrap="square" tIns="91425">
            <a:spAutoFit/>
          </a:bodyPr>
          <a:lstStyle/>
          <a:p>
            <a:pPr indent="0" lvl="0" marL="0" marR="624921" rtl="0" algn="l">
              <a:lnSpc>
                <a:spcPct val="101662"/>
              </a:lnSpc>
              <a:spcBef>
                <a:spcPts val="1332"/>
              </a:spcBef>
              <a:spcAft>
                <a:spcPts val="0"/>
              </a:spcAft>
              <a:buClr>
                <a:srgbClr val="000000"/>
              </a:buClr>
              <a:buSzPts val="1172"/>
              <a:buFont typeface="Arial"/>
              <a:buNone/>
            </a:pPr>
            <a:r>
              <a:rPr b="0" i="0" lang="en" sz="1172" u="none" cap="none" strike="noStrike">
                <a:solidFill>
                  <a:srgbClr val="000000"/>
                </a:solidFill>
                <a:latin typeface="Calibri"/>
                <a:ea typeface="Calibri"/>
                <a:cs typeface="Calibri"/>
                <a:sym typeface="Calibri"/>
              </a:rPr>
              <a:t>Customers are using online and offline banking very frequently these days. Number of fraud  transactions has also increased drastically due to which credit card companies are facing a lot of challenges. </a:t>
            </a:r>
            <a:endParaRPr b="0" i="0" sz="1172" u="none" cap="none" strike="noStrike">
              <a:solidFill>
                <a:srgbClr val="000000"/>
              </a:solidFill>
              <a:latin typeface="Calibri"/>
              <a:ea typeface="Calibri"/>
              <a:cs typeface="Calibri"/>
              <a:sym typeface="Calibri"/>
            </a:endParaRPr>
          </a:p>
          <a:p>
            <a:pPr indent="0" lvl="0" marL="0" marR="624921" rtl="0" algn="l">
              <a:lnSpc>
                <a:spcPct val="101662"/>
              </a:lnSpc>
              <a:spcBef>
                <a:spcPts val="1332"/>
              </a:spcBef>
              <a:spcAft>
                <a:spcPts val="0"/>
              </a:spcAft>
              <a:buClr>
                <a:srgbClr val="000000"/>
              </a:buClr>
              <a:buSzPts val="1172"/>
              <a:buFont typeface="Arial"/>
              <a:buNone/>
            </a:pPr>
            <a:r>
              <a:rPr b="0" i="0" lang="en" sz="1172" u="none" cap="none" strike="noStrike">
                <a:solidFill>
                  <a:srgbClr val="000000"/>
                </a:solidFill>
                <a:latin typeface="Calibri"/>
                <a:ea typeface="Calibri"/>
                <a:cs typeface="Calibri"/>
                <a:sym typeface="Calibri"/>
              </a:rPr>
              <a:t>To detect the fraudulent activities and to get profit by not losing the customers  information is the main goal for the Bank. Also to retain the more profitable customers by detecting and stopping the fraudulent activities. </a:t>
            </a:r>
            <a:endParaRPr b="0" i="0" sz="1172" u="none" cap="none" strike="noStrike">
              <a:solidFill>
                <a:srgbClr val="000000"/>
              </a:solidFill>
              <a:latin typeface="Calibri"/>
              <a:ea typeface="Calibri"/>
              <a:cs typeface="Calibri"/>
              <a:sym typeface="Calibri"/>
            </a:endParaRPr>
          </a:p>
          <a:p>
            <a:pPr indent="0" lvl="0" marL="0" marR="624921" rtl="0" algn="l">
              <a:lnSpc>
                <a:spcPct val="101662"/>
              </a:lnSpc>
              <a:spcBef>
                <a:spcPts val="1332"/>
              </a:spcBef>
              <a:spcAft>
                <a:spcPts val="0"/>
              </a:spcAft>
              <a:buClr>
                <a:srgbClr val="000000"/>
              </a:buClr>
              <a:buSzPts val="1200"/>
              <a:buFont typeface="Arial"/>
              <a:buNone/>
            </a:pPr>
            <a:r>
              <a:rPr b="1" i="0" lang="en" sz="1200" u="none" cap="none" strike="noStrike">
                <a:solidFill>
                  <a:srgbClr val="24292F"/>
                </a:solidFill>
                <a:highlight>
                  <a:srgbClr val="FFFFFF"/>
                </a:highlight>
                <a:latin typeface="Calibri"/>
                <a:ea typeface="Calibri"/>
                <a:cs typeface="Calibri"/>
                <a:sym typeface="Calibri"/>
              </a:rPr>
              <a:t>So, We need to classify the fraudulent credit card transactions to avoid the losses.</a:t>
            </a:r>
            <a:endParaRPr b="1" i="0" sz="1172" u="none" cap="none" strike="noStrike">
              <a:solidFill>
                <a:srgbClr val="000000"/>
              </a:solidFill>
              <a:latin typeface="Calibri"/>
              <a:ea typeface="Calibri"/>
              <a:cs typeface="Calibri"/>
              <a:sym typeface="Calibri"/>
            </a:endParaRPr>
          </a:p>
        </p:txBody>
      </p:sp>
      <p:sp>
        <p:nvSpPr>
          <p:cNvPr id="292" name="Google Shape;292;p3"/>
          <p:cNvSpPr txBox="1"/>
          <p:nvPr/>
        </p:nvSpPr>
        <p:spPr>
          <a:xfrm>
            <a:off x="4904375" y="1694150"/>
            <a:ext cx="3983700" cy="276995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293" name="Google Shape;293;p3">
            <a:hlinkClick action="ppaction://hlinksldjump" r:id="rId3"/>
          </p:cNvPr>
          <p:cNvPicPr preferRelativeResize="0"/>
          <p:nvPr/>
        </p:nvPicPr>
        <p:blipFill rotWithShape="1">
          <a:blip r:embed="rId4">
            <a:alphaModFix/>
          </a:blip>
          <a:srcRect b="0" l="0" r="0" t="0"/>
          <a:stretch/>
        </p:blipFill>
        <p:spPr>
          <a:xfrm>
            <a:off x="4315158" y="1996424"/>
            <a:ext cx="4658329" cy="2620310"/>
          </a:xfrm>
          <a:prstGeom prst="rect">
            <a:avLst/>
          </a:prstGeom>
          <a:noFill/>
          <a:ln cap="flat" cmpd="sng" w="9525">
            <a:solidFill>
              <a:srgbClr val="D3D3D3"/>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Solution Approach -  Steps which gets you closer to the goal </a:t>
            </a:r>
            <a:endParaRPr b="1" i="0" sz="1400" u="none" cap="none" strike="noStrike">
              <a:solidFill>
                <a:srgbClr val="000000"/>
              </a:solidFill>
              <a:latin typeface="Nunito"/>
              <a:ea typeface="Nunito"/>
              <a:cs typeface="Nunito"/>
              <a:sym typeface="Nunito"/>
            </a:endParaRPr>
          </a:p>
        </p:txBody>
      </p:sp>
      <p:sp>
        <p:nvSpPr>
          <p:cNvPr id="299" name="Google Shape;299;p4"/>
          <p:cNvSpPr/>
          <p:nvPr/>
        </p:nvSpPr>
        <p:spPr>
          <a:xfrm>
            <a:off x="1407100" y="2326400"/>
            <a:ext cx="2456100" cy="4002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Exploratory Data Analysis</a:t>
            </a:r>
            <a:endParaRPr b="0" i="0" sz="1400" u="none" cap="none" strike="noStrike">
              <a:solidFill>
                <a:schemeClr val="lt1"/>
              </a:solidFill>
              <a:latin typeface="Arial"/>
              <a:ea typeface="Arial"/>
              <a:cs typeface="Arial"/>
              <a:sym typeface="Arial"/>
            </a:endParaRPr>
          </a:p>
        </p:txBody>
      </p:sp>
      <p:sp>
        <p:nvSpPr>
          <p:cNvPr id="300" name="Google Shape;300;p4"/>
          <p:cNvSpPr/>
          <p:nvPr/>
        </p:nvSpPr>
        <p:spPr>
          <a:xfrm>
            <a:off x="124175" y="696250"/>
            <a:ext cx="1920900" cy="400200"/>
          </a:xfrm>
          <a:prstGeom prst="rect">
            <a:avLst/>
          </a:prstGeom>
          <a:solidFill>
            <a:srgbClr val="5B0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Analysis of Problem</a:t>
            </a:r>
            <a:endParaRPr b="0" i="0" sz="1400" u="none" cap="none" strike="noStrike">
              <a:solidFill>
                <a:schemeClr val="lt1"/>
              </a:solidFill>
              <a:latin typeface="Arial"/>
              <a:ea typeface="Arial"/>
              <a:cs typeface="Arial"/>
              <a:sym typeface="Arial"/>
            </a:endParaRPr>
          </a:p>
        </p:txBody>
      </p:sp>
      <p:sp>
        <p:nvSpPr>
          <p:cNvPr id="301" name="Google Shape;301;p4"/>
          <p:cNvSpPr/>
          <p:nvPr/>
        </p:nvSpPr>
        <p:spPr>
          <a:xfrm>
            <a:off x="699350" y="1511313"/>
            <a:ext cx="1994400" cy="400200"/>
          </a:xfrm>
          <a:prstGeom prst="rect">
            <a:avLst/>
          </a:prstGeom>
          <a:solidFill>
            <a:srgbClr val="8520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Data Understanding</a:t>
            </a:r>
            <a:endParaRPr b="0" i="0" sz="1400" u="none" cap="none" strike="noStrike">
              <a:solidFill>
                <a:schemeClr val="lt1"/>
              </a:solidFill>
              <a:latin typeface="Arial"/>
              <a:ea typeface="Arial"/>
              <a:cs typeface="Arial"/>
              <a:sym typeface="Arial"/>
            </a:endParaRPr>
          </a:p>
        </p:txBody>
      </p:sp>
      <p:sp>
        <p:nvSpPr>
          <p:cNvPr id="302" name="Google Shape;302;p4"/>
          <p:cNvSpPr/>
          <p:nvPr/>
        </p:nvSpPr>
        <p:spPr>
          <a:xfrm>
            <a:off x="2159725" y="3141475"/>
            <a:ext cx="2415600" cy="4002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Feature Engineering and Selection</a:t>
            </a:r>
            <a:endParaRPr b="0" i="0" sz="1400" u="none" cap="none" strike="noStrike">
              <a:solidFill>
                <a:schemeClr val="lt1"/>
              </a:solidFill>
              <a:latin typeface="Arial"/>
              <a:ea typeface="Arial"/>
              <a:cs typeface="Arial"/>
              <a:sym typeface="Arial"/>
            </a:endParaRPr>
          </a:p>
        </p:txBody>
      </p:sp>
      <p:sp>
        <p:nvSpPr>
          <p:cNvPr id="303" name="Google Shape;303;p4"/>
          <p:cNvSpPr/>
          <p:nvPr/>
        </p:nvSpPr>
        <p:spPr>
          <a:xfrm>
            <a:off x="2814250" y="3874100"/>
            <a:ext cx="1994400" cy="4002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sng" cap="none" strike="noStrike">
                <a:solidFill>
                  <a:srgbClr val="F3F3F3"/>
                </a:solidFill>
                <a:latin typeface="Arial"/>
                <a:ea typeface="Arial"/>
                <a:cs typeface="Arial"/>
                <a:sym typeface="Arial"/>
                <a:hlinkClick action="ppaction://hlinksldjump" r:id="rId3">
                  <a:extLst>
                    <a:ext uri="{A12FA001-AC4F-418D-AE19-62706E023703}">
                      <ahyp:hlinkClr val="tx"/>
                    </a:ext>
                  </a:extLst>
                </a:hlinkClick>
              </a:rPr>
              <a:t>Model Building </a:t>
            </a:r>
            <a:endParaRPr b="0" i="0" sz="1300" u="none" cap="none" strike="noStrike">
              <a:solidFill>
                <a:srgbClr val="F3F3F3"/>
              </a:solidFill>
              <a:latin typeface="Arial"/>
              <a:ea typeface="Arial"/>
              <a:cs typeface="Arial"/>
              <a:sym typeface="Arial"/>
            </a:endParaRPr>
          </a:p>
        </p:txBody>
      </p:sp>
      <p:sp>
        <p:nvSpPr>
          <p:cNvPr id="304" name="Google Shape;304;p4"/>
          <p:cNvSpPr/>
          <p:nvPr/>
        </p:nvSpPr>
        <p:spPr>
          <a:xfrm>
            <a:off x="3574200" y="4641375"/>
            <a:ext cx="1688400" cy="4002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Model Evaluation </a:t>
            </a:r>
            <a:endParaRPr b="0" i="0" sz="1400" u="none" cap="none" strike="noStrike">
              <a:solidFill>
                <a:schemeClr val="lt1"/>
              </a:solidFill>
              <a:latin typeface="Arial"/>
              <a:ea typeface="Arial"/>
              <a:cs typeface="Arial"/>
              <a:sym typeface="Arial"/>
            </a:endParaRPr>
          </a:p>
        </p:txBody>
      </p:sp>
      <p:sp>
        <p:nvSpPr>
          <p:cNvPr id="305" name="Google Shape;305;p4"/>
          <p:cNvSpPr/>
          <p:nvPr/>
        </p:nvSpPr>
        <p:spPr>
          <a:xfrm rot="5400000">
            <a:off x="203900" y="1297900"/>
            <a:ext cx="696900" cy="294000"/>
          </a:xfrm>
          <a:prstGeom prst="bentUpArrow">
            <a:avLst>
              <a:gd fmla="val 36516" name="adj1"/>
              <a:gd fmla="val 25000" name="adj2"/>
              <a:gd fmla="val 25000" name="adj3"/>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rot="5400000">
            <a:off x="874150" y="2094975"/>
            <a:ext cx="716400" cy="349500"/>
          </a:xfrm>
          <a:prstGeom prst="bentUpArrow">
            <a:avLst>
              <a:gd fmla="val 36516" name="adj1"/>
              <a:gd fmla="val 25000" name="adj2"/>
              <a:gd fmla="val 25000" name="adj3"/>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rot="5400000">
            <a:off x="1627075" y="2916075"/>
            <a:ext cx="716400" cy="348900"/>
          </a:xfrm>
          <a:prstGeom prst="bentUpArrow">
            <a:avLst>
              <a:gd fmla="val 36516" name="adj1"/>
              <a:gd fmla="val 25000" name="adj2"/>
              <a:gd fmla="val 25000" name="adj3"/>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rot="5400000">
            <a:off x="2343400" y="3654325"/>
            <a:ext cx="583500" cy="358200"/>
          </a:xfrm>
          <a:prstGeom prst="bentUpArrow">
            <a:avLst>
              <a:gd fmla="val 36516" name="adj1"/>
              <a:gd fmla="val 25000" name="adj2"/>
              <a:gd fmla="val 25000" name="adj3"/>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rot="5400000">
            <a:off x="3130950" y="4425475"/>
            <a:ext cx="583500" cy="303000"/>
          </a:xfrm>
          <a:prstGeom prst="bentUpArrow">
            <a:avLst>
              <a:gd fmla="val 36516" name="adj1"/>
              <a:gd fmla="val 25000" name="adj2"/>
              <a:gd fmla="val 25000" name="adj3"/>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5698000" y="675025"/>
            <a:ext cx="3406500" cy="583500"/>
          </a:xfrm>
          <a:prstGeom prst="roundRect">
            <a:avLst>
              <a:gd fmla="val 16667" name="adj"/>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Analysing the problem through 5W and 1H</a:t>
            </a:r>
            <a:endParaRPr b="1" i="0" sz="1000" u="none" cap="none" strike="noStrike">
              <a:solidFill>
                <a:srgbClr val="000000"/>
              </a:solidFill>
              <a:latin typeface="Arial"/>
              <a:ea typeface="Arial"/>
              <a:cs typeface="Arial"/>
              <a:sym typeface="Arial"/>
            </a:endParaRPr>
          </a:p>
        </p:txBody>
      </p:sp>
      <p:sp>
        <p:nvSpPr>
          <p:cNvPr id="311" name="Google Shape;311;p4"/>
          <p:cNvSpPr/>
          <p:nvPr/>
        </p:nvSpPr>
        <p:spPr>
          <a:xfrm>
            <a:off x="5698150" y="1391800"/>
            <a:ext cx="3406200" cy="658500"/>
          </a:xfrm>
          <a:prstGeom prst="roundRect">
            <a:avLst>
              <a:gd fmla="val 16667" name="adj"/>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Collecting the data</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Understanding and Cleaning the data gain insights    which helps in further process of data analysis</a:t>
            </a:r>
            <a:endParaRPr b="1" i="0" sz="1000" u="none" cap="none" strike="noStrike">
              <a:solidFill>
                <a:srgbClr val="000000"/>
              </a:solidFill>
              <a:latin typeface="Arial"/>
              <a:ea typeface="Arial"/>
              <a:cs typeface="Arial"/>
              <a:sym typeface="Arial"/>
            </a:endParaRPr>
          </a:p>
        </p:txBody>
      </p:sp>
      <p:sp>
        <p:nvSpPr>
          <p:cNvPr id="312" name="Google Shape;312;p4"/>
          <p:cNvSpPr/>
          <p:nvPr/>
        </p:nvSpPr>
        <p:spPr>
          <a:xfrm>
            <a:off x="5698050" y="2183575"/>
            <a:ext cx="3406200" cy="583500"/>
          </a:xfrm>
          <a:prstGeom prst="roundRect">
            <a:avLst>
              <a:gd fmla="val 16667" name="adj"/>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-Univariate</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-Bivariate</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-Multivariate analysis </a:t>
            </a:r>
            <a:endParaRPr b="1" i="0" sz="1000" u="none" cap="none" strike="noStrike">
              <a:solidFill>
                <a:srgbClr val="000000"/>
              </a:solidFill>
              <a:latin typeface="Arial"/>
              <a:ea typeface="Arial"/>
              <a:cs typeface="Arial"/>
              <a:sym typeface="Arial"/>
            </a:endParaRPr>
          </a:p>
        </p:txBody>
      </p:sp>
      <p:sp>
        <p:nvSpPr>
          <p:cNvPr id="313" name="Google Shape;313;p4"/>
          <p:cNvSpPr/>
          <p:nvPr/>
        </p:nvSpPr>
        <p:spPr>
          <a:xfrm>
            <a:off x="5698050" y="2937850"/>
            <a:ext cx="3406200" cy="583500"/>
          </a:xfrm>
          <a:prstGeom prst="roundRect">
            <a:avLst>
              <a:gd fmla="val 16667" name="adj"/>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Creating derived features </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VIF, Feature Importance</a:t>
            </a:r>
            <a:r>
              <a:rPr b="1" i="0" lang="en" sz="1000" u="none" cap="none" strike="noStrike">
                <a:solidFill>
                  <a:srgbClr val="000000"/>
                </a:solidFill>
                <a:latin typeface="Arial"/>
                <a:ea typeface="Arial"/>
                <a:cs typeface="Arial"/>
                <a:sym typeface="Arial"/>
              </a:rPr>
              <a:t>, RFE,</a:t>
            </a:r>
            <a:r>
              <a:rPr b="1" i="0" lang="en" sz="1000" u="none" cap="none" strike="noStrike">
                <a:solidFill>
                  <a:srgbClr val="000000"/>
                </a:solidFill>
                <a:latin typeface="Arial"/>
                <a:ea typeface="Arial"/>
                <a:cs typeface="Arial"/>
                <a:sym typeface="Arial"/>
              </a:rPr>
              <a:t> etc.</a:t>
            </a:r>
            <a:endParaRPr b="1" i="0" sz="1000" u="none" cap="none" strike="noStrike">
              <a:solidFill>
                <a:srgbClr val="000000"/>
              </a:solidFill>
              <a:latin typeface="Arial"/>
              <a:ea typeface="Arial"/>
              <a:cs typeface="Arial"/>
              <a:sym typeface="Arial"/>
            </a:endParaRPr>
          </a:p>
        </p:txBody>
      </p:sp>
      <p:sp>
        <p:nvSpPr>
          <p:cNvPr id="314" name="Google Shape;314;p4"/>
          <p:cNvSpPr/>
          <p:nvPr/>
        </p:nvSpPr>
        <p:spPr>
          <a:xfrm>
            <a:off x="5698050" y="3660463"/>
            <a:ext cx="3406200" cy="658500"/>
          </a:xfrm>
          <a:prstGeom prst="roundRect">
            <a:avLst>
              <a:gd fmla="val 16667" name="adj"/>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Handling data imbalance using techniques like SMOTE</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 Train and test the models with different algorithm (Random Forest, Decision Trees, etc.,)</a:t>
            </a:r>
            <a:endParaRPr b="1" i="0" sz="1000" u="none" cap="none" strike="noStrike">
              <a:solidFill>
                <a:srgbClr val="000000"/>
              </a:solidFill>
              <a:latin typeface="Arial"/>
              <a:ea typeface="Arial"/>
              <a:cs typeface="Arial"/>
              <a:sym typeface="Arial"/>
            </a:endParaRPr>
          </a:p>
        </p:txBody>
      </p:sp>
      <p:sp>
        <p:nvSpPr>
          <p:cNvPr id="315" name="Google Shape;315;p4"/>
          <p:cNvSpPr/>
          <p:nvPr/>
        </p:nvSpPr>
        <p:spPr>
          <a:xfrm>
            <a:off x="5698150" y="4458100"/>
            <a:ext cx="3406200" cy="583500"/>
          </a:xfrm>
          <a:prstGeom prst="roundRect">
            <a:avLst>
              <a:gd fmla="val 16667" name="adj"/>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Assessing the model with the help of different techniques like confusion matrix, Accuracy, Precision, Recal,  ROC/AUC curve, etc.</a:t>
            </a:r>
            <a:endParaRPr b="1" i="0" sz="1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Key Insights</a:t>
            </a:r>
            <a:r>
              <a:rPr b="1" i="0" lang="en" sz="1200" u="none" cap="none" strike="noStrike">
                <a:solidFill>
                  <a:srgbClr val="000000"/>
                </a:solidFill>
                <a:latin typeface="Nunito"/>
                <a:ea typeface="Nunito"/>
                <a:cs typeface="Nunito"/>
                <a:sym typeface="Nunito"/>
              </a:rPr>
              <a:t> : ~45% of the fraudulent transactions are happening from combined Grocery and Shopping sales category   </a:t>
            </a:r>
            <a:endParaRPr b="1" i="0" sz="1200" u="none" cap="none" strike="noStrike">
              <a:solidFill>
                <a:srgbClr val="000000"/>
              </a:solidFill>
              <a:latin typeface="Nunito"/>
              <a:ea typeface="Nunito"/>
              <a:cs typeface="Nunito"/>
              <a:sym typeface="Nunito"/>
            </a:endParaRPr>
          </a:p>
        </p:txBody>
      </p:sp>
      <p:sp>
        <p:nvSpPr>
          <p:cNvPr id="321" name="Google Shape;321;p5"/>
          <p:cNvSpPr txBox="1"/>
          <p:nvPr/>
        </p:nvSpPr>
        <p:spPr>
          <a:xfrm>
            <a:off x="279825" y="3570850"/>
            <a:ext cx="8653800" cy="1354500"/>
          </a:xfrm>
          <a:prstGeom prst="rect">
            <a:avLst/>
          </a:prstGeom>
          <a:solidFill>
            <a:srgbClr val="D0E0E3"/>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Nunito"/>
                <a:ea typeface="Nunito"/>
                <a:cs typeface="Nunito"/>
                <a:sym typeface="Nunito"/>
              </a:rPr>
              <a:t>Findings and Insights</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Nunito"/>
              <a:ea typeface="Nunito"/>
              <a:cs typeface="Nunito"/>
              <a:sym typeface="Nunito"/>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Above 20% fraudulent transactions are happening through both Grocery and Shopping category</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These two categories are having more number of fraudulent transaction than normal transactions</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22" name="Google Shape;322;p5"/>
          <p:cNvPicPr preferRelativeResize="0"/>
          <p:nvPr/>
        </p:nvPicPr>
        <p:blipFill rotWithShape="1">
          <a:blip r:embed="rId3">
            <a:alphaModFix/>
          </a:blip>
          <a:srcRect b="0" l="0" r="0" t="0"/>
          <a:stretch/>
        </p:blipFill>
        <p:spPr>
          <a:xfrm>
            <a:off x="337725" y="472150"/>
            <a:ext cx="4234271" cy="3026762"/>
          </a:xfrm>
          <a:prstGeom prst="rect">
            <a:avLst/>
          </a:prstGeom>
          <a:noFill/>
          <a:ln cap="flat" cmpd="sng" w="9525">
            <a:solidFill>
              <a:srgbClr val="000000"/>
            </a:solidFill>
            <a:prstDash val="solid"/>
            <a:round/>
            <a:headEnd len="sm" w="sm" type="none"/>
            <a:tailEnd len="sm" w="sm" type="none"/>
          </a:ln>
        </p:spPr>
      </p:pic>
      <p:pic>
        <p:nvPicPr>
          <p:cNvPr id="323" name="Google Shape;323;p5"/>
          <p:cNvPicPr preferRelativeResize="0"/>
          <p:nvPr/>
        </p:nvPicPr>
        <p:blipFill rotWithShape="1">
          <a:blip r:embed="rId4">
            <a:alphaModFix/>
          </a:blip>
          <a:srcRect b="0" l="0" r="0" t="0"/>
          <a:stretch/>
        </p:blipFill>
        <p:spPr>
          <a:xfrm>
            <a:off x="5073425" y="472150"/>
            <a:ext cx="3860193" cy="3026750"/>
          </a:xfrm>
          <a:prstGeom prst="rect">
            <a:avLst/>
          </a:prstGeom>
          <a:noFill/>
          <a:ln cap="flat" cmpd="sng" w="9525">
            <a:solidFill>
              <a:srgbClr val="000000"/>
            </a:solidFill>
            <a:prstDash val="solid"/>
            <a:round/>
            <a:headEnd len="sm" w="sm" type="none"/>
            <a:tailEnd len="sm" w="sm" type="none"/>
          </a:ln>
        </p:spPr>
      </p:pic>
      <p:sp>
        <p:nvSpPr>
          <p:cNvPr id="324" name="Google Shape;324;p5"/>
          <p:cNvSpPr/>
          <p:nvPr/>
        </p:nvSpPr>
        <p:spPr>
          <a:xfrm>
            <a:off x="535250" y="1751375"/>
            <a:ext cx="1001100" cy="468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666666"/>
                </a:solidFill>
                <a:latin typeface="Arial"/>
                <a:ea typeface="Arial"/>
                <a:cs typeface="Arial"/>
                <a:sym typeface="Arial"/>
              </a:rPr>
              <a:t>shopping-net</a:t>
            </a:r>
            <a:endParaRPr b="1" i="0" sz="900" u="none" cap="none" strike="noStrike">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6"/>
          <p:cNvPicPr preferRelativeResize="0"/>
          <p:nvPr/>
        </p:nvPicPr>
        <p:blipFill rotWithShape="1">
          <a:blip r:embed="rId3">
            <a:alphaModFix/>
          </a:blip>
          <a:srcRect b="0" l="0" r="0" t="0"/>
          <a:stretch/>
        </p:blipFill>
        <p:spPr>
          <a:xfrm>
            <a:off x="455500" y="455613"/>
            <a:ext cx="3945349" cy="3059800"/>
          </a:xfrm>
          <a:prstGeom prst="rect">
            <a:avLst/>
          </a:prstGeom>
          <a:noFill/>
          <a:ln cap="flat" cmpd="sng" w="9525">
            <a:solidFill>
              <a:schemeClr val="dk2"/>
            </a:solidFill>
            <a:prstDash val="solid"/>
            <a:round/>
            <a:headEnd len="sm" w="sm" type="none"/>
            <a:tailEnd len="sm" w="sm" type="none"/>
          </a:ln>
        </p:spPr>
      </p:pic>
      <p:pic>
        <p:nvPicPr>
          <p:cNvPr id="330" name="Google Shape;330;p6"/>
          <p:cNvPicPr preferRelativeResize="0"/>
          <p:nvPr/>
        </p:nvPicPr>
        <p:blipFill rotWithShape="1">
          <a:blip r:embed="rId4">
            <a:alphaModFix/>
          </a:blip>
          <a:srcRect b="0" l="0" r="0" t="0"/>
          <a:stretch/>
        </p:blipFill>
        <p:spPr>
          <a:xfrm>
            <a:off x="4743150" y="455613"/>
            <a:ext cx="3945351" cy="3059800"/>
          </a:xfrm>
          <a:prstGeom prst="rect">
            <a:avLst/>
          </a:prstGeom>
          <a:noFill/>
          <a:ln cap="flat" cmpd="sng" w="9525">
            <a:solidFill>
              <a:srgbClr val="24292F"/>
            </a:solidFill>
            <a:prstDash val="solid"/>
            <a:round/>
            <a:headEnd len="sm" w="sm" type="none"/>
            <a:tailEnd len="sm" w="sm" type="none"/>
          </a:ln>
        </p:spPr>
      </p:pic>
      <p:sp>
        <p:nvSpPr>
          <p:cNvPr id="331" name="Google Shape;331;p6"/>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Key Insights : </a:t>
            </a:r>
            <a:r>
              <a:rPr b="1" i="0" lang="en" sz="1200" u="none" cap="none" strike="noStrike">
                <a:solidFill>
                  <a:srgbClr val="000000"/>
                </a:solidFill>
                <a:latin typeface="Nunito"/>
                <a:ea typeface="Nunito"/>
                <a:cs typeface="Nunito"/>
                <a:sym typeface="Nunito"/>
              </a:rPr>
              <a:t>~52% of the fraud transactions are happening in Night time</a:t>
            </a:r>
            <a:endParaRPr b="1" i="0" sz="1200" u="none" cap="none" strike="noStrike">
              <a:solidFill>
                <a:srgbClr val="000000"/>
              </a:solidFill>
              <a:latin typeface="Nunito"/>
              <a:ea typeface="Nunito"/>
              <a:cs typeface="Nunito"/>
              <a:sym typeface="Nunito"/>
            </a:endParaRPr>
          </a:p>
        </p:txBody>
      </p:sp>
      <p:sp>
        <p:nvSpPr>
          <p:cNvPr id="332" name="Google Shape;332;p6"/>
          <p:cNvSpPr txBox="1"/>
          <p:nvPr/>
        </p:nvSpPr>
        <p:spPr>
          <a:xfrm>
            <a:off x="279825" y="3570850"/>
            <a:ext cx="8653800" cy="1539300"/>
          </a:xfrm>
          <a:prstGeom prst="rect">
            <a:avLst/>
          </a:prstGeom>
          <a:solidFill>
            <a:srgbClr val="D0E0E3"/>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Nunito"/>
                <a:ea typeface="Nunito"/>
                <a:cs typeface="Nunito"/>
                <a:sym typeface="Nunito"/>
              </a:rPr>
              <a:t>Findings and Insights</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Nunito"/>
              <a:ea typeface="Nunito"/>
              <a:cs typeface="Nunito"/>
              <a:sym typeface="Nunito"/>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Combined 46% of transactions are happening in Afternoon and Evening time of the day followed by 15% of Night time</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Less than 5% of the fraud transactions are occurring in Morning time</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More than 80% transaction happening at Night and Late night are fraudulent transactions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 Key Insights : </a:t>
            </a:r>
            <a:r>
              <a:rPr b="1" i="0" lang="en" sz="1200" u="none" cap="none" strike="noStrike">
                <a:solidFill>
                  <a:srgbClr val="000000"/>
                </a:solidFill>
                <a:latin typeface="Nunito"/>
                <a:ea typeface="Nunito"/>
                <a:cs typeface="Nunito"/>
                <a:sym typeface="Nunito"/>
              </a:rPr>
              <a:t>More than 50% of the fraud transactions are done by credit card holders from 26-55 Age group </a:t>
            </a:r>
            <a:endParaRPr b="1" i="0" sz="1200" u="none" cap="none" strike="noStrike">
              <a:solidFill>
                <a:srgbClr val="000000"/>
              </a:solidFill>
              <a:latin typeface="Nunito"/>
              <a:ea typeface="Nunito"/>
              <a:cs typeface="Nunito"/>
              <a:sym typeface="Nunito"/>
            </a:endParaRPr>
          </a:p>
        </p:txBody>
      </p:sp>
      <p:sp>
        <p:nvSpPr>
          <p:cNvPr id="338" name="Google Shape;338;p7"/>
          <p:cNvSpPr txBox="1"/>
          <p:nvPr/>
        </p:nvSpPr>
        <p:spPr>
          <a:xfrm>
            <a:off x="245100" y="3328125"/>
            <a:ext cx="8653800" cy="1723800"/>
          </a:xfrm>
          <a:prstGeom prst="rect">
            <a:avLst/>
          </a:prstGeom>
          <a:solidFill>
            <a:srgbClr val="D0E0E3"/>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Nunito"/>
                <a:ea typeface="Nunito"/>
                <a:cs typeface="Nunito"/>
                <a:sym typeface="Nunito"/>
              </a:rPr>
              <a:t>Findings and Insights</a:t>
            </a:r>
            <a:endParaRPr b="1" i="0" sz="1400" u="sng"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Nunito"/>
              <a:ea typeface="Nunito"/>
              <a:cs typeface="Nunito"/>
              <a:sym typeface="Nunito"/>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~63% of the credit card transactions are being done by credit card holder who belong to  26-40 and 41-55 Age group. </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28% and 26% of the fraudulent transactions belong to 26-55 Age people</a:t>
            </a:r>
            <a:endParaRPr b="0" i="0" sz="1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The percentage of fraudulent transactions seems to be more than Non-Fraud transactions for 10-25 and above 56 Age group people</a:t>
            </a:r>
            <a:endParaRPr b="0" i="0" sz="1200" u="none" cap="none" strike="noStrike">
              <a:solidFill>
                <a:srgbClr val="000000"/>
              </a:solidFill>
              <a:latin typeface="Arial"/>
              <a:ea typeface="Arial"/>
              <a:cs typeface="Arial"/>
              <a:sym typeface="Arial"/>
            </a:endParaRPr>
          </a:p>
        </p:txBody>
      </p:sp>
      <p:pic>
        <p:nvPicPr>
          <p:cNvPr id="339" name="Google Shape;339;p7"/>
          <p:cNvPicPr preferRelativeResize="0"/>
          <p:nvPr/>
        </p:nvPicPr>
        <p:blipFill rotWithShape="1">
          <a:blip r:embed="rId3">
            <a:alphaModFix/>
          </a:blip>
          <a:srcRect b="0" l="0" r="0" t="0"/>
          <a:stretch/>
        </p:blipFill>
        <p:spPr>
          <a:xfrm>
            <a:off x="401925" y="455625"/>
            <a:ext cx="3820600" cy="2813825"/>
          </a:xfrm>
          <a:prstGeom prst="rect">
            <a:avLst/>
          </a:prstGeom>
          <a:noFill/>
          <a:ln cap="flat" cmpd="sng" w="9525">
            <a:solidFill>
              <a:srgbClr val="000000"/>
            </a:solidFill>
            <a:prstDash val="solid"/>
            <a:round/>
            <a:headEnd len="sm" w="sm" type="none"/>
            <a:tailEnd len="sm" w="sm" type="none"/>
          </a:ln>
        </p:spPr>
      </p:pic>
      <p:pic>
        <p:nvPicPr>
          <p:cNvPr id="340" name="Google Shape;340;p7"/>
          <p:cNvPicPr preferRelativeResize="0"/>
          <p:nvPr/>
        </p:nvPicPr>
        <p:blipFill rotWithShape="1">
          <a:blip r:embed="rId4">
            <a:alphaModFix/>
          </a:blip>
          <a:srcRect b="0" l="0" r="0" t="0"/>
          <a:stretch/>
        </p:blipFill>
        <p:spPr>
          <a:xfrm>
            <a:off x="4487225" y="455625"/>
            <a:ext cx="4333326" cy="2813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8"/>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Cost Benefit Analysis : Before Model </a:t>
            </a:r>
            <a:endParaRPr b="1" i="0" sz="1400" u="none" cap="none" strike="noStrike">
              <a:solidFill>
                <a:srgbClr val="000000"/>
              </a:solidFill>
              <a:latin typeface="Nunito"/>
              <a:ea typeface="Nunito"/>
              <a:cs typeface="Nunito"/>
              <a:sym typeface="Nunito"/>
            </a:endParaRPr>
          </a:p>
        </p:txBody>
      </p:sp>
      <p:sp>
        <p:nvSpPr>
          <p:cNvPr id="346" name="Google Shape;346;p8"/>
          <p:cNvSpPr/>
          <p:nvPr/>
        </p:nvSpPr>
        <p:spPr>
          <a:xfrm>
            <a:off x="615600" y="922450"/>
            <a:ext cx="5219400" cy="935100"/>
          </a:xfrm>
          <a:prstGeom prst="rightArrow">
            <a:avLst>
              <a:gd fmla="val 50000" name="adj1"/>
              <a:gd fmla="val 50000" name="adj2"/>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Average number of transactions happening per month</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615600" y="1979825"/>
            <a:ext cx="5274300" cy="935100"/>
          </a:xfrm>
          <a:prstGeom prst="rightArrow">
            <a:avLst>
              <a:gd fmla="val 50000" name="adj1"/>
              <a:gd fmla="val 50000" name="adj2"/>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Average number of fraudulent transactions per month</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615600" y="3037200"/>
            <a:ext cx="5329500" cy="992100"/>
          </a:xfrm>
          <a:prstGeom prst="rightArrow">
            <a:avLst>
              <a:gd fmla="val 50000" name="adj1"/>
              <a:gd fmla="val 50000" name="adj2"/>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Average amount per fraudulent transaction</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615600" y="4029300"/>
            <a:ext cx="5329500" cy="935100"/>
          </a:xfrm>
          <a:prstGeom prst="rightArrow">
            <a:avLst>
              <a:gd fmla="val 50000" name="adj1"/>
              <a:gd fmla="val 50000" name="adj2"/>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Total cost incurred per month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a:off x="6305775" y="979600"/>
            <a:ext cx="1935600" cy="8007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77,183</a:t>
            </a:r>
            <a:endParaRPr b="1" i="0" sz="1800" u="none" cap="none" strike="noStrike">
              <a:solidFill>
                <a:srgbClr val="000000"/>
              </a:solidFill>
              <a:latin typeface="Arial"/>
              <a:ea typeface="Arial"/>
              <a:cs typeface="Arial"/>
              <a:sym typeface="Arial"/>
            </a:endParaRPr>
          </a:p>
        </p:txBody>
      </p:sp>
      <p:sp>
        <p:nvSpPr>
          <p:cNvPr id="351" name="Google Shape;351;p8"/>
          <p:cNvSpPr/>
          <p:nvPr/>
        </p:nvSpPr>
        <p:spPr>
          <a:xfrm>
            <a:off x="6305725" y="2044175"/>
            <a:ext cx="1935600" cy="8007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417</a:t>
            </a:r>
            <a:endParaRPr b="1" i="0" sz="1800" u="none" cap="none" strike="noStrike">
              <a:solidFill>
                <a:srgbClr val="000000"/>
              </a:solidFill>
              <a:latin typeface="Arial"/>
              <a:ea typeface="Arial"/>
              <a:cs typeface="Arial"/>
              <a:sym typeface="Arial"/>
            </a:endParaRPr>
          </a:p>
        </p:txBody>
      </p:sp>
      <p:sp>
        <p:nvSpPr>
          <p:cNvPr id="352" name="Google Shape;352;p8"/>
          <p:cNvSpPr/>
          <p:nvPr/>
        </p:nvSpPr>
        <p:spPr>
          <a:xfrm>
            <a:off x="6305725" y="3108749"/>
            <a:ext cx="1935600" cy="771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$ 503</a:t>
            </a:r>
            <a:endParaRPr b="1" i="0" sz="1800" u="none" cap="none" strike="noStrike">
              <a:solidFill>
                <a:srgbClr val="000000"/>
              </a:solidFill>
              <a:latin typeface="Arial"/>
              <a:ea typeface="Arial"/>
              <a:cs typeface="Arial"/>
              <a:sym typeface="Arial"/>
            </a:endParaRPr>
          </a:p>
        </p:txBody>
      </p:sp>
      <p:sp>
        <p:nvSpPr>
          <p:cNvPr id="353" name="Google Shape;353;p8"/>
          <p:cNvSpPr/>
          <p:nvPr/>
        </p:nvSpPr>
        <p:spPr>
          <a:xfrm>
            <a:off x="6305725" y="4151725"/>
            <a:ext cx="1935600" cy="7239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$ 221,427</a:t>
            </a:r>
            <a:endParaRPr b="1" i="0" sz="1800" u="none" cap="none" strike="noStrike">
              <a:solidFill>
                <a:srgbClr val="000000"/>
              </a:solidFill>
              <a:latin typeface="Arial"/>
              <a:ea typeface="Arial"/>
              <a:cs typeface="Arial"/>
              <a:sym typeface="Arial"/>
            </a:endParaRPr>
          </a:p>
        </p:txBody>
      </p:sp>
      <p:sp>
        <p:nvSpPr>
          <p:cNvPr id="354" name="Google Shape;354;p8"/>
          <p:cNvSpPr txBox="1"/>
          <p:nvPr/>
        </p:nvSpPr>
        <p:spPr>
          <a:xfrm>
            <a:off x="615600" y="461225"/>
            <a:ext cx="7951800" cy="400200"/>
          </a:xfrm>
          <a:prstGeom prst="rect">
            <a:avLst/>
          </a:prstGeom>
          <a:solidFill>
            <a:srgbClr val="F6B26B"/>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Nunito"/>
                <a:ea typeface="Nunito"/>
                <a:cs typeface="Nunito"/>
                <a:sym typeface="Nunito"/>
              </a:rPr>
              <a:t>Current Losses</a:t>
            </a:r>
            <a:endParaRPr b="1" i="0" sz="1400" u="none" cap="none" strike="noStrike">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9"/>
          <p:cNvSpPr txBox="1"/>
          <p:nvPr/>
        </p:nvSpPr>
        <p:spPr>
          <a:xfrm>
            <a:off x="0" y="0"/>
            <a:ext cx="91440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Business Impact: The benefits and final saving after the classification model usage</a:t>
            </a:r>
            <a:endParaRPr b="1" i="0" sz="1400" u="none" cap="none" strike="noStrike">
              <a:solidFill>
                <a:srgbClr val="000000"/>
              </a:solidFill>
              <a:latin typeface="Nunito"/>
              <a:ea typeface="Nunito"/>
              <a:cs typeface="Nunito"/>
              <a:sym typeface="Nunito"/>
            </a:endParaRPr>
          </a:p>
        </p:txBody>
      </p:sp>
      <p:sp>
        <p:nvSpPr>
          <p:cNvPr id="360" name="Google Shape;360;p9"/>
          <p:cNvSpPr/>
          <p:nvPr/>
        </p:nvSpPr>
        <p:spPr>
          <a:xfrm>
            <a:off x="596100" y="640825"/>
            <a:ext cx="7951800" cy="485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430 </a:t>
            </a:r>
            <a:r>
              <a:rPr b="0" i="0" lang="en" sz="1400" u="none" cap="none" strike="noStrike">
                <a:solidFill>
                  <a:srgbClr val="000000"/>
                </a:solidFill>
                <a:latin typeface="Arial"/>
                <a:ea typeface="Arial"/>
                <a:cs typeface="Arial"/>
                <a:sym typeface="Arial"/>
              </a:rPr>
              <a:t>are the average number of transactions per month detected as fraudulent by the model</a:t>
            </a:r>
            <a:endParaRPr b="1" i="0" sz="1800" u="none" cap="none" strike="noStrike">
              <a:solidFill>
                <a:srgbClr val="000000"/>
              </a:solidFill>
              <a:latin typeface="Arial"/>
              <a:ea typeface="Arial"/>
              <a:cs typeface="Arial"/>
              <a:sym typeface="Arial"/>
            </a:endParaRPr>
          </a:p>
        </p:txBody>
      </p:sp>
      <p:sp>
        <p:nvSpPr>
          <p:cNvPr id="361" name="Google Shape;361;p9"/>
          <p:cNvSpPr/>
          <p:nvPr/>
        </p:nvSpPr>
        <p:spPr>
          <a:xfrm>
            <a:off x="596100" y="1300500"/>
            <a:ext cx="7951800" cy="485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$645</a:t>
            </a:r>
            <a:r>
              <a:rPr b="0" i="0" lang="en" sz="1400" u="none" cap="none" strike="noStrike">
                <a:solidFill>
                  <a:srgbClr val="000000"/>
                </a:solidFill>
                <a:latin typeface="Arial"/>
                <a:ea typeface="Arial"/>
                <a:cs typeface="Arial"/>
                <a:sym typeface="Arial"/>
              </a:rPr>
              <a:t> is the Total cost of providing customer support per month for fraudulent transactions detected by the model (430*$1.5)</a:t>
            </a:r>
            <a:endParaRPr b="0" i="0" sz="1400" u="none" cap="none" strike="noStrike">
              <a:solidFill>
                <a:srgbClr val="000000"/>
              </a:solidFill>
              <a:latin typeface="Arial"/>
              <a:ea typeface="Arial"/>
              <a:cs typeface="Arial"/>
              <a:sym typeface="Arial"/>
            </a:endParaRPr>
          </a:p>
        </p:txBody>
      </p:sp>
      <p:sp>
        <p:nvSpPr>
          <p:cNvPr id="362" name="Google Shape;362;p9"/>
          <p:cNvSpPr/>
          <p:nvPr/>
        </p:nvSpPr>
        <p:spPr>
          <a:xfrm>
            <a:off x="596100" y="1960175"/>
            <a:ext cx="7951800" cy="485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Average transactions per month  that are fraudulent but not detected by the model is </a:t>
            </a:r>
            <a:r>
              <a:rPr b="1" i="0" lang="en" sz="1400" u="none" cap="none" strike="noStrike">
                <a:solidFill>
                  <a:srgbClr val="000000"/>
                </a:solidFill>
                <a:latin typeface="Arial"/>
                <a:ea typeface="Arial"/>
                <a:cs typeface="Arial"/>
                <a:sym typeface="Arial"/>
              </a:rPr>
              <a:t>82</a:t>
            </a:r>
            <a:endParaRPr b="0" i="0" sz="1400" u="none" cap="none" strike="noStrike">
              <a:solidFill>
                <a:srgbClr val="000000"/>
              </a:solidFill>
              <a:latin typeface="Arial"/>
              <a:ea typeface="Arial"/>
              <a:cs typeface="Arial"/>
              <a:sym typeface="Arial"/>
            </a:endParaRPr>
          </a:p>
        </p:txBody>
      </p:sp>
      <p:sp>
        <p:nvSpPr>
          <p:cNvPr id="363" name="Google Shape;363;p9"/>
          <p:cNvSpPr/>
          <p:nvPr/>
        </p:nvSpPr>
        <p:spPr>
          <a:xfrm>
            <a:off x="591875" y="3346713"/>
            <a:ext cx="7951800" cy="485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Cost incurred</a:t>
            </a:r>
            <a:r>
              <a:rPr b="0" i="0" lang="en" sz="1400" u="none" cap="none" strike="noStrike">
                <a:solidFill>
                  <a:srgbClr val="000000"/>
                </a:solidFill>
                <a:latin typeface="Arial"/>
                <a:ea typeface="Arial"/>
                <a:cs typeface="Arial"/>
                <a:sym typeface="Arial"/>
              </a:rPr>
              <a:t> per month after the model is built and deployed </a:t>
            </a:r>
            <a:r>
              <a:rPr b="1" i="0" lang="en" sz="1400" u="none" cap="none" strike="noStrike">
                <a:solidFill>
                  <a:srgbClr val="000000"/>
                </a:solidFill>
                <a:latin typeface="Arial"/>
                <a:ea typeface="Arial"/>
                <a:cs typeface="Arial"/>
                <a:sym typeface="Arial"/>
              </a:rPr>
              <a:t>$44,187</a:t>
            </a:r>
            <a:endParaRPr b="1" i="0" sz="1400" u="none" cap="none" strike="noStrike">
              <a:solidFill>
                <a:srgbClr val="000000"/>
              </a:solidFill>
              <a:latin typeface="Arial"/>
              <a:ea typeface="Arial"/>
              <a:cs typeface="Arial"/>
              <a:sym typeface="Arial"/>
            </a:endParaRPr>
          </a:p>
        </p:txBody>
      </p:sp>
      <p:sp>
        <p:nvSpPr>
          <p:cNvPr id="364" name="Google Shape;364;p9"/>
          <p:cNvSpPr/>
          <p:nvPr/>
        </p:nvSpPr>
        <p:spPr>
          <a:xfrm>
            <a:off x="591875" y="2653450"/>
            <a:ext cx="7951800" cy="485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$43,542</a:t>
            </a:r>
            <a:r>
              <a:rPr b="0" i="0" lang="en" sz="1400" u="none" cap="none" strike="noStrike">
                <a:solidFill>
                  <a:srgbClr val="000000"/>
                </a:solidFill>
                <a:latin typeface="Arial"/>
                <a:ea typeface="Arial"/>
                <a:cs typeface="Arial"/>
                <a:sym typeface="Arial"/>
              </a:rPr>
              <a:t> is the </a:t>
            </a:r>
            <a:r>
              <a:rPr b="1" i="0" lang="en" sz="1400" u="none" cap="none" strike="noStrike">
                <a:solidFill>
                  <a:srgbClr val="000000"/>
                </a:solidFill>
                <a:latin typeface="Arial"/>
                <a:ea typeface="Arial"/>
                <a:cs typeface="Arial"/>
                <a:sym typeface="Arial"/>
              </a:rPr>
              <a:t>Cost incurred </a:t>
            </a:r>
            <a:r>
              <a:rPr b="0" i="0" lang="en" sz="1400" u="none" cap="none" strike="noStrike">
                <a:solidFill>
                  <a:srgbClr val="000000"/>
                </a:solidFill>
                <a:latin typeface="Arial"/>
                <a:ea typeface="Arial"/>
                <a:cs typeface="Arial"/>
                <a:sym typeface="Arial"/>
              </a:rPr>
              <a:t>due to fraudulent transactions </a:t>
            </a:r>
            <a:r>
              <a:rPr b="1" i="0" lang="en" sz="1400" u="none" cap="none" strike="noStrike">
                <a:solidFill>
                  <a:srgbClr val="000000"/>
                </a:solidFill>
                <a:latin typeface="Arial"/>
                <a:ea typeface="Arial"/>
                <a:cs typeface="Arial"/>
                <a:sym typeface="Arial"/>
              </a:rPr>
              <a:t>left undetected </a:t>
            </a:r>
            <a:r>
              <a:rPr b="0" i="0" lang="en" sz="1400" u="none" cap="none" strike="noStrike">
                <a:solidFill>
                  <a:srgbClr val="000000"/>
                </a:solidFill>
                <a:latin typeface="Arial"/>
                <a:ea typeface="Arial"/>
                <a:cs typeface="Arial"/>
                <a:sym typeface="Arial"/>
              </a:rPr>
              <a:t>by the model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1504500" y="4126600"/>
            <a:ext cx="6400800" cy="714600"/>
          </a:xfrm>
          <a:prstGeom prst="roundRect">
            <a:avLst>
              <a:gd fmla="val 16667"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651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We can save ~80% of the current cost incurred which is </a:t>
            </a:r>
            <a:r>
              <a:rPr b="1" i="0" lang="en" sz="1800" u="none" cap="none" strike="noStrike">
                <a:solidFill>
                  <a:schemeClr val="lt1"/>
                </a:solidFill>
                <a:latin typeface="Arial"/>
                <a:ea typeface="Arial"/>
                <a:cs typeface="Arial"/>
                <a:sym typeface="Arial"/>
              </a:rPr>
              <a:t>$177,240 </a:t>
            </a:r>
            <a:r>
              <a:rPr b="0" i="0" lang="en" sz="1800" u="none" cap="none" strike="noStrike">
                <a:solidFill>
                  <a:schemeClr val="lt1"/>
                </a:solidFill>
                <a:latin typeface="Arial"/>
                <a:ea typeface="Arial"/>
                <a:cs typeface="Arial"/>
                <a:sym typeface="Arial"/>
              </a:rPr>
              <a:t>as the final savings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