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5"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EA42A9-6A2E-4421-A5AE-7CE81201F2D2}" v="3" dt="2023-10-09T13:30:19.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5" d="100"/>
          <a:sy n="85" d="100"/>
        </p:scale>
        <p:origin x="547"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5EF0A-1559-8C35-F616-5996380B3F1A}"/>
              </a:ext>
            </a:extLst>
          </p:cNvPr>
          <p:cNvSpPr txBox="1"/>
          <p:nvPr/>
        </p:nvSpPr>
        <p:spPr>
          <a:xfrm>
            <a:off x="1894114" y="3296132"/>
            <a:ext cx="6816750" cy="267765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Public Transport Optimization</a:t>
            </a:r>
          </a:p>
          <a:p>
            <a:r>
              <a:rPr lang="en-IN" sz="2000" b="1" dirty="0">
                <a:latin typeface="Bell MT" panose="02020503060305020303" pitchFamily="18" charset="0"/>
              </a:rPr>
              <a:t>Team name : </a:t>
            </a:r>
            <a:r>
              <a:rPr lang="en-IN" sz="2000" dirty="0">
                <a:latin typeface="Bell MT" panose="02020503060305020303" pitchFamily="18" charset="0"/>
              </a:rPr>
              <a:t>Proj_224782_Team_6 </a:t>
            </a:r>
          </a:p>
          <a:p>
            <a:r>
              <a:rPr lang="en-IN" sz="2000" b="1" dirty="0">
                <a:latin typeface="Bell MT" panose="02020503060305020303" pitchFamily="18" charset="0"/>
              </a:rPr>
              <a:t>Team members :</a:t>
            </a:r>
            <a:r>
              <a:rPr lang="en-IN" dirty="0">
                <a:latin typeface="Bell MT" panose="02020503060305020303" pitchFamily="18" charset="0"/>
              </a:rPr>
              <a:t>
	CHANDRA KEERTHY S(113321205008)</a:t>
            </a:r>
          </a:p>
          <a:p>
            <a:r>
              <a:rPr lang="en-IN" dirty="0">
                <a:latin typeface="Bell MT" panose="02020503060305020303" pitchFamily="18" charset="0"/>
              </a:rPr>
              <a:t>	JANA B K(113321205019)</a:t>
            </a:r>
          </a:p>
          <a:p>
            <a:r>
              <a:rPr lang="en-IN" dirty="0">
                <a:latin typeface="Bell MT" panose="02020503060305020303" pitchFamily="18" charset="0"/>
              </a:rPr>
              <a:t>	NIRMAL P(113321205032)</a:t>
            </a:r>
          </a:p>
          <a:p>
            <a:r>
              <a:rPr lang="en-IN" dirty="0">
                <a:latin typeface="Bell MT" panose="02020503060305020303" pitchFamily="18" charset="0"/>
              </a:rPr>
              <a:t>	VASANTH R(113321205054)</a:t>
            </a:r>
          </a:p>
          <a:p>
            <a:r>
              <a:rPr lang="en-IN" dirty="0">
                <a:latin typeface="Bell MT" panose="02020503060305020303" pitchFamily="18" charset="0"/>
              </a:rPr>
              <a:t>
	</a:t>
            </a:r>
          </a:p>
        </p:txBody>
      </p:sp>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34329" y="2276865"/>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xmlns="" xmlns:p14="http://schemas.microsoft.com/office/powerpoint/2010/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800" b="1" i="0" dirty="0">
                <a:solidFill>
                  <a:srgbClr val="313131"/>
                </a:solidFill>
                <a:effectLst/>
                <a:latin typeface="Bell MT" panose="02020503060305020303" pitchFamily="18" charset="0"/>
              </a:rPr>
              <a:t>Project </a:t>
            </a:r>
            <a:endParaRPr lang="en-IN" sz="28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275151" y="1206860"/>
            <a:ext cx="11641698" cy="5454099"/>
          </a:xfrm>
        </p:spPr>
        <p:txBody>
          <a:bodyPr>
            <a:normAutofit/>
          </a:bodyPr>
          <a:lstStyle/>
          <a:p>
            <a:endParaRPr lang="en-US" sz="2300" dirty="0"/>
          </a:p>
          <a:p>
            <a:br>
              <a:rPr lang="en-US" sz="1600" dirty="0"/>
            </a:br>
            <a:endParaRPr lang="en-US" sz="1600" dirty="0"/>
          </a:p>
          <a:p>
            <a:endParaRPr lang="en-US" sz="1600" dirty="0"/>
          </a:p>
          <a:p>
            <a:endParaRPr lang="en-US" sz="1600" dirty="0"/>
          </a:p>
          <a:p>
            <a:br>
              <a:rPr lang="en-US" sz="1600" dirty="0"/>
            </a:br>
            <a:endParaRPr lang="en-US" sz="1600" dirty="0"/>
          </a:p>
          <a:p>
            <a:r>
              <a:rPr lang="en-US" sz="1600" dirty="0"/>
              <a:t> </a:t>
            </a:r>
          </a:p>
          <a:p>
            <a:endParaRPr lang="en-US" sz="1600" b="1" i="0" dirty="0">
              <a:solidFill>
                <a:srgbClr val="000000"/>
              </a:solidFill>
              <a:effectLst/>
              <a:latin typeface="Arial 2"/>
            </a:endParaRPr>
          </a:p>
        </p:txBody>
      </p:sp>
      <p:sp>
        <p:nvSpPr>
          <p:cNvPr id="5" name="TextBox 4">
            <a:extLst>
              <a:ext uri="{FF2B5EF4-FFF2-40B4-BE49-F238E27FC236}">
                <a16:creationId xmlns:a16="http://schemas.microsoft.com/office/drawing/2014/main" id="{3CD7DB83-84C1-75A4-2573-EB10D2830274}"/>
              </a:ext>
            </a:extLst>
          </p:cNvPr>
          <p:cNvSpPr txBox="1"/>
          <p:nvPr/>
        </p:nvSpPr>
        <p:spPr>
          <a:xfrm>
            <a:off x="858569" y="909022"/>
            <a:ext cx="10713259" cy="7058343"/>
          </a:xfrm>
          <a:prstGeom prst="rect">
            <a:avLst/>
          </a:prstGeom>
          <a:noFill/>
        </p:spPr>
        <p:txBody>
          <a:bodyPr wrap="square">
            <a:spAutoFit/>
          </a:bodyPr>
          <a:lstStyle/>
          <a:p>
            <a:pPr algn="l"/>
            <a:r>
              <a:rPr lang="en-IN" b="1" i="0" dirty="0">
                <a:solidFill>
                  <a:srgbClr val="000000"/>
                </a:solidFill>
                <a:effectLst/>
                <a:latin typeface="Arial 2"/>
              </a:rPr>
              <a:t>                                             4G Solar-powered Traffic Sensing Camera</a:t>
            </a:r>
            <a:endParaRPr lang="en-IN" b="0" i="0" dirty="0">
              <a:solidFill>
                <a:srgbClr val="000000"/>
              </a:solidFill>
              <a:effectLst/>
              <a:latin typeface="Arial 2"/>
            </a:endParaRPr>
          </a:p>
          <a:p>
            <a:pPr algn="l"/>
            <a:r>
              <a:rPr lang="en-IN" b="0" i="0" dirty="0">
                <a:solidFill>
                  <a:srgbClr val="000000"/>
                </a:solidFill>
                <a:effectLst/>
                <a:latin typeface="Arial 2"/>
              </a:rPr>
              <a:t> </a:t>
            </a:r>
          </a:p>
          <a:p>
            <a:pPr algn="l">
              <a:lnSpc>
                <a:spcPct val="150000"/>
              </a:lnSpc>
            </a:pPr>
            <a:r>
              <a:rPr lang="en-IN" sz="1600" b="1" i="0" dirty="0">
                <a:solidFill>
                  <a:srgbClr val="000000"/>
                </a:solidFill>
                <a:effectLst/>
                <a:latin typeface="Marope"/>
              </a:rPr>
              <a:t>4G · Solar-powered · Radar Triggered Object Capture · AI Algorithm · Low Consumption Technology · MQTT                               Protocol · Wi-Fi For Web GUI Configuration · Large Capacity Battery · </a:t>
            </a:r>
            <a:r>
              <a:rPr lang="en-IN" b="1" i="0" dirty="0">
                <a:solidFill>
                  <a:srgbClr val="000000"/>
                </a:solidFill>
                <a:effectLst/>
                <a:latin typeface="Marope"/>
              </a:rPr>
              <a:t>IP66</a:t>
            </a:r>
            <a:r>
              <a:rPr lang="en-IN" sz="1600" b="1" i="0" dirty="0">
                <a:solidFill>
                  <a:srgbClr val="000000"/>
                </a:solidFill>
                <a:effectLst/>
                <a:latin typeface="Marope"/>
              </a:rPr>
              <a:t> · 3-Axis Ball Mounting Bracket</a:t>
            </a:r>
          </a:p>
          <a:p>
            <a:pPr algn="l">
              <a:lnSpc>
                <a:spcPct val="150000"/>
              </a:lnSpc>
            </a:pPr>
            <a:endParaRPr lang="en-IN" dirty="0">
              <a:solidFill>
                <a:srgbClr val="000000"/>
              </a:solidFill>
              <a:latin typeface="Arial 2"/>
            </a:endParaRPr>
          </a:p>
          <a:p>
            <a:pPr algn="l"/>
            <a:r>
              <a:rPr lang="en-US" b="1" i="0" dirty="0">
                <a:solidFill>
                  <a:srgbClr val="000000"/>
                </a:solidFill>
                <a:effectLst/>
                <a:latin typeface="Arial 2"/>
              </a:rPr>
              <a:t>                                             AI Road Traffic Pro Bullet Plus Camera</a:t>
            </a:r>
          </a:p>
          <a:p>
            <a:pPr algn="l"/>
            <a:endParaRPr lang="en-US" b="1" i="0" dirty="0">
              <a:solidFill>
                <a:srgbClr val="000000"/>
              </a:solidFill>
              <a:effectLst/>
              <a:latin typeface="Arial 2"/>
            </a:endParaRPr>
          </a:p>
          <a:p>
            <a:pPr algn="l"/>
            <a:r>
              <a:rPr lang="en-US" b="1" i="0" dirty="0" err="1">
                <a:solidFill>
                  <a:srgbClr val="666666"/>
                </a:solidFill>
                <a:effectLst/>
                <a:latin typeface="Marope"/>
              </a:rPr>
              <a:t>Milesight</a:t>
            </a:r>
            <a:r>
              <a:rPr lang="en-US" b="1" i="0" dirty="0">
                <a:solidFill>
                  <a:srgbClr val="666666"/>
                </a:solidFill>
                <a:effectLst/>
                <a:latin typeface="Marope"/>
              </a:rPr>
              <a:t> AI Road Traffic Pro Bullet Plus Camera, with top-notch STARVIS Starlight Sensor, can provide detailed clear images in low and near-infrared light conditions down to 0.002Lux (Color) and 0Lux (B/W), ensuring good performance for 24/7 traffic monitoring</a:t>
            </a:r>
            <a:r>
              <a:rPr lang="en-US" b="0" i="0" dirty="0">
                <a:solidFill>
                  <a:srgbClr val="666666"/>
                </a:solidFill>
                <a:effectLst/>
                <a:latin typeface="Marope"/>
              </a:rPr>
              <a:t>.</a:t>
            </a:r>
          </a:p>
          <a:p>
            <a:pPr algn="l"/>
            <a:endParaRPr lang="en-US" dirty="0">
              <a:solidFill>
                <a:srgbClr val="666666"/>
              </a:solidFill>
              <a:latin typeface="Marope"/>
            </a:endParaRPr>
          </a:p>
          <a:p>
            <a:r>
              <a:rPr lang="en-IN" b="1" i="0" dirty="0">
                <a:solidFill>
                  <a:srgbClr val="000000"/>
                </a:solidFill>
                <a:effectLst/>
                <a:latin typeface="Arial 2"/>
              </a:rPr>
              <a:t>                                            AI Road Traffic Radar Pro Bullet Plus Camera</a:t>
            </a:r>
          </a:p>
          <a:p>
            <a:endParaRPr lang="en-IN" sz="1600" b="1" dirty="0">
              <a:solidFill>
                <a:srgbClr val="000000"/>
              </a:solidFill>
              <a:latin typeface="Marope"/>
            </a:endParaRPr>
          </a:p>
          <a:p>
            <a:r>
              <a:rPr lang="en-US" sz="1600" b="1" i="0" dirty="0" err="1">
                <a:solidFill>
                  <a:srgbClr val="666666"/>
                </a:solidFill>
                <a:effectLst/>
                <a:latin typeface="Marope"/>
              </a:rPr>
              <a:t>Milesight</a:t>
            </a:r>
            <a:r>
              <a:rPr lang="en-US" sz="1600" b="1" i="0" dirty="0">
                <a:solidFill>
                  <a:srgbClr val="666666"/>
                </a:solidFill>
                <a:effectLst/>
                <a:latin typeface="Marope"/>
              </a:rPr>
              <a:t> AI Road Traffic 5G Pro Bullet Plus Camera can transmit data wirelessly by simply inserting a SIM card, eliminating the need of complicated network cable and fiber connections. Thus, it greatly assists in the traffic management in situations where temporary traffic control, costly network deployment, or bothersome wiring are inevitable</a:t>
            </a:r>
            <a:r>
              <a:rPr lang="en-US" b="1" i="0" dirty="0">
                <a:solidFill>
                  <a:srgbClr val="666666"/>
                </a:solidFill>
                <a:effectLst/>
                <a:latin typeface="Helvetica Neue"/>
              </a:rPr>
              <a:t>.</a:t>
            </a:r>
            <a:br>
              <a:rPr lang="en-US" b="1" dirty="0"/>
            </a:br>
            <a:endParaRPr lang="en-IN" b="1" i="0" dirty="0">
              <a:solidFill>
                <a:srgbClr val="000000"/>
              </a:solidFill>
              <a:effectLst/>
              <a:latin typeface="Arial 2"/>
            </a:endParaRPr>
          </a:p>
          <a:p>
            <a:pPr algn="l"/>
            <a:endParaRPr lang="en-US" b="0" i="0" dirty="0">
              <a:solidFill>
                <a:srgbClr val="666666"/>
              </a:solidFill>
              <a:effectLst/>
              <a:latin typeface="Marope"/>
            </a:endParaRPr>
          </a:p>
          <a:p>
            <a:pPr algn="l"/>
            <a:endParaRPr lang="en-US" dirty="0">
              <a:solidFill>
                <a:srgbClr val="666666"/>
              </a:solidFill>
              <a:latin typeface="Marope"/>
            </a:endParaRPr>
          </a:p>
          <a:p>
            <a:pPr algn="l"/>
            <a:endParaRPr lang="en-US" b="1" i="0" dirty="0">
              <a:solidFill>
                <a:srgbClr val="000000"/>
              </a:solidFill>
              <a:effectLst/>
              <a:latin typeface="Marope"/>
            </a:endParaRPr>
          </a:p>
          <a:p>
            <a:pPr algn="l"/>
            <a:endParaRPr lang="en-US" b="1" i="0" dirty="0">
              <a:solidFill>
                <a:srgbClr val="000000"/>
              </a:solidFill>
              <a:effectLst/>
              <a:latin typeface="Arial 2"/>
            </a:endParaRPr>
          </a:p>
          <a:p>
            <a:pPr algn="l"/>
            <a:endParaRPr lang="en-US" b="0" i="0" dirty="0">
              <a:solidFill>
                <a:srgbClr val="000000"/>
              </a:solidFill>
              <a:effectLst/>
              <a:latin typeface="Arial 2"/>
            </a:endParaRPr>
          </a:p>
          <a:p>
            <a:pPr algn="l"/>
            <a:r>
              <a:rPr lang="en-US" b="0" i="0" dirty="0">
                <a:solidFill>
                  <a:srgbClr val="000000"/>
                </a:solidFill>
                <a:effectLst/>
                <a:latin typeface="Arial 2"/>
              </a:rPr>
              <a:t> </a:t>
            </a:r>
          </a:p>
          <a:p>
            <a:pPr algn="l">
              <a:lnSpc>
                <a:spcPct val="150000"/>
              </a:lnSpc>
            </a:pPr>
            <a:r>
              <a:rPr lang="en-IN" b="0" i="0" dirty="0">
                <a:solidFill>
                  <a:srgbClr val="000000"/>
                </a:solidFill>
                <a:effectLst/>
                <a:latin typeface="Arial 2"/>
              </a:rPr>
              <a:t> </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44379" y="285442"/>
            <a:ext cx="11899232" cy="6753031"/>
          </a:xfrm>
        </p:spPr>
        <p:txBody>
          <a:bodyPr>
            <a:normAutofit lnSpcReduction="10000"/>
          </a:bodyPr>
          <a:lstStyle/>
          <a:p>
            <a:pPr algn="l"/>
            <a:r>
              <a:rPr lang="en-US" sz="1800" b="1" i="0" dirty="0">
                <a:solidFill>
                  <a:srgbClr val="000000"/>
                </a:solidFill>
                <a:effectLst/>
                <a:latin typeface="Arial 2"/>
              </a:rPr>
              <a:t>                 </a:t>
            </a:r>
          </a:p>
          <a:p>
            <a:pPr algn="l"/>
            <a:r>
              <a:rPr lang="en-US" sz="1800" b="1" dirty="0">
                <a:solidFill>
                  <a:srgbClr val="000000"/>
                </a:solidFill>
                <a:latin typeface="Arial 2"/>
              </a:rPr>
              <a:t>                                             </a:t>
            </a:r>
            <a:r>
              <a:rPr lang="en-US" sz="1800" b="1" i="0" dirty="0">
                <a:solidFill>
                  <a:srgbClr val="000000"/>
                </a:solidFill>
                <a:effectLst/>
                <a:latin typeface="Arial 2"/>
              </a:rPr>
              <a:t>AI Road Traffic Supplement Light Pro Bullet Plus Camera</a:t>
            </a:r>
          </a:p>
          <a:p>
            <a:pPr algn="l"/>
            <a:r>
              <a:rPr lang="en-US" sz="1800" b="1" i="0" dirty="0">
                <a:solidFill>
                  <a:srgbClr val="666666"/>
                </a:solidFill>
                <a:effectLst/>
                <a:latin typeface="manrope"/>
              </a:rPr>
              <a:t>A rich set of interfaces such as DC, Audio I/O and Alarm I/O are available to offer more choices for easy management and various needs. For example, the alarm interface allows easy integration with traffic light control systems, ensuring smooth operation and compatibility.</a:t>
            </a:r>
            <a:r>
              <a:rPr lang="en-US" sz="1800" b="1" i="0" dirty="0">
                <a:solidFill>
                  <a:srgbClr val="000000"/>
                </a:solidFill>
                <a:effectLst/>
                <a:latin typeface="Arial 2"/>
              </a:rPr>
              <a:t> </a:t>
            </a:r>
          </a:p>
          <a:p>
            <a:pPr algn="l"/>
            <a:endParaRPr lang="en-US" sz="1800" b="1" dirty="0">
              <a:solidFill>
                <a:srgbClr val="000000"/>
              </a:solidFill>
              <a:latin typeface="Arial 2"/>
            </a:endParaRPr>
          </a:p>
          <a:p>
            <a:pPr algn="l"/>
            <a:r>
              <a:rPr lang="en-IN" sz="1800" b="1" i="0" dirty="0">
                <a:solidFill>
                  <a:srgbClr val="000000"/>
                </a:solidFill>
                <a:effectLst/>
                <a:latin typeface="Arial 2"/>
              </a:rPr>
              <a:t>                                                              AI Road Traffic PTZ Bullet Plus Camera</a:t>
            </a:r>
          </a:p>
          <a:p>
            <a:pPr algn="l"/>
            <a:r>
              <a:rPr lang="en-US" sz="1800" b="1" i="0" dirty="0">
                <a:solidFill>
                  <a:srgbClr val="666666"/>
                </a:solidFill>
                <a:effectLst/>
                <a:latin typeface="manrope"/>
              </a:rPr>
              <a:t>he vehicle counting result based on vehicle type and various vehicle features can be shown intuitively in camera's live view and the camera can also generate useful report insights to further enhance traffic management capabilities.</a:t>
            </a:r>
          </a:p>
          <a:p>
            <a:pPr algn="l"/>
            <a:endParaRPr lang="en-US" sz="1800" b="1" dirty="0">
              <a:solidFill>
                <a:srgbClr val="666666"/>
              </a:solidFill>
              <a:latin typeface="manrope"/>
            </a:endParaRPr>
          </a:p>
          <a:p>
            <a:pPr algn="l"/>
            <a:r>
              <a:rPr lang="en-IN" sz="1800" b="1" i="0" dirty="0">
                <a:solidFill>
                  <a:srgbClr val="000000"/>
                </a:solidFill>
                <a:effectLst/>
                <a:latin typeface="Arial 2"/>
              </a:rPr>
              <a:t>                                                               AI Road Traffic Speed Dome Camera</a:t>
            </a:r>
          </a:p>
          <a:p>
            <a:pPr algn="l"/>
            <a:r>
              <a:rPr lang="en-US" sz="1600" b="1" i="0" dirty="0" err="1">
                <a:solidFill>
                  <a:srgbClr val="666666"/>
                </a:solidFill>
                <a:effectLst/>
                <a:latin typeface="Helvetica Neue"/>
              </a:rPr>
              <a:t>Milesight</a:t>
            </a:r>
            <a:r>
              <a:rPr lang="en-US" sz="1600" b="1" i="0" dirty="0">
                <a:solidFill>
                  <a:srgbClr val="666666"/>
                </a:solidFill>
                <a:effectLst/>
                <a:latin typeface="Helvetica Neue"/>
              </a:rPr>
              <a:t> AI Road Traffic Speed Dome Camera is designed to extend user's reach to the max with the fast 5.7~205.2mm @F1.55~F4.8 lens. The 36X optical zoom allows the user to zoom up to distant subjects while still maintaining the clarity, delivering high quality video over the entire zoom range.</a:t>
            </a:r>
          </a:p>
          <a:p>
            <a:pPr algn="l"/>
            <a:endParaRPr lang="en-US" sz="1800" b="1" dirty="0">
              <a:solidFill>
                <a:srgbClr val="666666"/>
              </a:solidFill>
              <a:latin typeface="Helvetica Neue"/>
            </a:endParaRPr>
          </a:p>
          <a:p>
            <a:pPr algn="l"/>
            <a:r>
              <a:rPr lang="en-IN" sz="1800" b="1" i="0" dirty="0">
                <a:solidFill>
                  <a:srgbClr val="000000"/>
                </a:solidFill>
                <a:effectLst/>
                <a:latin typeface="Arial 2"/>
              </a:rPr>
              <a:t>                                                          Entrance &amp; Exit AI LPR Bullet Camera</a:t>
            </a:r>
          </a:p>
          <a:p>
            <a:pPr algn="l"/>
            <a:r>
              <a:rPr lang="en-US" sz="1600" b="1" i="0" dirty="0">
                <a:solidFill>
                  <a:srgbClr val="666666"/>
                </a:solidFill>
                <a:effectLst/>
                <a:latin typeface="Helvetica Neue"/>
              </a:rPr>
              <a:t>With the built-in AI LPR algorithm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to achieve stand-alone solutions for license plate recognition as well as no-plate vehicle detection. Alarm is triggered as soon as the corresponding rule-compliant license plate is detected, enabling efficient and accurate access control at any gate, such as a campus or an apartment.</a:t>
            </a:r>
            <a:endParaRPr lang="en-IN" sz="1600" b="1" i="0" dirty="0">
              <a:solidFill>
                <a:srgbClr val="000000"/>
              </a:solidFill>
              <a:effectLst/>
              <a:latin typeface="Arial 2"/>
            </a:endParaRPr>
          </a:p>
          <a:p>
            <a:pPr algn="l"/>
            <a:endParaRPr lang="en-IN" sz="1800" b="0" i="0" dirty="0">
              <a:solidFill>
                <a:srgbClr val="000000"/>
              </a:solidFill>
              <a:effectLst/>
              <a:latin typeface="Arial 2"/>
            </a:endParaRPr>
          </a:p>
          <a:p>
            <a:pPr algn="l"/>
            <a:r>
              <a:rPr lang="en-IN" sz="1200" b="0" i="0" dirty="0">
                <a:solidFill>
                  <a:srgbClr val="000000"/>
                </a:solidFill>
                <a:effectLst/>
                <a:latin typeface="Arial 2"/>
              </a:rPr>
              <a:t> </a:t>
            </a:r>
          </a:p>
          <a:p>
            <a:pPr algn="l"/>
            <a:endParaRPr lang="en-IN"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800" b="1" dirty="0">
              <a:solidFill>
                <a:srgbClr val="000000"/>
              </a:solidFill>
              <a:latin typeface="Arial 2"/>
            </a:endParaRPr>
          </a:p>
          <a:p>
            <a:pPr algn="l"/>
            <a:endParaRPr lang="en-IN" sz="1800" b="0" i="0" dirty="0">
              <a:solidFill>
                <a:srgbClr val="000000"/>
              </a:solidFill>
              <a:effectLst/>
              <a:latin typeface="Arial 2"/>
            </a:endParaRPr>
          </a:p>
          <a:p>
            <a:pPr algn="l"/>
            <a:endParaRPr lang="en-US" sz="1800" b="1" i="0" dirty="0">
              <a:solidFill>
                <a:srgbClr val="000000"/>
              </a:solidFill>
              <a:effectLst/>
              <a:latin typeface="Arial 2"/>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575387" y="345234"/>
            <a:ext cx="11041225" cy="6512766"/>
          </a:xfrm>
        </p:spPr>
        <p:txBody>
          <a:bodyPr>
            <a:normAutofit/>
          </a:bodyPr>
          <a:lstStyle/>
          <a:p>
            <a:pPr algn="l"/>
            <a:r>
              <a:rPr lang="en-IN" sz="1800" b="1" i="0" dirty="0">
                <a:solidFill>
                  <a:srgbClr val="000000"/>
                </a:solidFill>
                <a:effectLst/>
                <a:latin typeface="Arial 2"/>
              </a:rPr>
              <a:t>                                                  Indoor Parking Guidance Camera</a:t>
            </a:r>
          </a:p>
          <a:p>
            <a:pPr algn="l"/>
            <a:r>
              <a:rPr lang="en-US" sz="1800" b="1" i="0" dirty="0" err="1">
                <a:solidFill>
                  <a:srgbClr val="666666"/>
                </a:solidFill>
                <a:effectLst/>
                <a:latin typeface="manrope"/>
              </a:rPr>
              <a:t>Milesight</a:t>
            </a:r>
            <a:r>
              <a:rPr lang="en-US" sz="1800" b="1" i="0" dirty="0">
                <a:solidFill>
                  <a:srgbClr val="666666"/>
                </a:solidFill>
                <a:effectLst/>
                <a:latin typeface="manrope"/>
              </a:rPr>
              <a:t> Indoor Parking Guidance Camera is equipped with dual lens, allowing it to efficiently monitor up to 6 </a:t>
            </a:r>
            <a:r>
              <a:rPr lang="en-US" sz="1800" i="0" dirty="0">
                <a:solidFill>
                  <a:srgbClr val="666666"/>
                </a:solidFill>
                <a:effectLst/>
                <a:latin typeface="manrope"/>
              </a:rPr>
              <a:t>parking</a:t>
            </a:r>
            <a:r>
              <a:rPr lang="en-US" sz="1800" b="1" i="0" dirty="0">
                <a:solidFill>
                  <a:srgbClr val="666666"/>
                </a:solidFill>
                <a:effectLst/>
                <a:latin typeface="manrope"/>
              </a:rPr>
              <a:t> spaces (3 on each side) using just one camera. Moreover, the lens can be flexibly adjusted as needed to provide optimal coverage for the parking spaces.</a:t>
            </a:r>
          </a:p>
          <a:p>
            <a:pPr algn="l"/>
            <a:endParaRPr lang="en-US" sz="1800" b="1" dirty="0">
              <a:solidFill>
                <a:srgbClr val="666666"/>
              </a:solidFill>
              <a:latin typeface="manrope"/>
            </a:endParaRPr>
          </a:p>
          <a:p>
            <a:pPr algn="l"/>
            <a:r>
              <a:rPr lang="en-US" sz="1800" b="1" i="0" dirty="0">
                <a:solidFill>
                  <a:srgbClr val="000000"/>
                </a:solidFill>
                <a:effectLst/>
                <a:latin typeface="Arial 2"/>
              </a:rPr>
              <a:t>                                    AI Outdoor Parking Management Pro Bullet Plus Camera</a:t>
            </a:r>
          </a:p>
          <a:p>
            <a:pPr algn="l"/>
            <a:r>
              <a:rPr lang="en-US" sz="1600" b="1" i="0" dirty="0">
                <a:solidFill>
                  <a:srgbClr val="666666"/>
                </a:solidFill>
                <a:effectLst/>
                <a:latin typeface="Helvetica Neue"/>
              </a:rPr>
              <a:t>High accuracy and real-time people counting based on AI algorithm, with statistic reports for further analysis, helps to make fast decisions on security management and increase the operational efficiency of the business.</a:t>
            </a:r>
          </a:p>
          <a:p>
            <a:pPr algn="l"/>
            <a:endParaRPr lang="en-US" sz="1600" b="1" dirty="0">
              <a:solidFill>
                <a:srgbClr val="666666"/>
              </a:solidFill>
              <a:latin typeface="Helvetica Neue"/>
            </a:endParaRPr>
          </a:p>
          <a:p>
            <a:pPr algn="l"/>
            <a:r>
              <a:rPr lang="it-IT" sz="1800" b="1" i="0" dirty="0">
                <a:solidFill>
                  <a:srgbClr val="000000"/>
                </a:solidFill>
                <a:effectLst/>
                <a:latin typeface="Arial 2"/>
              </a:rPr>
              <a:t>                                               Entrance &amp; Exit AI LPR Pro Dome Camera</a:t>
            </a:r>
          </a:p>
          <a:p>
            <a:pPr algn="l"/>
            <a:r>
              <a:rPr lang="en-US" sz="1600" b="1" i="0" dirty="0">
                <a:solidFill>
                  <a:srgbClr val="666666"/>
                </a:solidFill>
                <a:effectLst/>
                <a:latin typeface="Helvetica Neue"/>
              </a:rPr>
              <a:t>With built-in AI LPR algorithms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a standalone license plate recognition solution for fast implementation scenarios such as gates or barrier control with high efficiency and accuracy. It can also be used with </a:t>
            </a:r>
            <a:r>
              <a:rPr lang="en-US" sz="1600" b="1" i="0" dirty="0" err="1">
                <a:solidFill>
                  <a:srgbClr val="666666"/>
                </a:solidFill>
                <a:effectLst/>
                <a:latin typeface="Helvetica Neue"/>
              </a:rPr>
              <a:t>Milesight's</a:t>
            </a:r>
            <a:r>
              <a:rPr lang="en-US" sz="1600" b="1" i="0" dirty="0">
                <a:solidFill>
                  <a:srgbClr val="666666"/>
                </a:solidFill>
                <a:effectLst/>
                <a:latin typeface="Helvetica Neue"/>
              </a:rPr>
              <a:t> own back-ends, including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NVR, CMS and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VMS Enterprise, to form a fully closed-loop traffic solution. </a:t>
            </a:r>
          </a:p>
          <a:p>
            <a:pPr algn="l"/>
            <a:endParaRPr lang="en-US" sz="1600" b="1" dirty="0">
              <a:solidFill>
                <a:srgbClr val="666666"/>
              </a:solidFill>
              <a:latin typeface="Helvetica Neue"/>
            </a:endParaRPr>
          </a:p>
          <a:p>
            <a:pPr algn="l"/>
            <a:r>
              <a:rPr lang="pt-BR" sz="1800" b="1" i="0" dirty="0">
                <a:solidFill>
                  <a:srgbClr val="000000"/>
                </a:solidFill>
                <a:effectLst/>
                <a:latin typeface="Arial 2"/>
              </a:rPr>
              <a:t>                                     LoRaWAN</a:t>
            </a:r>
            <a:r>
              <a:rPr lang="pt-BR" sz="1800" b="1" i="0" baseline="30000" dirty="0">
                <a:solidFill>
                  <a:srgbClr val="000000"/>
                </a:solidFill>
                <a:effectLst/>
                <a:latin typeface="Arial 2"/>
              </a:rPr>
              <a:t>®</a:t>
            </a:r>
            <a:r>
              <a:rPr lang="pt-BR" sz="1800" b="1" i="0" dirty="0">
                <a:solidFill>
                  <a:srgbClr val="000000"/>
                </a:solidFill>
                <a:effectLst/>
                <a:latin typeface="Arial 2"/>
              </a:rPr>
              <a:t> Ultrasonic Distance/Level Sensor EM310UDL</a:t>
            </a:r>
          </a:p>
          <a:p>
            <a:pPr algn="l"/>
            <a:r>
              <a:rPr lang="en-US" sz="1800" b="1" i="0" dirty="0">
                <a:solidFill>
                  <a:srgbClr val="4D5156"/>
                </a:solidFill>
                <a:effectLst/>
                <a:latin typeface="Marope"/>
              </a:rPr>
              <a:t>EM310-UDL is a </a:t>
            </a:r>
            <a:r>
              <a:rPr lang="en-US" sz="1800" b="1" i="0" dirty="0" err="1">
                <a:solidFill>
                  <a:srgbClr val="4D5156"/>
                </a:solidFill>
                <a:effectLst/>
                <a:latin typeface="Marope"/>
              </a:rPr>
              <a:t>LoRaWAN</a:t>
            </a:r>
            <a:r>
              <a:rPr lang="en-US" sz="1800" b="1" i="0" dirty="0">
                <a:solidFill>
                  <a:srgbClr val="4D5156"/>
                </a:solidFill>
                <a:effectLst/>
                <a:latin typeface="Marope"/>
              </a:rPr>
              <a:t>® ultrasonic distance/level sensor mainly used for detection of waste bin and other container’s level. With a compact size and wide measure range, EM310-UDL can be installed to any types of waste bins or containers to monitor solid or liquid level.</a:t>
            </a:r>
          </a:p>
          <a:p>
            <a:pPr algn="l"/>
            <a:endParaRPr lang="pt-BR" sz="1800" b="0" i="0" dirty="0">
              <a:solidFill>
                <a:srgbClr val="000000"/>
              </a:solidFill>
              <a:effectLst/>
              <a:latin typeface="Arial 2"/>
            </a:endParaRPr>
          </a:p>
          <a:p>
            <a:pPr algn="l"/>
            <a:endParaRPr lang="en-US"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600" b="0" i="0" dirty="0">
              <a:solidFill>
                <a:srgbClr val="000000"/>
              </a:solidFill>
              <a:effectLst/>
              <a:latin typeface="Arial 2"/>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a:p>
            <a:endParaRPr lang="en-IN" dirty="0"/>
          </a:p>
          <a:p>
            <a:endParaRPr lang="en-IN" dirty="0"/>
          </a:p>
        </p:txBody>
      </p:sp>
      <p:pic>
        <p:nvPicPr>
          <p:cNvPr id="3" name="Content Placeholder 8">
            <a:extLst>
              <a:ext uri="{FF2B5EF4-FFF2-40B4-BE49-F238E27FC236}">
                <a16:creationId xmlns:a16="http://schemas.microsoft.com/office/drawing/2014/main" id="{DE068759-1F2E-DA45-8C6B-C80E051453B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07694" y="861387"/>
            <a:ext cx="9613232" cy="4920914"/>
          </a:xfrm>
          <a:prstGeom prst="rect">
            <a:avLst/>
          </a:prstGeom>
          <a:ln>
            <a:noFill/>
          </a:ln>
          <a:effectLst>
            <a:softEdge rad="112500"/>
          </a:effectLst>
        </p:spPr>
      </p:pic>
    </p:spTree>
    <p:extLst>
      <p:ext uri="{BB962C8B-B14F-4D97-AF65-F5344CB8AC3E}">
        <p14:creationId xmlns:p14="http://schemas.microsoft.com/office/powerpoint/2010/main" val="10309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title"/>
          </p:nvPr>
        </p:nvSpPr>
        <p:spPr>
          <a:xfrm>
            <a:off x="324853" y="341061"/>
            <a:ext cx="11600446" cy="5494255"/>
          </a:xfrm>
        </p:spPr>
        <p:txBody>
          <a:bodyPr>
            <a:normAutofit/>
          </a:bodyPr>
          <a:lstStyle/>
          <a:p>
            <a:r>
              <a:rPr lang="en-IN" sz="2400" b="1" dirty="0">
                <a:latin typeface="Bell MT" panose="02020503060305020303" pitchFamily="18" charset="0"/>
              </a:rPr>
              <a:t>CONCLUSION</a:t>
            </a:r>
            <a:br>
              <a:rPr lang="en-IN" sz="2400" b="1" dirty="0">
                <a:latin typeface="Bell MT" panose="02020503060305020303" pitchFamily="18" charset="0"/>
              </a:rPr>
            </a:br>
            <a:br>
              <a:rPr lang="en-IN" sz="2400" b="1" dirty="0">
                <a:latin typeface="Bell MT" panose="02020503060305020303" pitchFamily="18" charset="0"/>
              </a:rPr>
            </a:br>
            <a:br>
              <a:rPr lang="en-IN" sz="2400" b="1" dirty="0">
                <a:latin typeface="Bell MT" panose="02020503060305020303" pitchFamily="18" charset="0"/>
              </a:rPr>
            </a:br>
            <a:r>
              <a:rPr lang="en-US" sz="2400" b="1" dirty="0">
                <a:latin typeface="Bell MT" panose="02020503060305020303" pitchFamily="18" charset="0"/>
              </a:rPr>
              <a:t>In conclusion, a well-designed traffic management system plays a crucial role in optimized public transport and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a:t>
            </a:r>
            <a:r>
              <a:rPr lang="en-US" sz="2400" b="1" dirty="0" err="1">
                <a:latin typeface="Bell MT" panose="02020503060305020303" pitchFamily="18" charset="0"/>
              </a:rPr>
              <a:t>residents.By</a:t>
            </a:r>
            <a:r>
              <a:rPr lang="en-US" sz="2400" b="1" dirty="0">
                <a:latin typeface="Bell MT" panose="02020503060305020303" pitchFamily="18" charset="0"/>
              </a:rPr>
              <a:t> this </a:t>
            </a:r>
            <a:r>
              <a:rPr lang="en-US" sz="2400" b="1" dirty="0" err="1">
                <a:latin typeface="Bell MT" panose="02020503060305020303" pitchFamily="18" charset="0"/>
              </a:rPr>
              <a:t>way,we</a:t>
            </a:r>
            <a:r>
              <a:rPr lang="en-US" sz="2400" b="1" dirty="0">
                <a:latin typeface="Bell MT" panose="02020503060305020303" pitchFamily="18" charset="0"/>
              </a:rPr>
              <a:t> can optimize public transport in urban areas and also can be implemented in rural areas as well.</a:t>
            </a:r>
            <a:endParaRPr lang="en-IN" sz="2400" b="1"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a:xfrm>
            <a:off x="0" y="851068"/>
            <a:ext cx="11004884" cy="4351338"/>
          </a:xfrm>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a:t>
            </a:r>
            <a:r>
              <a:rPr lang="en-IN" sz="5400" b="1" dirty="0"/>
              <a:t>THANK YOU </a:t>
            </a:r>
            <a:endParaRPr lang="en-US" sz="5400"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852</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2</vt:lpstr>
      <vt:lpstr>Bell MT</vt:lpstr>
      <vt:lpstr>Calibri</vt:lpstr>
      <vt:lpstr>Calibri Light</vt:lpstr>
      <vt:lpstr>Helvetica Neue</vt:lpstr>
      <vt:lpstr>manrope</vt:lpstr>
      <vt:lpstr>Marope</vt:lpstr>
      <vt:lpstr>Office Theme</vt:lpstr>
      <vt:lpstr>PowerPoint Presentation</vt:lpstr>
      <vt:lpstr>Project </vt:lpstr>
      <vt:lpstr>PowerPoint Presentation</vt:lpstr>
      <vt:lpstr>PowerPoint Presentation</vt:lpstr>
      <vt:lpstr>PowerPoint Presentation</vt:lpstr>
      <vt:lpstr>CONCLUSION   In conclusion, a well-designed traffic management system plays a crucial role in optimized public transport and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residents.By this way,we can optimize public transport in urban areas and also can be implemented in rural areas as well.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CHANDRA KEERTHY S</cp:lastModifiedBy>
  <cp:revision>8</cp:revision>
  <dcterms:created xsi:type="dcterms:W3CDTF">2023-09-29T07:14:55Z</dcterms:created>
  <dcterms:modified xsi:type="dcterms:W3CDTF">2023-10-10T15:41:33Z</dcterms:modified>
</cp:coreProperties>
</file>