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60" r:id="rId4"/>
    <p:sldId id="261" r:id="rId5"/>
    <p:sldId id="287" r:id="rId6"/>
    <p:sldId id="284" r:id="rId7"/>
    <p:sldId id="286" r:id="rId8"/>
    <p:sldId id="269" r:id="rId9"/>
    <p:sldId id="274" r:id="rId10"/>
    <p:sldId id="278" r:id="rId11"/>
  </p:sldIdLst>
  <p:sldSz cx="9144000" cy="5143500" type="screen16x9"/>
  <p:notesSz cx="6858000" cy="9144000"/>
  <p:embeddedFontLst>
    <p:embeddedFont>
      <p:font typeface="Anaheim" panose="020B0604020202020204" charset="0"/>
      <p:regular r:id="rId13"/>
      <p:bold r:id="rId14"/>
    </p:embeddedFont>
    <p:embeddedFont>
      <p:font typeface="Barlow" panose="00000500000000000000" pitchFamily="2"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
      <p:font typeface="Poppins ExtraBold" panose="00000900000000000000" pitchFamily="2" charset="0"/>
      <p:bold r:id="rId25"/>
      <p:boldItalic r:id="rId26"/>
    </p:embeddedFont>
    <p:embeddedFont>
      <p:font typeface="Raleway" pitchFamily="2" charset="0"/>
      <p:regular r:id="rId27"/>
      <p:bold r:id="rId28"/>
      <p:italic r:id="rId29"/>
      <p:boldItalic r:id="rId30"/>
    </p:embeddedFont>
    <p:embeddedFont>
      <p:font typeface="Unbound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73"/>
    <a:srgbClr val="FF6C37"/>
    <a:srgbClr val="0B5394"/>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3AEC3-8BD6-4250-A5A1-A9641A5D2564}">
  <a:tblStyle styleId="{7823AEC3-8BD6-4250-A5A1-A9641A5D25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37B4CD-1FFC-4F17-A037-335C80D66C6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3893" autoAdjust="0"/>
  </p:normalViewPr>
  <p:slideViewPr>
    <p:cSldViewPr snapToGrid="0">
      <p:cViewPr varScale="1">
        <p:scale>
          <a:sx n="102" d="100"/>
          <a:sy n="102" d="100"/>
        </p:scale>
        <p:origin x="96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80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5c737581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5c737581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59" r:id="rId5"/>
    <p:sldLayoutId id="2147483662" r:id="rId6"/>
    <p:sldLayoutId id="2147483667" r:id="rId7"/>
    <p:sldLayoutId id="2147483673" r:id="rId8"/>
    <p:sldLayoutId id="2147483674" r:id="rId9"/>
    <p:sldLayoutId id="2147483675"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562131" y="3118723"/>
            <a:ext cx="627442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 by: Vat Vannaden</a:t>
            </a:r>
            <a:endParaRPr dirty="0"/>
          </a:p>
        </p:txBody>
      </p:sp>
      <p:sp>
        <p:nvSpPr>
          <p:cNvPr id="759" name="Google Shape;759;p36"/>
          <p:cNvSpPr txBox="1">
            <a:spLocks noGrp="1"/>
          </p:cNvSpPr>
          <p:nvPr>
            <p:ph type="ctrTitle"/>
          </p:nvPr>
        </p:nvSpPr>
        <p:spPr>
          <a:xfrm>
            <a:off x="1394250" y="1010865"/>
            <a:ext cx="6355500" cy="820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GAME API</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758;p36">
            <a:extLst>
              <a:ext uri="{FF2B5EF4-FFF2-40B4-BE49-F238E27FC236}">
                <a16:creationId xmlns:a16="http://schemas.microsoft.com/office/drawing/2014/main" id="{84408408-D366-4990-87EA-1024DCE6FB1D}"/>
              </a:ext>
            </a:extLst>
          </p:cNvPr>
          <p:cNvSpPr txBox="1">
            <a:spLocks/>
          </p:cNvSpPr>
          <p:nvPr/>
        </p:nvSpPr>
        <p:spPr>
          <a:xfrm>
            <a:off x="-562131" y="3488049"/>
            <a:ext cx="6355500" cy="3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en-US" dirty="0"/>
              <a:t>Lecturer: Kim Ang </a:t>
            </a:r>
            <a:r>
              <a:rPr lang="en-US" dirty="0" err="1"/>
              <a:t>Kheang</a:t>
            </a:r>
            <a:endParaRPr lang="en-US" dirty="0"/>
          </a:p>
        </p:txBody>
      </p:sp>
      <p:sp>
        <p:nvSpPr>
          <p:cNvPr id="2" name="TextBox 1">
            <a:extLst>
              <a:ext uri="{FF2B5EF4-FFF2-40B4-BE49-F238E27FC236}">
                <a16:creationId xmlns:a16="http://schemas.microsoft.com/office/drawing/2014/main" id="{019A2340-BEE2-45E5-AB90-5B37F2F56429}"/>
              </a:ext>
            </a:extLst>
          </p:cNvPr>
          <p:cNvSpPr txBox="1"/>
          <p:nvPr/>
        </p:nvSpPr>
        <p:spPr>
          <a:xfrm>
            <a:off x="2333246" y="1996719"/>
            <a:ext cx="4477508"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Discover, rate, and favorite your favorite games.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3" name="Title 2">
            <a:extLst>
              <a:ext uri="{FF2B5EF4-FFF2-40B4-BE49-F238E27FC236}">
                <a16:creationId xmlns:a16="http://schemas.microsoft.com/office/drawing/2014/main" id="{448B7DA8-CC27-4184-B00B-980BEB95B683}"/>
              </a:ext>
            </a:extLst>
          </p:cNvPr>
          <p:cNvSpPr>
            <a:spLocks noGrp="1"/>
          </p:cNvSpPr>
          <p:nvPr>
            <p:ph type="title"/>
          </p:nvPr>
        </p:nvSpPr>
        <p:spPr>
          <a:xfrm>
            <a:off x="719999" y="2144748"/>
            <a:ext cx="7704000" cy="854004"/>
          </a:xfrm>
        </p:spPr>
        <p:txBody>
          <a:bodyPr/>
          <a:lstStyle/>
          <a:p>
            <a:r>
              <a:rPr lang="en" sz="5000" dirty="0"/>
              <a:t>THANKS!</a:t>
            </a:r>
            <a:endParaRPr lang="en-US" sz="5000" dirty="0"/>
          </a:p>
        </p:txBody>
      </p:sp>
      <p:pic>
        <p:nvPicPr>
          <p:cNvPr id="1026" name="Picture 2" descr="57,200+ People Standing Icon Stock Illustrations, Royalty-Free Vector  Graphics &amp; Clip Art - iStock | Group of people standing icon">
            <a:extLst>
              <a:ext uri="{FF2B5EF4-FFF2-40B4-BE49-F238E27FC236}">
                <a16:creationId xmlns:a16="http://schemas.microsoft.com/office/drawing/2014/main" id="{CF33E38B-AD8F-4778-B4C8-234A3F1F6C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6078" y1="14216" x2="46895" y2="16993"/>
                      </a14:backgroundRemoval>
                    </a14:imgEffect>
                  </a14:imgLayer>
                </a14:imgProps>
              </a:ext>
              <a:ext uri="{28A0092B-C50C-407E-A947-70E740481C1C}">
                <a14:useLocalDpi xmlns:a14="http://schemas.microsoft.com/office/drawing/2010/main" val="0"/>
              </a:ext>
            </a:extLst>
          </a:blip>
          <a:srcRect/>
          <a:stretch>
            <a:fillRect/>
          </a:stretch>
        </p:blipFill>
        <p:spPr bwMode="auto">
          <a:xfrm>
            <a:off x="-92800" y="3171373"/>
            <a:ext cx="1625599" cy="162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Google Shape;806;p38"/>
          <p:cNvSpPr txBox="1">
            <a:spLocks noGrp="1"/>
          </p:cNvSpPr>
          <p:nvPr>
            <p:ph type="subTitle" idx="4"/>
          </p:nvPr>
        </p:nvSpPr>
        <p:spPr>
          <a:xfrm>
            <a:off x="731077" y="1796162"/>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PROJECT ABOUT</a:t>
            </a:r>
            <a:endParaRPr dirty="0"/>
          </a:p>
        </p:txBody>
      </p:sp>
      <p:sp>
        <p:nvSpPr>
          <p:cNvPr id="807" name="Google Shape;807;p38"/>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WHAT IT SOLVE?</a:t>
            </a:r>
            <a:endParaRPr u="sng" dirty="0"/>
          </a:p>
        </p:txBody>
      </p:sp>
      <p:sp>
        <p:nvSpPr>
          <p:cNvPr id="808" name="Google Shape;808;p38"/>
          <p:cNvSpPr txBox="1">
            <a:spLocks noGrp="1"/>
          </p:cNvSpPr>
          <p:nvPr>
            <p:ph type="subTitle" idx="1"/>
          </p:nvPr>
        </p:nvSpPr>
        <p:spPr>
          <a:xfrm>
            <a:off x="731077" y="3241688"/>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u="sng" dirty="0">
                <a:solidFill>
                  <a:schemeClr val="hlink"/>
                </a:solidFill>
                <a:latin typeface="Poppins ExtraBold"/>
                <a:ea typeface="Poppins ExtraBold"/>
                <a:cs typeface="Poppins ExtraBold"/>
                <a:sym typeface="Poppins ExtraBold"/>
              </a:rPr>
              <a:t>Future plan</a:t>
            </a:r>
            <a:endParaRPr lang="en-US" sz="2000" u="sng" dirty="0">
              <a:solidFill>
                <a:schemeClr val="dk1"/>
              </a:solidFill>
              <a:latin typeface="Poppins ExtraBold"/>
              <a:ea typeface="Poppins ExtraBold"/>
              <a:cs typeface="Poppins ExtraBold"/>
              <a:sym typeface="Poppins ExtraBold"/>
            </a:endParaRPr>
          </a:p>
        </p:txBody>
      </p:sp>
      <p:sp>
        <p:nvSpPr>
          <p:cNvPr id="809" name="Google Shape;809;p38"/>
          <p:cNvSpPr txBox="1">
            <a:spLocks noGrp="1"/>
          </p:cNvSpPr>
          <p:nvPr>
            <p:ph type="subTitle" idx="2"/>
          </p:nvPr>
        </p:nvSpPr>
        <p:spPr>
          <a:xfrm>
            <a:off x="3419224" y="3241688"/>
            <a:ext cx="2305500" cy="484800"/>
          </a:xfrm>
          <a:prstGeom prst="rect">
            <a:avLst/>
          </a:prstGeom>
        </p:spPr>
        <p:txBody>
          <a:bodyPr spcFirstLastPara="1" wrap="square" lIns="91425" tIns="91425" rIns="91425" bIns="91425" anchor="b" anchorCtr="0">
            <a:noAutofit/>
          </a:bodyPr>
          <a:lstStyle/>
          <a:p>
            <a:pPr marL="0" indent="0"/>
            <a:r>
              <a:rPr lang="en-US" sz="2000" u="sng" dirty="0">
                <a:solidFill>
                  <a:schemeClr val="hlink"/>
                </a:solidFill>
                <a:latin typeface="Poppins ExtraBold"/>
                <a:ea typeface="Poppins ExtraBold"/>
                <a:cs typeface="Poppins ExtraBold"/>
                <a:sym typeface="Poppins ExtraBold"/>
              </a:rPr>
              <a:t>ER DIAGRAM</a:t>
            </a:r>
            <a:endParaRPr lang="en-US" sz="2000" u="sng" dirty="0">
              <a:solidFill>
                <a:schemeClr val="dk1"/>
              </a:solidFill>
              <a:latin typeface="Poppins ExtraBold"/>
              <a:ea typeface="Poppins ExtraBold"/>
              <a:cs typeface="Poppins ExtraBold"/>
              <a:sym typeface="Poppins ExtraBold"/>
            </a:endParaRPr>
          </a:p>
        </p:txBody>
      </p:sp>
      <p:sp>
        <p:nvSpPr>
          <p:cNvPr id="810" name="Google Shape;810;p38"/>
          <p:cNvSpPr txBox="1">
            <a:spLocks noGrp="1"/>
          </p:cNvSpPr>
          <p:nvPr>
            <p:ph type="subTitle" idx="3"/>
          </p:nvPr>
        </p:nvSpPr>
        <p:spPr>
          <a:xfrm>
            <a:off x="6107365" y="324168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DEMO</a:t>
            </a:r>
            <a:endParaRPr u="sng" dirty="0"/>
          </a:p>
        </p:txBody>
      </p:sp>
      <p:sp>
        <p:nvSpPr>
          <p:cNvPr id="811" name="Google Shape;811;p38"/>
          <p:cNvSpPr/>
          <p:nvPr/>
        </p:nvSpPr>
        <p:spPr>
          <a:xfrm>
            <a:off x="2028274"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8"/>
          <p:cNvGrpSpPr/>
          <p:nvPr/>
        </p:nvGrpSpPr>
        <p:grpSpPr>
          <a:xfrm>
            <a:off x="2142174" y="1343200"/>
            <a:ext cx="339200" cy="338875"/>
            <a:chOff x="2489475" y="2118450"/>
            <a:chExt cx="339200" cy="338875"/>
          </a:xfrm>
        </p:grpSpPr>
        <p:sp>
          <p:nvSpPr>
            <p:cNvPr id="813" name="Google Shape;813;p38"/>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6" name="Google Shape;816;p38"/>
          <p:cNvCxnSpPr>
            <a:stCxn id="817" idx="3"/>
            <a:endCxn id="811" idx="1"/>
          </p:cNvCxnSpPr>
          <p:nvPr/>
        </p:nvCxnSpPr>
        <p:spPr>
          <a:xfrm>
            <a:off x="1723477" y="1512650"/>
            <a:ext cx="304800" cy="0"/>
          </a:xfrm>
          <a:prstGeom prst="straightConnector1">
            <a:avLst/>
          </a:prstGeom>
          <a:noFill/>
          <a:ln w="9525" cap="flat" cmpd="sng">
            <a:solidFill>
              <a:schemeClr val="dk1"/>
            </a:solidFill>
            <a:prstDash val="solid"/>
            <a:round/>
            <a:headEnd type="none" w="med" len="med"/>
            <a:tailEnd type="diamond" w="med" len="med"/>
          </a:ln>
        </p:spPr>
      </p:cxnSp>
      <p:sp>
        <p:nvSpPr>
          <p:cNvPr id="818" name="Google Shape;818;p38"/>
          <p:cNvSpPr/>
          <p:nvPr/>
        </p:nvSpPr>
        <p:spPr>
          <a:xfrm>
            <a:off x="4716422"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8"/>
          <p:cNvCxnSpPr>
            <a:stCxn id="820" idx="3"/>
            <a:endCxn id="818" idx="1"/>
          </p:cNvCxnSpPr>
          <p:nvPr/>
        </p:nvCxnSpPr>
        <p:spPr>
          <a:xfrm>
            <a:off x="4411625" y="1512651"/>
            <a:ext cx="304800" cy="0"/>
          </a:xfrm>
          <a:prstGeom prst="straightConnector1">
            <a:avLst/>
          </a:prstGeom>
          <a:noFill/>
          <a:ln w="9525" cap="flat" cmpd="sng">
            <a:solidFill>
              <a:schemeClr val="dk1"/>
            </a:solidFill>
            <a:prstDash val="solid"/>
            <a:round/>
            <a:headEnd type="none" w="med" len="med"/>
            <a:tailEnd type="diamond" w="med" len="med"/>
          </a:ln>
        </p:spPr>
      </p:cxnSp>
      <p:sp>
        <p:nvSpPr>
          <p:cNvPr id="821" name="Google Shape;821;p38"/>
          <p:cNvSpPr/>
          <p:nvPr/>
        </p:nvSpPr>
        <p:spPr>
          <a:xfrm>
            <a:off x="7404563"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8"/>
          <p:cNvSpPr/>
          <p:nvPr/>
        </p:nvSpPr>
        <p:spPr>
          <a:xfrm>
            <a:off x="2028274"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38"/>
          <p:cNvCxnSpPr>
            <a:stCxn id="824" idx="3"/>
            <a:endCxn id="822" idx="1"/>
          </p:cNvCxnSpPr>
          <p:nvPr/>
        </p:nvCxnSpPr>
        <p:spPr>
          <a:xfrm>
            <a:off x="1723527" y="2958200"/>
            <a:ext cx="304800" cy="0"/>
          </a:xfrm>
          <a:prstGeom prst="straightConnector1">
            <a:avLst/>
          </a:prstGeom>
          <a:noFill/>
          <a:ln w="9525" cap="flat" cmpd="sng">
            <a:solidFill>
              <a:schemeClr val="dk1"/>
            </a:solidFill>
            <a:prstDash val="solid"/>
            <a:round/>
            <a:headEnd type="none" w="med" len="med"/>
            <a:tailEnd type="diamond" w="med" len="med"/>
          </a:ln>
        </p:spPr>
      </p:cxnSp>
      <p:sp>
        <p:nvSpPr>
          <p:cNvPr id="825" name="Google Shape;825;p38"/>
          <p:cNvSpPr/>
          <p:nvPr/>
        </p:nvSpPr>
        <p:spPr>
          <a:xfrm>
            <a:off x="4716422"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6" name="Google Shape;826;p38"/>
          <p:cNvCxnSpPr>
            <a:stCxn id="827" idx="3"/>
            <a:endCxn id="825" idx="1"/>
          </p:cNvCxnSpPr>
          <p:nvPr/>
        </p:nvCxnSpPr>
        <p:spPr>
          <a:xfrm>
            <a:off x="4411625" y="2958199"/>
            <a:ext cx="304800" cy="0"/>
          </a:xfrm>
          <a:prstGeom prst="straightConnector1">
            <a:avLst/>
          </a:prstGeom>
          <a:noFill/>
          <a:ln w="9525" cap="flat" cmpd="sng">
            <a:solidFill>
              <a:schemeClr val="dk1"/>
            </a:solidFill>
            <a:prstDash val="solid"/>
            <a:round/>
            <a:headEnd type="none" w="med" len="med"/>
            <a:tailEnd type="diamond" w="med" len="med"/>
          </a:ln>
        </p:spPr>
      </p:cxnSp>
      <p:sp>
        <p:nvSpPr>
          <p:cNvPr id="828" name="Google Shape;828;p38"/>
          <p:cNvSpPr/>
          <p:nvPr/>
        </p:nvSpPr>
        <p:spPr>
          <a:xfrm>
            <a:off x="7404563"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txBox="1">
            <a:spLocks noGrp="1"/>
          </p:cNvSpPr>
          <p:nvPr>
            <p:ph type="subTitle" idx="6"/>
          </p:nvPr>
        </p:nvSpPr>
        <p:spPr>
          <a:xfrm>
            <a:off x="6107365"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Challenges</a:t>
            </a:r>
            <a:endParaRPr dirty="0"/>
          </a:p>
        </p:txBody>
      </p:sp>
      <p:grpSp>
        <p:nvGrpSpPr>
          <p:cNvPr id="830" name="Google Shape;830;p38"/>
          <p:cNvGrpSpPr/>
          <p:nvPr/>
        </p:nvGrpSpPr>
        <p:grpSpPr>
          <a:xfrm>
            <a:off x="7518476" y="2788763"/>
            <a:ext cx="339200" cy="338875"/>
            <a:chOff x="4016825" y="3801400"/>
            <a:chExt cx="339200" cy="338875"/>
          </a:xfrm>
        </p:grpSpPr>
        <p:sp>
          <p:nvSpPr>
            <p:cNvPr id="831" name="Google Shape;831;p38"/>
            <p:cNvSpPr/>
            <p:nvPr/>
          </p:nvSpPr>
          <p:spPr>
            <a:xfrm>
              <a:off x="4016825" y="3801400"/>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8"/>
            <p:cNvSpPr/>
            <p:nvPr/>
          </p:nvSpPr>
          <p:spPr>
            <a:xfrm>
              <a:off x="4186625" y="3828025"/>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4083225" y="3928100"/>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216325" y="4024400"/>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216325" y="3998175"/>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4216325" y="3971525"/>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4216325" y="3944875"/>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8"/>
          <p:cNvGrpSpPr/>
          <p:nvPr/>
        </p:nvGrpSpPr>
        <p:grpSpPr>
          <a:xfrm>
            <a:off x="4860647" y="1342988"/>
            <a:ext cx="338875" cy="339300"/>
            <a:chOff x="2518850" y="3256400"/>
            <a:chExt cx="338875" cy="339300"/>
          </a:xfrm>
        </p:grpSpPr>
        <p:sp>
          <p:nvSpPr>
            <p:cNvPr id="859" name="Google Shape;859;p38"/>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8"/>
          <p:cNvSpPr txBox="1">
            <a:spLocks noGrp="1"/>
          </p:cNvSpPr>
          <p:nvPr>
            <p:ph type="title" idx="8"/>
          </p:nvPr>
        </p:nvSpPr>
        <p:spPr>
          <a:xfrm>
            <a:off x="1156527" y="267470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20" name="Google Shape;820;p38"/>
          <p:cNvSpPr txBox="1">
            <a:spLocks noGrp="1"/>
          </p:cNvSpPr>
          <p:nvPr>
            <p:ph type="title" idx="9"/>
          </p:nvPr>
        </p:nvSpPr>
        <p:spPr>
          <a:xfrm>
            <a:off x="3844625" y="1229151"/>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27" name="Google Shape;827;p38"/>
          <p:cNvSpPr txBox="1">
            <a:spLocks noGrp="1"/>
          </p:cNvSpPr>
          <p:nvPr>
            <p:ph type="title" idx="13"/>
          </p:nvPr>
        </p:nvSpPr>
        <p:spPr>
          <a:xfrm>
            <a:off x="3844625" y="2674699"/>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871" name="Google Shape;871;p38"/>
          <p:cNvSpPr txBox="1">
            <a:spLocks noGrp="1"/>
          </p:cNvSpPr>
          <p:nvPr>
            <p:ph type="title" idx="14"/>
          </p:nvPr>
        </p:nvSpPr>
        <p:spPr>
          <a:xfrm>
            <a:off x="6532766" y="1229152"/>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72" name="Google Shape;872;p38"/>
          <p:cNvSpPr txBox="1">
            <a:spLocks noGrp="1"/>
          </p:cNvSpPr>
          <p:nvPr>
            <p:ph type="title" idx="15"/>
          </p:nvPr>
        </p:nvSpPr>
        <p:spPr>
          <a:xfrm>
            <a:off x="6532766" y="2674703"/>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817" name="Google Shape;817;p38"/>
          <p:cNvSpPr txBox="1">
            <a:spLocks noGrp="1"/>
          </p:cNvSpPr>
          <p:nvPr>
            <p:ph type="title" idx="7"/>
          </p:nvPr>
        </p:nvSpPr>
        <p:spPr>
          <a:xfrm>
            <a:off x="1156477" y="122915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cxnSp>
        <p:nvCxnSpPr>
          <p:cNvPr id="873" name="Google Shape;873;p38"/>
          <p:cNvCxnSpPr>
            <a:stCxn id="872" idx="3"/>
            <a:endCxn id="828" idx="1"/>
          </p:cNvCxnSpPr>
          <p:nvPr/>
        </p:nvCxnSpPr>
        <p:spPr>
          <a:xfrm rot="10800000" flipH="1">
            <a:off x="7099766" y="2958053"/>
            <a:ext cx="304800" cy="3000"/>
          </a:xfrm>
          <a:prstGeom prst="straightConnector1">
            <a:avLst/>
          </a:prstGeom>
          <a:noFill/>
          <a:ln w="9525" cap="flat" cmpd="sng">
            <a:solidFill>
              <a:schemeClr val="dk1"/>
            </a:solidFill>
            <a:prstDash val="solid"/>
            <a:round/>
            <a:headEnd type="none" w="med" len="med"/>
            <a:tailEnd type="diamond" w="med" len="med"/>
          </a:ln>
        </p:spPr>
      </p:cxnSp>
      <p:cxnSp>
        <p:nvCxnSpPr>
          <p:cNvPr id="874" name="Google Shape;874;p38"/>
          <p:cNvCxnSpPr>
            <a:stCxn id="871" idx="3"/>
            <a:endCxn id="821" idx="1"/>
          </p:cNvCxnSpPr>
          <p:nvPr/>
        </p:nvCxnSpPr>
        <p:spPr>
          <a:xfrm rot="10800000" flipH="1">
            <a:off x="7099766" y="1512502"/>
            <a:ext cx="304800" cy="3000"/>
          </a:xfrm>
          <a:prstGeom prst="straightConnector1">
            <a:avLst/>
          </a:prstGeom>
          <a:noFill/>
          <a:ln w="9525" cap="flat" cmpd="sng">
            <a:solidFill>
              <a:schemeClr val="dk1"/>
            </a:solidFill>
            <a:prstDash val="solid"/>
            <a:round/>
            <a:headEnd type="none" w="med" len="med"/>
            <a:tailEnd type="diamond" w="med" len="med"/>
          </a:ln>
        </p:spPr>
      </p:cxnSp>
      <p:pic>
        <p:nvPicPr>
          <p:cNvPr id="4" name="Picture 3">
            <a:extLst>
              <a:ext uri="{FF2B5EF4-FFF2-40B4-BE49-F238E27FC236}">
                <a16:creationId xmlns:a16="http://schemas.microsoft.com/office/drawing/2014/main" id="{3BC45998-2D6D-4B9A-BD28-A64ABF8DB6D1}"/>
              </a:ext>
            </a:extLst>
          </p:cNvPr>
          <p:cNvPicPr>
            <a:picLocks noChangeAspect="1"/>
          </p:cNvPicPr>
          <p:nvPr/>
        </p:nvPicPr>
        <p:blipFill>
          <a:blip r:embed="rId3">
            <a:biLevel thresh="75000"/>
          </a:blip>
          <a:stretch>
            <a:fillRect/>
          </a:stretch>
        </p:blipFill>
        <p:spPr>
          <a:xfrm>
            <a:off x="4823629" y="2798262"/>
            <a:ext cx="347502" cy="347502"/>
          </a:xfrm>
          <a:prstGeom prst="rect">
            <a:avLst/>
          </a:prstGeom>
        </p:spPr>
      </p:pic>
      <p:grpSp>
        <p:nvGrpSpPr>
          <p:cNvPr id="79" name="Google Shape;10070;p84">
            <a:extLst>
              <a:ext uri="{FF2B5EF4-FFF2-40B4-BE49-F238E27FC236}">
                <a16:creationId xmlns:a16="http://schemas.microsoft.com/office/drawing/2014/main" id="{D33A6B39-0DF0-40C4-ABCC-3FD728C6E21B}"/>
              </a:ext>
            </a:extLst>
          </p:cNvPr>
          <p:cNvGrpSpPr/>
          <p:nvPr/>
        </p:nvGrpSpPr>
        <p:grpSpPr>
          <a:xfrm>
            <a:off x="7523059" y="1352901"/>
            <a:ext cx="330007" cy="302744"/>
            <a:chOff x="6239575" y="4416275"/>
            <a:chExt cx="489625" cy="449175"/>
          </a:xfrm>
          <a:solidFill>
            <a:schemeClr val="tx1"/>
          </a:solidFill>
        </p:grpSpPr>
        <p:sp>
          <p:nvSpPr>
            <p:cNvPr id="80" name="Google Shape;10071;p84">
              <a:extLst>
                <a:ext uri="{FF2B5EF4-FFF2-40B4-BE49-F238E27FC236}">
                  <a16:creationId xmlns:a16="http://schemas.microsoft.com/office/drawing/2014/main" id="{D51FEF9F-9071-4D16-A7DC-0540B5B9BCC7}"/>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435D74"/>
                </a:solidFill>
                <a:effectLst/>
                <a:uLnTx/>
                <a:uFillTx/>
              </a:endParaRPr>
            </a:p>
          </p:txBody>
        </p:sp>
        <p:sp>
          <p:nvSpPr>
            <p:cNvPr id="81" name="Google Shape;10072;p84">
              <a:extLst>
                <a:ext uri="{FF2B5EF4-FFF2-40B4-BE49-F238E27FC236}">
                  <a16:creationId xmlns:a16="http://schemas.microsoft.com/office/drawing/2014/main" id="{CF47DD5D-84E0-4601-B1A4-3CBFDDB50B1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2" name="Google Shape;10073;p84">
              <a:extLst>
                <a:ext uri="{FF2B5EF4-FFF2-40B4-BE49-F238E27FC236}">
                  <a16:creationId xmlns:a16="http://schemas.microsoft.com/office/drawing/2014/main" id="{43DDD84B-0D81-4CDE-943F-BAB6682A3F46}"/>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6" name="Title 5">
            <a:extLst>
              <a:ext uri="{FF2B5EF4-FFF2-40B4-BE49-F238E27FC236}">
                <a16:creationId xmlns:a16="http://schemas.microsoft.com/office/drawing/2014/main" id="{E82F07D4-74C8-4D0D-91C9-EAD7729D04B9}"/>
              </a:ext>
            </a:extLst>
          </p:cNvPr>
          <p:cNvSpPr>
            <a:spLocks noGrp="1"/>
          </p:cNvSpPr>
          <p:nvPr>
            <p:ph type="title"/>
          </p:nvPr>
        </p:nvSpPr>
        <p:spPr/>
        <p:txBody>
          <a:bodyPr/>
          <a:lstStyle/>
          <a:p>
            <a:r>
              <a:rPr lang="en-US" dirty="0"/>
              <a:t>OVERVIEW</a:t>
            </a:r>
          </a:p>
        </p:txBody>
      </p:sp>
      <p:grpSp>
        <p:nvGrpSpPr>
          <p:cNvPr id="57" name="Google Shape;10193;p85">
            <a:extLst>
              <a:ext uri="{FF2B5EF4-FFF2-40B4-BE49-F238E27FC236}">
                <a16:creationId xmlns:a16="http://schemas.microsoft.com/office/drawing/2014/main" id="{CB3FDBAF-FD08-4FD7-AFBE-44A93A952DC5}"/>
              </a:ext>
            </a:extLst>
          </p:cNvPr>
          <p:cNvGrpSpPr/>
          <p:nvPr/>
        </p:nvGrpSpPr>
        <p:grpSpPr>
          <a:xfrm>
            <a:off x="2181042" y="2761746"/>
            <a:ext cx="272686" cy="373766"/>
            <a:chOff x="-38275925" y="1946600"/>
            <a:chExt cx="231600" cy="317450"/>
          </a:xfrm>
          <a:solidFill>
            <a:schemeClr val="tx1"/>
          </a:solidFill>
        </p:grpSpPr>
        <p:sp>
          <p:nvSpPr>
            <p:cNvPr id="58" name="Google Shape;10194;p85">
              <a:extLst>
                <a:ext uri="{FF2B5EF4-FFF2-40B4-BE49-F238E27FC236}">
                  <a16:creationId xmlns:a16="http://schemas.microsoft.com/office/drawing/2014/main" id="{BE1336DF-D484-46E7-AA1D-66207310937E}"/>
                </a:ext>
              </a:extLst>
            </p:cNvPr>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195;p85">
              <a:extLst>
                <a:ext uri="{FF2B5EF4-FFF2-40B4-BE49-F238E27FC236}">
                  <a16:creationId xmlns:a16="http://schemas.microsoft.com/office/drawing/2014/main" id="{AE43BE0D-EF3C-4E17-92E8-413A0FEA8808}"/>
                </a:ext>
              </a:extLst>
            </p:cNvPr>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25" name="Google Shape;1695;p68">
            <a:extLst>
              <a:ext uri="{FF2B5EF4-FFF2-40B4-BE49-F238E27FC236}">
                <a16:creationId xmlns:a16="http://schemas.microsoft.com/office/drawing/2014/main" id="{4C19F4CD-6197-43C1-8285-74C850A71D97}"/>
              </a:ext>
            </a:extLst>
          </p:cNvPr>
          <p:cNvSpPr/>
          <p:nvPr/>
        </p:nvSpPr>
        <p:spPr>
          <a:xfrm>
            <a:off x="1326218"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THE PROJECT IS ABOUT?</a:t>
            </a:r>
          </a:p>
        </p:txBody>
      </p:sp>
      <p:sp>
        <p:nvSpPr>
          <p:cNvPr id="941" name="Google Shape;941;p41"/>
          <p:cNvSpPr txBox="1">
            <a:spLocks noGrp="1"/>
          </p:cNvSpPr>
          <p:nvPr>
            <p:ph type="subTitle" idx="2"/>
          </p:nvPr>
        </p:nvSpPr>
        <p:spPr>
          <a:xfrm>
            <a:off x="1030623" y="1138503"/>
            <a:ext cx="6930589" cy="135599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500" dirty="0"/>
              <a:t>This project is a </a:t>
            </a:r>
            <a:r>
              <a:rPr lang="en-US" sz="1500" b="1" dirty="0"/>
              <a:t>RESTful Game API</a:t>
            </a:r>
            <a:r>
              <a:rPr lang="en-US" sz="1500" dirty="0"/>
              <a:t> built with Laravel that allows users to explore, rate, and favorite video games. It provides endpoints for managing games, publishers, and user interactions like ratings and favorites. The API supports full CRUD operations and authentication.</a:t>
            </a:r>
          </a:p>
        </p:txBody>
      </p:sp>
      <p:sp>
        <p:nvSpPr>
          <p:cNvPr id="26" name="Google Shape;1696;p68">
            <a:extLst>
              <a:ext uri="{FF2B5EF4-FFF2-40B4-BE49-F238E27FC236}">
                <a16:creationId xmlns:a16="http://schemas.microsoft.com/office/drawing/2014/main" id="{746325FD-575C-4386-B27B-B8483529488B}"/>
              </a:ext>
            </a:extLst>
          </p:cNvPr>
          <p:cNvSpPr/>
          <p:nvPr/>
        </p:nvSpPr>
        <p:spPr>
          <a:xfrm>
            <a:off x="3332877"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27" name="Google Shape;1697;p68">
            <a:extLst>
              <a:ext uri="{FF2B5EF4-FFF2-40B4-BE49-F238E27FC236}">
                <a16:creationId xmlns:a16="http://schemas.microsoft.com/office/drawing/2014/main" id="{9B9A3E28-7A81-41FC-8533-4EAFFE50CAAA}"/>
              </a:ext>
            </a:extLst>
          </p:cNvPr>
          <p:cNvSpPr/>
          <p:nvPr/>
        </p:nvSpPr>
        <p:spPr>
          <a:xfrm>
            <a:off x="5339536"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sp>
        <p:nvSpPr>
          <p:cNvPr id="28" name="Google Shape;1698;p68">
            <a:extLst>
              <a:ext uri="{FF2B5EF4-FFF2-40B4-BE49-F238E27FC236}">
                <a16:creationId xmlns:a16="http://schemas.microsoft.com/office/drawing/2014/main" id="{FEAA91F3-B7A5-4983-8C08-1ABA4BC1A1F9}"/>
              </a:ext>
            </a:extLst>
          </p:cNvPr>
          <p:cNvSpPr/>
          <p:nvPr/>
        </p:nvSpPr>
        <p:spPr>
          <a:xfrm>
            <a:off x="7346194"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cxnSp>
        <p:nvCxnSpPr>
          <p:cNvPr id="29" name="Google Shape;1699;p68">
            <a:extLst>
              <a:ext uri="{FF2B5EF4-FFF2-40B4-BE49-F238E27FC236}">
                <a16:creationId xmlns:a16="http://schemas.microsoft.com/office/drawing/2014/main" id="{D8B7FC70-C7A1-4DBF-AD6F-4B6D8264BFEC}"/>
              </a:ext>
            </a:extLst>
          </p:cNvPr>
          <p:cNvCxnSpPr>
            <a:cxnSpLocks/>
            <a:stCxn id="25" idx="3"/>
            <a:endCxn id="26" idx="1"/>
          </p:cNvCxnSpPr>
          <p:nvPr/>
        </p:nvCxnSpPr>
        <p:spPr>
          <a:xfrm>
            <a:off x="1893218"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0" name="Google Shape;1700;p68">
            <a:extLst>
              <a:ext uri="{FF2B5EF4-FFF2-40B4-BE49-F238E27FC236}">
                <a16:creationId xmlns:a16="http://schemas.microsoft.com/office/drawing/2014/main" id="{019BAAB5-8188-4E5F-ACDB-B90EDB4D77CF}"/>
              </a:ext>
            </a:extLst>
          </p:cNvPr>
          <p:cNvCxnSpPr>
            <a:cxnSpLocks/>
            <a:stCxn id="26" idx="3"/>
            <a:endCxn id="27" idx="1"/>
          </p:cNvCxnSpPr>
          <p:nvPr/>
        </p:nvCxnSpPr>
        <p:spPr>
          <a:xfrm>
            <a:off x="3899877"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1" name="Google Shape;1701;p68">
            <a:extLst>
              <a:ext uri="{FF2B5EF4-FFF2-40B4-BE49-F238E27FC236}">
                <a16:creationId xmlns:a16="http://schemas.microsoft.com/office/drawing/2014/main" id="{4EA24FA0-0889-41F8-B9D3-3AA563A59FB7}"/>
              </a:ext>
            </a:extLst>
          </p:cNvPr>
          <p:cNvCxnSpPr>
            <a:cxnSpLocks/>
            <a:stCxn id="27" idx="3"/>
            <a:endCxn id="28" idx="1"/>
          </p:cNvCxnSpPr>
          <p:nvPr/>
        </p:nvCxnSpPr>
        <p:spPr>
          <a:xfrm>
            <a:off x="5906536" y="2975189"/>
            <a:ext cx="1439700" cy="0"/>
          </a:xfrm>
          <a:prstGeom prst="straightConnector1">
            <a:avLst/>
          </a:prstGeom>
          <a:noFill/>
          <a:ln w="9525" cap="flat" cmpd="sng">
            <a:solidFill>
              <a:schemeClr val="dk1"/>
            </a:solidFill>
            <a:prstDash val="solid"/>
            <a:round/>
            <a:headEnd type="none" w="med" len="med"/>
            <a:tailEnd type="diamond" w="med" len="med"/>
          </a:ln>
        </p:spPr>
      </p:cxnSp>
      <p:sp>
        <p:nvSpPr>
          <p:cNvPr id="46" name="TextBox 45">
            <a:extLst>
              <a:ext uri="{FF2B5EF4-FFF2-40B4-BE49-F238E27FC236}">
                <a16:creationId xmlns:a16="http://schemas.microsoft.com/office/drawing/2014/main" id="{0A41C4EA-00FE-4359-A4A1-403EC3C38F1F}"/>
              </a:ext>
            </a:extLst>
          </p:cNvPr>
          <p:cNvSpPr txBox="1"/>
          <p:nvPr/>
        </p:nvSpPr>
        <p:spPr>
          <a:xfrm>
            <a:off x="720000" y="3639714"/>
            <a:ext cx="1779435" cy="523220"/>
          </a:xfrm>
          <a:prstGeom prst="rect">
            <a:avLst/>
          </a:prstGeom>
          <a:noFill/>
        </p:spPr>
        <p:txBody>
          <a:bodyPr wrap="square">
            <a:spAutoFit/>
          </a:bodyPr>
          <a:lstStyle/>
          <a:p>
            <a:pPr algn="ctr"/>
            <a:r>
              <a:rPr lang="en-US" dirty="0"/>
              <a:t>User Authentication (Token-based)</a:t>
            </a:r>
          </a:p>
        </p:txBody>
      </p:sp>
      <p:sp>
        <p:nvSpPr>
          <p:cNvPr id="48" name="TextBox 47">
            <a:extLst>
              <a:ext uri="{FF2B5EF4-FFF2-40B4-BE49-F238E27FC236}">
                <a16:creationId xmlns:a16="http://schemas.microsoft.com/office/drawing/2014/main" id="{96A087DB-7DE7-4E27-93D0-5C7A87A06D55}"/>
              </a:ext>
            </a:extLst>
          </p:cNvPr>
          <p:cNvSpPr txBox="1"/>
          <p:nvPr/>
        </p:nvSpPr>
        <p:spPr>
          <a:xfrm>
            <a:off x="2637233" y="3639714"/>
            <a:ext cx="1858685" cy="523220"/>
          </a:xfrm>
          <a:prstGeom prst="rect">
            <a:avLst/>
          </a:prstGeom>
          <a:noFill/>
        </p:spPr>
        <p:txBody>
          <a:bodyPr wrap="square">
            <a:spAutoFit/>
          </a:bodyPr>
          <a:lstStyle/>
          <a:p>
            <a:pPr algn="ctr"/>
            <a:r>
              <a:rPr lang="en-US" dirty="0"/>
              <a:t>Game and Publisher CRUD operations</a:t>
            </a:r>
          </a:p>
        </p:txBody>
      </p:sp>
      <p:sp>
        <p:nvSpPr>
          <p:cNvPr id="50" name="TextBox 49">
            <a:extLst>
              <a:ext uri="{FF2B5EF4-FFF2-40B4-BE49-F238E27FC236}">
                <a16:creationId xmlns:a16="http://schemas.microsoft.com/office/drawing/2014/main" id="{F35F8459-81A2-4095-9459-C1A6EEBF7CA7}"/>
              </a:ext>
            </a:extLst>
          </p:cNvPr>
          <p:cNvSpPr txBox="1"/>
          <p:nvPr/>
        </p:nvSpPr>
        <p:spPr>
          <a:xfrm>
            <a:off x="4903186" y="3635334"/>
            <a:ext cx="1439700" cy="523220"/>
          </a:xfrm>
          <a:prstGeom prst="rect">
            <a:avLst/>
          </a:prstGeom>
          <a:noFill/>
        </p:spPr>
        <p:txBody>
          <a:bodyPr wrap="square">
            <a:spAutoFit/>
          </a:bodyPr>
          <a:lstStyle/>
          <a:p>
            <a:pPr algn="ctr"/>
            <a:r>
              <a:rPr lang="en-US" dirty="0"/>
              <a:t>Favorite system (Many-to-Many)</a:t>
            </a:r>
          </a:p>
        </p:txBody>
      </p:sp>
      <p:sp>
        <p:nvSpPr>
          <p:cNvPr id="52" name="TextBox 51">
            <a:extLst>
              <a:ext uri="{FF2B5EF4-FFF2-40B4-BE49-F238E27FC236}">
                <a16:creationId xmlns:a16="http://schemas.microsoft.com/office/drawing/2014/main" id="{31E9516D-749E-4B9D-8F82-C4B682F29E40}"/>
              </a:ext>
            </a:extLst>
          </p:cNvPr>
          <p:cNvSpPr txBox="1"/>
          <p:nvPr/>
        </p:nvSpPr>
        <p:spPr>
          <a:xfrm>
            <a:off x="6987896" y="3635334"/>
            <a:ext cx="1277245" cy="523220"/>
          </a:xfrm>
          <a:prstGeom prst="rect">
            <a:avLst/>
          </a:prstGeom>
          <a:noFill/>
        </p:spPr>
        <p:txBody>
          <a:bodyPr wrap="square">
            <a:spAutoFit/>
          </a:bodyPr>
          <a:lstStyle/>
          <a:p>
            <a:pPr algn="ctr"/>
            <a:r>
              <a:rPr lang="en-US" dirty="0"/>
              <a:t>Game Rating</a:t>
            </a:r>
          </a:p>
          <a:p>
            <a:pPr algn="ctr"/>
            <a:r>
              <a:rPr lang="en-US" dirty="0"/>
              <a:t>(One-to-One)</a:t>
            </a:r>
          </a:p>
        </p:txBody>
      </p:sp>
      <p:grpSp>
        <p:nvGrpSpPr>
          <p:cNvPr id="57" name="Google Shape;10795;p87">
            <a:extLst>
              <a:ext uri="{FF2B5EF4-FFF2-40B4-BE49-F238E27FC236}">
                <a16:creationId xmlns:a16="http://schemas.microsoft.com/office/drawing/2014/main" id="{6E87B31C-1DF7-4F21-A160-EE767118BE90}"/>
              </a:ext>
            </a:extLst>
          </p:cNvPr>
          <p:cNvGrpSpPr/>
          <p:nvPr/>
        </p:nvGrpSpPr>
        <p:grpSpPr>
          <a:xfrm>
            <a:off x="1427192" y="2799107"/>
            <a:ext cx="365052" cy="352162"/>
            <a:chOff x="-32243514" y="2299850"/>
            <a:chExt cx="300900" cy="290275"/>
          </a:xfrm>
          <a:solidFill>
            <a:schemeClr val="tx1"/>
          </a:solidFill>
        </p:grpSpPr>
        <p:sp>
          <p:nvSpPr>
            <p:cNvPr id="58" name="Google Shape;10796;p87">
              <a:extLst>
                <a:ext uri="{FF2B5EF4-FFF2-40B4-BE49-F238E27FC236}">
                  <a16:creationId xmlns:a16="http://schemas.microsoft.com/office/drawing/2014/main" id="{1185CBEC-D308-4418-A346-DEFCBD217CA9}"/>
                </a:ext>
              </a:extLst>
            </p:cNvPr>
            <p:cNvSpPr/>
            <p:nvPr/>
          </p:nvSpPr>
          <p:spPr>
            <a:xfrm>
              <a:off x="-32243514"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797;p87">
              <a:extLst>
                <a:ext uri="{FF2B5EF4-FFF2-40B4-BE49-F238E27FC236}">
                  <a16:creationId xmlns:a16="http://schemas.microsoft.com/office/drawing/2014/main" id="{6B6E5F25-2D01-48BC-BE12-FC0A967B1AAE}"/>
                </a:ext>
              </a:extLst>
            </p:cNvPr>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0012;p84">
            <a:extLst>
              <a:ext uri="{FF2B5EF4-FFF2-40B4-BE49-F238E27FC236}">
                <a16:creationId xmlns:a16="http://schemas.microsoft.com/office/drawing/2014/main" id="{2D1BBC03-BA39-49FC-9074-867CFA93B0A1}"/>
              </a:ext>
            </a:extLst>
          </p:cNvPr>
          <p:cNvSpPr/>
          <p:nvPr/>
        </p:nvSpPr>
        <p:spPr>
          <a:xfrm>
            <a:off x="3446973" y="280447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9982;p84">
            <a:extLst>
              <a:ext uri="{FF2B5EF4-FFF2-40B4-BE49-F238E27FC236}">
                <a16:creationId xmlns:a16="http://schemas.microsoft.com/office/drawing/2014/main" id="{9AAD4FF3-F2F6-4E02-AA38-2CC3E5D875C2}"/>
              </a:ext>
            </a:extLst>
          </p:cNvPr>
          <p:cNvSpPr/>
          <p:nvPr/>
        </p:nvSpPr>
        <p:spPr>
          <a:xfrm>
            <a:off x="5458276" y="2814600"/>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 name="Google Shape;10462;p86">
            <a:extLst>
              <a:ext uri="{FF2B5EF4-FFF2-40B4-BE49-F238E27FC236}">
                <a16:creationId xmlns:a16="http://schemas.microsoft.com/office/drawing/2014/main" id="{B5630B3C-A357-412F-AD77-5B51E5474016}"/>
              </a:ext>
            </a:extLst>
          </p:cNvPr>
          <p:cNvGrpSpPr/>
          <p:nvPr/>
        </p:nvGrpSpPr>
        <p:grpSpPr>
          <a:xfrm>
            <a:off x="7446580" y="2795233"/>
            <a:ext cx="366269" cy="359907"/>
            <a:chOff x="-60988625" y="2310475"/>
            <a:chExt cx="316650" cy="311150"/>
          </a:xfrm>
          <a:solidFill>
            <a:schemeClr val="tx1"/>
          </a:solidFill>
        </p:grpSpPr>
        <p:sp>
          <p:nvSpPr>
            <p:cNvPr id="66" name="Google Shape;10463;p86">
              <a:extLst>
                <a:ext uri="{FF2B5EF4-FFF2-40B4-BE49-F238E27FC236}">
                  <a16:creationId xmlns:a16="http://schemas.microsoft.com/office/drawing/2014/main" id="{58027779-9209-41DE-9E9B-BCC4BBEF0DDB}"/>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64;p86">
              <a:extLst>
                <a:ext uri="{FF2B5EF4-FFF2-40B4-BE49-F238E27FC236}">
                  <a16:creationId xmlns:a16="http://schemas.microsoft.com/office/drawing/2014/main" id="{8013052E-359E-47EE-AC9B-6D2F333BA99E}"/>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65;p86">
              <a:extLst>
                <a:ext uri="{FF2B5EF4-FFF2-40B4-BE49-F238E27FC236}">
                  <a16:creationId xmlns:a16="http://schemas.microsoft.com/office/drawing/2014/main" id="{339FFE02-9AC5-496B-87C9-E14B2F0A4D3C}"/>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66;p86">
              <a:extLst>
                <a:ext uri="{FF2B5EF4-FFF2-40B4-BE49-F238E27FC236}">
                  <a16:creationId xmlns:a16="http://schemas.microsoft.com/office/drawing/2014/main" id="{AFB45D4F-9975-4387-9B77-07457E00E0CE}"/>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67;p86">
              <a:extLst>
                <a:ext uri="{FF2B5EF4-FFF2-40B4-BE49-F238E27FC236}">
                  <a16:creationId xmlns:a16="http://schemas.microsoft.com/office/drawing/2014/main" id="{59BC0463-7A07-4CA7-8DF8-277936CFD150}"/>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68;p86">
              <a:extLst>
                <a:ext uri="{FF2B5EF4-FFF2-40B4-BE49-F238E27FC236}">
                  <a16:creationId xmlns:a16="http://schemas.microsoft.com/office/drawing/2014/main" id="{F4BE73ED-DF67-417F-9D54-C96B28739417}"/>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8541;p80">
            <a:extLst>
              <a:ext uri="{FF2B5EF4-FFF2-40B4-BE49-F238E27FC236}">
                <a16:creationId xmlns:a16="http://schemas.microsoft.com/office/drawing/2014/main" id="{E150EF4B-325A-49F3-9484-0CA905CDBE7A}"/>
              </a:ext>
            </a:extLst>
          </p:cNvPr>
          <p:cNvGrpSpPr/>
          <p:nvPr/>
        </p:nvGrpSpPr>
        <p:grpSpPr>
          <a:xfrm>
            <a:off x="-3022419" y="6310543"/>
            <a:ext cx="7798716" cy="913313"/>
            <a:chOff x="1606190" y="2506075"/>
            <a:chExt cx="5747346" cy="673075"/>
          </a:xfrm>
        </p:grpSpPr>
        <p:sp>
          <p:nvSpPr>
            <p:cNvPr id="34" name="Google Shape;8543;p80">
              <a:extLst>
                <a:ext uri="{FF2B5EF4-FFF2-40B4-BE49-F238E27FC236}">
                  <a16:creationId xmlns:a16="http://schemas.microsoft.com/office/drawing/2014/main" id="{3A97686B-BCF3-463F-8E62-8C9E9C4E1B8D}"/>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User Authentication </a:t>
              </a:r>
            </a:p>
            <a:p>
              <a:pPr algn="ctr"/>
              <a:r>
                <a:rPr lang="en-US" dirty="0"/>
                <a:t>(Token-based)</a:t>
              </a:r>
            </a:p>
          </p:txBody>
        </p:sp>
        <p:sp>
          <p:nvSpPr>
            <p:cNvPr id="35" name="Google Shape;8544;p80">
              <a:extLst>
                <a:ext uri="{FF2B5EF4-FFF2-40B4-BE49-F238E27FC236}">
                  <a16:creationId xmlns:a16="http://schemas.microsoft.com/office/drawing/2014/main" id="{94E1EC4E-0CD8-4A21-BD20-D8F83F317F32}"/>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Game and Publisher CRUD operations</a:t>
              </a:r>
            </a:p>
          </p:txBody>
        </p:sp>
        <p:sp>
          <p:nvSpPr>
            <p:cNvPr id="36" name="Google Shape;8545;p80">
              <a:extLst>
                <a:ext uri="{FF2B5EF4-FFF2-40B4-BE49-F238E27FC236}">
                  <a16:creationId xmlns:a16="http://schemas.microsoft.com/office/drawing/2014/main" id="{1C3BAE79-D0AF-4F06-B72E-9736BFB3DF43}"/>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46;p80">
              <a:extLst>
                <a:ext uri="{FF2B5EF4-FFF2-40B4-BE49-F238E27FC236}">
                  <a16:creationId xmlns:a16="http://schemas.microsoft.com/office/drawing/2014/main" id="{96EBE238-7A22-460F-8C84-AF5574AEC535}"/>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WHAT PROBLEM DOES IT SOLVE?</a:t>
            </a:r>
          </a:p>
        </p:txBody>
      </p:sp>
      <p:sp>
        <p:nvSpPr>
          <p:cNvPr id="41" name="TextBox 40">
            <a:extLst>
              <a:ext uri="{FF2B5EF4-FFF2-40B4-BE49-F238E27FC236}">
                <a16:creationId xmlns:a16="http://schemas.microsoft.com/office/drawing/2014/main" id="{758B30D8-9A2C-43D5-B260-11C4C4FA5415}"/>
              </a:ext>
            </a:extLst>
          </p:cNvPr>
          <p:cNvSpPr txBox="1"/>
          <p:nvPr/>
        </p:nvSpPr>
        <p:spPr>
          <a:xfrm>
            <a:off x="814153" y="1473034"/>
            <a:ext cx="7515693" cy="2647135"/>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latin typeface="Poppins" panose="00000500000000000000" pitchFamily="2" charset="0"/>
                <a:cs typeface="Poppins" panose="00000500000000000000" pitchFamily="2" charset="0"/>
              </a:rPr>
              <a:t>This Game API simplifies game data management by allowing users to view, rate, and favorite games. </a:t>
            </a:r>
          </a:p>
          <a:p>
            <a:pPr marL="285750" indent="-285750">
              <a:lnSpc>
                <a:spcPct val="150000"/>
              </a:lnSpc>
              <a:buFont typeface="Wingdings" panose="05000000000000000000" pitchFamily="2" charset="2"/>
              <a:buChar char="q"/>
            </a:pPr>
            <a:endParaRPr lang="en-US"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dirty="0">
                <a:latin typeface="Poppins" panose="00000500000000000000" pitchFamily="2" charset="0"/>
                <a:cs typeface="Poppins" panose="00000500000000000000" pitchFamily="2" charset="0"/>
              </a:rPr>
              <a:t>It helps developers build gaming platforms faster by providing ready-to-use endpoints for games, publishers, and user ratings.</a:t>
            </a:r>
          </a:p>
          <a:p>
            <a:pPr>
              <a:lnSpc>
                <a:spcPct val="150000"/>
              </a:lnSpc>
            </a:pPr>
            <a:endParaRPr lang="en-US"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dirty="0">
                <a:latin typeface="Poppins" panose="00000500000000000000" pitchFamily="2" charset="0"/>
                <a:cs typeface="Poppins" panose="00000500000000000000" pitchFamily="2" charset="0"/>
              </a:rPr>
              <a:t>It also supports dynamic features like user-specific favorites and average game ratings.</a:t>
            </a:r>
          </a:p>
        </p:txBody>
      </p:sp>
    </p:spTree>
    <p:extLst>
      <p:ext uri="{BB962C8B-B14F-4D97-AF65-F5344CB8AC3E}">
        <p14:creationId xmlns:p14="http://schemas.microsoft.com/office/powerpoint/2010/main" val="149414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DIFFICULTIES AND CHALLENGES</a:t>
            </a:r>
          </a:p>
        </p:txBody>
      </p:sp>
      <p:sp>
        <p:nvSpPr>
          <p:cNvPr id="3" name="Rectangle 2">
            <a:extLst>
              <a:ext uri="{FF2B5EF4-FFF2-40B4-BE49-F238E27FC236}">
                <a16:creationId xmlns:a16="http://schemas.microsoft.com/office/drawing/2014/main" id="{DB998F49-8B23-45BE-971E-2C53D52F4B36}"/>
              </a:ext>
            </a:extLst>
          </p:cNvPr>
          <p:cNvSpPr>
            <a:spLocks noChangeArrowheads="1"/>
          </p:cNvSpPr>
          <p:nvPr/>
        </p:nvSpPr>
        <p:spPr bwMode="auto">
          <a:xfrm>
            <a:off x="639400" y="1402199"/>
            <a:ext cx="78652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Designing clean relationships between tables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token-based authentication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Structuring clear API endpoints while keeping response formats consistent.</a:t>
            </a:r>
            <a:endParaRPr lang="en-US" altLang="en-US" sz="1500" dirty="0">
              <a:solidFill>
                <a:schemeClr val="tx1"/>
              </a:solidFill>
              <a:latin typeface="Poppins" panose="00000500000000000000" pitchFamily="2" charset="0"/>
              <a:cs typeface="Poppins" panose="00000500000000000000" pitchFamily="2"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user authentication and relation mapping for ratings and favorites.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Ensuring accurate average rating updates across user submissions.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FUTURE PLAN</a:t>
            </a:r>
          </a:p>
        </p:txBody>
      </p:sp>
      <p:sp>
        <p:nvSpPr>
          <p:cNvPr id="1544" name="Google Shape;1544;p66"/>
          <p:cNvSpPr txBox="1"/>
          <p:nvPr/>
        </p:nvSpPr>
        <p:spPr>
          <a:xfrm>
            <a:off x="2951356" y="1368850"/>
            <a:ext cx="4148254" cy="447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arlow" panose="00000500000000000000" pitchFamily="2" charset="0"/>
                <a:ea typeface="Barlow"/>
                <a:cs typeface="Barlow"/>
                <a:sym typeface="Barlow"/>
              </a:rPr>
              <a:t>Add frontend (Vue.js or React)</a:t>
            </a:r>
          </a:p>
        </p:txBody>
      </p:sp>
      <p:sp>
        <p:nvSpPr>
          <p:cNvPr id="1546" name="Google Shape;1546;p66"/>
          <p:cNvSpPr txBox="1"/>
          <p:nvPr/>
        </p:nvSpPr>
        <p:spPr>
          <a:xfrm>
            <a:off x="2951356" y="2178650"/>
            <a:ext cx="3874253"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arlow"/>
                <a:ea typeface="Barlow"/>
                <a:cs typeface="Barlow"/>
                <a:sym typeface="Barlow"/>
              </a:rPr>
              <a:t>Add user profiles with avatars (1-to-1)</a:t>
            </a:r>
          </a:p>
        </p:txBody>
      </p:sp>
      <p:sp>
        <p:nvSpPr>
          <p:cNvPr id="1548" name="Google Shape;1548;p66"/>
          <p:cNvSpPr txBox="1"/>
          <p:nvPr/>
        </p:nvSpPr>
        <p:spPr>
          <a:xfrm>
            <a:off x="2951356" y="2964850"/>
            <a:ext cx="4703698"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a:solidFill>
                  <a:schemeClr val="dk1"/>
                </a:solidFill>
                <a:latin typeface="Barlow"/>
                <a:ea typeface="Barlow"/>
                <a:cs typeface="Barlow"/>
                <a:sym typeface="Barlow"/>
              </a:rPr>
              <a:t>Add more functions and improve the system</a:t>
            </a:r>
            <a:endParaRPr sz="1800" dirty="0">
              <a:solidFill>
                <a:schemeClr val="dk1"/>
              </a:solidFill>
              <a:latin typeface="Barlow"/>
              <a:ea typeface="Barlow"/>
              <a:cs typeface="Barlow"/>
              <a:sym typeface="Barlow"/>
            </a:endParaRPr>
          </a:p>
        </p:txBody>
      </p:sp>
      <p:sp>
        <p:nvSpPr>
          <p:cNvPr id="1549" name="Google Shape;1549;p66"/>
          <p:cNvSpPr/>
          <p:nvPr/>
        </p:nvSpPr>
        <p:spPr>
          <a:xfrm>
            <a:off x="1492304" y="1307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6"/>
          <p:cNvSpPr/>
          <p:nvPr/>
        </p:nvSpPr>
        <p:spPr>
          <a:xfrm>
            <a:off x="1492304" y="2105938"/>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66"/>
          <p:cNvSpPr/>
          <p:nvPr/>
        </p:nvSpPr>
        <p:spPr>
          <a:xfrm>
            <a:off x="1492304" y="2903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6"/>
          <p:cNvSpPr/>
          <p:nvPr/>
        </p:nvSpPr>
        <p:spPr>
          <a:xfrm>
            <a:off x="1606042" y="3019000"/>
            <a:ext cx="339525" cy="339300"/>
          </a:xfrm>
          <a:custGeom>
            <a:avLst/>
            <a:gdLst/>
            <a:ahLst/>
            <a:cxnLst/>
            <a:rect l="l" t="t" r="r" b="b"/>
            <a:pathLst>
              <a:path w="13581" h="13572" extrusionOk="0">
                <a:moveTo>
                  <a:pt x="12794" y="542"/>
                </a:moveTo>
                <a:cubicBezTo>
                  <a:pt x="12930" y="542"/>
                  <a:pt x="13056" y="651"/>
                  <a:pt x="13056" y="804"/>
                </a:cubicBezTo>
                <a:lnTo>
                  <a:pt x="13056" y="1066"/>
                </a:lnTo>
                <a:lnTo>
                  <a:pt x="10925" y="1066"/>
                </a:lnTo>
                <a:cubicBezTo>
                  <a:pt x="10789" y="1066"/>
                  <a:pt x="10676" y="1192"/>
                  <a:pt x="10663" y="1329"/>
                </a:cubicBezTo>
                <a:cubicBezTo>
                  <a:pt x="10663" y="1481"/>
                  <a:pt x="10553" y="1591"/>
                  <a:pt x="10401" y="1591"/>
                </a:cubicBezTo>
                <a:lnTo>
                  <a:pt x="8283" y="1591"/>
                </a:lnTo>
                <a:cubicBezTo>
                  <a:pt x="8133" y="1591"/>
                  <a:pt x="8021" y="1468"/>
                  <a:pt x="8021" y="1329"/>
                </a:cubicBezTo>
                <a:cubicBezTo>
                  <a:pt x="8021" y="1176"/>
                  <a:pt x="7898" y="1066"/>
                  <a:pt x="7758" y="1066"/>
                </a:cubicBezTo>
                <a:lnTo>
                  <a:pt x="5644" y="1066"/>
                </a:lnTo>
                <a:lnTo>
                  <a:pt x="5644" y="804"/>
                </a:lnTo>
                <a:cubicBezTo>
                  <a:pt x="5644" y="651"/>
                  <a:pt x="5753" y="542"/>
                  <a:pt x="5906" y="542"/>
                </a:cubicBezTo>
                <a:close/>
                <a:moveTo>
                  <a:pt x="6806" y="4399"/>
                </a:moveTo>
                <a:cubicBezTo>
                  <a:pt x="7702" y="4399"/>
                  <a:pt x="8492" y="4897"/>
                  <a:pt x="8907" y="5644"/>
                </a:cubicBezTo>
                <a:lnTo>
                  <a:pt x="8256" y="6281"/>
                </a:lnTo>
                <a:lnTo>
                  <a:pt x="7343" y="5368"/>
                </a:lnTo>
                <a:cubicBezTo>
                  <a:pt x="7295" y="5320"/>
                  <a:pt x="7230" y="5296"/>
                  <a:pt x="7162" y="5296"/>
                </a:cubicBezTo>
                <a:cubicBezTo>
                  <a:pt x="7095" y="5296"/>
                  <a:pt x="7026" y="5320"/>
                  <a:pt x="6972" y="5368"/>
                </a:cubicBezTo>
                <a:lnTo>
                  <a:pt x="5338" y="7002"/>
                </a:lnTo>
                <a:cubicBezTo>
                  <a:pt x="5242" y="7111"/>
                  <a:pt x="5242" y="7277"/>
                  <a:pt x="5338" y="7373"/>
                </a:cubicBezTo>
                <a:cubicBezTo>
                  <a:pt x="5393" y="7428"/>
                  <a:pt x="5462" y="7456"/>
                  <a:pt x="5529" y="7456"/>
                </a:cubicBezTo>
                <a:cubicBezTo>
                  <a:pt x="5596" y="7456"/>
                  <a:pt x="5662" y="7428"/>
                  <a:pt x="5710" y="7373"/>
                </a:cubicBezTo>
                <a:lnTo>
                  <a:pt x="7164" y="5936"/>
                </a:lnTo>
                <a:lnTo>
                  <a:pt x="8077" y="6849"/>
                </a:lnTo>
                <a:cubicBezTo>
                  <a:pt x="8125" y="6897"/>
                  <a:pt x="8191" y="6921"/>
                  <a:pt x="8258" y="6921"/>
                </a:cubicBezTo>
                <a:cubicBezTo>
                  <a:pt x="8325" y="6921"/>
                  <a:pt x="8394" y="6897"/>
                  <a:pt x="8449" y="6849"/>
                </a:cubicBezTo>
                <a:lnTo>
                  <a:pt x="9113" y="6185"/>
                </a:lnTo>
                <a:lnTo>
                  <a:pt x="9113" y="6185"/>
                </a:lnTo>
                <a:cubicBezTo>
                  <a:pt x="9526" y="7643"/>
                  <a:pt x="8363" y="9173"/>
                  <a:pt x="6825" y="9173"/>
                </a:cubicBezTo>
                <a:cubicBezTo>
                  <a:pt x="6819" y="9173"/>
                  <a:pt x="6812" y="9173"/>
                  <a:pt x="6806" y="9173"/>
                </a:cubicBezTo>
                <a:cubicBezTo>
                  <a:pt x="3652" y="9047"/>
                  <a:pt x="3652" y="4525"/>
                  <a:pt x="6806" y="4399"/>
                </a:cubicBezTo>
                <a:close/>
                <a:moveTo>
                  <a:pt x="3801" y="9379"/>
                </a:moveTo>
                <a:cubicBezTo>
                  <a:pt x="3927" y="9531"/>
                  <a:pt x="4067" y="9671"/>
                  <a:pt x="4216" y="9793"/>
                </a:cubicBezTo>
                <a:lnTo>
                  <a:pt x="3844" y="10182"/>
                </a:lnTo>
                <a:lnTo>
                  <a:pt x="3416" y="9740"/>
                </a:lnTo>
                <a:lnTo>
                  <a:pt x="3801" y="9379"/>
                </a:lnTo>
                <a:close/>
                <a:moveTo>
                  <a:pt x="6806" y="3334"/>
                </a:moveTo>
                <a:cubicBezTo>
                  <a:pt x="7994" y="3334"/>
                  <a:pt x="9060" y="3944"/>
                  <a:pt x="9667" y="4871"/>
                </a:cubicBezTo>
                <a:lnTo>
                  <a:pt x="9295" y="5259"/>
                </a:lnTo>
                <a:cubicBezTo>
                  <a:pt x="8704" y="4311"/>
                  <a:pt x="7771" y="3884"/>
                  <a:pt x="6846" y="3884"/>
                </a:cubicBezTo>
                <a:cubicBezTo>
                  <a:pt x="5367" y="3884"/>
                  <a:pt x="3909" y="4976"/>
                  <a:pt x="3901" y="6779"/>
                </a:cubicBezTo>
                <a:cubicBezTo>
                  <a:pt x="3901" y="8396"/>
                  <a:pt x="5199" y="9697"/>
                  <a:pt x="6806" y="9697"/>
                </a:cubicBezTo>
                <a:cubicBezTo>
                  <a:pt x="6818" y="9697"/>
                  <a:pt x="6830" y="9697"/>
                  <a:pt x="6843" y="9697"/>
                </a:cubicBezTo>
                <a:cubicBezTo>
                  <a:pt x="8829" y="9697"/>
                  <a:pt x="10257" y="7598"/>
                  <a:pt x="9528" y="5757"/>
                </a:cubicBezTo>
                <a:lnTo>
                  <a:pt x="9943" y="5355"/>
                </a:lnTo>
                <a:lnTo>
                  <a:pt x="9943" y="5355"/>
                </a:lnTo>
                <a:cubicBezTo>
                  <a:pt x="10987" y="7549"/>
                  <a:pt x="9293" y="10222"/>
                  <a:pt x="6864" y="10222"/>
                </a:cubicBezTo>
                <a:cubicBezTo>
                  <a:pt x="6844" y="10222"/>
                  <a:pt x="6825" y="10222"/>
                  <a:pt x="6806" y="10222"/>
                </a:cubicBezTo>
                <a:cubicBezTo>
                  <a:pt x="2254" y="10056"/>
                  <a:pt x="2254" y="3516"/>
                  <a:pt x="6806" y="3334"/>
                </a:cubicBezTo>
                <a:close/>
                <a:moveTo>
                  <a:pt x="13056" y="1591"/>
                </a:moveTo>
                <a:lnTo>
                  <a:pt x="13056" y="11981"/>
                </a:lnTo>
                <a:lnTo>
                  <a:pt x="5644" y="11981"/>
                </a:lnTo>
                <a:lnTo>
                  <a:pt x="5644" y="10584"/>
                </a:lnTo>
                <a:cubicBezTo>
                  <a:pt x="6002" y="10693"/>
                  <a:pt x="6404" y="10763"/>
                  <a:pt x="6806" y="10763"/>
                </a:cubicBezTo>
                <a:cubicBezTo>
                  <a:pt x="6823" y="10763"/>
                  <a:pt x="6841" y="10763"/>
                  <a:pt x="6858" y="10763"/>
                </a:cubicBezTo>
                <a:cubicBezTo>
                  <a:pt x="9760" y="10763"/>
                  <a:pt x="11707" y="7511"/>
                  <a:pt x="10331" y="4954"/>
                </a:cubicBezTo>
                <a:lnTo>
                  <a:pt x="11563" y="3722"/>
                </a:lnTo>
                <a:lnTo>
                  <a:pt x="11563" y="3984"/>
                </a:lnTo>
                <a:cubicBezTo>
                  <a:pt x="11563" y="4110"/>
                  <a:pt x="11659" y="4233"/>
                  <a:pt x="11798" y="4246"/>
                </a:cubicBezTo>
                <a:cubicBezTo>
                  <a:pt x="11815" y="4249"/>
                  <a:pt x="11831" y="4251"/>
                  <a:pt x="11847" y="4251"/>
                </a:cubicBezTo>
                <a:cubicBezTo>
                  <a:pt x="11990" y="4251"/>
                  <a:pt x="12100" y="4134"/>
                  <a:pt x="12100" y="3984"/>
                </a:cubicBezTo>
                <a:lnTo>
                  <a:pt x="12100" y="3085"/>
                </a:lnTo>
                <a:cubicBezTo>
                  <a:pt x="12100" y="2935"/>
                  <a:pt x="11977" y="2809"/>
                  <a:pt x="11838" y="2809"/>
                </a:cubicBezTo>
                <a:lnTo>
                  <a:pt x="10925" y="2809"/>
                </a:lnTo>
                <a:cubicBezTo>
                  <a:pt x="10802" y="2809"/>
                  <a:pt x="10676" y="2905"/>
                  <a:pt x="10663" y="3045"/>
                </a:cubicBezTo>
                <a:cubicBezTo>
                  <a:pt x="10636" y="3197"/>
                  <a:pt x="10759" y="3350"/>
                  <a:pt x="10925" y="3350"/>
                </a:cubicBezTo>
                <a:lnTo>
                  <a:pt x="11187" y="3350"/>
                </a:lnTo>
                <a:lnTo>
                  <a:pt x="10042" y="4495"/>
                </a:lnTo>
                <a:cubicBezTo>
                  <a:pt x="9348" y="3460"/>
                  <a:pt x="8059" y="2812"/>
                  <a:pt x="6770" y="2812"/>
                </a:cubicBezTo>
                <a:cubicBezTo>
                  <a:pt x="6390" y="2812"/>
                  <a:pt x="6009" y="2869"/>
                  <a:pt x="5644" y="2988"/>
                </a:cubicBezTo>
                <a:lnTo>
                  <a:pt x="5644" y="1591"/>
                </a:lnTo>
                <a:lnTo>
                  <a:pt x="7536" y="1591"/>
                </a:lnTo>
                <a:cubicBezTo>
                  <a:pt x="7649" y="1909"/>
                  <a:pt x="7938" y="2132"/>
                  <a:pt x="8283" y="2132"/>
                </a:cubicBezTo>
                <a:lnTo>
                  <a:pt x="10401" y="2132"/>
                </a:lnTo>
                <a:cubicBezTo>
                  <a:pt x="10746" y="2132"/>
                  <a:pt x="11038" y="1909"/>
                  <a:pt x="11148" y="1591"/>
                </a:cubicBezTo>
                <a:close/>
                <a:moveTo>
                  <a:pt x="3028" y="10112"/>
                </a:moveTo>
                <a:lnTo>
                  <a:pt x="3486" y="10570"/>
                </a:lnTo>
                <a:lnTo>
                  <a:pt x="1285" y="12921"/>
                </a:lnTo>
                <a:cubicBezTo>
                  <a:pt x="1212" y="13000"/>
                  <a:pt x="1107" y="13039"/>
                  <a:pt x="1000" y="13039"/>
                </a:cubicBezTo>
                <a:cubicBezTo>
                  <a:pt x="883" y="13039"/>
                  <a:pt x="764" y="12994"/>
                  <a:pt x="678" y="12907"/>
                </a:cubicBezTo>
                <a:cubicBezTo>
                  <a:pt x="525" y="12755"/>
                  <a:pt x="512" y="12462"/>
                  <a:pt x="678" y="12313"/>
                </a:cubicBezTo>
                <a:lnTo>
                  <a:pt x="3028" y="10112"/>
                </a:lnTo>
                <a:close/>
                <a:moveTo>
                  <a:pt x="13056" y="12506"/>
                </a:moveTo>
                <a:lnTo>
                  <a:pt x="13056" y="12768"/>
                </a:lnTo>
                <a:cubicBezTo>
                  <a:pt x="13056" y="12921"/>
                  <a:pt x="12930" y="13043"/>
                  <a:pt x="12794" y="13043"/>
                </a:cubicBezTo>
                <a:lnTo>
                  <a:pt x="5906" y="13043"/>
                </a:lnTo>
                <a:cubicBezTo>
                  <a:pt x="5753" y="13043"/>
                  <a:pt x="5644" y="12921"/>
                  <a:pt x="5644" y="12768"/>
                </a:cubicBezTo>
                <a:lnTo>
                  <a:pt x="5644" y="12506"/>
                </a:lnTo>
                <a:close/>
                <a:moveTo>
                  <a:pt x="5906" y="1"/>
                </a:moveTo>
                <a:cubicBezTo>
                  <a:pt x="5461" y="1"/>
                  <a:pt x="5103" y="363"/>
                  <a:pt x="5103" y="804"/>
                </a:cubicBezTo>
                <a:lnTo>
                  <a:pt x="5103" y="3197"/>
                </a:lnTo>
                <a:cubicBezTo>
                  <a:pt x="2988" y="4137"/>
                  <a:pt x="2142" y="7002"/>
                  <a:pt x="3469" y="8950"/>
                </a:cubicBezTo>
                <a:lnTo>
                  <a:pt x="302" y="11925"/>
                </a:lnTo>
                <a:cubicBezTo>
                  <a:pt x="123" y="12091"/>
                  <a:pt x="27" y="12326"/>
                  <a:pt x="27" y="12589"/>
                </a:cubicBezTo>
                <a:cubicBezTo>
                  <a:pt x="1" y="13106"/>
                  <a:pt x="456" y="13571"/>
                  <a:pt x="987" y="13571"/>
                </a:cubicBezTo>
                <a:cubicBezTo>
                  <a:pt x="995" y="13571"/>
                  <a:pt x="1002" y="13571"/>
                  <a:pt x="1010" y="13571"/>
                </a:cubicBezTo>
                <a:cubicBezTo>
                  <a:pt x="1259" y="13571"/>
                  <a:pt x="1494" y="13458"/>
                  <a:pt x="1660" y="13279"/>
                </a:cubicBezTo>
                <a:lnTo>
                  <a:pt x="4631" y="10112"/>
                </a:lnTo>
                <a:cubicBezTo>
                  <a:pt x="4784" y="10208"/>
                  <a:pt x="4937" y="10291"/>
                  <a:pt x="5103" y="10374"/>
                </a:cubicBezTo>
                <a:lnTo>
                  <a:pt x="5103" y="12768"/>
                </a:lnTo>
                <a:cubicBezTo>
                  <a:pt x="5103" y="13209"/>
                  <a:pt x="5461" y="13571"/>
                  <a:pt x="5906" y="13571"/>
                </a:cubicBezTo>
                <a:lnTo>
                  <a:pt x="12794" y="13571"/>
                </a:lnTo>
                <a:cubicBezTo>
                  <a:pt x="13222" y="13571"/>
                  <a:pt x="13581" y="13209"/>
                  <a:pt x="13581" y="12768"/>
                </a:cubicBezTo>
                <a:lnTo>
                  <a:pt x="13581" y="804"/>
                </a:lnTo>
                <a:cubicBezTo>
                  <a:pt x="13581" y="363"/>
                  <a:pt x="13222" y="1"/>
                  <a:pt x="12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66"/>
          <p:cNvGrpSpPr/>
          <p:nvPr/>
        </p:nvGrpSpPr>
        <p:grpSpPr>
          <a:xfrm>
            <a:off x="1606167" y="2220988"/>
            <a:ext cx="339275" cy="339300"/>
            <a:chOff x="3277475" y="3256400"/>
            <a:chExt cx="339275" cy="339300"/>
          </a:xfrm>
        </p:grpSpPr>
        <p:sp>
          <p:nvSpPr>
            <p:cNvPr id="1554" name="Google Shape;1554;p66"/>
            <p:cNvSpPr/>
            <p:nvPr/>
          </p:nvSpPr>
          <p:spPr>
            <a:xfrm>
              <a:off x="3277475" y="3256400"/>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6"/>
            <p:cNvSpPr/>
            <p:nvPr/>
          </p:nvSpPr>
          <p:spPr>
            <a:xfrm>
              <a:off x="3374325" y="3341150"/>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6"/>
            <p:cNvSpPr/>
            <p:nvPr/>
          </p:nvSpPr>
          <p:spPr>
            <a:xfrm>
              <a:off x="3371900" y="3313500"/>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6"/>
            <p:cNvSpPr/>
            <p:nvPr/>
          </p:nvSpPr>
          <p:spPr>
            <a:xfrm>
              <a:off x="3371900" y="3341150"/>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6"/>
            <p:cNvSpPr/>
            <p:nvPr/>
          </p:nvSpPr>
          <p:spPr>
            <a:xfrm>
              <a:off x="3371900" y="3285775"/>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6"/>
            <p:cNvSpPr/>
            <p:nvPr/>
          </p:nvSpPr>
          <p:spPr>
            <a:xfrm>
              <a:off x="3454575" y="3313500"/>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6"/>
            <p:cNvSpPr/>
            <p:nvPr/>
          </p:nvSpPr>
          <p:spPr>
            <a:xfrm>
              <a:off x="3454575" y="3285775"/>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6"/>
            <p:cNvSpPr/>
            <p:nvPr/>
          </p:nvSpPr>
          <p:spPr>
            <a:xfrm>
              <a:off x="3484600" y="3341150"/>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6"/>
            <p:cNvSpPr/>
            <p:nvPr/>
          </p:nvSpPr>
          <p:spPr>
            <a:xfrm>
              <a:off x="3371900" y="3473600"/>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6"/>
            <p:cNvSpPr/>
            <p:nvPr/>
          </p:nvSpPr>
          <p:spPr>
            <a:xfrm>
              <a:off x="3484600" y="3473600"/>
              <a:ext cx="37375" cy="13450"/>
            </a:xfrm>
            <a:custGeom>
              <a:avLst/>
              <a:gdLst/>
              <a:ahLst/>
              <a:cxnLst/>
              <a:rect l="l" t="t" r="r" b="b"/>
              <a:pathLst>
                <a:path w="1495" h="538" extrusionOk="0">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66"/>
          <p:cNvGrpSpPr/>
          <p:nvPr/>
        </p:nvGrpSpPr>
        <p:grpSpPr>
          <a:xfrm>
            <a:off x="1606167" y="1423100"/>
            <a:ext cx="339275" cy="339100"/>
            <a:chOff x="1731125" y="1574650"/>
            <a:chExt cx="339275" cy="339100"/>
          </a:xfrm>
        </p:grpSpPr>
        <p:sp>
          <p:nvSpPr>
            <p:cNvPr id="1565" name="Google Shape;1565;p66"/>
            <p:cNvSpPr/>
            <p:nvPr/>
          </p:nvSpPr>
          <p:spPr>
            <a:xfrm>
              <a:off x="1861175" y="1704825"/>
              <a:ext cx="69475" cy="59875"/>
            </a:xfrm>
            <a:custGeom>
              <a:avLst/>
              <a:gdLst/>
              <a:ahLst/>
              <a:cxnLst/>
              <a:rect l="l" t="t" r="r" b="b"/>
              <a:pathLst>
                <a:path w="2779" h="2395" extrusionOk="0">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6"/>
            <p:cNvSpPr/>
            <p:nvPr/>
          </p:nvSpPr>
          <p:spPr>
            <a:xfrm>
              <a:off x="1731125" y="1574650"/>
              <a:ext cx="339275" cy="339100"/>
            </a:xfrm>
            <a:custGeom>
              <a:avLst/>
              <a:gdLst/>
              <a:ahLst/>
              <a:cxnLst/>
              <a:rect l="l" t="t" r="r" b="b"/>
              <a:pathLst>
                <a:path w="13571" h="13564" extrusionOk="0">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6"/>
          <p:cNvSpPr txBox="1"/>
          <p:nvPr/>
        </p:nvSpPr>
        <p:spPr>
          <a:xfrm>
            <a:off x="2951356" y="3762850"/>
            <a:ext cx="4703698"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dirty="0">
                <a:solidFill>
                  <a:schemeClr val="dk1"/>
                </a:solidFill>
                <a:latin typeface="Barlow"/>
                <a:ea typeface="Barlow"/>
                <a:cs typeface="Barlow"/>
                <a:sym typeface="Barlow"/>
              </a:rPr>
              <a:t>Deploy online for public API access</a:t>
            </a:r>
            <a:endParaRPr sz="1800" dirty="0">
              <a:solidFill>
                <a:schemeClr val="dk1"/>
              </a:solidFill>
              <a:latin typeface="Barlow"/>
              <a:ea typeface="Barlow"/>
              <a:cs typeface="Barlow"/>
              <a:sym typeface="Barlow"/>
            </a:endParaRPr>
          </a:p>
        </p:txBody>
      </p:sp>
      <p:sp>
        <p:nvSpPr>
          <p:cNvPr id="1572" name="Google Shape;1572;p66"/>
          <p:cNvSpPr/>
          <p:nvPr/>
        </p:nvSpPr>
        <p:spPr>
          <a:xfrm>
            <a:off x="1492304" y="3701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8" name="Google Shape;1578;p66"/>
          <p:cNvCxnSpPr>
            <a:cxnSpLocks/>
            <a:stCxn id="1549" idx="3"/>
            <a:endCxn id="1544" idx="1"/>
          </p:cNvCxnSpPr>
          <p:nvPr/>
        </p:nvCxnSpPr>
        <p:spPr>
          <a:xfrm>
            <a:off x="2059304" y="1592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79" name="Google Shape;1579;p66"/>
          <p:cNvCxnSpPr>
            <a:cxnSpLocks/>
            <a:stCxn id="1550" idx="3"/>
            <a:endCxn id="1546" idx="1"/>
          </p:cNvCxnSpPr>
          <p:nvPr/>
        </p:nvCxnSpPr>
        <p:spPr>
          <a:xfrm>
            <a:off x="2059304" y="2390638"/>
            <a:ext cx="892052" cy="11812"/>
          </a:xfrm>
          <a:prstGeom prst="straightConnector1">
            <a:avLst/>
          </a:prstGeom>
          <a:noFill/>
          <a:ln w="9525" cap="flat" cmpd="sng">
            <a:solidFill>
              <a:schemeClr val="dk1"/>
            </a:solidFill>
            <a:prstDash val="solid"/>
            <a:round/>
            <a:headEnd type="none" w="med" len="med"/>
            <a:tailEnd type="diamond" w="med" len="med"/>
          </a:ln>
        </p:spPr>
      </p:cxnSp>
      <p:cxnSp>
        <p:nvCxnSpPr>
          <p:cNvPr id="1580" name="Google Shape;1580;p66"/>
          <p:cNvCxnSpPr>
            <a:cxnSpLocks/>
            <a:stCxn id="1551" idx="3"/>
            <a:endCxn id="1548" idx="1"/>
          </p:cNvCxnSpPr>
          <p:nvPr/>
        </p:nvCxnSpPr>
        <p:spPr>
          <a:xfrm>
            <a:off x="2059304" y="3188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81" name="Google Shape;1581;p66"/>
          <p:cNvCxnSpPr>
            <a:cxnSpLocks/>
            <a:stCxn id="1572" idx="3"/>
            <a:endCxn id="1571" idx="1"/>
          </p:cNvCxnSpPr>
          <p:nvPr/>
        </p:nvCxnSpPr>
        <p:spPr>
          <a:xfrm>
            <a:off x="2059304" y="3986650"/>
            <a:ext cx="892052" cy="0"/>
          </a:xfrm>
          <a:prstGeom prst="straightConnector1">
            <a:avLst/>
          </a:prstGeom>
          <a:noFill/>
          <a:ln w="9525" cap="flat" cmpd="sng">
            <a:solidFill>
              <a:schemeClr val="dk1"/>
            </a:solidFill>
            <a:prstDash val="solid"/>
            <a:round/>
            <a:headEnd type="none" w="med" len="med"/>
            <a:tailEnd type="diamond" w="med" len="med"/>
          </a:ln>
        </p:spPr>
      </p:cxnSp>
      <p:grpSp>
        <p:nvGrpSpPr>
          <p:cNvPr id="1582" name="Google Shape;1582;p66"/>
          <p:cNvGrpSpPr/>
          <p:nvPr/>
        </p:nvGrpSpPr>
        <p:grpSpPr>
          <a:xfrm>
            <a:off x="1606188" y="3834300"/>
            <a:ext cx="339200" cy="304700"/>
            <a:chOff x="1049950" y="2164750"/>
            <a:chExt cx="339200" cy="304700"/>
          </a:xfrm>
        </p:grpSpPr>
        <p:sp>
          <p:nvSpPr>
            <p:cNvPr id="1583" name="Google Shape;1583;p66"/>
            <p:cNvSpPr/>
            <p:nvPr/>
          </p:nvSpPr>
          <p:spPr>
            <a:xfrm>
              <a:off x="1049950" y="2164750"/>
              <a:ext cx="339200" cy="304700"/>
            </a:xfrm>
            <a:custGeom>
              <a:avLst/>
              <a:gdLst/>
              <a:ahLst/>
              <a:cxnLst/>
              <a:rect l="l" t="t" r="r" b="b"/>
              <a:pathLst>
                <a:path w="13568" h="12188" extrusionOk="0">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6"/>
            <p:cNvSpPr/>
            <p:nvPr/>
          </p:nvSpPr>
          <p:spPr>
            <a:xfrm>
              <a:off x="1305125" y="2369825"/>
              <a:ext cx="36300" cy="46450"/>
            </a:xfrm>
            <a:custGeom>
              <a:avLst/>
              <a:gdLst/>
              <a:ahLst/>
              <a:cxnLst/>
              <a:rect l="l" t="t" r="r" b="b"/>
              <a:pathLst>
                <a:path w="1452" h="1858" extrusionOk="0">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5" name="Google Shape;1585;p66"/>
          <p:cNvCxnSpPr>
            <a:stCxn id="1549" idx="2"/>
            <a:endCxn id="1550" idx="0"/>
          </p:cNvCxnSpPr>
          <p:nvPr/>
        </p:nvCxnSpPr>
        <p:spPr>
          <a:xfrm>
            <a:off x="1775804" y="1877350"/>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6" name="Google Shape;1586;p66"/>
          <p:cNvCxnSpPr>
            <a:stCxn id="1550" idx="2"/>
            <a:endCxn id="1551" idx="0"/>
          </p:cNvCxnSpPr>
          <p:nvPr/>
        </p:nvCxnSpPr>
        <p:spPr>
          <a:xfrm>
            <a:off x="1775804" y="2675338"/>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7" name="Google Shape;1587;p66"/>
          <p:cNvCxnSpPr>
            <a:stCxn id="1551" idx="2"/>
            <a:endCxn id="1572" idx="0"/>
          </p:cNvCxnSpPr>
          <p:nvPr/>
        </p:nvCxnSpPr>
        <p:spPr>
          <a:xfrm>
            <a:off x="1775804" y="3473350"/>
            <a:ext cx="0" cy="2286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pic>
        <p:nvPicPr>
          <p:cNvPr id="1135" name="Google Shape;1135;p49"/>
          <p:cNvPicPr preferRelativeResize="0">
            <a:picLocks noGrp="1"/>
          </p:cNvPicPr>
          <p:nvPr>
            <p:ph type="pic" idx="2"/>
          </p:nvPr>
        </p:nvPicPr>
        <p:blipFill>
          <a:blip r:embed="rId3"/>
          <a:srcRect t="1439" b="1439"/>
          <a:stretch/>
        </p:blipFill>
        <p:spPr>
          <a:xfrm>
            <a:off x="688693" y="383089"/>
            <a:ext cx="7766613" cy="4368719"/>
          </a:xfrm>
          <a:prstGeom prst="rect">
            <a:avLst/>
          </a:prstGeom>
        </p:spPr>
      </p:pic>
      <p:sp>
        <p:nvSpPr>
          <p:cNvPr id="1136" name="Google Shape;1136;p49"/>
          <p:cNvSpPr/>
          <p:nvPr/>
        </p:nvSpPr>
        <p:spPr>
          <a:xfrm rot="10800000">
            <a:off x="4751872" y="-1928492"/>
            <a:ext cx="4392129" cy="259071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49"/>
          <p:cNvGrpSpPr/>
          <p:nvPr/>
        </p:nvGrpSpPr>
        <p:grpSpPr>
          <a:xfrm flipH="1">
            <a:off x="7301636" y="4264175"/>
            <a:ext cx="2996036" cy="868988"/>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tx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tx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49"/>
          <p:cNvGrpSpPr/>
          <p:nvPr/>
        </p:nvGrpSpPr>
        <p:grpSpPr>
          <a:xfrm>
            <a:off x="-1892403" y="269477"/>
            <a:ext cx="3427062" cy="540036"/>
            <a:chOff x="-1366378" y="3596340"/>
            <a:chExt cx="3427062" cy="540036"/>
          </a:xfrm>
        </p:grpSpPr>
        <p:grpSp>
          <p:nvGrpSpPr>
            <p:cNvPr id="1159" name="Google Shape;1159;p49"/>
            <p:cNvGrpSpPr/>
            <p:nvPr/>
          </p:nvGrpSpPr>
          <p:grpSpPr>
            <a:xfrm>
              <a:off x="-1366378" y="4034012"/>
              <a:ext cx="3070084" cy="102364"/>
              <a:chOff x="1779150" y="2604263"/>
              <a:chExt cx="3811875" cy="127113"/>
            </a:xfrm>
          </p:grpSpPr>
          <p:sp>
            <p:nvSpPr>
              <p:cNvPr id="1160" name="Google Shape;1160;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61" name="Google Shape;1161;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flipH="1">
              <a:off x="-949619" y="3596340"/>
              <a:ext cx="3010303" cy="380635"/>
              <a:chOff x="5446772" y="1743190"/>
              <a:chExt cx="3010303" cy="380635"/>
            </a:xfrm>
          </p:grpSpPr>
          <p:grpSp>
            <p:nvGrpSpPr>
              <p:cNvPr id="1163" name="Google Shape;1163;p49"/>
              <p:cNvGrpSpPr/>
              <p:nvPr/>
            </p:nvGrpSpPr>
            <p:grpSpPr>
              <a:xfrm flipH="1">
                <a:off x="5898325" y="1865405"/>
                <a:ext cx="1567047" cy="45661"/>
                <a:chOff x="1754675" y="2661275"/>
                <a:chExt cx="1945675" cy="56700"/>
              </a:xfrm>
            </p:grpSpPr>
            <p:cxnSp>
              <p:nvCxnSpPr>
                <p:cNvPr id="1164" name="Google Shape;1164;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65" name="Google Shape;1165;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9"/>
              <p:cNvGrpSpPr/>
              <p:nvPr/>
            </p:nvGrpSpPr>
            <p:grpSpPr>
              <a:xfrm flipH="1">
                <a:off x="5477439" y="1987637"/>
                <a:ext cx="1561280" cy="136187"/>
                <a:chOff x="1754675" y="2824000"/>
                <a:chExt cx="4728285" cy="412439"/>
              </a:xfrm>
            </p:grpSpPr>
            <p:sp>
              <p:nvSpPr>
                <p:cNvPr id="1167" name="Google Shape;1167;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68" name="Google Shape;1168;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flipH="1">
                <a:off x="5446772" y="1743190"/>
                <a:ext cx="3010303" cy="45661"/>
                <a:chOff x="1766900" y="2869225"/>
                <a:chExt cx="3737650" cy="56700"/>
              </a:xfrm>
            </p:grpSpPr>
            <p:cxnSp>
              <p:nvCxnSpPr>
                <p:cNvPr id="1170" name="Google Shape;1170;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71" name="Google Shape;1171;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286" name="Google Shape;1286;p54"/>
          <p:cNvGrpSpPr/>
          <p:nvPr/>
        </p:nvGrpSpPr>
        <p:grpSpPr>
          <a:xfrm>
            <a:off x="3885179" y="1127850"/>
            <a:ext cx="4638920" cy="2993046"/>
            <a:chOff x="4489026" y="1269550"/>
            <a:chExt cx="3696173" cy="2384782"/>
          </a:xfrm>
        </p:grpSpPr>
        <p:sp>
          <p:nvSpPr>
            <p:cNvPr id="1287" name="Google Shape;1287;p54"/>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6250185" y="1346150"/>
              <a:ext cx="173700" cy="60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4FF6B5B-D31C-4014-819B-10C0D664FC95}"/>
              </a:ext>
            </a:extLst>
          </p:cNvPr>
          <p:cNvPicPr>
            <a:picLocks noChangeAspect="1"/>
          </p:cNvPicPr>
          <p:nvPr/>
        </p:nvPicPr>
        <p:blipFill>
          <a:blip r:embed="rId3"/>
          <a:stretch>
            <a:fillRect/>
          </a:stretch>
        </p:blipFill>
        <p:spPr>
          <a:xfrm>
            <a:off x="4392716" y="1368328"/>
            <a:ext cx="3806833" cy="2108940"/>
          </a:xfrm>
          <a:prstGeom prst="rect">
            <a:avLst/>
          </a:prstGeom>
          <a:ln w="12700">
            <a:solidFill>
              <a:schemeClr val="tx1"/>
            </a:solidFill>
          </a:ln>
        </p:spPr>
      </p:pic>
      <p:sp>
        <p:nvSpPr>
          <p:cNvPr id="1284" name="Google Shape;1284;p54"/>
          <p:cNvSpPr txBox="1">
            <a:spLocks noGrp="1"/>
          </p:cNvSpPr>
          <p:nvPr>
            <p:ph type="title"/>
          </p:nvPr>
        </p:nvSpPr>
        <p:spPr>
          <a:xfrm>
            <a:off x="944450" y="2274195"/>
            <a:ext cx="1740745" cy="595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DEMO</a:t>
            </a:r>
            <a:endParaRPr sz="4000" dirty="0"/>
          </a:p>
        </p:txBody>
      </p:sp>
      <p:pic>
        <p:nvPicPr>
          <p:cNvPr id="14" name="Picture 13">
            <a:extLst>
              <a:ext uri="{FF2B5EF4-FFF2-40B4-BE49-F238E27FC236}">
                <a16:creationId xmlns:a16="http://schemas.microsoft.com/office/drawing/2014/main" id="{B0E5B86F-6D4A-4A4F-AE60-CDE11B2F32B1}"/>
              </a:ext>
            </a:extLst>
          </p:cNvPr>
          <p:cNvPicPr>
            <a:picLocks noChangeAspect="1"/>
          </p:cNvPicPr>
          <p:nvPr/>
        </p:nvPicPr>
        <p:blipFill>
          <a:blip r:embed="rId4"/>
          <a:stretch>
            <a:fillRect/>
          </a:stretch>
        </p:blipFill>
        <p:spPr>
          <a:xfrm>
            <a:off x="4396491" y="1737142"/>
            <a:ext cx="3803059" cy="1196379"/>
          </a:xfrm>
          <a:prstGeom prst="rect">
            <a:avLst/>
          </a:prstGeom>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261</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Wingdings</vt:lpstr>
      <vt:lpstr>Raleway</vt:lpstr>
      <vt:lpstr>Poppins Black</vt:lpstr>
      <vt:lpstr>Unbounded</vt:lpstr>
      <vt:lpstr>Poppins</vt:lpstr>
      <vt:lpstr>Barlow</vt:lpstr>
      <vt:lpstr>Anaheim</vt:lpstr>
      <vt:lpstr>Arial</vt:lpstr>
      <vt:lpstr>Poppins ExtraBold</vt:lpstr>
      <vt:lpstr>Data Analytics Strategy Toolkit by Slidesgo</vt:lpstr>
      <vt:lpstr>GAME API</vt:lpstr>
      <vt:lpstr>04</vt:lpstr>
      <vt:lpstr>INTRODUCTION</vt:lpstr>
      <vt:lpstr>WHAT THE PROJECT IS ABOUT?</vt:lpstr>
      <vt:lpstr>WHAT PROBLEM DOES IT SOLVE?</vt:lpstr>
      <vt:lpstr>DIFFICULTIES AND CHALLENGES</vt:lpstr>
      <vt:lpstr>FUTURE PLAN</vt:lpstr>
      <vt:lpstr>PowerPoint Presentation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API</dc:title>
  <dc:creator>vat.vannaden.2822@rupp.edu.kh</dc:creator>
  <cp:lastModifiedBy>VAT VANNADEN</cp:lastModifiedBy>
  <cp:revision>28</cp:revision>
  <dcterms:modified xsi:type="dcterms:W3CDTF">2025-06-13T17:46:34Z</dcterms:modified>
</cp:coreProperties>
</file>