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503" r:id="rId3"/>
    <p:sldId id="505" r:id="rId4"/>
    <p:sldId id="426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06" r:id="rId15"/>
    <p:sldId id="507" r:id="rId16"/>
    <p:sldId id="509" r:id="rId17"/>
    <p:sldId id="510" r:id="rId18"/>
    <p:sldId id="511" r:id="rId19"/>
    <p:sldId id="541" r:id="rId20"/>
    <p:sldId id="542" r:id="rId21"/>
    <p:sldId id="543" r:id="rId22"/>
    <p:sldId id="544" r:id="rId23"/>
    <p:sldId id="545" r:id="rId24"/>
    <p:sldId id="512" r:id="rId25"/>
    <p:sldId id="513" r:id="rId26"/>
    <p:sldId id="516" r:id="rId27"/>
    <p:sldId id="517" r:id="rId28"/>
    <p:sldId id="518" r:id="rId29"/>
    <p:sldId id="515" r:id="rId30"/>
    <p:sldId id="514" r:id="rId31"/>
    <p:sldId id="519" r:id="rId32"/>
    <p:sldId id="520" r:id="rId33"/>
    <p:sldId id="521" r:id="rId34"/>
    <p:sldId id="522" r:id="rId35"/>
    <p:sldId id="530" r:id="rId36"/>
    <p:sldId id="523" r:id="rId37"/>
    <p:sldId id="525" r:id="rId38"/>
    <p:sldId id="528" r:id="rId39"/>
    <p:sldId id="529" r:id="rId40"/>
    <p:sldId id="531" r:id="rId41"/>
    <p:sldId id="524" r:id="rId42"/>
    <p:sldId id="526" r:id="rId43"/>
    <p:sldId id="527" r:id="rId44"/>
    <p:sldId id="439" r:id="rId45"/>
    <p:sldId id="42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6" autoAdjust="0"/>
    <p:restoredTop sz="97842" autoAdjust="0"/>
  </p:normalViewPr>
  <p:slideViewPr>
    <p:cSldViewPr snapToGrid="0">
      <p:cViewPr varScale="1">
        <p:scale>
          <a:sx n="68" d="100"/>
          <a:sy n="68" d="100"/>
        </p:scale>
        <p:origin x="9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9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2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9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6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4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0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3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4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0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0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0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5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5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6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5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5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4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6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5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6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3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0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12/5/2016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12/5/2016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reference/foundation/userdefaults/1407405-integer" TargetMode="External"/><Relationship Id="rId13" Type="http://schemas.openxmlformats.org/officeDocument/2006/relationships/hyperlink" Target="https://developer.apple.com/reference/foundation/userdefaults/1408648-url" TargetMode="External"/><Relationship Id="rId3" Type="http://schemas.openxmlformats.org/officeDocument/2006/relationships/hyperlink" Target="https://developer.apple.com/reference/foundation/userdefaults/1414792-array" TargetMode="External"/><Relationship Id="rId7" Type="http://schemas.openxmlformats.org/officeDocument/2006/relationships/hyperlink" Target="https://developer.apple.com/reference/foundation/userdefaults/1414027-float" TargetMode="External"/><Relationship Id="rId12" Type="http://schemas.openxmlformats.org/officeDocument/2006/relationships/hyperlink" Target="https://developer.apple.com/reference/foundation/userdefaults/1416581-doub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apple.com/reference/foundation/userdefaults/1408563-dictionary" TargetMode="External"/><Relationship Id="rId11" Type="http://schemas.openxmlformats.org/officeDocument/2006/relationships/hyperlink" Target="https://developer.apple.com/reference/foundation/userdefaults/1416700-string" TargetMode="External"/><Relationship Id="rId5" Type="http://schemas.openxmlformats.org/officeDocument/2006/relationships/hyperlink" Target="https://developer.apple.com/reference/foundation/userdefaults/1409590-data" TargetMode="External"/><Relationship Id="rId10" Type="http://schemas.openxmlformats.org/officeDocument/2006/relationships/hyperlink" Target="https://developer.apple.com/reference/foundation/userdefaults/1416414-stringarray" TargetMode="External"/><Relationship Id="rId4" Type="http://schemas.openxmlformats.org/officeDocument/2006/relationships/hyperlink" Target="https://developer.apple.com/reference/foundation/userdefaults/1416388-bool" TargetMode="External"/><Relationship Id="rId9" Type="http://schemas.openxmlformats.org/officeDocument/2006/relationships/hyperlink" Target="https://developer.apple.com/reference/foundation/userdefaults/1410095-obje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reference/uikit/uiview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reference/foundation/userdefaults/1414194-set" TargetMode="External"/><Relationship Id="rId3" Type="http://schemas.openxmlformats.org/officeDocument/2006/relationships/hyperlink" Target="https://developer.apple.com/reference/foundation/userdefaults/1408905-set" TargetMode="External"/><Relationship Id="rId7" Type="http://schemas.openxmlformats.org/officeDocument/2006/relationships/hyperlink" Target="https://developer.apple.com/reference/foundation/userdefaults/1408646-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apple.com/reference/foundation/userdefaults/1414067-set" TargetMode="External"/><Relationship Id="rId5" Type="http://schemas.openxmlformats.org/officeDocument/2006/relationships/hyperlink" Target="https://developer.apple.com/reference/foundation/userdefaults/1413614-set" TargetMode="External"/><Relationship Id="rId4" Type="http://schemas.openxmlformats.org/officeDocument/2006/relationships/hyperlink" Target="https://developer.apple.com/reference/foundation/userdefaults/1413320-s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iOS Presentation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0199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អាំង​ តិចជុន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យិ</a:t>
            </a:r>
            <a:r>
              <a:rPr lang="km-KH" sz="1500" b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 កក់ផឹង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5548948" cy="4623402"/>
          </a:xfrm>
        </p:spPr>
        <p:txBody>
          <a:bodyPr>
            <a:normAutofit/>
          </a:bodyPr>
          <a:lstStyle/>
          <a:p>
            <a:r>
              <a:rPr lang="en-US" sz="2400" dirty="0"/>
              <a:t>Getting Default Values</a:t>
            </a:r>
          </a:p>
          <a:p>
            <a:r>
              <a:rPr lang="en-US" sz="2400" dirty="0">
                <a:hlinkClick r:id="rId3"/>
              </a:rPr>
              <a:t>func array(forKey: String)</a:t>
            </a:r>
          </a:p>
          <a:p>
            <a:r>
              <a:rPr lang="en-US" sz="2400" dirty="0">
                <a:hlinkClick r:id="rId4"/>
              </a:rPr>
              <a:t>func bool(forKey: String)</a:t>
            </a:r>
          </a:p>
          <a:p>
            <a:r>
              <a:rPr lang="en-US" sz="2400" dirty="0">
                <a:hlinkClick r:id="rId5"/>
              </a:rPr>
              <a:t>func data(forKey: String)</a:t>
            </a:r>
          </a:p>
          <a:p>
            <a:r>
              <a:rPr lang="en-US" sz="2400" dirty="0">
                <a:hlinkClick r:id="rId6"/>
              </a:rPr>
              <a:t>func dictionary(forKey: String)</a:t>
            </a:r>
          </a:p>
          <a:p>
            <a:r>
              <a:rPr lang="en-US" sz="2400" dirty="0">
                <a:hlinkClick r:id="rId7"/>
              </a:rPr>
              <a:t>func float(forKey: String)</a:t>
            </a:r>
          </a:p>
          <a:p>
            <a:r>
              <a:rPr lang="en-US" sz="2400" dirty="0">
                <a:hlinkClick r:id="rId8"/>
              </a:rPr>
              <a:t>func integer(forKey: String)</a:t>
            </a: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6338252" y="1771048"/>
            <a:ext cx="5491797" cy="462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>
                <a:hlinkClick r:id="rId9"/>
              </a:rPr>
              <a:t>func object(forKey: String)</a:t>
            </a:r>
          </a:p>
          <a:p>
            <a:r>
              <a:rPr lang="en-US" sz="2400" dirty="0">
                <a:hlinkClick r:id="rId10"/>
              </a:rPr>
              <a:t>func stringArray(forKey: String)</a:t>
            </a:r>
          </a:p>
          <a:p>
            <a:r>
              <a:rPr lang="en-US" sz="2400" dirty="0">
                <a:hlinkClick r:id="rId11"/>
              </a:rPr>
              <a:t>func string(forKey: String)</a:t>
            </a:r>
          </a:p>
          <a:p>
            <a:r>
              <a:rPr lang="en-US" sz="2400" dirty="0">
                <a:hlinkClick r:id="rId12"/>
              </a:rPr>
              <a:t>func double(forKey: String)</a:t>
            </a:r>
          </a:p>
          <a:p>
            <a:r>
              <a:rPr lang="en-US" sz="2400" dirty="0">
                <a:hlinkClick r:id="rId13"/>
              </a:rPr>
              <a:t>func url(forKey: String)</a:t>
            </a:r>
          </a:p>
        </p:txBody>
      </p:sp>
    </p:spTree>
    <p:extLst>
      <p:ext uri="{BB962C8B-B14F-4D97-AF65-F5344CB8AC3E}">
        <p14:creationId xmlns:p14="http://schemas.microsoft.com/office/powerpoint/2010/main" val="10868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1757362"/>
            <a:ext cx="8715375" cy="4637087"/>
          </a:xfrm>
        </p:spPr>
      </p:pic>
    </p:spTree>
    <p:extLst>
      <p:ext uri="{BB962C8B-B14F-4D97-AF65-F5344CB8AC3E}">
        <p14:creationId xmlns:p14="http://schemas.microsoft.com/office/powerpoint/2010/main" val="7240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38"/>
          <a:stretch/>
        </p:blipFill>
        <p:spPr>
          <a:xfrm>
            <a:off x="3971926" y="1528762"/>
            <a:ext cx="3814762" cy="4865688"/>
          </a:xfrm>
        </p:spPr>
      </p:pic>
    </p:spTree>
    <p:extLst>
      <p:ext uri="{BB962C8B-B14F-4D97-AF65-F5344CB8AC3E}">
        <p14:creationId xmlns:p14="http://schemas.microsoft.com/office/powerpoint/2010/main" val="13724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17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Core Data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persistent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storage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ដោយប្រើប្រាស់​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sqlite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យើងអាចបង្កើតនូវ​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core data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តាម ២ របៀប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ធ្វើការបង្កើត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click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2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Use Core Data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option</a:t>
            </a:r>
            <a:endParaRPr lang="en-US" sz="18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3" y="1557915"/>
            <a:ext cx="10419571" cy="494347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4783015" y="4586068"/>
            <a:ext cx="2208628" cy="2813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51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file Data model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រួចធ្វើការបន្ថែមនូវ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saveContext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persistentContainer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AppDelegate.swift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marL="0" indent="0">
              <a:buNone/>
            </a:pPr>
            <a:endParaRPr lang="en-US" sz="18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99" y="2270289"/>
            <a:ext cx="6600019" cy="4587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90978" y="4797083"/>
            <a:ext cx="829994" cy="95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6393" y="1477108"/>
            <a:ext cx="11020927" cy="5191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lazy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persistentContainer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NSPersistentContainer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{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let container =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NSPersistentContainer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(name: "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MyCoreDataDemo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")        	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container.loadPersistentStores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completionHandler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{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storeDescription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error) in    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if let error = error as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NSError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?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fatalError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("Unresolved error \(error), \(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error.userInfo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)")    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}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})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container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}()</a:t>
            </a:r>
          </a:p>
        </p:txBody>
      </p:sp>
    </p:spTree>
    <p:extLst>
      <p:ext uri="{BB962C8B-B14F-4D97-AF65-F5344CB8AC3E}">
        <p14:creationId xmlns:p14="http://schemas.microsoft.com/office/powerpoint/2010/main" val="21115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7514" y="1477108"/>
            <a:ext cx="11020927" cy="5191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func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saveContext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{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context =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persistentContainer.viewContext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if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context.hasChanges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      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 {          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try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context.save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   }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catch {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nserror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error as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NSError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fatalError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("Unresolved error \(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nserror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\(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nserror.userInfo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)")    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	 }    }  }</a:t>
            </a:r>
          </a:p>
        </p:txBody>
      </p:sp>
    </p:spTree>
    <p:extLst>
      <p:ext uri="{BB962C8B-B14F-4D97-AF65-F5344CB8AC3E}">
        <p14:creationId xmlns:p14="http://schemas.microsoft.com/office/powerpoint/2010/main" val="24684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Core Data Build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8977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Entity 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ជាកញ្ចប់មួយបង្កើតឡើងដើម្បី ផ្ទុក 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តាមផ្នែក និង ប្រភេទយ៉ាងមានរបៀប ។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ផ្តល់នូវ 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តាមផ្នែក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ទំនាក់ទំនងដែលនៅក្នុងវា ។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វាអាចតំណាងឲ្យ ការបង្កើត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ស្រដៀង ការបង្កើត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MS. Access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មានផ្ទុកនូវ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attribute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ប្រហែលនឹង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និង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</a:t>
            </a: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Core Data Build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8977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ចាំបាច់ឈលើ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file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000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xcdatamodeld</a:t>
            </a:r>
            <a:endParaRPr lang="en-US" sz="2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អាចបង្កើតថ្មី លុបចោល និង</a:t>
            </a:r>
          </a:p>
          <a:p>
            <a:pPr marL="24003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កែប្រែលើ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attribute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1230335"/>
            <a:ext cx="7217224" cy="55405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20227" y="6321880"/>
            <a:ext cx="682172" cy="4853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/>
          <p:cNvCxnSpPr>
            <a:stCxn id="4" idx="0"/>
          </p:cNvCxnSpPr>
          <p:nvPr/>
        </p:nvCxnSpPr>
        <p:spPr>
          <a:xfrm rot="16200000" flipV="1">
            <a:off x="4774745" y="4935312"/>
            <a:ext cx="922566" cy="18505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/>
          <p:nvPr/>
        </p:nvCxnSpPr>
        <p:spPr>
          <a:xfrm rot="16200000" flipH="1">
            <a:off x="6554984" y="3416331"/>
            <a:ext cx="2917371" cy="133888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 rot="10800000">
            <a:off x="8969830" y="5675086"/>
            <a:ext cx="1886857" cy="64679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56977" y="5139452"/>
            <a:ext cx="23519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Create new entity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1397" y="5432205"/>
            <a:ext cx="26757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Create new attribute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933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en-GB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iOS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Core Data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មឿង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លី​ ពិសិទ្ធ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ឈុន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ចម្រើន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ប៉ែន ដារ៉ាយុទ្ធ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Core Data Build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8977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ជាទំនាក់ទំនងពី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មួយទៅកាន់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entity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relation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ជាទម្រង់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endParaRPr lang="km-KH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បែងចែកជា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km-KH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One to</a:t>
            </a:r>
            <a:r>
              <a:rPr lang="km-KH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One to Many / Many to One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Many to Many</a:t>
            </a:r>
            <a:endParaRPr lang="en-US" sz="19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មានតែ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ប៉ុណ្ណោះគឺ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 Many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 One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តែអាច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ប្រើឆ្លាស់ចុះឡើង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Inverse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2351316"/>
            <a:ext cx="4767944" cy="31786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75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Core Data Build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8977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attribute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</a:p>
          <a:p>
            <a:pPr marL="24003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ដាក់ឈ្មោះឲ្យវា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9" y="1474269"/>
            <a:ext cx="6865257" cy="527017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334171" y="6321880"/>
            <a:ext cx="1001485" cy="4853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/>
          <p:cNvCxnSpPr>
            <a:stCxn id="8" idx="0"/>
          </p:cNvCxnSpPr>
          <p:nvPr/>
        </p:nvCxnSpPr>
        <p:spPr>
          <a:xfrm rot="16200000" flipV="1">
            <a:off x="9470120" y="4957086"/>
            <a:ext cx="922566" cy="180702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9882" y="5139452"/>
            <a:ext cx="3103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Create new relationship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Core Data Build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8977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ឈរនៅលើ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attribute</a:t>
            </a:r>
          </a:p>
          <a:p>
            <a:pPr marL="24003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នោះហើយចូលទៅ </a:t>
            </a: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 Model </a:t>
            </a:r>
          </a:p>
          <a:p>
            <a:pPr marL="24003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Inspector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tap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5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ធ្វើការកំណត់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ជ្រើសរើស​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property</a:t>
            </a:r>
          </a:p>
          <a:p>
            <a:pPr marL="24003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9882" y="5139452"/>
            <a:ext cx="3103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Create new relationship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0" r="1814"/>
          <a:stretch/>
        </p:blipFill>
        <p:spPr>
          <a:xfrm>
            <a:off x="5021058" y="1480832"/>
            <a:ext cx="7054828" cy="51879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6452938" y="2017486"/>
            <a:ext cx="5521347" cy="788601"/>
            <a:chOff x="6452938" y="2046515"/>
            <a:chExt cx="5521347" cy="788601"/>
          </a:xfrm>
        </p:grpSpPr>
        <p:sp>
          <p:nvSpPr>
            <p:cNvPr id="11" name="Rectangle 10"/>
            <p:cNvSpPr/>
            <p:nvPr/>
          </p:nvSpPr>
          <p:spPr>
            <a:xfrm>
              <a:off x="9782628" y="2046515"/>
              <a:ext cx="2191657" cy="2177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/>
            <p:cNvCxnSpPr>
              <a:stCxn id="11" idx="1"/>
            </p:cNvCxnSpPr>
            <p:nvPr/>
          </p:nvCxnSpPr>
          <p:spPr>
            <a:xfrm rot="10800000" flipV="1">
              <a:off x="8839200" y="2155371"/>
              <a:ext cx="943428" cy="4727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52938" y="2435006"/>
              <a:ext cx="25074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r>
                <a:rPr lang="km-KH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m-KH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ដែលជាប់ពាក់ព័ន្ធ</a:t>
              </a:r>
              <a:r>
                <a:rPr lang="en-US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9920" y="2677885"/>
            <a:ext cx="5397111" cy="757823"/>
            <a:chOff x="6577174" y="2046515"/>
            <a:chExt cx="5397111" cy="757823"/>
          </a:xfrm>
        </p:grpSpPr>
        <p:sp>
          <p:nvSpPr>
            <p:cNvPr id="21" name="Rectangle 20"/>
            <p:cNvSpPr/>
            <p:nvPr/>
          </p:nvSpPr>
          <p:spPr>
            <a:xfrm>
              <a:off x="9782628" y="2046515"/>
              <a:ext cx="2191657" cy="2177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or: Elbow 21"/>
            <p:cNvCxnSpPr>
              <a:stCxn id="21" idx="1"/>
            </p:cNvCxnSpPr>
            <p:nvPr/>
          </p:nvCxnSpPr>
          <p:spPr>
            <a:xfrm rot="10800000" flipV="1">
              <a:off x="8839200" y="2155371"/>
              <a:ext cx="943428" cy="4727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577174" y="2435006"/>
              <a:ext cx="22589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m-KH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ប្រភេទ </a:t>
              </a:r>
              <a:r>
                <a:rPr lang="en-US" dirty="0" err="1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Releationship</a:t>
              </a:r>
              <a:endParaRPr lang="en-US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21867" y="2235200"/>
            <a:ext cx="5452418" cy="757823"/>
            <a:chOff x="6521867" y="2046515"/>
            <a:chExt cx="5452418" cy="757823"/>
          </a:xfrm>
        </p:grpSpPr>
        <p:sp>
          <p:nvSpPr>
            <p:cNvPr id="25" name="Rectangle 24"/>
            <p:cNvSpPr/>
            <p:nvPr/>
          </p:nvSpPr>
          <p:spPr>
            <a:xfrm>
              <a:off x="9782628" y="2046515"/>
              <a:ext cx="2191657" cy="2177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nector: Elbow 25"/>
            <p:cNvCxnSpPr>
              <a:stCxn id="25" idx="1"/>
            </p:cNvCxnSpPr>
            <p:nvPr/>
          </p:nvCxnSpPr>
          <p:spPr>
            <a:xfrm rot="10800000" flipV="1">
              <a:off x="8839200" y="2155371"/>
              <a:ext cx="943428" cy="4727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521867" y="2435006"/>
              <a:ext cx="236955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m-KH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បញ្ចូលរួម </a:t>
              </a:r>
              <a:r>
                <a:rPr lang="en-US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Relationship</a:t>
              </a:r>
              <a:endParaRPr lang="en-US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3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7514" y="1477108"/>
            <a:ext cx="11020927" cy="51916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core data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យើងមាន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 2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relationship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នឹងគ្នា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and Write image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ចូលក្នុង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folder document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 data (store id , name , price ,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qty</a:t>
            </a:r>
            <a:r>
              <a:rPr lang="en-US" sz="2250">
                <a:latin typeface="Khmer OS Battambang" panose="02000500000000020004" pitchFamily="2" charset="0"/>
                <a:cs typeface="Khmer OS Battambang" panose="02000500000000020004" pitchFamily="2" charset="0"/>
              </a:rPr>
              <a:t> , image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path ,……)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Update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Delete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78" y="490283"/>
            <a:ext cx="3307850" cy="617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490283"/>
            <a:ext cx="3531064" cy="61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 data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ដើម្បីអាចទាញយករូបភាពពី </a:t>
            </a: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gallery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phone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បានគេត្រូវធ្វើការ​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conform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protocol 2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UIImagePickerControllerDelegate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UImagePickerControllerDelegate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20342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8890"/>
            <a:ext cx="10672689" cy="4825560"/>
          </a:xfrm>
        </p:spPr>
      </p:pic>
    </p:spTree>
    <p:extLst>
      <p:ext uri="{BB962C8B-B14F-4D97-AF65-F5344CB8AC3E}">
        <p14:creationId xmlns:p14="http://schemas.microsoft.com/office/powerpoint/2010/main" val="15910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 delegate </a:t>
            </a:r>
            <a:r>
              <a:rPr lang="km-KH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 </a:t>
            </a:r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 data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func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getContext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-&gt; </a:t>
            </a:r>
            <a:r>
              <a:rPr lang="en-US" sz="200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NSManagedObjectContext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              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let delegate =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UIApplication.shared.delegate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as! </a:t>
            </a:r>
            <a:r>
              <a:rPr lang="en-US" sz="20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AppDelegate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let context =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delegate.persistentContainer.viewContext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context 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0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2" y="2023179"/>
            <a:ext cx="10704659" cy="4645591"/>
          </a:xfrm>
        </p:spPr>
      </p:pic>
      <p:sp>
        <p:nvSpPr>
          <p:cNvPr id="11" name="TextBox 10"/>
          <p:cNvSpPr txBox="1"/>
          <p:nvPr/>
        </p:nvSpPr>
        <p:spPr>
          <a:xfrm>
            <a:off x="802712" y="1561514"/>
            <a:ext cx="92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Write image to folder </a:t>
            </a:r>
          </a:p>
        </p:txBody>
      </p:sp>
    </p:spTree>
    <p:extLst>
      <p:ext uri="{BB962C8B-B14F-4D97-AF65-F5344CB8AC3E}">
        <p14:creationId xmlns:p14="http://schemas.microsoft.com/office/powerpoint/2010/main" val="39883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" y="2051314"/>
            <a:ext cx="10546081" cy="4504231"/>
          </a:xfrm>
        </p:spPr>
      </p:pic>
      <p:sp>
        <p:nvSpPr>
          <p:cNvPr id="7" name="TextBox 6"/>
          <p:cNvSpPr txBox="1"/>
          <p:nvPr/>
        </p:nvSpPr>
        <p:spPr>
          <a:xfrm>
            <a:off x="900332" y="1589649"/>
            <a:ext cx="87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Insert data into database </a:t>
            </a:r>
          </a:p>
        </p:txBody>
      </p:sp>
    </p:spTree>
    <p:extLst>
      <p:ext uri="{BB962C8B-B14F-4D97-AF65-F5344CB8AC3E}">
        <p14:creationId xmlns:p14="http://schemas.microsoft.com/office/powerpoint/2010/main" val="36698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NSUserDefault</a:t>
            </a:r>
            <a:endParaRPr lang="en-US" sz="2400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Core Data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3600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Show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Read Image </a:t>
            </a:r>
            <a:r>
              <a:rPr lang="km-KH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ពីក្នុង 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folder:</a:t>
            </a:r>
          </a:p>
          <a:p>
            <a:pPr marL="58293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0" y="2822272"/>
            <a:ext cx="10843559" cy="357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Show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Request data form database </a:t>
            </a:r>
          </a:p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2874" y="2729132"/>
            <a:ext cx="10185009" cy="3665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get request data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getProduct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() -&gt; [</a:t>
            </a:r>
            <a:r>
              <a:rPr lang="en-US" dirty="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]? {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request = 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NSFetchRequest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NSFetchRequestResult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entityName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"Product"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       	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returnsObjectsAsFaults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do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{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	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requests =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try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26474B"/>
                </a:solidFill>
                <a:latin typeface="Menlo-Regular"/>
              </a:rPr>
              <a:t>getContext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dirty="0">
                <a:solidFill>
                  <a:srgbClr val="2E0D6E"/>
                </a:solidFill>
                <a:latin typeface="Menlo-Regular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(request)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	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requests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? [</a:t>
            </a:r>
            <a:r>
              <a:rPr lang="en-US" dirty="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}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Error{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        </a:t>
            </a:r>
            <a:r>
              <a:rPr lang="en-US" dirty="0">
                <a:solidFill>
                  <a:srgbClr val="2E0D6E"/>
                </a:solidFill>
                <a:latin typeface="Menlo-Regular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(Error)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}    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  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nil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Show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Override </a:t>
            </a:r>
            <a:r>
              <a:rPr lang="km-KH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tableview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numberOfRowInsection</a:t>
            </a: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tableView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tableView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UITableView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numberOfRowsInSection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section: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-&gt;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{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searchControll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isActive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2E0D6E"/>
                </a:solidFill>
                <a:latin typeface="Menlo-Regular"/>
              </a:rPr>
              <a:t>&amp;&amp;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filterdata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>
                <a:solidFill>
                  <a:srgbClr val="5C2699"/>
                </a:solidFill>
                <a:latin typeface="Menlo-Regular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)! &gt; </a:t>
            </a:r>
            <a:r>
              <a:rPr lang="en-US" sz="2000" dirty="0">
                <a:solidFill>
                  <a:srgbClr val="1C00CF"/>
                </a:solidFill>
                <a:latin typeface="Menlo-Regular"/>
              </a:rPr>
              <a:t>0 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{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 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filterdata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>
                <a:solidFill>
                  <a:srgbClr val="5C2699"/>
                </a:solidFill>
                <a:latin typeface="Menlo-Regular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)!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}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else</a:t>
            </a:r>
          </a:p>
          <a:p>
            <a:r>
              <a:rPr lang="en-US" sz="2000" dirty="0">
                <a:solidFill>
                  <a:srgbClr val="AA0D91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{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	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numOfRow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000" dirty="0">
                <a:solidFill>
                  <a:srgbClr val="3F6E74"/>
                </a:solidFill>
                <a:latin typeface="Menlo-Regular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{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		  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numOfRow.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	   }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}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7514" y="2878513"/>
            <a:ext cx="11323077" cy="351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Show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Override </a:t>
            </a:r>
            <a:r>
              <a:rPr lang="km-KH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tableview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cellForRowAtIndexPath</a:t>
            </a: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3" y="2719748"/>
            <a:ext cx="10689074" cy="41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Show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Reload data </a:t>
            </a:r>
            <a:r>
              <a:rPr lang="km-KH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 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insert data </a:t>
            </a:r>
            <a:r>
              <a:rPr lang="km-KH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រួចរាល់</a:t>
            </a: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12311" y="2933737"/>
            <a:ext cx="8489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400"/>
                </a:solidFill>
                <a:latin typeface="Menlo-Regular"/>
              </a:rPr>
              <a:t>//reload data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viewWillAppear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400" dirty="0">
                <a:solidFill>
                  <a:srgbClr val="AA0D91"/>
                </a:solidFill>
                <a:latin typeface="Menlo-Regular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animated: </a:t>
            </a:r>
            <a:r>
              <a:rPr lang="en-US" sz="2400" dirty="0">
                <a:solidFill>
                  <a:srgbClr val="5C2699"/>
                </a:solidFill>
                <a:latin typeface="Menlo-Regular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) {         </a:t>
            </a:r>
            <a:r>
              <a:rPr lang="en-US" sz="2400" dirty="0">
                <a:solidFill>
                  <a:srgbClr val="3F6E74"/>
                </a:solidFill>
                <a:latin typeface="Menlo-Regular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400" dirty="0" err="1">
                <a:solidFill>
                  <a:srgbClr val="26474B"/>
                </a:solidFill>
                <a:latin typeface="Menlo-Regular"/>
              </a:rPr>
              <a:t>getProduct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()      </a:t>
            </a:r>
            <a:r>
              <a:rPr lang="en-US" sz="2400" dirty="0" err="1">
                <a:solidFill>
                  <a:srgbClr val="3F6E74"/>
                </a:solidFill>
                <a:latin typeface="Menlo-Regular"/>
              </a:rPr>
              <a:t>productTable</a:t>
            </a:r>
            <a:r>
              <a:rPr lang="en-US" sz="2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400" dirty="0" err="1">
                <a:solidFill>
                  <a:srgbClr val="2E0D6E"/>
                </a:solidFill>
                <a:latin typeface="Menlo-Regular"/>
              </a:rPr>
              <a:t>reloadData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() </a:t>
            </a:r>
            <a:endParaRPr lang="km-KH" sz="2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12311" y="2878513"/>
            <a:ext cx="8489818" cy="1398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 data in table : conform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UISearchResultsUpdating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Add Search bar to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tableview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Header</a:t>
            </a:r>
          </a:p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2357" y="2927247"/>
            <a:ext cx="63304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viewDidLoad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 {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viewDidLoad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        </a:t>
            </a:r>
            <a:r>
              <a:rPr lang="en-US" dirty="0">
                <a:solidFill>
                  <a:srgbClr val="2E0D6E"/>
                </a:solidFill>
                <a:latin typeface="Menlo-Regular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3F6E74"/>
                </a:solidFill>
                <a:latin typeface="Menlo-Regular"/>
              </a:rPr>
              <a:t>data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       </a:t>
            </a:r>
            <a:r>
              <a:rPr lang="en-US" dirty="0" err="1">
                <a:solidFill>
                  <a:srgbClr val="3F6E74"/>
                </a:solidFill>
                <a:latin typeface="Menlo-Regular"/>
              </a:rPr>
              <a:t>searchControll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dimsBackgroundDuringPresentation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 err="1">
                <a:solidFill>
                  <a:srgbClr val="3F6E74"/>
                </a:solidFill>
                <a:latin typeface="Menlo-Regular"/>
              </a:rPr>
              <a:t>searchControll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searchBar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sizeToFit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        </a:t>
            </a:r>
            <a:r>
              <a:rPr lang="en-US" dirty="0" err="1">
                <a:solidFill>
                  <a:srgbClr val="3F6E74"/>
                </a:solidFill>
                <a:latin typeface="Menlo-Regular"/>
              </a:rPr>
              <a:t>searchControll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searchResultsUpdater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 err="1">
                <a:solidFill>
                  <a:srgbClr val="3F6E74"/>
                </a:solidFill>
                <a:latin typeface="Menlo-Regular"/>
              </a:rPr>
              <a:t>productTable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tableHeaderView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3F6E74"/>
                </a:solidFill>
                <a:latin typeface="Menlo-Regular"/>
              </a:rPr>
              <a:t>searchControll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searchBar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 err="1">
                <a:solidFill>
                  <a:srgbClr val="3F6E74"/>
                </a:solidFill>
                <a:latin typeface="Menlo-Regular"/>
              </a:rPr>
              <a:t>productTable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reloadData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         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navigationItem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rightBarButtonItem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editButtonItem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        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69477" y="2878513"/>
            <a:ext cx="6400800" cy="2664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633888"/>
            <a:ext cx="11020927" cy="5224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Override to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UpdateSearchesults</a:t>
            </a: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Function </a:t>
            </a:r>
          </a:p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4436" y="2456795"/>
            <a:ext cx="105648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updateSearchResults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(for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searchController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UISearchController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request =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NSFetchRequest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NSFetchRequestResult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entityName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2000" dirty="0">
                <a:solidFill>
                  <a:srgbClr val="C41A16"/>
                </a:solidFill>
                <a:latin typeface="Menlo-Regular"/>
              </a:rPr>
              <a:t>"Product"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               	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filterdata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 err="1">
                <a:solidFill>
                  <a:srgbClr val="2E0D6E"/>
                </a:solidFill>
                <a:latin typeface="Menlo-Regular"/>
              </a:rPr>
              <a:t>removeAll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keepingCapacity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	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search =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(format: </a:t>
            </a:r>
            <a:r>
              <a:rPr lang="en-US" sz="20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2000" dirty="0" err="1">
                <a:solidFill>
                  <a:srgbClr val="C41A16"/>
                </a:solidFill>
                <a:latin typeface="Menlo-Regular"/>
              </a:rPr>
              <a:t>pName</a:t>
            </a:r>
            <a:r>
              <a:rPr lang="en-US" sz="2000" dirty="0">
                <a:solidFill>
                  <a:srgbClr val="C41A16"/>
                </a:solidFill>
                <a:latin typeface="Menlo-Regular"/>
              </a:rPr>
              <a:t> CONTAINS[c] %@"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	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searchController.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searchBar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!)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predicate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search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do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{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 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requests =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26474B"/>
                </a:solidFill>
                <a:latin typeface="Menlo-Regular"/>
              </a:rPr>
              <a:t>getContext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000" dirty="0">
                <a:solidFill>
                  <a:srgbClr val="2E0D6E"/>
                </a:solidFill>
                <a:latin typeface="Menlo-Regular"/>
              </a:rPr>
              <a:t>fetch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(request)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 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filterdata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requests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! [</a:t>
            </a:r>
            <a:r>
              <a:rPr lang="en-US" sz="2000" dirty="0">
                <a:solidFill>
                  <a:srgbClr val="3F6E74"/>
                </a:solidFill>
                <a:latin typeface="Menlo-Regular"/>
              </a:rPr>
              <a:t>Product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]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   </a:t>
            </a:r>
            <a:r>
              <a:rPr lang="en-US" sz="20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productTable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Menlo-Regular"/>
              </a:rPr>
              <a:t>reloadData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()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 }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Error{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      </a:t>
            </a:r>
            <a:r>
              <a:rPr lang="en-US" sz="2000" dirty="0">
                <a:solidFill>
                  <a:srgbClr val="2E0D6E"/>
                </a:solidFill>
                <a:latin typeface="Menlo-Regular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(Error)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 }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4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393" y="1603717"/>
            <a:ext cx="970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Delect</a:t>
            </a:r>
            <a:r>
              <a:rPr lang="en-US" sz="2400" dirty="0"/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</a:rPr>
              <a:t>Delete image file </a:t>
            </a:r>
            <a:r>
              <a:rPr lang="km-KH" sz="2400" dirty="0">
                <a:solidFill>
                  <a:srgbClr val="00B0F0"/>
                </a:solidFill>
              </a:rPr>
              <a:t>ចេញពី </a:t>
            </a:r>
            <a:r>
              <a:rPr lang="en-US" sz="2400" dirty="0">
                <a:solidFill>
                  <a:srgbClr val="00B0F0"/>
                </a:solidFill>
              </a:rPr>
              <a:t>Folder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9665" y="2668163"/>
            <a:ext cx="92991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deletefile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filename: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){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	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fileManager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FileManager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path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fileManager.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urls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(for: 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documentDirectory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in: .</a:t>
            </a:r>
            <a:r>
              <a:rPr lang="en-US" dirty="0" err="1">
                <a:solidFill>
                  <a:srgbClr val="5C2699"/>
                </a:solidFill>
                <a:latin typeface="Menlo-Regular"/>
              </a:rPr>
              <a:t>allDomainsMask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        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documentDirectory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path[</a:t>
            </a:r>
            <a:r>
              <a:rPr lang="en-US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myFolder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documentDirectory.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appendingPathComponent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dirty="0" err="1">
                <a:solidFill>
                  <a:srgbClr val="C41A16"/>
                </a:solidFill>
                <a:latin typeface="Menlo-Regular"/>
              </a:rPr>
              <a:t>myPhotoProduct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       	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filename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myFolder.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appendingPathComponent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(filename)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 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do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{  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	  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try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fileManager.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removeItem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(at: filename) 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	   </a:t>
            </a:r>
            <a:r>
              <a:rPr lang="en-US" dirty="0">
                <a:solidFill>
                  <a:srgbClr val="2E0D6E"/>
                </a:solidFill>
                <a:latin typeface="Menlo-Regular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(filename)    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}</a:t>
            </a:r>
            <a:r>
              <a:rPr lang="en-US" dirty="0">
                <a:solidFill>
                  <a:srgbClr val="AA0D91"/>
                </a:solidFill>
                <a:latin typeface="Menlo-Regular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{            </a:t>
            </a:r>
            <a:r>
              <a:rPr lang="en-US" dirty="0">
                <a:solidFill>
                  <a:srgbClr val="2E0D6E"/>
                </a:solidFill>
                <a:latin typeface="Menlo-Regular"/>
              </a:rPr>
              <a:t>p</a:t>
            </a:r>
          </a:p>
          <a:p>
            <a:r>
              <a:rPr lang="en-US" dirty="0">
                <a:solidFill>
                  <a:srgbClr val="2E0D6E"/>
                </a:solidFill>
                <a:latin typeface="Menlo-Regular"/>
              </a:rPr>
              <a:t>		</a:t>
            </a:r>
            <a:r>
              <a:rPr lang="en-US" dirty="0" err="1">
                <a:solidFill>
                  <a:srgbClr val="2E0D6E"/>
                </a:solidFill>
                <a:latin typeface="Menlo-Regular"/>
              </a:rPr>
              <a:t>rint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/>
              </a:rPr>
              <a:t>"Can't remove Item"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	  }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19311" y="2567922"/>
            <a:ext cx="9339464" cy="3826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340" y="1603717"/>
            <a:ext cx="970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Update Data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1. Get data from main view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0268" y="2373392"/>
            <a:ext cx="109868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getdataForEdit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(){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km-KH" sz="2000" dirty="0">
                <a:solidFill>
                  <a:srgbClr val="000000"/>
                </a:solidFill>
                <a:latin typeface="Menlo-Regular"/>
              </a:rPr>
              <a:t>	​​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productNameTextBox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dataForEdit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pName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​​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productPriceTextBox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dataForEdit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pPrice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description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productQtyTextBox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=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dataForEdit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pQTy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description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​​​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produtImage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=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dataForEdit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>
                <a:solidFill>
                  <a:srgbClr val="3F6E74"/>
                </a:solidFill>
                <a:latin typeface="Menlo-Regular"/>
              </a:rPr>
              <a:t>image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produtImage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{  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imgName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produtImage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?.</a:t>
            </a:r>
            <a:r>
              <a:rPr lang="en-US" sz="2000" dirty="0">
                <a:solidFill>
                  <a:srgbClr val="2E0D6E"/>
                </a:solidFill>
                <a:latin typeface="Menlo-Regular"/>
              </a:rPr>
              <a:t>components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separatedBy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sz="20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sz="2000" dirty="0" err="1">
                <a:solidFill>
                  <a:srgbClr val="C41A16"/>
                </a:solidFill>
                <a:latin typeface="Menlo-Regular"/>
              </a:rPr>
              <a:t>myPhotoProduct</a:t>
            </a:r>
            <a:r>
              <a:rPr lang="en-US" sz="2000" dirty="0">
                <a:solidFill>
                  <a:srgbClr val="C41A16"/>
                </a:solidFill>
                <a:latin typeface="Menlo-Regular"/>
              </a:rPr>
              <a:t>/"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   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datas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000" dirty="0" err="1">
                <a:solidFill>
                  <a:srgbClr val="26474B"/>
                </a:solidFill>
                <a:latin typeface="Menlo-Regular"/>
              </a:rPr>
              <a:t>readFile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(filename:(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imgName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?[</a:t>
            </a:r>
            <a:r>
              <a:rPr lang="en-US" sz="20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])!)      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​​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myImage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image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data:datas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!)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} 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dataForEdit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sz="20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{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en-US" sz="2000" dirty="0" err="1">
                <a:solidFill>
                  <a:srgbClr val="3F6E74"/>
                </a:solidFill>
                <a:latin typeface="Menlo-Regular"/>
              </a:rPr>
              <a:t>submitButton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C41A16"/>
                </a:solidFill>
                <a:latin typeface="Menlo-Regular"/>
              </a:rPr>
              <a:t>"Update"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for: 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2000" dirty="0" err="1">
                <a:solidFill>
                  <a:srgbClr val="5C2699"/>
                </a:solidFill>
                <a:latin typeface="Menlo-Regular"/>
              </a:rPr>
              <a:t>normal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km-KH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}             </a:t>
            </a:r>
            <a:endParaRPr lang="km-KH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340" y="1603717"/>
            <a:ext cx="9705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Update Data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2. Create Update Function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 into database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112542"/>
            <a:ext cx="7057292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189806" cy="46234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NSUserDefaults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គឺជា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class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 មួយដែល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allows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អោយ 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storage store data types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 ផ្សេងៗគ្នា។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NSUserDefaults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គួរតែត្រូវបានគេប្រើសម្រាប់ 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store small amounts of data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។ លើកក្រោយនៅពេលដែលយើងបើក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app,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វានឹង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automatically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បង្ហាញ 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the last item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9071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Delete and Update data in table </a:t>
            </a:r>
          </a:p>
          <a:p>
            <a:pPr marL="240030" lvl="1" indent="0">
              <a:buNone/>
            </a:pPr>
            <a:r>
              <a:rPr lang="en-US" sz="225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Custom Action Delete and Edit in </a:t>
            </a:r>
            <a:r>
              <a:rPr lang="en-US" sz="2250" dirty="0" err="1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tableView</a:t>
            </a: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4437" y="2566791"/>
            <a:ext cx="10564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2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4437" y="2566791"/>
            <a:ext cx="10564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83" y="299900"/>
            <a:ext cx="8696795" cy="63688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19974" y="858129"/>
            <a:ext cx="8567225" cy="112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9975" y="1983545"/>
            <a:ext cx="8567225" cy="3995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Core Data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/>
          <a:lstStyle/>
          <a:p>
            <a:pPr marL="240030" lvl="1" indent="0">
              <a:buNone/>
            </a:pPr>
            <a:endParaRPr lang="en-US" sz="225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874" y="3105772"/>
            <a:ext cx="9298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196" y="2878513"/>
            <a:ext cx="1075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12873" y="2719749"/>
            <a:ext cx="970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4437" y="2566791"/>
            <a:ext cx="10564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" y="1771048"/>
            <a:ext cx="10930215" cy="36474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12873" y="2363372"/>
            <a:ext cx="10386402" cy="2335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developer.apple.com</a:t>
            </a:r>
            <a:r>
              <a:rPr lang="en-US" sz="2200" dirty="0">
                <a:hlinkClick r:id="rId2"/>
              </a:rPr>
              <a:t>/reference/</a:t>
            </a:r>
            <a:r>
              <a:rPr lang="en-US" sz="2200" dirty="0" err="1">
                <a:hlinkClick r:id="rId2"/>
              </a:rPr>
              <a:t>uikit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uiview</a:t>
            </a:r>
            <a:endParaRPr lang="en-US" sz="2200" dirty="0"/>
          </a:p>
          <a:p>
            <a:pPr lvl="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189806" cy="46234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Storable Types in </a:t>
            </a:r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NSUserDefaults</a:t>
            </a:r>
            <a:endParaRPr lang="km-KH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>
              <a:buFont typeface="Wingdings" charset="2"/>
              <a:buChar char="Ø"/>
            </a:pPr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plists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ត្រូវបានគេកំណត់ថាតើ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objects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 ប្រភេទណាដែលវាអាច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store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បាន។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 6 types </a:t>
            </a:r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plists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ដែលអាច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store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បានគឺ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:</a:t>
            </a:r>
          </a:p>
          <a:p>
            <a:r>
              <a:rPr lang="en-US" sz="1800" dirty="0" err="1">
                <a:latin typeface="Khmer OS Battambang" charset="0"/>
                <a:ea typeface="Khmer OS Battambang" charset="0"/>
                <a:cs typeface="Khmer OS Battambang" charset="0"/>
              </a:rPr>
              <a:t>NSData</a:t>
            </a:r>
            <a:endParaRPr lang="en-US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1800" dirty="0" err="1">
                <a:latin typeface="Khmer OS Battambang" charset="0"/>
                <a:ea typeface="Khmer OS Battambang" charset="0"/>
                <a:cs typeface="Khmer OS Battambang" charset="0"/>
              </a:rPr>
              <a:t>NSString</a:t>
            </a:r>
            <a:endParaRPr lang="en-US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1800" dirty="0" err="1">
                <a:latin typeface="Khmer OS Battambang" charset="0"/>
                <a:ea typeface="Khmer OS Battambang" charset="0"/>
                <a:cs typeface="Khmer OS Battambang" charset="0"/>
              </a:rPr>
              <a:t>NSNumber</a:t>
            </a:r>
            <a:endParaRPr lang="en-US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1800" dirty="0" err="1">
                <a:latin typeface="Khmer OS Battambang" charset="0"/>
                <a:ea typeface="Khmer OS Battambang" charset="0"/>
                <a:cs typeface="Khmer OS Battambang" charset="0"/>
              </a:rPr>
              <a:t>NSDate</a:t>
            </a:r>
            <a:endParaRPr lang="en-US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1800" dirty="0" err="1">
                <a:latin typeface="Khmer OS Battambang" charset="0"/>
                <a:ea typeface="Khmer OS Battambang" charset="0"/>
                <a:cs typeface="Khmer OS Battambang" charset="0"/>
              </a:rPr>
              <a:t>NSArray</a:t>
            </a:r>
            <a:endParaRPr lang="en-US" sz="18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1800" dirty="0" err="1">
                <a:latin typeface="Khmer OS Battambang" charset="0"/>
                <a:ea typeface="Khmer OS Battambang" charset="0"/>
                <a:cs typeface="Khmer OS Battambang" charset="0"/>
              </a:rPr>
              <a:t>NSDictionary</a:t>
            </a:r>
            <a:endParaRPr lang="en-US" sz="2400" b="1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189806" cy="46234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NSNumber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 can automatically accept Swift types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 ដូចជា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:</a:t>
            </a:r>
          </a:p>
          <a:p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UInt</a:t>
            </a:r>
            <a:endParaRPr lang="en-US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2400" dirty="0" err="1">
                <a:latin typeface="Khmer OS Battambang" charset="0"/>
                <a:ea typeface="Khmer OS Battambang" charset="0"/>
                <a:cs typeface="Khmer OS Battambang" charset="0"/>
              </a:rPr>
              <a:t>Int</a:t>
            </a:r>
            <a:endParaRPr lang="en-US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Float</a:t>
            </a:r>
          </a:p>
          <a:p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Double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 </a:t>
            </a:r>
            <a:endParaRPr lang="en-US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16788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189806" cy="46234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Saving data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	</a:t>
            </a:r>
            <a:endParaRPr lang="km-KH" sz="2250" b="1" dirty="0"/>
          </a:p>
          <a:p>
            <a:pPr lvl="1">
              <a:buFont typeface="Wingdings" charset="2"/>
              <a:buChar char="Ø"/>
            </a:pPr>
            <a:r>
              <a:rPr lang="en-US" sz="2400" dirty="0"/>
              <a:t>We must first get a reference to the </a:t>
            </a:r>
            <a:r>
              <a:rPr lang="en-US" sz="2400" dirty="0" err="1"/>
              <a:t>NSUserDefaults</a:t>
            </a:r>
            <a:r>
              <a:rPr lang="en-US" sz="2400" dirty="0"/>
              <a:t> class.</a:t>
            </a:r>
            <a:r>
              <a:rPr lang="km-KH" sz="2400" dirty="0"/>
              <a:t> </a:t>
            </a:r>
          </a:p>
          <a:p>
            <a:pPr lvl="1">
              <a:buFont typeface="Wingdings" charset="2"/>
              <a:buChar char="Ø"/>
            </a:pPr>
            <a:endParaRPr lang="km-KH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lvl="1">
              <a:buFont typeface="Wingdings" charset="2"/>
              <a:buChar char="Ø"/>
            </a:pPr>
            <a:endParaRPr lang="en-US" sz="2400" dirty="0"/>
          </a:p>
          <a:p>
            <a:pPr lvl="1">
              <a:buFont typeface="Wingdings" charset="2"/>
              <a:buChar char="Ø"/>
            </a:pPr>
            <a:r>
              <a:rPr lang="en-US" sz="2400" dirty="0"/>
              <a:t>saved to a constant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068834"/>
            <a:ext cx="5800724" cy="588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705312"/>
            <a:ext cx="5989637" cy="6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189806" cy="4623402"/>
          </a:xfrm>
        </p:spPr>
        <p:txBody>
          <a:bodyPr>
            <a:normAutofit/>
          </a:bodyPr>
          <a:lstStyle/>
          <a:p>
            <a:r>
              <a:rPr lang="en-US" sz="2400" dirty="0"/>
              <a:t>Setting Default Values</a:t>
            </a:r>
          </a:p>
          <a:p>
            <a:r>
              <a:rPr lang="en-US" sz="2400" dirty="0">
                <a:hlinkClick r:id="rId3"/>
              </a:rPr>
              <a:t>func set(Bool, forKey: String)</a:t>
            </a:r>
          </a:p>
          <a:p>
            <a:r>
              <a:rPr lang="en-US" sz="2400" dirty="0">
                <a:hlinkClick r:id="rId4"/>
              </a:rPr>
              <a:t>func set(Float, forKey: String)</a:t>
            </a:r>
          </a:p>
          <a:p>
            <a:r>
              <a:rPr lang="en-US" sz="2400" dirty="0">
                <a:hlinkClick r:id="rId5"/>
              </a:rPr>
              <a:t>func set(Int, forKey: String)</a:t>
            </a:r>
          </a:p>
          <a:p>
            <a:r>
              <a:rPr lang="en-US" sz="2400" dirty="0">
                <a:hlinkClick r:id="rId6"/>
              </a:rPr>
              <a:t>func set(Any?, forKey: String)</a:t>
            </a:r>
          </a:p>
          <a:p>
            <a:r>
              <a:rPr lang="en-US" sz="2400" dirty="0">
                <a:hlinkClick r:id="rId7"/>
              </a:rPr>
              <a:t>func set(Double, forKey: String)</a:t>
            </a:r>
          </a:p>
          <a:p>
            <a:r>
              <a:rPr lang="en-US" sz="2400" dirty="0">
                <a:hlinkClick r:id="rId8"/>
              </a:rPr>
              <a:t>func set(URL?, forKey: String)</a:t>
            </a:r>
          </a:p>
        </p:txBody>
      </p:sp>
    </p:spTree>
    <p:extLst>
      <p:ext uri="{BB962C8B-B14F-4D97-AF65-F5344CB8AC3E}">
        <p14:creationId xmlns:p14="http://schemas.microsoft.com/office/powerpoint/2010/main" val="11131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1.NSUserDefault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189806" cy="46234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Reading data</a:t>
            </a:r>
            <a:endParaRPr lang="km-KH" sz="2400" b="1" dirty="0"/>
          </a:p>
          <a:p>
            <a:pPr lvl="1">
              <a:buFont typeface="Wingdings" charset="2"/>
              <a:buChar char="Ø"/>
            </a:pPr>
            <a:r>
              <a:rPr lang="en-US" sz="2400" dirty="0"/>
              <a:t>reference </a:t>
            </a:r>
            <a:r>
              <a:rPr lang="km-KH" sz="2400" dirty="0"/>
              <a:t>ទៅ​​ </a:t>
            </a:r>
            <a:r>
              <a:rPr lang="en-US" sz="2400" dirty="0" err="1"/>
              <a:t>NSUserDefaults</a:t>
            </a:r>
            <a:r>
              <a:rPr lang="en-US" sz="2400" dirty="0"/>
              <a:t> class</a:t>
            </a:r>
            <a:endParaRPr lang="km-KH" sz="2400" dirty="0"/>
          </a:p>
          <a:p>
            <a:pPr lvl="1">
              <a:buFont typeface="Wingdings" charset="2"/>
              <a:buChar char="Ø"/>
            </a:pPr>
            <a:endParaRPr lang="km-KH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lvl="1">
              <a:buFont typeface="Wingdings" charset="2"/>
              <a:buChar char="Ø"/>
            </a:pPr>
            <a:endParaRPr lang="km-KH" sz="24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lvl="1">
              <a:buFont typeface="Wingdings" charset="2"/>
              <a:buChar char="Ø"/>
            </a:pPr>
            <a:r>
              <a:rPr lang="en-US" sz="2400" dirty="0"/>
              <a:t>saved </a:t>
            </a:r>
            <a:r>
              <a:rPr lang="km-KH" sz="2400" dirty="0"/>
              <a:t>ទៅ </a:t>
            </a:r>
            <a:r>
              <a:rPr lang="en-US" sz="2400" dirty="0"/>
              <a:t>constant, read data</a:t>
            </a:r>
            <a:r>
              <a:rPr lang="km-KH" sz="2400" dirty="0"/>
              <a:t> ពីវា</a:t>
            </a:r>
            <a:endParaRPr lang="km-KH" sz="21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3028950"/>
            <a:ext cx="5805489" cy="521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0" y="4693193"/>
            <a:ext cx="6555409" cy="5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1150</Words>
  <Application>Microsoft Office PowerPoint</Application>
  <PresentationFormat>Widescreen</PresentationFormat>
  <Paragraphs>379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DaunPenh</vt:lpstr>
      <vt:lpstr>Menlo-Regular</vt:lpstr>
      <vt:lpstr>Microsoft YaHei UI</vt:lpstr>
      <vt:lpstr>Arial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សៀមរាប</vt:lpstr>
      <vt:lpstr>មាតិកា</vt:lpstr>
      <vt:lpstr> 1.NSUserDefault </vt:lpstr>
      <vt:lpstr> 1.NSUserDefault </vt:lpstr>
      <vt:lpstr> 1.NSUserDefault </vt:lpstr>
      <vt:lpstr> 1.NSUserDefault </vt:lpstr>
      <vt:lpstr> 1.NSUserDefault </vt:lpstr>
      <vt:lpstr> 1.NSUserDefault </vt:lpstr>
      <vt:lpstr> 1.NSUserDefault </vt:lpstr>
      <vt:lpstr> 1.NSUserDefault </vt:lpstr>
      <vt:lpstr> 1.NSUserDefault </vt:lpstr>
      <vt:lpstr> 2. Core Data </vt:lpstr>
      <vt:lpstr> 2. Core Data </vt:lpstr>
      <vt:lpstr> 2. Core Data </vt:lpstr>
      <vt:lpstr> 2. Core Data </vt:lpstr>
      <vt:lpstr> 2. Core Data </vt:lpstr>
      <vt:lpstr> 1. Core Data Build </vt:lpstr>
      <vt:lpstr> 1. Core Data Build </vt:lpstr>
      <vt:lpstr> 1. Core Data Build </vt:lpstr>
      <vt:lpstr> 1. Core Data Build </vt:lpstr>
      <vt:lpstr> 1. Core Data Build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2. Core Data 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2016-12-05T00:46:13Z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