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  <p:sldMasterId id="2147483648" r:id="rId5"/>
  </p:sldMasterIdLst>
  <p:notesMasterIdLst>
    <p:notesMasterId r:id="rId19"/>
  </p:notesMasterIdLst>
  <p:handoutMasterIdLst>
    <p:handoutMasterId r:id="rId20"/>
  </p:handoutMasterIdLst>
  <p:sldIdLst>
    <p:sldId id="268" r:id="rId6"/>
    <p:sldId id="269" r:id="rId7"/>
    <p:sldId id="270" r:id="rId8"/>
    <p:sldId id="271" r:id="rId9"/>
    <p:sldId id="274" r:id="rId10"/>
    <p:sldId id="277" r:id="rId11"/>
    <p:sldId id="279" r:id="rId12"/>
    <p:sldId id="281" r:id="rId13"/>
    <p:sldId id="285" r:id="rId14"/>
    <p:sldId id="283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034"/>
    <a:srgbClr val="F00A90"/>
    <a:srgbClr val="00B096"/>
    <a:srgbClr val="FA7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F308D-5E24-41A6-993D-9200550302DD}" v="529" dt="2023-10-30T06:17:48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35" autoAdjust="0"/>
  </p:normalViewPr>
  <p:slideViewPr>
    <p:cSldViewPr snapToGrid="0" snapToObjects="1">
      <p:cViewPr>
        <p:scale>
          <a:sx n="100" d="100"/>
          <a:sy n="100" d="100"/>
        </p:scale>
        <p:origin x="-106" y="-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3.xml" Id="rId8" /><Relationship Type="http://schemas.openxmlformats.org/officeDocument/2006/relationships/slide" Target="slides/slide8.xml" Id="rId13" /><Relationship Type="http://schemas.openxmlformats.org/officeDocument/2006/relationships/slide" Target="slides/slide13.xml" Id="rId18" /><Relationship Type="http://schemas.microsoft.com/office/2015/10/relationships/revisionInfo" Target="revisionInfo.xml" Id="rId26" /><Relationship Type="http://schemas.openxmlformats.org/officeDocument/2006/relationships/customXml" Target="../customXml/item3.xml" Id="rId3" /><Relationship Type="http://schemas.openxmlformats.org/officeDocument/2006/relationships/presProps" Target="presProps.xml" Id="rId21" /><Relationship Type="http://schemas.openxmlformats.org/officeDocument/2006/relationships/slide" Target="slides/slide2.xml" Id="rId7" /><Relationship Type="http://schemas.openxmlformats.org/officeDocument/2006/relationships/slide" Target="slides/slide7.xml" Id="rId12" /><Relationship Type="http://schemas.openxmlformats.org/officeDocument/2006/relationships/slide" Target="slides/slide12.xml" Id="rId17" /><Relationship Type="http://schemas.openxmlformats.org/officeDocument/2006/relationships/customXml" Target="../customXml/item2.xml" Id="rId2" /><Relationship Type="http://schemas.openxmlformats.org/officeDocument/2006/relationships/slide" Target="slides/slide11.xml" Id="rId16" /><Relationship Type="http://schemas.openxmlformats.org/officeDocument/2006/relationships/handoutMaster" Target="handoutMasters/handoutMaster1.xml" Id="rId20" /><Relationship Type="http://schemas.openxmlformats.org/officeDocument/2006/relationships/customXml" Target="../customXml/item1.xml" Id="rId1" /><Relationship Type="http://schemas.openxmlformats.org/officeDocument/2006/relationships/slide" Target="slides/slide1.xml" Id="rId6" /><Relationship Type="http://schemas.openxmlformats.org/officeDocument/2006/relationships/slide" Target="slides/slide6.xml" Id="rId11" /><Relationship Type="http://schemas.openxmlformats.org/officeDocument/2006/relationships/tableStyles" Target="tableStyles.xml" Id="rId24" /><Relationship Type="http://schemas.openxmlformats.org/officeDocument/2006/relationships/slideMaster" Target="slideMasters/slideMaster2.xml" Id="rId5" /><Relationship Type="http://schemas.openxmlformats.org/officeDocument/2006/relationships/slide" Target="slides/slide10.xml" Id="rId15" /><Relationship Type="http://schemas.openxmlformats.org/officeDocument/2006/relationships/theme" Target="theme/theme1.xml" Id="rId23" /><Relationship Type="http://schemas.openxmlformats.org/officeDocument/2006/relationships/slide" Target="slides/slide5.xml" Id="rId10" /><Relationship Type="http://schemas.openxmlformats.org/officeDocument/2006/relationships/notesMaster" Target="notesMasters/notesMaster1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4.xml" Id="rId9" /><Relationship Type="http://schemas.openxmlformats.org/officeDocument/2006/relationships/slide" Target="slides/slide9.xml" Id="rId14" /><Relationship Type="http://schemas.openxmlformats.org/officeDocument/2006/relationships/viewProps" Target="viewProps.xml" Id="rId22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194" y="1177506"/>
            <a:ext cx="8915399" cy="226278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DATA ANALYTICS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3138" y="3900360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F034"/>
                </a:solidFill>
              </a:rPr>
              <a:t>COVID-19 Cases Analysis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2D6A-0A9D-21DC-56DA-119A0C6549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25925" y="681427"/>
            <a:ext cx="10515600" cy="11445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ea typeface="+mj-lt"/>
                <a:cs typeface="+mj-lt"/>
              </a:rPr>
              <a:t>Data Visualization Using IBM Cognos</a:t>
            </a:r>
            <a:endParaRPr lang="en-US" sz="400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1F2C-C2F2-7708-467F-B14E2A4DF8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4566" y="22857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Data Visualization Using IBM Cognos: - Leverage IBM Cognos to create interactive dashboards, maps, and visual representations of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COVID-19</a:t>
            </a:r>
            <a:r>
              <a:rPr lang="en-US" sz="2400" dirty="0">
                <a:ea typeface="+mn-lt"/>
                <a:cs typeface="+mn-lt"/>
              </a:rPr>
              <a:t> data. </a:t>
            </a:r>
          </a:p>
          <a:p>
            <a:r>
              <a:rPr lang="en-US" sz="2400" dirty="0">
                <a:ea typeface="+mn-lt"/>
                <a:cs typeface="+mn-lt"/>
              </a:rPr>
              <a:t>- Generate charts, graphs, and heat maps to represent key metrics such as infection rates, mortality rates, and recovery rates.</a:t>
            </a:r>
          </a:p>
          <a:p>
            <a:r>
              <a:rPr lang="en-US" sz="2400" dirty="0">
                <a:ea typeface="+mn-lt"/>
                <a:cs typeface="+mn-lt"/>
              </a:rPr>
              <a:t> - Incorporate user-interaction filters for a more detailed analysis of specific data subsets.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1177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3CAD-2C55-6DC7-2C1D-9D8D276E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57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D9F72D"/>
                </a:solidFill>
                <a:ea typeface="+mj-lt"/>
                <a:cs typeface="+mj-lt"/>
              </a:rPr>
              <a:t>Understanding COVID-19 Trends and Impacts</a:t>
            </a:r>
            <a:endParaRPr lang="en-US" sz="3600">
              <a:solidFill>
                <a:srgbClr val="D9F72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4DA0-7D55-0227-5717-6559FF99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608" y="2608053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 - Aid in evaluating the effectiveness of public health measures.</a:t>
            </a:r>
          </a:p>
          <a:p>
            <a:r>
              <a:rPr lang="en-US" sz="2400" dirty="0">
                <a:ea typeface="+mn-lt"/>
                <a:cs typeface="+mn-lt"/>
              </a:rPr>
              <a:t> - Facilitate resource allocation for affected areas.</a:t>
            </a:r>
          </a:p>
          <a:p>
            <a:r>
              <a:rPr lang="en-US" sz="2400" dirty="0">
                <a:ea typeface="+mn-lt"/>
                <a:cs typeface="+mn-lt"/>
              </a:rPr>
              <a:t> - Inform policy decisions for future pandemic responses.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6420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4F4F-7636-8D7C-754C-06B7446825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6400" y="982663"/>
            <a:ext cx="10515600" cy="11461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2DF784"/>
                </a:solidFill>
                <a:ea typeface="+mj-lt"/>
                <a:cs typeface="+mj-lt"/>
              </a:rPr>
              <a:t>Conclusion</a:t>
            </a:r>
            <a:endParaRPr lang="en-US" sz="4400">
              <a:solidFill>
                <a:srgbClr val="2DF78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EA70-B202-BB65-628B-0EC6D6AD9A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30194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Summary of key points covered in the presentation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384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3826-EF3D-324E-8912-BF2EDD28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06" y="624110"/>
            <a:ext cx="9026705" cy="2244173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rgbClr val="FA7D16"/>
                </a:solidFill>
              </a:rPr>
              <a:t>THANK YOU</a:t>
            </a:r>
            <a:br>
              <a:rPr lang="en-US" sz="7300" dirty="0">
                <a:solidFill>
                  <a:srgbClr val="FA7D16"/>
                </a:solidFill>
              </a:rPr>
            </a:br>
            <a:br>
              <a:rPr lang="en-US" sz="7300" dirty="0">
                <a:solidFill>
                  <a:srgbClr val="FA7D16"/>
                </a:solidFill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B096"/>
                </a:solidFill>
              </a:rPr>
              <a:t>S.LAKSHMI VATHA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F00A90"/>
                </a:solidFill>
              </a:rPr>
              <a:t>BIO 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05292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9911-7408-282D-C3CD-05EF55AF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797" y="1454901"/>
            <a:ext cx="8915399" cy="1468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PHASE-5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5B44-2242-75E2-395B-20982522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8910" y="3429487"/>
            <a:ext cx="8915399" cy="860400"/>
          </a:xfrm>
        </p:spPr>
        <p:txBody>
          <a:bodyPr>
            <a:normAutofit/>
          </a:bodyPr>
          <a:lstStyle/>
          <a:p>
            <a:r>
              <a:rPr lang="en-US" sz="28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911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A0C3-C0A2-668C-02FD-CCEF0878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 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6107-3052-FC4B-3899-E60F740B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042" y="767751"/>
            <a:ext cx="8915400" cy="5416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                       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B25E9-75E1-5729-565B-01D2E9F5C8D9}"/>
              </a:ext>
            </a:extLst>
          </p:cNvPr>
          <p:cNvSpPr txBox="1"/>
          <p:nvPr/>
        </p:nvSpPr>
        <p:spPr>
          <a:xfrm>
            <a:off x="2280250" y="1345720"/>
            <a:ext cx="819221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   </a:t>
            </a:r>
            <a:r>
              <a:rPr lang="en-US" sz="2000" dirty="0"/>
              <a:t> Documentation is the process of creating a comprehensive and organized set of records, materials, or artifacts that capture and convey information about a particular subject, project, system, or process. It serves as a crucial tool for conveying, preserving, and sharing knowledge and information within an organization or for wider audiences.</a:t>
            </a:r>
          </a:p>
          <a:p>
            <a:endParaRPr lang="en-US" sz="2000" dirty="0"/>
          </a:p>
          <a:p>
            <a:r>
              <a:rPr lang="en-US" sz="2000" dirty="0"/>
              <a:t>     The primary goal of documentation is to provide clarity, guidance, and understanding by structuring information in a way that is easily accessible and comprehensible to its intended audience. It plays a pivotal role in several aspects across various fields and industries, including but not limited to software development, project management, healthcare, education, legal procedures, and research. </a:t>
            </a:r>
          </a:p>
        </p:txBody>
      </p:sp>
    </p:spTree>
    <p:extLst>
      <p:ext uri="{BB962C8B-B14F-4D97-AF65-F5344CB8AC3E}">
        <p14:creationId xmlns:p14="http://schemas.microsoft.com/office/powerpoint/2010/main" val="199464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76B8-1394-A93A-9A8B-1D3D9D55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872" y="980448"/>
            <a:ext cx="8915399" cy="1468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B096"/>
                </a:solidFill>
                <a:ea typeface="+mj-lt"/>
                <a:cs typeface="+mj-lt"/>
              </a:rPr>
              <a:t>Objective</a:t>
            </a:r>
            <a:endParaRPr lang="en-US" sz="4800">
              <a:solidFill>
                <a:srgbClr val="00B09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C1EBA-79D5-4985-CFFA-3BD6DF22B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1627" y="3199450"/>
            <a:ext cx="8915399" cy="860400"/>
          </a:xfrm>
        </p:spPr>
        <p:txBody>
          <a:bodyPr/>
          <a:lstStyle/>
          <a:p>
            <a:pPr algn="ctr"/>
            <a:r>
              <a:rPr lang="en-US" dirty="0">
                <a:ea typeface="+mn-lt"/>
                <a:cs typeface="+mn-lt"/>
              </a:rPr>
              <a:t> The project aims to comprehensively analyze and understand the trends and impacts of COVID-19.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E196-8537-2AE6-F6B7-96E679F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ea typeface="+mj-lt"/>
                <a:cs typeface="+mj-lt"/>
              </a:rPr>
              <a:t>Design Thinking Process</a:t>
            </a:r>
            <a:r>
              <a:rPr lang="en-US" dirty="0">
                <a:ea typeface="+mj-lt"/>
                <a:cs typeface="+mj-lt"/>
              </a:rPr>
              <a:t>*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84F52-EF88-099D-A1EE-512BBD0F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1298" y="5480779"/>
            <a:ext cx="3992732" cy="576262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ea typeface="+mn-lt"/>
                <a:cs typeface="+mn-lt"/>
              </a:rPr>
              <a:t>Empathize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Understand the needs of stakeholders and end-users impacted by COVID-19.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8849A-D5AE-E6E5-935C-A8DDA08E4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1551" y="2275796"/>
            <a:ext cx="4342893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Prototype: </a:t>
            </a:r>
          </a:p>
          <a:p>
            <a:r>
              <a:rPr lang="en-US" dirty="0">
                <a:ea typeface="+mn-lt"/>
                <a:cs typeface="+mn-lt"/>
              </a:rPr>
              <a:t>Develop data collection methods, analysis frameworks, and visualization models.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DACD60-822B-6C07-156E-2A449A1BE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6554" y="3205928"/>
            <a:ext cx="3999001" cy="576262"/>
          </a:xfrm>
        </p:spPr>
        <p:txBody>
          <a:bodyPr/>
          <a:lstStyle/>
          <a:p>
            <a:r>
              <a:rPr lang="en-US" b="0" dirty="0">
                <a:solidFill>
                  <a:srgbClr val="FF0000"/>
                </a:solidFill>
                <a:ea typeface="+mn-lt"/>
                <a:cs typeface="+mn-lt"/>
              </a:rPr>
              <a:t>Define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: Clearly outline the problem areas and objectives of the analysis.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F2CB2-C19A-84C3-F2DA-CE4B90DB0D3F}"/>
              </a:ext>
            </a:extLst>
          </p:cNvPr>
          <p:cNvSpPr txBox="1"/>
          <p:nvPr/>
        </p:nvSpPr>
        <p:spPr>
          <a:xfrm>
            <a:off x="1690778" y="4307456"/>
            <a:ext cx="497169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Ideate: </a:t>
            </a:r>
          </a:p>
          <a:p>
            <a:endParaRPr lang="en-US" dirty="0"/>
          </a:p>
          <a:p>
            <a:r>
              <a:rPr lang="en-US" dirty="0"/>
              <a:t>Brainstorm on data sources, collection methods, and tools for analysis.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2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79AA-E0A6-0F8D-BD71-1944D881B7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6891" y="265143"/>
            <a:ext cx="10515600" cy="92868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                     </a:t>
            </a:r>
            <a:r>
              <a:rPr lang="en-US" dirty="0">
                <a:solidFill>
                  <a:srgbClr val="FF0000"/>
                </a:solidFill>
                <a:ea typeface="+mj-lt"/>
                <a:cs typeface="+mj-lt"/>
              </a:rPr>
              <a:t>Development Phases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15AC-D580-BECC-89CA-4BFB0DB095E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62642" y="2976473"/>
            <a:ext cx="5029200" cy="1547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   Planning and Preparation: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Define project goals and identify data           sources and analytical tools.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C0D6F-86C4-CC1C-58CF-642B5532BBB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063925" y="4441556"/>
            <a:ext cx="4813300" cy="15478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ea typeface="+mn-lt"/>
                <a:cs typeface="+mn-lt"/>
              </a:rPr>
              <a:t>  Data Collection: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Gather structured datasets              from  reputable sources like government health departments and global health organizations.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E4047-6706-E556-34A9-B4F857BDA687}"/>
              </a:ext>
            </a:extLst>
          </p:cNvPr>
          <p:cNvSpPr txBox="1"/>
          <p:nvPr/>
        </p:nvSpPr>
        <p:spPr>
          <a:xfrm>
            <a:off x="1058173" y="1302588"/>
            <a:ext cx="504357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Analysis Using IBM Cognos: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 Utilize IBM Cognos for data visualization, creating dashboards, and generating reports for interpretation.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0BE9D-33D6-A380-A628-A03F1E17E6F2}"/>
              </a:ext>
            </a:extLst>
          </p:cNvPr>
          <p:cNvSpPr txBox="1"/>
          <p:nvPr/>
        </p:nvSpPr>
        <p:spPr>
          <a:xfrm>
            <a:off x="7240438" y="1302588"/>
            <a:ext cx="45691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Data Cleaning and Preprocessing:</a:t>
            </a:r>
          </a:p>
          <a:p>
            <a:endParaRPr lang="en-US" dirty="0"/>
          </a:p>
          <a:p>
            <a:r>
              <a:rPr lang="en-US" dirty="0"/>
              <a:t> Ensure data consistency and accuracy for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EC99F-A8E5-83BF-AD2D-93C4920B3AB3}"/>
              </a:ext>
            </a:extLst>
          </p:cNvPr>
          <p:cNvSpPr txBox="1"/>
          <p:nvPr/>
        </p:nvSpPr>
        <p:spPr>
          <a:xfrm>
            <a:off x="7240438" y="2984739"/>
            <a:ext cx="50435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Insights Generation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 Derive patterns, correlations, and key findings from the visualized data.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1AD03-ECCC-31BD-B4D3-E22C5C310425}"/>
              </a:ext>
            </a:extLst>
          </p:cNvPr>
          <p:cNvSpPr txBox="1"/>
          <p:nvPr/>
        </p:nvSpPr>
        <p:spPr>
          <a:xfrm>
            <a:off x="7240438" y="4523117"/>
            <a:ext cx="464101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Documentation and Reporting:</a:t>
            </a:r>
          </a:p>
          <a:p>
            <a:endParaRPr lang="en-US" dirty="0"/>
          </a:p>
          <a:p>
            <a:r>
              <a:rPr lang="en-US" dirty="0"/>
              <a:t> Compile insights, interpretations, and actionable recommendations for stakeholders.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1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F3FF-7CF0-DC62-7959-26E86CC9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283" y="638487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7030A0"/>
                </a:solidFill>
                <a:ea typeface="+mj-lt"/>
                <a:cs typeface="+mj-lt"/>
              </a:rPr>
              <a:t>         Analysis Objectives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278B-C417-4905-6A91-AE8D471D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306" y="220548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Analysis Objectives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</a:rPr>
              <a:t>-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Trend Analysis: Visualize infection rates, mortality rates, and recovery trends over different regions and time periods</a:t>
            </a: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Impact Assessment</a:t>
            </a:r>
            <a:r>
              <a:rPr lang="en-US" sz="2800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r>
              <a:rPr lang="en-US" dirty="0">
                <a:ea typeface="+mn-lt"/>
                <a:cs typeface="+mn-lt"/>
              </a:rPr>
              <a:t> Analyze socio-economic repercussions, strain on healthcare systems, and behavioral changes due to the pandemic.</a:t>
            </a: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 </a:t>
            </a:r>
            <a:r>
              <a:rPr lang="en-US" sz="2800" dirty="0">
                <a:solidFill>
                  <a:srgbClr val="00B050"/>
                </a:solidFill>
                <a:ea typeface="+mn-lt"/>
                <a:cs typeface="+mn-lt"/>
              </a:rPr>
              <a:t> Comparative Analysis</a:t>
            </a:r>
            <a:r>
              <a:rPr lang="en-US" sz="2800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-</a:t>
            </a:r>
          </a:p>
          <a:p>
            <a:r>
              <a:rPr lang="en-US" dirty="0">
                <a:ea typeface="+mn-lt"/>
                <a:cs typeface="+mn-lt"/>
              </a:rPr>
              <a:t> Contrast data from various regions and demographics to understand differences and similarities in COVID-19 impacts.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EC14-6C40-EE89-DE4E-B775001E84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16038" y="825200"/>
            <a:ext cx="10515600" cy="11445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DF1F7"/>
                </a:solidFill>
                <a:ea typeface="+mj-lt"/>
                <a:cs typeface="+mj-lt"/>
              </a:rPr>
              <a:t>Data Collection Process</a:t>
            </a:r>
            <a:endParaRPr lang="en-US" sz="4000">
              <a:solidFill>
                <a:srgbClr val="2DF1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D742-F604-BC81-D5C2-77DEE0FDC86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80226" y="19693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- Utilization of structured data sources like government health departments and global health organizations. 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- Implementation of data mining and scraping techniques for automated data retrieval.</a:t>
            </a:r>
          </a:p>
          <a:p>
            <a:r>
              <a:rPr lang="en-US" sz="2400" dirty="0">
                <a:ea typeface="+mn-lt"/>
                <a:cs typeface="+mn-lt"/>
              </a:rPr>
              <a:t> - Data cleaning and preprocessing to ensure data accuracy and consistency for analysis.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5807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C747-2BD3-E74D-B9CE-8D3D5897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283" y="580978"/>
            <a:ext cx="8911687" cy="83519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E62DF7"/>
                </a:solidFill>
                <a:ea typeface="+mj-lt"/>
                <a:cs typeface="+mj-lt"/>
              </a:rPr>
              <a:t>Insights Generated from the Comparison</a:t>
            </a:r>
            <a:endParaRPr lang="en-US" sz="4000">
              <a:solidFill>
                <a:srgbClr val="E62D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8EE8-2FFD-729F-C02C-F7D19B89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90" y="2536165"/>
            <a:ext cx="10022456" cy="354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- Insights Generated from Comparison: - Identification of hotspots and regions with varying infection rates.</a:t>
            </a:r>
          </a:p>
          <a:p>
            <a:r>
              <a:rPr lang="en-US" sz="2400" dirty="0">
                <a:ea typeface="+mn-lt"/>
                <a:cs typeface="+mn-lt"/>
              </a:rPr>
              <a:t> - Correlation between containment measures and infection rates.</a:t>
            </a:r>
          </a:p>
          <a:p>
            <a:r>
              <a:rPr lang="en-US" sz="2400" dirty="0">
                <a:ea typeface="+mn-lt"/>
                <a:cs typeface="+mn-lt"/>
              </a:rPr>
              <a:t> - Assessment of demographic, socio-economic, and healthcare system vulnerabilities.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51551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2431B6-C1D5-4398-BE4E-36F2E44F8E9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CB3524F-087C-4838-9553-7CBB129B4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C53FD1-3DBA-4C27-90DF-64ABCD60CC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Widescreen</PresentationFormat>
  <Paragraphs>15</Paragraphs>
  <Slides>13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Wisp</vt:lpstr>
      <vt:lpstr>CITY SKETCH 16X9</vt:lpstr>
      <vt:lpstr>DATA ANALYTICS</vt:lpstr>
      <vt:lpstr>PHASE-5</vt:lpstr>
      <vt:lpstr>      </vt:lpstr>
      <vt:lpstr>Objective</vt:lpstr>
      <vt:lpstr>Design Thinking Process*</vt:lpstr>
      <vt:lpstr>                     Development Phases</vt:lpstr>
      <vt:lpstr>         Analysis Objectives</vt:lpstr>
      <vt:lpstr>Data Collection Process</vt:lpstr>
      <vt:lpstr>Insights Generated from the Comparison</vt:lpstr>
      <vt:lpstr>Data Visualization Using IBM Cognos</vt:lpstr>
      <vt:lpstr>Understanding COVID-19 Trends and Impacts</vt:lpstr>
      <vt:lpstr>Conclusion</vt:lpstr>
      <vt:lpstr>THANK YOU       S.LAKSHMI VATHA BIO MEDICAL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Design</dc:title>
  <dc:creator/>
  <cp:lastModifiedBy/>
  <cp:revision>181</cp:revision>
  <dcterms:created xsi:type="dcterms:W3CDTF">2023-10-30T04:21:11Z</dcterms:created>
  <dcterms:modified xsi:type="dcterms:W3CDTF">2023-10-30T06:17:49Z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