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6" r:id="rId4"/>
    <p:sldId id="261" r:id="rId5"/>
    <p:sldId id="293" r:id="rId6"/>
    <p:sldId id="294" r:id="rId7"/>
    <p:sldId id="276" r:id="rId8"/>
    <p:sldId id="291" r:id="rId9"/>
    <p:sldId id="295" r:id="rId10"/>
    <p:sldId id="297" r:id="rId11"/>
  </p:sldIdLst>
  <p:sldSz cx="9144000" cy="5143500" type="screen16x9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ource Serif Pro" panose="0204060305040502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42FEED-2A9E-4A02-9463-5AE0EC9FB418}">
  <a:tblStyle styleId="{9342FEED-2A9E-4A02-9463-5AE0EC9FB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0e3fecf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0e3fecf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0e3fecf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0e3fecf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d0e3fecfc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d0e3fecfc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0e3fecf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0e3fecf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0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0e3fecf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0e3fecf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70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8875" y="1117038"/>
            <a:ext cx="8520600" cy="20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553963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1504325" y="1356963"/>
            <a:ext cx="6091200" cy="23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1"/>
          <p:cNvSpPr/>
          <p:nvPr/>
        </p:nvSpPr>
        <p:spPr>
          <a:xfrm rot="4633131">
            <a:off x="7215652" y="1251839"/>
            <a:ext cx="565979" cy="453718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1"/>
          <p:cNvSpPr/>
          <p:nvPr/>
        </p:nvSpPr>
        <p:spPr>
          <a:xfrm rot="4633131">
            <a:off x="1362377" y="3437939"/>
            <a:ext cx="565979" cy="453718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957850" y="1584150"/>
            <a:ext cx="5228400" cy="13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694699" y="3113550"/>
            <a:ext cx="57327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962450" y="1779200"/>
            <a:ext cx="7220100" cy="2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bre Franklin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9144000" cy="105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5331125" y="1678167"/>
            <a:ext cx="30246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2"/>
          </p:nvPr>
        </p:nvSpPr>
        <p:spPr>
          <a:xfrm>
            <a:off x="5684375" y="1962325"/>
            <a:ext cx="23181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3"/>
          </p:nvPr>
        </p:nvSpPr>
        <p:spPr>
          <a:xfrm>
            <a:off x="5331125" y="3789929"/>
            <a:ext cx="30246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4"/>
          </p:nvPr>
        </p:nvSpPr>
        <p:spPr>
          <a:xfrm>
            <a:off x="5682125" y="4079385"/>
            <a:ext cx="23226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0" y="0"/>
            <a:ext cx="9144000" cy="9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225675" y="276100"/>
            <a:ext cx="32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0"/>
            <a:ext cx="9144000" cy="105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897550" y="1330160"/>
            <a:ext cx="33489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2149350" y="2463035"/>
            <a:ext cx="48453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4589225" y="825150"/>
            <a:ext cx="3946500" cy="34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89225" y="1268475"/>
            <a:ext cx="3946500" cy="19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4645775" y="3345447"/>
            <a:ext cx="38334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 rot="2171349">
            <a:off x="6227401" y="629975"/>
            <a:ext cx="565999" cy="45373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612775" y="1796887"/>
            <a:ext cx="35523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4612775" y="2473937"/>
            <a:ext cx="30573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64725" y="723050"/>
            <a:ext cx="39627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2"/>
          </p:nvPr>
        </p:nvSpPr>
        <p:spPr>
          <a:xfrm>
            <a:off x="609175" y="2057950"/>
            <a:ext cx="27096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yush-medicine.vercel.app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kYRVvQKA99A?si=PPAoBooPCGC9Nw7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242231" y="663556"/>
            <a:ext cx="8520600" cy="20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Herbal </a:t>
            </a:r>
            <a:br>
              <a:rPr lang="e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  <a:br>
              <a:rPr lang="e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(TEAM METAVERSE)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3011269"/>
            <a:ext cx="8520600" cy="196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TEAM MEMBERS</a:t>
            </a: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CEACE-05C2-6F5D-24F2-A39E9DB10517}"/>
              </a:ext>
            </a:extLst>
          </p:cNvPr>
          <p:cNvSpPr txBox="1"/>
          <p:nvPr/>
        </p:nvSpPr>
        <p:spPr>
          <a:xfrm>
            <a:off x="6366021" y="3375103"/>
            <a:ext cx="2396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Shruti More 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Saniya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Gurav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Aaryaa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Khandwani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Vinayak Vathare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38875" y="1117038"/>
            <a:ext cx="8520600" cy="20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3553963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MetaVerse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8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513190" y="1444550"/>
            <a:ext cx="8094600" cy="3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 rot="-882112" flipH="1">
            <a:off x="82068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 rot="882112">
            <a:off x="3480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938435" y="1844629"/>
            <a:ext cx="7220100" cy="2165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Herbal Garden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advanced features to create an immersive experience. It offers detailed information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medicinal plants, alongside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that allows users to interact with plants virtually. Additionally,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Plant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Plant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make learning engaging. The personalized user flow guides visitors through rare and popular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plants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a machine learning-powered image recognition tool helps identify plants through simple uploads. The intuitive design ensures accessibility for a wide range of users, from students to practitioners.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85D08-4D9A-0E09-B337-5F63B12F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950" y="1771766"/>
            <a:ext cx="7220100" cy="2494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 walk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and explore the garden with MR integration and interactive 3D views.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each plant, including botanical names, medicinal uses, cultivation methods, and its significance in traditional medicine.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lifelike and structured learning experience for students and enthusiasts.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engagement with high-quality images, videos, and guided virtual tours of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medicinal plants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learning about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 medicinal plants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accessible, engaging, and educational.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5EE51-424C-9841-9B3D-597C84D4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524700" y="1444550"/>
            <a:ext cx="8094600" cy="3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l="16500" r="16507"/>
          <a:stretch/>
        </p:blipFill>
        <p:spPr>
          <a:xfrm>
            <a:off x="3348600" y="1602562"/>
            <a:ext cx="2446800" cy="244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6472025" y="2631729"/>
            <a:ext cx="1713077" cy="869374"/>
            <a:chOff x="4178210" y="3397809"/>
            <a:chExt cx="1628400" cy="826401"/>
          </a:xfrm>
        </p:grpSpPr>
        <p:sp>
          <p:nvSpPr>
            <p:cNvPr id="206" name="Google Shape;206;p20"/>
            <p:cNvSpPr txBox="1"/>
            <p:nvPr/>
          </p:nvSpPr>
          <p:spPr>
            <a:xfrm flipH="1">
              <a:off x="4178210" y="3397809"/>
              <a:ext cx="1628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 &amp; Filter Tools</a:t>
              </a: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 flipH="1">
              <a:off x="4178210" y="3698910"/>
              <a:ext cx="16284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956894" y="1682194"/>
            <a:ext cx="1713077" cy="869374"/>
            <a:chOff x="1556983" y="1905628"/>
            <a:chExt cx="1628400" cy="826401"/>
          </a:xfrm>
        </p:grpSpPr>
        <p:sp>
          <p:nvSpPr>
            <p:cNvPr id="209" name="Google Shape;209;p20"/>
            <p:cNvSpPr txBox="1"/>
            <p:nvPr/>
          </p:nvSpPr>
          <p:spPr>
            <a:xfrm>
              <a:off x="1556983" y="1905628"/>
              <a:ext cx="1628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Interactive 3D Models</a:t>
              </a: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1556983" y="2206729"/>
              <a:ext cx="16284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958879" y="3581270"/>
            <a:ext cx="1713077" cy="869374"/>
            <a:chOff x="1558870" y="3397809"/>
            <a:chExt cx="1628400" cy="826401"/>
          </a:xfrm>
        </p:grpSpPr>
        <p:sp>
          <p:nvSpPr>
            <p:cNvPr id="212" name="Google Shape;212;p20"/>
            <p:cNvSpPr txBox="1"/>
            <p:nvPr/>
          </p:nvSpPr>
          <p:spPr>
            <a:xfrm flipH="1">
              <a:off x="1558870" y="3397809"/>
              <a:ext cx="1628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Times New Roman" panose="02020603050405020304" pitchFamily="18" charset="0"/>
                  <a:ea typeface="Source Serif Pro"/>
                  <a:cs typeface="Times New Roman" panose="02020603050405020304" pitchFamily="18" charset="0"/>
                  <a:sym typeface="Source Serif Pro"/>
                </a:rPr>
                <a:t>Gamification</a:t>
              </a:r>
              <a:endParaRPr sz="1800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 flipH="1">
              <a:off x="1558870" y="3698910"/>
              <a:ext cx="16284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6472044" y="1682181"/>
            <a:ext cx="1713077" cy="869374"/>
            <a:chOff x="6799521" y="1902590"/>
            <a:chExt cx="1628400" cy="826401"/>
          </a:xfrm>
        </p:grpSpPr>
        <p:sp>
          <p:nvSpPr>
            <p:cNvPr id="215" name="Google Shape;215;p20"/>
            <p:cNvSpPr txBox="1"/>
            <p:nvPr/>
          </p:nvSpPr>
          <p:spPr>
            <a:xfrm>
              <a:off x="6799521" y="1902590"/>
              <a:ext cx="1603128" cy="327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Detailed Plant Information</a:t>
              </a: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6799521" y="2203691"/>
              <a:ext cx="16284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sp>
        <p:nvSpPr>
          <p:cNvPr id="218" name="Google Shape;218;p20"/>
          <p:cNvSpPr txBox="1"/>
          <p:nvPr/>
        </p:nvSpPr>
        <p:spPr>
          <a:xfrm flipH="1">
            <a:off x="959023" y="2625415"/>
            <a:ext cx="1713077" cy="3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Guided Virtual Tours</a:t>
            </a:r>
            <a:endParaRPr sz="1800" dirty="0">
              <a:solidFill>
                <a:schemeClr val="tx2"/>
              </a:solidFill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  <a:sym typeface="Source Serif Pro"/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6474002" y="3581270"/>
            <a:ext cx="1713108" cy="869374"/>
            <a:chOff x="6801380" y="3397809"/>
            <a:chExt cx="1628429" cy="826401"/>
          </a:xfrm>
        </p:grpSpPr>
        <p:sp>
          <p:nvSpPr>
            <p:cNvPr id="221" name="Google Shape;221;p20"/>
            <p:cNvSpPr txBox="1"/>
            <p:nvPr/>
          </p:nvSpPr>
          <p:spPr>
            <a:xfrm>
              <a:off x="6801380" y="3397809"/>
              <a:ext cx="1628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Times New Roman" panose="02020603050405020304" pitchFamily="18" charset="0"/>
                  <a:ea typeface="Source Serif Pro"/>
                  <a:cs typeface="Times New Roman" panose="02020603050405020304" pitchFamily="18" charset="0"/>
                  <a:sym typeface="Source Serif Pro"/>
                </a:rPr>
                <a:t>Plant </a:t>
              </a:r>
              <a:r>
                <a:rPr lang="en-US" sz="1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Source Serif Pro"/>
                  <a:cs typeface="Times New Roman" panose="02020603050405020304" pitchFamily="18" charset="0"/>
                  <a:sym typeface="Source Serif Pro"/>
                </a:rPr>
                <a:t>Recognization</a:t>
              </a: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endParaRPr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6801409" y="3698910"/>
              <a:ext cx="16284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cxnSp>
        <p:nvCxnSpPr>
          <p:cNvPr id="223" name="Google Shape;223;p20"/>
          <p:cNvCxnSpPr>
            <a:stCxn id="203" idx="2"/>
            <a:endCxn id="209" idx="3"/>
          </p:cNvCxnSpPr>
          <p:nvPr/>
        </p:nvCxnSpPr>
        <p:spPr>
          <a:xfrm rot="10800000">
            <a:off x="2670000" y="1876462"/>
            <a:ext cx="678600" cy="9495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0"/>
          <p:cNvCxnSpPr>
            <a:stCxn id="203" idx="2"/>
            <a:endCxn id="212" idx="1"/>
          </p:cNvCxnSpPr>
          <p:nvPr/>
        </p:nvCxnSpPr>
        <p:spPr>
          <a:xfrm flipH="1">
            <a:off x="2672100" y="2825962"/>
            <a:ext cx="676500" cy="9498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>
            <a:stCxn id="203" idx="2"/>
            <a:endCxn id="218" idx="1"/>
          </p:cNvCxnSpPr>
          <p:nvPr/>
        </p:nvCxnSpPr>
        <p:spPr>
          <a:xfrm rot="10800000">
            <a:off x="2672100" y="2819826"/>
            <a:ext cx="676500" cy="61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cxnSpLocks/>
            <a:stCxn id="203" idx="6"/>
            <a:endCxn id="215" idx="1"/>
          </p:cNvCxnSpPr>
          <p:nvPr/>
        </p:nvCxnSpPr>
        <p:spPr>
          <a:xfrm flipV="1">
            <a:off x="5795400" y="1854667"/>
            <a:ext cx="676644" cy="9712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>
            <a:stCxn id="203" idx="6"/>
            <a:endCxn id="221" idx="1"/>
          </p:cNvCxnSpPr>
          <p:nvPr/>
        </p:nvCxnSpPr>
        <p:spPr>
          <a:xfrm>
            <a:off x="5795400" y="2825962"/>
            <a:ext cx="678602" cy="9497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>
            <a:stCxn id="203" idx="6"/>
            <a:endCxn id="206" idx="3"/>
          </p:cNvCxnSpPr>
          <p:nvPr/>
        </p:nvCxnSpPr>
        <p:spPr>
          <a:xfrm>
            <a:off x="5795400" y="2825962"/>
            <a:ext cx="676500" cy="6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0"/>
          <p:cNvSpPr/>
          <p:nvPr/>
        </p:nvSpPr>
        <p:spPr>
          <a:xfrm rot="-882112" flipH="1">
            <a:off x="82068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B393-5CFC-49B4-30DA-5EEE44F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BB58B-4246-A57D-0C3B-7B4C8FB2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696735"/>
            <a:ext cx="2684180" cy="3150328"/>
          </a:xfrm>
          <a:prstGeom prst="rect">
            <a:avLst/>
          </a:prstGeom>
        </p:spPr>
      </p:pic>
      <p:sp>
        <p:nvSpPr>
          <p:cNvPr id="6" name="Rectangles 11">
            <a:extLst>
              <a:ext uri="{FF2B5EF4-FFF2-40B4-BE49-F238E27FC236}">
                <a16:creationId xmlns:a16="http://schemas.microsoft.com/office/drawing/2014/main" id="{1AF7FD65-6DF9-BCFD-293D-804482B44586}"/>
              </a:ext>
            </a:extLst>
          </p:cNvPr>
          <p:cNvSpPr/>
          <p:nvPr/>
        </p:nvSpPr>
        <p:spPr>
          <a:xfrm>
            <a:off x="4386516" y="1176473"/>
            <a:ext cx="4425565" cy="248112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174EA-E16C-0DA2-AD1B-F37AE43F3ABC}"/>
              </a:ext>
            </a:extLst>
          </p:cNvPr>
          <p:cNvSpPr txBox="1"/>
          <p:nvPr/>
        </p:nvSpPr>
        <p:spPr>
          <a:xfrm>
            <a:off x="4506587" y="1233598"/>
            <a:ext cx="4185424" cy="218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TECHSTACK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Web-Development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HTML, CSS, Java Script, React.js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Unity , Blender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:- Canva, Figma, Adobe Express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Framework: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Node.js, WebGL, Three.js,  AR.js, C#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MySQL, Google Cloud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Control: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GitHub, Docker, Kubernetes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A815-CE71-DC64-FBBD-045B6AC108E3}"/>
              </a:ext>
            </a:extLst>
          </p:cNvPr>
          <p:cNvSpPr txBox="1"/>
          <p:nvPr/>
        </p:nvSpPr>
        <p:spPr>
          <a:xfrm>
            <a:off x="1456433" y="12335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s 11">
            <a:extLst>
              <a:ext uri="{FF2B5EF4-FFF2-40B4-BE49-F238E27FC236}">
                <a16:creationId xmlns:a16="http://schemas.microsoft.com/office/drawing/2014/main" id="{2077203D-96B2-BAFA-433A-AE9013A055A1}"/>
              </a:ext>
            </a:extLst>
          </p:cNvPr>
          <p:cNvSpPr/>
          <p:nvPr/>
        </p:nvSpPr>
        <p:spPr>
          <a:xfrm>
            <a:off x="212245" y="1176472"/>
            <a:ext cx="3727854" cy="379697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s 11">
            <a:extLst>
              <a:ext uri="{FF2B5EF4-FFF2-40B4-BE49-F238E27FC236}">
                <a16:creationId xmlns:a16="http://schemas.microsoft.com/office/drawing/2014/main" id="{2D6FA460-0A13-EE97-00F3-E9FEB2DDBD92}"/>
              </a:ext>
            </a:extLst>
          </p:cNvPr>
          <p:cNvSpPr/>
          <p:nvPr/>
        </p:nvSpPr>
        <p:spPr>
          <a:xfrm>
            <a:off x="4386515" y="3733443"/>
            <a:ext cx="4425565" cy="112552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C5C5C-1ABD-58A3-A66A-37B8FBF2178E}"/>
              </a:ext>
            </a:extLst>
          </p:cNvPr>
          <p:cNvSpPr txBox="1"/>
          <p:nvPr/>
        </p:nvSpPr>
        <p:spPr>
          <a:xfrm>
            <a:off x="4571974" y="3839004"/>
            <a:ext cx="40442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https://ayush-medicine.vercel.app/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https://youtu.be/kYRVvQKA99A?si=PPAoBooPCGC9Nw7Q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9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B393-5CFC-49B4-30DA-5EEE44F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AND 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319261-1ACA-727B-15C7-E67BE77193A4}"/>
              </a:ext>
            </a:extLst>
          </p:cNvPr>
          <p:cNvSpPr/>
          <p:nvPr/>
        </p:nvSpPr>
        <p:spPr>
          <a:xfrm>
            <a:off x="584033" y="1286105"/>
            <a:ext cx="3769112" cy="35554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E9FF87-402C-FCF3-5C44-074C6E31D76F}"/>
              </a:ext>
            </a:extLst>
          </p:cNvPr>
          <p:cNvSpPr/>
          <p:nvPr/>
        </p:nvSpPr>
        <p:spPr>
          <a:xfrm rot="10800000">
            <a:off x="4790855" y="1286105"/>
            <a:ext cx="3769112" cy="35554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28FC8-0080-A0BE-E4DA-3861026E528E}"/>
              </a:ext>
            </a:extLst>
          </p:cNvPr>
          <p:cNvSpPr txBox="1"/>
          <p:nvPr/>
        </p:nvSpPr>
        <p:spPr>
          <a:xfrm>
            <a:off x="713226" y="1471961"/>
            <a:ext cx="344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IMPACTS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4DAAF-8549-B535-9C30-55EFAC166A72}"/>
              </a:ext>
            </a:extLst>
          </p:cNvPr>
          <p:cNvSpPr txBox="1"/>
          <p:nvPr/>
        </p:nvSpPr>
        <p:spPr>
          <a:xfrm>
            <a:off x="4790855" y="1471961"/>
            <a:ext cx="344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43B76-174D-8BB9-31BD-2B34C9DD2AF2}"/>
              </a:ext>
            </a:extLst>
          </p:cNvPr>
          <p:cNvSpPr txBox="1"/>
          <p:nvPr/>
        </p:nvSpPr>
        <p:spPr>
          <a:xfrm>
            <a:off x="910683" y="2051824"/>
            <a:ext cx="3133493" cy="21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Awareness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Engagement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Multimedia Learning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Medicine Insight</a:t>
            </a:r>
            <a:endParaRPr lang="en-US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Biodiversity Protection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1EEB5-7917-4ED1-F61D-AB880E14E53C}"/>
              </a:ext>
            </a:extLst>
          </p:cNvPr>
          <p:cNvSpPr txBox="1"/>
          <p:nvPr/>
        </p:nvSpPr>
        <p:spPr>
          <a:xfrm>
            <a:off x="5226205" y="1984917"/>
            <a:ext cx="3122341" cy="21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Learning Tool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Features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Cultural Heritage Preservation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Education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Application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2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/>
          <p:nvPr/>
        </p:nvSpPr>
        <p:spPr>
          <a:xfrm>
            <a:off x="524700" y="1444550"/>
            <a:ext cx="8094600" cy="3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pic>
        <p:nvPicPr>
          <p:cNvPr id="1117" name="Google Shape;1117;p35"/>
          <p:cNvPicPr preferRelativeResize="0"/>
          <p:nvPr/>
        </p:nvPicPr>
        <p:blipFill rotWithShape="1">
          <a:blip r:embed="rId3">
            <a:alphaModFix/>
          </a:blip>
          <a:srcRect l="16862" r="16855"/>
          <a:stretch/>
        </p:blipFill>
        <p:spPr>
          <a:xfrm>
            <a:off x="4046100" y="2450762"/>
            <a:ext cx="1051800" cy="106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8" name="Google Shape;1118;p35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0" name="Google Shape;1120;p35"/>
          <p:cNvSpPr txBox="1"/>
          <p:nvPr/>
        </p:nvSpPr>
        <p:spPr>
          <a:xfrm>
            <a:off x="3557792" y="1529112"/>
            <a:ext cx="2060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rPr>
              <a:t>Metaverse</a:t>
            </a:r>
            <a:endParaRPr sz="1800" b="1" dirty="0">
              <a:solidFill>
                <a:schemeClr val="lt2"/>
              </a:solidFill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  <a:sym typeface="Source Serif Pro"/>
            </a:endParaRPr>
          </a:p>
        </p:txBody>
      </p:sp>
      <p:sp>
        <p:nvSpPr>
          <p:cNvPr id="1123" name="Google Shape;1123;p35"/>
          <p:cNvSpPr txBox="1"/>
          <p:nvPr/>
        </p:nvSpPr>
        <p:spPr>
          <a:xfrm>
            <a:off x="3541952" y="4191162"/>
            <a:ext cx="2060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rPr>
              <a:t>Meditation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rPr>
              <a:t>Zones</a:t>
            </a:r>
            <a:endParaRPr sz="1800" b="1" dirty="0">
              <a:solidFill>
                <a:schemeClr val="lt2"/>
              </a:solidFill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  <a:sym typeface="Source Serif Pro"/>
            </a:endParaRPr>
          </a:p>
        </p:txBody>
      </p:sp>
      <p:cxnSp>
        <p:nvCxnSpPr>
          <p:cNvPr id="1131" name="Google Shape;1131;p35"/>
          <p:cNvCxnSpPr>
            <a:cxnSpLocks/>
          </p:cNvCxnSpPr>
          <p:nvPr/>
        </p:nvCxnSpPr>
        <p:spPr>
          <a:xfrm rot="10800000">
            <a:off x="2312250" y="3463800"/>
            <a:ext cx="1229700" cy="7665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35"/>
          <p:cNvCxnSpPr>
            <a:cxnSpLocks/>
          </p:cNvCxnSpPr>
          <p:nvPr/>
        </p:nvCxnSpPr>
        <p:spPr>
          <a:xfrm rot="5400000" flipH="1" flipV="1">
            <a:off x="2495368" y="1579835"/>
            <a:ext cx="1005600" cy="131413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35"/>
          <p:cNvCxnSpPr>
            <a:cxnSpLocks/>
            <a:stCxn id="1120" idx="3"/>
          </p:cNvCxnSpPr>
          <p:nvPr/>
        </p:nvCxnSpPr>
        <p:spPr>
          <a:xfrm>
            <a:off x="5617892" y="1726662"/>
            <a:ext cx="1213996" cy="862863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35"/>
          <p:cNvCxnSpPr>
            <a:cxnSpLocks/>
          </p:cNvCxnSpPr>
          <p:nvPr/>
        </p:nvCxnSpPr>
        <p:spPr>
          <a:xfrm rot="5400000">
            <a:off x="5833788" y="3246764"/>
            <a:ext cx="766500" cy="12297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5"/>
          <p:cNvSpPr/>
          <p:nvPr/>
        </p:nvSpPr>
        <p:spPr>
          <a:xfrm rot="-882112" flipH="1">
            <a:off x="8080576" y="1242595"/>
            <a:ext cx="681535" cy="553920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5"/>
          <p:cNvSpPr/>
          <p:nvPr/>
        </p:nvSpPr>
        <p:spPr>
          <a:xfrm rot="882112">
            <a:off x="3480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F4B93-A226-DD95-0094-8A80EBDCC3DA}"/>
              </a:ext>
            </a:extLst>
          </p:cNvPr>
          <p:cNvSpPr txBox="1"/>
          <p:nvPr/>
        </p:nvSpPr>
        <p:spPr>
          <a:xfrm>
            <a:off x="1714829" y="2756495"/>
            <a:ext cx="1516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rPr>
              <a:t>Mobile App Integration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2F855-09FF-7F07-1B9F-6BB7257E005F}"/>
              </a:ext>
            </a:extLst>
          </p:cNvPr>
          <p:cNvSpPr txBox="1"/>
          <p:nvPr/>
        </p:nvSpPr>
        <p:spPr>
          <a:xfrm>
            <a:off x="5912605" y="2739700"/>
            <a:ext cx="2304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lt2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  <a:sym typeface="Source Serif Pro"/>
              </a:rPr>
              <a:t>AI-based Plant Recommendations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524700" y="1444550"/>
            <a:ext cx="8094600" cy="3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 rot="-882112" flipH="1">
            <a:off x="82068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 rot="882112">
            <a:off x="3480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962450" y="1779200"/>
            <a:ext cx="7220100" cy="225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Herbal Garden successfully bridges the gap between traditional knowledge and modern technology, offering a comprehensive platform for exploring AYUSH medicinal plants. With its immersive 3D models, AR interaction, and gamified learning, it enhances user engagement while making herbal knowledge accessible to a global audience. The inclusion of advanced features like machine learning-based plant recognition and an intuitive design ensures a seamless and enriching experience for both students and practitioners. This project not only promotes awareness of traditional healing practices but also provides a valuable educational tool that combines the best of both worlds.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524700" y="1444550"/>
            <a:ext cx="8094600" cy="3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 rot="-882112" flipH="1">
            <a:off x="82068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 rot="882112">
            <a:off x="348053" y="1326431"/>
            <a:ext cx="566074" cy="453794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962450" y="1779200"/>
            <a:ext cx="7220100" cy="2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lnSpc>
                <a:spcPct val="1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Herbal Gardens for Health and Wealth S. RAMESH KUMAR</a:t>
            </a:r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Horticulture, </a:t>
            </a:r>
            <a:r>
              <a:rPr lang="en-IN"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Kumaraguru</a:t>
            </a: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Agriculture, Sakthinagar-638 315,Erode Agriculture Research </a:t>
            </a:r>
          </a:p>
          <a:p>
            <a:pPr marL="139700" indent="0" algn="just">
              <a:lnSpc>
                <a:spcPct val="100000"/>
              </a:lnSpc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Journal. District, Tamil Nadu, India. Current.</a:t>
            </a:r>
          </a:p>
          <a:p>
            <a:pPr marL="425450" indent="-285750" algn="just">
              <a:buSzPts val="1400"/>
              <a:buFont typeface="Arial" panose="020B0604020202020204" pitchFamily="34" charset="0"/>
              <a:buChar char="•"/>
            </a:pPr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garden: Development and student's perceptions</a:t>
            </a:r>
          </a:p>
          <a:p>
            <a:pPr marL="139700" indent="0" algn="just"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in Journal of Technology and Science Education , January 2023 DOI: 10.3926/jotse.152</a:t>
            </a:r>
            <a:endParaRPr lang="en-IN" sz="12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just">
              <a:buSzPts val="1400"/>
              <a:buFont typeface="Arial" panose="020B0604020202020204" pitchFamily="34" charset="0"/>
              <a:buChar char="•"/>
            </a:pPr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augmented reality (AR) and virtual reality (VR) recent development in education</a:t>
            </a:r>
          </a:p>
          <a:p>
            <a:pPr marL="139700" indent="0" algn="just"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Faculty of Education, Thamar University, Thamar, Yemen</a:t>
            </a:r>
          </a:p>
          <a:p>
            <a:pPr marL="139700" indent="0" algn="just"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Dhofar University, Salalah, Sultanate of Oman</a:t>
            </a:r>
          </a:p>
          <a:p>
            <a:pPr marL="139700" indent="0" algn="just">
              <a:buSzPts val="1400"/>
              <a:buNone/>
            </a:pPr>
            <a:r>
              <a:rPr lang="en-IN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Faculty of Economic and Business, Universitas Muhammadiyah Yogyakarta, Yogyakarta, Indonesia Faculty  of Info-communication Networks and Systems.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13225" y="36142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REFERANCES AND RESEARCH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84130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al Green Infographics by Slidesgo">
  <a:themeElements>
    <a:clrScheme name="Simple Light">
      <a:dk1>
        <a:srgbClr val="000D06"/>
      </a:dk1>
      <a:lt1>
        <a:srgbClr val="FFFFFF"/>
      </a:lt1>
      <a:dk2>
        <a:srgbClr val="012615"/>
      </a:dk2>
      <a:lt2>
        <a:srgbClr val="014023"/>
      </a:lt2>
      <a:accent1>
        <a:srgbClr val="05A66B"/>
      </a:accent1>
      <a:accent2>
        <a:srgbClr val="02734A"/>
      </a:accent2>
      <a:accent3>
        <a:srgbClr val="6AA84F"/>
      </a:accent3>
      <a:accent4>
        <a:srgbClr val="B6D7A8"/>
      </a:accent4>
      <a:accent5>
        <a:srgbClr val="1C8662"/>
      </a:accent5>
      <a:accent6>
        <a:srgbClr val="5DB125"/>
      </a:accent6>
      <a:hlink>
        <a:srgbClr val="6AA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596</Words>
  <Application>Microsoft Office PowerPoint</Application>
  <PresentationFormat>On-screen Show (16:9)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Times New Roman</vt:lpstr>
      <vt:lpstr>Wingdings</vt:lpstr>
      <vt:lpstr>Courier New</vt:lpstr>
      <vt:lpstr>Source Serif Pro</vt:lpstr>
      <vt:lpstr>Arial</vt:lpstr>
      <vt:lpstr>Roboto Condensed Light</vt:lpstr>
      <vt:lpstr>Open Sans</vt:lpstr>
      <vt:lpstr>Calibri</vt:lpstr>
      <vt:lpstr>Libre Franklin</vt:lpstr>
      <vt:lpstr>Inspirational Green Infographics by Slidesgo</vt:lpstr>
      <vt:lpstr>Ayush Herbal  Garden (TEAM METAVERSE)</vt:lpstr>
      <vt:lpstr>INTRODUCTION</vt:lpstr>
      <vt:lpstr>Proposed Solution </vt:lpstr>
      <vt:lpstr>FEATURES</vt:lpstr>
      <vt:lpstr>TECHNICAL APPROACH</vt:lpstr>
      <vt:lpstr>IMPACTS AND BENEFITS</vt:lpstr>
      <vt:lpstr>Future Enhancement </vt:lpstr>
      <vt:lpstr>CONCLUSION  </vt:lpstr>
      <vt:lpstr>REFERANCES AND RESEARCH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Inspirational Green Infographics</dc:title>
  <dc:creator>Vinayak Vathare</dc:creator>
  <cp:lastModifiedBy>Vinayak Vathare</cp:lastModifiedBy>
  <cp:revision>4</cp:revision>
  <dcterms:modified xsi:type="dcterms:W3CDTF">2024-09-26T16:44:12Z</dcterms:modified>
</cp:coreProperties>
</file>