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sldIdLst>
    <p:sldId id="256" r:id="rId2"/>
    <p:sldId id="257" r:id="rId3"/>
    <p:sldId id="258" r:id="rId4"/>
    <p:sldId id="261" r:id="rId5"/>
    <p:sldId id="260" r:id="rId6"/>
    <p:sldId id="262" r:id="rId7"/>
    <p:sldId id="264" r:id="rId8"/>
    <p:sldId id="263" r:id="rId9"/>
    <p:sldId id="26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2" d="100"/>
          <a:sy n="82" d="100"/>
        </p:scale>
        <p:origin x="67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32E084A-76AF-482E-B244-C88DB5024AF4}" type="datetimeFigureOut">
              <a:rPr lang="en-US" smtClean="0"/>
              <a:t>7/18/2025</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0BCCA2C1-A5CC-470D-9641-25A13FF14BA2}" type="slidenum">
              <a:rPr lang="en-US" smtClean="0"/>
              <a:t>‹#›</a:t>
            </a:fld>
            <a:endParaRPr lang="en-US"/>
          </a:p>
        </p:txBody>
      </p:sp>
    </p:spTree>
    <p:extLst>
      <p:ext uri="{BB962C8B-B14F-4D97-AF65-F5344CB8AC3E}">
        <p14:creationId xmlns:p14="http://schemas.microsoft.com/office/powerpoint/2010/main" val="16096334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32E084A-76AF-482E-B244-C88DB5024AF4}" type="datetimeFigureOut">
              <a:rPr lang="en-US" smtClean="0"/>
              <a:t>7/18/2025</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BCCA2C1-A5CC-470D-9641-25A13FF14BA2}" type="slidenum">
              <a:rPr lang="en-US" smtClean="0"/>
              <a:t>‹#›</a:t>
            </a:fld>
            <a:endParaRPr lang="en-US"/>
          </a:p>
        </p:txBody>
      </p:sp>
    </p:spTree>
    <p:extLst>
      <p:ext uri="{BB962C8B-B14F-4D97-AF65-F5344CB8AC3E}">
        <p14:creationId xmlns:p14="http://schemas.microsoft.com/office/powerpoint/2010/main" val="8711153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32E084A-76AF-482E-B244-C88DB5024AF4}" type="datetimeFigureOut">
              <a:rPr lang="en-US" smtClean="0"/>
              <a:t>7/18/2025</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BCCA2C1-A5CC-470D-9641-25A13FF14BA2}"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835754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C32E084A-76AF-482E-B244-C88DB5024AF4}" type="datetimeFigureOut">
              <a:rPr lang="en-US" smtClean="0"/>
              <a:t>7/18/2025</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BCCA2C1-A5CC-470D-9641-25A13FF14BA2}" type="slidenum">
              <a:rPr lang="en-US" smtClean="0"/>
              <a:t>‹#›</a:t>
            </a:fld>
            <a:endParaRPr lang="en-US"/>
          </a:p>
        </p:txBody>
      </p:sp>
    </p:spTree>
    <p:extLst>
      <p:ext uri="{BB962C8B-B14F-4D97-AF65-F5344CB8AC3E}">
        <p14:creationId xmlns:p14="http://schemas.microsoft.com/office/powerpoint/2010/main" val="5947895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C32E084A-76AF-482E-B244-C88DB5024AF4}" type="datetimeFigureOut">
              <a:rPr lang="en-US" smtClean="0"/>
              <a:t>7/18/2025</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BCCA2C1-A5CC-470D-9641-25A13FF14BA2}"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4619698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C32E084A-76AF-482E-B244-C88DB5024AF4}" type="datetimeFigureOut">
              <a:rPr lang="en-US" smtClean="0"/>
              <a:t>7/18/2025</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BCCA2C1-A5CC-470D-9641-25A13FF14BA2}" type="slidenum">
              <a:rPr lang="en-US" smtClean="0"/>
              <a:t>‹#›</a:t>
            </a:fld>
            <a:endParaRPr lang="en-US"/>
          </a:p>
        </p:txBody>
      </p:sp>
    </p:spTree>
    <p:extLst>
      <p:ext uri="{BB962C8B-B14F-4D97-AF65-F5344CB8AC3E}">
        <p14:creationId xmlns:p14="http://schemas.microsoft.com/office/powerpoint/2010/main" val="34924646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32E084A-76AF-482E-B244-C88DB5024AF4}" type="datetimeFigureOut">
              <a:rPr lang="en-US" smtClean="0"/>
              <a:t>7/18/2025</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BCCA2C1-A5CC-470D-9641-25A13FF14BA2}" type="slidenum">
              <a:rPr lang="en-US" smtClean="0"/>
              <a:t>‹#›</a:t>
            </a:fld>
            <a:endParaRPr lang="en-US"/>
          </a:p>
        </p:txBody>
      </p:sp>
    </p:spTree>
    <p:extLst>
      <p:ext uri="{BB962C8B-B14F-4D97-AF65-F5344CB8AC3E}">
        <p14:creationId xmlns:p14="http://schemas.microsoft.com/office/powerpoint/2010/main" val="1745454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32E084A-76AF-482E-B244-C88DB5024AF4}" type="datetimeFigureOut">
              <a:rPr lang="en-US" smtClean="0"/>
              <a:t>7/18/2025</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BCCA2C1-A5CC-470D-9641-25A13FF14BA2}" type="slidenum">
              <a:rPr lang="en-US" smtClean="0"/>
              <a:t>‹#›</a:t>
            </a:fld>
            <a:endParaRPr lang="en-US"/>
          </a:p>
        </p:txBody>
      </p:sp>
    </p:spTree>
    <p:extLst>
      <p:ext uri="{BB962C8B-B14F-4D97-AF65-F5344CB8AC3E}">
        <p14:creationId xmlns:p14="http://schemas.microsoft.com/office/powerpoint/2010/main" val="41744555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32E084A-76AF-482E-B244-C88DB5024AF4}" type="datetimeFigureOut">
              <a:rPr lang="en-US" smtClean="0"/>
              <a:t>7/18/2025</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BCCA2C1-A5CC-470D-9641-25A13FF14BA2}" type="slidenum">
              <a:rPr lang="en-US" smtClean="0"/>
              <a:t>‹#›</a:t>
            </a:fld>
            <a:endParaRPr lang="en-US"/>
          </a:p>
        </p:txBody>
      </p:sp>
    </p:spTree>
    <p:extLst>
      <p:ext uri="{BB962C8B-B14F-4D97-AF65-F5344CB8AC3E}">
        <p14:creationId xmlns:p14="http://schemas.microsoft.com/office/powerpoint/2010/main" val="13449866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32E084A-76AF-482E-B244-C88DB5024AF4}" type="datetimeFigureOut">
              <a:rPr lang="en-US" smtClean="0"/>
              <a:t>7/18/2025</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BCCA2C1-A5CC-470D-9641-25A13FF14BA2}" type="slidenum">
              <a:rPr lang="en-US" smtClean="0"/>
              <a:t>‹#›</a:t>
            </a:fld>
            <a:endParaRPr lang="en-US"/>
          </a:p>
        </p:txBody>
      </p:sp>
    </p:spTree>
    <p:extLst>
      <p:ext uri="{BB962C8B-B14F-4D97-AF65-F5344CB8AC3E}">
        <p14:creationId xmlns:p14="http://schemas.microsoft.com/office/powerpoint/2010/main" val="9812606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32E084A-76AF-482E-B244-C88DB5024AF4}" type="datetimeFigureOut">
              <a:rPr lang="en-US" smtClean="0"/>
              <a:t>7/18/2025</a:t>
            </a:fld>
            <a:endParaRPr lang="en-US"/>
          </a:p>
        </p:txBody>
      </p:sp>
      <p:sp>
        <p:nvSpPr>
          <p:cNvPr id="6" name="Footer Placeholder 5"/>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0BCCA2C1-A5CC-470D-9641-25A13FF14BA2}" type="slidenum">
              <a:rPr lang="en-US" smtClean="0"/>
              <a:t>‹#›</a:t>
            </a:fld>
            <a:endParaRPr lang="en-US"/>
          </a:p>
        </p:txBody>
      </p:sp>
    </p:spTree>
    <p:extLst>
      <p:ext uri="{BB962C8B-B14F-4D97-AF65-F5344CB8AC3E}">
        <p14:creationId xmlns:p14="http://schemas.microsoft.com/office/powerpoint/2010/main" val="12905681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32E084A-76AF-482E-B244-C88DB5024AF4}" type="datetimeFigureOut">
              <a:rPr lang="en-US" smtClean="0"/>
              <a:t>7/18/2025</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0BCCA2C1-A5CC-470D-9641-25A13FF14BA2}" type="slidenum">
              <a:rPr lang="en-US" smtClean="0"/>
              <a:t>‹#›</a:t>
            </a:fld>
            <a:endParaRPr lang="en-US"/>
          </a:p>
        </p:txBody>
      </p:sp>
    </p:spTree>
    <p:extLst>
      <p:ext uri="{BB962C8B-B14F-4D97-AF65-F5344CB8AC3E}">
        <p14:creationId xmlns:p14="http://schemas.microsoft.com/office/powerpoint/2010/main" val="8378172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32E084A-76AF-482E-B244-C88DB5024AF4}" type="datetimeFigureOut">
              <a:rPr lang="en-US" smtClean="0"/>
              <a:t>7/18/2025</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0BCCA2C1-A5CC-470D-9641-25A13FF14BA2}" type="slidenum">
              <a:rPr lang="en-US" smtClean="0"/>
              <a:t>‹#›</a:t>
            </a:fld>
            <a:endParaRPr lang="en-US"/>
          </a:p>
        </p:txBody>
      </p:sp>
    </p:spTree>
    <p:extLst>
      <p:ext uri="{BB962C8B-B14F-4D97-AF65-F5344CB8AC3E}">
        <p14:creationId xmlns:p14="http://schemas.microsoft.com/office/powerpoint/2010/main" val="10714263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2E084A-76AF-482E-B244-C88DB5024AF4}" type="datetimeFigureOut">
              <a:rPr lang="en-US" smtClean="0"/>
              <a:t>7/18/2025</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0BCCA2C1-A5CC-470D-9641-25A13FF14BA2}" type="slidenum">
              <a:rPr lang="en-US" smtClean="0"/>
              <a:t>‹#›</a:t>
            </a:fld>
            <a:endParaRPr lang="en-US"/>
          </a:p>
        </p:txBody>
      </p:sp>
    </p:spTree>
    <p:extLst>
      <p:ext uri="{BB962C8B-B14F-4D97-AF65-F5344CB8AC3E}">
        <p14:creationId xmlns:p14="http://schemas.microsoft.com/office/powerpoint/2010/main" val="4148223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32E084A-76AF-482E-B244-C88DB5024AF4}" type="datetimeFigureOut">
              <a:rPr lang="en-US" smtClean="0"/>
              <a:t>7/18/2025</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0BCCA2C1-A5CC-470D-9641-25A13FF14BA2}" type="slidenum">
              <a:rPr lang="en-US" smtClean="0"/>
              <a:t>‹#›</a:t>
            </a:fld>
            <a:endParaRPr lang="en-US"/>
          </a:p>
        </p:txBody>
      </p:sp>
    </p:spTree>
    <p:extLst>
      <p:ext uri="{BB962C8B-B14F-4D97-AF65-F5344CB8AC3E}">
        <p14:creationId xmlns:p14="http://schemas.microsoft.com/office/powerpoint/2010/main" val="853684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32E084A-76AF-482E-B244-C88DB5024AF4}" type="datetimeFigureOut">
              <a:rPr lang="en-US" smtClean="0"/>
              <a:t>7/18/2025</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BCCA2C1-A5CC-470D-9641-25A13FF14BA2}" type="slidenum">
              <a:rPr lang="en-US" smtClean="0"/>
              <a:t>‹#›</a:t>
            </a:fld>
            <a:endParaRPr lang="en-US"/>
          </a:p>
        </p:txBody>
      </p:sp>
    </p:spTree>
    <p:extLst>
      <p:ext uri="{BB962C8B-B14F-4D97-AF65-F5344CB8AC3E}">
        <p14:creationId xmlns:p14="http://schemas.microsoft.com/office/powerpoint/2010/main" val="24933967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C32E084A-76AF-482E-B244-C88DB5024AF4}" type="datetimeFigureOut">
              <a:rPr lang="en-US" smtClean="0"/>
              <a:t>7/18/2025</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0BCCA2C1-A5CC-470D-9641-25A13FF14BA2}" type="slidenum">
              <a:rPr lang="en-US" smtClean="0"/>
              <a:t>‹#›</a:t>
            </a:fld>
            <a:endParaRPr lang="en-US"/>
          </a:p>
        </p:txBody>
      </p:sp>
    </p:spTree>
    <p:extLst>
      <p:ext uri="{BB962C8B-B14F-4D97-AF65-F5344CB8AC3E}">
        <p14:creationId xmlns:p14="http://schemas.microsoft.com/office/powerpoint/2010/main" val="2011532976"/>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 id="2147483704" r:id="rId15"/>
    <p:sldLayoutId id="2147483705"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FASHION-FORWARD MALL</a:t>
            </a:r>
          </a:p>
        </p:txBody>
      </p:sp>
      <p:sp>
        <p:nvSpPr>
          <p:cNvPr id="3" name="Subtitle 2"/>
          <p:cNvSpPr>
            <a:spLocks noGrp="1"/>
          </p:cNvSpPr>
          <p:nvPr>
            <p:ph type="subTitle" idx="1"/>
          </p:nvPr>
        </p:nvSpPr>
        <p:spPr>
          <a:xfrm>
            <a:off x="2589213" y="4777379"/>
            <a:ext cx="8915399" cy="501203"/>
          </a:xfrm>
        </p:spPr>
        <p:txBody>
          <a:bodyPr>
            <a:normAutofit lnSpcReduction="10000"/>
          </a:bodyPr>
          <a:lstStyle/>
          <a:p>
            <a:r>
              <a:rPr lang="en-US" sz="2800" dirty="0">
                <a:solidFill>
                  <a:schemeClr val="tx1"/>
                </a:solidFill>
              </a:rPr>
              <a:t>PERFORMANCE ANALYSIS </a:t>
            </a:r>
          </a:p>
        </p:txBody>
      </p:sp>
      <p:sp>
        <p:nvSpPr>
          <p:cNvPr id="4" name="Subtitle 2"/>
          <p:cNvSpPr txBox="1">
            <a:spLocks/>
          </p:cNvSpPr>
          <p:nvPr/>
        </p:nvSpPr>
        <p:spPr>
          <a:xfrm>
            <a:off x="2589213" y="5187474"/>
            <a:ext cx="8915399" cy="501203"/>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pPr algn="r"/>
            <a:r>
              <a:rPr lang="en-US" i="1" dirty="0">
                <a:solidFill>
                  <a:schemeClr val="bg2">
                    <a:lumMod val="25000"/>
                  </a:schemeClr>
                </a:solidFill>
              </a:rPr>
              <a:t>Vinayak D. Vathare </a:t>
            </a:r>
          </a:p>
        </p:txBody>
      </p:sp>
    </p:spTree>
    <p:extLst>
      <p:ext uri="{BB962C8B-B14F-4D97-AF65-F5344CB8AC3E}">
        <p14:creationId xmlns:p14="http://schemas.microsoft.com/office/powerpoint/2010/main" val="3634570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TABLE OF CONTENT</a:t>
            </a:r>
          </a:p>
        </p:txBody>
      </p:sp>
      <p:sp>
        <p:nvSpPr>
          <p:cNvPr id="3" name="Content Placeholder 2"/>
          <p:cNvSpPr>
            <a:spLocks noGrp="1"/>
          </p:cNvSpPr>
          <p:nvPr>
            <p:ph idx="1"/>
          </p:nvPr>
        </p:nvSpPr>
        <p:spPr/>
        <p:txBody>
          <a:bodyPr>
            <a:normAutofit/>
          </a:bodyPr>
          <a:lstStyle/>
          <a:p>
            <a:r>
              <a:rPr lang="en-US" sz="2800" dirty="0">
                <a:solidFill>
                  <a:schemeClr val="tx1"/>
                </a:solidFill>
              </a:rPr>
              <a:t>Company Description</a:t>
            </a:r>
          </a:p>
          <a:p>
            <a:r>
              <a:rPr lang="en-US" sz="2800">
                <a:solidFill>
                  <a:schemeClr val="tx1"/>
                </a:solidFill>
              </a:rPr>
              <a:t>Problem Statement</a:t>
            </a:r>
            <a:endParaRPr lang="en-US" sz="2800" dirty="0">
              <a:solidFill>
                <a:schemeClr val="tx1"/>
              </a:solidFill>
            </a:endParaRPr>
          </a:p>
          <a:p>
            <a:r>
              <a:rPr lang="en-US" sz="2800" dirty="0">
                <a:solidFill>
                  <a:schemeClr val="tx1"/>
                </a:solidFill>
              </a:rPr>
              <a:t>Dashboard</a:t>
            </a:r>
          </a:p>
          <a:p>
            <a:r>
              <a:rPr lang="en-US" sz="2800" dirty="0">
                <a:solidFill>
                  <a:schemeClr val="tx1"/>
                </a:solidFill>
              </a:rPr>
              <a:t>Insights</a:t>
            </a:r>
          </a:p>
          <a:p>
            <a:r>
              <a:rPr lang="en-US" sz="2800" dirty="0">
                <a:solidFill>
                  <a:schemeClr val="tx1"/>
                </a:solidFill>
              </a:rPr>
              <a:t>Recommendations</a:t>
            </a:r>
          </a:p>
        </p:txBody>
      </p:sp>
    </p:spTree>
    <p:extLst>
      <p:ext uri="{BB962C8B-B14F-4D97-AF65-F5344CB8AC3E}">
        <p14:creationId xmlns:p14="http://schemas.microsoft.com/office/powerpoint/2010/main" val="1186159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93914" y="474480"/>
            <a:ext cx="8911687" cy="1280890"/>
          </a:xfrm>
        </p:spPr>
        <p:txBody>
          <a:bodyPr/>
          <a:lstStyle/>
          <a:p>
            <a:pPr algn="ctr"/>
            <a:r>
              <a:rPr lang="en-US" b="1" dirty="0"/>
              <a:t>COMPANY DESCRIPTION</a:t>
            </a:r>
          </a:p>
        </p:txBody>
      </p:sp>
      <p:sp>
        <p:nvSpPr>
          <p:cNvPr id="3" name="Content Placeholder 2"/>
          <p:cNvSpPr>
            <a:spLocks noGrp="1"/>
          </p:cNvSpPr>
          <p:nvPr>
            <p:ph idx="1"/>
          </p:nvPr>
        </p:nvSpPr>
        <p:spPr>
          <a:xfrm>
            <a:off x="2193914" y="1920240"/>
            <a:ext cx="8911687" cy="3990982"/>
          </a:xfrm>
        </p:spPr>
        <p:txBody>
          <a:bodyPr>
            <a:normAutofit/>
          </a:bodyPr>
          <a:lstStyle/>
          <a:p>
            <a:pPr marL="0" indent="0" algn="just">
              <a:buNone/>
            </a:pPr>
            <a:r>
              <a:rPr lang="en-US" dirty="0">
                <a:solidFill>
                  <a:schemeClr val="tx1"/>
                </a:solidFill>
              </a:rPr>
              <a:t>Fashion Forward Mall is a top shopping spot in the city, offering a variety of fashionable clothing, electronics, and lifestyle products. The mall is designed to give shoppers a great experience, with a focus on style and convenience. They have a wide range of stores, including popular Apparel and Electronics shops, known for their large selections and friendly service.</a:t>
            </a:r>
          </a:p>
          <a:p>
            <a:pPr marL="0" indent="0" algn="just">
              <a:buNone/>
            </a:pPr>
            <a:r>
              <a:rPr lang="en-US" dirty="0">
                <a:solidFill>
                  <a:schemeClr val="tx1"/>
                </a:solidFill>
              </a:rPr>
              <a:t>Fashion Forward Mall aims to attract a lot of visitors and turn them into loyal customers. With modern facilities, plus dining and entertainment options, it's a place where everyone can find something they love.</a:t>
            </a:r>
          </a:p>
          <a:p>
            <a:pPr marL="0" indent="0" algn="just">
              <a:buNone/>
            </a:pPr>
            <a:r>
              <a:rPr lang="en-US" dirty="0">
                <a:solidFill>
                  <a:schemeClr val="tx1"/>
                </a:solidFill>
              </a:rPr>
              <a:t>However, recent reviews show that their marketing and promotions might not be as effective as they’d like. They’re dedicated to improving their strategies, making their stores run smoothly, and engaging better with their customers to keep growing and ensuring everyone leaves happy.</a:t>
            </a:r>
          </a:p>
        </p:txBody>
      </p:sp>
    </p:spTree>
    <p:extLst>
      <p:ext uri="{BB962C8B-B14F-4D97-AF65-F5344CB8AC3E}">
        <p14:creationId xmlns:p14="http://schemas.microsoft.com/office/powerpoint/2010/main" val="31144394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93914" y="474480"/>
            <a:ext cx="8911687" cy="1280890"/>
          </a:xfrm>
        </p:spPr>
        <p:txBody>
          <a:bodyPr/>
          <a:lstStyle/>
          <a:p>
            <a:pPr algn="ctr"/>
            <a:r>
              <a:rPr lang="en-US" b="1" dirty="0"/>
              <a:t>PROBLEM STATEMENT</a:t>
            </a:r>
          </a:p>
        </p:txBody>
      </p:sp>
      <p:sp>
        <p:nvSpPr>
          <p:cNvPr id="3" name="Content Placeholder 2"/>
          <p:cNvSpPr>
            <a:spLocks noGrp="1"/>
          </p:cNvSpPr>
          <p:nvPr>
            <p:ph idx="1"/>
          </p:nvPr>
        </p:nvSpPr>
        <p:spPr>
          <a:xfrm>
            <a:off x="2193914" y="1920240"/>
            <a:ext cx="8911687" cy="3990982"/>
          </a:xfrm>
        </p:spPr>
        <p:txBody>
          <a:bodyPr>
            <a:normAutofit fontScale="92500" lnSpcReduction="10000"/>
          </a:bodyPr>
          <a:lstStyle/>
          <a:p>
            <a:pPr marL="0" indent="0" algn="just">
              <a:buNone/>
            </a:pPr>
            <a:r>
              <a:rPr lang="en-US" dirty="0">
                <a:solidFill>
                  <a:schemeClr val="tx1"/>
                </a:solidFill>
              </a:rPr>
              <a:t>Fashion Forward Mall has observed fluctuating foot traffic and inconsistent sales patterns across its various stores. The mall management wants to understand the factors driving these fluctuations to enhance customer experience and optimize store performance. Key objectives include identifying peak shopping times, understanding customer preferences, and determining the impact of marketing campaigns and store promotions on sales.</a:t>
            </a:r>
          </a:p>
          <a:p>
            <a:pPr marL="0" indent="0">
              <a:buNone/>
            </a:pPr>
            <a:r>
              <a:rPr lang="en-US" dirty="0">
                <a:solidFill>
                  <a:schemeClr val="tx1"/>
                </a:solidFill>
              </a:rPr>
              <a:t>Objective:</a:t>
            </a:r>
          </a:p>
          <a:p>
            <a:r>
              <a:rPr lang="en-US" dirty="0">
                <a:solidFill>
                  <a:schemeClr val="tx1"/>
                </a:solidFill>
              </a:rPr>
              <a:t>Analyze foot traffic patterns to identify peak shopping hours and days.</a:t>
            </a:r>
          </a:p>
          <a:p>
            <a:r>
              <a:rPr lang="en-US" dirty="0">
                <a:solidFill>
                  <a:schemeClr val="tx1"/>
                </a:solidFill>
              </a:rPr>
              <a:t>Determine customer preferences in terms of store types (e.g., apparel, electronics, food).</a:t>
            </a:r>
          </a:p>
          <a:p>
            <a:r>
              <a:rPr lang="en-US" dirty="0">
                <a:solidFill>
                  <a:schemeClr val="tx1"/>
                </a:solidFill>
              </a:rPr>
              <a:t>Evaluate the effectiveness of marketing campaigns and promotions on sales.</a:t>
            </a:r>
          </a:p>
          <a:p>
            <a:r>
              <a:rPr lang="en-US" dirty="0">
                <a:solidFill>
                  <a:schemeClr val="tx1"/>
                </a:solidFill>
              </a:rPr>
              <a:t>Provide actionable insights to improve customer experience and boost overall sales.</a:t>
            </a:r>
          </a:p>
        </p:txBody>
      </p:sp>
    </p:spTree>
    <p:extLst>
      <p:ext uri="{BB962C8B-B14F-4D97-AF65-F5344CB8AC3E}">
        <p14:creationId xmlns:p14="http://schemas.microsoft.com/office/powerpoint/2010/main" val="37616496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03773" y="624110"/>
            <a:ext cx="9100840" cy="639425"/>
          </a:xfrm>
        </p:spPr>
        <p:txBody>
          <a:bodyPr>
            <a:normAutofit fontScale="90000"/>
          </a:bodyPr>
          <a:lstStyle/>
          <a:p>
            <a:pPr algn="ctr"/>
            <a:r>
              <a:rPr lang="en-US" b="1" dirty="0"/>
              <a:t>DASHBOARD (Overview)</a:t>
            </a:r>
          </a:p>
        </p:txBody>
      </p:sp>
      <p:pic>
        <p:nvPicPr>
          <p:cNvPr id="5" name="Picture 4">
            <a:extLst>
              <a:ext uri="{FF2B5EF4-FFF2-40B4-BE49-F238E27FC236}">
                <a16:creationId xmlns:a16="http://schemas.microsoft.com/office/drawing/2014/main" id="{7AED3E5E-A983-18F2-D312-3094C1958D38}"/>
              </a:ext>
            </a:extLst>
          </p:cNvPr>
          <p:cNvPicPr>
            <a:picLocks noChangeAspect="1"/>
          </p:cNvPicPr>
          <p:nvPr/>
        </p:nvPicPr>
        <p:blipFill>
          <a:blip r:embed="rId2"/>
          <a:stretch>
            <a:fillRect/>
          </a:stretch>
        </p:blipFill>
        <p:spPr>
          <a:xfrm>
            <a:off x="2298854" y="1263535"/>
            <a:ext cx="9205758" cy="5197290"/>
          </a:xfrm>
          <a:prstGeom prst="rect">
            <a:avLst/>
          </a:prstGeom>
        </p:spPr>
      </p:pic>
    </p:spTree>
    <p:extLst>
      <p:ext uri="{BB962C8B-B14F-4D97-AF65-F5344CB8AC3E}">
        <p14:creationId xmlns:p14="http://schemas.microsoft.com/office/powerpoint/2010/main" val="24140494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83765" y="624110"/>
            <a:ext cx="9120848" cy="639425"/>
          </a:xfrm>
        </p:spPr>
        <p:txBody>
          <a:bodyPr>
            <a:normAutofit fontScale="90000"/>
          </a:bodyPr>
          <a:lstStyle/>
          <a:p>
            <a:pPr algn="ctr"/>
            <a:r>
              <a:rPr lang="en-US" b="1" dirty="0"/>
              <a:t>DASHBOARD (Customers)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83763" y="1321724"/>
            <a:ext cx="9120849" cy="4921134"/>
          </a:xfrm>
        </p:spPr>
      </p:pic>
    </p:spTree>
    <p:extLst>
      <p:ext uri="{BB962C8B-B14F-4D97-AF65-F5344CB8AC3E}">
        <p14:creationId xmlns:p14="http://schemas.microsoft.com/office/powerpoint/2010/main" val="12703752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83765" y="624110"/>
            <a:ext cx="9120848" cy="639425"/>
          </a:xfrm>
        </p:spPr>
        <p:txBody>
          <a:bodyPr>
            <a:normAutofit fontScale="90000"/>
          </a:bodyPr>
          <a:lstStyle/>
          <a:p>
            <a:pPr algn="ctr"/>
            <a:r>
              <a:rPr lang="en-US" b="1" dirty="0"/>
              <a:t>INSIGHTS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83763" y="1507349"/>
            <a:ext cx="9120849" cy="4549883"/>
          </a:xfrm>
        </p:spPr>
      </p:pic>
    </p:spTree>
    <p:extLst>
      <p:ext uri="{BB962C8B-B14F-4D97-AF65-F5344CB8AC3E}">
        <p14:creationId xmlns:p14="http://schemas.microsoft.com/office/powerpoint/2010/main" val="40971837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747490"/>
          </a:xfrm>
        </p:spPr>
        <p:txBody>
          <a:bodyPr/>
          <a:lstStyle/>
          <a:p>
            <a:pPr algn="ctr"/>
            <a:r>
              <a:rPr lang="en-US" b="1" dirty="0"/>
              <a:t>RECOMMENDATIONS</a:t>
            </a:r>
          </a:p>
        </p:txBody>
      </p:sp>
      <p:sp>
        <p:nvSpPr>
          <p:cNvPr id="3" name="Content Placeholder 2"/>
          <p:cNvSpPr>
            <a:spLocks noGrp="1"/>
          </p:cNvSpPr>
          <p:nvPr>
            <p:ph idx="1"/>
          </p:nvPr>
        </p:nvSpPr>
        <p:spPr>
          <a:xfrm>
            <a:off x="2592925" y="1587731"/>
            <a:ext cx="8915400" cy="4522124"/>
          </a:xfrm>
        </p:spPr>
        <p:txBody>
          <a:bodyPr>
            <a:noAutofit/>
          </a:bodyPr>
          <a:lstStyle/>
          <a:p>
            <a:r>
              <a:rPr lang="en-US" b="1" dirty="0"/>
              <a:t>Reevaluate marketing and promotional strategies</a:t>
            </a:r>
            <a:r>
              <a:rPr lang="en-US" dirty="0"/>
              <a:t> or explore alternative methods to boost their effectiveness. </a:t>
            </a:r>
          </a:p>
          <a:p>
            <a:r>
              <a:rPr lang="en-US" dirty="0"/>
              <a:t>Focus on optimizing operations and staffing for peak times (e.g., 6:00 PM) and days (e.g., Friday). Conversely, develop strategies to boost performance on lower-performing days like Tuesday.</a:t>
            </a:r>
          </a:p>
          <a:p>
            <a:r>
              <a:rPr lang="en-US" dirty="0"/>
              <a:t>Since the apparel store outperforms others, </a:t>
            </a:r>
            <a:r>
              <a:rPr lang="en-US" b="1" dirty="0"/>
              <a:t>understanding and leveraging its successful strategies could be beneficial</a:t>
            </a:r>
            <a:r>
              <a:rPr lang="en-US" dirty="0"/>
              <a:t>. Replicate its foot traffic-driving techniques across other stores. </a:t>
            </a:r>
          </a:p>
          <a:p>
            <a:r>
              <a:rPr lang="en-US" dirty="0"/>
              <a:t>The strong daily correlation suggests that </a:t>
            </a:r>
            <a:r>
              <a:rPr lang="en-US" b="1" dirty="0"/>
              <a:t>increasing foot traffic remains crucial</a:t>
            </a:r>
            <a:r>
              <a:rPr lang="en-US" dirty="0"/>
              <a:t>. Enhance strategies to </a:t>
            </a:r>
            <a:r>
              <a:rPr lang="en-US" b="1" dirty="0"/>
              <a:t>attract more customers</a:t>
            </a:r>
            <a:r>
              <a:rPr lang="en-US" dirty="0"/>
              <a:t> throughout the day and week </a:t>
            </a:r>
            <a:r>
              <a:rPr lang="en-US" b="1" dirty="0"/>
              <a:t>to maximize revenue</a:t>
            </a:r>
            <a:r>
              <a:rPr lang="en-US" dirty="0"/>
              <a:t>.</a:t>
            </a:r>
          </a:p>
          <a:p>
            <a:r>
              <a:rPr lang="en-US" dirty="0"/>
              <a:t>Leverage high-performing months (e.g., May) to drive sales and optimize inventory and marketing efforts. Address challenges in months with lower performance.</a:t>
            </a:r>
            <a:br>
              <a:rPr lang="en-US" sz="1600" dirty="0"/>
            </a:br>
            <a:endParaRPr lang="en-US" sz="1600" dirty="0">
              <a:solidFill>
                <a:schemeClr val="tx1"/>
              </a:solidFill>
            </a:endParaRPr>
          </a:p>
        </p:txBody>
      </p:sp>
    </p:spTree>
    <p:extLst>
      <p:ext uri="{BB962C8B-B14F-4D97-AF65-F5344CB8AC3E}">
        <p14:creationId xmlns:p14="http://schemas.microsoft.com/office/powerpoint/2010/main" val="18570191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154" y="2336532"/>
            <a:ext cx="8911687" cy="1280890"/>
          </a:xfrm>
        </p:spPr>
        <p:txBody>
          <a:bodyPr>
            <a:normAutofit/>
          </a:bodyPr>
          <a:lstStyle/>
          <a:p>
            <a:pPr algn="ctr"/>
            <a:r>
              <a:rPr lang="en-US" sz="7200" i="1" dirty="0"/>
              <a:t>THANK YOU</a:t>
            </a:r>
          </a:p>
        </p:txBody>
      </p:sp>
    </p:spTree>
    <p:extLst>
      <p:ext uri="{BB962C8B-B14F-4D97-AF65-F5344CB8AC3E}">
        <p14:creationId xmlns:p14="http://schemas.microsoft.com/office/powerpoint/2010/main" val="447412178"/>
      </p:ext>
    </p:extLst>
  </p:cSld>
  <p:clrMapOvr>
    <a:masterClrMapping/>
  </p:clrMapOvr>
</p:sld>
</file>

<file path=ppt/theme/theme1.xml><?xml version="1.0" encoding="utf-8"?>
<a:theme xmlns:a="http://schemas.openxmlformats.org/drawingml/2006/main" name="Wisp">
  <a:themeElements>
    <a:clrScheme name="Violet">
      <a:dk1>
        <a:sysClr val="windowText" lastClr="000000"/>
      </a:dk1>
      <a:lt1>
        <a:sysClr val="window" lastClr="FFFFFF"/>
      </a:lt1>
      <a:dk2>
        <a:srgbClr val="373545"/>
      </a:dk2>
      <a:lt2>
        <a:srgbClr val="DCD8DC"/>
      </a:lt2>
      <a:accent1>
        <a:srgbClr val="AD84C6"/>
      </a:accent1>
      <a:accent2>
        <a:srgbClr val="8784C7"/>
      </a:accent2>
      <a:accent3>
        <a:srgbClr val="5D739A"/>
      </a:accent3>
      <a:accent4>
        <a:srgbClr val="6997AF"/>
      </a:accent4>
      <a:accent5>
        <a:srgbClr val="84ACB6"/>
      </a:accent5>
      <a:accent6>
        <a:srgbClr val="6F8183"/>
      </a:accent6>
      <a:hlink>
        <a:srgbClr val="69A020"/>
      </a:hlink>
      <a:folHlink>
        <a:srgbClr val="8C8C8C"/>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125</TotalTime>
  <Words>440</Words>
  <Application>Microsoft Office PowerPoint</Application>
  <PresentationFormat>Widescreen</PresentationFormat>
  <Paragraphs>30</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Century Gothic</vt:lpstr>
      <vt:lpstr>Wingdings 3</vt:lpstr>
      <vt:lpstr>Wisp</vt:lpstr>
      <vt:lpstr>FASHION-FORWARD MALL</vt:lpstr>
      <vt:lpstr>TABLE OF CONTENT</vt:lpstr>
      <vt:lpstr>COMPANY DESCRIPTION</vt:lpstr>
      <vt:lpstr>PROBLEM STATEMENT</vt:lpstr>
      <vt:lpstr>DASHBOARD (Overview)</vt:lpstr>
      <vt:lpstr>DASHBOARD (Customers)</vt:lpstr>
      <vt:lpstr>INSIGHTS</vt:lpstr>
      <vt:lpstr>RECOMMENDATIONS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FASHION-FORWARD MALL</dc:title>
  <dc:creator>zaphora global</dc:creator>
  <cp:lastModifiedBy>Vinayak Vathare</cp:lastModifiedBy>
  <cp:revision>13</cp:revision>
  <dcterms:created xsi:type="dcterms:W3CDTF">2024-08-15T08:22:10Z</dcterms:created>
  <dcterms:modified xsi:type="dcterms:W3CDTF">2025-07-18T14:39:16Z</dcterms:modified>
</cp:coreProperties>
</file>