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85" r:id="rId1"/>
  </p:sldMasterIdLst>
  <p:notesMasterIdLst>
    <p:notesMasterId r:id="rId9"/>
  </p:notesMasterIdLst>
  <p:sldIdLst>
    <p:sldId id="607" r:id="rId2"/>
    <p:sldId id="608" r:id="rId3"/>
    <p:sldId id="601" r:id="rId4"/>
    <p:sldId id="585" r:id="rId5"/>
    <p:sldId id="584" r:id="rId6"/>
    <p:sldId id="586" r:id="rId7"/>
    <p:sldId id="587" r:id="rId8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4A7594"/>
        </a:solidFill>
        <a:latin typeface="Helvetica Neue Bold Condensed" charset="0"/>
        <a:ea typeface="ヒラギノ角ゴ ProN W6" charset="0"/>
        <a:cs typeface="ヒラギノ角ゴ ProN W6" charset="0"/>
        <a:sym typeface="Helvetica Neue Bold Condensed" charset="0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rgbClr val="4A7594"/>
        </a:solidFill>
        <a:latin typeface="Helvetica Neue Bold Condensed" charset="0"/>
        <a:ea typeface="ヒラギノ角ゴ ProN W6" charset="0"/>
        <a:cs typeface="ヒラギノ角ゴ ProN W6" charset="0"/>
        <a:sym typeface="Helvetica Neue Bold Condensed" charset="0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rgbClr val="4A7594"/>
        </a:solidFill>
        <a:latin typeface="Helvetica Neue Bold Condensed" charset="0"/>
        <a:ea typeface="ヒラギノ角ゴ ProN W6" charset="0"/>
        <a:cs typeface="ヒラギノ角ゴ ProN W6" charset="0"/>
        <a:sym typeface="Helvetica Neue Bold Condensed" charset="0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rgbClr val="4A7594"/>
        </a:solidFill>
        <a:latin typeface="Helvetica Neue Bold Condensed" charset="0"/>
        <a:ea typeface="ヒラギノ角ゴ ProN W6" charset="0"/>
        <a:cs typeface="ヒラギノ角ゴ ProN W6" charset="0"/>
        <a:sym typeface="Helvetica Neue Bold Condensed" charset="0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rgbClr val="4A7594"/>
        </a:solidFill>
        <a:latin typeface="Helvetica Neue Bold Condensed" charset="0"/>
        <a:ea typeface="ヒラギノ角ゴ ProN W6" charset="0"/>
        <a:cs typeface="ヒラギノ角ゴ ProN W6" charset="0"/>
        <a:sym typeface="Helvetica Neue Bold Condensed" charset="0"/>
      </a:defRPr>
    </a:lvl5pPr>
    <a:lvl6pPr marL="2286000" algn="l" defTabSz="457200" rtl="0" eaLnBrk="1" latinLnBrk="0" hangingPunct="1">
      <a:defRPr sz="3200" kern="1200">
        <a:solidFill>
          <a:srgbClr val="4A7594"/>
        </a:solidFill>
        <a:latin typeface="Helvetica Neue Bold Condensed" charset="0"/>
        <a:ea typeface="ヒラギノ角ゴ ProN W6" charset="0"/>
        <a:cs typeface="ヒラギノ角ゴ ProN W6" charset="0"/>
        <a:sym typeface="Helvetica Neue Bold Condensed" charset="0"/>
      </a:defRPr>
    </a:lvl6pPr>
    <a:lvl7pPr marL="2743200" algn="l" defTabSz="457200" rtl="0" eaLnBrk="1" latinLnBrk="0" hangingPunct="1">
      <a:defRPr sz="3200" kern="1200">
        <a:solidFill>
          <a:srgbClr val="4A7594"/>
        </a:solidFill>
        <a:latin typeface="Helvetica Neue Bold Condensed" charset="0"/>
        <a:ea typeface="ヒラギノ角ゴ ProN W6" charset="0"/>
        <a:cs typeface="ヒラギノ角ゴ ProN W6" charset="0"/>
        <a:sym typeface="Helvetica Neue Bold Condensed" charset="0"/>
      </a:defRPr>
    </a:lvl7pPr>
    <a:lvl8pPr marL="3200400" algn="l" defTabSz="457200" rtl="0" eaLnBrk="1" latinLnBrk="0" hangingPunct="1">
      <a:defRPr sz="3200" kern="1200">
        <a:solidFill>
          <a:srgbClr val="4A7594"/>
        </a:solidFill>
        <a:latin typeface="Helvetica Neue Bold Condensed" charset="0"/>
        <a:ea typeface="ヒラギノ角ゴ ProN W6" charset="0"/>
        <a:cs typeface="ヒラギノ角ゴ ProN W6" charset="0"/>
        <a:sym typeface="Helvetica Neue Bold Condensed" charset="0"/>
      </a:defRPr>
    </a:lvl8pPr>
    <a:lvl9pPr marL="3657600" algn="l" defTabSz="457200" rtl="0" eaLnBrk="1" latinLnBrk="0" hangingPunct="1">
      <a:defRPr sz="3200" kern="1200">
        <a:solidFill>
          <a:srgbClr val="4A7594"/>
        </a:solidFill>
        <a:latin typeface="Helvetica Neue Bold Condensed" charset="0"/>
        <a:ea typeface="ヒラギノ角ゴ ProN W6" charset="0"/>
        <a:cs typeface="ヒラギノ角ゴ ProN W6" charset="0"/>
        <a:sym typeface="Helvetica Neue Bold Condensed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FF"/>
    <a:srgbClr val="AAAAAA"/>
    <a:srgbClr val="009193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87" autoAdjust="0"/>
    <p:restoredTop sz="94418" autoAdjust="0"/>
  </p:normalViewPr>
  <p:slideViewPr>
    <p:cSldViewPr>
      <p:cViewPr varScale="1">
        <p:scale>
          <a:sx n="72" d="100"/>
          <a:sy n="72" d="100"/>
        </p:scale>
        <p:origin x="1840" y="22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32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Gill Sans MT" panose="020B050202010402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Gill Sans MT" panose="020B0502020104020203" pitchFamily="34" charset="77"/>
              </a:defRPr>
            </a:lvl1pPr>
          </a:lstStyle>
          <a:p>
            <a:fld id="{3ECB703B-55A8-CB49-B806-4B4D31A981B5}" type="datetimeFigureOut">
              <a:rPr lang="en-US" smtClean="0"/>
              <a:pPr/>
              <a:t>6/11/23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Gill Sans MT" panose="020B050202010402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Gill Sans MT" panose="020B0502020104020203" pitchFamily="34" charset="77"/>
              </a:defRPr>
            </a:lvl1pPr>
          </a:lstStyle>
          <a:p>
            <a:fld id="{6FB31AFA-1213-A14C-91BC-540C88A910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50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B31AFA-1213-A14C-91BC-540C88A910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A7594"/>
                </a:solidFill>
                <a:effectLst/>
                <a:uLnTx/>
                <a:uFillTx/>
                <a:latin typeface="Gill Sans MT" panose="020B0502020104020203" pitchFamily="34" charset="77"/>
                <a:ea typeface="ヒラギノ角ゴ ProN W6" charset="0"/>
                <a:sym typeface="Helvetica Neue Bold Condensed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7594"/>
              </a:solidFill>
              <a:effectLst/>
              <a:uLnTx/>
              <a:uFillTx/>
              <a:latin typeface="Gill Sans MT" panose="020B0502020104020203" pitchFamily="34" charset="77"/>
              <a:ea typeface="ヒラギノ角ゴ ProN W6" charset="0"/>
              <a:sym typeface="Helvetica Neue Bold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006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630" y="3394480"/>
            <a:ext cx="9869540" cy="2340864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4978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4875" y="6190285"/>
            <a:ext cx="7255053" cy="1763405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70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 algn="ctr">
              <a:buNone/>
              <a:defRPr sz="2702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276"/>
            </a:lvl4pPr>
            <a:lvl5pPr marL="2600919" indent="0" algn="ctr">
              <a:buNone/>
              <a:defRPr sz="2276"/>
            </a:lvl5pPr>
            <a:lvl6pPr marL="3251149" indent="0" algn="ctr">
              <a:buNone/>
              <a:defRPr sz="2276"/>
            </a:lvl6pPr>
            <a:lvl7pPr marL="3901379" indent="0" algn="ctr">
              <a:buNone/>
              <a:defRPr sz="2276"/>
            </a:lvl7pPr>
            <a:lvl8pPr marL="4551609" indent="0" algn="ctr">
              <a:buNone/>
              <a:defRPr sz="2276"/>
            </a:lvl8pPr>
            <a:lvl9pPr marL="5201839" indent="0" algn="ctr">
              <a:buNone/>
              <a:defRPr sz="22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B375-16D5-F343-9C0E-AD3735F106C7}" type="datetimeFigureOut">
              <a:rPr lang="en-US" smtClean="0"/>
              <a:t>6/11/23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B375-16D5-F343-9C0E-AD3735F106C7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29986" y="1332992"/>
            <a:ext cx="1498974" cy="70876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4155" y="1332992"/>
            <a:ext cx="6707447" cy="70876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B375-16D5-F343-9C0E-AD3735F106C7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B375-16D5-F343-9C0E-AD3735F106C7}" type="datetimeFigureOut">
              <a:rPr lang="en-US" smtClean="0"/>
              <a:t>6/11/23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8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3581" y="3394480"/>
            <a:ext cx="9870643" cy="2340864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4978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4875" y="6190172"/>
            <a:ext cx="7255053" cy="1799228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702">
                <a:solidFill>
                  <a:schemeClr val="tx1"/>
                </a:solidFill>
              </a:defRPr>
            </a:lvl1pPr>
            <a:lvl2pPr marL="650230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B375-16D5-F343-9C0E-AD3735F106C7}" type="datetimeFigureOut">
              <a:rPr lang="en-US" smtClean="0"/>
              <a:t>6/11/23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3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7630" y="3751885"/>
            <a:ext cx="4676299" cy="4411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0870" y="3751885"/>
            <a:ext cx="4679845" cy="4411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B375-16D5-F343-9C0E-AD3735F106C7}" type="datetimeFigureOut">
              <a:rPr lang="en-US" smtClean="0"/>
              <a:t>6/11/23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058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7629" y="3290218"/>
            <a:ext cx="4676301" cy="1001368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702" b="0" cap="all" spc="142" baseline="0">
                <a:solidFill>
                  <a:schemeClr val="tx2"/>
                </a:solidFill>
              </a:defRPr>
            </a:lvl1pPr>
            <a:lvl2pPr marL="650230" indent="0">
              <a:buNone/>
              <a:defRPr sz="2702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7629" y="4470400"/>
            <a:ext cx="4676301" cy="3693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60870" y="4470400"/>
            <a:ext cx="4679845" cy="369319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760870" y="3290218"/>
            <a:ext cx="4679845" cy="1001368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702" b="0" cap="all" spc="142" baseline="0">
                <a:solidFill>
                  <a:schemeClr val="tx2"/>
                </a:solidFill>
              </a:defRPr>
            </a:lvl1pPr>
            <a:lvl2pPr marL="650230" indent="0">
              <a:buNone/>
              <a:defRPr sz="2702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B375-16D5-F343-9C0E-AD3735F106C7}" type="datetimeFigureOut">
              <a:rPr lang="en-US" smtClean="0"/>
              <a:t>6/11/23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808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B375-16D5-F343-9C0E-AD3735F106C7}" type="datetimeFigureOut">
              <a:rPr lang="en-US" smtClean="0"/>
              <a:t>6/11/23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5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B375-16D5-F343-9C0E-AD3735F106C7}" type="datetimeFigureOut">
              <a:rPr lang="en-US" smtClean="0"/>
              <a:t>6/11/23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502400" y="0"/>
            <a:ext cx="6502400" cy="975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222" y="3191224"/>
            <a:ext cx="4679956" cy="1623462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987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5152" y="1144423"/>
            <a:ext cx="5136896" cy="7464755"/>
          </a:xfrm>
        </p:spPr>
        <p:txBody>
          <a:bodyPr>
            <a:normAutofit/>
          </a:bodyPr>
          <a:lstStyle>
            <a:lvl1pPr>
              <a:defRPr sz="2702">
                <a:solidFill>
                  <a:schemeClr val="tx1"/>
                </a:solidFill>
              </a:defRPr>
            </a:lvl1pPr>
            <a:lvl2pPr>
              <a:defRPr sz="2276">
                <a:solidFill>
                  <a:schemeClr val="tx1"/>
                </a:solidFill>
              </a:defRPr>
            </a:lvl2pPr>
            <a:lvl3pPr>
              <a:defRPr sz="2276">
                <a:solidFill>
                  <a:schemeClr val="tx1"/>
                </a:solidFill>
              </a:defRPr>
            </a:lvl3pPr>
            <a:lvl4pPr>
              <a:defRPr sz="2276">
                <a:solidFill>
                  <a:schemeClr val="tx1"/>
                </a:solidFill>
              </a:defRPr>
            </a:lvl4pPr>
            <a:lvl5pPr>
              <a:defRPr sz="2276">
                <a:solidFill>
                  <a:schemeClr val="tx1"/>
                </a:solidFill>
              </a:defRPr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7328" y="5048772"/>
            <a:ext cx="4047744" cy="312040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1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B375-16D5-F343-9C0E-AD3735F106C7}" type="datetimeFigureOut">
              <a:rPr lang="en-US" smtClean="0"/>
              <a:t>6/11/23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911222" y="8869274"/>
            <a:ext cx="5413544" cy="455168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03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336" y="3191222"/>
            <a:ext cx="4681728" cy="16256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987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02401" y="0"/>
            <a:ext cx="6508904" cy="97536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4551">
                <a:solidFill>
                  <a:schemeClr val="tx1"/>
                </a:solidFill>
              </a:defRPr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7328" y="5048774"/>
            <a:ext cx="4047744" cy="312040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1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8C1B375-16D5-F343-9C0E-AD3735F106C7}" type="datetimeFigureOut">
              <a:rPr lang="en-US" smtClean="0"/>
              <a:t>6/11/23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910336" y="8869274"/>
            <a:ext cx="5409997" cy="455168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E6DF-D4C8-A448-A59B-32DEB307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5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4154" y="1372006"/>
            <a:ext cx="8444807" cy="1690624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4154" y="3751887"/>
            <a:ext cx="8444807" cy="4411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03385" y="8872983"/>
            <a:ext cx="2937330" cy="460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 b="0" i="0">
                <a:solidFill>
                  <a:schemeClr val="tx1">
                    <a:alpha val="70000"/>
                  </a:schemeClr>
                </a:solidFill>
                <a:latin typeface="Gill Sans MT" panose="020B0502020104020203" pitchFamily="34" charset="77"/>
              </a:defRPr>
            </a:lvl1pPr>
          </a:lstStyle>
          <a:p>
            <a:fld id="{C8C1B375-16D5-F343-9C0E-AD3735F106C7}" type="datetimeFigureOut">
              <a:rPr lang="en-US" smtClean="0"/>
              <a:pPr/>
              <a:t>6/11/23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7629" y="8869274"/>
            <a:ext cx="6480589" cy="455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 b="0" i="0">
                <a:solidFill>
                  <a:schemeClr val="tx1">
                    <a:alpha val="70000"/>
                  </a:schemeClr>
                </a:solidFill>
                <a:latin typeface="Gill Sans MT" panose="020B050202010402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9270" y="8843264"/>
            <a:ext cx="520192" cy="520192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564" b="0" i="0" spc="0" baseline="0">
                <a:solidFill>
                  <a:srgbClr val="FFFFFF"/>
                </a:solidFill>
                <a:latin typeface="Gill Sans MT" panose="020B0502020104020203" pitchFamily="34" charset="77"/>
              </a:defRPr>
            </a:lvl1pPr>
          </a:lstStyle>
          <a:p>
            <a:fld id="{23C9E6DF-D4C8-A448-A59B-32DEB3070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83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</p:sldLayoutIdLst>
  <p:txStyles>
    <p:titleStyle>
      <a:lvl1pPr algn="ctr" defTabSz="1300460" rtl="0" eaLnBrk="1" latinLnBrk="0" hangingPunct="1">
        <a:lnSpc>
          <a:spcPct val="90000"/>
        </a:lnSpc>
        <a:spcBef>
          <a:spcPct val="0"/>
        </a:spcBef>
        <a:buNone/>
        <a:defRPr sz="3698" kern="1200" cap="all" spc="284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5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50230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75345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00460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625575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869411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6pPr>
      <a:lvl7pPr marL="2113247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7pPr>
      <a:lvl8pPr marL="2357083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00919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23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75FA9-46A0-504A-9FC8-2980C2F39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5800" y="762000"/>
            <a:ext cx="7118003" cy="1388908"/>
          </a:xfrm>
        </p:spPr>
        <p:txBody>
          <a:bodyPr/>
          <a:lstStyle/>
          <a:p>
            <a:r>
              <a:rPr lang="en-US" dirty="0"/>
              <a:t>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C2AEE-AB57-0645-983D-BB42B9353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8820" y="3124200"/>
            <a:ext cx="9331961" cy="4411709"/>
          </a:xfrm>
        </p:spPr>
        <p:txBody>
          <a:bodyPr>
            <a:noAutofit/>
          </a:bodyPr>
          <a:lstStyle/>
          <a:p>
            <a:r>
              <a:rPr lang="en-US" sz="3200" dirty="0"/>
              <a:t>Hyperparameters are knobs that we can turn to get a ML algorithm to behave differently.</a:t>
            </a:r>
          </a:p>
          <a:p>
            <a:r>
              <a:rPr lang="en-US" sz="3200" dirty="0"/>
              <a:t>Examples are the “k” in </a:t>
            </a:r>
            <a:r>
              <a:rPr lang="en-US" sz="3200" dirty="0" err="1"/>
              <a:t>kNN</a:t>
            </a:r>
            <a:r>
              <a:rPr lang="en-US" sz="3200" dirty="0"/>
              <a:t>, or the maximum depth (number of sequential splits) or minimum size of a leaf node in a decision tree.</a:t>
            </a:r>
          </a:p>
          <a:p>
            <a:r>
              <a:rPr lang="en-US" sz="3200" dirty="0"/>
              <a:t>It is very common to vary hyperparameters as part of model optimization, because usually we can control complexity via hyperparameters and move along the bias vs variance relationship.</a:t>
            </a:r>
          </a:p>
        </p:txBody>
      </p:sp>
    </p:spTree>
    <p:extLst>
      <p:ext uri="{BB962C8B-B14F-4D97-AF65-F5344CB8AC3E}">
        <p14:creationId xmlns:p14="http://schemas.microsoft.com/office/powerpoint/2010/main" val="176325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3471-0202-394A-B037-B1EB19816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0" y="533400"/>
            <a:ext cx="8409246" cy="1066394"/>
          </a:xfrm>
        </p:spPr>
        <p:txBody>
          <a:bodyPr>
            <a:normAutofit/>
          </a:bodyPr>
          <a:lstStyle/>
          <a:p>
            <a:r>
              <a:rPr lang="en-US" dirty="0"/>
              <a:t>Optimizing hyperparameters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2133C3-C916-774F-BC97-D64C22A1670E}"/>
              </a:ext>
            </a:extLst>
          </p:cNvPr>
          <p:cNvSpPr txBox="1"/>
          <p:nvPr/>
        </p:nvSpPr>
        <p:spPr>
          <a:xfrm>
            <a:off x="999964" y="2286000"/>
            <a:ext cx="11004871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AutoNum type="arabicParenR"/>
            </a:pPr>
            <a:r>
              <a:rPr lang="en-US" dirty="0">
                <a:latin typeface="+mj-lt"/>
              </a:rPr>
              <a:t>Should we vary hyperparameters all together or one at a time?</a:t>
            </a:r>
          </a:p>
          <a:p>
            <a:pPr marL="514350" indent="-514350" algn="l">
              <a:buAutoNum type="arabicParenR"/>
            </a:pPr>
            <a:endParaRPr lang="en-US" dirty="0">
              <a:latin typeface="+mj-lt"/>
            </a:endParaRPr>
          </a:p>
          <a:p>
            <a:pPr algn="l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All together is probably formally correct because if they are correlated, I can’t trust the results of varying one at a time; on the other hand, to build intuition and limit optimization time, one at a time may be useful</a:t>
            </a:r>
          </a:p>
          <a:p>
            <a:pPr algn="l"/>
            <a:endParaRPr lang="en-US" dirty="0">
              <a:latin typeface="+mj-lt"/>
            </a:endParaRPr>
          </a:p>
          <a:p>
            <a:pPr algn="l"/>
            <a:r>
              <a:rPr lang="en-US" dirty="0">
                <a:latin typeface="+mj-lt"/>
              </a:rPr>
              <a:t>2) Do you see any problem with using the test scores from the cross validation to pick the hyperparameters? </a:t>
            </a:r>
          </a:p>
          <a:p>
            <a:pPr algn="l"/>
            <a:endParaRPr lang="en-US" dirty="0">
              <a:latin typeface="+mj-lt"/>
            </a:endParaRPr>
          </a:p>
          <a:p>
            <a:pPr algn="l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It is ok to do this to pick optimal hyperparameters, but the test scores we obtain are still optimistic.</a:t>
            </a:r>
          </a:p>
        </p:txBody>
      </p:sp>
    </p:spTree>
    <p:extLst>
      <p:ext uri="{BB962C8B-B14F-4D97-AF65-F5344CB8AC3E}">
        <p14:creationId xmlns:p14="http://schemas.microsoft.com/office/powerpoint/2010/main" val="173892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3471-0202-394A-B037-B1EB19816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0" y="533400"/>
            <a:ext cx="8409246" cy="1066394"/>
          </a:xfrm>
        </p:spPr>
        <p:txBody>
          <a:bodyPr>
            <a:normAutofit/>
          </a:bodyPr>
          <a:lstStyle/>
          <a:p>
            <a:r>
              <a:rPr lang="en-US" dirty="0"/>
              <a:t>Optimizing hyperparameters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2133C3-C916-774F-BC97-D64C22A1670E}"/>
              </a:ext>
            </a:extLst>
          </p:cNvPr>
          <p:cNvSpPr txBox="1"/>
          <p:nvPr/>
        </p:nvSpPr>
        <p:spPr>
          <a:xfrm>
            <a:off x="1092200" y="1981200"/>
            <a:ext cx="11004871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The most common procedure to optimize hyperparameters is a cross-validated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Grid Search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of the hyperparameter space. </a:t>
            </a:r>
          </a:p>
          <a:p>
            <a:pPr algn="just"/>
            <a:endParaRPr lang="en-US" dirty="0">
              <a:solidFill>
                <a:schemeClr val="bg2">
                  <a:lumMod val="10000"/>
                </a:schemeClr>
              </a:solidFill>
              <a:latin typeface="+mj-lt"/>
            </a:endParaRPr>
          </a:p>
          <a:p>
            <a:pPr algn="just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Like with any parameter space search, the grid method can be inefficient, or too time-consuming.  Alternatives are varying parameters one at a time (ignores correlations), Random Search (often good enough), Bayesian parameter search (yay!). </a:t>
            </a:r>
          </a:p>
          <a:p>
            <a:pPr algn="just"/>
            <a:endParaRPr lang="en-US" dirty="0">
              <a:solidFill>
                <a:schemeClr val="bg2">
                  <a:lumMod val="10000"/>
                </a:schemeClr>
              </a:solidFill>
              <a:latin typeface="+mj-lt"/>
            </a:endParaRPr>
          </a:p>
          <a:p>
            <a:pPr algn="just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As a reminder, we do this to pick optimal hyperparameters, but the test scores we obtain are still optimistic (there is leakage of information between the optimization and the test scores).</a:t>
            </a:r>
          </a:p>
          <a:p>
            <a:pPr algn="just"/>
            <a:endParaRPr lang="en-US" dirty="0">
              <a:solidFill>
                <a:schemeClr val="bg2">
                  <a:lumMod val="10000"/>
                </a:schemeClr>
              </a:solidFill>
              <a:latin typeface="+mj-lt"/>
            </a:endParaRPr>
          </a:p>
          <a:p>
            <a:pPr algn="just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The correct procedure involves a 3-tiered structure: train/validation/test. If we do this in a cross-validated way, it becomes </a:t>
            </a:r>
            <a:r>
              <a:rPr lang="en-US" i="1" dirty="0">
                <a:solidFill>
                  <a:srgbClr val="FF0000"/>
                </a:solidFill>
                <a:latin typeface="+mj-lt"/>
              </a:rPr>
              <a:t>nested cross validation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9186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BD0ED-64A0-1D44-90E8-16162D60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381000"/>
            <a:ext cx="12827000" cy="2362200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Application:</a:t>
            </a:r>
            <a:br>
              <a:rPr lang="en-US" dirty="0"/>
            </a:br>
            <a:r>
              <a:rPr lang="en-US" dirty="0"/>
              <a:t>particle identification</a:t>
            </a:r>
            <a:br>
              <a:rPr lang="en-US" dirty="0"/>
            </a:br>
            <a:r>
              <a:rPr lang="en-US" dirty="0"/>
              <a:t>IN LHC event simulations</a:t>
            </a:r>
            <a:br>
              <a:rPr lang="en-US" dirty="0"/>
            </a:br>
            <a:r>
              <a:rPr lang="en-US" dirty="0"/>
              <a:t>(physics beyond the standard model)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4CCAB-854F-7542-902C-8FF5B1073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3733800"/>
            <a:ext cx="5355708" cy="586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837EEE-D54E-1C4E-AD51-FD7A393B5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25" y="3733800"/>
            <a:ext cx="5994400" cy="426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796E97-58E8-FC49-8B9C-254346C83172}"/>
              </a:ext>
            </a:extLst>
          </p:cNvPr>
          <p:cNvSpPr txBox="1"/>
          <p:nvPr/>
        </p:nvSpPr>
        <p:spPr>
          <a:xfrm>
            <a:off x="2205198" y="2946112"/>
            <a:ext cx="8975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" panose="020B0502020104020203" pitchFamily="34" charset="77"/>
              </a:rPr>
              <a:t>All the possible proton - proton collision products…</a:t>
            </a:r>
          </a:p>
        </p:txBody>
      </p:sp>
    </p:spTree>
    <p:extLst>
      <p:ext uri="{BB962C8B-B14F-4D97-AF65-F5344CB8AC3E}">
        <p14:creationId xmlns:p14="http://schemas.microsoft.com/office/powerpoint/2010/main" val="3593354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26FD-CB18-404B-B3F0-BFFF4F19A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0" y="457200"/>
            <a:ext cx="8444807" cy="1690624"/>
          </a:xfrm>
        </p:spPr>
        <p:txBody>
          <a:bodyPr>
            <a:normAutofit/>
          </a:bodyPr>
          <a:lstStyle/>
          <a:p>
            <a:r>
              <a:rPr lang="en-US" dirty="0"/>
              <a:t>We focus on a subset </a:t>
            </a:r>
            <a:br>
              <a:rPr lang="en-US" dirty="0"/>
            </a:br>
            <a:r>
              <a:rPr lang="en-US" dirty="0"/>
              <a:t>with two channels 😅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E6EFC3-9700-4F41-9331-C566A086D7FD}"/>
                  </a:ext>
                </a:extLst>
              </p:cNvPr>
              <p:cNvSpPr txBox="1"/>
              <p:nvPr/>
            </p:nvSpPr>
            <p:spPr>
              <a:xfrm>
                <a:off x="2997200" y="2827047"/>
                <a:ext cx="17148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p p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E6EFC3-9700-4F41-9331-C566A086D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200" y="2827047"/>
                <a:ext cx="1714892" cy="584775"/>
              </a:xfrm>
              <a:prstGeom prst="rect">
                <a:avLst/>
              </a:prstGeom>
              <a:blipFill>
                <a:blip r:embed="rId2"/>
                <a:stretch>
                  <a:fillRect l="-8824" t="-12766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B8188E-D466-D441-8441-304AA739E81E}"/>
                  </a:ext>
                </a:extLst>
              </p:cNvPr>
              <p:cNvSpPr txBox="1"/>
              <p:nvPr/>
            </p:nvSpPr>
            <p:spPr>
              <a:xfrm>
                <a:off x="8505118" y="2827046"/>
                <a:ext cx="177061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p p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B8188E-D466-D441-8441-304AA739E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118" y="2827046"/>
                <a:ext cx="1770614" cy="584775"/>
              </a:xfrm>
              <a:prstGeom prst="rect">
                <a:avLst/>
              </a:prstGeom>
              <a:blipFill>
                <a:blip r:embed="rId3"/>
                <a:stretch>
                  <a:fillRect l="-7801" t="-12766" r="-709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CD01EC52-84FF-5848-AF26-9516E1E94ADD}"/>
              </a:ext>
            </a:extLst>
          </p:cNvPr>
          <p:cNvGrpSpPr/>
          <p:nvPr/>
        </p:nvGrpSpPr>
        <p:grpSpPr>
          <a:xfrm>
            <a:off x="787400" y="4255863"/>
            <a:ext cx="11150600" cy="4615087"/>
            <a:chOff x="787400" y="4255863"/>
            <a:chExt cx="11150600" cy="4615087"/>
          </a:xfrm>
        </p:grpSpPr>
        <p:pic>
          <p:nvPicPr>
            <p:cNvPr id="6" name="Picture 5" descr="A picture containing text, clock, watch&#10;&#10;Description automatically generated">
              <a:extLst>
                <a:ext uri="{FF2B5EF4-FFF2-40B4-BE49-F238E27FC236}">
                  <a16:creationId xmlns:a16="http://schemas.microsoft.com/office/drawing/2014/main" id="{D5702547-CCC4-3140-BBE3-4EE1BF318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0971" y="6629400"/>
              <a:ext cx="3762864" cy="224155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21C649-E4F4-CC4F-9001-F5C2E080C3F2}"/>
                </a:ext>
              </a:extLst>
            </p:cNvPr>
            <p:cNvSpPr txBox="1"/>
            <p:nvPr/>
          </p:nvSpPr>
          <p:spPr>
            <a:xfrm>
              <a:off x="787400" y="4255863"/>
              <a:ext cx="11150600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+mj-lt"/>
                </a:rPr>
                <a:t>Problem: the top quarks are not observed directly,</a:t>
              </a:r>
            </a:p>
            <a:p>
              <a:r>
                <a:rPr lang="en-US" dirty="0">
                  <a:solidFill>
                    <a:schemeClr val="tx2"/>
                  </a:solidFill>
                  <a:latin typeface="+mj-lt"/>
                </a:rPr>
                <a:t>because they decay in a W boson and a bottom quark, </a:t>
              </a:r>
            </a:p>
            <a:p>
              <a:r>
                <a:rPr lang="en-US" dirty="0">
                  <a:solidFill>
                    <a:schemeClr val="tx2"/>
                  </a:solidFill>
                  <a:latin typeface="+mj-lt"/>
                </a:rPr>
                <a:t>and the W boson decays in leptons/quarks (jets), </a:t>
              </a:r>
            </a:p>
            <a:p>
              <a:r>
                <a:rPr lang="en-US" dirty="0">
                  <a:solidFill>
                    <a:schemeClr val="tx2"/>
                  </a:solidFill>
                  <a:latin typeface="+mj-lt"/>
                </a:rPr>
                <a:t>and neutrinos (unobserved).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252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9AB04-7EB2-124C-9815-422825F68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0" y="533400"/>
            <a:ext cx="8409246" cy="1294994"/>
          </a:xfrm>
        </p:spPr>
        <p:txBody>
          <a:bodyPr/>
          <a:lstStyle/>
          <a:p>
            <a:r>
              <a:rPr lang="en-US" dirty="0"/>
              <a:t>Data 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30B5B-58C0-4B4D-B754-690FB88BBC67}"/>
              </a:ext>
            </a:extLst>
          </p:cNvPr>
          <p:cNvSpPr txBox="1"/>
          <p:nvPr/>
        </p:nvSpPr>
        <p:spPr>
          <a:xfrm>
            <a:off x="750167" y="2819400"/>
            <a:ext cx="115044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10, 000 events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  <a:latin typeface="+mj-lt"/>
            </a:endParaRP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For each event, we have the list of particles produced in the event + missing energy/momentum (carried by neutrinos)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  <a:latin typeface="+mj-lt"/>
            </a:endParaRP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For each particle, known features include the type 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and the 4-momentum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  <a:latin typeface="+mj-lt"/>
            </a:endParaRP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The label is ttbar/ 4top</a:t>
            </a:r>
          </a:p>
        </p:txBody>
      </p:sp>
    </p:spTree>
    <p:extLst>
      <p:ext uri="{BB962C8B-B14F-4D97-AF65-F5344CB8AC3E}">
        <p14:creationId xmlns:p14="http://schemas.microsoft.com/office/powerpoint/2010/main" val="1393250733"/>
      </p:ext>
    </p:extLst>
  </p:cSld>
  <p:clrMapOvr>
    <a:masterClrMapping/>
  </p:clrMapOvr>
</p:sld>
</file>

<file path=ppt/theme/theme1.xml><?xml version="1.0" encoding="utf-8"?>
<a:theme xmlns:a="http://schemas.openxmlformats.org/drawingml/2006/main" name="2_Parcel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79954</TotalTime>
  <Pages>0</Pages>
  <Words>440</Words>
  <Characters>0</Characters>
  <Application>Microsoft Macintosh PowerPoint</Application>
  <PresentationFormat>Custom</PresentationFormat>
  <Lines>0</Lines>
  <Paragraphs>39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Gill Sans MT</vt:lpstr>
      <vt:lpstr>Helvetica Neue Bold Condensed</vt:lpstr>
      <vt:lpstr>2_Parcel</vt:lpstr>
      <vt:lpstr>PowerPoint Presentation</vt:lpstr>
      <vt:lpstr>hyperparameters</vt:lpstr>
      <vt:lpstr>Optimizing hyperparameters</vt:lpstr>
      <vt:lpstr>Optimizing hyperparameters</vt:lpstr>
      <vt:lpstr>Application: particle identification IN LHC event simulations (physics beyond the standard model)</vt:lpstr>
      <vt:lpstr>We focus on a subset  with two channels 😅 </vt:lpstr>
      <vt:lpstr>Data set description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in Computational Astrophysics: Faraway Galaxies and Dark Energy </dc:title>
  <dc:subject/>
  <dc:creator/>
  <cp:keywords/>
  <dc:description/>
  <cp:lastModifiedBy>Viviana Acquaviva</cp:lastModifiedBy>
  <cp:revision>381</cp:revision>
  <cp:lastPrinted>2021-04-27T22:06:52Z</cp:lastPrinted>
  <dcterms:modified xsi:type="dcterms:W3CDTF">2023-06-12T12:37:50Z</dcterms:modified>
</cp:coreProperties>
</file>