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g"/>
  <Override PartName="/ppt/media/image5.jpg" ContentType="image/jpg"/>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1" r:id="rId1"/>
    <p:sldMasterId id="2147483985" r:id="rId2"/>
  </p:sldMasterIdLst>
  <p:notesMasterIdLst>
    <p:notesMasterId r:id="rId27"/>
  </p:notesMasterIdLst>
  <p:sldIdLst>
    <p:sldId id="611" r:id="rId3"/>
    <p:sldId id="257" r:id="rId4"/>
    <p:sldId id="258" r:id="rId5"/>
    <p:sldId id="259" r:id="rId6"/>
    <p:sldId id="260" r:id="rId7"/>
    <p:sldId id="606" r:id="rId8"/>
    <p:sldId id="262" r:id="rId9"/>
    <p:sldId id="263" r:id="rId10"/>
    <p:sldId id="264" r:id="rId11"/>
    <p:sldId id="607" r:id="rId12"/>
    <p:sldId id="266" r:id="rId13"/>
    <p:sldId id="267" r:id="rId14"/>
    <p:sldId id="268" r:id="rId15"/>
    <p:sldId id="590" r:id="rId16"/>
    <p:sldId id="583" r:id="rId17"/>
    <p:sldId id="278" r:id="rId18"/>
    <p:sldId id="281" r:id="rId19"/>
    <p:sldId id="291" r:id="rId20"/>
    <p:sldId id="292" r:id="rId21"/>
    <p:sldId id="293" r:id="rId22"/>
    <p:sldId id="282" r:id="rId23"/>
    <p:sldId id="294" r:id="rId24"/>
    <p:sldId id="300" r:id="rId25"/>
    <p:sldId id="269" r:id="rId26"/>
  </p:sldIdLst>
  <p:sldSz cx="13004800" cy="9753600"/>
  <p:notesSz cx="6858000" cy="9144000"/>
  <p:defaultTextStyle>
    <a:defPPr>
      <a:defRPr lang="en-US"/>
    </a:defPPr>
    <a:lvl1pPr algn="ctr" rtl="0" fontAlgn="base">
      <a:spcBef>
        <a:spcPct val="0"/>
      </a:spcBef>
      <a:spcAft>
        <a:spcPct val="0"/>
      </a:spcAft>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1pPr>
    <a:lvl2pPr marL="457200" algn="ctr" rtl="0" fontAlgn="base">
      <a:spcBef>
        <a:spcPct val="0"/>
      </a:spcBef>
      <a:spcAft>
        <a:spcPct val="0"/>
      </a:spcAft>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2pPr>
    <a:lvl3pPr marL="914400" algn="ctr" rtl="0" fontAlgn="base">
      <a:spcBef>
        <a:spcPct val="0"/>
      </a:spcBef>
      <a:spcAft>
        <a:spcPct val="0"/>
      </a:spcAft>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3pPr>
    <a:lvl4pPr marL="1371600" algn="ctr" rtl="0" fontAlgn="base">
      <a:spcBef>
        <a:spcPct val="0"/>
      </a:spcBef>
      <a:spcAft>
        <a:spcPct val="0"/>
      </a:spcAft>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4pPr>
    <a:lvl5pPr marL="1828800" algn="ctr" rtl="0" fontAlgn="base">
      <a:spcBef>
        <a:spcPct val="0"/>
      </a:spcBef>
      <a:spcAft>
        <a:spcPct val="0"/>
      </a:spcAft>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5pPr>
    <a:lvl6pPr marL="2286000" algn="l" defTabSz="457200" rtl="0" eaLnBrk="1" latinLnBrk="0" hangingPunct="1">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6pPr>
    <a:lvl7pPr marL="2743200" algn="l" defTabSz="457200" rtl="0" eaLnBrk="1" latinLnBrk="0" hangingPunct="1">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7pPr>
    <a:lvl8pPr marL="3200400" algn="l" defTabSz="457200" rtl="0" eaLnBrk="1" latinLnBrk="0" hangingPunct="1">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8pPr>
    <a:lvl9pPr marL="3657600" algn="l" defTabSz="457200" rtl="0" eaLnBrk="1" latinLnBrk="0" hangingPunct="1">
      <a:defRPr sz="3200" kern="1200">
        <a:solidFill>
          <a:srgbClr val="4A7594"/>
        </a:solidFill>
        <a:latin typeface="Helvetica Neue Bold Condensed" charset="0"/>
        <a:ea typeface="ヒラギノ角ゴ ProN W6" charset="0"/>
        <a:cs typeface="ヒラギノ角ゴ ProN W6" charset="0"/>
        <a:sym typeface="Helvetica Neue Bold Condensed"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FF"/>
    <a:srgbClr val="AAAAAA"/>
    <a:srgbClr val="009193"/>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29" autoAdjust="0"/>
    <p:restoredTop sz="94393" autoAdjust="0"/>
  </p:normalViewPr>
  <p:slideViewPr>
    <p:cSldViewPr>
      <p:cViewPr varScale="1">
        <p:scale>
          <a:sx n="67" d="100"/>
          <a:sy n="67" d="100"/>
        </p:scale>
        <p:origin x="200" y="376"/>
      </p:cViewPr>
      <p:guideLst>
        <p:guide orient="horz" pos="3072"/>
        <p:guide pos="4096"/>
      </p:guideLst>
    </p:cSldViewPr>
  </p:slideViewPr>
  <p:outlineViewPr>
    <p:cViewPr>
      <p:scale>
        <a:sx n="33" d="100"/>
        <a:sy n="33" d="100"/>
      </p:scale>
      <p:origin x="0" y="3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Gill Sans MT" panose="020B0502020104020203" pitchFamily="34"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Gill Sans MT" panose="020B0502020104020203" pitchFamily="34" charset="77"/>
              </a:defRPr>
            </a:lvl1pPr>
          </a:lstStyle>
          <a:p>
            <a:fld id="{3ECB703B-55A8-CB49-B806-4B4D31A981B5}" type="datetimeFigureOut">
              <a:rPr lang="en-US" smtClean="0"/>
              <a:pPr/>
              <a:t>6/13/23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Gill Sans MT" panose="020B05020201040202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Gill Sans MT" panose="020B0502020104020203" pitchFamily="34" charset="77"/>
              </a:defRPr>
            </a:lvl1pPr>
          </a:lstStyle>
          <a:p>
            <a:fld id="{6FB31AFA-1213-A14C-91BC-540C88A91049}" type="slidenum">
              <a:rPr lang="en-US" smtClean="0"/>
              <a:pPr/>
              <a:t>‹#›</a:t>
            </a:fld>
            <a:endParaRPr lang="en-US" dirty="0"/>
          </a:p>
        </p:txBody>
      </p:sp>
    </p:spTree>
    <p:extLst>
      <p:ext uri="{BB962C8B-B14F-4D97-AF65-F5344CB8AC3E}">
        <p14:creationId xmlns:p14="http://schemas.microsoft.com/office/powerpoint/2010/main" val="1120650476"/>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Gill Sans MT" panose="020B0502020104020203" pitchFamily="34" charset="77"/>
        <a:ea typeface="+mn-ea"/>
        <a:cs typeface="+mn-cs"/>
      </a:defRPr>
    </a:lvl1pPr>
    <a:lvl2pPr marL="457200" algn="l" defTabSz="457200" rtl="0" eaLnBrk="1" latinLnBrk="0" hangingPunct="1">
      <a:defRPr sz="1200" b="0" i="0" kern="1200">
        <a:solidFill>
          <a:schemeClr val="tx1"/>
        </a:solidFill>
        <a:latin typeface="Gill Sans MT" panose="020B0502020104020203" pitchFamily="34" charset="77"/>
        <a:ea typeface="+mn-ea"/>
        <a:cs typeface="+mn-cs"/>
      </a:defRPr>
    </a:lvl2pPr>
    <a:lvl3pPr marL="914400" algn="l" defTabSz="457200" rtl="0" eaLnBrk="1" latinLnBrk="0" hangingPunct="1">
      <a:defRPr sz="1200" b="0" i="0" kern="1200">
        <a:solidFill>
          <a:schemeClr val="tx1"/>
        </a:solidFill>
        <a:latin typeface="Gill Sans MT" panose="020B0502020104020203" pitchFamily="34" charset="77"/>
        <a:ea typeface="+mn-ea"/>
        <a:cs typeface="+mn-cs"/>
      </a:defRPr>
    </a:lvl3pPr>
    <a:lvl4pPr marL="1371600" algn="l" defTabSz="457200" rtl="0" eaLnBrk="1" latinLnBrk="0" hangingPunct="1">
      <a:defRPr sz="1200" b="0" i="0" kern="1200">
        <a:solidFill>
          <a:schemeClr val="tx1"/>
        </a:solidFill>
        <a:latin typeface="Gill Sans MT" panose="020B0502020104020203" pitchFamily="34" charset="77"/>
        <a:ea typeface="+mn-ea"/>
        <a:cs typeface="+mn-cs"/>
      </a:defRPr>
    </a:lvl4pPr>
    <a:lvl5pPr marL="1828800" algn="l" defTabSz="457200" rtl="0" eaLnBrk="1" latinLnBrk="0" hangingPunct="1">
      <a:defRPr sz="1200" b="0" i="0" kern="1200">
        <a:solidFill>
          <a:schemeClr val="tx1"/>
        </a:solidFill>
        <a:latin typeface="Gill Sans MT" panose="020B0502020104020203" pitchFamily="34" charset="77"/>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FB31AFA-1213-A14C-91BC-540C88A91049}" type="slidenum">
              <a:rPr kumimoji="0" lang="en-US" sz="1200" b="0" i="0" u="none" strike="noStrike" kern="1200" cap="none" spc="0" normalizeH="0" baseline="0" noProof="0" smtClean="0">
                <a:ln>
                  <a:noFill/>
                </a:ln>
                <a:solidFill>
                  <a:srgbClr val="4A7594"/>
                </a:solidFill>
                <a:effectLst/>
                <a:uLnTx/>
                <a:uFillTx/>
                <a:latin typeface="Gill Sans MT" panose="020B0502020104020203" pitchFamily="34" charset="77"/>
                <a:ea typeface="ヒラギノ角ゴ ProN W6" charset="0"/>
                <a:sym typeface="Helvetica Neue Bold Condensed"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4A7594"/>
              </a:solidFill>
              <a:effectLst/>
              <a:uLnTx/>
              <a:uFillTx/>
              <a:latin typeface="Gill Sans MT" panose="020B0502020104020203" pitchFamily="34" charset="77"/>
              <a:ea typeface="ヒラギノ角ゴ ProN W6" charset="0"/>
              <a:sym typeface="Helvetica Neue Bold Condensed" charset="0"/>
            </a:endParaRPr>
          </a:p>
        </p:txBody>
      </p:sp>
    </p:spTree>
    <p:extLst>
      <p:ext uri="{BB962C8B-B14F-4D97-AF65-F5344CB8AC3E}">
        <p14:creationId xmlns:p14="http://schemas.microsoft.com/office/powerpoint/2010/main" val="77100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notebooks are publicly available</a:t>
            </a:r>
          </a:p>
        </p:txBody>
      </p:sp>
      <p:sp>
        <p:nvSpPr>
          <p:cNvPr id="4" name="Slide Number Placeholder 3"/>
          <p:cNvSpPr>
            <a:spLocks noGrp="1"/>
          </p:cNvSpPr>
          <p:nvPr>
            <p:ph type="sldNum" sz="quarter" idx="5"/>
          </p:nvPr>
        </p:nvSpPr>
        <p:spPr/>
        <p:txBody>
          <a:bodyPr/>
          <a:lstStyle/>
          <a:p>
            <a:fld id="{6FB31AFA-1213-A14C-91BC-540C88A91049}" type="slidenum">
              <a:rPr lang="en-US" smtClean="0"/>
              <a:pPr/>
              <a:t>7</a:t>
            </a:fld>
            <a:endParaRPr lang="en-US" dirty="0"/>
          </a:p>
        </p:txBody>
      </p:sp>
    </p:spTree>
    <p:extLst>
      <p:ext uri="{BB962C8B-B14F-4D97-AF65-F5344CB8AC3E}">
        <p14:creationId xmlns:p14="http://schemas.microsoft.com/office/powerpoint/2010/main" val="180255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67630" y="3394480"/>
            <a:ext cx="9869540" cy="2340864"/>
          </a:xfrm>
          <a:solidFill>
            <a:srgbClr val="FFFFFF"/>
          </a:solidFill>
          <a:ln w="38100">
            <a:solidFill>
              <a:srgbClr val="404040"/>
            </a:solidFill>
          </a:ln>
        </p:spPr>
        <p:txBody>
          <a:bodyPr lIns="274320" rIns="274320" anchor="ctr" anchorCtr="1">
            <a:normAutofit/>
          </a:bodyPr>
          <a:lstStyle>
            <a:lvl1pPr algn="ctr">
              <a:defRPr sz="4978">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874875" y="6190285"/>
            <a:ext cx="7255053" cy="1763405"/>
          </a:xfrm>
          <a:noFill/>
        </p:spPr>
        <p:txBody>
          <a:bodyPr>
            <a:normAutofit/>
          </a:bodyPr>
          <a:lstStyle>
            <a:lvl1pPr marL="0" indent="0" algn="ctr">
              <a:buNone/>
              <a:defRPr sz="2702">
                <a:solidFill>
                  <a:schemeClr val="tx1">
                    <a:lumMod val="75000"/>
                    <a:lumOff val="25000"/>
                  </a:schemeClr>
                </a:solidFill>
              </a:defRPr>
            </a:lvl1pPr>
            <a:lvl2pPr marL="650230" indent="0" algn="ctr">
              <a:buNone/>
              <a:defRPr sz="2702"/>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8C1B375-16D5-F343-9C0E-AD3735F106C7}"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11824661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1B375-16D5-F343-9C0E-AD3735F106C7}"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1256509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9986" y="1332992"/>
            <a:ext cx="1498974" cy="70876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84155" y="1332992"/>
            <a:ext cx="6707447" cy="70876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1B375-16D5-F343-9C0E-AD3735F106C7}"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1258801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67630" y="3394480"/>
            <a:ext cx="9869540" cy="2340864"/>
          </a:xfrm>
          <a:solidFill>
            <a:srgbClr val="FFFFFF"/>
          </a:solidFill>
          <a:ln w="38100">
            <a:solidFill>
              <a:srgbClr val="404040"/>
            </a:solidFill>
          </a:ln>
        </p:spPr>
        <p:txBody>
          <a:bodyPr lIns="274320" rIns="274320" anchor="ctr" anchorCtr="1">
            <a:normAutofit/>
          </a:bodyPr>
          <a:lstStyle>
            <a:lvl1pPr algn="ctr">
              <a:defRPr sz="4978">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874875" y="6190285"/>
            <a:ext cx="7255053" cy="1763405"/>
          </a:xfrm>
          <a:noFill/>
        </p:spPr>
        <p:txBody>
          <a:bodyPr>
            <a:normAutofit/>
          </a:bodyPr>
          <a:lstStyle>
            <a:lvl1pPr marL="0" indent="0" algn="ctr">
              <a:buNone/>
              <a:defRPr sz="2702">
                <a:solidFill>
                  <a:schemeClr val="tx1">
                    <a:lumMod val="75000"/>
                    <a:lumOff val="25000"/>
                  </a:schemeClr>
                </a:solidFill>
              </a:defRPr>
            </a:lvl1pPr>
            <a:lvl2pPr marL="650230" indent="0" algn="ctr">
              <a:buNone/>
              <a:defRPr sz="2702"/>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5B1E4B-AEEB-EE49-99FA-B38C8C70261C}" type="datetime1">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3461012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F8AEFF-C6B8-254D-B3BA-1FB6BA9AC430}" type="datetime1">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4019421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73581" y="3394480"/>
            <a:ext cx="9870643" cy="2340864"/>
          </a:xfrm>
          <a:solidFill>
            <a:srgbClr val="FFFFFF"/>
          </a:solidFill>
          <a:ln w="38100">
            <a:solidFill>
              <a:srgbClr val="404040"/>
            </a:solidFill>
          </a:ln>
        </p:spPr>
        <p:txBody>
          <a:bodyPr lIns="274320" rIns="274320" anchor="ctr" anchorCtr="1">
            <a:normAutofit/>
          </a:bodyPr>
          <a:lstStyle>
            <a:lvl1pPr>
              <a:defRPr sz="4978">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74875" y="6190172"/>
            <a:ext cx="7255053" cy="1799228"/>
          </a:xfrm>
        </p:spPr>
        <p:txBody>
          <a:bodyPr anchor="t" anchorCtr="1">
            <a:normAutofit/>
          </a:bodyPr>
          <a:lstStyle>
            <a:lvl1pPr marL="0" indent="0">
              <a:buNone/>
              <a:defRPr sz="2702">
                <a:solidFill>
                  <a:schemeClr val="tx1"/>
                </a:solidFill>
              </a:defRPr>
            </a:lvl1pPr>
            <a:lvl2pPr marL="650230" indent="0">
              <a:buNone/>
              <a:defRPr sz="2702">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4C86673-9A6A-7443-BA57-19A549CC473F}" type="datetime1">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71395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67630" y="3751885"/>
            <a:ext cx="4676299" cy="4411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60870" y="3751885"/>
            <a:ext cx="4679845" cy="4411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C06E7F-0B3E-6C41-847C-F7201C429691}" type="datetime1">
              <a:rPr lang="en-US" smtClean="0"/>
              <a:t>6/13/23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382460805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7629" y="3290218"/>
            <a:ext cx="4676301" cy="1001368"/>
          </a:xfrm>
        </p:spPr>
        <p:txBody>
          <a:bodyPr anchor="b" anchorCtr="1">
            <a:normAutofit/>
          </a:bodyPr>
          <a:lstStyle>
            <a:lvl1pPr marL="0" indent="0" algn="ctr">
              <a:buNone/>
              <a:defRPr sz="2702" b="0" cap="all" spc="142" baseline="0">
                <a:solidFill>
                  <a:schemeClr val="tx2"/>
                </a:solidFill>
              </a:defRPr>
            </a:lvl1pPr>
            <a:lvl2pPr marL="650230" indent="0">
              <a:buNone/>
              <a:defRPr sz="2702"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1567629" y="4470400"/>
            <a:ext cx="4676301" cy="3693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760870" y="4470400"/>
            <a:ext cx="4679845" cy="369319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760870" y="3290218"/>
            <a:ext cx="4679845" cy="1001368"/>
          </a:xfrm>
        </p:spPr>
        <p:txBody>
          <a:bodyPr anchor="b" anchorCtr="1">
            <a:normAutofit/>
          </a:bodyPr>
          <a:lstStyle>
            <a:lvl1pPr marL="0" indent="0" algn="ctr">
              <a:buNone/>
              <a:defRPr sz="2702" b="0" cap="all" spc="142" baseline="0">
                <a:solidFill>
                  <a:schemeClr val="tx2"/>
                </a:solidFill>
              </a:defRPr>
            </a:lvl1pPr>
            <a:lvl2pPr marL="650230" indent="0">
              <a:buNone/>
              <a:defRPr sz="2702"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7" name="Date Placeholder 6"/>
          <p:cNvSpPr>
            <a:spLocks noGrp="1"/>
          </p:cNvSpPr>
          <p:nvPr>
            <p:ph type="dt" sz="half" idx="10"/>
          </p:nvPr>
        </p:nvSpPr>
        <p:spPr/>
        <p:txBody>
          <a:bodyPr/>
          <a:lstStyle/>
          <a:p>
            <a:fld id="{FDD2EB11-947F-B142-A875-BECCABB38162}" type="datetime1">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9E6DF-D4C8-A448-A59B-32DEB3070FF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481553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B5B19-4EF3-3A4E-9646-FFFCA1279809}" type="datetime1">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271547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C853A-DAAC-014A-8607-2BA7284D3F76}" type="datetime1">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4075405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502400" y="0"/>
            <a:ext cx="6502400" cy="975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1222" y="3191224"/>
            <a:ext cx="4679956" cy="1623462"/>
          </a:xfrm>
          <a:solidFill>
            <a:srgbClr val="FFFFFF"/>
          </a:solidFill>
          <a:ln>
            <a:solidFill>
              <a:srgbClr val="404040"/>
            </a:solidFill>
          </a:ln>
        </p:spPr>
        <p:txBody>
          <a:bodyPr anchor="ctr" anchorCtr="1">
            <a:normAutofit/>
          </a:bodyPr>
          <a:lstStyle>
            <a:lvl1pPr>
              <a:defRPr sz="2987">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7185152" y="1144423"/>
            <a:ext cx="5136896" cy="7464755"/>
          </a:xfrm>
        </p:spPr>
        <p:txBody>
          <a:bodyPr>
            <a:normAutofit/>
          </a:bodyPr>
          <a:lstStyle>
            <a:lvl1pPr>
              <a:defRPr sz="2702">
                <a:solidFill>
                  <a:schemeClr val="tx1"/>
                </a:solidFill>
              </a:defRPr>
            </a:lvl1pPr>
            <a:lvl2pPr>
              <a:defRPr sz="2276">
                <a:solidFill>
                  <a:schemeClr val="tx1"/>
                </a:solidFill>
              </a:defRPr>
            </a:lvl2pPr>
            <a:lvl3pPr>
              <a:defRPr sz="2276">
                <a:solidFill>
                  <a:schemeClr val="tx1"/>
                </a:solidFill>
              </a:defRPr>
            </a:lvl3pPr>
            <a:lvl4pPr>
              <a:defRPr sz="2276">
                <a:solidFill>
                  <a:schemeClr val="tx1"/>
                </a:solidFill>
              </a:defRPr>
            </a:lvl4pPr>
            <a:lvl5pPr>
              <a:defRPr sz="2276">
                <a:solidFill>
                  <a:schemeClr val="tx1"/>
                </a:solidFill>
              </a:defRPr>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7328" y="5048772"/>
            <a:ext cx="4047744" cy="3120407"/>
          </a:xfrm>
        </p:spPr>
        <p:txBody>
          <a:bodyPr anchor="t" anchorCtr="1">
            <a:normAutofit/>
          </a:bodyPr>
          <a:lstStyle>
            <a:lvl1pPr marL="0" indent="0" algn="ctr">
              <a:buNone/>
              <a:defRPr sz="2133">
                <a:solidFill>
                  <a:schemeClr val="tx1">
                    <a:lumMod val="85000"/>
                    <a:lumOff val="15000"/>
                  </a:schemeClr>
                </a:solidFill>
              </a:defRPr>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9" name="Date Placeholder 8"/>
          <p:cNvSpPr>
            <a:spLocks noGrp="1"/>
          </p:cNvSpPr>
          <p:nvPr>
            <p:ph type="dt" sz="half" idx="10"/>
          </p:nvPr>
        </p:nvSpPr>
        <p:spPr/>
        <p:txBody>
          <a:bodyPr/>
          <a:lstStyle/>
          <a:p>
            <a:fld id="{CAAEA239-8646-5D40-AE1C-6A1779E19305}" type="datetime1">
              <a:rPr lang="en-US" smtClean="0"/>
              <a:t>6/13/23</a:t>
            </a:fld>
            <a:endParaRPr lang="en-US"/>
          </a:p>
        </p:txBody>
      </p:sp>
      <p:sp>
        <p:nvSpPr>
          <p:cNvPr id="10" name="Footer Placeholder 9"/>
          <p:cNvSpPr>
            <a:spLocks noGrp="1"/>
          </p:cNvSpPr>
          <p:nvPr>
            <p:ph type="ftr" sz="quarter" idx="11"/>
          </p:nvPr>
        </p:nvSpPr>
        <p:spPr>
          <a:xfrm>
            <a:off x="911222" y="8869274"/>
            <a:ext cx="5413544" cy="455168"/>
          </a:xfrm>
        </p:spPr>
        <p:txBody>
          <a:bodyPr>
            <a:normAutofit/>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4783566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1B375-16D5-F343-9C0E-AD3735F106C7}"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9745227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336" y="3191222"/>
            <a:ext cx="4681728" cy="1625600"/>
          </a:xfrm>
          <a:solidFill>
            <a:srgbClr val="FFFFFF"/>
          </a:solidFill>
          <a:ln>
            <a:solidFill>
              <a:srgbClr val="262626"/>
            </a:solidFill>
          </a:ln>
        </p:spPr>
        <p:txBody>
          <a:bodyPr anchor="ctr" anchorCtr="1">
            <a:noAutofit/>
          </a:bodyPr>
          <a:lstStyle>
            <a:lvl1pPr>
              <a:defRPr sz="2987">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502401" y="0"/>
            <a:ext cx="6508904" cy="9753600"/>
          </a:xfrm>
          <a:solidFill>
            <a:schemeClr val="bg1"/>
          </a:solidFill>
        </p:spPr>
        <p:txBody>
          <a:bodyPr anchor="t"/>
          <a:lstStyle>
            <a:lvl1pPr marL="0" indent="0">
              <a:buNone/>
              <a:defRPr sz="4551">
                <a:solidFill>
                  <a:schemeClr val="tx1"/>
                </a:solidFill>
              </a:defRPr>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27328" y="5048774"/>
            <a:ext cx="4047744" cy="3120408"/>
          </a:xfrm>
        </p:spPr>
        <p:txBody>
          <a:bodyPr anchor="t" anchorCtr="1">
            <a:normAutofit/>
          </a:bodyPr>
          <a:lstStyle>
            <a:lvl1pPr marL="0" indent="0" algn="ctr">
              <a:buNone/>
              <a:defRPr sz="2133">
                <a:solidFill>
                  <a:schemeClr val="tx1">
                    <a:lumMod val="85000"/>
                    <a:lumOff val="15000"/>
                  </a:schemeClr>
                </a:solidFill>
              </a:defRPr>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F5B82-74A0-4645-A8DA-228D31BB3688}" type="datetime1">
              <a:rPr lang="en-US" smtClean="0"/>
              <a:t>6/13/23</a:t>
            </a:fld>
            <a:endParaRPr lang="en-US"/>
          </a:p>
        </p:txBody>
      </p:sp>
      <p:sp>
        <p:nvSpPr>
          <p:cNvPr id="9" name="Footer Placeholder 8"/>
          <p:cNvSpPr>
            <a:spLocks noGrp="1"/>
          </p:cNvSpPr>
          <p:nvPr>
            <p:ph type="ftr" sz="quarter" idx="11"/>
          </p:nvPr>
        </p:nvSpPr>
        <p:spPr>
          <a:xfrm>
            <a:off x="910336" y="8869274"/>
            <a:ext cx="5409997" cy="455168"/>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339012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6823-3880-0A4A-9376-A561EE00E3E4}" type="datetime1">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1145211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9986" y="1332992"/>
            <a:ext cx="1498974" cy="70876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84155" y="1332992"/>
            <a:ext cx="6707447" cy="70876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9CCF8-E068-1545-A5EB-9BFEFA65A458}" type="datetime1">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258418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73581" y="3394480"/>
            <a:ext cx="9870643" cy="2340864"/>
          </a:xfrm>
          <a:solidFill>
            <a:srgbClr val="FFFFFF"/>
          </a:solidFill>
          <a:ln w="38100">
            <a:solidFill>
              <a:srgbClr val="404040"/>
            </a:solidFill>
          </a:ln>
        </p:spPr>
        <p:txBody>
          <a:bodyPr lIns="274320" rIns="274320" anchor="ctr" anchorCtr="1">
            <a:normAutofit/>
          </a:bodyPr>
          <a:lstStyle>
            <a:lvl1pPr>
              <a:defRPr sz="4978">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74875" y="6190172"/>
            <a:ext cx="7255053" cy="1799228"/>
          </a:xfrm>
        </p:spPr>
        <p:txBody>
          <a:bodyPr anchor="t" anchorCtr="1">
            <a:normAutofit/>
          </a:bodyPr>
          <a:lstStyle>
            <a:lvl1pPr marL="0" indent="0">
              <a:buNone/>
              <a:defRPr sz="2702">
                <a:solidFill>
                  <a:schemeClr val="tx1"/>
                </a:solidFill>
              </a:defRPr>
            </a:lvl1pPr>
            <a:lvl2pPr marL="650230" indent="0">
              <a:buNone/>
              <a:defRPr sz="2702">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8C1B375-16D5-F343-9C0E-AD3735F106C7}"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80127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67630" y="3751885"/>
            <a:ext cx="4676299" cy="4411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60870" y="3751885"/>
            <a:ext cx="4679845" cy="4411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8C1B375-16D5-F343-9C0E-AD3735F106C7}" type="datetimeFigureOut">
              <a:rPr lang="en-US" smtClean="0"/>
              <a:t>6/13/23</a:t>
            </a:fld>
            <a:endParaRPr lang="en-US"/>
          </a:p>
        </p:txBody>
      </p:sp>
      <p:sp>
        <p:nvSpPr>
          <p:cNvPr id="9" name="Footer Placeholder 8"/>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75114556"/>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7629" y="3290218"/>
            <a:ext cx="4676301" cy="1001368"/>
          </a:xfrm>
        </p:spPr>
        <p:txBody>
          <a:bodyPr anchor="b" anchorCtr="1">
            <a:normAutofit/>
          </a:bodyPr>
          <a:lstStyle>
            <a:lvl1pPr marL="0" indent="0" algn="ctr">
              <a:buNone/>
              <a:defRPr sz="2702" b="0" cap="all" spc="142" baseline="0">
                <a:solidFill>
                  <a:schemeClr val="tx2"/>
                </a:solidFill>
              </a:defRPr>
            </a:lvl1pPr>
            <a:lvl2pPr marL="650230" indent="0">
              <a:buNone/>
              <a:defRPr sz="2702"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1567629" y="4470400"/>
            <a:ext cx="4676301" cy="3693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760870" y="4470400"/>
            <a:ext cx="4679845" cy="369319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760870" y="3290218"/>
            <a:ext cx="4679845" cy="1001368"/>
          </a:xfrm>
        </p:spPr>
        <p:txBody>
          <a:bodyPr anchor="b" anchorCtr="1">
            <a:normAutofit/>
          </a:bodyPr>
          <a:lstStyle>
            <a:lvl1pPr marL="0" indent="0" algn="ctr">
              <a:buNone/>
              <a:defRPr sz="2702" b="0" cap="all" spc="142" baseline="0">
                <a:solidFill>
                  <a:schemeClr val="tx2"/>
                </a:solidFill>
              </a:defRPr>
            </a:lvl1pPr>
            <a:lvl2pPr marL="650230" indent="0">
              <a:buNone/>
              <a:defRPr sz="2702"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7" name="Date Placeholder 6"/>
          <p:cNvSpPr>
            <a:spLocks noGrp="1"/>
          </p:cNvSpPr>
          <p:nvPr>
            <p:ph type="dt" sz="half" idx="10"/>
          </p:nvPr>
        </p:nvSpPr>
        <p:spPr/>
        <p:txBody>
          <a:bodyPr/>
          <a:lstStyle/>
          <a:p>
            <a:fld id="{C8C1B375-16D5-F343-9C0E-AD3735F106C7}"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1651884"/>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1B375-16D5-F343-9C0E-AD3735F106C7}"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624422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1B375-16D5-F343-9C0E-AD3735F106C7}" type="datetimeFigureOut">
              <a:rPr lang="en-US" smtClean="0"/>
              <a:t>6/13/23</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889744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502400" y="0"/>
            <a:ext cx="6502400" cy="975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1222" y="3191224"/>
            <a:ext cx="4679956" cy="1623462"/>
          </a:xfrm>
          <a:solidFill>
            <a:srgbClr val="FFFFFF"/>
          </a:solidFill>
          <a:ln>
            <a:solidFill>
              <a:srgbClr val="404040"/>
            </a:solidFill>
          </a:ln>
        </p:spPr>
        <p:txBody>
          <a:bodyPr anchor="ctr" anchorCtr="1">
            <a:normAutofit/>
          </a:bodyPr>
          <a:lstStyle>
            <a:lvl1pPr>
              <a:defRPr sz="2987">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7185152" y="1144423"/>
            <a:ext cx="5136896" cy="7464755"/>
          </a:xfrm>
        </p:spPr>
        <p:txBody>
          <a:bodyPr>
            <a:normAutofit/>
          </a:bodyPr>
          <a:lstStyle>
            <a:lvl1pPr>
              <a:defRPr sz="2702">
                <a:solidFill>
                  <a:schemeClr val="tx1"/>
                </a:solidFill>
              </a:defRPr>
            </a:lvl1pPr>
            <a:lvl2pPr>
              <a:defRPr sz="2276">
                <a:solidFill>
                  <a:schemeClr val="tx1"/>
                </a:solidFill>
              </a:defRPr>
            </a:lvl2pPr>
            <a:lvl3pPr>
              <a:defRPr sz="2276">
                <a:solidFill>
                  <a:schemeClr val="tx1"/>
                </a:solidFill>
              </a:defRPr>
            </a:lvl3pPr>
            <a:lvl4pPr>
              <a:defRPr sz="2276">
                <a:solidFill>
                  <a:schemeClr val="tx1"/>
                </a:solidFill>
              </a:defRPr>
            </a:lvl4pPr>
            <a:lvl5pPr>
              <a:defRPr sz="2276">
                <a:solidFill>
                  <a:schemeClr val="tx1"/>
                </a:solidFill>
              </a:defRPr>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7328" y="5048772"/>
            <a:ext cx="4047744" cy="3120407"/>
          </a:xfrm>
        </p:spPr>
        <p:txBody>
          <a:bodyPr anchor="t" anchorCtr="1">
            <a:normAutofit/>
          </a:bodyPr>
          <a:lstStyle>
            <a:lvl1pPr marL="0" indent="0" algn="ctr">
              <a:buNone/>
              <a:defRPr sz="2133">
                <a:solidFill>
                  <a:schemeClr val="tx1">
                    <a:lumMod val="85000"/>
                    <a:lumOff val="15000"/>
                  </a:schemeClr>
                </a:solidFill>
              </a:defRPr>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9" name="Date Placeholder 8"/>
          <p:cNvSpPr>
            <a:spLocks noGrp="1"/>
          </p:cNvSpPr>
          <p:nvPr>
            <p:ph type="dt" sz="half" idx="10"/>
          </p:nvPr>
        </p:nvSpPr>
        <p:spPr/>
        <p:txBody>
          <a:bodyPr/>
          <a:lstStyle/>
          <a:p>
            <a:fld id="{C8C1B375-16D5-F343-9C0E-AD3735F106C7}" type="datetimeFigureOut">
              <a:rPr lang="en-US" smtClean="0"/>
              <a:t>6/13/23</a:t>
            </a:fld>
            <a:endParaRPr lang="en-US"/>
          </a:p>
        </p:txBody>
      </p:sp>
      <p:sp>
        <p:nvSpPr>
          <p:cNvPr id="10" name="Footer Placeholder 9"/>
          <p:cNvSpPr>
            <a:spLocks noGrp="1"/>
          </p:cNvSpPr>
          <p:nvPr>
            <p:ph type="ftr" sz="quarter" idx="11"/>
          </p:nvPr>
        </p:nvSpPr>
        <p:spPr>
          <a:xfrm>
            <a:off x="911222" y="8869274"/>
            <a:ext cx="5413544" cy="455168"/>
          </a:xfrm>
        </p:spPr>
        <p:txBody>
          <a:bodyPr>
            <a:normAutofit/>
          </a:bodyPr>
          <a:lstStyle>
            <a:lvl1pPr>
              <a:defRPr>
                <a:solidFill>
                  <a:schemeClr val="tx1">
                    <a:alpha val="70000"/>
                  </a:schemeClr>
                </a:solidFill>
              </a:defRPr>
            </a:lvl1pPr>
          </a:lstStyle>
          <a:p>
            <a:endParaRPr lang="en-US"/>
          </a:p>
        </p:txBody>
      </p:sp>
    </p:spTree>
    <p:extLst>
      <p:ext uri="{BB962C8B-B14F-4D97-AF65-F5344CB8AC3E}">
        <p14:creationId xmlns:p14="http://schemas.microsoft.com/office/powerpoint/2010/main" val="1826189261"/>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0336" y="3191222"/>
            <a:ext cx="4681728" cy="1625600"/>
          </a:xfrm>
          <a:solidFill>
            <a:srgbClr val="FFFFFF"/>
          </a:solidFill>
          <a:ln>
            <a:solidFill>
              <a:srgbClr val="262626"/>
            </a:solidFill>
          </a:ln>
        </p:spPr>
        <p:txBody>
          <a:bodyPr anchor="ctr" anchorCtr="1">
            <a:noAutofit/>
          </a:bodyPr>
          <a:lstStyle>
            <a:lvl1pPr>
              <a:defRPr sz="2987">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502401" y="0"/>
            <a:ext cx="6508904" cy="9753600"/>
          </a:xfrm>
          <a:solidFill>
            <a:schemeClr val="bg1"/>
          </a:solidFill>
        </p:spPr>
        <p:txBody>
          <a:bodyPr anchor="t"/>
          <a:lstStyle>
            <a:lvl1pPr marL="0" indent="0">
              <a:buNone/>
              <a:defRPr sz="4551">
                <a:solidFill>
                  <a:schemeClr val="tx1"/>
                </a:solidFill>
              </a:defRPr>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27328" y="5048774"/>
            <a:ext cx="4047744" cy="3120408"/>
          </a:xfrm>
        </p:spPr>
        <p:txBody>
          <a:bodyPr anchor="t" anchorCtr="1">
            <a:normAutofit/>
          </a:bodyPr>
          <a:lstStyle>
            <a:lvl1pPr marL="0" indent="0" algn="ctr">
              <a:buNone/>
              <a:defRPr sz="2133">
                <a:solidFill>
                  <a:schemeClr val="tx1">
                    <a:lumMod val="85000"/>
                    <a:lumOff val="15000"/>
                  </a:schemeClr>
                </a:solidFill>
              </a:defRPr>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8C1B375-16D5-F343-9C0E-AD3735F106C7}" type="datetimeFigureOut">
              <a:rPr lang="en-US" smtClean="0"/>
              <a:t>6/13/23</a:t>
            </a:fld>
            <a:endParaRPr lang="en-US"/>
          </a:p>
        </p:txBody>
      </p:sp>
      <p:sp>
        <p:nvSpPr>
          <p:cNvPr id="9" name="Footer Placeholder 8"/>
          <p:cNvSpPr>
            <a:spLocks noGrp="1"/>
          </p:cNvSpPr>
          <p:nvPr>
            <p:ph type="ftr" sz="quarter" idx="11"/>
          </p:nvPr>
        </p:nvSpPr>
        <p:spPr>
          <a:xfrm>
            <a:off x="910336" y="8869274"/>
            <a:ext cx="5409997" cy="455168"/>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23C9E6DF-D4C8-A448-A59B-32DEB3070FF7}" type="slidenum">
              <a:rPr lang="en-US" smtClean="0"/>
              <a:t>‹#›</a:t>
            </a:fld>
            <a:endParaRPr lang="en-US"/>
          </a:p>
        </p:txBody>
      </p:sp>
    </p:spTree>
    <p:extLst>
      <p:ext uri="{BB962C8B-B14F-4D97-AF65-F5344CB8AC3E}">
        <p14:creationId xmlns:p14="http://schemas.microsoft.com/office/powerpoint/2010/main" val="17940071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4154" y="1372006"/>
            <a:ext cx="8444807" cy="1690624"/>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4154" y="3751887"/>
            <a:ext cx="8444807" cy="44117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03385" y="8872983"/>
            <a:ext cx="2937330" cy="460754"/>
          </a:xfrm>
          <a:prstGeom prst="rect">
            <a:avLst/>
          </a:prstGeom>
        </p:spPr>
        <p:txBody>
          <a:bodyPr vert="horz" lIns="91440" tIns="45720" rIns="91440" bIns="45720" rtlCol="0" anchor="ctr"/>
          <a:lstStyle>
            <a:lvl1pPr algn="r">
              <a:defRPr sz="1422" b="0" i="0">
                <a:solidFill>
                  <a:schemeClr val="tx1">
                    <a:alpha val="70000"/>
                  </a:schemeClr>
                </a:solidFill>
                <a:latin typeface="Gill Sans MT" panose="020B0502020104020203" pitchFamily="34" charset="77"/>
              </a:defRPr>
            </a:lvl1pPr>
          </a:lstStyle>
          <a:p>
            <a:fld id="{C8C1B375-16D5-F343-9C0E-AD3735F106C7}" type="datetimeFigureOut">
              <a:rPr lang="en-US" smtClean="0"/>
              <a:pPr/>
              <a:t>6/13/23</a:t>
            </a:fld>
            <a:endParaRPr lang="en-US" dirty="0"/>
          </a:p>
        </p:txBody>
      </p:sp>
      <p:sp>
        <p:nvSpPr>
          <p:cNvPr id="5" name="Footer Placeholder 4"/>
          <p:cNvSpPr>
            <a:spLocks noGrp="1"/>
          </p:cNvSpPr>
          <p:nvPr>
            <p:ph type="ftr" sz="quarter" idx="3"/>
          </p:nvPr>
        </p:nvSpPr>
        <p:spPr>
          <a:xfrm>
            <a:off x="1567629" y="8869274"/>
            <a:ext cx="6480589" cy="455168"/>
          </a:xfrm>
          <a:prstGeom prst="rect">
            <a:avLst/>
          </a:prstGeom>
        </p:spPr>
        <p:txBody>
          <a:bodyPr vert="horz" lIns="91440" tIns="45720" rIns="91440" bIns="45720" rtlCol="0" anchor="ctr"/>
          <a:lstStyle>
            <a:lvl1pPr algn="l">
              <a:defRPr sz="1422" b="0" i="0">
                <a:solidFill>
                  <a:schemeClr val="tx1">
                    <a:alpha val="70000"/>
                  </a:schemeClr>
                </a:solidFill>
                <a:latin typeface="Gill Sans MT" panose="020B0502020104020203" pitchFamily="34" charset="77"/>
              </a:defRPr>
            </a:lvl1pPr>
          </a:lstStyle>
          <a:p>
            <a:endParaRPr lang="en-US" dirty="0"/>
          </a:p>
        </p:txBody>
      </p:sp>
      <p:sp>
        <p:nvSpPr>
          <p:cNvPr id="6" name="Slide Number Placeholder 5"/>
          <p:cNvSpPr>
            <a:spLocks noGrp="1"/>
          </p:cNvSpPr>
          <p:nvPr>
            <p:ph type="sldNum" sz="quarter" idx="4"/>
          </p:nvPr>
        </p:nvSpPr>
        <p:spPr>
          <a:xfrm>
            <a:off x="11719270" y="8843264"/>
            <a:ext cx="520192" cy="520192"/>
          </a:xfrm>
          <a:prstGeom prst="ellipse">
            <a:avLst/>
          </a:prstGeom>
          <a:solidFill>
            <a:srgbClr val="1D1D1D">
              <a:alpha val="69804"/>
            </a:srgbClr>
          </a:solidFill>
        </p:spPr>
        <p:txBody>
          <a:bodyPr vert="horz" lIns="18288" tIns="45720" rIns="18288" bIns="45720" rtlCol="0" anchor="ctr">
            <a:noAutofit/>
          </a:bodyPr>
          <a:lstStyle>
            <a:lvl1pPr algn="ctr">
              <a:defRPr sz="1564" b="0" i="0" spc="0" baseline="0">
                <a:solidFill>
                  <a:srgbClr val="FFFFFF"/>
                </a:solidFill>
                <a:latin typeface="Gill Sans MT" panose="020B0502020104020203" pitchFamily="34" charset="77"/>
              </a:defRPr>
            </a:lvl1pPr>
          </a:lstStyle>
          <a:p>
            <a:fld id="{23C9E6DF-D4C8-A448-A59B-32DEB3070FF7}" type="slidenum">
              <a:rPr lang="en-US" smtClean="0"/>
              <a:pPr/>
              <a:t>‹#›</a:t>
            </a:fld>
            <a:endParaRPr lang="en-US" dirty="0"/>
          </a:p>
        </p:txBody>
      </p:sp>
    </p:spTree>
    <p:extLst>
      <p:ext uri="{BB962C8B-B14F-4D97-AF65-F5344CB8AC3E}">
        <p14:creationId xmlns:p14="http://schemas.microsoft.com/office/powerpoint/2010/main" val="2368783445"/>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ransition/>
  <p:txStyles>
    <p:titleStyle>
      <a:lvl1pPr algn="ctr" defTabSz="1300460" rtl="0" eaLnBrk="1" latinLnBrk="0" hangingPunct="1">
        <a:lnSpc>
          <a:spcPct val="90000"/>
        </a:lnSpc>
        <a:spcBef>
          <a:spcPct val="0"/>
        </a:spcBef>
        <a:buNone/>
        <a:defRPr sz="3698" kern="1200" cap="all" spc="284" baseline="0">
          <a:solidFill>
            <a:schemeClr val="tx1">
              <a:lumMod val="85000"/>
              <a:lumOff val="15000"/>
            </a:schemeClr>
          </a:solidFill>
          <a:latin typeface="+mj-lt"/>
          <a:ea typeface="+mj-ea"/>
          <a:cs typeface="+mj-cs"/>
        </a:defRPr>
      </a:lvl1pPr>
    </p:titleStyle>
    <p:bodyStyle>
      <a:lvl1pPr marL="325115" indent="-325115" algn="l" defTabSz="1300460" rtl="0" eaLnBrk="1" latinLnBrk="0" hangingPunct="1">
        <a:lnSpc>
          <a:spcPct val="100000"/>
        </a:lnSpc>
        <a:spcBef>
          <a:spcPts val="1422"/>
        </a:spcBef>
        <a:buClr>
          <a:schemeClr val="accent2"/>
        </a:buClr>
        <a:buFont typeface="Arial" panose="020B0604020202020204" pitchFamily="34" charset="0"/>
        <a:buChar char="•"/>
        <a:defRPr sz="2560" kern="1200">
          <a:solidFill>
            <a:schemeClr val="tx1">
              <a:lumMod val="85000"/>
              <a:lumOff val="15000"/>
            </a:schemeClr>
          </a:solidFill>
          <a:latin typeface="+mn-lt"/>
          <a:ea typeface="+mn-ea"/>
          <a:cs typeface="+mn-cs"/>
        </a:defRPr>
      </a:lvl1pPr>
      <a:lvl2pPr marL="650230"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2pPr>
      <a:lvl3pPr marL="975345"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3pPr>
      <a:lvl4pPr marL="1300460"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4pPr>
      <a:lvl5pPr marL="1625575"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5pPr>
      <a:lvl6pPr marL="1869411"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solidFill>
          <a:latin typeface="+mn-lt"/>
          <a:ea typeface="+mn-ea"/>
          <a:cs typeface="+mn-cs"/>
        </a:defRPr>
      </a:lvl6pPr>
      <a:lvl7pPr marL="2113247"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solidFill>
          <a:latin typeface="+mn-lt"/>
          <a:ea typeface="+mn-ea"/>
          <a:cs typeface="+mn-cs"/>
        </a:defRPr>
      </a:lvl7pPr>
      <a:lvl8pPr marL="2357083"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baseline="0">
          <a:solidFill>
            <a:schemeClr val="tx1"/>
          </a:solidFill>
          <a:latin typeface="+mn-lt"/>
          <a:ea typeface="+mn-ea"/>
          <a:cs typeface="+mn-cs"/>
        </a:defRPr>
      </a:lvl8pPr>
      <a:lvl9pPr marL="2600919"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baseline="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4154" y="1372006"/>
            <a:ext cx="8444807" cy="1690624"/>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4154" y="3751887"/>
            <a:ext cx="8444807" cy="44117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03385" y="8872983"/>
            <a:ext cx="2937330" cy="460754"/>
          </a:xfrm>
          <a:prstGeom prst="rect">
            <a:avLst/>
          </a:prstGeom>
        </p:spPr>
        <p:txBody>
          <a:bodyPr vert="horz" lIns="91440" tIns="45720" rIns="91440" bIns="45720" rtlCol="0" anchor="ctr"/>
          <a:lstStyle>
            <a:lvl1pPr algn="r">
              <a:defRPr sz="1422" b="0" i="0">
                <a:solidFill>
                  <a:schemeClr val="tx1">
                    <a:alpha val="70000"/>
                  </a:schemeClr>
                </a:solidFill>
                <a:latin typeface="Gill Sans MT" panose="020B0502020104020203" pitchFamily="34" charset="77"/>
              </a:defRPr>
            </a:lvl1pPr>
          </a:lstStyle>
          <a:p>
            <a:fld id="{CEF69245-B2B6-114C-80FF-C241D2AC3195}" type="datetime1">
              <a:rPr lang="en-US" smtClean="0"/>
              <a:t>6/13/23</a:t>
            </a:fld>
            <a:endParaRPr lang="en-US" dirty="0"/>
          </a:p>
        </p:txBody>
      </p:sp>
      <p:sp>
        <p:nvSpPr>
          <p:cNvPr id="5" name="Footer Placeholder 4"/>
          <p:cNvSpPr>
            <a:spLocks noGrp="1"/>
          </p:cNvSpPr>
          <p:nvPr>
            <p:ph type="ftr" sz="quarter" idx="3"/>
          </p:nvPr>
        </p:nvSpPr>
        <p:spPr>
          <a:xfrm>
            <a:off x="1567629" y="8869274"/>
            <a:ext cx="6480589" cy="455168"/>
          </a:xfrm>
          <a:prstGeom prst="rect">
            <a:avLst/>
          </a:prstGeom>
        </p:spPr>
        <p:txBody>
          <a:bodyPr vert="horz" lIns="91440" tIns="45720" rIns="91440" bIns="45720" rtlCol="0" anchor="ctr"/>
          <a:lstStyle>
            <a:lvl1pPr algn="l">
              <a:defRPr sz="1422" b="0" i="0">
                <a:solidFill>
                  <a:schemeClr val="tx1">
                    <a:alpha val="70000"/>
                  </a:schemeClr>
                </a:solidFill>
                <a:latin typeface="Gill Sans MT" panose="020B0502020104020203" pitchFamily="34" charset="77"/>
              </a:defRPr>
            </a:lvl1pPr>
          </a:lstStyle>
          <a:p>
            <a:endParaRPr lang="en-US" dirty="0"/>
          </a:p>
        </p:txBody>
      </p:sp>
      <p:sp>
        <p:nvSpPr>
          <p:cNvPr id="6" name="Slide Number Placeholder 5"/>
          <p:cNvSpPr>
            <a:spLocks noGrp="1"/>
          </p:cNvSpPr>
          <p:nvPr>
            <p:ph type="sldNum" sz="quarter" idx="4"/>
          </p:nvPr>
        </p:nvSpPr>
        <p:spPr>
          <a:xfrm>
            <a:off x="11719270" y="8843264"/>
            <a:ext cx="520192" cy="520192"/>
          </a:xfrm>
          <a:prstGeom prst="ellipse">
            <a:avLst/>
          </a:prstGeom>
          <a:solidFill>
            <a:srgbClr val="1D1D1D">
              <a:alpha val="69804"/>
            </a:srgbClr>
          </a:solidFill>
        </p:spPr>
        <p:txBody>
          <a:bodyPr vert="horz" lIns="18288" tIns="45720" rIns="18288" bIns="45720" rtlCol="0" anchor="ctr">
            <a:noAutofit/>
          </a:bodyPr>
          <a:lstStyle>
            <a:lvl1pPr algn="ctr">
              <a:defRPr sz="1564" b="0" i="0" spc="0" baseline="0">
                <a:solidFill>
                  <a:srgbClr val="FFFFFF"/>
                </a:solidFill>
                <a:latin typeface="Gill Sans MT" panose="020B0502020104020203" pitchFamily="34" charset="77"/>
              </a:defRPr>
            </a:lvl1pPr>
          </a:lstStyle>
          <a:p>
            <a:fld id="{23C9E6DF-D4C8-A448-A59B-32DEB3070FF7}" type="slidenum">
              <a:rPr lang="en-US" smtClean="0"/>
              <a:pPr/>
              <a:t>‹#›</a:t>
            </a:fld>
            <a:endParaRPr lang="en-US" dirty="0"/>
          </a:p>
        </p:txBody>
      </p:sp>
    </p:spTree>
    <p:extLst>
      <p:ext uri="{BB962C8B-B14F-4D97-AF65-F5344CB8AC3E}">
        <p14:creationId xmlns:p14="http://schemas.microsoft.com/office/powerpoint/2010/main" val="358333421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lvl1pPr algn="ctr" defTabSz="1300460" rtl="0" eaLnBrk="1" latinLnBrk="0" hangingPunct="1">
        <a:lnSpc>
          <a:spcPct val="90000"/>
        </a:lnSpc>
        <a:spcBef>
          <a:spcPct val="0"/>
        </a:spcBef>
        <a:buNone/>
        <a:defRPr sz="3698" kern="1200" cap="all" spc="284" baseline="0">
          <a:solidFill>
            <a:schemeClr val="tx1">
              <a:lumMod val="85000"/>
              <a:lumOff val="15000"/>
            </a:schemeClr>
          </a:solidFill>
          <a:latin typeface="+mj-lt"/>
          <a:ea typeface="+mj-ea"/>
          <a:cs typeface="+mj-cs"/>
        </a:defRPr>
      </a:lvl1pPr>
    </p:titleStyle>
    <p:bodyStyle>
      <a:lvl1pPr marL="325115" indent="-325115" algn="l" defTabSz="1300460" rtl="0" eaLnBrk="1" latinLnBrk="0" hangingPunct="1">
        <a:lnSpc>
          <a:spcPct val="100000"/>
        </a:lnSpc>
        <a:spcBef>
          <a:spcPts val="1422"/>
        </a:spcBef>
        <a:buClr>
          <a:schemeClr val="accent2"/>
        </a:buClr>
        <a:buFont typeface="Arial" panose="020B0604020202020204" pitchFamily="34" charset="0"/>
        <a:buChar char="•"/>
        <a:defRPr sz="2560" kern="1200">
          <a:solidFill>
            <a:schemeClr val="tx1">
              <a:lumMod val="85000"/>
              <a:lumOff val="15000"/>
            </a:schemeClr>
          </a:solidFill>
          <a:latin typeface="+mn-lt"/>
          <a:ea typeface="+mn-ea"/>
          <a:cs typeface="+mn-cs"/>
        </a:defRPr>
      </a:lvl1pPr>
      <a:lvl2pPr marL="650230"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2pPr>
      <a:lvl3pPr marL="975345"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3pPr>
      <a:lvl4pPr marL="1300460"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4pPr>
      <a:lvl5pPr marL="1625575"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lumMod val="85000"/>
              <a:lumOff val="15000"/>
            </a:schemeClr>
          </a:solidFill>
          <a:latin typeface="+mn-lt"/>
          <a:ea typeface="+mn-ea"/>
          <a:cs typeface="+mn-cs"/>
        </a:defRPr>
      </a:lvl5pPr>
      <a:lvl6pPr marL="1869411"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solidFill>
          <a:latin typeface="+mn-lt"/>
          <a:ea typeface="+mn-ea"/>
          <a:cs typeface="+mn-cs"/>
        </a:defRPr>
      </a:lvl6pPr>
      <a:lvl7pPr marL="2113247"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a:solidFill>
            <a:schemeClr val="tx1"/>
          </a:solidFill>
          <a:latin typeface="+mn-lt"/>
          <a:ea typeface="+mn-ea"/>
          <a:cs typeface="+mn-cs"/>
        </a:defRPr>
      </a:lvl7pPr>
      <a:lvl8pPr marL="2357083"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baseline="0">
          <a:solidFill>
            <a:schemeClr val="tx1"/>
          </a:solidFill>
          <a:latin typeface="+mn-lt"/>
          <a:ea typeface="+mn-ea"/>
          <a:cs typeface="+mn-cs"/>
        </a:defRPr>
      </a:lvl8pPr>
      <a:lvl9pPr marL="2600919" indent="-325115" algn="l" defTabSz="1300460" rtl="0" eaLnBrk="1" latinLnBrk="0" hangingPunct="1">
        <a:lnSpc>
          <a:spcPct val="100000"/>
        </a:lnSpc>
        <a:spcBef>
          <a:spcPts val="1422"/>
        </a:spcBef>
        <a:buClr>
          <a:schemeClr val="accent2"/>
        </a:buClr>
        <a:buFont typeface="Arial" panose="020B0604020202020204" pitchFamily="34" charset="0"/>
        <a:buChar char="•"/>
        <a:defRPr sz="2276" kern="1200" baseline="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witter.com/rasbt/status/1550836760128675840?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uantdare.com/what-is-the-difference-between-bagging-and-boost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quantdare.com/what-is-the-difference-between-bagging-and-boost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r="-3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23E89-C22D-BF45-8E09-6C52E6671F38}"/>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23C9E6DF-D4C8-A448-A59B-32DEB3070FF7}" type="slidenum">
              <a:rPr kumimoji="0" lang="en-US" sz="1564" b="0" i="0" u="none" strike="noStrike" kern="1200" cap="none" spc="0" normalizeH="0" baseline="0" noProof="0" smtClean="0">
                <a:ln>
                  <a:noFill/>
                </a:ln>
                <a:solidFill>
                  <a:srgbClr val="FFFFFF"/>
                </a:solidFill>
                <a:effectLst/>
                <a:uLnTx/>
                <a:uFillTx/>
                <a:latin typeface="Gill Sans MT" panose="020B0502020104020203" pitchFamily="34" charset="77"/>
                <a:ea typeface="ヒラギノ角ゴ ProN W6" charset="0"/>
                <a:sym typeface="Helvetica Neue Bold Condensed" charset="0"/>
              </a:rPr>
              <a:pPr marL="0" marR="0" lvl="0" indent="0" algn="ctr" defTabSz="914400" rtl="0" eaLnBrk="1" fontAlgn="base" latinLnBrk="0" hangingPunct="1">
                <a:lnSpc>
                  <a:spcPct val="100000"/>
                </a:lnSpc>
                <a:spcBef>
                  <a:spcPct val="0"/>
                </a:spcBef>
                <a:spcAft>
                  <a:spcPct val="0"/>
                </a:spcAft>
                <a:buClrTx/>
                <a:buSzTx/>
                <a:buFontTx/>
                <a:buNone/>
                <a:tabLst/>
                <a:defRPr/>
              </a:pPr>
              <a:t>1</a:t>
            </a:fld>
            <a:endParaRPr kumimoji="0" lang="en-US" sz="1564" b="0" i="0" u="none" strike="noStrike" kern="1200" cap="none" spc="0" normalizeH="0" baseline="0" noProof="0">
              <a:ln>
                <a:noFill/>
              </a:ln>
              <a:solidFill>
                <a:srgbClr val="FFFFFF"/>
              </a:solidFill>
              <a:effectLst/>
              <a:uLnTx/>
              <a:uFillTx/>
              <a:latin typeface="Gill Sans MT" panose="020B0502020104020203" pitchFamily="34" charset="77"/>
              <a:ea typeface="ヒラギノ角ゴ ProN W6" charset="0"/>
              <a:sym typeface="Helvetica Neue Bold Condensed" charset="0"/>
            </a:endParaRPr>
          </a:p>
        </p:txBody>
      </p:sp>
    </p:spTree>
    <p:extLst>
      <p:ext uri="{BB962C8B-B14F-4D97-AF65-F5344CB8AC3E}">
        <p14:creationId xmlns:p14="http://schemas.microsoft.com/office/powerpoint/2010/main" val="165921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9170" y="4216107"/>
            <a:ext cx="1019984" cy="15937"/>
          </a:xfrm>
          <a:custGeom>
            <a:avLst/>
            <a:gdLst/>
            <a:ahLst/>
            <a:cxnLst/>
            <a:rect l="l" t="t" r="r" b="b"/>
            <a:pathLst>
              <a:path w="812800" h="12700">
                <a:moveTo>
                  <a:pt x="812800" y="0"/>
                </a:moveTo>
                <a:lnTo>
                  <a:pt x="0" y="0"/>
                </a:lnTo>
                <a:lnTo>
                  <a:pt x="0" y="12700"/>
                </a:lnTo>
                <a:lnTo>
                  <a:pt x="812800" y="12700"/>
                </a:lnTo>
                <a:lnTo>
                  <a:pt x="812800" y="0"/>
                </a:lnTo>
                <a:close/>
              </a:path>
            </a:pathLst>
          </a:custGeom>
          <a:solidFill>
            <a:srgbClr val="000000"/>
          </a:solidFill>
        </p:spPr>
        <p:txBody>
          <a:bodyPr wrap="square" lIns="0" tIns="0" rIns="0" bIns="0" rtlCol="0"/>
          <a:lstStyle/>
          <a:p>
            <a:endParaRPr sz="4016"/>
          </a:p>
        </p:txBody>
      </p:sp>
      <p:sp>
        <p:nvSpPr>
          <p:cNvPr id="4" name="object 4"/>
          <p:cNvSpPr txBox="1"/>
          <p:nvPr/>
        </p:nvSpPr>
        <p:spPr>
          <a:xfrm>
            <a:off x="406400" y="2667000"/>
            <a:ext cx="11751136" cy="6865741"/>
          </a:xfrm>
          <a:prstGeom prst="rect">
            <a:avLst/>
          </a:prstGeom>
        </p:spPr>
        <p:txBody>
          <a:bodyPr vert="horz" wrap="square" lIns="0" tIns="11953" rIns="0" bIns="0" rtlCol="0">
            <a:spAutoFit/>
          </a:bodyPr>
          <a:lstStyle/>
          <a:p>
            <a:pPr marL="4304646" marR="2850374" indent="-1315618">
              <a:lnSpc>
                <a:spcPct val="100899"/>
              </a:lnSpc>
              <a:spcBef>
                <a:spcPts val="94"/>
              </a:spcBef>
            </a:pPr>
            <a:r>
              <a:rPr sz="2886" spc="-25" dirty="0">
                <a:solidFill>
                  <a:schemeClr val="tx1"/>
                </a:solidFill>
                <a:latin typeface="Gill Sans MT"/>
                <a:cs typeface="Gill Sans MT"/>
              </a:rPr>
              <a:t>B</a:t>
            </a:r>
            <a:r>
              <a:rPr sz="2886" spc="-6" dirty="0">
                <a:solidFill>
                  <a:schemeClr val="tx1"/>
                </a:solidFill>
                <a:latin typeface="Gill Sans MT"/>
                <a:cs typeface="Gill Sans MT"/>
              </a:rPr>
              <a:t>i</a:t>
            </a:r>
            <a:r>
              <a:rPr sz="2886" spc="-25" dirty="0">
                <a:solidFill>
                  <a:schemeClr val="tx1"/>
                </a:solidFill>
                <a:latin typeface="Gill Sans MT"/>
                <a:cs typeface="Gill Sans MT"/>
              </a:rPr>
              <a:t>a</a:t>
            </a:r>
            <a:r>
              <a:rPr sz="2886" spc="-19" dirty="0">
                <a:solidFill>
                  <a:schemeClr val="tx1"/>
                </a:solidFill>
                <a:latin typeface="Gill Sans MT"/>
                <a:cs typeface="Gill Sans MT"/>
              </a:rPr>
              <a:t>s</a:t>
            </a:r>
            <a:r>
              <a:rPr sz="2886" dirty="0">
                <a:solidFill>
                  <a:schemeClr val="tx1"/>
                </a:solidFill>
                <a:latin typeface="Gill Sans MT"/>
                <a:cs typeface="Gill Sans MT"/>
              </a:rPr>
              <a:t>:</a:t>
            </a:r>
            <a:r>
              <a:rPr sz="2886" spc="-295" dirty="0">
                <a:solidFill>
                  <a:schemeClr val="tx1"/>
                </a:solidFill>
                <a:latin typeface="Gill Sans MT"/>
                <a:cs typeface="Gill Sans MT"/>
              </a:rPr>
              <a:t> </a:t>
            </a:r>
            <a:r>
              <a:rPr lang="en-US" sz="2886" spc="-295" dirty="0">
                <a:solidFill>
                  <a:schemeClr val="tx1"/>
                </a:solidFill>
                <a:latin typeface="Gill Sans MT"/>
                <a:cs typeface="Gill Sans MT"/>
              </a:rPr>
              <a:t> </a:t>
            </a:r>
            <a:r>
              <a:rPr sz="2886" spc="-13" dirty="0">
                <a:solidFill>
                  <a:srgbClr val="FF0000"/>
                </a:solidFill>
                <a:latin typeface="Gill Sans MT"/>
                <a:cs typeface="Gill Sans MT"/>
              </a:rPr>
              <a:t>I</a:t>
            </a:r>
            <a:r>
              <a:rPr sz="2886" spc="-25" dirty="0">
                <a:solidFill>
                  <a:srgbClr val="FF0000"/>
                </a:solidFill>
                <a:latin typeface="Gill Sans MT"/>
                <a:cs typeface="Gill Sans MT"/>
              </a:rPr>
              <a:t>d</a:t>
            </a:r>
            <a:r>
              <a:rPr sz="2886" spc="-19" dirty="0">
                <a:solidFill>
                  <a:srgbClr val="FF0000"/>
                </a:solidFill>
                <a:latin typeface="Gill Sans MT"/>
                <a:cs typeface="Gill Sans MT"/>
              </a:rPr>
              <a:t>en</a:t>
            </a:r>
            <a:r>
              <a:rPr sz="2886" spc="-13" dirty="0">
                <a:solidFill>
                  <a:srgbClr val="FF0000"/>
                </a:solidFill>
                <a:latin typeface="Gill Sans MT"/>
                <a:cs typeface="Gill Sans MT"/>
              </a:rPr>
              <a:t>t</a:t>
            </a:r>
            <a:r>
              <a:rPr sz="2886" spc="-6" dirty="0">
                <a:solidFill>
                  <a:srgbClr val="FF0000"/>
                </a:solidFill>
                <a:latin typeface="Gill Sans MT"/>
                <a:cs typeface="Gill Sans MT"/>
              </a:rPr>
              <a:t>i</a:t>
            </a:r>
            <a:r>
              <a:rPr sz="2886" spc="-19" dirty="0">
                <a:solidFill>
                  <a:srgbClr val="FF0000"/>
                </a:solidFill>
                <a:latin typeface="Gill Sans MT"/>
                <a:cs typeface="Gill Sans MT"/>
              </a:rPr>
              <a:t>c</a:t>
            </a:r>
            <a:r>
              <a:rPr sz="2886" spc="-25" dirty="0">
                <a:solidFill>
                  <a:srgbClr val="FF0000"/>
                </a:solidFill>
                <a:latin typeface="Gill Sans MT"/>
                <a:cs typeface="Gill Sans MT"/>
              </a:rPr>
              <a:t>a</a:t>
            </a:r>
            <a:r>
              <a:rPr sz="2886" dirty="0">
                <a:solidFill>
                  <a:srgbClr val="FF0000"/>
                </a:solidFill>
                <a:latin typeface="Gill Sans MT"/>
                <a:cs typeface="Gill Sans MT"/>
              </a:rPr>
              <a:t>l</a:t>
            </a:r>
            <a:r>
              <a:rPr sz="2886" spc="-6" dirty="0">
                <a:solidFill>
                  <a:schemeClr val="tx1"/>
                </a:solidFill>
                <a:latin typeface="Gill Sans MT"/>
                <a:cs typeface="Gill Sans MT"/>
              </a:rPr>
              <a:t> </a:t>
            </a:r>
            <a:r>
              <a:rPr sz="2886" spc="-13" dirty="0">
                <a:solidFill>
                  <a:schemeClr val="tx1"/>
                </a:solidFill>
                <a:latin typeface="Gill Sans MT"/>
                <a:cs typeface="Gill Sans MT"/>
              </a:rPr>
              <a:t>t</a:t>
            </a:r>
            <a:r>
              <a:rPr sz="2886" dirty="0">
                <a:solidFill>
                  <a:schemeClr val="tx1"/>
                </a:solidFill>
                <a:latin typeface="Gill Sans MT"/>
                <a:cs typeface="Gill Sans MT"/>
              </a:rPr>
              <a:t>o</a:t>
            </a:r>
            <a:r>
              <a:rPr sz="2886" spc="-31" dirty="0">
                <a:solidFill>
                  <a:schemeClr val="tx1"/>
                </a:solidFill>
                <a:latin typeface="Gill Sans MT"/>
                <a:cs typeface="Gill Sans MT"/>
              </a:rPr>
              <a:t> </a:t>
            </a:r>
            <a:r>
              <a:rPr sz="2886" spc="-13" dirty="0">
                <a:solidFill>
                  <a:schemeClr val="tx1"/>
                </a:solidFill>
                <a:latin typeface="Gill Sans MT"/>
                <a:cs typeface="Gill Sans MT"/>
              </a:rPr>
              <a:t>t</a:t>
            </a:r>
            <a:r>
              <a:rPr sz="2886" spc="-19" dirty="0">
                <a:solidFill>
                  <a:schemeClr val="tx1"/>
                </a:solidFill>
                <a:latin typeface="Gill Sans MT"/>
                <a:cs typeface="Gill Sans MT"/>
              </a:rPr>
              <a:t>h</a:t>
            </a:r>
            <a:r>
              <a:rPr sz="2886" dirty="0">
                <a:solidFill>
                  <a:schemeClr val="tx1"/>
                </a:solidFill>
                <a:latin typeface="Gill Sans MT"/>
                <a:cs typeface="Gill Sans MT"/>
              </a:rPr>
              <a:t>e</a:t>
            </a:r>
            <a:r>
              <a:rPr sz="2886" spc="-25" dirty="0">
                <a:solidFill>
                  <a:schemeClr val="tx1"/>
                </a:solidFill>
                <a:latin typeface="Gill Sans MT"/>
                <a:cs typeface="Gill Sans MT"/>
              </a:rPr>
              <a:t> </a:t>
            </a:r>
            <a:r>
              <a:rPr sz="2886" spc="-19" dirty="0">
                <a:solidFill>
                  <a:schemeClr val="tx1"/>
                </a:solidFill>
                <a:latin typeface="Gill Sans MT"/>
                <a:cs typeface="Gill Sans MT"/>
              </a:rPr>
              <a:t>b</a:t>
            </a:r>
            <a:r>
              <a:rPr sz="2886" spc="-6" dirty="0">
                <a:solidFill>
                  <a:schemeClr val="tx1"/>
                </a:solidFill>
                <a:latin typeface="Gill Sans MT"/>
                <a:cs typeface="Gill Sans MT"/>
              </a:rPr>
              <a:t>i</a:t>
            </a:r>
            <a:r>
              <a:rPr sz="2886" spc="-19" dirty="0">
                <a:solidFill>
                  <a:schemeClr val="tx1"/>
                </a:solidFill>
                <a:latin typeface="Gill Sans MT"/>
                <a:cs typeface="Gill Sans MT"/>
              </a:rPr>
              <a:t>a</a:t>
            </a:r>
            <a:r>
              <a:rPr sz="2886" dirty="0">
                <a:solidFill>
                  <a:schemeClr val="tx1"/>
                </a:solidFill>
                <a:latin typeface="Gill Sans MT"/>
                <a:cs typeface="Gill Sans MT"/>
              </a:rPr>
              <a:t>s</a:t>
            </a:r>
            <a:r>
              <a:rPr sz="2886" spc="-25" dirty="0">
                <a:solidFill>
                  <a:schemeClr val="tx1"/>
                </a:solidFill>
                <a:latin typeface="Gill Sans MT"/>
                <a:cs typeface="Gill Sans MT"/>
              </a:rPr>
              <a:t> o</a:t>
            </a:r>
            <a:r>
              <a:rPr sz="2886" dirty="0">
                <a:solidFill>
                  <a:schemeClr val="tx1"/>
                </a:solidFill>
                <a:latin typeface="Gill Sans MT"/>
                <a:cs typeface="Gill Sans MT"/>
              </a:rPr>
              <a:t>f</a:t>
            </a:r>
            <a:r>
              <a:rPr sz="2886" spc="-19" dirty="0">
                <a:solidFill>
                  <a:schemeClr val="tx1"/>
                </a:solidFill>
                <a:latin typeface="Gill Sans MT"/>
                <a:cs typeface="Gill Sans MT"/>
              </a:rPr>
              <a:t> </a:t>
            </a:r>
            <a:r>
              <a:rPr sz="2886" dirty="0">
                <a:solidFill>
                  <a:schemeClr val="tx1"/>
                </a:solidFill>
                <a:latin typeface="Gill Sans MT"/>
                <a:cs typeface="Gill Sans MT"/>
              </a:rPr>
              <a:t>a</a:t>
            </a:r>
            <a:r>
              <a:rPr sz="2886" spc="-25" dirty="0">
                <a:solidFill>
                  <a:schemeClr val="tx1"/>
                </a:solidFill>
                <a:latin typeface="Gill Sans MT"/>
                <a:cs typeface="Gill Sans MT"/>
              </a:rPr>
              <a:t> </a:t>
            </a:r>
            <a:r>
              <a:rPr sz="2886" spc="-19" dirty="0">
                <a:solidFill>
                  <a:schemeClr val="tx1"/>
                </a:solidFill>
                <a:latin typeface="Gill Sans MT"/>
                <a:cs typeface="Gill Sans MT"/>
              </a:rPr>
              <a:t>s</a:t>
            </a:r>
            <a:r>
              <a:rPr sz="2886" spc="-6" dirty="0">
                <a:solidFill>
                  <a:schemeClr val="tx1"/>
                </a:solidFill>
                <a:latin typeface="Gill Sans MT"/>
                <a:cs typeface="Gill Sans MT"/>
              </a:rPr>
              <a:t>i</a:t>
            </a:r>
            <a:r>
              <a:rPr sz="2886" spc="-19" dirty="0">
                <a:solidFill>
                  <a:schemeClr val="tx1"/>
                </a:solidFill>
                <a:latin typeface="Gill Sans MT"/>
                <a:cs typeface="Gill Sans MT"/>
              </a:rPr>
              <a:t>ng</a:t>
            </a:r>
            <a:r>
              <a:rPr sz="2886" spc="-6" dirty="0">
                <a:solidFill>
                  <a:schemeClr val="tx1"/>
                </a:solidFill>
                <a:latin typeface="Gill Sans MT"/>
                <a:cs typeface="Gill Sans MT"/>
              </a:rPr>
              <a:t>l</a:t>
            </a:r>
            <a:r>
              <a:rPr sz="2886" dirty="0">
                <a:solidFill>
                  <a:schemeClr val="tx1"/>
                </a:solidFill>
                <a:latin typeface="Gill Sans MT"/>
                <a:cs typeface="Gill Sans MT"/>
              </a:rPr>
              <a:t>e  </a:t>
            </a:r>
            <a:r>
              <a:rPr sz="2886" spc="-19" dirty="0">
                <a:solidFill>
                  <a:schemeClr val="tx1"/>
                </a:solidFill>
                <a:latin typeface="Gill Sans MT"/>
                <a:cs typeface="Gill Sans MT"/>
              </a:rPr>
              <a:t>randomized</a:t>
            </a:r>
            <a:r>
              <a:rPr sz="2886" spc="-44" dirty="0">
                <a:solidFill>
                  <a:schemeClr val="tx1"/>
                </a:solidFill>
                <a:latin typeface="Gill Sans MT"/>
                <a:cs typeface="Gill Sans MT"/>
              </a:rPr>
              <a:t> </a:t>
            </a:r>
            <a:r>
              <a:rPr sz="2886" spc="-19" dirty="0">
                <a:solidFill>
                  <a:schemeClr val="tx1"/>
                </a:solidFill>
                <a:latin typeface="Gill Sans MT"/>
                <a:cs typeface="Gill Sans MT"/>
              </a:rPr>
              <a:t>tree.</a:t>
            </a:r>
            <a:endParaRPr sz="2886" dirty="0">
              <a:solidFill>
                <a:schemeClr val="tx1"/>
              </a:solidFill>
              <a:latin typeface="Gill Sans MT"/>
              <a:cs typeface="Gill Sans MT"/>
            </a:endParaRPr>
          </a:p>
          <a:p>
            <a:pPr marR="465367">
              <a:lnSpc>
                <a:spcPts val="2830"/>
              </a:lnSpc>
              <a:spcBef>
                <a:spcPts val="1958"/>
              </a:spcBef>
            </a:pPr>
            <a:r>
              <a:rPr sz="2886" dirty="0">
                <a:solidFill>
                  <a:schemeClr val="tx1"/>
                </a:solidFill>
                <a:latin typeface="+mj-lt"/>
                <a:cs typeface="Gill Sans MT"/>
              </a:rPr>
              <a:t>Variance: var (x) = </a:t>
            </a:r>
            <a:r>
              <a:rPr sz="2886" dirty="0" err="1">
                <a:solidFill>
                  <a:schemeClr val="tx1"/>
                </a:solidFill>
                <a:latin typeface="+mj-lt"/>
                <a:cs typeface="Calibri"/>
              </a:rPr>
              <a:t>ρ</a:t>
            </a:r>
            <a:r>
              <a:rPr sz="2886" dirty="0">
                <a:solidFill>
                  <a:schemeClr val="tx1"/>
                </a:solidFill>
                <a:latin typeface="+mj-lt"/>
                <a:cs typeface="Gill Sans MT"/>
              </a:rPr>
              <a:t>(x) </a:t>
            </a:r>
            <a:r>
              <a:rPr sz="2886" dirty="0">
                <a:solidFill>
                  <a:schemeClr val="tx1"/>
                </a:solidFill>
                <a:latin typeface="+mj-lt"/>
                <a:cs typeface="Calibri"/>
              </a:rPr>
              <a:t>σ </a:t>
            </a:r>
            <a:r>
              <a:rPr sz="2824" baseline="25925" dirty="0">
                <a:solidFill>
                  <a:schemeClr val="tx1"/>
                </a:solidFill>
                <a:latin typeface="+mj-lt"/>
                <a:cs typeface="Gill Sans MT"/>
              </a:rPr>
              <a:t>2</a:t>
            </a:r>
            <a:r>
              <a:rPr sz="2886" dirty="0">
                <a:solidFill>
                  <a:schemeClr val="tx1"/>
                </a:solidFill>
                <a:latin typeface="+mj-lt"/>
                <a:cs typeface="Gill Sans MT"/>
              </a:rPr>
              <a:t>(x) + </a:t>
            </a:r>
            <a:r>
              <a:rPr lang="en-US" sz="3200" baseline="43209" dirty="0">
                <a:solidFill>
                  <a:schemeClr val="tx1"/>
                </a:solidFill>
                <a:latin typeface="+mj-lt"/>
                <a:cs typeface="Cambria Math"/>
              </a:rPr>
              <a:t>𝟏 -𝝆(𝒙)</a:t>
            </a:r>
            <a:r>
              <a:rPr lang="en-US" baseline="44117" dirty="0">
                <a:solidFill>
                  <a:schemeClr val="tx1"/>
                </a:solidFill>
                <a:latin typeface="+mj-lt"/>
                <a:cs typeface="Cambria Math"/>
              </a:rPr>
              <a:t> </a:t>
            </a:r>
            <a:r>
              <a:rPr lang="el-GR" sz="2886" dirty="0">
                <a:solidFill>
                  <a:schemeClr val="tx1"/>
                </a:solidFill>
                <a:latin typeface="+mj-lt"/>
                <a:cs typeface="Calibri"/>
              </a:rPr>
              <a:t>σ</a:t>
            </a:r>
            <a:r>
              <a:rPr lang="el-GR" sz="2824" baseline="25925" dirty="0">
                <a:solidFill>
                  <a:schemeClr val="tx1"/>
                </a:solidFill>
                <a:latin typeface="+mj-lt"/>
                <a:cs typeface="Gill Sans MT"/>
              </a:rPr>
              <a:t>2 </a:t>
            </a:r>
            <a:r>
              <a:rPr lang="el-GR" sz="2886" dirty="0">
                <a:solidFill>
                  <a:schemeClr val="tx1"/>
                </a:solidFill>
                <a:latin typeface="+mj-lt"/>
                <a:cs typeface="Gill Sans MT"/>
              </a:rPr>
              <a:t>(</a:t>
            </a:r>
            <a:r>
              <a:rPr lang="en-US" sz="2886" dirty="0">
                <a:solidFill>
                  <a:schemeClr val="tx1"/>
                </a:solidFill>
                <a:latin typeface="+mj-lt"/>
                <a:cs typeface="Gill Sans MT"/>
              </a:rPr>
              <a:t>x)</a:t>
            </a:r>
          </a:p>
          <a:p>
            <a:pPr marL="3092619">
              <a:lnSpc>
                <a:spcPts val="1926"/>
              </a:lnSpc>
            </a:pPr>
            <a:endParaRPr lang="en-US" sz="2133" b="1" spc="1368" dirty="0">
              <a:solidFill>
                <a:schemeClr val="tx1"/>
              </a:solidFill>
              <a:latin typeface="+mj-lt"/>
              <a:cs typeface="Cambria Math"/>
            </a:endParaRPr>
          </a:p>
          <a:p>
            <a:pPr marL="3092619">
              <a:lnSpc>
                <a:spcPts val="1926"/>
              </a:lnSpc>
            </a:pPr>
            <a:r>
              <a:rPr lang="en-US" sz="2133" b="1" i="1" spc="1368" dirty="0">
                <a:solidFill>
                  <a:schemeClr val="tx1"/>
                </a:solidFill>
                <a:latin typeface="+mj-lt"/>
                <a:cs typeface="Cambria Math"/>
              </a:rPr>
              <a:t>M</a:t>
            </a:r>
            <a:endParaRPr sz="2133" b="1" i="1" dirty="0">
              <a:solidFill>
                <a:schemeClr val="tx1"/>
              </a:solidFill>
              <a:latin typeface="+mj-lt"/>
              <a:cs typeface="Cambria Math"/>
            </a:endParaRPr>
          </a:p>
          <a:p>
            <a:pPr marL="3274304" indent="-435883" algn="l">
              <a:spcBef>
                <a:spcPts val="1713"/>
              </a:spcBef>
              <a:buFont typeface="Arial"/>
              <a:buChar char="•"/>
              <a:tabLst>
                <a:tab pos="3274304" algn="l"/>
                <a:tab pos="3275101" algn="l"/>
                <a:tab pos="5207490" algn="l"/>
              </a:tabLst>
            </a:pPr>
            <a:r>
              <a:rPr sz="2886" spc="-13" dirty="0">
                <a:solidFill>
                  <a:schemeClr val="tx1"/>
                </a:solidFill>
                <a:latin typeface="Gill Sans MT"/>
                <a:cs typeface="Gill Sans MT"/>
              </a:rPr>
              <a:t>As</a:t>
            </a:r>
            <a:r>
              <a:rPr sz="2886" spc="-25" dirty="0">
                <a:solidFill>
                  <a:schemeClr val="tx1"/>
                </a:solidFill>
                <a:latin typeface="Gill Sans MT"/>
                <a:cs typeface="Gill Sans MT"/>
              </a:rPr>
              <a:t> </a:t>
            </a:r>
            <a:r>
              <a:rPr sz="2886" dirty="0">
                <a:solidFill>
                  <a:srgbClr val="FF0000"/>
                </a:solidFill>
                <a:latin typeface="Gill Sans MT"/>
                <a:cs typeface="Gill Sans MT"/>
              </a:rPr>
              <a:t>M</a:t>
            </a:r>
            <a:r>
              <a:rPr sz="2886" spc="-38" dirty="0">
                <a:solidFill>
                  <a:srgbClr val="FF0000"/>
                </a:solidFill>
                <a:latin typeface="Gill Sans MT"/>
                <a:cs typeface="Gill Sans MT"/>
              </a:rPr>
              <a:t> </a:t>
            </a:r>
            <a:r>
              <a:rPr sz="2886" dirty="0">
                <a:solidFill>
                  <a:srgbClr val="FF0000"/>
                </a:solidFill>
                <a:latin typeface="Arial"/>
                <a:cs typeface="Arial"/>
              </a:rPr>
              <a:t>→</a:t>
            </a:r>
            <a:r>
              <a:rPr sz="2886" spc="-44" dirty="0">
                <a:solidFill>
                  <a:srgbClr val="FF0000"/>
                </a:solidFill>
                <a:latin typeface="Arial"/>
                <a:cs typeface="Arial"/>
              </a:rPr>
              <a:t> </a:t>
            </a:r>
            <a:r>
              <a:rPr sz="2886" spc="-13" dirty="0">
                <a:solidFill>
                  <a:srgbClr val="FF0000"/>
                </a:solidFill>
                <a:latin typeface="Gill Sans MT"/>
                <a:cs typeface="Gill Sans MT"/>
              </a:rPr>
              <a:t>∞</a:t>
            </a:r>
            <a:r>
              <a:rPr sz="2886" spc="-13" dirty="0">
                <a:solidFill>
                  <a:schemeClr val="tx1"/>
                </a:solidFill>
                <a:latin typeface="Gill Sans MT"/>
                <a:cs typeface="Gill Sans MT"/>
              </a:rPr>
              <a:t>,	</a:t>
            </a:r>
            <a:r>
              <a:rPr sz="2886" spc="-19" dirty="0">
                <a:solidFill>
                  <a:schemeClr val="tx1"/>
                </a:solidFill>
                <a:latin typeface="Gill Sans MT"/>
                <a:cs typeface="Gill Sans MT"/>
              </a:rPr>
              <a:t>var</a:t>
            </a:r>
            <a:r>
              <a:rPr sz="2886" spc="-38" dirty="0">
                <a:solidFill>
                  <a:schemeClr val="tx1"/>
                </a:solidFill>
                <a:latin typeface="Gill Sans MT"/>
                <a:cs typeface="Gill Sans MT"/>
              </a:rPr>
              <a:t> </a:t>
            </a:r>
            <a:r>
              <a:rPr sz="2886" spc="-13" dirty="0">
                <a:solidFill>
                  <a:schemeClr val="tx1"/>
                </a:solidFill>
                <a:latin typeface="Gill Sans MT"/>
                <a:cs typeface="Gill Sans MT"/>
              </a:rPr>
              <a:t>(x)</a:t>
            </a:r>
            <a:r>
              <a:rPr sz="2886" spc="119" dirty="0">
                <a:solidFill>
                  <a:schemeClr val="tx1"/>
                </a:solidFill>
                <a:latin typeface="Gill Sans MT"/>
                <a:cs typeface="Gill Sans MT"/>
              </a:rPr>
              <a:t> </a:t>
            </a:r>
            <a:r>
              <a:rPr sz="2886" dirty="0">
                <a:solidFill>
                  <a:schemeClr val="tx1"/>
                </a:solidFill>
                <a:latin typeface="Arial"/>
                <a:cs typeface="Arial"/>
              </a:rPr>
              <a:t>→</a:t>
            </a:r>
            <a:r>
              <a:rPr sz="2886" spc="151" dirty="0">
                <a:solidFill>
                  <a:schemeClr val="tx1"/>
                </a:solidFill>
                <a:latin typeface="Arial"/>
                <a:cs typeface="Arial"/>
              </a:rPr>
              <a:t> </a:t>
            </a:r>
            <a:r>
              <a:rPr sz="2886" spc="-13" dirty="0">
                <a:solidFill>
                  <a:srgbClr val="FF0000"/>
                </a:solidFill>
                <a:latin typeface="Calibri"/>
                <a:cs typeface="Calibri"/>
              </a:rPr>
              <a:t>ρ</a:t>
            </a:r>
            <a:r>
              <a:rPr sz="2886" spc="-13" dirty="0">
                <a:solidFill>
                  <a:srgbClr val="FF0000"/>
                </a:solidFill>
                <a:latin typeface="Gill Sans MT"/>
                <a:cs typeface="Gill Sans MT"/>
              </a:rPr>
              <a:t>(x)</a:t>
            </a:r>
            <a:r>
              <a:rPr sz="2886" spc="-25" dirty="0">
                <a:solidFill>
                  <a:srgbClr val="FF0000"/>
                </a:solidFill>
                <a:latin typeface="Gill Sans MT"/>
                <a:cs typeface="Gill Sans MT"/>
              </a:rPr>
              <a:t> </a:t>
            </a:r>
            <a:r>
              <a:rPr sz="2886" spc="-13" dirty="0">
                <a:solidFill>
                  <a:srgbClr val="FF0000"/>
                </a:solidFill>
                <a:latin typeface="Calibri"/>
                <a:cs typeface="Calibri"/>
              </a:rPr>
              <a:t>σ</a:t>
            </a:r>
            <a:r>
              <a:rPr sz="2824" spc="-19" baseline="25925" dirty="0">
                <a:solidFill>
                  <a:srgbClr val="FF0000"/>
                </a:solidFill>
                <a:latin typeface="Gill Sans MT"/>
                <a:cs typeface="Gill Sans MT"/>
              </a:rPr>
              <a:t>2</a:t>
            </a:r>
            <a:r>
              <a:rPr sz="2886" spc="-13" dirty="0">
                <a:solidFill>
                  <a:srgbClr val="FF0000"/>
                </a:solidFill>
                <a:latin typeface="Gill Sans MT"/>
                <a:cs typeface="Gill Sans MT"/>
              </a:rPr>
              <a:t>(x)</a:t>
            </a:r>
            <a:endParaRPr lang="en-US" sz="2886" dirty="0">
              <a:solidFill>
                <a:srgbClr val="FF0000"/>
              </a:solidFill>
              <a:latin typeface="Gill Sans MT"/>
              <a:cs typeface="Gill Sans MT"/>
            </a:endParaRPr>
          </a:p>
          <a:p>
            <a:pPr marL="3274304" indent="-435883" algn="l">
              <a:spcBef>
                <a:spcPts val="1713"/>
              </a:spcBef>
              <a:buFont typeface="Arial"/>
              <a:buChar char="•"/>
              <a:tabLst>
                <a:tab pos="3274304" algn="l"/>
                <a:tab pos="3275101" algn="l"/>
                <a:tab pos="5207490" algn="l"/>
              </a:tabLst>
            </a:pPr>
            <a:r>
              <a:rPr sz="2886" spc="-19" dirty="0">
                <a:solidFill>
                  <a:schemeClr val="tx1"/>
                </a:solidFill>
                <a:latin typeface="Gill Sans MT"/>
                <a:cs typeface="Gill Sans MT"/>
              </a:rPr>
              <a:t>S</a:t>
            </a:r>
            <a:r>
              <a:rPr sz="2886" spc="-13" dirty="0">
                <a:solidFill>
                  <a:schemeClr val="tx1"/>
                </a:solidFill>
                <a:latin typeface="Gill Sans MT"/>
                <a:cs typeface="Gill Sans MT"/>
              </a:rPr>
              <a:t>t</a:t>
            </a:r>
            <a:r>
              <a:rPr sz="2886" spc="-88" dirty="0">
                <a:solidFill>
                  <a:schemeClr val="tx1"/>
                </a:solidFill>
                <a:latin typeface="Gill Sans MT"/>
                <a:cs typeface="Gill Sans MT"/>
              </a:rPr>
              <a:t>r</a:t>
            </a:r>
            <a:r>
              <a:rPr sz="2886" spc="-25" dirty="0">
                <a:solidFill>
                  <a:schemeClr val="tx1"/>
                </a:solidFill>
                <a:latin typeface="Gill Sans MT"/>
                <a:cs typeface="Gill Sans MT"/>
              </a:rPr>
              <a:t>o</a:t>
            </a:r>
            <a:r>
              <a:rPr sz="2886" spc="-19" dirty="0">
                <a:solidFill>
                  <a:schemeClr val="tx1"/>
                </a:solidFill>
                <a:latin typeface="Gill Sans MT"/>
                <a:cs typeface="Gill Sans MT"/>
              </a:rPr>
              <a:t>n</a:t>
            </a:r>
            <a:r>
              <a:rPr sz="2886" spc="-25" dirty="0">
                <a:solidFill>
                  <a:schemeClr val="tx1"/>
                </a:solidFill>
                <a:latin typeface="Gill Sans MT"/>
                <a:cs typeface="Gill Sans MT"/>
              </a:rPr>
              <a:t>g</a:t>
            </a:r>
            <a:r>
              <a:rPr sz="2886" spc="-19" dirty="0">
                <a:solidFill>
                  <a:schemeClr val="tx1"/>
                </a:solidFill>
                <a:latin typeface="Gill Sans MT"/>
                <a:cs typeface="Gill Sans MT"/>
              </a:rPr>
              <a:t>e</a:t>
            </a:r>
            <a:r>
              <a:rPr sz="2886" dirty="0">
                <a:solidFill>
                  <a:schemeClr val="tx1"/>
                </a:solidFill>
                <a:latin typeface="Gill Sans MT"/>
                <a:cs typeface="Gill Sans MT"/>
              </a:rPr>
              <a:t>r</a:t>
            </a:r>
            <a:r>
              <a:rPr sz="2886" spc="-25" dirty="0">
                <a:solidFill>
                  <a:schemeClr val="tx1"/>
                </a:solidFill>
                <a:latin typeface="Gill Sans MT"/>
                <a:cs typeface="Gill Sans MT"/>
              </a:rPr>
              <a:t> </a:t>
            </a:r>
            <a:r>
              <a:rPr sz="2886" spc="-19" dirty="0">
                <a:solidFill>
                  <a:schemeClr val="tx1"/>
                </a:solidFill>
                <a:latin typeface="Gill Sans MT"/>
                <a:cs typeface="Gill Sans MT"/>
              </a:rPr>
              <a:t>r</a:t>
            </a:r>
            <a:r>
              <a:rPr sz="2886" spc="-25" dirty="0">
                <a:solidFill>
                  <a:schemeClr val="tx1"/>
                </a:solidFill>
                <a:latin typeface="Gill Sans MT"/>
                <a:cs typeface="Gill Sans MT"/>
              </a:rPr>
              <a:t>a</a:t>
            </a:r>
            <a:r>
              <a:rPr sz="2886" spc="-19" dirty="0">
                <a:solidFill>
                  <a:schemeClr val="tx1"/>
                </a:solidFill>
                <a:latin typeface="Gill Sans MT"/>
                <a:cs typeface="Gill Sans MT"/>
              </a:rPr>
              <a:t>n</a:t>
            </a:r>
            <a:r>
              <a:rPr sz="2886" spc="-25" dirty="0">
                <a:solidFill>
                  <a:schemeClr val="tx1"/>
                </a:solidFill>
                <a:latin typeface="Gill Sans MT"/>
                <a:cs typeface="Gill Sans MT"/>
              </a:rPr>
              <a:t>dom</a:t>
            </a:r>
            <a:r>
              <a:rPr sz="2886" spc="-6" dirty="0">
                <a:solidFill>
                  <a:schemeClr val="tx1"/>
                </a:solidFill>
                <a:latin typeface="Gill Sans MT"/>
                <a:cs typeface="Gill Sans MT"/>
              </a:rPr>
              <a:t>i</a:t>
            </a:r>
            <a:r>
              <a:rPr sz="2886" spc="-19" dirty="0">
                <a:solidFill>
                  <a:schemeClr val="tx1"/>
                </a:solidFill>
                <a:latin typeface="Gill Sans MT"/>
                <a:cs typeface="Gill Sans MT"/>
              </a:rPr>
              <a:t>z</a:t>
            </a:r>
            <a:r>
              <a:rPr sz="2886" spc="-25" dirty="0">
                <a:solidFill>
                  <a:schemeClr val="tx1"/>
                </a:solidFill>
                <a:latin typeface="Gill Sans MT"/>
                <a:cs typeface="Gill Sans MT"/>
              </a:rPr>
              <a:t>a</a:t>
            </a:r>
            <a:r>
              <a:rPr sz="2886" spc="-13" dirty="0">
                <a:solidFill>
                  <a:schemeClr val="tx1"/>
                </a:solidFill>
                <a:latin typeface="Gill Sans MT"/>
                <a:cs typeface="Gill Sans MT"/>
              </a:rPr>
              <a:t>t</a:t>
            </a:r>
            <a:r>
              <a:rPr sz="2886" spc="-6" dirty="0">
                <a:solidFill>
                  <a:schemeClr val="tx1"/>
                </a:solidFill>
                <a:latin typeface="Gill Sans MT"/>
                <a:cs typeface="Gill Sans MT"/>
              </a:rPr>
              <a:t>i</a:t>
            </a:r>
            <a:r>
              <a:rPr sz="2886" spc="-25" dirty="0">
                <a:solidFill>
                  <a:schemeClr val="tx1"/>
                </a:solidFill>
                <a:latin typeface="Gill Sans MT"/>
                <a:cs typeface="Gill Sans MT"/>
              </a:rPr>
              <a:t>o</a:t>
            </a:r>
            <a:r>
              <a:rPr sz="2886" spc="-19" dirty="0">
                <a:solidFill>
                  <a:schemeClr val="tx1"/>
                </a:solidFill>
                <a:latin typeface="Gill Sans MT"/>
                <a:cs typeface="Gill Sans MT"/>
              </a:rPr>
              <a:t>n</a:t>
            </a:r>
            <a:r>
              <a:rPr sz="2886" dirty="0">
                <a:solidFill>
                  <a:schemeClr val="tx1"/>
                </a:solidFill>
                <a:latin typeface="Gill Sans MT"/>
                <a:cs typeface="Gill Sans MT"/>
              </a:rPr>
              <a:t>,</a:t>
            </a:r>
            <a:r>
              <a:rPr sz="2886" spc="-295" dirty="0">
                <a:solidFill>
                  <a:schemeClr val="tx1"/>
                </a:solidFill>
                <a:latin typeface="Gill Sans MT"/>
                <a:cs typeface="Gill Sans MT"/>
              </a:rPr>
              <a:t> </a:t>
            </a:r>
            <a:r>
              <a:rPr sz="2886" spc="-25" dirty="0">
                <a:solidFill>
                  <a:schemeClr val="tx1"/>
                </a:solidFill>
                <a:latin typeface="Verdana"/>
                <a:cs typeface="Verdana"/>
              </a:rPr>
              <a:t>ρ</a:t>
            </a:r>
            <a:r>
              <a:rPr sz="2886" spc="-6" dirty="0">
                <a:solidFill>
                  <a:schemeClr val="tx1"/>
                </a:solidFill>
                <a:latin typeface="Gill Sans MT"/>
                <a:cs typeface="Gill Sans MT"/>
              </a:rPr>
              <a:t>(</a:t>
            </a:r>
            <a:r>
              <a:rPr sz="2886" spc="-19" dirty="0">
                <a:solidFill>
                  <a:schemeClr val="tx1"/>
                </a:solidFill>
                <a:latin typeface="Gill Sans MT"/>
                <a:cs typeface="Gill Sans MT"/>
              </a:rPr>
              <a:t>x</a:t>
            </a:r>
            <a:r>
              <a:rPr sz="2886" dirty="0">
                <a:solidFill>
                  <a:schemeClr val="tx1"/>
                </a:solidFill>
                <a:latin typeface="Gill Sans MT"/>
                <a:cs typeface="Gill Sans MT"/>
              </a:rPr>
              <a:t>)</a:t>
            </a:r>
            <a:r>
              <a:rPr sz="2886" spc="-13" dirty="0">
                <a:solidFill>
                  <a:schemeClr val="tx1"/>
                </a:solidFill>
                <a:latin typeface="Gill Sans MT"/>
                <a:cs typeface="Gill Sans MT"/>
              </a:rPr>
              <a:t> </a:t>
            </a:r>
            <a:r>
              <a:rPr sz="2886" dirty="0">
                <a:solidFill>
                  <a:schemeClr val="tx1"/>
                </a:solidFill>
                <a:latin typeface="Arial"/>
                <a:cs typeface="Arial"/>
              </a:rPr>
              <a:t>→</a:t>
            </a:r>
            <a:r>
              <a:rPr sz="2886" spc="163" dirty="0">
                <a:solidFill>
                  <a:schemeClr val="tx1"/>
                </a:solidFill>
                <a:latin typeface="Arial"/>
                <a:cs typeface="Arial"/>
              </a:rPr>
              <a:t> </a:t>
            </a:r>
            <a:r>
              <a:rPr sz="2886" spc="-19" dirty="0">
                <a:solidFill>
                  <a:schemeClr val="tx1"/>
                </a:solidFill>
                <a:latin typeface="Gill Sans MT"/>
                <a:cs typeface="Gill Sans MT"/>
              </a:rPr>
              <a:t>0</a:t>
            </a:r>
            <a:r>
              <a:rPr sz="2886" dirty="0">
                <a:solidFill>
                  <a:schemeClr val="tx1"/>
                </a:solidFill>
                <a:latin typeface="Gill Sans MT"/>
                <a:cs typeface="Gill Sans MT"/>
              </a:rPr>
              <a:t>,</a:t>
            </a:r>
            <a:r>
              <a:rPr sz="2886" spc="-295" dirty="0">
                <a:solidFill>
                  <a:schemeClr val="tx1"/>
                </a:solidFill>
                <a:latin typeface="Gill Sans MT"/>
                <a:cs typeface="Gill Sans MT"/>
              </a:rPr>
              <a:t> </a:t>
            </a:r>
            <a:r>
              <a:rPr sz="2886" spc="-19" dirty="0">
                <a:solidFill>
                  <a:schemeClr val="tx1"/>
                </a:solidFill>
                <a:latin typeface="Gill Sans MT"/>
                <a:cs typeface="Gill Sans MT"/>
              </a:rPr>
              <a:t>v</a:t>
            </a:r>
            <a:r>
              <a:rPr sz="2886" spc="-25" dirty="0">
                <a:solidFill>
                  <a:schemeClr val="tx1"/>
                </a:solidFill>
                <a:latin typeface="Gill Sans MT"/>
                <a:cs typeface="Gill Sans MT"/>
              </a:rPr>
              <a:t>a</a:t>
            </a:r>
            <a:r>
              <a:rPr sz="2886" spc="-19" dirty="0">
                <a:solidFill>
                  <a:schemeClr val="tx1"/>
                </a:solidFill>
                <a:latin typeface="Gill Sans MT"/>
                <a:cs typeface="Gill Sans MT"/>
              </a:rPr>
              <a:t>r</a:t>
            </a:r>
            <a:r>
              <a:rPr sz="2886" spc="-6" dirty="0">
                <a:solidFill>
                  <a:schemeClr val="tx1"/>
                </a:solidFill>
                <a:latin typeface="Gill Sans MT"/>
                <a:cs typeface="Gill Sans MT"/>
              </a:rPr>
              <a:t>(</a:t>
            </a:r>
            <a:r>
              <a:rPr sz="2886" spc="-19" dirty="0">
                <a:solidFill>
                  <a:schemeClr val="tx1"/>
                </a:solidFill>
                <a:latin typeface="Gill Sans MT"/>
                <a:cs typeface="Gill Sans MT"/>
              </a:rPr>
              <a:t>x</a:t>
            </a:r>
            <a:r>
              <a:rPr sz="2886" dirty="0">
                <a:solidFill>
                  <a:schemeClr val="tx1"/>
                </a:solidFill>
                <a:latin typeface="Gill Sans MT"/>
                <a:cs typeface="Gill Sans MT"/>
              </a:rPr>
              <a:t>)</a:t>
            </a:r>
            <a:r>
              <a:rPr sz="2886" spc="-13" dirty="0">
                <a:solidFill>
                  <a:schemeClr val="tx1"/>
                </a:solidFill>
                <a:latin typeface="Gill Sans MT"/>
                <a:cs typeface="Gill Sans MT"/>
              </a:rPr>
              <a:t> </a:t>
            </a:r>
            <a:r>
              <a:rPr sz="2886" dirty="0">
                <a:solidFill>
                  <a:schemeClr val="tx1"/>
                </a:solidFill>
                <a:latin typeface="Arial"/>
                <a:cs typeface="Arial"/>
              </a:rPr>
              <a:t>→</a:t>
            </a:r>
            <a:r>
              <a:rPr sz="2886" spc="163" dirty="0">
                <a:solidFill>
                  <a:schemeClr val="tx1"/>
                </a:solidFill>
                <a:latin typeface="Arial"/>
                <a:cs typeface="Arial"/>
              </a:rPr>
              <a:t> </a:t>
            </a:r>
            <a:r>
              <a:rPr sz="2886" dirty="0">
                <a:solidFill>
                  <a:schemeClr val="tx1"/>
                </a:solidFill>
                <a:latin typeface="Verdana"/>
                <a:cs typeface="Verdana"/>
              </a:rPr>
              <a:t>0</a:t>
            </a:r>
            <a:endParaRPr lang="en-US" sz="2886" dirty="0">
              <a:solidFill>
                <a:schemeClr val="tx1"/>
              </a:solidFill>
              <a:latin typeface="Verdana"/>
              <a:cs typeface="Verdana"/>
            </a:endParaRPr>
          </a:p>
          <a:p>
            <a:pPr marL="3274304" indent="-435883" algn="l">
              <a:spcBef>
                <a:spcPts val="1713"/>
              </a:spcBef>
              <a:buFont typeface="Arial"/>
              <a:buChar char="•"/>
              <a:tabLst>
                <a:tab pos="3274304" algn="l"/>
                <a:tab pos="3275101" algn="l"/>
                <a:tab pos="5207490" algn="l"/>
              </a:tabLst>
            </a:pPr>
            <a:r>
              <a:rPr sz="2886" spc="-82" dirty="0">
                <a:solidFill>
                  <a:schemeClr val="tx1"/>
                </a:solidFill>
                <a:latin typeface="Gill Sans MT"/>
                <a:cs typeface="Gill Sans MT"/>
              </a:rPr>
              <a:t>Weaker</a:t>
            </a:r>
            <a:r>
              <a:rPr sz="2886" spc="-13" dirty="0">
                <a:solidFill>
                  <a:schemeClr val="tx1"/>
                </a:solidFill>
                <a:latin typeface="Gill Sans MT"/>
                <a:cs typeface="Gill Sans MT"/>
              </a:rPr>
              <a:t> </a:t>
            </a:r>
            <a:r>
              <a:rPr sz="2886" spc="-19" dirty="0">
                <a:solidFill>
                  <a:schemeClr val="tx1"/>
                </a:solidFill>
                <a:latin typeface="Gill Sans MT"/>
                <a:cs typeface="Gill Sans MT"/>
              </a:rPr>
              <a:t>randomization,</a:t>
            </a:r>
            <a:r>
              <a:rPr sz="2886" spc="-287" dirty="0">
                <a:solidFill>
                  <a:schemeClr val="tx1"/>
                </a:solidFill>
                <a:latin typeface="Gill Sans MT"/>
                <a:cs typeface="Gill Sans MT"/>
              </a:rPr>
              <a:t> </a:t>
            </a:r>
            <a:r>
              <a:rPr sz="2886" spc="-13" dirty="0">
                <a:solidFill>
                  <a:schemeClr val="tx1"/>
                </a:solidFill>
                <a:latin typeface="Verdana"/>
                <a:cs typeface="Verdana"/>
              </a:rPr>
              <a:t>ρ</a:t>
            </a:r>
            <a:r>
              <a:rPr sz="2886" spc="-13" dirty="0">
                <a:solidFill>
                  <a:schemeClr val="tx1"/>
                </a:solidFill>
                <a:latin typeface="Gill Sans MT"/>
                <a:cs typeface="Gill Sans MT"/>
              </a:rPr>
              <a:t>(x)</a:t>
            </a:r>
            <a:r>
              <a:rPr sz="2886" spc="-6" dirty="0">
                <a:solidFill>
                  <a:schemeClr val="tx1"/>
                </a:solidFill>
                <a:latin typeface="Gill Sans MT"/>
                <a:cs typeface="Gill Sans MT"/>
              </a:rPr>
              <a:t> </a:t>
            </a:r>
            <a:r>
              <a:rPr sz="2886" dirty="0">
                <a:solidFill>
                  <a:schemeClr val="tx1"/>
                </a:solidFill>
                <a:latin typeface="Arial"/>
                <a:cs typeface="Arial"/>
              </a:rPr>
              <a:t>→</a:t>
            </a:r>
            <a:r>
              <a:rPr sz="2886" spc="176" dirty="0">
                <a:solidFill>
                  <a:schemeClr val="tx1"/>
                </a:solidFill>
                <a:latin typeface="Arial"/>
                <a:cs typeface="Arial"/>
              </a:rPr>
              <a:t> </a:t>
            </a:r>
            <a:r>
              <a:rPr sz="2886" spc="-13" dirty="0">
                <a:solidFill>
                  <a:schemeClr val="tx1"/>
                </a:solidFill>
                <a:latin typeface="Gill Sans MT"/>
                <a:cs typeface="Gill Sans MT"/>
              </a:rPr>
              <a:t>1,</a:t>
            </a:r>
            <a:r>
              <a:rPr sz="2886" spc="-287" dirty="0">
                <a:solidFill>
                  <a:schemeClr val="tx1"/>
                </a:solidFill>
                <a:latin typeface="Gill Sans MT"/>
                <a:cs typeface="Gill Sans MT"/>
              </a:rPr>
              <a:t> </a:t>
            </a:r>
            <a:r>
              <a:rPr sz="2886" spc="-19" dirty="0">
                <a:solidFill>
                  <a:schemeClr val="tx1"/>
                </a:solidFill>
                <a:latin typeface="Gill Sans MT"/>
                <a:cs typeface="Gill Sans MT"/>
              </a:rPr>
              <a:t>var(x)</a:t>
            </a:r>
            <a:r>
              <a:rPr sz="2886" spc="-6" dirty="0">
                <a:solidFill>
                  <a:schemeClr val="tx1"/>
                </a:solidFill>
                <a:latin typeface="Gill Sans MT"/>
                <a:cs typeface="Gill Sans MT"/>
              </a:rPr>
              <a:t> </a:t>
            </a:r>
            <a:r>
              <a:rPr sz="2886" dirty="0">
                <a:solidFill>
                  <a:schemeClr val="tx1"/>
                </a:solidFill>
                <a:latin typeface="Arial"/>
                <a:cs typeface="Arial"/>
              </a:rPr>
              <a:t>→</a:t>
            </a:r>
            <a:r>
              <a:rPr lang="en-US" sz="2886" dirty="0">
                <a:solidFill>
                  <a:schemeClr val="tx1"/>
                </a:solidFill>
                <a:latin typeface="Arial"/>
                <a:cs typeface="Arial"/>
              </a:rPr>
              <a:t> </a:t>
            </a:r>
            <a:r>
              <a:rPr sz="2886" spc="-13" dirty="0">
                <a:solidFill>
                  <a:schemeClr val="tx1"/>
                </a:solidFill>
                <a:latin typeface="Verdana"/>
                <a:cs typeface="Verdana"/>
              </a:rPr>
              <a:t>σ</a:t>
            </a:r>
            <a:r>
              <a:rPr sz="2824" spc="-19" baseline="25925" dirty="0">
                <a:solidFill>
                  <a:schemeClr val="tx1"/>
                </a:solidFill>
                <a:latin typeface="Verdana"/>
                <a:cs typeface="Verdana"/>
              </a:rPr>
              <a:t>2</a:t>
            </a:r>
            <a:r>
              <a:rPr sz="2824" spc="442" baseline="25925" dirty="0">
                <a:solidFill>
                  <a:schemeClr val="tx1"/>
                </a:solidFill>
                <a:latin typeface="Verdana"/>
                <a:cs typeface="Verdana"/>
              </a:rPr>
              <a:t> </a:t>
            </a:r>
            <a:r>
              <a:rPr sz="2886" spc="-13" dirty="0">
                <a:solidFill>
                  <a:schemeClr val="tx1"/>
                </a:solidFill>
                <a:latin typeface="Gill Sans MT"/>
                <a:cs typeface="Gill Sans MT"/>
              </a:rPr>
              <a:t>(x)</a:t>
            </a:r>
            <a:endParaRPr sz="2886" dirty="0">
              <a:solidFill>
                <a:schemeClr val="tx1"/>
              </a:solidFill>
              <a:latin typeface="Gill Sans MT"/>
              <a:cs typeface="Gill Sans MT"/>
            </a:endParaRPr>
          </a:p>
          <a:p>
            <a:pPr>
              <a:spcBef>
                <a:spcPts val="63"/>
              </a:spcBef>
            </a:pPr>
            <a:endParaRPr dirty="0">
              <a:latin typeface="Gill Sans MT"/>
              <a:cs typeface="Gill Sans MT"/>
            </a:endParaRPr>
          </a:p>
          <a:p>
            <a:pPr marL="686098" marR="84467" algn="just">
              <a:lnSpc>
                <a:spcPct val="106700"/>
              </a:lnSpc>
            </a:pPr>
            <a:r>
              <a:rPr sz="2384" spc="13" dirty="0">
                <a:solidFill>
                  <a:schemeClr val="tx1"/>
                </a:solidFill>
                <a:latin typeface="Gill Sans MT"/>
                <a:cs typeface="Gill Sans MT"/>
              </a:rPr>
              <a:t>Bias-variance</a:t>
            </a:r>
            <a:r>
              <a:rPr sz="2384" spc="195" dirty="0">
                <a:solidFill>
                  <a:schemeClr val="tx1"/>
                </a:solidFill>
                <a:latin typeface="Gill Sans MT"/>
                <a:cs typeface="Gill Sans MT"/>
              </a:rPr>
              <a:t> </a:t>
            </a:r>
            <a:r>
              <a:rPr sz="2384" spc="13" dirty="0">
                <a:solidFill>
                  <a:srgbClr val="FF0000"/>
                </a:solidFill>
                <a:latin typeface="Gill Sans MT"/>
                <a:cs typeface="Gill Sans MT"/>
              </a:rPr>
              <a:t>trade-off</a:t>
            </a:r>
            <a:r>
              <a:rPr sz="2384" spc="188" dirty="0">
                <a:solidFill>
                  <a:schemeClr val="tx1"/>
                </a:solidFill>
                <a:latin typeface="Gill Sans MT"/>
                <a:cs typeface="Gill Sans MT"/>
              </a:rPr>
              <a:t> </a:t>
            </a:r>
            <a:r>
              <a:rPr sz="2384" spc="6" dirty="0">
                <a:solidFill>
                  <a:schemeClr val="tx1"/>
                </a:solidFill>
                <a:latin typeface="Gill Sans MT"/>
                <a:cs typeface="Gill Sans MT"/>
              </a:rPr>
              <a:t>take-home</a:t>
            </a:r>
            <a:r>
              <a:rPr sz="2384" spc="195" dirty="0">
                <a:solidFill>
                  <a:schemeClr val="tx1"/>
                </a:solidFill>
                <a:latin typeface="Gill Sans MT"/>
                <a:cs typeface="Gill Sans MT"/>
              </a:rPr>
              <a:t> </a:t>
            </a:r>
            <a:r>
              <a:rPr sz="2384" spc="13" dirty="0">
                <a:solidFill>
                  <a:schemeClr val="tx1"/>
                </a:solidFill>
                <a:latin typeface="Gill Sans MT"/>
                <a:cs typeface="Gill Sans MT"/>
              </a:rPr>
              <a:t>point</a:t>
            </a:r>
            <a:r>
              <a:rPr lang="en-US" sz="2384" spc="13" dirty="0">
                <a:solidFill>
                  <a:schemeClr val="tx1"/>
                </a:solidFill>
                <a:latin typeface="Gill Sans MT"/>
                <a:cs typeface="Gill Sans MT"/>
              </a:rPr>
              <a:t>:</a:t>
            </a:r>
            <a:r>
              <a:rPr sz="2384" spc="-63" dirty="0">
                <a:solidFill>
                  <a:schemeClr val="tx1"/>
                </a:solidFill>
                <a:latin typeface="Gill Sans MT"/>
                <a:cs typeface="Gill Sans MT"/>
              </a:rPr>
              <a:t> </a:t>
            </a:r>
            <a:r>
              <a:rPr sz="2384" spc="13" dirty="0">
                <a:solidFill>
                  <a:schemeClr val="tx1"/>
                </a:solidFill>
                <a:latin typeface="Gill Sans MT"/>
                <a:cs typeface="Gill Sans MT"/>
              </a:rPr>
              <a:t>Randomization</a:t>
            </a:r>
            <a:r>
              <a:rPr sz="2384" spc="195" dirty="0">
                <a:solidFill>
                  <a:schemeClr val="tx1"/>
                </a:solidFill>
                <a:latin typeface="Gill Sans MT"/>
                <a:cs typeface="Gill Sans MT"/>
              </a:rPr>
              <a:t> </a:t>
            </a:r>
            <a:r>
              <a:rPr sz="2384" spc="6" dirty="0">
                <a:solidFill>
                  <a:srgbClr val="FF0000"/>
                </a:solidFill>
                <a:latin typeface="Gill Sans MT"/>
                <a:cs typeface="Gill Sans MT"/>
              </a:rPr>
              <a:t>increases</a:t>
            </a:r>
            <a:r>
              <a:rPr sz="2384" spc="195" dirty="0">
                <a:solidFill>
                  <a:srgbClr val="FF0000"/>
                </a:solidFill>
                <a:latin typeface="Gill Sans MT"/>
                <a:cs typeface="Gill Sans MT"/>
              </a:rPr>
              <a:t> </a:t>
            </a:r>
            <a:r>
              <a:rPr sz="2384" spc="6" dirty="0">
                <a:solidFill>
                  <a:srgbClr val="FF0000"/>
                </a:solidFill>
                <a:latin typeface="Gill Sans MT"/>
                <a:cs typeface="Gill Sans MT"/>
              </a:rPr>
              <a:t>bias</a:t>
            </a:r>
            <a:r>
              <a:rPr sz="2384" spc="201" dirty="0">
                <a:solidFill>
                  <a:srgbClr val="FF0000"/>
                </a:solidFill>
                <a:latin typeface="Gill Sans MT"/>
                <a:cs typeface="Gill Sans MT"/>
              </a:rPr>
              <a:t> </a:t>
            </a:r>
            <a:r>
              <a:rPr sz="2384" spc="13" dirty="0">
                <a:solidFill>
                  <a:schemeClr val="tx1"/>
                </a:solidFill>
                <a:latin typeface="Gill Sans MT"/>
                <a:cs typeface="Gill Sans MT"/>
              </a:rPr>
              <a:t>but</a:t>
            </a:r>
            <a:r>
              <a:rPr sz="2384" spc="188" dirty="0">
                <a:solidFill>
                  <a:schemeClr val="tx1"/>
                </a:solidFill>
                <a:latin typeface="Gill Sans MT"/>
                <a:cs typeface="Gill Sans MT"/>
              </a:rPr>
              <a:t> </a:t>
            </a:r>
            <a:r>
              <a:rPr sz="2384" dirty="0">
                <a:solidFill>
                  <a:schemeClr val="tx1"/>
                </a:solidFill>
                <a:latin typeface="Gill Sans MT"/>
                <a:cs typeface="Gill Sans MT"/>
              </a:rPr>
              <a:t>makes </a:t>
            </a:r>
            <a:r>
              <a:rPr sz="2384" spc="-646" dirty="0">
                <a:solidFill>
                  <a:schemeClr val="tx1"/>
                </a:solidFill>
                <a:latin typeface="Gill Sans MT"/>
                <a:cs typeface="Gill Sans MT"/>
              </a:rPr>
              <a:t> </a:t>
            </a:r>
            <a:r>
              <a:rPr sz="2384" dirty="0">
                <a:solidFill>
                  <a:schemeClr val="tx1"/>
                </a:solidFill>
                <a:latin typeface="Gill Sans MT"/>
                <a:cs typeface="Gill Sans MT"/>
              </a:rPr>
              <a:t>it </a:t>
            </a:r>
            <a:r>
              <a:rPr sz="2384" spc="13" dirty="0">
                <a:solidFill>
                  <a:schemeClr val="tx1"/>
                </a:solidFill>
                <a:latin typeface="Gill Sans MT"/>
                <a:cs typeface="Gill Sans MT"/>
              </a:rPr>
              <a:t>possible </a:t>
            </a:r>
            <a:r>
              <a:rPr sz="2384" spc="6" dirty="0">
                <a:solidFill>
                  <a:schemeClr val="tx1"/>
                </a:solidFill>
                <a:latin typeface="Gill Sans MT"/>
                <a:cs typeface="Gill Sans MT"/>
              </a:rPr>
              <a:t>to </a:t>
            </a:r>
            <a:r>
              <a:rPr sz="2384" spc="6" dirty="0">
                <a:solidFill>
                  <a:srgbClr val="FF0000"/>
                </a:solidFill>
                <a:latin typeface="Gill Sans MT"/>
                <a:cs typeface="Gill Sans MT"/>
              </a:rPr>
              <a:t>reduce the </a:t>
            </a:r>
            <a:r>
              <a:rPr sz="2384" spc="13" dirty="0">
                <a:solidFill>
                  <a:srgbClr val="FF0000"/>
                </a:solidFill>
                <a:latin typeface="Gill Sans MT"/>
                <a:cs typeface="Gill Sans MT"/>
              </a:rPr>
              <a:t>variance </a:t>
            </a:r>
            <a:r>
              <a:rPr sz="2384" spc="13" dirty="0">
                <a:solidFill>
                  <a:schemeClr val="tx1"/>
                </a:solidFill>
                <a:latin typeface="Gill Sans MT"/>
                <a:cs typeface="Gill Sans MT"/>
              </a:rPr>
              <a:t>of </a:t>
            </a:r>
            <a:r>
              <a:rPr sz="2384" spc="6" dirty="0">
                <a:solidFill>
                  <a:schemeClr val="tx1"/>
                </a:solidFill>
                <a:latin typeface="Gill Sans MT"/>
                <a:cs typeface="Gill Sans MT"/>
              </a:rPr>
              <a:t>the </a:t>
            </a:r>
            <a:r>
              <a:rPr sz="2384" spc="13" dirty="0">
                <a:solidFill>
                  <a:schemeClr val="tx1"/>
                </a:solidFill>
                <a:latin typeface="Gill Sans MT"/>
                <a:cs typeface="Gill Sans MT"/>
              </a:rPr>
              <a:t>corresponding ensemble model. The </a:t>
            </a:r>
            <a:r>
              <a:rPr sz="2384" spc="19" dirty="0">
                <a:solidFill>
                  <a:schemeClr val="tx1"/>
                </a:solidFill>
                <a:latin typeface="Gill Sans MT"/>
                <a:cs typeface="Gill Sans MT"/>
              </a:rPr>
              <a:t> </a:t>
            </a:r>
            <a:r>
              <a:rPr sz="2384" spc="13" dirty="0">
                <a:solidFill>
                  <a:schemeClr val="tx1"/>
                </a:solidFill>
                <a:latin typeface="Gill Sans MT"/>
                <a:cs typeface="Gill Sans MT"/>
              </a:rPr>
              <a:t>crux of </a:t>
            </a:r>
            <a:r>
              <a:rPr sz="2384" spc="6" dirty="0">
                <a:solidFill>
                  <a:schemeClr val="tx1"/>
                </a:solidFill>
                <a:latin typeface="Gill Sans MT"/>
                <a:cs typeface="Gill Sans MT"/>
              </a:rPr>
              <a:t>the problem </a:t>
            </a:r>
            <a:r>
              <a:rPr sz="2384" dirty="0">
                <a:solidFill>
                  <a:schemeClr val="tx1"/>
                </a:solidFill>
                <a:latin typeface="Gill Sans MT"/>
                <a:cs typeface="Gill Sans MT"/>
              </a:rPr>
              <a:t>is </a:t>
            </a:r>
            <a:r>
              <a:rPr sz="2384" spc="6" dirty="0">
                <a:solidFill>
                  <a:schemeClr val="tx1"/>
                </a:solidFill>
                <a:latin typeface="Gill Sans MT"/>
                <a:cs typeface="Gill Sans MT"/>
              </a:rPr>
              <a:t>to find the right </a:t>
            </a:r>
            <a:r>
              <a:rPr sz="2384" spc="13" dirty="0">
                <a:solidFill>
                  <a:schemeClr val="tx1"/>
                </a:solidFill>
                <a:latin typeface="Gill Sans MT"/>
                <a:cs typeface="Gill Sans MT"/>
              </a:rPr>
              <a:t>trade-off </a:t>
            </a:r>
            <a:r>
              <a:rPr sz="2384" spc="6" dirty="0">
                <a:solidFill>
                  <a:schemeClr val="tx1"/>
                </a:solidFill>
                <a:latin typeface="Gill Sans MT"/>
                <a:cs typeface="Gill Sans MT"/>
              </a:rPr>
              <a:t>(reducing </a:t>
            </a:r>
            <a:r>
              <a:rPr sz="2384" spc="13" dirty="0">
                <a:solidFill>
                  <a:schemeClr val="tx1"/>
                </a:solidFill>
                <a:latin typeface="Gill Sans MT"/>
                <a:cs typeface="Gill Sans MT"/>
              </a:rPr>
              <a:t>variance does not </a:t>
            </a:r>
            <a:r>
              <a:rPr sz="2384" spc="19" dirty="0">
                <a:solidFill>
                  <a:schemeClr val="tx1"/>
                </a:solidFill>
                <a:latin typeface="Gill Sans MT"/>
                <a:cs typeface="Gill Sans MT"/>
              </a:rPr>
              <a:t> </a:t>
            </a:r>
            <a:r>
              <a:rPr sz="2384" spc="13" dirty="0">
                <a:solidFill>
                  <a:schemeClr val="tx1"/>
                </a:solidFill>
                <a:latin typeface="Gill Sans MT"/>
                <a:cs typeface="Gill Sans MT"/>
              </a:rPr>
              <a:t>guarantee</a:t>
            </a:r>
            <a:r>
              <a:rPr sz="2384" spc="25" dirty="0">
                <a:solidFill>
                  <a:schemeClr val="tx1"/>
                </a:solidFill>
                <a:latin typeface="Gill Sans MT"/>
                <a:cs typeface="Gill Sans MT"/>
              </a:rPr>
              <a:t> </a:t>
            </a:r>
            <a:r>
              <a:rPr sz="2384" spc="13" dirty="0">
                <a:solidFill>
                  <a:schemeClr val="tx1"/>
                </a:solidFill>
                <a:latin typeface="Gill Sans MT"/>
                <a:cs typeface="Gill Sans MT"/>
              </a:rPr>
              <a:t>higher</a:t>
            </a:r>
            <a:r>
              <a:rPr sz="2384" spc="31" dirty="0">
                <a:solidFill>
                  <a:schemeClr val="tx1"/>
                </a:solidFill>
                <a:latin typeface="Gill Sans MT"/>
                <a:cs typeface="Gill Sans MT"/>
              </a:rPr>
              <a:t> </a:t>
            </a:r>
            <a:r>
              <a:rPr sz="2384" spc="13" dirty="0">
                <a:solidFill>
                  <a:schemeClr val="tx1"/>
                </a:solidFill>
                <a:latin typeface="Gill Sans MT"/>
                <a:cs typeface="Gill Sans MT"/>
              </a:rPr>
              <a:t>test</a:t>
            </a:r>
            <a:r>
              <a:rPr sz="2384" spc="25" dirty="0">
                <a:solidFill>
                  <a:schemeClr val="tx1"/>
                </a:solidFill>
                <a:latin typeface="Gill Sans MT"/>
                <a:cs typeface="Gill Sans MT"/>
              </a:rPr>
              <a:t> </a:t>
            </a:r>
            <a:r>
              <a:rPr sz="2384" spc="6" dirty="0">
                <a:solidFill>
                  <a:schemeClr val="tx1"/>
                </a:solidFill>
                <a:latin typeface="Gill Sans MT"/>
                <a:cs typeface="Gill Sans MT"/>
              </a:rPr>
              <a:t>scores!)</a:t>
            </a:r>
            <a:endParaRPr sz="2384" dirty="0">
              <a:solidFill>
                <a:schemeClr val="tx1"/>
              </a:solidFill>
              <a:latin typeface="Gill Sans MT"/>
              <a:cs typeface="Gill Sans MT"/>
            </a:endParaRPr>
          </a:p>
          <a:p>
            <a:pPr>
              <a:spcBef>
                <a:spcPts val="38"/>
              </a:spcBef>
            </a:pPr>
            <a:endParaRPr sz="2635" dirty="0">
              <a:solidFill>
                <a:schemeClr val="tx1"/>
              </a:solidFill>
              <a:latin typeface="Gill Sans MT"/>
              <a:cs typeface="Gill Sans MT"/>
            </a:endParaRPr>
          </a:p>
          <a:p>
            <a:pPr marL="31874"/>
            <a:r>
              <a:rPr sz="2510" spc="-25" dirty="0">
                <a:latin typeface="Gill Sans MT"/>
                <a:cs typeface="Gill Sans MT"/>
              </a:rPr>
              <a:t>S</a:t>
            </a:r>
            <a:r>
              <a:rPr sz="2510" spc="-6" dirty="0">
                <a:latin typeface="Gill Sans MT"/>
                <a:cs typeface="Gill Sans MT"/>
              </a:rPr>
              <a:t>li</a:t>
            </a:r>
            <a:r>
              <a:rPr sz="2510" spc="-25" dirty="0">
                <a:latin typeface="Gill Sans MT"/>
                <a:cs typeface="Gill Sans MT"/>
              </a:rPr>
              <a:t>d</a:t>
            </a:r>
            <a:r>
              <a:rPr sz="2510" dirty="0">
                <a:latin typeface="Gill Sans MT"/>
                <a:cs typeface="Gill Sans MT"/>
              </a:rPr>
              <a:t>e</a:t>
            </a:r>
            <a:r>
              <a:rPr sz="2510" spc="-25" dirty="0">
                <a:latin typeface="Gill Sans MT"/>
                <a:cs typeface="Gill Sans MT"/>
              </a:rPr>
              <a:t> </a:t>
            </a:r>
            <a:r>
              <a:rPr sz="2510" spc="-13" dirty="0">
                <a:latin typeface="Gill Sans MT"/>
                <a:cs typeface="Gill Sans MT"/>
              </a:rPr>
              <a:t>a</a:t>
            </a:r>
            <a:r>
              <a:rPr sz="2510" spc="-25" dirty="0">
                <a:latin typeface="Gill Sans MT"/>
                <a:cs typeface="Gill Sans MT"/>
              </a:rPr>
              <a:t>d</a:t>
            </a:r>
            <a:r>
              <a:rPr sz="2510" spc="-38" dirty="0">
                <a:latin typeface="Gill Sans MT"/>
                <a:cs typeface="Gill Sans MT"/>
              </a:rPr>
              <a:t>a</a:t>
            </a:r>
            <a:r>
              <a:rPr sz="2510" spc="-19" dirty="0">
                <a:latin typeface="Gill Sans MT"/>
                <a:cs typeface="Gill Sans MT"/>
              </a:rPr>
              <a:t>pt</a:t>
            </a:r>
            <a:r>
              <a:rPr sz="2510" spc="-13" dirty="0">
                <a:latin typeface="Gill Sans MT"/>
                <a:cs typeface="Gill Sans MT"/>
              </a:rPr>
              <a:t>e</a:t>
            </a:r>
            <a:r>
              <a:rPr sz="2510" dirty="0">
                <a:latin typeface="Gill Sans MT"/>
                <a:cs typeface="Gill Sans MT"/>
              </a:rPr>
              <a:t>d</a:t>
            </a:r>
            <a:r>
              <a:rPr sz="2510" spc="-31" dirty="0">
                <a:latin typeface="Gill Sans MT"/>
                <a:cs typeface="Gill Sans MT"/>
              </a:rPr>
              <a:t> </a:t>
            </a:r>
            <a:r>
              <a:rPr sz="2510" spc="-13" dirty="0">
                <a:latin typeface="Gill Sans MT"/>
                <a:cs typeface="Gill Sans MT"/>
              </a:rPr>
              <a:t>f</a:t>
            </a:r>
            <a:r>
              <a:rPr sz="2510" spc="-82" dirty="0">
                <a:latin typeface="Gill Sans MT"/>
                <a:cs typeface="Gill Sans MT"/>
              </a:rPr>
              <a:t>r</a:t>
            </a:r>
            <a:r>
              <a:rPr sz="2510" spc="-19" dirty="0">
                <a:latin typeface="Gill Sans MT"/>
                <a:cs typeface="Gill Sans MT"/>
              </a:rPr>
              <a:t>o</a:t>
            </a:r>
            <a:r>
              <a:rPr sz="2510" dirty="0">
                <a:latin typeface="Gill Sans MT"/>
                <a:cs typeface="Gill Sans MT"/>
              </a:rPr>
              <a:t>m</a:t>
            </a:r>
            <a:r>
              <a:rPr sz="2510" spc="-44" dirty="0">
                <a:latin typeface="Gill Sans MT"/>
                <a:cs typeface="Gill Sans MT"/>
              </a:rPr>
              <a:t> </a:t>
            </a:r>
            <a:r>
              <a:rPr sz="2510" spc="-31" dirty="0">
                <a:latin typeface="Gill Sans MT"/>
                <a:cs typeface="Gill Sans MT"/>
              </a:rPr>
              <a:t>G</a:t>
            </a:r>
            <a:r>
              <a:rPr sz="2510" spc="-6" dirty="0">
                <a:latin typeface="Gill Sans MT"/>
                <a:cs typeface="Gill Sans MT"/>
              </a:rPr>
              <a:t>ill</a:t>
            </a:r>
            <a:r>
              <a:rPr sz="2510" spc="-13" dirty="0">
                <a:latin typeface="Gill Sans MT"/>
                <a:cs typeface="Gill Sans MT"/>
              </a:rPr>
              <a:t>e</a:t>
            </a:r>
            <a:r>
              <a:rPr sz="2510" dirty="0">
                <a:latin typeface="Gill Sans MT"/>
                <a:cs typeface="Gill Sans MT"/>
              </a:rPr>
              <a:t>s</a:t>
            </a:r>
            <a:r>
              <a:rPr sz="2510" spc="-38" dirty="0">
                <a:latin typeface="Gill Sans MT"/>
                <a:cs typeface="Gill Sans MT"/>
              </a:rPr>
              <a:t> </a:t>
            </a:r>
            <a:r>
              <a:rPr sz="2510" spc="-19" dirty="0" err="1">
                <a:latin typeface="Gill Sans MT"/>
                <a:cs typeface="Gill Sans MT"/>
              </a:rPr>
              <a:t>Lo</a:t>
            </a:r>
            <a:r>
              <a:rPr sz="2510" spc="-25" dirty="0" err="1">
                <a:latin typeface="Gill Sans MT"/>
                <a:cs typeface="Gill Sans MT"/>
              </a:rPr>
              <a:t>upp</a:t>
            </a:r>
            <a:r>
              <a:rPr sz="2510" spc="-13" dirty="0" err="1">
                <a:latin typeface="Gill Sans MT"/>
                <a:cs typeface="Gill Sans MT"/>
              </a:rPr>
              <a:t>e</a:t>
            </a:r>
            <a:r>
              <a:rPr sz="2510" dirty="0">
                <a:latin typeface="Gill Sans MT"/>
                <a:cs typeface="Gill Sans MT"/>
              </a:rPr>
              <a:t>;</a:t>
            </a:r>
            <a:r>
              <a:rPr sz="2510" spc="-264" dirty="0">
                <a:latin typeface="Gill Sans MT"/>
                <a:cs typeface="Gill Sans MT"/>
              </a:rPr>
              <a:t> </a:t>
            </a:r>
            <a:r>
              <a:rPr sz="2510" spc="-19" dirty="0">
                <a:latin typeface="Gill Sans MT"/>
                <a:cs typeface="Gill Sans MT"/>
              </a:rPr>
              <a:t>se</a:t>
            </a:r>
            <a:r>
              <a:rPr sz="2510" dirty="0">
                <a:latin typeface="Gill Sans MT"/>
                <a:cs typeface="Gill Sans MT"/>
              </a:rPr>
              <a:t>e</a:t>
            </a:r>
            <a:r>
              <a:rPr sz="2510" spc="-25" dirty="0">
                <a:latin typeface="Gill Sans MT"/>
                <a:cs typeface="Gill Sans MT"/>
              </a:rPr>
              <a:t> </a:t>
            </a:r>
            <a:r>
              <a:rPr lang="en-US" sz="2510" dirty="0">
                <a:latin typeface="Gill Sans MT"/>
                <a:cs typeface="Gill Sans MT"/>
              </a:rPr>
              <a:t>arXiv:1407.7502</a:t>
            </a:r>
            <a:r>
              <a:rPr sz="2510" spc="-25" dirty="0">
                <a:latin typeface="Gill Sans MT"/>
                <a:cs typeface="Gill Sans MT"/>
              </a:rPr>
              <a:t> </a:t>
            </a:r>
            <a:r>
              <a:rPr sz="2510" spc="-38" dirty="0">
                <a:latin typeface="Gill Sans MT"/>
                <a:cs typeface="Gill Sans MT"/>
              </a:rPr>
              <a:t>f</a:t>
            </a:r>
            <a:r>
              <a:rPr sz="2510" spc="-19" dirty="0">
                <a:latin typeface="Gill Sans MT"/>
                <a:cs typeface="Gill Sans MT"/>
              </a:rPr>
              <a:t>o</a:t>
            </a:r>
            <a:r>
              <a:rPr sz="2510" dirty="0">
                <a:latin typeface="Gill Sans MT"/>
                <a:cs typeface="Gill Sans MT"/>
              </a:rPr>
              <a:t>r</a:t>
            </a:r>
            <a:r>
              <a:rPr sz="2510" spc="-31" dirty="0">
                <a:latin typeface="Gill Sans MT"/>
                <a:cs typeface="Gill Sans MT"/>
              </a:rPr>
              <a:t> </a:t>
            </a:r>
            <a:r>
              <a:rPr sz="2510" spc="-19" dirty="0">
                <a:latin typeface="Gill Sans MT"/>
                <a:cs typeface="Gill Sans MT"/>
              </a:rPr>
              <a:t>der</a:t>
            </a:r>
            <a:r>
              <a:rPr sz="2510" spc="-6" dirty="0">
                <a:latin typeface="Gill Sans MT"/>
                <a:cs typeface="Gill Sans MT"/>
              </a:rPr>
              <a:t>i</a:t>
            </a:r>
            <a:r>
              <a:rPr sz="2510" spc="-19" dirty="0">
                <a:latin typeface="Gill Sans MT"/>
                <a:cs typeface="Gill Sans MT"/>
              </a:rPr>
              <a:t>vat</a:t>
            </a:r>
            <a:r>
              <a:rPr sz="2510" spc="-6" dirty="0">
                <a:latin typeface="Gill Sans MT"/>
                <a:cs typeface="Gill Sans MT"/>
              </a:rPr>
              <a:t>i</a:t>
            </a:r>
            <a:r>
              <a:rPr sz="2510" spc="-19" dirty="0">
                <a:latin typeface="Gill Sans MT"/>
                <a:cs typeface="Gill Sans MT"/>
              </a:rPr>
              <a:t>o</a:t>
            </a:r>
            <a:r>
              <a:rPr sz="2510" dirty="0">
                <a:latin typeface="Gill Sans MT"/>
                <a:cs typeface="Gill Sans MT"/>
              </a:rPr>
              <a:t>n</a:t>
            </a:r>
          </a:p>
        </p:txBody>
      </p:sp>
      <p:sp>
        <p:nvSpPr>
          <p:cNvPr id="5" name="Title 4">
            <a:extLst>
              <a:ext uri="{FF2B5EF4-FFF2-40B4-BE49-F238E27FC236}">
                <a16:creationId xmlns:a16="http://schemas.microsoft.com/office/drawing/2014/main" id="{16027CDC-77AC-4148-BF29-682E76493DC7}"/>
              </a:ext>
            </a:extLst>
          </p:cNvPr>
          <p:cNvSpPr>
            <a:spLocks noGrp="1"/>
          </p:cNvSpPr>
          <p:nvPr>
            <p:ph type="title"/>
          </p:nvPr>
        </p:nvSpPr>
        <p:spPr>
          <a:xfrm>
            <a:off x="2279996" y="533400"/>
            <a:ext cx="8444807" cy="1690624"/>
          </a:xfrm>
        </p:spPr>
        <p:txBody>
          <a:bodyPr>
            <a:normAutofit fontScale="90000"/>
          </a:bodyPr>
          <a:lstStyle/>
          <a:p>
            <a:r>
              <a:rPr lang="en-US" dirty="0"/>
              <a:t>notes on bias and variance</a:t>
            </a:r>
            <a:br>
              <a:rPr lang="en-US" dirty="0"/>
            </a:br>
            <a:r>
              <a:rPr lang="en-US" dirty="0"/>
              <a:t>for a set of randomized trees (FOREST)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3200" y="820110"/>
            <a:ext cx="10373559" cy="1346875"/>
          </a:xfrm>
          <a:prstGeom prst="rect">
            <a:avLst/>
          </a:prstGeom>
          <a:solidFill>
            <a:srgbClr val="FFFFFF"/>
          </a:solidFill>
          <a:ln w="24060">
            <a:solidFill>
              <a:srgbClr val="404040"/>
            </a:solidFill>
          </a:ln>
        </p:spPr>
        <p:txBody>
          <a:bodyPr vert="horz" wrap="square" lIns="0" tIns="292449" rIns="0" bIns="0" rtlCol="0" anchor="ctr">
            <a:spAutoFit/>
          </a:bodyPr>
          <a:lstStyle/>
          <a:p>
            <a:pPr marL="1001655" marR="1024764" indent="167341">
              <a:lnSpc>
                <a:spcPts val="4129"/>
              </a:lnSpc>
              <a:spcBef>
                <a:spcPts val="2303"/>
              </a:spcBef>
            </a:pPr>
            <a:r>
              <a:rPr lang="en-US" sz="3890" spc="300" dirty="0"/>
              <a:t>how do we build</a:t>
            </a:r>
            <a:br>
              <a:rPr lang="en-US" sz="3890" spc="300" dirty="0"/>
            </a:br>
            <a:r>
              <a:rPr lang="en-US" sz="3890" spc="300" dirty="0"/>
              <a:t>randomized trees?</a:t>
            </a:r>
            <a:endParaRPr sz="3890" spc="300" dirty="0"/>
          </a:p>
        </p:txBody>
      </p:sp>
      <p:sp>
        <p:nvSpPr>
          <p:cNvPr id="3" name="object 3"/>
          <p:cNvSpPr txBox="1"/>
          <p:nvPr/>
        </p:nvSpPr>
        <p:spPr>
          <a:xfrm>
            <a:off x="9518333" y="2949666"/>
            <a:ext cx="3207373" cy="1773497"/>
          </a:xfrm>
          <a:prstGeom prst="rect">
            <a:avLst/>
          </a:prstGeom>
        </p:spPr>
        <p:txBody>
          <a:bodyPr vert="horz" wrap="square" lIns="0" tIns="15937" rIns="0" bIns="0" rtlCol="0">
            <a:spAutoFit/>
          </a:bodyPr>
          <a:lstStyle/>
          <a:p>
            <a:pPr marL="15937">
              <a:spcBef>
                <a:spcPts val="125"/>
              </a:spcBef>
            </a:pPr>
            <a:r>
              <a:rPr sz="11420" spc="671" dirty="0">
                <a:latin typeface="Verdana"/>
                <a:cs typeface="Verdana"/>
              </a:rPr>
              <a:t>}</a:t>
            </a:r>
            <a:r>
              <a:rPr sz="2635" spc="-19" dirty="0">
                <a:solidFill>
                  <a:srgbClr val="0000FF"/>
                </a:solidFill>
                <a:latin typeface="Gill Sans MT"/>
                <a:cs typeface="Gill Sans MT"/>
              </a:rPr>
              <a:t>Ran</a:t>
            </a:r>
            <a:r>
              <a:rPr sz="2635" spc="-25" dirty="0">
                <a:solidFill>
                  <a:srgbClr val="0000FF"/>
                </a:solidFill>
                <a:latin typeface="Gill Sans MT"/>
                <a:cs typeface="Gill Sans MT"/>
              </a:rPr>
              <a:t>do</a:t>
            </a:r>
            <a:r>
              <a:rPr sz="2635" dirty="0">
                <a:solidFill>
                  <a:srgbClr val="0000FF"/>
                </a:solidFill>
                <a:latin typeface="Gill Sans MT"/>
                <a:cs typeface="Gill Sans MT"/>
              </a:rPr>
              <a:t>m</a:t>
            </a:r>
            <a:r>
              <a:rPr sz="2635" spc="-44" dirty="0">
                <a:solidFill>
                  <a:srgbClr val="0000FF"/>
                </a:solidFill>
                <a:latin typeface="Gill Sans MT"/>
                <a:cs typeface="Gill Sans MT"/>
              </a:rPr>
              <a:t> </a:t>
            </a:r>
            <a:r>
              <a:rPr sz="2635" spc="-75" dirty="0">
                <a:solidFill>
                  <a:srgbClr val="0000FF"/>
                </a:solidFill>
                <a:latin typeface="Gill Sans MT"/>
                <a:cs typeface="Gill Sans MT"/>
              </a:rPr>
              <a:t>F</a:t>
            </a:r>
            <a:r>
              <a:rPr sz="2635" spc="-38" dirty="0">
                <a:solidFill>
                  <a:srgbClr val="0000FF"/>
                </a:solidFill>
                <a:latin typeface="Gill Sans MT"/>
                <a:cs typeface="Gill Sans MT"/>
              </a:rPr>
              <a:t>o</a:t>
            </a:r>
            <a:r>
              <a:rPr sz="2635" spc="-82" dirty="0">
                <a:solidFill>
                  <a:srgbClr val="0000FF"/>
                </a:solidFill>
                <a:latin typeface="Gill Sans MT"/>
                <a:cs typeface="Gill Sans MT"/>
              </a:rPr>
              <a:t>r</a:t>
            </a:r>
            <a:r>
              <a:rPr sz="2635" spc="-38" dirty="0">
                <a:solidFill>
                  <a:srgbClr val="0000FF"/>
                </a:solidFill>
                <a:latin typeface="Gill Sans MT"/>
                <a:cs typeface="Gill Sans MT"/>
              </a:rPr>
              <a:t>es</a:t>
            </a:r>
            <a:r>
              <a:rPr sz="2635" spc="-31" dirty="0">
                <a:solidFill>
                  <a:srgbClr val="0000FF"/>
                </a:solidFill>
                <a:latin typeface="Gill Sans MT"/>
                <a:cs typeface="Gill Sans MT"/>
              </a:rPr>
              <a:t>t</a:t>
            </a:r>
            <a:r>
              <a:rPr sz="2635" dirty="0">
                <a:solidFill>
                  <a:srgbClr val="0000FF"/>
                </a:solidFill>
                <a:latin typeface="Gill Sans MT"/>
                <a:cs typeface="Gill Sans MT"/>
              </a:rPr>
              <a:t>s</a:t>
            </a:r>
            <a:endParaRPr sz="2635">
              <a:latin typeface="Gill Sans MT"/>
              <a:cs typeface="Gill Sans MT"/>
            </a:endParaRPr>
          </a:p>
        </p:txBody>
      </p:sp>
      <p:sp>
        <p:nvSpPr>
          <p:cNvPr id="4" name="object 4"/>
          <p:cNvSpPr txBox="1"/>
          <p:nvPr/>
        </p:nvSpPr>
        <p:spPr>
          <a:xfrm>
            <a:off x="1304554" y="4303059"/>
            <a:ext cx="7652112" cy="518218"/>
          </a:xfrm>
          <a:prstGeom prst="rect">
            <a:avLst/>
          </a:prstGeom>
        </p:spPr>
        <p:txBody>
          <a:bodyPr vert="horz" wrap="square" lIns="0" tIns="15937" rIns="0" bIns="0" rtlCol="0">
            <a:spAutoFit/>
          </a:bodyPr>
          <a:lstStyle/>
          <a:p>
            <a:pPr marL="161763" indent="-146621">
              <a:spcBef>
                <a:spcPts val="125"/>
              </a:spcBef>
              <a:buSzPct val="96153"/>
              <a:buFont typeface="Arial"/>
              <a:buChar char="•"/>
              <a:tabLst>
                <a:tab pos="162558" algn="l"/>
              </a:tabLst>
            </a:pPr>
            <a:r>
              <a:rPr sz="3263" dirty="0">
                <a:solidFill>
                  <a:schemeClr val="tx1"/>
                </a:solidFill>
                <a:latin typeface="Gill Sans MT"/>
                <a:cs typeface="Gill Sans MT"/>
              </a:rPr>
              <a:t>Random selection of K ≤ p split variables</a:t>
            </a:r>
          </a:p>
        </p:txBody>
      </p:sp>
      <p:sp>
        <p:nvSpPr>
          <p:cNvPr id="5" name="object 5"/>
          <p:cNvSpPr txBox="1"/>
          <p:nvPr/>
        </p:nvSpPr>
        <p:spPr>
          <a:xfrm>
            <a:off x="10181156" y="4950112"/>
            <a:ext cx="2317277" cy="2622960"/>
          </a:xfrm>
          <a:prstGeom prst="rect">
            <a:avLst/>
          </a:prstGeom>
        </p:spPr>
        <p:txBody>
          <a:bodyPr vert="horz" wrap="square" lIns="0" tIns="15937" rIns="0" bIns="0" rtlCol="0">
            <a:spAutoFit/>
          </a:bodyPr>
          <a:lstStyle/>
          <a:p>
            <a:pPr marL="15937">
              <a:spcBef>
                <a:spcPts val="125"/>
              </a:spcBef>
            </a:pPr>
            <a:r>
              <a:rPr sz="11420" dirty="0">
                <a:latin typeface="Verdana"/>
                <a:cs typeface="Verdana"/>
              </a:rPr>
              <a:t>}</a:t>
            </a:r>
            <a:r>
              <a:rPr sz="11420" spc="-2855" dirty="0">
                <a:latin typeface="Verdana"/>
                <a:cs typeface="Verdana"/>
              </a:rPr>
              <a:t> </a:t>
            </a:r>
            <a:r>
              <a:rPr sz="2635" spc="-19" dirty="0">
                <a:solidFill>
                  <a:srgbClr val="0000FF"/>
                </a:solidFill>
                <a:latin typeface="Gill Sans MT"/>
                <a:cs typeface="Gill Sans MT"/>
              </a:rPr>
              <a:t>Ext</a:t>
            </a:r>
            <a:r>
              <a:rPr sz="2635" spc="-13" dirty="0">
                <a:solidFill>
                  <a:srgbClr val="0000FF"/>
                </a:solidFill>
                <a:latin typeface="Gill Sans MT"/>
                <a:cs typeface="Gill Sans MT"/>
              </a:rPr>
              <a:t>r</a:t>
            </a:r>
            <a:r>
              <a:rPr sz="2635" dirty="0">
                <a:solidFill>
                  <a:srgbClr val="0000FF"/>
                </a:solidFill>
                <a:latin typeface="Gill Sans MT"/>
                <a:cs typeface="Gill Sans MT"/>
              </a:rPr>
              <a:t>a</a:t>
            </a:r>
            <a:endParaRPr sz="2635">
              <a:latin typeface="Gill Sans MT"/>
              <a:cs typeface="Gill Sans MT"/>
            </a:endParaRPr>
          </a:p>
          <a:p>
            <a:pPr marL="1168995">
              <a:spcBef>
                <a:spcPts val="50"/>
              </a:spcBef>
            </a:pPr>
            <a:r>
              <a:rPr sz="2635" spc="-19" dirty="0">
                <a:solidFill>
                  <a:srgbClr val="0000FF"/>
                </a:solidFill>
                <a:latin typeface="Gill Sans MT"/>
                <a:cs typeface="Gill Sans MT"/>
              </a:rPr>
              <a:t>Random</a:t>
            </a:r>
            <a:endParaRPr sz="2635">
              <a:latin typeface="Gill Sans MT"/>
              <a:cs typeface="Gill Sans MT"/>
            </a:endParaRPr>
          </a:p>
          <a:p>
            <a:pPr marL="1169793">
              <a:spcBef>
                <a:spcPts val="207"/>
              </a:spcBef>
            </a:pPr>
            <a:r>
              <a:rPr sz="2635" spc="-94" dirty="0">
                <a:solidFill>
                  <a:srgbClr val="0000FF"/>
                </a:solidFill>
                <a:latin typeface="Gill Sans MT"/>
                <a:cs typeface="Gill Sans MT"/>
              </a:rPr>
              <a:t>Trees</a:t>
            </a:r>
            <a:endParaRPr sz="2635">
              <a:latin typeface="Gill Sans MT"/>
              <a:cs typeface="Gill Sans MT"/>
            </a:endParaRPr>
          </a:p>
        </p:txBody>
      </p:sp>
      <p:sp>
        <p:nvSpPr>
          <p:cNvPr id="6" name="object 6"/>
          <p:cNvSpPr txBox="1"/>
          <p:nvPr/>
        </p:nvSpPr>
        <p:spPr>
          <a:xfrm>
            <a:off x="1282466" y="2807507"/>
            <a:ext cx="6462557" cy="518218"/>
          </a:xfrm>
          <a:prstGeom prst="rect">
            <a:avLst/>
          </a:prstGeom>
        </p:spPr>
        <p:txBody>
          <a:bodyPr vert="horz" wrap="square" lIns="0" tIns="15937" rIns="0" bIns="0" rtlCol="0">
            <a:spAutoFit/>
          </a:bodyPr>
          <a:lstStyle/>
          <a:p>
            <a:pPr marL="161763" indent="-146621">
              <a:spcBef>
                <a:spcPts val="125"/>
              </a:spcBef>
              <a:buSzPct val="96153"/>
              <a:buFont typeface="Arial"/>
              <a:buChar char="•"/>
              <a:tabLst>
                <a:tab pos="162558" algn="l"/>
              </a:tabLst>
            </a:pPr>
            <a:r>
              <a:rPr sz="3263" spc="-31" dirty="0">
                <a:solidFill>
                  <a:schemeClr val="tx1"/>
                </a:solidFill>
                <a:latin typeface="Gill Sans MT"/>
                <a:cs typeface="Gill Sans MT"/>
              </a:rPr>
              <a:t>Bootstrap</a:t>
            </a:r>
            <a:r>
              <a:rPr sz="3263" spc="-75" dirty="0">
                <a:solidFill>
                  <a:schemeClr val="tx1"/>
                </a:solidFill>
                <a:latin typeface="Gill Sans MT"/>
                <a:cs typeface="Gill Sans MT"/>
              </a:rPr>
              <a:t> </a:t>
            </a:r>
            <a:r>
              <a:rPr sz="3263" spc="-25" dirty="0">
                <a:solidFill>
                  <a:schemeClr val="tx1"/>
                </a:solidFill>
                <a:latin typeface="Gill Sans MT"/>
                <a:cs typeface="Gill Sans MT"/>
              </a:rPr>
              <a:t>samples</a:t>
            </a:r>
            <a:r>
              <a:rPr sz="3263" spc="-82" dirty="0">
                <a:solidFill>
                  <a:schemeClr val="tx1"/>
                </a:solidFill>
                <a:latin typeface="Gill Sans MT"/>
                <a:cs typeface="Gill Sans MT"/>
              </a:rPr>
              <a:t> </a:t>
            </a:r>
            <a:r>
              <a:rPr sz="3263" spc="-25" dirty="0">
                <a:solidFill>
                  <a:schemeClr val="tx1"/>
                </a:solidFill>
                <a:latin typeface="Gill Sans MT"/>
                <a:cs typeface="Gill Sans MT"/>
              </a:rPr>
              <a:t>(with</a:t>
            </a:r>
            <a:r>
              <a:rPr sz="3263" spc="-69" dirty="0">
                <a:solidFill>
                  <a:schemeClr val="tx1"/>
                </a:solidFill>
                <a:latin typeface="Gill Sans MT"/>
                <a:cs typeface="Gill Sans MT"/>
              </a:rPr>
              <a:t> </a:t>
            </a:r>
            <a:r>
              <a:rPr sz="3263" spc="-38" dirty="0">
                <a:solidFill>
                  <a:schemeClr val="tx1"/>
                </a:solidFill>
                <a:latin typeface="Gill Sans MT"/>
                <a:cs typeface="Gill Sans MT"/>
              </a:rPr>
              <a:t>replacement)</a:t>
            </a:r>
            <a:endParaRPr sz="3263" dirty="0">
              <a:solidFill>
                <a:schemeClr val="tx1"/>
              </a:solidFill>
              <a:latin typeface="Gill Sans MT"/>
              <a:cs typeface="Gill Sans MT"/>
            </a:endParaRPr>
          </a:p>
        </p:txBody>
      </p:sp>
      <p:sp>
        <p:nvSpPr>
          <p:cNvPr id="7" name="object 7"/>
          <p:cNvSpPr txBox="1"/>
          <p:nvPr/>
        </p:nvSpPr>
        <p:spPr>
          <a:xfrm>
            <a:off x="2053969" y="3434798"/>
            <a:ext cx="7593073" cy="518218"/>
          </a:xfrm>
          <a:prstGeom prst="rect">
            <a:avLst/>
          </a:prstGeom>
        </p:spPr>
        <p:txBody>
          <a:bodyPr vert="horz" wrap="square" lIns="0" tIns="15937" rIns="0" bIns="0" rtlCol="0">
            <a:spAutoFit/>
          </a:bodyPr>
          <a:lstStyle/>
          <a:p>
            <a:pPr marL="15937">
              <a:spcBef>
                <a:spcPts val="125"/>
              </a:spcBef>
            </a:pPr>
            <a:r>
              <a:rPr lang="en-US" sz="3263" spc="-6" dirty="0">
                <a:solidFill>
                  <a:srgbClr val="FF0000"/>
                </a:solidFill>
                <a:latin typeface="Gill Sans MT"/>
                <a:cs typeface="Gill Sans MT"/>
              </a:rPr>
              <a:t>build different learning sets using bootstrap</a:t>
            </a:r>
            <a:endParaRPr sz="3263" dirty="0">
              <a:latin typeface="Gill Sans MT"/>
              <a:cs typeface="Gill Sans MT"/>
            </a:endParaRPr>
          </a:p>
        </p:txBody>
      </p:sp>
      <p:sp>
        <p:nvSpPr>
          <p:cNvPr id="8" name="object 8"/>
          <p:cNvSpPr txBox="1"/>
          <p:nvPr/>
        </p:nvSpPr>
        <p:spPr>
          <a:xfrm>
            <a:off x="1166416" y="4858245"/>
            <a:ext cx="8351917" cy="1691691"/>
          </a:xfrm>
          <a:prstGeom prst="rect">
            <a:avLst/>
          </a:prstGeom>
        </p:spPr>
        <p:txBody>
          <a:bodyPr vert="horz" wrap="square" lIns="0" tIns="35061" rIns="0" bIns="0" rtlCol="0">
            <a:spAutoFit/>
          </a:bodyPr>
          <a:lstStyle/>
          <a:p>
            <a:pPr marL="2356319" marR="6375" indent="-750644">
              <a:lnSpc>
                <a:spcPts val="3890"/>
              </a:lnSpc>
              <a:spcBef>
                <a:spcPts val="275"/>
              </a:spcBef>
              <a:tabLst>
                <a:tab pos="5375628" algn="l"/>
              </a:tabLst>
            </a:pPr>
            <a:r>
              <a:rPr sz="3263" spc="-6" dirty="0">
                <a:solidFill>
                  <a:srgbClr val="FF0000"/>
                </a:solidFill>
                <a:latin typeface="Gill Sans MT"/>
                <a:cs typeface="Gill Sans MT"/>
              </a:rPr>
              <a:t>choose</a:t>
            </a:r>
            <a:r>
              <a:rPr sz="3263" spc="-31" dirty="0">
                <a:solidFill>
                  <a:srgbClr val="FF0000"/>
                </a:solidFill>
                <a:latin typeface="Gill Sans MT"/>
                <a:cs typeface="Gill Sans MT"/>
              </a:rPr>
              <a:t> </a:t>
            </a:r>
            <a:r>
              <a:rPr sz="3263" spc="-6" dirty="0">
                <a:solidFill>
                  <a:srgbClr val="FF0000"/>
                </a:solidFill>
                <a:latin typeface="Gill Sans MT"/>
                <a:cs typeface="Gill Sans MT"/>
              </a:rPr>
              <a:t>best</a:t>
            </a:r>
            <a:r>
              <a:rPr sz="3263" spc="-31" dirty="0">
                <a:solidFill>
                  <a:srgbClr val="FF0000"/>
                </a:solidFill>
                <a:latin typeface="Gill Sans MT"/>
                <a:cs typeface="Gill Sans MT"/>
              </a:rPr>
              <a:t> </a:t>
            </a:r>
            <a:r>
              <a:rPr sz="3263" spc="-6" dirty="0">
                <a:solidFill>
                  <a:srgbClr val="FF0000"/>
                </a:solidFill>
                <a:latin typeface="Gill Sans MT"/>
                <a:cs typeface="Gill Sans MT"/>
              </a:rPr>
              <a:t>split</a:t>
            </a:r>
            <a:r>
              <a:rPr sz="3263" spc="-25" dirty="0">
                <a:solidFill>
                  <a:srgbClr val="FF0000"/>
                </a:solidFill>
                <a:latin typeface="Gill Sans MT"/>
                <a:cs typeface="Gill Sans MT"/>
              </a:rPr>
              <a:t> </a:t>
            </a:r>
            <a:r>
              <a:rPr sz="3263" spc="-6" dirty="0">
                <a:solidFill>
                  <a:srgbClr val="FF0000"/>
                </a:solidFill>
                <a:latin typeface="Gill Sans MT"/>
                <a:cs typeface="Gill Sans MT"/>
              </a:rPr>
              <a:t>not</a:t>
            </a:r>
            <a:r>
              <a:rPr sz="3263" spc="-31" dirty="0">
                <a:solidFill>
                  <a:srgbClr val="FF0000"/>
                </a:solidFill>
                <a:latin typeface="Gill Sans MT"/>
                <a:cs typeface="Gill Sans MT"/>
              </a:rPr>
              <a:t> </a:t>
            </a:r>
            <a:r>
              <a:rPr sz="3263" spc="-6" dirty="0">
                <a:solidFill>
                  <a:srgbClr val="FF0000"/>
                </a:solidFill>
                <a:latin typeface="Gill Sans MT"/>
                <a:cs typeface="Gill Sans MT"/>
              </a:rPr>
              <a:t>among</a:t>
            </a:r>
            <a:r>
              <a:rPr sz="3263" spc="-19" dirty="0">
                <a:solidFill>
                  <a:srgbClr val="FF0000"/>
                </a:solidFill>
                <a:latin typeface="Gill Sans MT"/>
                <a:cs typeface="Gill Sans MT"/>
              </a:rPr>
              <a:t> </a:t>
            </a:r>
            <a:r>
              <a:rPr sz="3263" spc="-6" dirty="0">
                <a:solidFill>
                  <a:srgbClr val="FF0000"/>
                </a:solidFill>
                <a:latin typeface="Gill Sans MT"/>
                <a:cs typeface="Gill Sans MT"/>
              </a:rPr>
              <a:t>all</a:t>
            </a:r>
            <a:r>
              <a:rPr sz="3263" spc="-25" dirty="0">
                <a:solidFill>
                  <a:srgbClr val="FF0000"/>
                </a:solidFill>
                <a:latin typeface="Gill Sans MT"/>
                <a:cs typeface="Gill Sans MT"/>
              </a:rPr>
              <a:t> </a:t>
            </a:r>
            <a:r>
              <a:rPr sz="3263" spc="-19" dirty="0">
                <a:solidFill>
                  <a:srgbClr val="FF0000"/>
                </a:solidFill>
                <a:latin typeface="Gill Sans MT"/>
                <a:cs typeface="Gill Sans MT"/>
              </a:rPr>
              <a:t>features, </a:t>
            </a:r>
            <a:r>
              <a:rPr sz="3263" spc="-891" dirty="0">
                <a:solidFill>
                  <a:srgbClr val="FF0000"/>
                </a:solidFill>
                <a:latin typeface="Gill Sans MT"/>
                <a:cs typeface="Gill Sans MT"/>
              </a:rPr>
              <a:t> </a:t>
            </a:r>
            <a:r>
              <a:rPr sz="3263" spc="-6" dirty="0">
                <a:solidFill>
                  <a:srgbClr val="FF0000"/>
                </a:solidFill>
                <a:latin typeface="Gill Sans MT"/>
                <a:cs typeface="Gill Sans MT"/>
              </a:rPr>
              <a:t>but</a:t>
            </a:r>
            <a:r>
              <a:rPr sz="3263" spc="-13" dirty="0">
                <a:solidFill>
                  <a:srgbClr val="FF0000"/>
                </a:solidFill>
                <a:latin typeface="Gill Sans MT"/>
                <a:cs typeface="Gill Sans MT"/>
              </a:rPr>
              <a:t> </a:t>
            </a:r>
            <a:r>
              <a:rPr sz="3263" spc="-6" dirty="0">
                <a:solidFill>
                  <a:srgbClr val="FF0000"/>
                </a:solidFill>
                <a:latin typeface="Gill Sans MT"/>
                <a:cs typeface="Gill Sans MT"/>
              </a:rPr>
              <a:t>among</a:t>
            </a:r>
            <a:r>
              <a:rPr sz="3263" dirty="0">
                <a:solidFill>
                  <a:srgbClr val="FF0000"/>
                </a:solidFill>
                <a:latin typeface="Gill Sans MT"/>
                <a:cs typeface="Gill Sans MT"/>
              </a:rPr>
              <a:t> </a:t>
            </a:r>
            <a:r>
              <a:rPr sz="3263" spc="-6" dirty="0">
                <a:solidFill>
                  <a:srgbClr val="FF0000"/>
                </a:solidFill>
                <a:latin typeface="Gill Sans MT"/>
                <a:cs typeface="Gill Sans MT"/>
              </a:rPr>
              <a:t>some</a:t>
            </a:r>
            <a:r>
              <a:rPr lang="en-US" sz="3263" spc="-6" dirty="0">
                <a:solidFill>
                  <a:srgbClr val="FF0000"/>
                </a:solidFill>
                <a:latin typeface="Gill Sans MT"/>
                <a:cs typeface="Gill Sans MT"/>
              </a:rPr>
              <a:t> </a:t>
            </a:r>
            <a:r>
              <a:rPr sz="3263" spc="-13" dirty="0">
                <a:solidFill>
                  <a:srgbClr val="FF0000"/>
                </a:solidFill>
                <a:latin typeface="Gill Sans MT"/>
                <a:cs typeface="Gill Sans MT"/>
              </a:rPr>
              <a:t>random</a:t>
            </a:r>
            <a:r>
              <a:rPr sz="3263" spc="-25" dirty="0">
                <a:solidFill>
                  <a:srgbClr val="FF0000"/>
                </a:solidFill>
                <a:latin typeface="Gill Sans MT"/>
                <a:cs typeface="Gill Sans MT"/>
              </a:rPr>
              <a:t> </a:t>
            </a:r>
            <a:r>
              <a:rPr sz="3263" spc="-6" dirty="0">
                <a:solidFill>
                  <a:srgbClr val="FF0000"/>
                </a:solidFill>
                <a:latin typeface="Gill Sans MT"/>
                <a:cs typeface="Gill Sans MT"/>
              </a:rPr>
              <a:t>ones</a:t>
            </a:r>
            <a:endParaRPr sz="3263" dirty="0">
              <a:latin typeface="Gill Sans MT"/>
              <a:cs typeface="Gill Sans MT"/>
            </a:endParaRPr>
          </a:p>
          <a:p>
            <a:pPr marL="161763" indent="-146621">
              <a:spcBef>
                <a:spcPts val="1192"/>
              </a:spcBef>
              <a:buSzPct val="96153"/>
              <a:buFont typeface="Arial"/>
              <a:buChar char="•"/>
              <a:tabLst>
                <a:tab pos="162558" algn="l"/>
              </a:tabLst>
            </a:pPr>
            <a:r>
              <a:rPr sz="3263" spc="-25" dirty="0">
                <a:solidFill>
                  <a:schemeClr val="tx1"/>
                </a:solidFill>
                <a:latin typeface="Gill Sans MT"/>
                <a:cs typeface="Gill Sans MT"/>
              </a:rPr>
              <a:t>Random</a:t>
            </a:r>
            <a:r>
              <a:rPr sz="3263" spc="-63" dirty="0">
                <a:solidFill>
                  <a:schemeClr val="tx1"/>
                </a:solidFill>
                <a:latin typeface="Gill Sans MT"/>
                <a:cs typeface="Gill Sans MT"/>
              </a:rPr>
              <a:t> </a:t>
            </a:r>
            <a:r>
              <a:rPr sz="3263" spc="-31" dirty="0">
                <a:solidFill>
                  <a:schemeClr val="tx1"/>
                </a:solidFill>
                <a:latin typeface="Gill Sans MT"/>
                <a:cs typeface="Gill Sans MT"/>
              </a:rPr>
              <a:t>selection</a:t>
            </a:r>
            <a:r>
              <a:rPr sz="3263" spc="-56" dirty="0">
                <a:solidFill>
                  <a:schemeClr val="tx1"/>
                </a:solidFill>
                <a:latin typeface="Gill Sans MT"/>
                <a:cs typeface="Gill Sans MT"/>
              </a:rPr>
              <a:t> </a:t>
            </a:r>
            <a:r>
              <a:rPr sz="3263" dirty="0">
                <a:solidFill>
                  <a:schemeClr val="tx1"/>
                </a:solidFill>
                <a:latin typeface="Gill Sans MT"/>
                <a:cs typeface="Gill Sans MT"/>
              </a:rPr>
              <a:t>of</a:t>
            </a:r>
            <a:r>
              <a:rPr sz="3263" spc="-19" dirty="0">
                <a:solidFill>
                  <a:schemeClr val="tx1"/>
                </a:solidFill>
                <a:latin typeface="Gill Sans MT"/>
                <a:cs typeface="Gill Sans MT"/>
              </a:rPr>
              <a:t> </a:t>
            </a:r>
            <a:r>
              <a:rPr sz="3263" spc="-6" dirty="0">
                <a:solidFill>
                  <a:schemeClr val="tx1"/>
                </a:solidFill>
                <a:latin typeface="Gill Sans MT"/>
                <a:cs typeface="Gill Sans MT"/>
              </a:rPr>
              <a:t>the</a:t>
            </a:r>
            <a:r>
              <a:rPr sz="3263" spc="-151" dirty="0">
                <a:solidFill>
                  <a:schemeClr val="tx1"/>
                </a:solidFill>
                <a:latin typeface="Gill Sans MT"/>
                <a:cs typeface="Gill Sans MT"/>
              </a:rPr>
              <a:t> </a:t>
            </a:r>
            <a:r>
              <a:rPr sz="3263" spc="-25" dirty="0">
                <a:solidFill>
                  <a:schemeClr val="tx1"/>
                </a:solidFill>
                <a:latin typeface="Gill Sans MT"/>
                <a:cs typeface="Gill Sans MT"/>
              </a:rPr>
              <a:t>threshold</a:t>
            </a:r>
            <a:endParaRPr sz="3263" dirty="0">
              <a:solidFill>
                <a:schemeClr val="tx1"/>
              </a:solidFill>
              <a:latin typeface="Gill Sans MT"/>
              <a:cs typeface="Gill Sans MT"/>
            </a:endParaRPr>
          </a:p>
        </p:txBody>
      </p:sp>
      <p:sp>
        <p:nvSpPr>
          <p:cNvPr id="9" name="object 9"/>
          <p:cNvSpPr txBox="1"/>
          <p:nvPr/>
        </p:nvSpPr>
        <p:spPr>
          <a:xfrm>
            <a:off x="2753895" y="6590374"/>
            <a:ext cx="7498478" cy="518218"/>
          </a:xfrm>
          <a:prstGeom prst="rect">
            <a:avLst/>
          </a:prstGeom>
        </p:spPr>
        <p:txBody>
          <a:bodyPr vert="horz" wrap="square" lIns="0" tIns="15937" rIns="0" bIns="0" rtlCol="0">
            <a:spAutoFit/>
          </a:bodyPr>
          <a:lstStyle/>
          <a:p>
            <a:pPr marL="15937">
              <a:spcBef>
                <a:spcPts val="125"/>
              </a:spcBef>
            </a:pPr>
            <a:r>
              <a:rPr sz="3263" spc="-19" dirty="0">
                <a:solidFill>
                  <a:srgbClr val="FF0000"/>
                </a:solidFill>
                <a:latin typeface="Gill Sans MT"/>
                <a:cs typeface="Gill Sans MT"/>
              </a:rPr>
              <a:t>threshold</a:t>
            </a:r>
            <a:r>
              <a:rPr sz="3263" spc="-25" dirty="0">
                <a:solidFill>
                  <a:srgbClr val="FF0000"/>
                </a:solidFill>
                <a:latin typeface="Gill Sans MT"/>
                <a:cs typeface="Gill Sans MT"/>
              </a:rPr>
              <a:t> </a:t>
            </a:r>
            <a:r>
              <a:rPr sz="3263" spc="-6" dirty="0">
                <a:solidFill>
                  <a:srgbClr val="FF0000"/>
                </a:solidFill>
                <a:latin typeface="Gill Sans MT"/>
                <a:cs typeface="Gill Sans MT"/>
              </a:rPr>
              <a:t>value</a:t>
            </a:r>
            <a:r>
              <a:rPr sz="3263" spc="-19" dirty="0">
                <a:solidFill>
                  <a:srgbClr val="FF0000"/>
                </a:solidFill>
                <a:latin typeface="Gill Sans MT"/>
                <a:cs typeface="Gill Sans MT"/>
              </a:rPr>
              <a:t> for </a:t>
            </a:r>
            <a:r>
              <a:rPr sz="3263" spc="-6" dirty="0">
                <a:solidFill>
                  <a:srgbClr val="FF0000"/>
                </a:solidFill>
                <a:latin typeface="Gill Sans MT"/>
                <a:cs typeface="Gill Sans MT"/>
              </a:rPr>
              <a:t>split</a:t>
            </a:r>
            <a:r>
              <a:rPr sz="3263" spc="-13" dirty="0">
                <a:solidFill>
                  <a:srgbClr val="FF0000"/>
                </a:solidFill>
                <a:latin typeface="Gill Sans MT"/>
                <a:cs typeface="Gill Sans MT"/>
              </a:rPr>
              <a:t> </a:t>
            </a:r>
            <a:r>
              <a:rPr sz="3263" spc="-6" dirty="0">
                <a:solidFill>
                  <a:srgbClr val="FF0000"/>
                </a:solidFill>
                <a:latin typeface="Gill Sans MT"/>
                <a:cs typeface="Gill Sans MT"/>
              </a:rPr>
              <a:t>is</a:t>
            </a:r>
            <a:r>
              <a:rPr sz="3263" spc="-19" dirty="0">
                <a:solidFill>
                  <a:srgbClr val="FF0000"/>
                </a:solidFill>
                <a:latin typeface="Gill Sans MT"/>
                <a:cs typeface="Gill Sans MT"/>
              </a:rPr>
              <a:t> </a:t>
            </a:r>
            <a:r>
              <a:rPr sz="3263" spc="-6" dirty="0">
                <a:solidFill>
                  <a:srgbClr val="FF0000"/>
                </a:solidFill>
                <a:latin typeface="Gill Sans MT"/>
                <a:cs typeface="Gill Sans MT"/>
              </a:rPr>
              <a:t>chosen</a:t>
            </a:r>
            <a:r>
              <a:rPr sz="3263" spc="-13" dirty="0">
                <a:solidFill>
                  <a:srgbClr val="FF0000"/>
                </a:solidFill>
                <a:latin typeface="Gill Sans MT"/>
                <a:cs typeface="Gill Sans MT"/>
              </a:rPr>
              <a:t> </a:t>
            </a:r>
            <a:r>
              <a:rPr sz="3263" spc="-6" dirty="0">
                <a:solidFill>
                  <a:srgbClr val="FF0000"/>
                </a:solidFill>
                <a:latin typeface="Gill Sans MT"/>
                <a:cs typeface="Gill Sans MT"/>
              </a:rPr>
              <a:t>at</a:t>
            </a:r>
            <a:r>
              <a:rPr sz="3263" spc="-13" dirty="0">
                <a:solidFill>
                  <a:srgbClr val="FF0000"/>
                </a:solidFill>
                <a:latin typeface="Gill Sans MT"/>
                <a:cs typeface="Gill Sans MT"/>
              </a:rPr>
              <a:t> random</a:t>
            </a:r>
            <a:endParaRPr sz="3263">
              <a:latin typeface="Gill Sans MT"/>
              <a:cs typeface="Gill Sans MT"/>
            </a:endParaRPr>
          </a:p>
        </p:txBody>
      </p:sp>
      <p:sp>
        <p:nvSpPr>
          <p:cNvPr id="10" name="object 10"/>
          <p:cNvSpPr txBox="1"/>
          <p:nvPr/>
        </p:nvSpPr>
        <p:spPr>
          <a:xfrm>
            <a:off x="2053969" y="7829654"/>
            <a:ext cx="8351917" cy="1000129"/>
          </a:xfrm>
          <a:prstGeom prst="rect">
            <a:avLst/>
          </a:prstGeom>
        </p:spPr>
        <p:txBody>
          <a:bodyPr vert="horz" wrap="square" lIns="0" tIns="3984" rIns="0" bIns="0" rtlCol="0">
            <a:spAutoFit/>
          </a:bodyPr>
          <a:lstStyle/>
          <a:p>
            <a:pPr marL="730722" marR="6375" indent="-715582">
              <a:lnSpc>
                <a:spcPct val="102299"/>
              </a:lnSpc>
              <a:spcBef>
                <a:spcPts val="31"/>
              </a:spcBef>
            </a:pPr>
            <a:r>
              <a:rPr sz="3263" spc="-13" dirty="0">
                <a:solidFill>
                  <a:schemeClr val="tx1"/>
                </a:solidFill>
                <a:latin typeface="Gill Sans MT"/>
                <a:cs typeface="Gill Sans MT"/>
              </a:rPr>
              <a:t>These </a:t>
            </a:r>
            <a:r>
              <a:rPr sz="3263" spc="-6" dirty="0">
                <a:solidFill>
                  <a:schemeClr val="tx1"/>
                </a:solidFill>
                <a:latin typeface="Gill Sans MT"/>
                <a:cs typeface="Gill Sans MT"/>
              </a:rPr>
              <a:t>become </a:t>
            </a:r>
            <a:r>
              <a:rPr lang="en-US" sz="3263" spc="-6" dirty="0">
                <a:solidFill>
                  <a:schemeClr val="tx1"/>
                </a:solidFill>
                <a:latin typeface="Gill Sans MT"/>
                <a:cs typeface="Gill Sans MT"/>
              </a:rPr>
              <a:t>hyper </a:t>
            </a:r>
            <a:r>
              <a:rPr sz="3263" spc="-13" dirty="0">
                <a:solidFill>
                  <a:schemeClr val="tx1"/>
                </a:solidFill>
                <a:latin typeface="Gill Sans MT"/>
                <a:cs typeface="Gill Sans MT"/>
              </a:rPr>
              <a:t>parameters </a:t>
            </a:r>
            <a:r>
              <a:rPr sz="3263" spc="-6" dirty="0">
                <a:solidFill>
                  <a:schemeClr val="tx1"/>
                </a:solidFill>
                <a:latin typeface="Gill Sans MT"/>
                <a:cs typeface="Gill Sans MT"/>
              </a:rPr>
              <a:t>of the model, </a:t>
            </a:r>
            <a:r>
              <a:rPr sz="3263" spc="-891" dirty="0">
                <a:solidFill>
                  <a:schemeClr val="tx1"/>
                </a:solidFill>
                <a:latin typeface="Gill Sans MT"/>
                <a:cs typeface="Gill Sans MT"/>
              </a:rPr>
              <a:t> </a:t>
            </a:r>
            <a:r>
              <a:rPr sz="3263" spc="-6" dirty="0">
                <a:solidFill>
                  <a:schemeClr val="tx1"/>
                </a:solidFill>
                <a:latin typeface="Gill Sans MT"/>
                <a:cs typeface="Gill Sans MT"/>
              </a:rPr>
              <a:t>as</a:t>
            </a:r>
            <a:r>
              <a:rPr sz="3263" spc="-19" dirty="0">
                <a:solidFill>
                  <a:schemeClr val="tx1"/>
                </a:solidFill>
                <a:latin typeface="Gill Sans MT"/>
                <a:cs typeface="Gill Sans MT"/>
              </a:rPr>
              <a:t> </a:t>
            </a:r>
            <a:r>
              <a:rPr sz="3263" spc="-44" dirty="0">
                <a:solidFill>
                  <a:schemeClr val="tx1"/>
                </a:solidFill>
                <a:latin typeface="Gill Sans MT"/>
                <a:cs typeface="Gill Sans MT"/>
              </a:rPr>
              <a:t>we</a:t>
            </a:r>
            <a:r>
              <a:rPr sz="3263" spc="-19" dirty="0">
                <a:solidFill>
                  <a:schemeClr val="tx1"/>
                </a:solidFill>
                <a:latin typeface="Gill Sans MT"/>
                <a:cs typeface="Gill Sans MT"/>
              </a:rPr>
              <a:t> </a:t>
            </a:r>
            <a:r>
              <a:rPr sz="3263" spc="-13" dirty="0">
                <a:solidFill>
                  <a:schemeClr val="tx1"/>
                </a:solidFill>
                <a:latin typeface="Gill Sans MT"/>
                <a:cs typeface="Gill Sans MT"/>
              </a:rPr>
              <a:t>will </a:t>
            </a:r>
            <a:r>
              <a:rPr sz="3263" spc="-6" dirty="0">
                <a:solidFill>
                  <a:schemeClr val="tx1"/>
                </a:solidFill>
                <a:latin typeface="Gill Sans MT"/>
                <a:cs typeface="Gill Sans MT"/>
              </a:rPr>
              <a:t>see</a:t>
            </a:r>
            <a:r>
              <a:rPr sz="3263" spc="-19" dirty="0">
                <a:solidFill>
                  <a:schemeClr val="tx1"/>
                </a:solidFill>
                <a:latin typeface="Gill Sans MT"/>
                <a:cs typeface="Gill Sans MT"/>
              </a:rPr>
              <a:t> </a:t>
            </a:r>
            <a:r>
              <a:rPr sz="3263" spc="-6" dirty="0">
                <a:solidFill>
                  <a:schemeClr val="tx1"/>
                </a:solidFill>
                <a:latin typeface="Gill Sans MT"/>
                <a:cs typeface="Gill Sans MT"/>
              </a:rPr>
              <a:t>in</a:t>
            </a:r>
            <a:r>
              <a:rPr sz="3263" spc="-13" dirty="0">
                <a:solidFill>
                  <a:schemeClr val="tx1"/>
                </a:solidFill>
                <a:latin typeface="Gill Sans MT"/>
                <a:cs typeface="Gill Sans MT"/>
              </a:rPr>
              <a:t> </a:t>
            </a:r>
            <a:r>
              <a:rPr sz="3263" spc="-6" dirty="0">
                <a:solidFill>
                  <a:schemeClr val="tx1"/>
                </a:solidFill>
                <a:latin typeface="Gill Sans MT"/>
                <a:cs typeface="Gill Sans MT"/>
              </a:rPr>
              <a:t>the</a:t>
            </a:r>
            <a:r>
              <a:rPr sz="3263" spc="-19" dirty="0">
                <a:solidFill>
                  <a:schemeClr val="tx1"/>
                </a:solidFill>
                <a:latin typeface="Gill Sans MT"/>
                <a:cs typeface="Gill Sans MT"/>
              </a:rPr>
              <a:t> </a:t>
            </a:r>
            <a:r>
              <a:rPr sz="3263" spc="-6" dirty="0">
                <a:solidFill>
                  <a:schemeClr val="tx1"/>
                </a:solidFill>
                <a:latin typeface="Gill Sans MT"/>
                <a:cs typeface="Gill Sans MT"/>
              </a:rPr>
              <a:t>coding</a:t>
            </a:r>
            <a:r>
              <a:rPr sz="3263" spc="-13" dirty="0">
                <a:solidFill>
                  <a:schemeClr val="tx1"/>
                </a:solidFill>
                <a:latin typeface="Gill Sans MT"/>
                <a:cs typeface="Gill Sans MT"/>
              </a:rPr>
              <a:t> </a:t>
            </a:r>
            <a:r>
              <a:rPr sz="3263" spc="6" dirty="0">
                <a:solidFill>
                  <a:schemeClr val="tx1"/>
                </a:solidFill>
                <a:latin typeface="Gill Sans MT"/>
                <a:cs typeface="Gill Sans MT"/>
              </a:rPr>
              <a:t>part.</a:t>
            </a:r>
            <a:endParaRPr sz="3263" dirty="0">
              <a:solidFill>
                <a:schemeClr val="tx1"/>
              </a:solidFill>
              <a:latin typeface="Gill Sans MT"/>
              <a:cs typeface="Gill Sans M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6330" y="762000"/>
            <a:ext cx="8393355" cy="744479"/>
          </a:xfrm>
          <a:prstGeom prst="rect">
            <a:avLst/>
          </a:prstGeom>
          <a:solidFill>
            <a:srgbClr val="FFFFFF"/>
          </a:solidFill>
          <a:ln w="24060">
            <a:solidFill>
              <a:srgbClr val="404040"/>
            </a:solidFill>
          </a:ln>
        </p:spPr>
        <p:txBody>
          <a:bodyPr vert="horz" wrap="square" lIns="0" tIns="173716" rIns="0" bIns="0" rtlCol="0" anchor="ctr">
            <a:spAutoFit/>
          </a:bodyPr>
          <a:lstStyle/>
          <a:p>
            <a:pPr marR="24703">
              <a:lnSpc>
                <a:spcPct val="100000"/>
              </a:lnSpc>
              <a:spcBef>
                <a:spcPts val="1368"/>
              </a:spcBef>
              <a:tabLst>
                <a:tab pos="2182602" algn="l"/>
              </a:tabLst>
            </a:pPr>
            <a:r>
              <a:rPr spc="138" dirty="0"/>
              <a:t>HOW</a:t>
            </a:r>
            <a:r>
              <a:rPr spc="94" dirty="0"/>
              <a:t> </a:t>
            </a:r>
            <a:r>
              <a:rPr spc="19" dirty="0"/>
              <a:t>TO	</a:t>
            </a:r>
            <a:r>
              <a:rPr spc="232" dirty="0"/>
              <a:t>COMBINE</a:t>
            </a:r>
            <a:r>
              <a:rPr spc="31" dirty="0"/>
              <a:t> </a:t>
            </a:r>
            <a:r>
              <a:rPr spc="226" dirty="0"/>
              <a:t>TREES?</a:t>
            </a:r>
          </a:p>
        </p:txBody>
      </p:sp>
      <p:pic>
        <p:nvPicPr>
          <p:cNvPr id="3" name="object 3"/>
          <p:cNvPicPr/>
          <p:nvPr/>
        </p:nvPicPr>
        <p:blipFill>
          <a:blip r:embed="rId2" cstate="print"/>
          <a:stretch>
            <a:fillRect/>
          </a:stretch>
        </p:blipFill>
        <p:spPr>
          <a:xfrm>
            <a:off x="3169024" y="2366743"/>
            <a:ext cx="7553653" cy="4249207"/>
          </a:xfrm>
          <a:prstGeom prst="rect">
            <a:avLst/>
          </a:prstGeom>
        </p:spPr>
      </p:pic>
      <p:sp>
        <p:nvSpPr>
          <p:cNvPr id="4" name="object 4"/>
          <p:cNvSpPr txBox="1"/>
          <p:nvPr/>
        </p:nvSpPr>
        <p:spPr>
          <a:xfrm>
            <a:off x="368300" y="6934200"/>
            <a:ext cx="12268200" cy="2531306"/>
          </a:xfrm>
          <a:prstGeom prst="rect">
            <a:avLst/>
          </a:prstGeom>
        </p:spPr>
        <p:txBody>
          <a:bodyPr vert="horz" wrap="square" lIns="0" tIns="797" rIns="0" bIns="0" rtlCol="0">
            <a:spAutoFit/>
          </a:bodyPr>
          <a:lstStyle/>
          <a:p>
            <a:pPr marL="1420804" marR="1409648">
              <a:lnSpc>
                <a:spcPct val="103800"/>
              </a:lnSpc>
              <a:spcBef>
                <a:spcPts val="6"/>
              </a:spcBef>
            </a:pPr>
            <a:r>
              <a:rPr lang="en-US" dirty="0">
                <a:solidFill>
                  <a:srgbClr val="404040"/>
                </a:solidFill>
                <a:latin typeface="Gill Sans MT"/>
                <a:cs typeface="Gill Sans MT"/>
              </a:rPr>
              <a:t>The final prediction (class, or number) is the </a:t>
            </a:r>
          </a:p>
          <a:p>
            <a:pPr marL="1420804" marR="1409648">
              <a:lnSpc>
                <a:spcPct val="103800"/>
              </a:lnSpc>
              <a:spcBef>
                <a:spcPts val="6"/>
              </a:spcBef>
            </a:pPr>
            <a:r>
              <a:rPr lang="en-US" b="1" dirty="0">
                <a:solidFill>
                  <a:srgbClr val="404040"/>
                </a:solidFill>
                <a:latin typeface="Gill Sans MT Bold"/>
                <a:cs typeface="Gill Sans MT Bold"/>
              </a:rPr>
              <a:t>average of all predictions </a:t>
            </a:r>
          </a:p>
          <a:p>
            <a:pPr marL="1420804" marR="1409648">
              <a:lnSpc>
                <a:spcPct val="103800"/>
              </a:lnSpc>
              <a:spcBef>
                <a:spcPts val="6"/>
              </a:spcBef>
            </a:pPr>
            <a:r>
              <a:rPr lang="en-US" b="1" dirty="0">
                <a:solidFill>
                  <a:srgbClr val="404040"/>
                </a:solidFill>
                <a:latin typeface="Gill Sans MT Bold"/>
                <a:cs typeface="Gill Sans MT Bold"/>
              </a:rPr>
              <a:t>(for a regression problem), </a:t>
            </a:r>
          </a:p>
          <a:p>
            <a:pPr marL="1420804" marR="1409648">
              <a:lnSpc>
                <a:spcPct val="103800"/>
              </a:lnSpc>
              <a:spcBef>
                <a:spcPts val="6"/>
              </a:spcBef>
            </a:pPr>
            <a:r>
              <a:rPr lang="en-US" b="1" dirty="0">
                <a:solidFill>
                  <a:srgbClr val="404040"/>
                </a:solidFill>
                <a:latin typeface="Gill Sans MT Bold"/>
                <a:cs typeface="Gill Sans MT Bold"/>
              </a:rPr>
              <a:t>or the majority vote </a:t>
            </a:r>
          </a:p>
          <a:p>
            <a:pPr marL="1420804" marR="1409648">
              <a:lnSpc>
                <a:spcPct val="103800"/>
              </a:lnSpc>
              <a:spcBef>
                <a:spcPts val="6"/>
              </a:spcBef>
            </a:pPr>
            <a:r>
              <a:rPr lang="en-US" b="1" dirty="0">
                <a:solidFill>
                  <a:srgbClr val="404040"/>
                </a:solidFill>
                <a:latin typeface="Gill Sans MT Bold"/>
                <a:cs typeface="Gill Sans MT Bold"/>
              </a:rPr>
              <a:t>(for a classification problem)</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9306" y="533400"/>
            <a:ext cx="8031580" cy="1283408"/>
          </a:xfrm>
          <a:prstGeom prst="rect">
            <a:avLst/>
          </a:prstGeom>
          <a:solidFill>
            <a:srgbClr val="FFFFFF"/>
          </a:solidFill>
          <a:ln w="24060">
            <a:solidFill>
              <a:srgbClr val="404040"/>
            </a:solidFill>
          </a:ln>
        </p:spPr>
        <p:txBody>
          <a:bodyPr vert="horz" wrap="square" lIns="0" tIns="254996" rIns="0" bIns="0" rtlCol="0">
            <a:spAutoFit/>
          </a:bodyPr>
          <a:lstStyle/>
          <a:p>
            <a:pPr marL="9562">
              <a:lnSpc>
                <a:spcPts val="3991"/>
              </a:lnSpc>
              <a:spcBef>
                <a:spcPts val="2008"/>
              </a:spcBef>
            </a:pPr>
            <a:r>
              <a:rPr sz="3514" spc="220" dirty="0">
                <a:solidFill>
                  <a:srgbClr val="262626"/>
                </a:solidFill>
                <a:latin typeface="Gill Sans MT"/>
                <a:cs typeface="Gill Sans MT"/>
              </a:rPr>
              <a:t>APPLICATION:</a:t>
            </a:r>
            <a:endParaRPr sz="3514">
              <a:latin typeface="Gill Sans MT"/>
              <a:cs typeface="Gill Sans MT"/>
            </a:endParaRPr>
          </a:p>
          <a:p>
            <a:pPr marR="23109">
              <a:lnSpc>
                <a:spcPts val="3991"/>
              </a:lnSpc>
              <a:tabLst>
                <a:tab pos="3578705" algn="l"/>
              </a:tabLst>
            </a:pPr>
            <a:r>
              <a:rPr sz="3514" spc="201" dirty="0">
                <a:solidFill>
                  <a:srgbClr val="262626"/>
                </a:solidFill>
                <a:latin typeface="Gill Sans MT"/>
                <a:cs typeface="Gill Sans MT"/>
              </a:rPr>
              <a:t>PHOTOMETRIC	</a:t>
            </a:r>
            <a:r>
              <a:rPr sz="3514" spc="238" dirty="0">
                <a:solidFill>
                  <a:srgbClr val="262626"/>
                </a:solidFill>
                <a:latin typeface="Gill Sans MT"/>
                <a:cs typeface="Gill Sans MT"/>
              </a:rPr>
              <a:t>REDSHIFTS</a:t>
            </a:r>
            <a:endParaRPr sz="3514">
              <a:latin typeface="Gill Sans MT"/>
              <a:cs typeface="Gill Sans MT"/>
            </a:endParaRPr>
          </a:p>
        </p:txBody>
      </p:sp>
      <p:pic>
        <p:nvPicPr>
          <p:cNvPr id="3" name="object 3"/>
          <p:cNvPicPr/>
          <p:nvPr/>
        </p:nvPicPr>
        <p:blipFill>
          <a:blip r:embed="rId2" cstate="print"/>
          <a:stretch>
            <a:fillRect/>
          </a:stretch>
        </p:blipFill>
        <p:spPr>
          <a:xfrm>
            <a:off x="6468623" y="3675901"/>
            <a:ext cx="5830950" cy="4164966"/>
          </a:xfrm>
          <a:prstGeom prst="rect">
            <a:avLst/>
          </a:prstGeom>
        </p:spPr>
      </p:pic>
      <p:sp>
        <p:nvSpPr>
          <p:cNvPr id="4" name="object 4"/>
          <p:cNvSpPr txBox="1"/>
          <p:nvPr/>
        </p:nvSpPr>
        <p:spPr>
          <a:xfrm>
            <a:off x="705227" y="2615474"/>
            <a:ext cx="5111875" cy="6582314"/>
          </a:xfrm>
          <a:prstGeom prst="rect">
            <a:avLst/>
          </a:prstGeom>
        </p:spPr>
        <p:txBody>
          <a:bodyPr vert="horz" wrap="square" lIns="0" tIns="15937" rIns="0" bIns="0" rtlCol="0">
            <a:spAutoFit/>
          </a:bodyPr>
          <a:lstStyle/>
          <a:p>
            <a:pPr marL="15140" marR="6375">
              <a:spcBef>
                <a:spcPts val="125"/>
              </a:spcBef>
            </a:pPr>
            <a:r>
              <a:rPr sz="2510" dirty="0">
                <a:solidFill>
                  <a:schemeClr val="tx1"/>
                </a:solidFill>
                <a:latin typeface="Gill Sans MT"/>
                <a:cs typeface="Gill Sans MT"/>
              </a:rPr>
              <a:t>A spectrum is a </a:t>
            </a:r>
            <a:r>
              <a:rPr sz="2510" dirty="0">
                <a:solidFill>
                  <a:srgbClr val="FF0000"/>
                </a:solidFill>
                <a:latin typeface="Gill Sans MT"/>
                <a:cs typeface="Gill Sans MT"/>
              </a:rPr>
              <a:t>high-resolution</a:t>
            </a:r>
            <a:r>
              <a:rPr sz="2510" dirty="0">
                <a:solidFill>
                  <a:schemeClr val="tx1"/>
                </a:solidFill>
                <a:latin typeface="Gill Sans MT"/>
                <a:cs typeface="Gill Sans MT"/>
              </a:rPr>
              <a:t> chart of  brightness vs wavelength.</a:t>
            </a:r>
          </a:p>
          <a:p>
            <a:pPr>
              <a:spcBef>
                <a:spcPts val="6"/>
              </a:spcBef>
            </a:pPr>
            <a:endParaRPr sz="2761" dirty="0">
              <a:solidFill>
                <a:schemeClr val="tx1"/>
              </a:solidFill>
              <a:latin typeface="Gill Sans MT"/>
              <a:cs typeface="Gill Sans MT"/>
            </a:endParaRPr>
          </a:p>
          <a:p>
            <a:pPr marL="418352" marR="376119">
              <a:lnSpc>
                <a:spcPts val="2886"/>
              </a:lnSpc>
            </a:pPr>
            <a:r>
              <a:rPr sz="2510" dirty="0">
                <a:solidFill>
                  <a:schemeClr val="tx1"/>
                </a:solidFill>
                <a:latin typeface="Gill Sans MT"/>
                <a:cs typeface="Gill Sans MT"/>
              </a:rPr>
              <a:t>For galaxies that are further away,  the spectrum</a:t>
            </a:r>
          </a:p>
          <a:p>
            <a:pPr marL="3187">
              <a:lnSpc>
                <a:spcPts val="2943"/>
              </a:lnSpc>
            </a:pPr>
            <a:r>
              <a:rPr sz="2510" dirty="0">
                <a:solidFill>
                  <a:schemeClr val="tx1"/>
                </a:solidFill>
                <a:latin typeface="Gill Sans MT"/>
                <a:cs typeface="Gill Sans MT"/>
              </a:rPr>
              <a:t>is stretched</a:t>
            </a:r>
          </a:p>
          <a:p>
            <a:pPr algn="ctr">
              <a:lnSpc>
                <a:spcPct val="100000"/>
              </a:lnSpc>
            </a:pPr>
            <a:r>
              <a:rPr sz="2510" dirty="0">
                <a:solidFill>
                  <a:schemeClr val="tx1"/>
                </a:solidFill>
                <a:latin typeface="Gill Sans MT"/>
                <a:cs typeface="Gill Sans MT"/>
              </a:rPr>
              <a:t>(all the wavelengths are longer).</a:t>
            </a:r>
          </a:p>
          <a:p>
            <a:pPr>
              <a:spcBef>
                <a:spcPts val="31"/>
              </a:spcBef>
            </a:pPr>
            <a:endParaRPr sz="2635" dirty="0">
              <a:solidFill>
                <a:schemeClr val="tx1"/>
              </a:solidFill>
              <a:latin typeface="Gill Sans MT"/>
              <a:cs typeface="Gill Sans MT"/>
            </a:endParaRPr>
          </a:p>
          <a:p>
            <a:pPr marL="82077" marR="66936">
              <a:lnSpc>
                <a:spcPct val="97500"/>
              </a:lnSpc>
            </a:pPr>
            <a:r>
              <a:rPr sz="2510" dirty="0">
                <a:solidFill>
                  <a:schemeClr val="tx1"/>
                </a:solidFill>
                <a:latin typeface="Gill Sans MT"/>
                <a:cs typeface="Gill Sans MT"/>
              </a:rPr>
              <a:t>Spectra contains spikes and dips, which corresponds to known transition in  basic atoms (e.g., H, O).</a:t>
            </a:r>
          </a:p>
          <a:p>
            <a:pPr>
              <a:spcBef>
                <a:spcPts val="69"/>
              </a:spcBef>
            </a:pPr>
            <a:endParaRPr sz="2573" dirty="0">
              <a:solidFill>
                <a:schemeClr val="tx1"/>
              </a:solidFill>
              <a:latin typeface="Gill Sans MT"/>
              <a:cs typeface="Gill Sans MT"/>
            </a:endParaRPr>
          </a:p>
          <a:p>
            <a:pPr marL="55780" marR="43827" indent="-797">
              <a:lnSpc>
                <a:spcPct val="99700"/>
              </a:lnSpc>
            </a:pPr>
            <a:r>
              <a:rPr sz="2510" dirty="0">
                <a:solidFill>
                  <a:schemeClr val="tx1"/>
                </a:solidFill>
                <a:latin typeface="Gill Sans MT"/>
                <a:cs typeface="Gill Sans MT"/>
              </a:rPr>
              <a:t>If I can identify the emission lines I see  (from the structure – one is not  enough!), I can calculate the amount of  stretch, which is </a:t>
            </a:r>
            <a:r>
              <a:rPr sz="2510" dirty="0">
                <a:solidFill>
                  <a:srgbClr val="FF0000"/>
                </a:solidFill>
                <a:latin typeface="Gill Sans MT"/>
                <a:cs typeface="Gill Sans MT"/>
              </a:rPr>
              <a:t>1 + z</a:t>
            </a:r>
          </a:p>
          <a:p>
            <a:pPr>
              <a:lnSpc>
                <a:spcPts val="2893"/>
              </a:lnSpc>
            </a:pPr>
            <a:r>
              <a:rPr sz="2510" dirty="0">
                <a:solidFill>
                  <a:schemeClr val="tx1"/>
                </a:solidFill>
                <a:latin typeface="Gill Sans MT"/>
                <a:cs typeface="Gill Sans MT"/>
              </a:rPr>
              <a:t>(a Doppler effect, essentially!)</a:t>
            </a:r>
          </a:p>
        </p:txBody>
      </p:sp>
      <p:sp>
        <p:nvSpPr>
          <p:cNvPr id="5" name="TextBox 4">
            <a:extLst>
              <a:ext uri="{FF2B5EF4-FFF2-40B4-BE49-F238E27FC236}">
                <a16:creationId xmlns:a16="http://schemas.microsoft.com/office/drawing/2014/main" id="{3B72BA06-2CF1-5F4D-BF06-90B2C7C94252}"/>
              </a:ext>
            </a:extLst>
          </p:cNvPr>
          <p:cNvSpPr txBox="1"/>
          <p:nvPr/>
        </p:nvSpPr>
        <p:spPr>
          <a:xfrm>
            <a:off x="6468623" y="8001000"/>
            <a:ext cx="5764848" cy="492443"/>
          </a:xfrm>
          <a:prstGeom prst="rect">
            <a:avLst/>
          </a:prstGeom>
          <a:noFill/>
        </p:spPr>
        <p:txBody>
          <a:bodyPr wrap="none" rtlCol="0">
            <a:spAutoFit/>
          </a:bodyPr>
          <a:lstStyle/>
          <a:p>
            <a:r>
              <a:rPr lang="en-US" sz="2600" dirty="0">
                <a:latin typeface="+mj-lt"/>
              </a:rPr>
              <a:t>Example spectrum from the SDSS survey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06220" y="3414061"/>
            <a:ext cx="5948580" cy="5806139"/>
          </a:xfrm>
          <a:prstGeom prst="rect">
            <a:avLst/>
          </a:prstGeom>
        </p:spPr>
        <p:txBody>
          <a:bodyPr vert="horz" wrap="square" lIns="0" tIns="15937" rIns="0" bIns="0" rtlCol="0">
            <a:spAutoFit/>
          </a:bodyPr>
          <a:lstStyle/>
          <a:p>
            <a:pPr marL="657411" marR="581709" indent="1594">
              <a:spcBef>
                <a:spcPts val="125"/>
              </a:spcBef>
            </a:pPr>
            <a:r>
              <a:rPr sz="2510" dirty="0">
                <a:solidFill>
                  <a:schemeClr val="tx1"/>
                </a:solidFill>
                <a:latin typeface="Gill Sans MT"/>
                <a:cs typeface="Gill Sans MT"/>
              </a:rPr>
              <a:t>In this case, </a:t>
            </a:r>
            <a:r>
              <a:rPr lang="en-US" sz="2510" dirty="0">
                <a:solidFill>
                  <a:schemeClr val="tx1"/>
                </a:solidFill>
                <a:latin typeface="Gill Sans MT"/>
                <a:cs typeface="Gill Sans MT"/>
              </a:rPr>
              <a:t>we</a:t>
            </a:r>
            <a:r>
              <a:rPr sz="2510" dirty="0">
                <a:solidFill>
                  <a:schemeClr val="tx1"/>
                </a:solidFill>
                <a:latin typeface="Gill Sans MT"/>
                <a:cs typeface="Gill Sans MT"/>
              </a:rPr>
              <a:t> only have the average  brightness over </a:t>
            </a:r>
            <a:r>
              <a:rPr lang="en-US" sz="2510" dirty="0">
                <a:solidFill>
                  <a:schemeClr val="tx1"/>
                </a:solidFill>
                <a:latin typeface="Gill Sans MT"/>
                <a:cs typeface="Gill Sans MT"/>
              </a:rPr>
              <a:t>a </a:t>
            </a:r>
            <a:r>
              <a:rPr sz="2510" dirty="0">
                <a:solidFill>
                  <a:schemeClr val="tx1"/>
                </a:solidFill>
                <a:latin typeface="Gill Sans MT"/>
                <a:cs typeface="Gill Sans MT"/>
              </a:rPr>
              <a:t>wide range of  wavelengths</a:t>
            </a:r>
            <a:r>
              <a:rPr lang="en-US" sz="2510" dirty="0">
                <a:solidFill>
                  <a:schemeClr val="tx1"/>
                </a:solidFill>
                <a:latin typeface="Gill Sans MT"/>
                <a:cs typeface="Gill Sans MT"/>
              </a:rPr>
              <a:t>, called filters or bands </a:t>
            </a:r>
            <a:r>
              <a:rPr sz="2510" dirty="0">
                <a:solidFill>
                  <a:schemeClr val="tx1"/>
                </a:solidFill>
                <a:latin typeface="Gill Sans MT"/>
                <a:cs typeface="Gill Sans MT"/>
              </a:rPr>
              <a:t>(1000s of Angstroms).</a:t>
            </a:r>
          </a:p>
          <a:p>
            <a:pPr>
              <a:spcBef>
                <a:spcPts val="19"/>
              </a:spcBef>
            </a:pPr>
            <a:endParaRPr sz="2447" dirty="0">
              <a:solidFill>
                <a:schemeClr val="tx1"/>
              </a:solidFill>
              <a:latin typeface="Gill Sans MT"/>
              <a:cs typeface="Gill Sans MT"/>
            </a:endParaRPr>
          </a:p>
          <a:p>
            <a:pPr marL="620755" marR="597646"/>
            <a:r>
              <a:rPr sz="2510" dirty="0">
                <a:solidFill>
                  <a:srgbClr val="FF0000"/>
                </a:solidFill>
                <a:latin typeface="Gill Sans MT"/>
                <a:cs typeface="Gill Sans MT"/>
              </a:rPr>
              <a:t>Much more challenging/less accurate,  but a lot cheaper</a:t>
            </a:r>
            <a:r>
              <a:rPr lang="en-US" sz="2510" dirty="0">
                <a:solidFill>
                  <a:srgbClr val="FF0000"/>
                </a:solidFill>
                <a:latin typeface="Gill Sans MT"/>
                <a:cs typeface="Gill Sans MT"/>
              </a:rPr>
              <a:t> to obtain</a:t>
            </a:r>
            <a:r>
              <a:rPr sz="2510" dirty="0">
                <a:solidFill>
                  <a:srgbClr val="FF0000"/>
                </a:solidFill>
                <a:latin typeface="Gill Sans MT"/>
                <a:cs typeface="Gill Sans MT"/>
              </a:rPr>
              <a:t>!</a:t>
            </a:r>
          </a:p>
          <a:p>
            <a:pPr>
              <a:spcBef>
                <a:spcPts val="31"/>
              </a:spcBef>
            </a:pPr>
            <a:endParaRPr sz="2573" dirty="0">
              <a:solidFill>
                <a:schemeClr val="tx1"/>
              </a:solidFill>
              <a:latin typeface="Gill Sans MT"/>
              <a:cs typeface="Gill Sans MT"/>
            </a:endParaRPr>
          </a:p>
          <a:p>
            <a:pPr marL="67733"/>
            <a:r>
              <a:rPr sz="2510" dirty="0">
                <a:solidFill>
                  <a:schemeClr val="tx1"/>
                </a:solidFill>
                <a:latin typeface="Gill Sans MT"/>
                <a:cs typeface="Gill Sans MT"/>
              </a:rPr>
              <a:t>Photo-z can be derived for billions of galaxies.</a:t>
            </a:r>
          </a:p>
          <a:p>
            <a:pPr>
              <a:spcBef>
                <a:spcPts val="13"/>
              </a:spcBef>
            </a:pPr>
            <a:endParaRPr sz="2635" dirty="0">
              <a:solidFill>
                <a:schemeClr val="tx1"/>
              </a:solidFill>
              <a:latin typeface="Gill Sans MT"/>
              <a:cs typeface="Gill Sans MT"/>
            </a:endParaRPr>
          </a:p>
          <a:p>
            <a:pPr marL="15937" marR="21515" indent="86858">
              <a:lnSpc>
                <a:spcPct val="98000"/>
              </a:lnSpc>
              <a:spcBef>
                <a:spcPts val="6"/>
              </a:spcBef>
            </a:pPr>
            <a:r>
              <a:rPr sz="2510" dirty="0">
                <a:solidFill>
                  <a:schemeClr val="tx1"/>
                </a:solidFill>
                <a:latin typeface="Gill Sans MT"/>
                <a:cs typeface="Gill Sans MT"/>
              </a:rPr>
              <a:t>Spectroscopic redshifts (derived from line  identification) can be used as a learning set for  photometric redshifts.</a:t>
            </a:r>
          </a:p>
        </p:txBody>
      </p:sp>
      <p:sp>
        <p:nvSpPr>
          <p:cNvPr id="5" name="Title 4">
            <a:extLst>
              <a:ext uri="{FF2B5EF4-FFF2-40B4-BE49-F238E27FC236}">
                <a16:creationId xmlns:a16="http://schemas.microsoft.com/office/drawing/2014/main" id="{17A860BA-CE61-A443-AB5B-1D0A2A1FEBBA}"/>
              </a:ext>
            </a:extLst>
          </p:cNvPr>
          <p:cNvSpPr>
            <a:spLocks noGrp="1"/>
          </p:cNvSpPr>
          <p:nvPr>
            <p:ph type="title"/>
          </p:nvPr>
        </p:nvSpPr>
        <p:spPr>
          <a:xfrm>
            <a:off x="1473201" y="685800"/>
            <a:ext cx="10210800" cy="2133600"/>
          </a:xfrm>
        </p:spPr>
        <p:txBody>
          <a:bodyPr>
            <a:normAutofit fontScale="90000"/>
          </a:bodyPr>
          <a:lstStyle/>
          <a:p>
            <a:pPr marL="529913" marR="557803">
              <a:lnSpc>
                <a:spcPts val="3376"/>
              </a:lnSpc>
              <a:spcBef>
                <a:spcPts val="634"/>
              </a:spcBef>
              <a:tabLst>
                <a:tab pos="1082138" algn="l"/>
                <a:tab pos="1577786" algn="l"/>
                <a:tab pos="3024089" algn="l"/>
                <a:tab pos="4382738" algn="l"/>
                <a:tab pos="5950962" algn="l"/>
                <a:tab pos="7949490" algn="l"/>
                <a:tab pos="8345530" algn="l"/>
              </a:tabLst>
            </a:pPr>
            <a:r>
              <a:rPr lang="en-US" sz="4000" dirty="0">
                <a:solidFill>
                  <a:srgbClr val="262626"/>
                </a:solidFill>
                <a:latin typeface="Gill Sans MT"/>
                <a:cs typeface="Gill Sans MT"/>
              </a:rPr>
              <a:t>IT	IS	MUCH MORE	CHALLENGING  TO DO THE SAME THING THROUGH A DILUTED MAP</a:t>
            </a:r>
            <a:br>
              <a:rPr lang="en-US" sz="4000" dirty="0">
                <a:latin typeface="Gill Sans MT"/>
                <a:cs typeface="Gill Sans MT"/>
              </a:rPr>
            </a:br>
            <a:r>
              <a:rPr lang="en-US" sz="4000" dirty="0">
                <a:solidFill>
                  <a:srgbClr val="262626"/>
                </a:solidFill>
                <a:latin typeface="Gill Sans MT"/>
                <a:cs typeface="Gill Sans MT"/>
              </a:rPr>
              <a:t>(PHOTOMETRY)</a:t>
            </a:r>
            <a:endParaRPr lang="en-US" dirty="0"/>
          </a:p>
        </p:txBody>
      </p:sp>
      <p:pic>
        <p:nvPicPr>
          <p:cNvPr id="9" name="Picture 8" descr="A picture containing text, diagram, drawing, plot&#10;&#10;Description automatically generated">
            <a:extLst>
              <a:ext uri="{FF2B5EF4-FFF2-40B4-BE49-F238E27FC236}">
                <a16:creationId xmlns:a16="http://schemas.microsoft.com/office/drawing/2014/main" id="{DA0AA617-29D9-1C4E-889E-A29DAC7B65CF}"/>
              </a:ext>
            </a:extLst>
          </p:cNvPr>
          <p:cNvPicPr>
            <a:picLocks noChangeAspect="1"/>
          </p:cNvPicPr>
          <p:nvPr/>
        </p:nvPicPr>
        <p:blipFill>
          <a:blip r:embed="rId2"/>
          <a:stretch>
            <a:fillRect/>
          </a:stretch>
        </p:blipFill>
        <p:spPr>
          <a:xfrm>
            <a:off x="6959600" y="3505200"/>
            <a:ext cx="5791200" cy="5791200"/>
          </a:xfrm>
          <a:prstGeom prst="rect">
            <a:avLst/>
          </a:prstGeom>
          <a:ln>
            <a:solidFill>
              <a:schemeClr val="tx1"/>
            </a:solid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633" y="2133600"/>
            <a:ext cx="9269308" cy="3826515"/>
          </a:xfrm>
        </p:spPr>
        <p:txBody>
          <a:bodyPr>
            <a:noAutofit/>
          </a:bodyPr>
          <a:lstStyle/>
          <a:p>
            <a:pPr algn="ctr"/>
            <a:r>
              <a:rPr lang="en-US" sz="5120" dirty="0" err="1"/>
              <a:t>Ensembling</a:t>
            </a:r>
            <a:r>
              <a:rPr lang="en-US" sz="5120" dirty="0"/>
              <a:t> FTW:</a:t>
            </a:r>
            <a:br>
              <a:rPr lang="en-US" sz="5120" dirty="0"/>
            </a:br>
            <a:br>
              <a:rPr lang="en-US" sz="5120" dirty="0"/>
            </a:br>
            <a:r>
              <a:rPr lang="en-US" sz="5120" b="1" dirty="0"/>
              <a:t>BOOSTING METHODS</a:t>
            </a:r>
            <a:br>
              <a:rPr lang="en-US" sz="5120" b="1" dirty="0"/>
            </a:br>
            <a:endParaRPr lang="en-US" sz="5120" b="1" dirty="0"/>
          </a:p>
        </p:txBody>
      </p:sp>
    </p:spTree>
    <p:extLst>
      <p:ext uri="{BB962C8B-B14F-4D97-AF65-F5344CB8AC3E}">
        <p14:creationId xmlns:p14="http://schemas.microsoft.com/office/powerpoint/2010/main" val="25306272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381000"/>
            <a:ext cx="11849100" cy="3276600"/>
          </a:xfrm>
        </p:spPr>
        <p:txBody>
          <a:bodyPr>
            <a:normAutofit/>
          </a:bodyPr>
          <a:lstStyle/>
          <a:p>
            <a:pPr algn="ctr">
              <a:lnSpc>
                <a:spcPct val="150000"/>
              </a:lnSpc>
            </a:pPr>
            <a:r>
              <a:rPr lang="en-US" sz="4480" b="1" dirty="0"/>
              <a:t>Boosted ensemble methods</a:t>
            </a:r>
            <a:br>
              <a:rPr lang="en-US" sz="4267" dirty="0"/>
            </a:br>
            <a:r>
              <a:rPr lang="en-US" sz="3840" dirty="0"/>
              <a:t>(</a:t>
            </a:r>
            <a:r>
              <a:rPr lang="en-US" sz="3840" dirty="0">
                <a:solidFill>
                  <a:schemeClr val="accent4">
                    <a:lumMod val="75000"/>
                  </a:schemeClr>
                </a:solidFill>
              </a:rPr>
              <a:t>Gradient Boosted Trees, AdaBoost, XGB, LIGHTGBM…)</a:t>
            </a:r>
          </a:p>
        </p:txBody>
      </p:sp>
      <p:sp>
        <p:nvSpPr>
          <p:cNvPr id="3" name="Content Placeholder 2"/>
          <p:cNvSpPr>
            <a:spLocks noGrp="1"/>
          </p:cNvSpPr>
          <p:nvPr>
            <p:ph idx="1"/>
          </p:nvPr>
        </p:nvSpPr>
        <p:spPr>
          <a:xfrm>
            <a:off x="577850" y="4038600"/>
            <a:ext cx="12245715" cy="3826835"/>
          </a:xfrm>
        </p:spPr>
        <p:txBody>
          <a:bodyPr>
            <a:noAutofit/>
          </a:bodyPr>
          <a:lstStyle/>
          <a:p>
            <a:r>
              <a:rPr lang="en-US" sz="2773" dirty="0"/>
              <a:t>Tree-based boosting methods are the most common.</a:t>
            </a:r>
          </a:p>
          <a:p>
            <a:r>
              <a:rPr lang="en-US" sz="2773" dirty="0"/>
              <a:t>They work sequentially: a </a:t>
            </a:r>
            <a:r>
              <a:rPr lang="en-US" sz="2773" dirty="0">
                <a:solidFill>
                  <a:srgbClr val="FF0000"/>
                </a:solidFill>
              </a:rPr>
              <a:t>small tree </a:t>
            </a:r>
            <a:r>
              <a:rPr lang="en-US" sz="2773" dirty="0"/>
              <a:t>(sometimes called a </a:t>
            </a:r>
            <a:r>
              <a:rPr lang="en-US" sz="2773" dirty="0">
                <a:solidFill>
                  <a:srgbClr val="FF0000"/>
                </a:solidFill>
              </a:rPr>
              <a:t>stump</a:t>
            </a:r>
            <a:r>
              <a:rPr lang="en-US" sz="2773" dirty="0"/>
              <a:t>) is created and used to make predictions, then the next step focuses on </a:t>
            </a:r>
            <a:r>
              <a:rPr lang="en-US" sz="2773" dirty="0">
                <a:solidFill>
                  <a:srgbClr val="FF0000"/>
                </a:solidFill>
              </a:rPr>
              <a:t>getting the problematic examples right </a:t>
            </a:r>
            <a:r>
              <a:rPr lang="en-US" sz="2773" dirty="0"/>
              <a:t>and this procedure is applied iteratively. They are </a:t>
            </a:r>
            <a:r>
              <a:rPr lang="en-US" sz="2773" dirty="0">
                <a:solidFill>
                  <a:srgbClr val="FF0000"/>
                </a:solidFill>
              </a:rPr>
              <a:t>multi-stage</a:t>
            </a:r>
            <a:r>
              <a:rPr lang="en-US" sz="2773" dirty="0"/>
              <a:t> estimators.</a:t>
            </a:r>
          </a:p>
          <a:p>
            <a:r>
              <a:rPr lang="en-US" sz="2773" dirty="0"/>
              <a:t>There are two main schools of thought:</a:t>
            </a:r>
          </a:p>
          <a:p>
            <a:r>
              <a:rPr lang="en-US" sz="2773" dirty="0"/>
              <a:t>1. Update weights of each example (</a:t>
            </a:r>
            <a:r>
              <a:rPr lang="en-US" sz="2773" dirty="0" err="1"/>
              <a:t>AdaBoost</a:t>
            </a:r>
            <a:r>
              <a:rPr lang="en-US" sz="2773" dirty="0"/>
              <a:t>)</a:t>
            </a:r>
          </a:p>
          <a:p>
            <a:r>
              <a:rPr lang="en-US" sz="2773" dirty="0"/>
              <a:t>2. Update loss function (GBTs &amp; friends)</a:t>
            </a:r>
          </a:p>
          <a:p>
            <a:r>
              <a:rPr lang="en-US" sz="2773" dirty="0"/>
              <a:t>Also, the </a:t>
            </a:r>
            <a:r>
              <a:rPr lang="en-US" sz="2773" dirty="0" err="1"/>
              <a:t>ensembling</a:t>
            </a:r>
            <a:r>
              <a:rPr lang="en-US" sz="2773" dirty="0"/>
              <a:t> can combine different stage-estimators with non-uniform weights.</a:t>
            </a:r>
          </a:p>
        </p:txBody>
      </p:sp>
    </p:spTree>
    <p:extLst>
      <p:ext uri="{BB962C8B-B14F-4D97-AF65-F5344CB8AC3E}">
        <p14:creationId xmlns:p14="http://schemas.microsoft.com/office/powerpoint/2010/main" val="13942363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838200"/>
            <a:ext cx="10728960" cy="938227"/>
          </a:xfrm>
        </p:spPr>
        <p:txBody>
          <a:bodyPr/>
          <a:lstStyle/>
          <a:p>
            <a:pPr algn="ctr"/>
            <a:r>
              <a:rPr lang="en-US" dirty="0"/>
              <a:t>Gradient Boosted Trees</a:t>
            </a:r>
          </a:p>
        </p:txBody>
      </p:sp>
      <p:sp>
        <p:nvSpPr>
          <p:cNvPr id="3" name="Content Placeholder 2"/>
          <p:cNvSpPr>
            <a:spLocks noGrp="1"/>
          </p:cNvSpPr>
          <p:nvPr>
            <p:ph idx="1"/>
          </p:nvPr>
        </p:nvSpPr>
        <p:spPr>
          <a:xfrm>
            <a:off x="887720" y="3527239"/>
            <a:ext cx="4964441" cy="4291584"/>
          </a:xfrm>
        </p:spPr>
        <p:txBody>
          <a:bodyPr>
            <a:normAutofit fontScale="92500" lnSpcReduction="10000"/>
          </a:bodyPr>
          <a:lstStyle/>
          <a:p>
            <a:r>
              <a:rPr lang="en-US" dirty="0"/>
              <a:t>Simple idea:</a:t>
            </a:r>
          </a:p>
          <a:p>
            <a:r>
              <a:rPr lang="en-US" dirty="0"/>
              <a:t>1. Start with a weak learner (e.g. 1-split tree) and fit a model F to data y: F</a:t>
            </a:r>
            <a:r>
              <a:rPr lang="en-US" baseline="-25000" dirty="0"/>
              <a:t>1</a:t>
            </a:r>
            <a:r>
              <a:rPr lang="en-US" dirty="0"/>
              <a:t>(x) = y</a:t>
            </a:r>
          </a:p>
          <a:p>
            <a:r>
              <a:rPr lang="en-US" dirty="0"/>
              <a:t>2. Calculate residuals (i.e., where model is failing) F</a:t>
            </a:r>
            <a:r>
              <a:rPr lang="en-US" baseline="-25000" dirty="0"/>
              <a:t>1</a:t>
            </a:r>
            <a:r>
              <a:rPr lang="en-US" dirty="0"/>
              <a:t>(x) </a:t>
            </a:r>
            <a:r>
              <a:rPr lang="mr-IN" dirty="0"/>
              <a:t>–</a:t>
            </a:r>
            <a:r>
              <a:rPr lang="en-US" dirty="0"/>
              <a:t> y and make model h(x) that fits the residuals</a:t>
            </a:r>
          </a:p>
          <a:p>
            <a:r>
              <a:rPr lang="en-US" dirty="0"/>
              <a:t>3. Update model: F</a:t>
            </a:r>
            <a:r>
              <a:rPr lang="en-US" baseline="-25000" dirty="0"/>
              <a:t>2</a:t>
            </a:r>
            <a:r>
              <a:rPr lang="en-US" dirty="0"/>
              <a:t>(x) = F</a:t>
            </a:r>
            <a:r>
              <a:rPr lang="en-US" baseline="-25000" dirty="0"/>
              <a:t>1</a:t>
            </a:r>
            <a:r>
              <a:rPr lang="en-US" dirty="0"/>
              <a:t>(x) + h(x)</a:t>
            </a:r>
          </a:p>
          <a:p>
            <a:r>
              <a:rPr lang="en-US" dirty="0"/>
              <a:t>4. Repeat from 1, until convergence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961" y="3527239"/>
            <a:ext cx="6670576" cy="2767054"/>
          </a:xfrm>
          <a:prstGeom prst="rect">
            <a:avLst/>
          </a:prstGeom>
        </p:spPr>
      </p:pic>
      <p:sp>
        <p:nvSpPr>
          <p:cNvPr id="5" name="TextBox 4">
            <a:extLst>
              <a:ext uri="{FF2B5EF4-FFF2-40B4-BE49-F238E27FC236}">
                <a16:creationId xmlns:a16="http://schemas.microsoft.com/office/drawing/2014/main" id="{4E8920BE-C890-CC4F-B2BF-8D5BD5F72573}"/>
              </a:ext>
            </a:extLst>
          </p:cNvPr>
          <p:cNvSpPr txBox="1"/>
          <p:nvPr/>
        </p:nvSpPr>
        <p:spPr>
          <a:xfrm>
            <a:off x="7152641" y="6553200"/>
            <a:ext cx="4399217" cy="492443"/>
          </a:xfrm>
          <a:prstGeom prst="rect">
            <a:avLst/>
          </a:prstGeom>
          <a:noFill/>
        </p:spPr>
        <p:txBody>
          <a:bodyPr wrap="none" rtlCol="0">
            <a:spAutoFit/>
          </a:bodyPr>
          <a:lstStyle/>
          <a:p>
            <a:r>
              <a:rPr lang="en-US" sz="2600" dirty="0">
                <a:latin typeface="+mj-lt"/>
              </a:rPr>
              <a:t>Example credit: Alexander </a:t>
            </a:r>
            <a:r>
              <a:rPr lang="en-US" sz="2600" dirty="0" err="1">
                <a:latin typeface="+mj-lt"/>
              </a:rPr>
              <a:t>Ilher</a:t>
            </a:r>
            <a:endParaRPr lang="en-US" sz="2600" dirty="0">
              <a:latin typeface="+mj-lt"/>
            </a:endParaRPr>
          </a:p>
        </p:txBody>
      </p:sp>
    </p:spTree>
    <p:extLst>
      <p:ext uri="{BB962C8B-B14F-4D97-AF65-F5344CB8AC3E}">
        <p14:creationId xmlns:p14="http://schemas.microsoft.com/office/powerpoint/2010/main" val="18287170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400" y="3527239"/>
            <a:ext cx="6528858" cy="2766465"/>
          </a:xfrm>
          <a:prstGeom prst="rect">
            <a:avLst/>
          </a:prstGeom>
        </p:spPr>
      </p:pic>
      <p:sp>
        <p:nvSpPr>
          <p:cNvPr id="6" name="Content Placeholder 2"/>
          <p:cNvSpPr txBox="1">
            <a:spLocks/>
          </p:cNvSpPr>
          <p:nvPr/>
        </p:nvSpPr>
        <p:spPr>
          <a:xfrm>
            <a:off x="887720" y="3527239"/>
            <a:ext cx="4964441" cy="4291584"/>
          </a:xfrm>
          <a:prstGeom prst="rect">
            <a:avLst/>
          </a:prstGeom>
        </p:spPr>
        <p:txBody>
          <a:bodyPr vert="horz" lIns="0" tIns="48768" rIns="0" bIns="48768"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33"/>
              <a:t>Simple idea:</a:t>
            </a:r>
          </a:p>
          <a:p>
            <a:r>
              <a:rPr lang="en-US" sz="2133" dirty="0"/>
              <a:t>1. Start with a weak learner (e.g. 1-split tree) and fit a model F to data y: F</a:t>
            </a:r>
            <a:r>
              <a:rPr lang="en-US" sz="2133" baseline="-25000" dirty="0"/>
              <a:t>1</a:t>
            </a:r>
            <a:r>
              <a:rPr lang="en-US" sz="2133" dirty="0"/>
              <a:t>(x) = y</a:t>
            </a:r>
          </a:p>
          <a:p>
            <a:r>
              <a:rPr lang="en-US" sz="2133" dirty="0"/>
              <a:t>2. Calculate residuals (i.e., where model is failing) F</a:t>
            </a:r>
            <a:r>
              <a:rPr lang="en-US" sz="2133" baseline="-25000" dirty="0"/>
              <a:t>1</a:t>
            </a:r>
            <a:r>
              <a:rPr lang="en-US" sz="2133" dirty="0"/>
              <a:t>(x) </a:t>
            </a:r>
            <a:r>
              <a:rPr lang="mr-IN" sz="2133" dirty="0"/>
              <a:t>–</a:t>
            </a:r>
            <a:r>
              <a:rPr lang="en-US" sz="2133" dirty="0"/>
              <a:t> y and make model h(x) that fits the residuals</a:t>
            </a:r>
          </a:p>
          <a:p>
            <a:r>
              <a:rPr lang="en-US" sz="2133" dirty="0"/>
              <a:t>3. Update model: F</a:t>
            </a:r>
            <a:r>
              <a:rPr lang="en-US" sz="2133" baseline="-25000" dirty="0"/>
              <a:t>2</a:t>
            </a:r>
            <a:r>
              <a:rPr lang="en-US" sz="2133" dirty="0"/>
              <a:t>(x) = F</a:t>
            </a:r>
            <a:r>
              <a:rPr lang="en-US" sz="2133" baseline="-25000" dirty="0"/>
              <a:t>1</a:t>
            </a:r>
            <a:r>
              <a:rPr lang="en-US" sz="2133" dirty="0"/>
              <a:t>(x) + h(x)</a:t>
            </a:r>
          </a:p>
          <a:p>
            <a:r>
              <a:rPr lang="en-US" sz="2133" dirty="0"/>
              <a:t>4. Repeat from 1, until convergence</a:t>
            </a:r>
          </a:p>
        </p:txBody>
      </p:sp>
      <p:sp>
        <p:nvSpPr>
          <p:cNvPr id="7" name="Title 1">
            <a:extLst>
              <a:ext uri="{FF2B5EF4-FFF2-40B4-BE49-F238E27FC236}">
                <a16:creationId xmlns:a16="http://schemas.microsoft.com/office/drawing/2014/main" id="{FE5A8D2F-9430-3F43-A3D8-811BC6865C9B}"/>
              </a:ext>
            </a:extLst>
          </p:cNvPr>
          <p:cNvSpPr>
            <a:spLocks noGrp="1"/>
          </p:cNvSpPr>
          <p:nvPr>
            <p:ph type="title"/>
          </p:nvPr>
        </p:nvSpPr>
        <p:spPr>
          <a:xfrm>
            <a:off x="1320800" y="838200"/>
            <a:ext cx="10728960" cy="938227"/>
          </a:xfrm>
        </p:spPr>
        <p:txBody>
          <a:bodyPr/>
          <a:lstStyle/>
          <a:p>
            <a:pPr algn="ctr"/>
            <a:r>
              <a:rPr lang="en-US" dirty="0"/>
              <a:t>Gradient Boosted Trees</a:t>
            </a:r>
          </a:p>
        </p:txBody>
      </p:sp>
      <p:sp>
        <p:nvSpPr>
          <p:cNvPr id="5" name="TextBox 4">
            <a:extLst>
              <a:ext uri="{FF2B5EF4-FFF2-40B4-BE49-F238E27FC236}">
                <a16:creationId xmlns:a16="http://schemas.microsoft.com/office/drawing/2014/main" id="{254BC570-F1D4-F040-8505-9FEFF3CB7C11}"/>
              </a:ext>
            </a:extLst>
          </p:cNvPr>
          <p:cNvSpPr txBox="1"/>
          <p:nvPr/>
        </p:nvSpPr>
        <p:spPr>
          <a:xfrm>
            <a:off x="7152641" y="6553200"/>
            <a:ext cx="4399217" cy="492443"/>
          </a:xfrm>
          <a:prstGeom prst="rect">
            <a:avLst/>
          </a:prstGeom>
          <a:noFill/>
        </p:spPr>
        <p:txBody>
          <a:bodyPr wrap="none" rtlCol="0">
            <a:spAutoFit/>
          </a:bodyPr>
          <a:lstStyle/>
          <a:p>
            <a:r>
              <a:rPr lang="en-US" sz="2600" dirty="0">
                <a:latin typeface="+mj-lt"/>
              </a:rPr>
              <a:t>Example credit: Alexander </a:t>
            </a:r>
            <a:r>
              <a:rPr lang="en-US" sz="2600" dirty="0" err="1">
                <a:latin typeface="+mj-lt"/>
              </a:rPr>
              <a:t>Ilher</a:t>
            </a:r>
            <a:endParaRPr lang="en-US" sz="2600" dirty="0">
              <a:latin typeface="+mj-lt"/>
            </a:endParaRPr>
          </a:p>
        </p:txBody>
      </p:sp>
    </p:spTree>
    <p:extLst>
      <p:ext uri="{BB962C8B-B14F-4D97-AF65-F5344CB8AC3E}">
        <p14:creationId xmlns:p14="http://schemas.microsoft.com/office/powerpoint/2010/main" val="116160285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0" y="3412939"/>
            <a:ext cx="7106970" cy="2668105"/>
          </a:xfrm>
          <a:prstGeom prst="rect">
            <a:avLst/>
          </a:prstGeom>
        </p:spPr>
      </p:pic>
      <p:sp>
        <p:nvSpPr>
          <p:cNvPr id="5" name="Content Placeholder 2"/>
          <p:cNvSpPr txBox="1">
            <a:spLocks/>
          </p:cNvSpPr>
          <p:nvPr/>
        </p:nvSpPr>
        <p:spPr>
          <a:xfrm>
            <a:off x="887720" y="3527239"/>
            <a:ext cx="4964441" cy="4291584"/>
          </a:xfrm>
          <a:prstGeom prst="rect">
            <a:avLst/>
          </a:prstGeom>
        </p:spPr>
        <p:txBody>
          <a:bodyPr vert="horz" lIns="0" tIns="48768" rIns="0" bIns="48768"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33" dirty="0"/>
              <a:t>Simple idea:</a:t>
            </a:r>
          </a:p>
          <a:p>
            <a:r>
              <a:rPr lang="en-US" sz="2133" dirty="0"/>
              <a:t>1. Start with a weak learner (e.g. 1-split tree) and fit a model F to data y: F</a:t>
            </a:r>
            <a:r>
              <a:rPr lang="en-US" sz="2133" baseline="-25000" dirty="0"/>
              <a:t>1</a:t>
            </a:r>
            <a:r>
              <a:rPr lang="en-US" sz="2133" dirty="0"/>
              <a:t>(x) = y</a:t>
            </a:r>
          </a:p>
          <a:p>
            <a:r>
              <a:rPr lang="en-US" sz="2133" dirty="0"/>
              <a:t>2. Calculate residuals (i.e., where model is failing) F</a:t>
            </a:r>
            <a:r>
              <a:rPr lang="en-US" sz="2133" baseline="-25000" dirty="0"/>
              <a:t>1</a:t>
            </a:r>
            <a:r>
              <a:rPr lang="en-US" sz="2133" dirty="0"/>
              <a:t>(x) </a:t>
            </a:r>
            <a:r>
              <a:rPr lang="mr-IN" sz="2133" dirty="0"/>
              <a:t>–</a:t>
            </a:r>
            <a:r>
              <a:rPr lang="en-US" sz="2133" dirty="0"/>
              <a:t> y and make model h(x) that fits the residuals</a:t>
            </a:r>
          </a:p>
          <a:p>
            <a:r>
              <a:rPr lang="en-US" sz="2133" dirty="0"/>
              <a:t>3. Update model: F</a:t>
            </a:r>
            <a:r>
              <a:rPr lang="en-US" sz="2133" baseline="-25000" dirty="0"/>
              <a:t>2</a:t>
            </a:r>
            <a:r>
              <a:rPr lang="en-US" sz="2133" dirty="0"/>
              <a:t>(x) = F</a:t>
            </a:r>
            <a:r>
              <a:rPr lang="en-US" sz="2133" baseline="-25000" dirty="0"/>
              <a:t>1</a:t>
            </a:r>
            <a:r>
              <a:rPr lang="en-US" sz="2133" dirty="0"/>
              <a:t>(x) + h(x)</a:t>
            </a:r>
          </a:p>
          <a:p>
            <a:r>
              <a:rPr lang="en-US" sz="2133" dirty="0"/>
              <a:t>4. Repeat from 1, until convergence</a:t>
            </a:r>
          </a:p>
        </p:txBody>
      </p:sp>
      <p:sp>
        <p:nvSpPr>
          <p:cNvPr id="6" name="Title 1">
            <a:extLst>
              <a:ext uri="{FF2B5EF4-FFF2-40B4-BE49-F238E27FC236}">
                <a16:creationId xmlns:a16="http://schemas.microsoft.com/office/drawing/2014/main" id="{23B16F5D-C5B3-6D4F-8602-FEC766F120C3}"/>
              </a:ext>
            </a:extLst>
          </p:cNvPr>
          <p:cNvSpPr txBox="1">
            <a:spLocks/>
          </p:cNvSpPr>
          <p:nvPr/>
        </p:nvSpPr>
        <p:spPr>
          <a:xfrm>
            <a:off x="1320800" y="838200"/>
            <a:ext cx="10728960" cy="93822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1300460" rtl="0" eaLnBrk="1" latinLnBrk="0" hangingPunct="1">
              <a:lnSpc>
                <a:spcPct val="90000"/>
              </a:lnSpc>
              <a:spcBef>
                <a:spcPct val="0"/>
              </a:spcBef>
              <a:buNone/>
              <a:defRPr sz="3698" kern="1200" cap="all" spc="284" baseline="0">
                <a:solidFill>
                  <a:schemeClr val="tx1">
                    <a:lumMod val="85000"/>
                    <a:lumOff val="15000"/>
                  </a:schemeClr>
                </a:solidFill>
                <a:latin typeface="+mj-lt"/>
                <a:ea typeface="+mj-ea"/>
                <a:cs typeface="+mj-cs"/>
              </a:defRPr>
            </a:lvl1pPr>
          </a:lstStyle>
          <a:p>
            <a:pPr fontAlgn="auto">
              <a:spcAft>
                <a:spcPts val="0"/>
              </a:spcAft>
            </a:pPr>
            <a:r>
              <a:rPr lang="en-US" dirty="0"/>
              <a:t>Gradient Boosted Trees</a:t>
            </a:r>
          </a:p>
        </p:txBody>
      </p:sp>
      <p:sp>
        <p:nvSpPr>
          <p:cNvPr id="7" name="TextBox 6">
            <a:extLst>
              <a:ext uri="{FF2B5EF4-FFF2-40B4-BE49-F238E27FC236}">
                <a16:creationId xmlns:a16="http://schemas.microsoft.com/office/drawing/2014/main" id="{15BCC037-5A1F-344B-B861-1A4402489E20}"/>
              </a:ext>
            </a:extLst>
          </p:cNvPr>
          <p:cNvSpPr txBox="1"/>
          <p:nvPr/>
        </p:nvSpPr>
        <p:spPr>
          <a:xfrm>
            <a:off x="7152641" y="6553200"/>
            <a:ext cx="4399217" cy="492443"/>
          </a:xfrm>
          <a:prstGeom prst="rect">
            <a:avLst/>
          </a:prstGeom>
          <a:noFill/>
        </p:spPr>
        <p:txBody>
          <a:bodyPr wrap="none" rtlCol="0">
            <a:spAutoFit/>
          </a:bodyPr>
          <a:lstStyle/>
          <a:p>
            <a:r>
              <a:rPr lang="en-US" sz="2600" dirty="0">
                <a:latin typeface="+mj-lt"/>
              </a:rPr>
              <a:t>Example credit: Alexander </a:t>
            </a:r>
            <a:r>
              <a:rPr lang="en-US" sz="2600" dirty="0" err="1">
                <a:latin typeface="+mj-lt"/>
              </a:rPr>
              <a:t>Ilher</a:t>
            </a:r>
            <a:endParaRPr lang="en-US" sz="2600" dirty="0">
              <a:latin typeface="+mj-lt"/>
            </a:endParaRPr>
          </a:p>
        </p:txBody>
      </p:sp>
    </p:spTree>
    <p:extLst>
      <p:ext uri="{BB962C8B-B14F-4D97-AF65-F5344CB8AC3E}">
        <p14:creationId xmlns:p14="http://schemas.microsoft.com/office/powerpoint/2010/main" val="2852650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6982" y="1833283"/>
            <a:ext cx="9145594" cy="5476663"/>
          </a:xfrm>
          <a:prstGeom prst="rect">
            <a:avLst/>
          </a:prstGeom>
          <a:solidFill>
            <a:srgbClr val="FFFFFF"/>
          </a:solidFill>
          <a:ln w="28872">
            <a:solidFill>
              <a:srgbClr val="404040"/>
            </a:solidFill>
          </a:ln>
        </p:spPr>
        <p:txBody>
          <a:bodyPr vert="horz" wrap="square" lIns="0" tIns="797" rIns="0" bIns="0" rtlCol="0">
            <a:spAutoFit/>
          </a:bodyPr>
          <a:lstStyle/>
          <a:p>
            <a:pPr marL="2165073" marR="2156307">
              <a:lnSpc>
                <a:spcPts val="5271"/>
              </a:lnSpc>
            </a:pPr>
            <a:endParaRPr lang="en-US" sz="5208" dirty="0">
              <a:latin typeface="Times New Roman"/>
              <a:cs typeface="Times New Roman"/>
            </a:endParaRPr>
          </a:p>
          <a:p>
            <a:pPr marL="2165073" marR="2156307">
              <a:lnSpc>
                <a:spcPts val="5271"/>
              </a:lnSpc>
            </a:pPr>
            <a:r>
              <a:rPr sz="4894" spc="300" dirty="0">
                <a:solidFill>
                  <a:srgbClr val="262626"/>
                </a:solidFill>
                <a:latin typeface="+mj-lt"/>
                <a:cs typeface="Gill Sans MT"/>
              </a:rPr>
              <a:t>THE POWER OF ENSEMBLING:</a:t>
            </a:r>
            <a:endParaRPr sz="4894" spc="300" dirty="0">
              <a:latin typeface="+mj-lt"/>
              <a:cs typeface="Gill Sans MT"/>
            </a:endParaRPr>
          </a:p>
          <a:p>
            <a:pPr marL="1594">
              <a:lnSpc>
                <a:spcPts val="5572"/>
              </a:lnSpc>
              <a:spcBef>
                <a:spcPts val="4742"/>
              </a:spcBef>
            </a:pPr>
            <a:r>
              <a:rPr sz="4894" b="1" dirty="0">
                <a:solidFill>
                  <a:srgbClr val="262626"/>
                </a:solidFill>
                <a:latin typeface="+mj-lt"/>
                <a:cs typeface="Gill Sans MT Bold"/>
              </a:rPr>
              <a:t>BAGGING AND</a:t>
            </a:r>
            <a:endParaRPr sz="4894" dirty="0">
              <a:latin typeface="+mj-lt"/>
              <a:cs typeface="Gill Sans MT Bold"/>
            </a:endParaRPr>
          </a:p>
          <a:p>
            <a:pPr marR="21515">
              <a:lnSpc>
                <a:spcPts val="5572"/>
              </a:lnSpc>
            </a:pPr>
            <a:r>
              <a:rPr sz="4894" b="1" dirty="0">
                <a:solidFill>
                  <a:srgbClr val="262626"/>
                </a:solidFill>
                <a:latin typeface="+mj-lt"/>
                <a:cs typeface="Gill Sans MT Bold"/>
              </a:rPr>
              <a:t>BOOSTING METHODS</a:t>
            </a:r>
            <a:endParaRPr lang="en-US" sz="4894" b="1" dirty="0">
              <a:solidFill>
                <a:srgbClr val="262626"/>
              </a:solidFill>
              <a:latin typeface="+mj-lt"/>
              <a:cs typeface="Gill Sans MT Bold"/>
            </a:endParaRPr>
          </a:p>
          <a:p>
            <a:pPr marR="21515">
              <a:lnSpc>
                <a:spcPts val="5572"/>
              </a:lnSpc>
            </a:pPr>
            <a:endParaRPr sz="4894" dirty="0">
              <a:latin typeface="+mj-lt"/>
              <a:cs typeface="Gill Sans MT Bold"/>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920" y="762000"/>
            <a:ext cx="10728960" cy="938227"/>
          </a:xfrm>
        </p:spPr>
        <p:txBody>
          <a:bodyPr/>
          <a:lstStyle/>
          <a:p>
            <a:pPr algn="ctr"/>
            <a:r>
              <a:rPr lang="en-US" dirty="0"/>
              <a:t>Gradient Boosted Trees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1" y="3527239"/>
            <a:ext cx="6830731" cy="2489069"/>
          </a:xfrm>
          <a:prstGeom prst="rect">
            <a:avLst/>
          </a:prstGeom>
        </p:spPr>
      </p:pic>
      <p:sp>
        <p:nvSpPr>
          <p:cNvPr id="6" name="Content Placeholder 2"/>
          <p:cNvSpPr txBox="1">
            <a:spLocks/>
          </p:cNvSpPr>
          <p:nvPr/>
        </p:nvSpPr>
        <p:spPr>
          <a:xfrm>
            <a:off x="887720" y="3527239"/>
            <a:ext cx="4964441" cy="4291584"/>
          </a:xfrm>
          <a:prstGeom prst="rect">
            <a:avLst/>
          </a:prstGeom>
        </p:spPr>
        <p:txBody>
          <a:bodyPr vert="horz" lIns="0" tIns="48768" rIns="0" bIns="48768"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33" dirty="0"/>
              <a:t>Simple idea:</a:t>
            </a:r>
          </a:p>
          <a:p>
            <a:r>
              <a:rPr lang="en-US" sz="2133" dirty="0"/>
              <a:t>1. Start with a weak learner (e.g. 1-split tree) and fit a model F to data y: F</a:t>
            </a:r>
            <a:r>
              <a:rPr lang="en-US" sz="2133" baseline="-25000" dirty="0"/>
              <a:t>1</a:t>
            </a:r>
            <a:r>
              <a:rPr lang="en-US" sz="2133" dirty="0"/>
              <a:t>(x) = y</a:t>
            </a:r>
          </a:p>
          <a:p>
            <a:r>
              <a:rPr lang="en-US" sz="2133" dirty="0"/>
              <a:t>2. Calculate residuals (i.e., where model is failing) F</a:t>
            </a:r>
            <a:r>
              <a:rPr lang="en-US" sz="2133" baseline="-25000" dirty="0"/>
              <a:t>1</a:t>
            </a:r>
            <a:r>
              <a:rPr lang="en-US" sz="2133" dirty="0"/>
              <a:t>(x) </a:t>
            </a:r>
            <a:r>
              <a:rPr lang="mr-IN" sz="2133" dirty="0"/>
              <a:t>–</a:t>
            </a:r>
            <a:r>
              <a:rPr lang="en-US" sz="2133" dirty="0"/>
              <a:t> y and make model h(x) that fits the residuals</a:t>
            </a:r>
          </a:p>
          <a:p>
            <a:r>
              <a:rPr lang="en-US" sz="2133" dirty="0"/>
              <a:t>3. Update model: F</a:t>
            </a:r>
            <a:r>
              <a:rPr lang="en-US" sz="2133" baseline="-25000" dirty="0"/>
              <a:t>2</a:t>
            </a:r>
            <a:r>
              <a:rPr lang="en-US" sz="2133" dirty="0"/>
              <a:t>(x) = F</a:t>
            </a:r>
            <a:r>
              <a:rPr lang="en-US" sz="2133" baseline="-25000" dirty="0"/>
              <a:t>1</a:t>
            </a:r>
            <a:r>
              <a:rPr lang="en-US" sz="2133" dirty="0"/>
              <a:t>(x) + h(x)</a:t>
            </a:r>
          </a:p>
          <a:p>
            <a:r>
              <a:rPr lang="en-US" sz="2133" dirty="0"/>
              <a:t>4. Repeat from 1, until convergence</a:t>
            </a:r>
          </a:p>
        </p:txBody>
      </p:sp>
      <p:sp>
        <p:nvSpPr>
          <p:cNvPr id="7" name="TextBox 6">
            <a:extLst>
              <a:ext uri="{FF2B5EF4-FFF2-40B4-BE49-F238E27FC236}">
                <a16:creationId xmlns:a16="http://schemas.microsoft.com/office/drawing/2014/main" id="{A9D8DF50-BE46-4D47-9B45-DEA8EB6A7D34}"/>
              </a:ext>
            </a:extLst>
          </p:cNvPr>
          <p:cNvSpPr txBox="1"/>
          <p:nvPr/>
        </p:nvSpPr>
        <p:spPr>
          <a:xfrm>
            <a:off x="7152641" y="6553200"/>
            <a:ext cx="4399217" cy="492443"/>
          </a:xfrm>
          <a:prstGeom prst="rect">
            <a:avLst/>
          </a:prstGeom>
          <a:noFill/>
        </p:spPr>
        <p:txBody>
          <a:bodyPr wrap="none" rtlCol="0">
            <a:spAutoFit/>
          </a:bodyPr>
          <a:lstStyle/>
          <a:p>
            <a:r>
              <a:rPr lang="en-US" sz="2600" dirty="0">
                <a:latin typeface="+mj-lt"/>
              </a:rPr>
              <a:t>Example credit: Alexander </a:t>
            </a:r>
            <a:r>
              <a:rPr lang="en-US" sz="2600" dirty="0" err="1">
                <a:latin typeface="+mj-lt"/>
              </a:rPr>
              <a:t>Ilher</a:t>
            </a:r>
            <a:endParaRPr lang="en-US" sz="2600" dirty="0">
              <a:latin typeface="+mj-lt"/>
            </a:endParaRPr>
          </a:p>
        </p:txBody>
      </p:sp>
    </p:spTree>
    <p:extLst>
      <p:ext uri="{BB962C8B-B14F-4D97-AF65-F5344CB8AC3E}">
        <p14:creationId xmlns:p14="http://schemas.microsoft.com/office/powerpoint/2010/main" val="4379138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F011-27DA-9942-81D9-6228D2025645}"/>
              </a:ext>
            </a:extLst>
          </p:cNvPr>
          <p:cNvSpPr>
            <a:spLocks noGrp="1"/>
          </p:cNvSpPr>
          <p:nvPr>
            <p:ph type="title"/>
          </p:nvPr>
        </p:nvSpPr>
        <p:spPr>
          <a:xfrm>
            <a:off x="1785410" y="475488"/>
            <a:ext cx="9796613" cy="1690624"/>
          </a:xfrm>
        </p:spPr>
        <p:txBody>
          <a:bodyPr>
            <a:normAutofit/>
          </a:bodyPr>
          <a:lstStyle/>
          <a:p>
            <a:r>
              <a:rPr lang="en-US" sz="4000" dirty="0"/>
              <a:t>Let’s put the “Gradient” in GBM</a:t>
            </a:r>
            <a:endParaRPr lang="en-US" dirty="0"/>
          </a:p>
        </p:txBody>
      </p:sp>
      <p:sp>
        <p:nvSpPr>
          <p:cNvPr id="3" name="Content Placeholder 2"/>
          <p:cNvSpPr>
            <a:spLocks noGrp="1"/>
          </p:cNvSpPr>
          <p:nvPr>
            <p:ph idx="4294967295"/>
          </p:nvPr>
        </p:nvSpPr>
        <p:spPr>
          <a:xfrm>
            <a:off x="1099432" y="2826965"/>
            <a:ext cx="11022488" cy="4291012"/>
          </a:xfrm>
        </p:spPr>
        <p:txBody>
          <a:bodyPr>
            <a:normAutofit/>
          </a:bodyPr>
          <a:lstStyle/>
          <a:p>
            <a:r>
              <a:rPr lang="en-US" sz="3200" dirty="0"/>
              <a:t>The general idea of “Gradient Descent” is that the most efficient way to minimize a function is to move in the direction of the loss function’s negative gradient.</a:t>
            </a:r>
          </a:p>
          <a:p>
            <a:r>
              <a:rPr lang="en-US" sz="3200" dirty="0"/>
              <a:t>If we want to minimize the loss function, we can fit a model iteratively to its </a:t>
            </a:r>
            <a:r>
              <a:rPr lang="en-US" sz="3200" dirty="0">
                <a:solidFill>
                  <a:srgbClr val="FF0000"/>
                </a:solidFill>
              </a:rPr>
              <a:t>negative gradient components.</a:t>
            </a:r>
          </a:p>
          <a:p>
            <a:r>
              <a:rPr lang="en-US" sz="3200" dirty="0">
                <a:solidFill>
                  <a:schemeClr val="tx1"/>
                </a:solidFill>
              </a:rPr>
              <a:t>In fact, fitting the residuals works because </a:t>
            </a:r>
            <a:r>
              <a:rPr lang="en-US" sz="3200" dirty="0">
                <a:solidFill>
                  <a:srgbClr val="FF0000"/>
                </a:solidFill>
              </a:rPr>
              <a:t>the residuals are the derivative of the mean square error function</a:t>
            </a:r>
            <a:r>
              <a:rPr lang="en-US" sz="3200" dirty="0">
                <a:solidFill>
                  <a:schemeClr val="tx1"/>
                </a:solidFill>
              </a:rPr>
              <a:t>.</a:t>
            </a:r>
          </a:p>
        </p:txBody>
      </p:sp>
      <p:sp>
        <p:nvSpPr>
          <p:cNvPr id="4" name="Title 1"/>
          <p:cNvSpPr txBox="1">
            <a:spLocks/>
          </p:cNvSpPr>
          <p:nvPr/>
        </p:nvSpPr>
        <p:spPr>
          <a:xfrm>
            <a:off x="1170432" y="1779353"/>
            <a:ext cx="10728960" cy="938227"/>
          </a:xfrm>
          <a:prstGeom prst="rect">
            <a:avLst/>
          </a:prstGeom>
        </p:spPr>
        <p:txBody>
          <a:bodyPr vert="horz" lIns="97536" tIns="48768" rIns="97536" bIns="48768"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5120" dirty="0"/>
          </a:p>
        </p:txBody>
      </p:sp>
      <p:pic>
        <p:nvPicPr>
          <p:cNvPr id="4108" name="Picture 12" descr="gamma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193040" cy="1016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gamma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193040" cy="10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erson with his mouth open&#10;&#10;Description automatically generated">
            <a:extLst>
              <a:ext uri="{FF2B5EF4-FFF2-40B4-BE49-F238E27FC236}">
                <a16:creationId xmlns:a16="http://schemas.microsoft.com/office/drawing/2014/main" id="{D1762040-F0F9-CD4F-8772-8190FAB351BA}"/>
              </a:ext>
            </a:extLst>
          </p:cNvPr>
          <p:cNvPicPr>
            <a:picLocks noChangeAspect="1"/>
          </p:cNvPicPr>
          <p:nvPr/>
        </p:nvPicPr>
        <p:blipFill>
          <a:blip r:embed="rId3"/>
          <a:stretch>
            <a:fillRect/>
          </a:stretch>
        </p:blipFill>
        <p:spPr>
          <a:xfrm>
            <a:off x="4248912" y="7227362"/>
            <a:ext cx="4572000" cy="2036618"/>
          </a:xfrm>
          <a:prstGeom prst="rect">
            <a:avLst/>
          </a:prstGeom>
        </p:spPr>
      </p:pic>
    </p:spTree>
    <p:extLst>
      <p:ext uri="{BB962C8B-B14F-4D97-AF65-F5344CB8AC3E}">
        <p14:creationId xmlns:p14="http://schemas.microsoft.com/office/powerpoint/2010/main" val="147896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659" y="3124200"/>
            <a:ext cx="8444807" cy="4411709"/>
          </a:xfrm>
        </p:spPr>
        <p:txBody>
          <a:bodyPr>
            <a:normAutofit lnSpcReduction="10000"/>
          </a:bodyPr>
          <a:lstStyle/>
          <a:p>
            <a:r>
              <a:rPr lang="en-US" dirty="0"/>
              <a:t>Modified idea to work with any differentiable loss function L:</a:t>
            </a:r>
          </a:p>
          <a:p>
            <a:endParaRPr lang="en-US" dirty="0"/>
          </a:p>
          <a:p>
            <a:pPr marL="365771" indent="-365771">
              <a:buAutoNum type="arabicPeriod"/>
            </a:pPr>
            <a:r>
              <a:rPr lang="en-US" dirty="0"/>
              <a:t>Initialize F to median of y</a:t>
            </a:r>
          </a:p>
          <a:p>
            <a:pPr marL="365771" indent="-365771">
              <a:buAutoNum type="arabicPeriod"/>
            </a:pPr>
            <a:r>
              <a:rPr lang="en-US" dirty="0"/>
              <a:t>Calculate pseudo-residuals =  - </a:t>
            </a:r>
            <a:r>
              <a:rPr lang="en-US" dirty="0" err="1"/>
              <a:t>dL</a:t>
            </a:r>
            <a:r>
              <a:rPr lang="en-US" dirty="0"/>
              <a:t>/</a:t>
            </a:r>
            <a:r>
              <a:rPr lang="en-US" dirty="0" err="1"/>
              <a:t>dF</a:t>
            </a:r>
            <a:endParaRPr lang="en-US" dirty="0"/>
          </a:p>
          <a:p>
            <a:pPr marL="365771" indent="-365771">
              <a:buAutoNum type="arabicPeriod"/>
            </a:pPr>
            <a:r>
              <a:rPr lang="en-US" dirty="0"/>
              <a:t>Fit model to pseudo - residuals, h(x)</a:t>
            </a:r>
          </a:p>
          <a:p>
            <a:pPr marL="365771" indent="-365771">
              <a:buAutoNum type="arabicPeriod"/>
            </a:pPr>
            <a:r>
              <a:rPr lang="en-US" dirty="0"/>
              <a:t>Make new model: F</a:t>
            </a:r>
            <a:r>
              <a:rPr lang="en-US" baseline="-25000" dirty="0"/>
              <a:t>2</a:t>
            </a:r>
            <a:r>
              <a:rPr lang="en-US" dirty="0"/>
              <a:t>(x) = F</a:t>
            </a:r>
            <a:r>
              <a:rPr lang="en-US" baseline="-25000" dirty="0"/>
              <a:t>1</a:t>
            </a:r>
            <a:r>
              <a:rPr lang="en-US" dirty="0"/>
              <a:t>(x) + α* h(x)  (α = learning rate)</a:t>
            </a:r>
          </a:p>
          <a:p>
            <a:pPr marL="365771" indent="-365771">
              <a:buAutoNum type="arabicPeriod"/>
            </a:pPr>
            <a:r>
              <a:rPr lang="en-US" dirty="0"/>
              <a:t>Repeat from 2, until convergence</a:t>
            </a:r>
          </a:p>
          <a:p>
            <a:endParaRPr lang="en-US" dirty="0">
              <a:solidFill>
                <a:schemeClr val="tx1"/>
              </a:solidFill>
            </a:endParaRPr>
          </a:p>
        </p:txBody>
      </p:sp>
      <p:pic>
        <p:nvPicPr>
          <p:cNvPr id="4108" name="Picture 12" descr="gamma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193040" cy="1016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gamma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193040" cy="101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023716" y="3124200"/>
            <a:ext cx="3601765" cy="6001643"/>
          </a:xfrm>
          <a:prstGeom prst="rect">
            <a:avLst/>
          </a:prstGeom>
          <a:noFill/>
        </p:spPr>
        <p:txBody>
          <a:bodyPr wrap="square" rtlCol="0">
            <a:spAutoFit/>
          </a:bodyPr>
          <a:lstStyle/>
          <a:p>
            <a:pPr algn="just"/>
            <a:r>
              <a:rPr lang="en-US" sz="2400" dirty="0">
                <a:latin typeface="+mn-lt"/>
              </a:rPr>
              <a:t>The learning rate is a parameter of boosted models (</a:t>
            </a:r>
            <a:r>
              <a:rPr lang="en-US" sz="2400" dirty="0">
                <a:solidFill>
                  <a:srgbClr val="FF0000"/>
                </a:solidFill>
                <a:latin typeface="+mn-lt"/>
              </a:rPr>
              <a:t>shrinkage</a:t>
            </a:r>
            <a:r>
              <a:rPr lang="en-US" sz="2400" dirty="0">
                <a:latin typeface="+mn-lt"/>
              </a:rPr>
              <a:t>).</a:t>
            </a:r>
          </a:p>
          <a:p>
            <a:pPr algn="just"/>
            <a:endParaRPr lang="en-US" sz="2400" dirty="0">
              <a:latin typeface="+mn-lt"/>
            </a:endParaRPr>
          </a:p>
          <a:p>
            <a:pPr algn="just"/>
            <a:r>
              <a:rPr lang="en-US" sz="2400" dirty="0">
                <a:latin typeface="+mn-lt"/>
              </a:rPr>
              <a:t>Small α values require larger # of iterations but often gives better predictions</a:t>
            </a:r>
          </a:p>
          <a:p>
            <a:pPr algn="just"/>
            <a:endParaRPr lang="en-US" sz="2400" dirty="0">
              <a:latin typeface="+mn-lt"/>
            </a:endParaRPr>
          </a:p>
          <a:p>
            <a:pPr algn="just"/>
            <a:r>
              <a:rPr lang="en-US" sz="2400" dirty="0">
                <a:latin typeface="+mn-lt"/>
              </a:rPr>
              <a:t>α can be chosen on a step-by-step basis and becomes the weight of each predictor in the final ensemble.</a:t>
            </a:r>
          </a:p>
          <a:p>
            <a:pPr algn="just"/>
            <a:endParaRPr lang="en-US" sz="2400" dirty="0">
              <a:latin typeface="+mn-lt"/>
            </a:endParaRPr>
          </a:p>
          <a:p>
            <a:pPr algn="just"/>
            <a:endParaRPr lang="en-US" sz="2400" dirty="0">
              <a:latin typeface="+mn-lt"/>
            </a:endParaRPr>
          </a:p>
        </p:txBody>
      </p:sp>
      <p:sp>
        <p:nvSpPr>
          <p:cNvPr id="7" name="Title 1">
            <a:extLst>
              <a:ext uri="{FF2B5EF4-FFF2-40B4-BE49-F238E27FC236}">
                <a16:creationId xmlns:a16="http://schemas.microsoft.com/office/drawing/2014/main" id="{682AB471-0D7F-CD44-82EE-1FB4771B9E8B}"/>
              </a:ext>
            </a:extLst>
          </p:cNvPr>
          <p:cNvSpPr>
            <a:spLocks noGrp="1"/>
          </p:cNvSpPr>
          <p:nvPr>
            <p:ph type="title"/>
          </p:nvPr>
        </p:nvSpPr>
        <p:spPr>
          <a:xfrm>
            <a:off x="1785410" y="475488"/>
            <a:ext cx="9796613" cy="1690624"/>
          </a:xfrm>
        </p:spPr>
        <p:txBody>
          <a:bodyPr>
            <a:normAutofit/>
          </a:bodyPr>
          <a:lstStyle/>
          <a:p>
            <a:r>
              <a:rPr lang="en-US" sz="4000" dirty="0"/>
              <a:t>Let’s put the “Gradient” in GBM</a:t>
            </a:r>
            <a:endParaRPr lang="en-US" dirty="0"/>
          </a:p>
        </p:txBody>
      </p:sp>
    </p:spTree>
    <p:extLst>
      <p:ext uri="{BB962C8B-B14F-4D97-AF65-F5344CB8AC3E}">
        <p14:creationId xmlns:p14="http://schemas.microsoft.com/office/powerpoint/2010/main" val="1839670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508" y="685800"/>
            <a:ext cx="8444807" cy="1690624"/>
          </a:xfrm>
        </p:spPr>
        <p:txBody>
          <a:bodyPr>
            <a:normAutofit fontScale="90000"/>
          </a:bodyPr>
          <a:lstStyle/>
          <a:p>
            <a:pPr algn="ctr"/>
            <a:r>
              <a:rPr lang="en-US" dirty="0"/>
              <a:t>Issues with GBT: </a:t>
            </a:r>
            <a:br>
              <a:rPr lang="en-US" dirty="0"/>
            </a:br>
            <a:r>
              <a:rPr lang="en-US" dirty="0"/>
              <a:t>very easy to overfit → regularization is needed!</a:t>
            </a:r>
          </a:p>
        </p:txBody>
      </p:sp>
      <p:sp>
        <p:nvSpPr>
          <p:cNvPr id="3" name="Content Placeholder 2"/>
          <p:cNvSpPr>
            <a:spLocks noGrp="1"/>
          </p:cNvSpPr>
          <p:nvPr>
            <p:ph idx="1"/>
          </p:nvPr>
        </p:nvSpPr>
        <p:spPr>
          <a:xfrm>
            <a:off x="820926" y="3124200"/>
            <a:ext cx="11701273" cy="5943600"/>
          </a:xfrm>
        </p:spPr>
        <p:txBody>
          <a:bodyPr>
            <a:normAutofit/>
          </a:bodyPr>
          <a:lstStyle/>
          <a:p>
            <a:r>
              <a:rPr lang="en-US" dirty="0">
                <a:solidFill>
                  <a:srgbClr val="FF0000"/>
                </a:solidFill>
              </a:rPr>
              <a:t>Regularization</a:t>
            </a:r>
            <a:r>
              <a:rPr lang="en-US" dirty="0"/>
              <a:t> can be applied in various ways:</a:t>
            </a:r>
          </a:p>
          <a:p>
            <a:r>
              <a:rPr lang="en-US" dirty="0">
                <a:solidFill>
                  <a:srgbClr val="FF0000"/>
                </a:solidFill>
              </a:rPr>
              <a:t>Shrinkage:  </a:t>
            </a:r>
            <a:r>
              <a:rPr lang="en-US" dirty="0"/>
              <a:t>We can choose a small value (&lt; 1) for the coefficient </a:t>
            </a:r>
            <a:r>
              <a:rPr lang="en-US" dirty="0" err="1"/>
              <a:t>η</a:t>
            </a:r>
            <a:r>
              <a:rPr lang="en-US" dirty="0"/>
              <a:t>, also known in </a:t>
            </a:r>
            <a:r>
              <a:rPr lang="en-US" dirty="0" err="1"/>
              <a:t>sklearn</a:t>
            </a:r>
            <a:r>
              <a:rPr lang="en-US" dirty="0"/>
              <a:t> as learning rate, which regulates the contribution of each new correction to the current model.  A GBT model with smaller values of </a:t>
            </a:r>
            <a:r>
              <a:rPr lang="en-US" dirty="0" err="1"/>
              <a:t>η</a:t>
            </a:r>
            <a:r>
              <a:rPr lang="en-US" dirty="0"/>
              <a:t> will take longer to achieve the same accuracy; there is a trade-off between the number of iterations and the learning rate. </a:t>
            </a:r>
          </a:p>
          <a:p>
            <a:r>
              <a:rPr lang="en-US" dirty="0">
                <a:solidFill>
                  <a:srgbClr val="FF0000"/>
                </a:solidFill>
              </a:rPr>
              <a:t>Subsampling:  </a:t>
            </a:r>
            <a:r>
              <a:rPr lang="en-US" dirty="0"/>
              <a:t>We might select a random fraction of the data (with or without replacement) in order to fit each step.  The smaller the fraction, the stronger the regularization. </a:t>
            </a:r>
          </a:p>
          <a:p>
            <a:r>
              <a:rPr lang="en-US" dirty="0">
                <a:solidFill>
                  <a:srgbClr val="FF0000"/>
                </a:solidFill>
              </a:rPr>
              <a:t>Random feature selection</a:t>
            </a:r>
            <a:r>
              <a:rPr lang="en-US" dirty="0"/>
              <a:t>:  We might use only a random subset of features at each step.  This randomization technique is “borrowed” from bagging algorithms such as Random Forests, where it is similarly used to reduce the variance of the single estimator. </a:t>
            </a:r>
          </a:p>
          <a:p>
            <a:endParaRPr lang="en-US" dirty="0"/>
          </a:p>
        </p:txBody>
      </p:sp>
    </p:spTree>
    <p:extLst>
      <p:ext uri="{BB962C8B-B14F-4D97-AF65-F5344CB8AC3E}">
        <p14:creationId xmlns:p14="http://schemas.microsoft.com/office/powerpoint/2010/main" val="67416715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457200"/>
            <a:ext cx="10502392" cy="2225042"/>
          </a:xfrm>
        </p:spPr>
        <p:txBody>
          <a:bodyPr>
            <a:noAutofit/>
          </a:bodyPr>
          <a:lstStyle/>
          <a:p>
            <a:pPr algn="ctr"/>
            <a:r>
              <a:rPr lang="en-US" sz="4053" dirty="0"/>
              <a:t>What can you use Bagging/Boosting methods for?</a:t>
            </a:r>
          </a:p>
        </p:txBody>
      </p:sp>
      <p:sp>
        <p:nvSpPr>
          <p:cNvPr id="3" name="Content Placeholder 2"/>
          <p:cNvSpPr>
            <a:spLocks noGrp="1"/>
          </p:cNvSpPr>
          <p:nvPr>
            <p:ph idx="1"/>
          </p:nvPr>
        </p:nvSpPr>
        <p:spPr>
          <a:xfrm>
            <a:off x="1168400" y="3124200"/>
            <a:ext cx="11046968" cy="5891670"/>
          </a:xfrm>
        </p:spPr>
        <p:txBody>
          <a:bodyPr>
            <a:normAutofit/>
          </a:bodyPr>
          <a:lstStyle/>
          <a:p>
            <a:pPr>
              <a:lnSpc>
                <a:spcPct val="150000"/>
              </a:lnSpc>
            </a:pPr>
            <a:r>
              <a:rPr lang="en-US" sz="2800" dirty="0"/>
              <a:t>Both classification and regression problems!</a:t>
            </a:r>
          </a:p>
          <a:p>
            <a:pPr>
              <a:lnSpc>
                <a:spcPct val="150000"/>
              </a:lnSpc>
            </a:pPr>
            <a:r>
              <a:rPr lang="en-US" sz="2800" dirty="0"/>
              <a:t>You can also always turn a classification problem into a regression problem by predicting a probability that on object belongs to a certain class</a:t>
            </a:r>
          </a:p>
          <a:p>
            <a:pPr>
              <a:lnSpc>
                <a:spcPct val="150000"/>
              </a:lnSpc>
            </a:pPr>
            <a:r>
              <a:rPr lang="en-US" sz="2800" dirty="0"/>
              <a:t>They are an all-purpose, generally fast and accurate sets of algorithms</a:t>
            </a:r>
          </a:p>
          <a:p>
            <a:pPr>
              <a:lnSpc>
                <a:spcPct val="150000"/>
              </a:lnSpc>
            </a:pPr>
            <a:r>
              <a:rPr lang="en-US" sz="2800" dirty="0"/>
              <a:t>For tabular data (where you don’t need to learn a representation, i.e., you are satisfied with your original feature space), often the best method out there (see </a:t>
            </a:r>
            <a:r>
              <a:rPr lang="en-US" sz="2800" dirty="0">
                <a:hlinkClick r:id="rId2"/>
              </a:rPr>
              <a:t>this thread</a:t>
            </a:r>
            <a:r>
              <a:rPr lang="en-US" sz="2800" dirty="0"/>
              <a:t>)</a:t>
            </a:r>
          </a:p>
        </p:txBody>
      </p:sp>
    </p:spTree>
    <p:extLst>
      <p:ext uri="{BB962C8B-B14F-4D97-AF65-F5344CB8AC3E}">
        <p14:creationId xmlns:p14="http://schemas.microsoft.com/office/powerpoint/2010/main" val="26477546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6800" y="304800"/>
            <a:ext cx="6547821" cy="881269"/>
          </a:xfrm>
          <a:prstGeom prst="rect">
            <a:avLst/>
          </a:prstGeom>
          <a:solidFill>
            <a:srgbClr val="FFFFFF"/>
          </a:solidFill>
          <a:ln w="24060">
            <a:solidFill>
              <a:srgbClr val="404040"/>
            </a:solidFill>
          </a:ln>
        </p:spPr>
        <p:txBody>
          <a:bodyPr vert="horz" wrap="square" lIns="0" tIns="309183" rIns="0" bIns="0" rtlCol="0" anchor="ctr">
            <a:spAutoFit/>
          </a:bodyPr>
          <a:lstStyle/>
          <a:p>
            <a:pPr>
              <a:lnSpc>
                <a:spcPct val="100000"/>
              </a:lnSpc>
              <a:spcBef>
                <a:spcPts val="2435"/>
              </a:spcBef>
            </a:pPr>
            <a:r>
              <a:rPr lang="en-US" spc="270" dirty="0"/>
              <a:t>ENSEMBLING</a:t>
            </a:r>
          </a:p>
        </p:txBody>
      </p:sp>
      <p:sp>
        <p:nvSpPr>
          <p:cNvPr id="3" name="object 3"/>
          <p:cNvSpPr txBox="1">
            <a:spLocks noGrp="1"/>
          </p:cNvSpPr>
          <p:nvPr>
            <p:ph type="body" idx="1"/>
          </p:nvPr>
        </p:nvSpPr>
        <p:spPr>
          <a:xfrm>
            <a:off x="843148" y="1905000"/>
            <a:ext cx="11450451" cy="6513208"/>
          </a:xfrm>
          <a:prstGeom prst="rect">
            <a:avLst/>
          </a:prstGeom>
        </p:spPr>
        <p:txBody>
          <a:bodyPr vert="horz" wrap="square" lIns="0" tIns="11953" rIns="0" bIns="0" rtlCol="0">
            <a:spAutoFit/>
          </a:bodyPr>
          <a:lstStyle/>
          <a:p>
            <a:pPr marL="458195" marR="547444" indent="-309181">
              <a:lnSpc>
                <a:spcPct val="101099"/>
              </a:lnSpc>
              <a:spcBef>
                <a:spcPts val="94"/>
              </a:spcBef>
              <a:buClr>
                <a:srgbClr val="8784C7"/>
              </a:buClr>
              <a:buFont typeface="Arial"/>
              <a:buChar char="•"/>
              <a:tabLst>
                <a:tab pos="457399" algn="l"/>
                <a:tab pos="458195" algn="l"/>
              </a:tabLst>
            </a:pPr>
            <a:r>
              <a:rPr spc="13" dirty="0"/>
              <a:t>The</a:t>
            </a:r>
            <a:r>
              <a:rPr spc="31" dirty="0"/>
              <a:t> </a:t>
            </a:r>
            <a:r>
              <a:rPr spc="13" dirty="0"/>
              <a:t>main</a:t>
            </a:r>
            <a:r>
              <a:rPr spc="38" dirty="0"/>
              <a:t> </a:t>
            </a:r>
            <a:r>
              <a:rPr spc="6" dirty="0"/>
              <a:t>idea</a:t>
            </a:r>
            <a:r>
              <a:rPr spc="38" dirty="0"/>
              <a:t> </a:t>
            </a:r>
            <a:r>
              <a:rPr spc="13" dirty="0"/>
              <a:t>of</a:t>
            </a:r>
            <a:r>
              <a:rPr spc="31" dirty="0"/>
              <a:t> </a:t>
            </a:r>
            <a:r>
              <a:rPr spc="13" dirty="0"/>
              <a:t>ensembling</a:t>
            </a:r>
            <a:r>
              <a:rPr spc="31" dirty="0"/>
              <a:t> </a:t>
            </a:r>
            <a:r>
              <a:rPr dirty="0"/>
              <a:t>is</a:t>
            </a:r>
            <a:r>
              <a:rPr spc="38" dirty="0"/>
              <a:t> </a:t>
            </a:r>
            <a:r>
              <a:rPr spc="6" dirty="0"/>
              <a:t>to</a:t>
            </a:r>
            <a:r>
              <a:rPr spc="38" dirty="0"/>
              <a:t> </a:t>
            </a:r>
            <a:r>
              <a:rPr spc="13" dirty="0"/>
              <a:t>combine</a:t>
            </a:r>
            <a:r>
              <a:rPr spc="44" dirty="0"/>
              <a:t> </a:t>
            </a:r>
            <a:r>
              <a:rPr spc="13" dirty="0"/>
              <a:t>base</a:t>
            </a:r>
            <a:r>
              <a:rPr spc="44" dirty="0"/>
              <a:t> </a:t>
            </a:r>
            <a:r>
              <a:rPr spc="13" dirty="0"/>
              <a:t>estimators</a:t>
            </a:r>
            <a:r>
              <a:rPr spc="44" dirty="0"/>
              <a:t> </a:t>
            </a:r>
            <a:r>
              <a:rPr spc="-13" dirty="0"/>
              <a:t>(usually,</a:t>
            </a:r>
            <a:r>
              <a:rPr spc="-213" dirty="0"/>
              <a:t> </a:t>
            </a:r>
            <a:r>
              <a:rPr dirty="0"/>
              <a:t>weak</a:t>
            </a:r>
            <a:r>
              <a:rPr spc="38" dirty="0"/>
              <a:t> </a:t>
            </a:r>
            <a:r>
              <a:rPr spc="13" dirty="0"/>
              <a:t>learners)</a:t>
            </a:r>
            <a:r>
              <a:rPr spc="31" dirty="0"/>
              <a:t> </a:t>
            </a:r>
            <a:r>
              <a:rPr spc="6" dirty="0"/>
              <a:t>to </a:t>
            </a:r>
            <a:r>
              <a:rPr spc="-639" dirty="0"/>
              <a:t> </a:t>
            </a:r>
            <a:r>
              <a:rPr spc="25" dirty="0"/>
              <a:t>o</a:t>
            </a:r>
            <a:r>
              <a:rPr spc="19" dirty="0"/>
              <a:t>b</a:t>
            </a:r>
            <a:r>
              <a:rPr spc="13" dirty="0"/>
              <a:t>ta</a:t>
            </a:r>
            <a:r>
              <a:rPr spc="6" dirty="0"/>
              <a:t>i</a:t>
            </a:r>
            <a:r>
              <a:rPr dirty="0"/>
              <a:t>n</a:t>
            </a:r>
            <a:r>
              <a:rPr spc="31" dirty="0"/>
              <a:t> </a:t>
            </a:r>
            <a:r>
              <a:rPr dirty="0"/>
              <a:t>a</a:t>
            </a:r>
            <a:r>
              <a:rPr spc="31" dirty="0"/>
              <a:t> </a:t>
            </a:r>
            <a:r>
              <a:rPr spc="38" dirty="0"/>
              <a:t>m</a:t>
            </a:r>
            <a:r>
              <a:rPr spc="25" dirty="0"/>
              <a:t>o</a:t>
            </a:r>
            <a:r>
              <a:rPr spc="-31" dirty="0"/>
              <a:t>r</a:t>
            </a:r>
            <a:r>
              <a:rPr dirty="0"/>
              <a:t>e</a:t>
            </a:r>
            <a:r>
              <a:rPr spc="38" dirty="0"/>
              <a:t> </a:t>
            </a:r>
            <a:r>
              <a:rPr spc="19" dirty="0"/>
              <a:t>p</a:t>
            </a:r>
            <a:r>
              <a:rPr dirty="0"/>
              <a:t>o</a:t>
            </a:r>
            <a:r>
              <a:rPr spc="-19" dirty="0"/>
              <a:t>w</a:t>
            </a:r>
            <a:r>
              <a:rPr spc="19" dirty="0"/>
              <a:t>e</a:t>
            </a:r>
            <a:r>
              <a:rPr spc="13" dirty="0"/>
              <a:t>r</a:t>
            </a:r>
            <a:r>
              <a:rPr spc="6" dirty="0"/>
              <a:t>f</a:t>
            </a:r>
            <a:r>
              <a:rPr spc="19" dirty="0"/>
              <a:t>u</a:t>
            </a:r>
            <a:r>
              <a:rPr dirty="0"/>
              <a:t>l</a:t>
            </a:r>
            <a:r>
              <a:rPr spc="25" dirty="0"/>
              <a:t> </a:t>
            </a:r>
            <a:r>
              <a:rPr spc="13" dirty="0"/>
              <a:t>(</a:t>
            </a:r>
            <a:r>
              <a:rPr spc="69" dirty="0"/>
              <a:t>e</a:t>
            </a:r>
            <a:r>
              <a:rPr spc="6" dirty="0"/>
              <a:t>.</a:t>
            </a:r>
            <a:r>
              <a:rPr spc="13" dirty="0"/>
              <a:t>g</a:t>
            </a:r>
            <a:r>
              <a:rPr dirty="0"/>
              <a:t>.</a:t>
            </a:r>
            <a:r>
              <a:rPr spc="-220" dirty="0"/>
              <a:t> </a:t>
            </a:r>
            <a:r>
              <a:rPr spc="13" dirty="0"/>
              <a:t>a</a:t>
            </a:r>
            <a:r>
              <a:rPr spc="25" dirty="0"/>
              <a:t>cc</a:t>
            </a:r>
            <a:r>
              <a:rPr spc="19" dirty="0"/>
              <a:t>u</a:t>
            </a:r>
            <a:r>
              <a:rPr spc="13" dirty="0"/>
              <a:t>rat</a:t>
            </a:r>
            <a:r>
              <a:rPr spc="69" dirty="0"/>
              <a:t>e</a:t>
            </a:r>
            <a:r>
              <a:rPr dirty="0"/>
              <a:t>,</a:t>
            </a:r>
            <a:r>
              <a:rPr spc="-220" dirty="0"/>
              <a:t> </a:t>
            </a:r>
            <a:r>
              <a:rPr spc="25" dirty="0"/>
              <a:t>o</a:t>
            </a:r>
            <a:r>
              <a:rPr dirty="0"/>
              <a:t>r</a:t>
            </a:r>
            <a:r>
              <a:rPr spc="31" dirty="0"/>
              <a:t> </a:t>
            </a:r>
            <a:r>
              <a:rPr spc="-44" dirty="0"/>
              <a:t>r</a:t>
            </a:r>
            <a:r>
              <a:rPr spc="25" dirty="0"/>
              <a:t>o</a:t>
            </a:r>
            <a:r>
              <a:rPr spc="19" dirty="0"/>
              <a:t>bus</a:t>
            </a:r>
            <a:r>
              <a:rPr spc="13" dirty="0"/>
              <a:t>t</a:t>
            </a:r>
            <a:r>
              <a:rPr dirty="0"/>
              <a:t>)</a:t>
            </a:r>
            <a:r>
              <a:rPr spc="25" dirty="0"/>
              <a:t> </a:t>
            </a:r>
            <a:r>
              <a:rPr spc="19" dirty="0"/>
              <a:t>es</a:t>
            </a:r>
            <a:r>
              <a:rPr spc="13" dirty="0"/>
              <a:t>ti</a:t>
            </a:r>
            <a:r>
              <a:rPr spc="38" dirty="0"/>
              <a:t>m</a:t>
            </a:r>
            <a:r>
              <a:rPr spc="13" dirty="0"/>
              <a:t>at</a:t>
            </a:r>
            <a:r>
              <a:rPr spc="25" dirty="0"/>
              <a:t>o</a:t>
            </a:r>
            <a:r>
              <a:rPr spc="-226" dirty="0"/>
              <a:t>r</a:t>
            </a:r>
            <a:r>
              <a:rPr dirty="0"/>
              <a:t>.</a:t>
            </a:r>
          </a:p>
          <a:p>
            <a:pPr marL="458195" indent="-309181">
              <a:spcBef>
                <a:spcPts val="1380"/>
              </a:spcBef>
              <a:buClr>
                <a:srgbClr val="8784C7"/>
              </a:buClr>
              <a:buFont typeface="Arial"/>
              <a:buChar char="•"/>
              <a:tabLst>
                <a:tab pos="457399" algn="l"/>
                <a:tab pos="458195" algn="l"/>
              </a:tabLst>
            </a:pPr>
            <a:r>
              <a:rPr spc="-31" dirty="0"/>
              <a:t>Very</a:t>
            </a:r>
            <a:r>
              <a:rPr spc="38" dirty="0"/>
              <a:t> </a:t>
            </a:r>
            <a:r>
              <a:rPr spc="13" dirty="0"/>
              <a:t>often,</a:t>
            </a:r>
            <a:r>
              <a:rPr spc="-213" dirty="0"/>
              <a:t> </a:t>
            </a:r>
            <a:r>
              <a:rPr spc="6" dirty="0"/>
              <a:t>the</a:t>
            </a:r>
            <a:r>
              <a:rPr spc="44" dirty="0"/>
              <a:t> </a:t>
            </a:r>
            <a:r>
              <a:rPr spc="13" dirty="0"/>
              <a:t>base</a:t>
            </a:r>
            <a:r>
              <a:rPr spc="44" dirty="0"/>
              <a:t> </a:t>
            </a:r>
            <a:r>
              <a:rPr spc="13" dirty="0"/>
              <a:t>estimator</a:t>
            </a:r>
            <a:r>
              <a:rPr spc="38" dirty="0"/>
              <a:t> </a:t>
            </a:r>
            <a:r>
              <a:rPr spc="6" dirty="0"/>
              <a:t>is</a:t>
            </a:r>
            <a:r>
              <a:rPr spc="31" dirty="0"/>
              <a:t> </a:t>
            </a:r>
            <a:r>
              <a:rPr dirty="0"/>
              <a:t>a</a:t>
            </a:r>
            <a:r>
              <a:rPr spc="38" dirty="0"/>
              <a:t> </a:t>
            </a:r>
            <a:r>
              <a:rPr spc="19" dirty="0"/>
              <a:t>Decision</a:t>
            </a:r>
            <a:r>
              <a:rPr spc="-264" dirty="0"/>
              <a:t> </a:t>
            </a:r>
            <a:r>
              <a:rPr spc="-75" dirty="0"/>
              <a:t>Tree</a:t>
            </a:r>
            <a:r>
              <a:rPr spc="44" dirty="0"/>
              <a:t> </a:t>
            </a:r>
            <a:r>
              <a:rPr spc="13" dirty="0"/>
              <a:t>(or</a:t>
            </a:r>
            <a:r>
              <a:rPr spc="38" dirty="0"/>
              <a:t> </a:t>
            </a:r>
            <a:r>
              <a:rPr dirty="0"/>
              <a:t>stump,</a:t>
            </a:r>
            <a:r>
              <a:rPr spc="-220" dirty="0"/>
              <a:t> </a:t>
            </a:r>
            <a:r>
              <a:rPr spc="13" dirty="0"/>
              <a:t>which</a:t>
            </a:r>
            <a:r>
              <a:rPr spc="38" dirty="0"/>
              <a:t> </a:t>
            </a:r>
            <a:r>
              <a:rPr spc="6" dirty="0"/>
              <a:t>is</a:t>
            </a:r>
            <a:r>
              <a:rPr spc="38" dirty="0"/>
              <a:t> </a:t>
            </a:r>
            <a:r>
              <a:rPr dirty="0"/>
              <a:t>a</a:t>
            </a:r>
            <a:r>
              <a:rPr spc="38" dirty="0"/>
              <a:t> </a:t>
            </a:r>
            <a:r>
              <a:rPr spc="6" dirty="0"/>
              <a:t>1-split</a:t>
            </a:r>
            <a:r>
              <a:rPr spc="31" dirty="0"/>
              <a:t> </a:t>
            </a:r>
            <a:r>
              <a:rPr dirty="0"/>
              <a:t>tree).</a:t>
            </a:r>
          </a:p>
          <a:p>
            <a:pPr marL="458195" marR="561787" indent="-309181">
              <a:lnSpc>
                <a:spcPct val="101099"/>
              </a:lnSpc>
              <a:spcBef>
                <a:spcPts val="1506"/>
              </a:spcBef>
              <a:buClr>
                <a:srgbClr val="8784C7"/>
              </a:buClr>
              <a:buFont typeface="Arial"/>
              <a:buChar char="•"/>
              <a:tabLst>
                <a:tab pos="457399" algn="l"/>
                <a:tab pos="458195" algn="l"/>
              </a:tabLst>
            </a:pPr>
            <a:r>
              <a:rPr spc="13" dirty="0"/>
              <a:t>The</a:t>
            </a:r>
            <a:r>
              <a:rPr spc="38" dirty="0"/>
              <a:t> </a:t>
            </a:r>
            <a:r>
              <a:rPr spc="13" dirty="0"/>
              <a:t>name</a:t>
            </a:r>
            <a:r>
              <a:rPr spc="-207" dirty="0"/>
              <a:t> </a:t>
            </a:r>
            <a:r>
              <a:rPr spc="6" dirty="0"/>
              <a:t>“bagging”</a:t>
            </a:r>
            <a:r>
              <a:rPr spc="38" dirty="0"/>
              <a:t> </a:t>
            </a:r>
            <a:r>
              <a:rPr spc="19" dirty="0"/>
              <a:t>comes</a:t>
            </a:r>
            <a:r>
              <a:rPr spc="50" dirty="0"/>
              <a:t> </a:t>
            </a:r>
            <a:r>
              <a:rPr spc="-6" dirty="0"/>
              <a:t>from</a:t>
            </a:r>
            <a:r>
              <a:rPr spc="56" dirty="0"/>
              <a:t> </a:t>
            </a:r>
            <a:r>
              <a:rPr spc="13" dirty="0"/>
              <a:t>Bootstrap</a:t>
            </a:r>
            <a:r>
              <a:rPr spc="-220" dirty="0"/>
              <a:t> </a:t>
            </a:r>
            <a:r>
              <a:rPr spc="6" dirty="0"/>
              <a:t>AGGregating.</a:t>
            </a:r>
            <a:r>
              <a:rPr spc="-213" dirty="0"/>
              <a:t> </a:t>
            </a:r>
            <a:r>
              <a:rPr spc="13" dirty="0"/>
              <a:t>Boosting</a:t>
            </a:r>
            <a:r>
              <a:rPr spc="38" dirty="0"/>
              <a:t> </a:t>
            </a:r>
            <a:r>
              <a:rPr dirty="0"/>
              <a:t>is</a:t>
            </a:r>
            <a:r>
              <a:rPr spc="38" dirty="0"/>
              <a:t> </a:t>
            </a:r>
            <a:r>
              <a:rPr spc="6" dirty="0"/>
              <a:t>just</a:t>
            </a:r>
            <a:r>
              <a:rPr spc="31" dirty="0"/>
              <a:t> </a:t>
            </a:r>
            <a:r>
              <a:rPr spc="13" dirty="0"/>
              <a:t>boosting,</a:t>
            </a:r>
            <a:r>
              <a:rPr spc="-213" dirty="0"/>
              <a:t> </a:t>
            </a:r>
            <a:r>
              <a:rPr spc="6" dirty="0"/>
              <a:t>no </a:t>
            </a:r>
            <a:r>
              <a:rPr spc="-639" dirty="0"/>
              <a:t> </a:t>
            </a:r>
            <a:r>
              <a:rPr spc="6" dirty="0"/>
              <a:t>acronym.</a:t>
            </a:r>
          </a:p>
          <a:p>
            <a:pPr marL="458195" marR="34265" indent="-309181">
              <a:lnSpc>
                <a:spcPct val="106300"/>
              </a:lnSpc>
              <a:spcBef>
                <a:spcPts val="1205"/>
              </a:spcBef>
              <a:buClr>
                <a:srgbClr val="8784C7"/>
              </a:buClr>
              <a:buFont typeface="Arial"/>
              <a:buChar char="•"/>
              <a:tabLst>
                <a:tab pos="457399" algn="l"/>
                <a:tab pos="458195" algn="l"/>
              </a:tabLst>
            </a:pPr>
            <a:r>
              <a:rPr spc="6" dirty="0"/>
              <a:t>Bagging</a:t>
            </a:r>
            <a:r>
              <a:rPr spc="31" dirty="0"/>
              <a:t> </a:t>
            </a:r>
            <a:r>
              <a:rPr spc="19" dirty="0"/>
              <a:t>methods</a:t>
            </a:r>
            <a:r>
              <a:rPr spc="50" dirty="0"/>
              <a:t> </a:t>
            </a:r>
            <a:r>
              <a:rPr spc="-13" dirty="0"/>
              <a:t>like</a:t>
            </a:r>
            <a:r>
              <a:rPr spc="50" dirty="0"/>
              <a:t> </a:t>
            </a:r>
            <a:r>
              <a:rPr spc="13" dirty="0"/>
              <a:t>Random</a:t>
            </a:r>
            <a:r>
              <a:rPr spc="63" dirty="0"/>
              <a:t> </a:t>
            </a:r>
            <a:r>
              <a:rPr dirty="0"/>
              <a:t>Forests,</a:t>
            </a:r>
            <a:r>
              <a:rPr spc="-213" dirty="0"/>
              <a:t> </a:t>
            </a:r>
            <a:r>
              <a:rPr spc="6" dirty="0"/>
              <a:t>Extremely</a:t>
            </a:r>
            <a:r>
              <a:rPr spc="50" dirty="0"/>
              <a:t> </a:t>
            </a:r>
            <a:r>
              <a:rPr spc="13" dirty="0"/>
              <a:t>Random</a:t>
            </a:r>
            <a:r>
              <a:rPr spc="-245" dirty="0"/>
              <a:t> </a:t>
            </a:r>
            <a:r>
              <a:rPr spc="-56" dirty="0"/>
              <a:t>Trees</a:t>
            </a:r>
            <a:r>
              <a:rPr spc="50" dirty="0"/>
              <a:t> </a:t>
            </a:r>
            <a:r>
              <a:rPr dirty="0"/>
              <a:t>work</a:t>
            </a:r>
            <a:r>
              <a:rPr spc="50" dirty="0"/>
              <a:t> </a:t>
            </a:r>
            <a:r>
              <a:rPr spc="-6" dirty="0"/>
              <a:t>by</a:t>
            </a:r>
            <a:r>
              <a:rPr spc="69" dirty="0"/>
              <a:t> </a:t>
            </a:r>
            <a:r>
              <a:rPr spc="13" dirty="0">
                <a:solidFill>
                  <a:srgbClr val="FF0000"/>
                </a:solidFill>
              </a:rPr>
              <a:t>building</a:t>
            </a:r>
            <a:r>
              <a:rPr spc="44" dirty="0">
                <a:solidFill>
                  <a:srgbClr val="FF0000"/>
                </a:solidFill>
              </a:rPr>
              <a:t> </a:t>
            </a:r>
            <a:r>
              <a:rPr spc="6" dirty="0">
                <a:solidFill>
                  <a:srgbClr val="FF0000"/>
                </a:solidFill>
              </a:rPr>
              <a:t>full</a:t>
            </a:r>
            <a:r>
              <a:rPr spc="38" dirty="0">
                <a:solidFill>
                  <a:srgbClr val="FF0000"/>
                </a:solidFill>
              </a:rPr>
              <a:t> </a:t>
            </a:r>
            <a:r>
              <a:rPr spc="13" dirty="0">
                <a:solidFill>
                  <a:srgbClr val="FF0000"/>
                </a:solidFill>
              </a:rPr>
              <a:t>base </a:t>
            </a:r>
            <a:r>
              <a:rPr spc="-646" dirty="0">
                <a:solidFill>
                  <a:srgbClr val="FF0000"/>
                </a:solidFill>
              </a:rPr>
              <a:t> </a:t>
            </a:r>
            <a:r>
              <a:rPr spc="13" dirty="0">
                <a:solidFill>
                  <a:srgbClr val="FF0000"/>
                </a:solidFill>
              </a:rPr>
              <a:t>estimators</a:t>
            </a:r>
            <a:r>
              <a:rPr spc="25" dirty="0">
                <a:solidFill>
                  <a:srgbClr val="FF0000"/>
                </a:solidFill>
              </a:rPr>
              <a:t> </a:t>
            </a:r>
            <a:r>
              <a:rPr spc="6" dirty="0">
                <a:solidFill>
                  <a:srgbClr val="FF0000"/>
                </a:solidFill>
              </a:rPr>
              <a:t>(trees)</a:t>
            </a:r>
            <a:r>
              <a:rPr spc="25" dirty="0">
                <a:solidFill>
                  <a:srgbClr val="FF0000"/>
                </a:solidFill>
              </a:rPr>
              <a:t> </a:t>
            </a:r>
            <a:r>
              <a:rPr spc="6" dirty="0">
                <a:solidFill>
                  <a:srgbClr val="FF0000"/>
                </a:solidFill>
              </a:rPr>
              <a:t>in</a:t>
            </a:r>
            <a:r>
              <a:rPr spc="31" dirty="0">
                <a:solidFill>
                  <a:srgbClr val="FF0000"/>
                </a:solidFill>
              </a:rPr>
              <a:t> </a:t>
            </a:r>
            <a:r>
              <a:rPr spc="13" dirty="0">
                <a:solidFill>
                  <a:srgbClr val="FF0000"/>
                </a:solidFill>
              </a:rPr>
              <a:t>parallel</a:t>
            </a:r>
            <a:r>
              <a:rPr spc="25" dirty="0">
                <a:solidFill>
                  <a:srgbClr val="FF0000"/>
                </a:solidFill>
              </a:rPr>
              <a:t> </a:t>
            </a:r>
            <a:r>
              <a:rPr spc="6" dirty="0"/>
              <a:t>and</a:t>
            </a:r>
            <a:r>
              <a:rPr spc="31" dirty="0"/>
              <a:t> </a:t>
            </a:r>
            <a:r>
              <a:rPr spc="13" dirty="0"/>
              <a:t>then</a:t>
            </a:r>
            <a:r>
              <a:rPr spc="31" dirty="0"/>
              <a:t> </a:t>
            </a:r>
            <a:r>
              <a:rPr spc="-6" dirty="0"/>
              <a:t>averaging</a:t>
            </a:r>
            <a:r>
              <a:rPr spc="25" dirty="0"/>
              <a:t> </a:t>
            </a:r>
            <a:r>
              <a:rPr spc="6" dirty="0"/>
              <a:t>the</a:t>
            </a:r>
            <a:r>
              <a:rPr spc="31" dirty="0"/>
              <a:t> </a:t>
            </a:r>
            <a:r>
              <a:rPr spc="13" dirty="0"/>
              <a:t>predictions.</a:t>
            </a:r>
          </a:p>
          <a:p>
            <a:pPr marL="458195" marR="6375" indent="-309181">
              <a:lnSpc>
                <a:spcPct val="102499"/>
              </a:lnSpc>
              <a:spcBef>
                <a:spcPts val="1318"/>
              </a:spcBef>
              <a:buClr>
                <a:srgbClr val="8784C7"/>
              </a:buClr>
              <a:buFont typeface="Arial"/>
              <a:buChar char="•"/>
              <a:tabLst>
                <a:tab pos="457399" algn="l"/>
                <a:tab pos="458195" algn="l"/>
              </a:tabLst>
            </a:pPr>
            <a:r>
              <a:rPr spc="13" dirty="0"/>
              <a:t>Boosting </a:t>
            </a:r>
            <a:r>
              <a:rPr spc="19" dirty="0"/>
              <a:t>methods </a:t>
            </a:r>
            <a:r>
              <a:rPr spc="-6" dirty="0"/>
              <a:t>(like </a:t>
            </a:r>
            <a:r>
              <a:rPr spc="19" dirty="0"/>
              <a:t>AdaBoost </a:t>
            </a:r>
            <a:r>
              <a:rPr spc="13" dirty="0"/>
              <a:t>or </a:t>
            </a:r>
            <a:r>
              <a:rPr spc="19" dirty="0"/>
              <a:t>XGBoost) </a:t>
            </a:r>
            <a:r>
              <a:rPr spc="6" dirty="0"/>
              <a:t>work </a:t>
            </a:r>
            <a:r>
              <a:rPr spc="6" dirty="0">
                <a:solidFill>
                  <a:srgbClr val="FF0000"/>
                </a:solidFill>
              </a:rPr>
              <a:t>sequentially</a:t>
            </a:r>
            <a:r>
              <a:rPr spc="6" dirty="0"/>
              <a:t>: </a:t>
            </a:r>
            <a:r>
              <a:rPr dirty="0"/>
              <a:t>a </a:t>
            </a:r>
            <a:r>
              <a:rPr dirty="0">
                <a:solidFill>
                  <a:srgbClr val="FF0000"/>
                </a:solidFill>
              </a:rPr>
              <a:t>weak </a:t>
            </a:r>
            <a:r>
              <a:rPr spc="13" dirty="0">
                <a:solidFill>
                  <a:srgbClr val="FF0000"/>
                </a:solidFill>
              </a:rPr>
              <a:t>learner </a:t>
            </a:r>
            <a:r>
              <a:rPr spc="19" dirty="0">
                <a:solidFill>
                  <a:srgbClr val="FF0000"/>
                </a:solidFill>
              </a:rPr>
              <a:t> </a:t>
            </a:r>
            <a:r>
              <a:rPr spc="19" dirty="0"/>
              <a:t>(sometimes </a:t>
            </a:r>
            <a:r>
              <a:rPr dirty="0"/>
              <a:t>a </a:t>
            </a:r>
            <a:r>
              <a:rPr spc="13" dirty="0">
                <a:solidFill>
                  <a:srgbClr val="FF0000"/>
                </a:solidFill>
              </a:rPr>
              <a:t>small tree</a:t>
            </a:r>
            <a:r>
              <a:rPr spc="13" dirty="0"/>
              <a:t>, or </a:t>
            </a:r>
            <a:r>
              <a:rPr spc="13" dirty="0">
                <a:solidFill>
                  <a:srgbClr val="FF0000"/>
                </a:solidFill>
              </a:rPr>
              <a:t>stump</a:t>
            </a:r>
            <a:r>
              <a:rPr spc="13" dirty="0"/>
              <a:t>) </a:t>
            </a:r>
            <a:r>
              <a:rPr dirty="0"/>
              <a:t>is </a:t>
            </a:r>
            <a:r>
              <a:rPr spc="6" dirty="0"/>
              <a:t>created and </a:t>
            </a:r>
            <a:r>
              <a:rPr spc="13" dirty="0"/>
              <a:t>used </a:t>
            </a:r>
            <a:r>
              <a:rPr spc="6" dirty="0"/>
              <a:t>to </a:t>
            </a:r>
            <a:r>
              <a:rPr dirty="0"/>
              <a:t>make </a:t>
            </a:r>
            <a:r>
              <a:rPr spc="6" dirty="0"/>
              <a:t>predictions, </a:t>
            </a:r>
            <a:r>
              <a:rPr spc="13" dirty="0"/>
              <a:t>then </a:t>
            </a:r>
            <a:r>
              <a:rPr spc="6" dirty="0"/>
              <a:t>the </a:t>
            </a:r>
            <a:r>
              <a:rPr spc="13" dirty="0"/>
              <a:t>next </a:t>
            </a:r>
            <a:r>
              <a:rPr spc="-646" dirty="0"/>
              <a:t> </a:t>
            </a:r>
            <a:r>
              <a:rPr spc="13" dirty="0"/>
              <a:t>step</a:t>
            </a:r>
            <a:r>
              <a:rPr spc="31" dirty="0"/>
              <a:t> </a:t>
            </a:r>
            <a:r>
              <a:rPr spc="13" dirty="0"/>
              <a:t>focuses</a:t>
            </a:r>
            <a:r>
              <a:rPr spc="38" dirty="0"/>
              <a:t> </a:t>
            </a:r>
            <a:r>
              <a:rPr spc="13" dirty="0"/>
              <a:t>on</a:t>
            </a:r>
            <a:r>
              <a:rPr spc="31" dirty="0"/>
              <a:t> </a:t>
            </a:r>
            <a:r>
              <a:rPr spc="13" dirty="0">
                <a:solidFill>
                  <a:srgbClr val="FF0000"/>
                </a:solidFill>
              </a:rPr>
              <a:t>getting</a:t>
            </a:r>
            <a:r>
              <a:rPr spc="31" dirty="0">
                <a:solidFill>
                  <a:srgbClr val="FF0000"/>
                </a:solidFill>
              </a:rPr>
              <a:t> </a:t>
            </a:r>
            <a:r>
              <a:rPr spc="6" dirty="0">
                <a:solidFill>
                  <a:srgbClr val="FF0000"/>
                </a:solidFill>
              </a:rPr>
              <a:t>the</a:t>
            </a:r>
            <a:r>
              <a:rPr spc="38" dirty="0">
                <a:solidFill>
                  <a:srgbClr val="FF0000"/>
                </a:solidFill>
              </a:rPr>
              <a:t> </a:t>
            </a:r>
            <a:r>
              <a:rPr spc="6" dirty="0">
                <a:solidFill>
                  <a:srgbClr val="FF0000"/>
                </a:solidFill>
              </a:rPr>
              <a:t>problematic</a:t>
            </a:r>
            <a:r>
              <a:rPr spc="44" dirty="0">
                <a:solidFill>
                  <a:srgbClr val="FF0000"/>
                </a:solidFill>
              </a:rPr>
              <a:t> </a:t>
            </a:r>
            <a:r>
              <a:rPr spc="13" dirty="0">
                <a:solidFill>
                  <a:srgbClr val="FF0000"/>
                </a:solidFill>
              </a:rPr>
              <a:t>examples</a:t>
            </a:r>
            <a:r>
              <a:rPr spc="38" dirty="0">
                <a:solidFill>
                  <a:srgbClr val="FF0000"/>
                </a:solidFill>
              </a:rPr>
              <a:t> </a:t>
            </a:r>
            <a:r>
              <a:rPr spc="6" dirty="0">
                <a:solidFill>
                  <a:srgbClr val="FF0000"/>
                </a:solidFill>
              </a:rPr>
              <a:t>right</a:t>
            </a:r>
            <a:r>
              <a:rPr spc="25" dirty="0">
                <a:solidFill>
                  <a:srgbClr val="FF0000"/>
                </a:solidFill>
              </a:rPr>
              <a:t> </a:t>
            </a:r>
            <a:r>
              <a:rPr spc="6" dirty="0"/>
              <a:t>and</a:t>
            </a:r>
            <a:r>
              <a:rPr spc="38" dirty="0"/>
              <a:t> </a:t>
            </a:r>
            <a:r>
              <a:rPr spc="6" dirty="0"/>
              <a:t>this</a:t>
            </a:r>
            <a:r>
              <a:rPr spc="38" dirty="0"/>
              <a:t> </a:t>
            </a:r>
            <a:r>
              <a:rPr dirty="0"/>
              <a:t>procedure</a:t>
            </a:r>
            <a:r>
              <a:rPr spc="38" dirty="0"/>
              <a:t> </a:t>
            </a:r>
            <a:r>
              <a:rPr spc="6" dirty="0"/>
              <a:t>is</a:t>
            </a:r>
            <a:r>
              <a:rPr spc="38" dirty="0"/>
              <a:t> </a:t>
            </a:r>
            <a:r>
              <a:rPr spc="6" dirty="0"/>
              <a:t>applied </a:t>
            </a:r>
            <a:r>
              <a:rPr spc="-13" dirty="0"/>
              <a:t>iteratively.</a:t>
            </a:r>
          </a:p>
          <a:p>
            <a:pPr marL="458195" marR="186466" indent="-309181">
              <a:lnSpc>
                <a:spcPct val="106300"/>
              </a:lnSpc>
              <a:spcBef>
                <a:spcPts val="1205"/>
              </a:spcBef>
              <a:buClr>
                <a:srgbClr val="8784C7"/>
              </a:buClr>
              <a:buFont typeface="Arial"/>
              <a:buChar char="•"/>
              <a:tabLst>
                <a:tab pos="457399" algn="l"/>
                <a:tab pos="458195" algn="l"/>
              </a:tabLst>
            </a:pPr>
            <a:r>
              <a:rPr spc="13" dirty="0"/>
              <a:t>The</a:t>
            </a:r>
            <a:r>
              <a:rPr spc="38" dirty="0"/>
              <a:t> </a:t>
            </a:r>
            <a:r>
              <a:rPr spc="19" dirty="0"/>
              <a:t>common</a:t>
            </a:r>
            <a:r>
              <a:rPr spc="38" dirty="0"/>
              <a:t> </a:t>
            </a:r>
            <a:r>
              <a:rPr spc="13" dirty="0"/>
              <a:t>wisdom</a:t>
            </a:r>
            <a:r>
              <a:rPr spc="56" dirty="0"/>
              <a:t> </a:t>
            </a:r>
            <a:r>
              <a:rPr dirty="0"/>
              <a:t>is</a:t>
            </a:r>
            <a:r>
              <a:rPr spc="44" dirty="0"/>
              <a:t> </a:t>
            </a:r>
            <a:r>
              <a:rPr spc="6" dirty="0"/>
              <a:t>that</a:t>
            </a:r>
            <a:r>
              <a:rPr spc="31" dirty="0"/>
              <a:t> </a:t>
            </a:r>
            <a:r>
              <a:rPr spc="6" dirty="0"/>
              <a:t>bagging</a:t>
            </a:r>
            <a:r>
              <a:rPr spc="38" dirty="0"/>
              <a:t> </a:t>
            </a:r>
            <a:r>
              <a:rPr dirty="0"/>
              <a:t>is</a:t>
            </a:r>
            <a:r>
              <a:rPr spc="44" dirty="0"/>
              <a:t> </a:t>
            </a:r>
            <a:r>
              <a:rPr spc="13" dirty="0"/>
              <a:t>used</a:t>
            </a:r>
            <a:r>
              <a:rPr spc="38" dirty="0"/>
              <a:t> </a:t>
            </a:r>
            <a:r>
              <a:rPr spc="6" dirty="0"/>
              <a:t>to</a:t>
            </a:r>
            <a:r>
              <a:rPr spc="44" dirty="0"/>
              <a:t> </a:t>
            </a:r>
            <a:r>
              <a:rPr spc="6" dirty="0"/>
              <a:t>reduce</a:t>
            </a:r>
            <a:r>
              <a:rPr spc="38" dirty="0"/>
              <a:t> </a:t>
            </a:r>
            <a:r>
              <a:rPr spc="19" dirty="0"/>
              <a:t>variance,</a:t>
            </a:r>
            <a:r>
              <a:rPr spc="-220" dirty="0"/>
              <a:t> </a:t>
            </a:r>
            <a:r>
              <a:rPr spc="13" dirty="0"/>
              <a:t>boosting</a:t>
            </a:r>
            <a:r>
              <a:rPr spc="38" dirty="0"/>
              <a:t> </a:t>
            </a:r>
            <a:r>
              <a:rPr spc="6" dirty="0"/>
              <a:t>to</a:t>
            </a:r>
            <a:r>
              <a:rPr spc="44" dirty="0"/>
              <a:t> </a:t>
            </a:r>
            <a:r>
              <a:rPr spc="6" dirty="0"/>
              <a:t>reduce</a:t>
            </a:r>
            <a:r>
              <a:rPr spc="38" dirty="0"/>
              <a:t> </a:t>
            </a:r>
            <a:r>
              <a:rPr spc="6" dirty="0"/>
              <a:t>bias. </a:t>
            </a:r>
            <a:r>
              <a:rPr spc="-639" dirty="0"/>
              <a:t> </a:t>
            </a:r>
            <a:r>
              <a:rPr spc="13" dirty="0"/>
              <a:t>But</a:t>
            </a:r>
            <a:r>
              <a:rPr spc="25" dirty="0"/>
              <a:t> </a:t>
            </a:r>
            <a:r>
              <a:rPr dirty="0"/>
              <a:t>I</a:t>
            </a:r>
            <a:r>
              <a:rPr spc="25" dirty="0"/>
              <a:t> </a:t>
            </a:r>
            <a:r>
              <a:rPr spc="-6" dirty="0"/>
              <a:t>really</a:t>
            </a:r>
            <a:r>
              <a:rPr spc="44" dirty="0"/>
              <a:t> </a:t>
            </a:r>
            <a:r>
              <a:rPr spc="6" dirty="0"/>
              <a:t>think</a:t>
            </a:r>
            <a:r>
              <a:rPr spc="38" dirty="0"/>
              <a:t> </a:t>
            </a:r>
            <a:r>
              <a:rPr spc="6" dirty="0"/>
              <a:t>that</a:t>
            </a:r>
            <a:r>
              <a:rPr spc="31" dirty="0"/>
              <a:t> </a:t>
            </a:r>
            <a:r>
              <a:rPr spc="6" dirty="0"/>
              <a:t>this</a:t>
            </a:r>
            <a:r>
              <a:rPr spc="38" dirty="0"/>
              <a:t> </a:t>
            </a:r>
            <a:r>
              <a:rPr spc="13" dirty="0"/>
              <a:t>depends</a:t>
            </a:r>
            <a:r>
              <a:rPr spc="38" dirty="0"/>
              <a:t> </a:t>
            </a:r>
            <a:r>
              <a:rPr spc="13" dirty="0"/>
              <a:t>on</a:t>
            </a:r>
            <a:r>
              <a:rPr spc="38" dirty="0"/>
              <a:t> </a:t>
            </a:r>
            <a:r>
              <a:rPr spc="6" dirty="0"/>
              <a:t>the</a:t>
            </a:r>
            <a:r>
              <a:rPr spc="38" dirty="0"/>
              <a:t> </a:t>
            </a:r>
            <a:r>
              <a:rPr spc="13" dirty="0"/>
              <a:t>base</a:t>
            </a:r>
            <a:r>
              <a:rPr spc="44" dirty="0"/>
              <a:t> </a:t>
            </a:r>
            <a:r>
              <a:rPr spc="13" dirty="0"/>
              <a:t>learner</a:t>
            </a:r>
            <a:r>
              <a:rPr spc="31" dirty="0"/>
              <a:t> </a:t>
            </a:r>
            <a:r>
              <a:rPr spc="6" dirty="0"/>
              <a:t>and</a:t>
            </a:r>
            <a:r>
              <a:rPr spc="38" dirty="0"/>
              <a:t> </a:t>
            </a:r>
            <a:r>
              <a:rPr spc="6" dirty="0"/>
              <a:t>the</a:t>
            </a:r>
            <a:r>
              <a:rPr spc="38" dirty="0"/>
              <a:t> </a:t>
            </a:r>
            <a:r>
              <a:rPr spc="13" dirty="0"/>
              <a:t>ensemble</a:t>
            </a:r>
            <a:r>
              <a:rPr spc="38" dirty="0"/>
              <a:t> </a:t>
            </a:r>
            <a:r>
              <a:rPr spc="19" dirty="0"/>
              <a:t>method.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7078" y="511493"/>
            <a:ext cx="8555102" cy="1569421"/>
          </a:xfrm>
          <a:prstGeom prst="rect">
            <a:avLst/>
          </a:prstGeom>
          <a:solidFill>
            <a:srgbClr val="FFFFFF"/>
          </a:solidFill>
          <a:ln w="24060">
            <a:solidFill>
              <a:srgbClr val="404040"/>
            </a:solidFill>
          </a:ln>
        </p:spPr>
        <p:txBody>
          <a:bodyPr vert="horz" wrap="square" lIns="0" tIns="427118" rIns="0" bIns="0" rtlCol="0" anchor="t">
            <a:spAutoFit/>
          </a:bodyPr>
          <a:lstStyle/>
          <a:p>
            <a:pPr marR="26296">
              <a:lnSpc>
                <a:spcPct val="100000"/>
              </a:lnSpc>
              <a:spcBef>
                <a:spcPts val="3363"/>
              </a:spcBef>
              <a:tabLst>
                <a:tab pos="3023293" algn="l"/>
              </a:tabLst>
            </a:pPr>
            <a:r>
              <a:rPr lang="en-US" spc="232" dirty="0" err="1"/>
              <a:t>BAgging</a:t>
            </a:r>
            <a:r>
              <a:rPr lang="en-US" spc="232" dirty="0"/>
              <a:t> vs boosting</a:t>
            </a:r>
            <a:br>
              <a:rPr lang="en-US" spc="232" dirty="0"/>
            </a:br>
            <a:endParaRPr spc="232" dirty="0"/>
          </a:p>
        </p:txBody>
      </p:sp>
      <p:pic>
        <p:nvPicPr>
          <p:cNvPr id="3" name="object 3"/>
          <p:cNvPicPr/>
          <p:nvPr/>
        </p:nvPicPr>
        <p:blipFill>
          <a:blip r:embed="rId2" cstate="print"/>
          <a:stretch>
            <a:fillRect/>
          </a:stretch>
        </p:blipFill>
        <p:spPr>
          <a:xfrm>
            <a:off x="874408" y="2717059"/>
            <a:ext cx="11255979" cy="4319480"/>
          </a:xfrm>
          <a:prstGeom prst="rect">
            <a:avLst/>
          </a:prstGeom>
        </p:spPr>
      </p:pic>
      <p:sp>
        <p:nvSpPr>
          <p:cNvPr id="4" name="object 4"/>
          <p:cNvSpPr txBox="1"/>
          <p:nvPr/>
        </p:nvSpPr>
        <p:spPr>
          <a:xfrm>
            <a:off x="2990633" y="7359186"/>
            <a:ext cx="8141547" cy="2178864"/>
          </a:xfrm>
          <a:prstGeom prst="rect">
            <a:avLst/>
          </a:prstGeom>
        </p:spPr>
        <p:txBody>
          <a:bodyPr vert="horz" wrap="square" lIns="0" tIns="15937" rIns="0" bIns="0" rtlCol="0">
            <a:spAutoFit/>
          </a:bodyPr>
          <a:lstStyle/>
          <a:p>
            <a:pPr>
              <a:spcBef>
                <a:spcPts val="125"/>
              </a:spcBef>
            </a:pPr>
            <a:r>
              <a:rPr sz="2510" spc="-19" dirty="0">
                <a:solidFill>
                  <a:srgbClr val="002060"/>
                </a:solidFill>
                <a:latin typeface="Gill Sans MT"/>
                <a:cs typeface="Gill Sans MT"/>
              </a:rPr>
              <a:t>Bagging:</a:t>
            </a:r>
            <a:r>
              <a:rPr sz="2510" spc="-264" dirty="0">
                <a:solidFill>
                  <a:srgbClr val="002060"/>
                </a:solidFill>
                <a:latin typeface="Gill Sans MT"/>
                <a:cs typeface="Gill Sans MT"/>
              </a:rPr>
              <a:t> </a:t>
            </a:r>
            <a:r>
              <a:rPr sz="2510" spc="-19" dirty="0">
                <a:solidFill>
                  <a:srgbClr val="002060"/>
                </a:solidFill>
                <a:latin typeface="Gill Sans MT"/>
                <a:cs typeface="Gill Sans MT"/>
              </a:rPr>
              <a:t>learners</a:t>
            </a:r>
            <a:r>
              <a:rPr sz="2510" spc="-25" dirty="0">
                <a:solidFill>
                  <a:srgbClr val="002060"/>
                </a:solidFill>
                <a:latin typeface="Gill Sans MT"/>
                <a:cs typeface="Gill Sans MT"/>
              </a:rPr>
              <a:t> </a:t>
            </a:r>
            <a:r>
              <a:rPr sz="2510" spc="-31" dirty="0">
                <a:solidFill>
                  <a:srgbClr val="002060"/>
                </a:solidFill>
                <a:latin typeface="Gill Sans MT"/>
                <a:cs typeface="Gill Sans MT"/>
              </a:rPr>
              <a:t>are</a:t>
            </a:r>
            <a:r>
              <a:rPr sz="2510" spc="-19" dirty="0">
                <a:solidFill>
                  <a:srgbClr val="002060"/>
                </a:solidFill>
                <a:latin typeface="Gill Sans MT"/>
                <a:cs typeface="Gill Sans MT"/>
              </a:rPr>
              <a:t> </a:t>
            </a:r>
            <a:r>
              <a:rPr sz="2510" spc="-25" dirty="0">
                <a:solidFill>
                  <a:srgbClr val="002060"/>
                </a:solidFill>
                <a:latin typeface="Gill Sans MT"/>
                <a:cs typeface="Gill Sans MT"/>
              </a:rPr>
              <a:t>independent </a:t>
            </a:r>
            <a:r>
              <a:rPr sz="2510" spc="-13" dirty="0">
                <a:solidFill>
                  <a:srgbClr val="002060"/>
                </a:solidFill>
                <a:latin typeface="Gill Sans MT"/>
                <a:cs typeface="Gill Sans MT"/>
              </a:rPr>
              <a:t>of </a:t>
            </a:r>
            <a:r>
              <a:rPr sz="2510" spc="-19" dirty="0">
                <a:solidFill>
                  <a:srgbClr val="002060"/>
                </a:solidFill>
                <a:latin typeface="Gill Sans MT"/>
                <a:cs typeface="Gill Sans MT"/>
              </a:rPr>
              <a:t>each</a:t>
            </a:r>
            <a:r>
              <a:rPr sz="2510" spc="-31" dirty="0">
                <a:solidFill>
                  <a:srgbClr val="002060"/>
                </a:solidFill>
                <a:latin typeface="Gill Sans MT"/>
                <a:cs typeface="Gill Sans MT"/>
              </a:rPr>
              <a:t> </a:t>
            </a:r>
            <a:r>
              <a:rPr sz="2510" spc="-63" dirty="0">
                <a:solidFill>
                  <a:srgbClr val="002060"/>
                </a:solidFill>
                <a:latin typeface="Gill Sans MT"/>
                <a:cs typeface="Gill Sans MT"/>
              </a:rPr>
              <a:t>other.</a:t>
            </a:r>
            <a:endParaRPr sz="2510" dirty="0">
              <a:solidFill>
                <a:srgbClr val="002060"/>
              </a:solidFill>
              <a:latin typeface="Gill Sans MT"/>
              <a:cs typeface="Gill Sans MT"/>
            </a:endParaRPr>
          </a:p>
          <a:p>
            <a:pPr algn="ctr">
              <a:lnSpc>
                <a:spcPct val="100000"/>
              </a:lnSpc>
            </a:pPr>
            <a:r>
              <a:rPr sz="2510" spc="-19" dirty="0">
                <a:solidFill>
                  <a:srgbClr val="002060"/>
                </a:solidFill>
                <a:latin typeface="Gill Sans MT"/>
                <a:cs typeface="Gill Sans MT"/>
              </a:rPr>
              <a:t>Boosting:</a:t>
            </a:r>
            <a:r>
              <a:rPr sz="2510" spc="-264" dirty="0">
                <a:solidFill>
                  <a:srgbClr val="002060"/>
                </a:solidFill>
                <a:latin typeface="Gill Sans MT"/>
                <a:cs typeface="Gill Sans MT"/>
              </a:rPr>
              <a:t> </a:t>
            </a:r>
            <a:r>
              <a:rPr sz="2510" spc="-25" dirty="0">
                <a:solidFill>
                  <a:srgbClr val="002060"/>
                </a:solidFill>
                <a:latin typeface="Gill Sans MT"/>
                <a:cs typeface="Gill Sans MT"/>
              </a:rPr>
              <a:t>new</a:t>
            </a:r>
            <a:r>
              <a:rPr sz="2510" spc="-31" dirty="0">
                <a:solidFill>
                  <a:srgbClr val="002060"/>
                </a:solidFill>
                <a:latin typeface="Gill Sans MT"/>
                <a:cs typeface="Gill Sans MT"/>
              </a:rPr>
              <a:t> </a:t>
            </a:r>
            <a:r>
              <a:rPr sz="2510" spc="-19" dirty="0">
                <a:solidFill>
                  <a:srgbClr val="002060"/>
                </a:solidFill>
                <a:latin typeface="Gill Sans MT"/>
                <a:cs typeface="Gill Sans MT"/>
              </a:rPr>
              <a:t>learner</a:t>
            </a:r>
            <a:r>
              <a:rPr sz="2510" spc="-25" dirty="0">
                <a:solidFill>
                  <a:srgbClr val="002060"/>
                </a:solidFill>
                <a:latin typeface="Gill Sans MT"/>
                <a:cs typeface="Gill Sans MT"/>
              </a:rPr>
              <a:t> </a:t>
            </a:r>
            <a:r>
              <a:rPr sz="2510" spc="-6" dirty="0">
                <a:solidFill>
                  <a:srgbClr val="002060"/>
                </a:solidFill>
                <a:latin typeface="Gill Sans MT"/>
                <a:cs typeface="Gill Sans MT"/>
              </a:rPr>
              <a:t>is</a:t>
            </a:r>
            <a:r>
              <a:rPr sz="2510" spc="-25" dirty="0">
                <a:solidFill>
                  <a:srgbClr val="002060"/>
                </a:solidFill>
                <a:latin typeface="Gill Sans MT"/>
                <a:cs typeface="Gill Sans MT"/>
              </a:rPr>
              <a:t> </a:t>
            </a:r>
            <a:r>
              <a:rPr sz="2510" spc="-19" dirty="0">
                <a:solidFill>
                  <a:srgbClr val="002060"/>
                </a:solidFill>
                <a:latin typeface="Gill Sans MT"/>
                <a:cs typeface="Gill Sans MT"/>
              </a:rPr>
              <a:t>adjusted </a:t>
            </a:r>
            <a:r>
              <a:rPr sz="2510" spc="-13" dirty="0">
                <a:solidFill>
                  <a:srgbClr val="002060"/>
                </a:solidFill>
                <a:latin typeface="Gill Sans MT"/>
                <a:cs typeface="Gill Sans MT"/>
              </a:rPr>
              <a:t>on</a:t>
            </a:r>
            <a:r>
              <a:rPr sz="2510" spc="-25" dirty="0">
                <a:solidFill>
                  <a:srgbClr val="002060"/>
                </a:solidFill>
                <a:latin typeface="Gill Sans MT"/>
                <a:cs typeface="Gill Sans MT"/>
              </a:rPr>
              <a:t> </a:t>
            </a:r>
            <a:r>
              <a:rPr sz="2510" spc="-13" dirty="0">
                <a:solidFill>
                  <a:srgbClr val="002060"/>
                </a:solidFill>
                <a:latin typeface="Gill Sans MT"/>
                <a:cs typeface="Gill Sans MT"/>
              </a:rPr>
              <a:t>the</a:t>
            </a:r>
            <a:r>
              <a:rPr sz="2510" spc="-19" dirty="0">
                <a:solidFill>
                  <a:srgbClr val="002060"/>
                </a:solidFill>
                <a:latin typeface="Gill Sans MT"/>
                <a:cs typeface="Gill Sans MT"/>
              </a:rPr>
              <a:t> </a:t>
            </a:r>
            <a:r>
              <a:rPr sz="2510" spc="-13" dirty="0">
                <a:solidFill>
                  <a:srgbClr val="002060"/>
                </a:solidFill>
                <a:latin typeface="Gill Sans MT"/>
                <a:cs typeface="Gill Sans MT"/>
              </a:rPr>
              <a:t>basis</a:t>
            </a:r>
            <a:r>
              <a:rPr sz="2510" spc="-25" dirty="0">
                <a:solidFill>
                  <a:srgbClr val="002060"/>
                </a:solidFill>
                <a:latin typeface="Gill Sans MT"/>
                <a:cs typeface="Gill Sans MT"/>
              </a:rPr>
              <a:t> </a:t>
            </a:r>
            <a:r>
              <a:rPr sz="2510" spc="-13" dirty="0">
                <a:solidFill>
                  <a:srgbClr val="002060"/>
                </a:solidFill>
                <a:latin typeface="Gill Sans MT"/>
                <a:cs typeface="Gill Sans MT"/>
              </a:rPr>
              <a:t>of </a:t>
            </a:r>
            <a:r>
              <a:rPr sz="2510" spc="-31" dirty="0">
                <a:solidFill>
                  <a:srgbClr val="002060"/>
                </a:solidFill>
                <a:latin typeface="Gill Sans MT"/>
                <a:cs typeface="Gill Sans MT"/>
              </a:rPr>
              <a:t>previous</a:t>
            </a:r>
            <a:r>
              <a:rPr sz="2510" spc="-25" dirty="0">
                <a:solidFill>
                  <a:srgbClr val="002060"/>
                </a:solidFill>
                <a:latin typeface="Gill Sans MT"/>
                <a:cs typeface="Gill Sans MT"/>
              </a:rPr>
              <a:t> </a:t>
            </a:r>
            <a:r>
              <a:rPr sz="2510" spc="-19" dirty="0">
                <a:solidFill>
                  <a:srgbClr val="002060"/>
                </a:solidFill>
                <a:latin typeface="Gill Sans MT"/>
                <a:cs typeface="Gill Sans MT"/>
              </a:rPr>
              <a:t>steps.</a:t>
            </a:r>
            <a:endParaRPr sz="2510" dirty="0">
              <a:solidFill>
                <a:srgbClr val="002060"/>
              </a:solidFill>
              <a:latin typeface="Gill Sans MT"/>
              <a:cs typeface="Gill Sans MT"/>
            </a:endParaRPr>
          </a:p>
          <a:p>
            <a:pPr>
              <a:spcBef>
                <a:spcPts val="6"/>
              </a:spcBef>
            </a:pPr>
            <a:endParaRPr sz="3388" dirty="0">
              <a:latin typeface="Gill Sans MT"/>
              <a:cs typeface="Gill Sans MT"/>
            </a:endParaRPr>
          </a:p>
          <a:p>
            <a:pPr marL="245433"/>
            <a:r>
              <a:rPr lang="en-US" sz="1882" dirty="0">
                <a:latin typeface="Gill Sans MT"/>
                <a:cs typeface="Gill Sans MT"/>
              </a:rPr>
              <a:t>Figure credit:</a:t>
            </a:r>
            <a:endParaRPr sz="1882" dirty="0">
              <a:latin typeface="Gill Sans MT"/>
              <a:cs typeface="Gill Sans MT"/>
            </a:endParaRPr>
          </a:p>
          <a:p>
            <a:pPr marL="244636"/>
            <a:r>
              <a:rPr sz="1882" spc="6" dirty="0">
                <a:latin typeface="Gill Sans MT"/>
                <a:cs typeface="Gill Sans MT"/>
                <a:hlinkClick r:id="rId3"/>
              </a:rPr>
              <a:t>h</a:t>
            </a:r>
            <a:r>
              <a:rPr sz="1882" dirty="0">
                <a:latin typeface="Gill Sans MT"/>
                <a:cs typeface="Gill Sans MT"/>
                <a:hlinkClick r:id="rId3"/>
              </a:rPr>
              <a:t>tt</a:t>
            </a:r>
            <a:r>
              <a:rPr sz="1882" spc="6" dirty="0">
                <a:latin typeface="Gill Sans MT"/>
                <a:cs typeface="Gill Sans MT"/>
                <a:hlinkClick r:id="rId3"/>
              </a:rPr>
              <a:t>ps</a:t>
            </a:r>
            <a:r>
              <a:rPr sz="1882" dirty="0">
                <a:latin typeface="Gill Sans MT"/>
                <a:cs typeface="Gill Sans MT"/>
                <a:hlinkClick r:id="rId3"/>
              </a:rPr>
              <a:t>:</a:t>
            </a:r>
            <a:r>
              <a:rPr sz="1882" spc="6" dirty="0">
                <a:latin typeface="Gill Sans MT"/>
                <a:cs typeface="Gill Sans MT"/>
                <a:hlinkClick r:id="rId3"/>
              </a:rPr>
              <a:t>//qu</a:t>
            </a:r>
            <a:r>
              <a:rPr sz="1882" dirty="0">
                <a:latin typeface="Gill Sans MT"/>
                <a:cs typeface="Gill Sans MT"/>
                <a:hlinkClick r:id="rId3"/>
              </a:rPr>
              <a:t>a</a:t>
            </a:r>
            <a:r>
              <a:rPr sz="1882" spc="6" dirty="0">
                <a:latin typeface="Gill Sans MT"/>
                <a:cs typeface="Gill Sans MT"/>
                <a:hlinkClick r:id="rId3"/>
              </a:rPr>
              <a:t>n</a:t>
            </a:r>
            <a:r>
              <a:rPr sz="1882" dirty="0">
                <a:latin typeface="Gill Sans MT"/>
                <a:cs typeface="Gill Sans MT"/>
                <a:hlinkClick r:id="rId3"/>
              </a:rPr>
              <a:t>t</a:t>
            </a:r>
            <a:r>
              <a:rPr sz="1882" spc="13" dirty="0">
                <a:latin typeface="Gill Sans MT"/>
                <a:cs typeface="Gill Sans MT"/>
                <a:hlinkClick r:id="rId3"/>
              </a:rPr>
              <a:t>d</a:t>
            </a:r>
            <a:r>
              <a:rPr sz="1882" dirty="0">
                <a:latin typeface="Gill Sans MT"/>
                <a:cs typeface="Gill Sans MT"/>
                <a:hlinkClick r:id="rId3"/>
              </a:rPr>
              <a:t>a</a:t>
            </a:r>
            <a:r>
              <a:rPr sz="1882" spc="-38" dirty="0">
                <a:latin typeface="Gill Sans MT"/>
                <a:cs typeface="Gill Sans MT"/>
                <a:hlinkClick r:id="rId3"/>
              </a:rPr>
              <a:t>r</a:t>
            </a:r>
            <a:r>
              <a:rPr sz="1882" spc="50" dirty="0">
                <a:latin typeface="Gill Sans MT"/>
                <a:cs typeface="Gill Sans MT"/>
                <a:hlinkClick r:id="rId3"/>
              </a:rPr>
              <a:t>e</a:t>
            </a:r>
            <a:r>
              <a:rPr sz="1882" dirty="0">
                <a:latin typeface="Gill Sans MT"/>
                <a:cs typeface="Gill Sans MT"/>
                <a:hlinkClick r:id="rId3"/>
              </a:rPr>
              <a:t>.</a:t>
            </a:r>
            <a:r>
              <a:rPr sz="1882" spc="6" dirty="0">
                <a:latin typeface="Gill Sans MT"/>
                <a:cs typeface="Gill Sans MT"/>
                <a:hlinkClick r:id="rId3"/>
              </a:rPr>
              <a:t>co</a:t>
            </a:r>
            <a:r>
              <a:rPr sz="1882" spc="13" dirty="0">
                <a:latin typeface="Gill Sans MT"/>
                <a:cs typeface="Gill Sans MT"/>
                <a:hlinkClick r:id="rId3"/>
              </a:rPr>
              <a:t>m</a:t>
            </a:r>
            <a:r>
              <a:rPr sz="1882" spc="6" dirty="0">
                <a:latin typeface="Gill Sans MT"/>
                <a:cs typeface="Gill Sans MT"/>
                <a:hlinkClick r:id="rId3"/>
              </a:rPr>
              <a:t>/</a:t>
            </a:r>
            <a:r>
              <a:rPr sz="1882" spc="13" dirty="0">
                <a:latin typeface="Gill Sans MT"/>
                <a:cs typeface="Gill Sans MT"/>
                <a:hlinkClick r:id="rId3"/>
              </a:rPr>
              <a:t>w</a:t>
            </a:r>
            <a:r>
              <a:rPr sz="1882" spc="6" dirty="0">
                <a:latin typeface="Gill Sans MT"/>
                <a:cs typeface="Gill Sans MT"/>
                <a:hlinkClick r:id="rId3"/>
              </a:rPr>
              <a:t>h</a:t>
            </a:r>
            <a:r>
              <a:rPr sz="1882" dirty="0">
                <a:latin typeface="Gill Sans MT"/>
                <a:cs typeface="Gill Sans MT"/>
                <a:hlinkClick r:id="rId3"/>
              </a:rPr>
              <a:t>at</a:t>
            </a:r>
            <a:r>
              <a:rPr sz="1882" spc="6" dirty="0">
                <a:latin typeface="Gill Sans MT"/>
                <a:cs typeface="Gill Sans MT"/>
                <a:hlinkClick r:id="rId3"/>
              </a:rPr>
              <a:t>-</a:t>
            </a:r>
            <a:r>
              <a:rPr sz="1882" dirty="0">
                <a:latin typeface="Gill Sans MT"/>
                <a:cs typeface="Gill Sans MT"/>
                <a:hlinkClick r:id="rId3"/>
              </a:rPr>
              <a:t>i</a:t>
            </a:r>
            <a:r>
              <a:rPr sz="1882" spc="13" dirty="0">
                <a:latin typeface="Gill Sans MT"/>
                <a:cs typeface="Gill Sans MT"/>
                <a:hlinkClick r:id="rId3"/>
              </a:rPr>
              <a:t>s</a:t>
            </a:r>
            <a:r>
              <a:rPr sz="1882" spc="6" dirty="0">
                <a:latin typeface="Gill Sans MT"/>
                <a:cs typeface="Gill Sans MT"/>
                <a:hlinkClick r:id="rId3"/>
              </a:rPr>
              <a:t>-</a:t>
            </a:r>
            <a:r>
              <a:rPr sz="1882" dirty="0">
                <a:latin typeface="Gill Sans MT"/>
                <a:cs typeface="Gill Sans MT"/>
                <a:hlinkClick r:id="rId3"/>
              </a:rPr>
              <a:t>t</a:t>
            </a:r>
            <a:r>
              <a:rPr sz="1882" spc="6" dirty="0">
                <a:latin typeface="Gill Sans MT"/>
                <a:cs typeface="Gill Sans MT"/>
                <a:hlinkClick r:id="rId3"/>
              </a:rPr>
              <a:t>h</a:t>
            </a:r>
            <a:r>
              <a:rPr sz="1882" spc="13" dirty="0">
                <a:latin typeface="Gill Sans MT"/>
                <a:cs typeface="Gill Sans MT"/>
                <a:hlinkClick r:id="rId3"/>
              </a:rPr>
              <a:t>e</a:t>
            </a:r>
            <a:r>
              <a:rPr sz="1882" spc="6" dirty="0">
                <a:latin typeface="Gill Sans MT"/>
                <a:cs typeface="Gill Sans MT"/>
                <a:hlinkClick r:id="rId3"/>
              </a:rPr>
              <a:t>-</a:t>
            </a:r>
            <a:r>
              <a:rPr sz="1882" spc="13" dirty="0">
                <a:latin typeface="Gill Sans MT"/>
                <a:cs typeface="Gill Sans MT"/>
                <a:hlinkClick r:id="rId3"/>
              </a:rPr>
              <a:t>d</a:t>
            </a:r>
            <a:r>
              <a:rPr sz="1882" dirty="0">
                <a:latin typeface="Gill Sans MT"/>
                <a:cs typeface="Gill Sans MT"/>
                <a:hlinkClick r:id="rId3"/>
              </a:rPr>
              <a:t>if</a:t>
            </a:r>
            <a:r>
              <a:rPr sz="1882" spc="-19" dirty="0">
                <a:latin typeface="Gill Sans MT"/>
                <a:cs typeface="Gill Sans MT"/>
                <a:hlinkClick r:id="rId3"/>
              </a:rPr>
              <a:t>f</a:t>
            </a:r>
            <a:r>
              <a:rPr sz="1882" spc="13" dirty="0">
                <a:latin typeface="Gill Sans MT"/>
                <a:cs typeface="Gill Sans MT"/>
                <a:hlinkClick r:id="rId3"/>
              </a:rPr>
              <a:t>e</a:t>
            </a:r>
            <a:r>
              <a:rPr sz="1882" spc="-38" dirty="0">
                <a:latin typeface="Gill Sans MT"/>
                <a:cs typeface="Gill Sans MT"/>
                <a:hlinkClick r:id="rId3"/>
              </a:rPr>
              <a:t>r</a:t>
            </a:r>
            <a:r>
              <a:rPr sz="1882" spc="13" dirty="0">
                <a:latin typeface="Gill Sans MT"/>
                <a:cs typeface="Gill Sans MT"/>
                <a:hlinkClick r:id="rId3"/>
              </a:rPr>
              <a:t>e</a:t>
            </a:r>
            <a:r>
              <a:rPr sz="1882" spc="6" dirty="0">
                <a:latin typeface="Gill Sans MT"/>
                <a:cs typeface="Gill Sans MT"/>
                <a:hlinkClick r:id="rId3"/>
              </a:rPr>
              <a:t>nc</a:t>
            </a:r>
            <a:r>
              <a:rPr sz="1882" spc="13" dirty="0">
                <a:latin typeface="Gill Sans MT"/>
                <a:cs typeface="Gill Sans MT"/>
                <a:hlinkClick r:id="rId3"/>
              </a:rPr>
              <a:t>e</a:t>
            </a:r>
            <a:r>
              <a:rPr sz="1882" spc="6" dirty="0">
                <a:latin typeface="Gill Sans MT"/>
                <a:cs typeface="Gill Sans MT"/>
                <a:hlinkClick r:id="rId3"/>
              </a:rPr>
              <a:t>-b</a:t>
            </a:r>
            <a:r>
              <a:rPr sz="1882" spc="13" dirty="0">
                <a:latin typeface="Gill Sans MT"/>
                <a:cs typeface="Gill Sans MT"/>
                <a:hlinkClick r:id="rId3"/>
              </a:rPr>
              <a:t>e</a:t>
            </a:r>
            <a:r>
              <a:rPr sz="1882" dirty="0">
                <a:latin typeface="Gill Sans MT"/>
                <a:cs typeface="Gill Sans MT"/>
                <a:hlinkClick r:id="rId3"/>
              </a:rPr>
              <a:t>t</a:t>
            </a:r>
            <a:r>
              <a:rPr sz="1882" spc="-25" dirty="0">
                <a:latin typeface="Gill Sans MT"/>
                <a:cs typeface="Gill Sans MT"/>
                <a:hlinkClick r:id="rId3"/>
              </a:rPr>
              <a:t>w</a:t>
            </a:r>
            <a:r>
              <a:rPr sz="1882" spc="13" dirty="0">
                <a:latin typeface="Gill Sans MT"/>
                <a:cs typeface="Gill Sans MT"/>
                <a:hlinkClick r:id="rId3"/>
              </a:rPr>
              <a:t>ee</a:t>
            </a:r>
            <a:r>
              <a:rPr sz="1882" spc="6" dirty="0">
                <a:latin typeface="Gill Sans MT"/>
                <a:cs typeface="Gill Sans MT"/>
                <a:hlinkClick r:id="rId3"/>
              </a:rPr>
              <a:t>n-b</a:t>
            </a:r>
            <a:r>
              <a:rPr sz="1882" dirty="0">
                <a:latin typeface="Gill Sans MT"/>
                <a:cs typeface="Gill Sans MT"/>
                <a:hlinkClick r:id="rId3"/>
              </a:rPr>
              <a:t>aggi</a:t>
            </a:r>
            <a:r>
              <a:rPr sz="1882" spc="6" dirty="0">
                <a:latin typeface="Gill Sans MT"/>
                <a:cs typeface="Gill Sans MT"/>
                <a:hlinkClick r:id="rId3"/>
              </a:rPr>
              <a:t>ng-</a:t>
            </a:r>
            <a:r>
              <a:rPr sz="1882" dirty="0">
                <a:latin typeface="Gill Sans MT"/>
                <a:cs typeface="Gill Sans MT"/>
                <a:hlinkClick r:id="rId3"/>
              </a:rPr>
              <a:t>a</a:t>
            </a:r>
            <a:r>
              <a:rPr sz="1882" spc="6" dirty="0">
                <a:latin typeface="Gill Sans MT"/>
                <a:cs typeface="Gill Sans MT"/>
                <a:hlinkClick r:id="rId3"/>
              </a:rPr>
              <a:t>n</a:t>
            </a:r>
            <a:r>
              <a:rPr sz="1882" spc="13" dirty="0">
                <a:latin typeface="Gill Sans MT"/>
                <a:cs typeface="Gill Sans MT"/>
                <a:hlinkClick r:id="rId3"/>
              </a:rPr>
              <a:t>d</a:t>
            </a:r>
            <a:r>
              <a:rPr sz="1882" spc="6" dirty="0">
                <a:latin typeface="Gill Sans MT"/>
                <a:cs typeface="Gill Sans MT"/>
                <a:hlinkClick r:id="rId3"/>
              </a:rPr>
              <a:t>-b</a:t>
            </a:r>
            <a:r>
              <a:rPr sz="1882" dirty="0">
                <a:latin typeface="Gill Sans MT"/>
                <a:cs typeface="Gill Sans MT"/>
                <a:hlinkClick r:id="rId3"/>
              </a:rPr>
              <a:t>o</a:t>
            </a:r>
            <a:r>
              <a:rPr sz="1882" spc="6" dirty="0">
                <a:latin typeface="Gill Sans MT"/>
                <a:cs typeface="Gill Sans MT"/>
                <a:hlinkClick r:id="rId3"/>
              </a:rPr>
              <a:t>os</a:t>
            </a:r>
            <a:r>
              <a:rPr sz="1882" dirty="0">
                <a:latin typeface="Gill Sans MT"/>
                <a:cs typeface="Gill Sans MT"/>
                <a:hlinkClick r:id="rId3"/>
              </a:rPr>
              <a:t>ti</a:t>
            </a:r>
            <a:r>
              <a:rPr sz="1882" spc="6" dirty="0">
                <a:latin typeface="Gill Sans MT"/>
                <a:cs typeface="Gill Sans MT"/>
                <a:hlinkClick r:id="rId3"/>
              </a:rPr>
              <a:t>n</a:t>
            </a:r>
            <a:r>
              <a:rPr sz="1882" dirty="0">
                <a:latin typeface="Gill Sans MT"/>
                <a:cs typeface="Gill Sans MT"/>
                <a:hlinkClick r:id="rId3"/>
              </a:rPr>
              <a:t>g/</a:t>
            </a:r>
            <a:endParaRPr lang="en-US" sz="1882" dirty="0">
              <a:latin typeface="Gill Sans MT"/>
              <a:cs typeface="Gill Sans MT"/>
            </a:endParaRPr>
          </a:p>
          <a:p>
            <a:pPr marL="244636"/>
            <a:r>
              <a:rPr lang="en-US" sz="1882" dirty="0">
                <a:latin typeface="Gill Sans MT"/>
                <a:cs typeface="Gill Sans MT"/>
              </a:rPr>
              <a:t>(reproduced with permission)</a:t>
            </a:r>
            <a:endParaRPr sz="1882" dirty="0">
              <a:latin typeface="Gill Sans MT"/>
              <a:cs typeface="Gill Sans M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717778" y="2323484"/>
            <a:ext cx="9917055" cy="3805670"/>
          </a:xfrm>
          <a:prstGeom prst="rect">
            <a:avLst/>
          </a:prstGeom>
        </p:spPr>
      </p:pic>
      <p:sp>
        <p:nvSpPr>
          <p:cNvPr id="4" name="object 4"/>
          <p:cNvSpPr txBox="1"/>
          <p:nvPr/>
        </p:nvSpPr>
        <p:spPr>
          <a:xfrm>
            <a:off x="3065795" y="6553398"/>
            <a:ext cx="7515213" cy="3356623"/>
          </a:xfrm>
          <a:prstGeom prst="rect">
            <a:avLst/>
          </a:prstGeom>
        </p:spPr>
        <p:txBody>
          <a:bodyPr vert="horz" wrap="square" lIns="0" tIns="15937" rIns="0" bIns="0" rtlCol="0">
            <a:spAutoFit/>
          </a:bodyPr>
          <a:lstStyle/>
          <a:p>
            <a:pPr marR="1087716">
              <a:spcBef>
                <a:spcPts val="125"/>
              </a:spcBef>
            </a:pPr>
            <a:r>
              <a:rPr sz="2259" spc="-6" dirty="0">
                <a:latin typeface="Gill Sans MT"/>
                <a:cs typeface="Gill Sans MT"/>
              </a:rPr>
              <a:t>I</a:t>
            </a:r>
            <a:r>
              <a:rPr sz="2259" dirty="0">
                <a:latin typeface="Gill Sans MT"/>
                <a:cs typeface="Gill Sans MT"/>
              </a:rPr>
              <a:t>n</a:t>
            </a:r>
            <a:r>
              <a:rPr sz="2259" spc="-25" dirty="0">
                <a:latin typeface="Gill Sans MT"/>
                <a:cs typeface="Gill Sans MT"/>
              </a:rPr>
              <a:t> </a:t>
            </a:r>
            <a:r>
              <a:rPr sz="2259" spc="-19" dirty="0">
                <a:latin typeface="Gill Sans MT"/>
                <a:cs typeface="Gill Sans MT"/>
              </a:rPr>
              <a:t>B</a:t>
            </a:r>
            <a:r>
              <a:rPr sz="2259" spc="-13" dirty="0">
                <a:latin typeface="Gill Sans MT"/>
                <a:cs typeface="Gill Sans MT"/>
              </a:rPr>
              <a:t>aggi</a:t>
            </a:r>
            <a:r>
              <a:rPr sz="2259" spc="-19" dirty="0">
                <a:latin typeface="Gill Sans MT"/>
                <a:cs typeface="Gill Sans MT"/>
              </a:rPr>
              <a:t>n</a:t>
            </a:r>
            <a:r>
              <a:rPr sz="2259" dirty="0">
                <a:latin typeface="Gill Sans MT"/>
                <a:cs typeface="Gill Sans MT"/>
              </a:rPr>
              <a:t>g</a:t>
            </a:r>
            <a:r>
              <a:rPr sz="2259" spc="-25" dirty="0">
                <a:latin typeface="Gill Sans MT"/>
                <a:cs typeface="Gill Sans MT"/>
              </a:rPr>
              <a:t> </a:t>
            </a:r>
            <a:r>
              <a:rPr sz="2259" spc="-13" dirty="0">
                <a:latin typeface="Gill Sans MT"/>
                <a:cs typeface="Gill Sans MT"/>
              </a:rPr>
              <a:t>al</a:t>
            </a:r>
            <a:r>
              <a:rPr sz="2259" spc="-38" dirty="0">
                <a:latin typeface="Gill Sans MT"/>
                <a:cs typeface="Gill Sans MT"/>
              </a:rPr>
              <a:t>g</a:t>
            </a:r>
            <a:r>
              <a:rPr sz="2259" spc="-13" dirty="0">
                <a:latin typeface="Gill Sans MT"/>
                <a:cs typeface="Gill Sans MT"/>
              </a:rPr>
              <a:t>o</a:t>
            </a:r>
            <a:r>
              <a:rPr sz="2259" spc="-19" dirty="0">
                <a:latin typeface="Gill Sans MT"/>
                <a:cs typeface="Gill Sans MT"/>
              </a:rPr>
              <a:t>r</a:t>
            </a:r>
            <a:r>
              <a:rPr sz="2259" spc="-13" dirty="0">
                <a:latin typeface="Gill Sans MT"/>
                <a:cs typeface="Gill Sans MT"/>
              </a:rPr>
              <a:t>i</a:t>
            </a:r>
            <a:r>
              <a:rPr sz="2259" spc="-6" dirty="0">
                <a:latin typeface="Gill Sans MT"/>
                <a:cs typeface="Gill Sans MT"/>
              </a:rPr>
              <a:t>t</a:t>
            </a:r>
            <a:r>
              <a:rPr sz="2259" spc="-19" dirty="0">
                <a:latin typeface="Gill Sans MT"/>
                <a:cs typeface="Gill Sans MT"/>
              </a:rPr>
              <a:t>hm</a:t>
            </a:r>
            <a:r>
              <a:rPr sz="2259" spc="-13" dirty="0">
                <a:latin typeface="Gill Sans MT"/>
                <a:cs typeface="Gill Sans MT"/>
              </a:rPr>
              <a:t>s</a:t>
            </a:r>
            <a:r>
              <a:rPr sz="2259" dirty="0">
                <a:latin typeface="Gill Sans MT"/>
                <a:cs typeface="Gill Sans MT"/>
              </a:rPr>
              <a:t>,</a:t>
            </a:r>
            <a:r>
              <a:rPr sz="2259" spc="-245" dirty="0">
                <a:latin typeface="Gill Sans MT"/>
                <a:cs typeface="Gill Sans MT"/>
              </a:rPr>
              <a:t> </a:t>
            </a:r>
            <a:r>
              <a:rPr sz="2259" spc="-13" dirty="0">
                <a:latin typeface="Gill Sans MT"/>
                <a:cs typeface="Gill Sans MT"/>
              </a:rPr>
              <a:t>al</a:t>
            </a:r>
            <a:r>
              <a:rPr sz="2259" dirty="0">
                <a:latin typeface="Gill Sans MT"/>
                <a:cs typeface="Gill Sans MT"/>
              </a:rPr>
              <a:t>l</a:t>
            </a:r>
            <a:r>
              <a:rPr sz="2259" spc="-25" dirty="0">
                <a:latin typeface="Gill Sans MT"/>
                <a:cs typeface="Gill Sans MT"/>
              </a:rPr>
              <a:t> </a:t>
            </a:r>
            <a:r>
              <a:rPr sz="2259" spc="-19" dirty="0">
                <a:latin typeface="Gill Sans MT"/>
                <a:cs typeface="Gill Sans MT"/>
              </a:rPr>
              <a:t>m</a:t>
            </a:r>
            <a:r>
              <a:rPr sz="2259" spc="-13" dirty="0">
                <a:latin typeface="Gill Sans MT"/>
                <a:cs typeface="Gill Sans MT"/>
              </a:rPr>
              <a:t>od</a:t>
            </a:r>
            <a:r>
              <a:rPr sz="2259" spc="-19" dirty="0">
                <a:latin typeface="Gill Sans MT"/>
                <a:cs typeface="Gill Sans MT"/>
              </a:rPr>
              <a:t>e</a:t>
            </a:r>
            <a:r>
              <a:rPr sz="2259" spc="-13" dirty="0">
                <a:latin typeface="Gill Sans MT"/>
                <a:cs typeface="Gill Sans MT"/>
              </a:rPr>
              <a:t>l</a:t>
            </a:r>
            <a:r>
              <a:rPr sz="2259" dirty="0">
                <a:latin typeface="Gill Sans MT"/>
                <a:cs typeface="Gill Sans MT"/>
              </a:rPr>
              <a:t>s</a:t>
            </a:r>
            <a:r>
              <a:rPr sz="2259" spc="-25" dirty="0">
                <a:latin typeface="Gill Sans MT"/>
                <a:cs typeface="Gill Sans MT"/>
              </a:rPr>
              <a:t> </a:t>
            </a:r>
            <a:r>
              <a:rPr sz="2259" spc="-19" dirty="0">
                <a:latin typeface="Gill Sans MT"/>
                <a:cs typeface="Gill Sans MT"/>
              </a:rPr>
              <a:t>h</a:t>
            </a:r>
            <a:r>
              <a:rPr sz="2259" spc="-94" dirty="0">
                <a:latin typeface="Gill Sans MT"/>
                <a:cs typeface="Gill Sans MT"/>
              </a:rPr>
              <a:t>a</a:t>
            </a:r>
            <a:r>
              <a:rPr sz="2259" spc="-63" dirty="0">
                <a:latin typeface="Gill Sans MT"/>
                <a:cs typeface="Gill Sans MT"/>
              </a:rPr>
              <a:t>v</a:t>
            </a:r>
            <a:r>
              <a:rPr sz="2259" dirty="0">
                <a:latin typeface="Gill Sans MT"/>
                <a:cs typeface="Gill Sans MT"/>
              </a:rPr>
              <a:t>e</a:t>
            </a:r>
            <a:r>
              <a:rPr sz="2259" spc="-25" dirty="0">
                <a:latin typeface="Gill Sans MT"/>
                <a:cs typeface="Gill Sans MT"/>
              </a:rPr>
              <a:t> </a:t>
            </a:r>
            <a:r>
              <a:rPr sz="2259" spc="-19" dirty="0">
                <a:latin typeface="Gill Sans MT"/>
                <a:cs typeface="Gill Sans MT"/>
              </a:rPr>
              <a:t>equ</a:t>
            </a:r>
            <a:r>
              <a:rPr sz="2259" spc="-13" dirty="0">
                <a:latin typeface="Gill Sans MT"/>
                <a:cs typeface="Gill Sans MT"/>
              </a:rPr>
              <a:t>a</a:t>
            </a:r>
            <a:r>
              <a:rPr sz="2259" dirty="0">
                <a:latin typeface="Gill Sans MT"/>
                <a:cs typeface="Gill Sans MT"/>
              </a:rPr>
              <a:t>l</a:t>
            </a:r>
            <a:r>
              <a:rPr sz="2259" spc="-25" dirty="0">
                <a:latin typeface="Gill Sans MT"/>
                <a:cs typeface="Gill Sans MT"/>
              </a:rPr>
              <a:t> </a:t>
            </a:r>
            <a:r>
              <a:rPr sz="2259" spc="-69" dirty="0">
                <a:latin typeface="Gill Sans MT"/>
                <a:cs typeface="Gill Sans MT"/>
              </a:rPr>
              <a:t>w</a:t>
            </a:r>
            <a:r>
              <a:rPr sz="2259" spc="-19" dirty="0">
                <a:latin typeface="Gill Sans MT"/>
                <a:cs typeface="Gill Sans MT"/>
              </a:rPr>
              <a:t>e</a:t>
            </a:r>
            <a:r>
              <a:rPr sz="2259" spc="-13" dirty="0">
                <a:latin typeface="Gill Sans MT"/>
                <a:cs typeface="Gill Sans MT"/>
              </a:rPr>
              <a:t>ig</a:t>
            </a:r>
            <a:r>
              <a:rPr sz="2259" spc="-19" dirty="0">
                <a:latin typeface="Gill Sans MT"/>
                <a:cs typeface="Gill Sans MT"/>
              </a:rPr>
              <a:t>h</a:t>
            </a:r>
            <a:r>
              <a:rPr sz="2259" spc="-6" dirty="0">
                <a:latin typeface="Gill Sans MT"/>
                <a:cs typeface="Gill Sans MT"/>
              </a:rPr>
              <a:t>t</a:t>
            </a:r>
            <a:r>
              <a:rPr sz="2259" dirty="0">
                <a:latin typeface="Gill Sans MT"/>
                <a:cs typeface="Gill Sans MT"/>
              </a:rPr>
              <a:t>.</a:t>
            </a:r>
          </a:p>
          <a:p>
            <a:pPr>
              <a:lnSpc>
                <a:spcPct val="100000"/>
              </a:lnSpc>
            </a:pPr>
            <a:endParaRPr sz="2259" dirty="0">
              <a:latin typeface="Gill Sans MT"/>
              <a:cs typeface="Gill Sans MT"/>
            </a:endParaRPr>
          </a:p>
          <a:p>
            <a:pPr marL="90045" marR="1174574">
              <a:lnSpc>
                <a:spcPct val="102200"/>
              </a:lnSpc>
            </a:pPr>
            <a:r>
              <a:rPr sz="2259" spc="-6" dirty="0">
                <a:latin typeface="Gill Sans MT"/>
                <a:cs typeface="Gill Sans MT"/>
              </a:rPr>
              <a:t>In</a:t>
            </a:r>
            <a:r>
              <a:rPr sz="2259" spc="-25" dirty="0">
                <a:latin typeface="Gill Sans MT"/>
                <a:cs typeface="Gill Sans MT"/>
              </a:rPr>
              <a:t> </a:t>
            </a:r>
            <a:r>
              <a:rPr sz="2259" spc="-13" dirty="0">
                <a:latin typeface="Gill Sans MT"/>
                <a:cs typeface="Gill Sans MT"/>
              </a:rPr>
              <a:t>Boosting</a:t>
            </a:r>
            <a:r>
              <a:rPr sz="2259" spc="-25" dirty="0">
                <a:latin typeface="Gill Sans MT"/>
                <a:cs typeface="Gill Sans MT"/>
              </a:rPr>
              <a:t> </a:t>
            </a:r>
            <a:r>
              <a:rPr sz="2259" spc="-19" dirty="0">
                <a:latin typeface="Gill Sans MT"/>
                <a:cs typeface="Gill Sans MT"/>
              </a:rPr>
              <a:t>algorithms,</a:t>
            </a:r>
            <a:r>
              <a:rPr sz="2259" spc="-245" dirty="0">
                <a:latin typeface="Gill Sans MT"/>
                <a:cs typeface="Gill Sans MT"/>
              </a:rPr>
              <a:t> </a:t>
            </a:r>
            <a:r>
              <a:rPr sz="2259" spc="-6" dirty="0">
                <a:latin typeface="Gill Sans MT"/>
                <a:cs typeface="Gill Sans MT"/>
              </a:rPr>
              <a:t>the</a:t>
            </a:r>
            <a:r>
              <a:rPr sz="2259" spc="-25" dirty="0">
                <a:latin typeface="Gill Sans MT"/>
                <a:cs typeface="Gill Sans MT"/>
              </a:rPr>
              <a:t> weight</a:t>
            </a:r>
            <a:r>
              <a:rPr sz="2259" spc="-13" dirty="0">
                <a:latin typeface="Gill Sans MT"/>
                <a:cs typeface="Gill Sans MT"/>
              </a:rPr>
              <a:t> </a:t>
            </a:r>
            <a:r>
              <a:rPr sz="2259" spc="-6" dirty="0">
                <a:latin typeface="Gill Sans MT"/>
                <a:cs typeface="Gill Sans MT"/>
              </a:rPr>
              <a:t>of</a:t>
            </a:r>
            <a:r>
              <a:rPr sz="2259" spc="-19" dirty="0">
                <a:latin typeface="Gill Sans MT"/>
                <a:cs typeface="Gill Sans MT"/>
              </a:rPr>
              <a:t> different</a:t>
            </a:r>
            <a:r>
              <a:rPr sz="2259" spc="-25" dirty="0">
                <a:latin typeface="Gill Sans MT"/>
                <a:cs typeface="Gill Sans MT"/>
              </a:rPr>
              <a:t> </a:t>
            </a:r>
            <a:r>
              <a:rPr sz="2259" spc="-19" dirty="0">
                <a:latin typeface="Gill Sans MT"/>
                <a:cs typeface="Gill Sans MT"/>
              </a:rPr>
              <a:t>learners </a:t>
            </a:r>
            <a:r>
              <a:rPr sz="2259" spc="-607" dirty="0">
                <a:latin typeface="Gill Sans MT"/>
                <a:cs typeface="Gill Sans MT"/>
              </a:rPr>
              <a:t> </a:t>
            </a:r>
            <a:r>
              <a:rPr sz="2259" spc="-6" dirty="0">
                <a:latin typeface="Gill Sans MT"/>
                <a:cs typeface="Gill Sans MT"/>
              </a:rPr>
              <a:t>(</a:t>
            </a:r>
            <a:r>
              <a:rPr sz="2259" spc="-69" dirty="0">
                <a:latin typeface="Gill Sans MT"/>
                <a:cs typeface="Gill Sans MT"/>
              </a:rPr>
              <a:t>w</a:t>
            </a:r>
            <a:r>
              <a:rPr sz="2259" spc="-13" dirty="0">
                <a:latin typeface="Gill Sans MT"/>
                <a:cs typeface="Gill Sans MT"/>
              </a:rPr>
              <a:t>e</a:t>
            </a:r>
            <a:r>
              <a:rPr sz="2259" spc="-19" dirty="0">
                <a:latin typeface="Gill Sans MT"/>
                <a:cs typeface="Gill Sans MT"/>
              </a:rPr>
              <a:t>a</a:t>
            </a:r>
            <a:r>
              <a:rPr sz="2259" dirty="0">
                <a:latin typeface="Gill Sans MT"/>
                <a:cs typeface="Gill Sans MT"/>
              </a:rPr>
              <a:t>k</a:t>
            </a:r>
            <a:r>
              <a:rPr sz="2259" spc="-25" dirty="0">
                <a:latin typeface="Gill Sans MT"/>
                <a:cs typeface="Gill Sans MT"/>
              </a:rPr>
              <a:t> </a:t>
            </a:r>
            <a:r>
              <a:rPr sz="2259" spc="-19" dirty="0">
                <a:latin typeface="Gill Sans MT"/>
                <a:cs typeface="Gill Sans MT"/>
              </a:rPr>
              <a:t>m</a:t>
            </a:r>
            <a:r>
              <a:rPr sz="2259" spc="-13" dirty="0">
                <a:latin typeface="Gill Sans MT"/>
                <a:cs typeface="Gill Sans MT"/>
              </a:rPr>
              <a:t>odel</a:t>
            </a:r>
            <a:r>
              <a:rPr sz="2259" spc="-19" dirty="0">
                <a:latin typeface="Gill Sans MT"/>
                <a:cs typeface="Gill Sans MT"/>
              </a:rPr>
              <a:t>s</a:t>
            </a:r>
            <a:r>
              <a:rPr sz="2259" dirty="0">
                <a:latin typeface="Gill Sans MT"/>
                <a:cs typeface="Gill Sans MT"/>
              </a:rPr>
              <a:t>,</a:t>
            </a:r>
            <a:r>
              <a:rPr sz="2259" spc="-245" dirty="0">
                <a:latin typeface="Gill Sans MT"/>
                <a:cs typeface="Gill Sans MT"/>
              </a:rPr>
              <a:t> </a:t>
            </a:r>
            <a:r>
              <a:rPr sz="2259" spc="31" dirty="0">
                <a:latin typeface="Gill Sans MT"/>
                <a:cs typeface="Gill Sans MT"/>
              </a:rPr>
              <a:t>e</a:t>
            </a:r>
            <a:r>
              <a:rPr sz="2259" spc="-13" dirty="0">
                <a:latin typeface="Gill Sans MT"/>
                <a:cs typeface="Gill Sans MT"/>
              </a:rPr>
              <a:t>.g</a:t>
            </a:r>
            <a:r>
              <a:rPr sz="2259" dirty="0">
                <a:latin typeface="Gill Sans MT"/>
                <a:cs typeface="Gill Sans MT"/>
              </a:rPr>
              <a:t>.</a:t>
            </a:r>
            <a:r>
              <a:rPr sz="2259" spc="-245" dirty="0">
                <a:latin typeface="Gill Sans MT"/>
                <a:cs typeface="Gill Sans MT"/>
              </a:rPr>
              <a:t> </a:t>
            </a:r>
            <a:r>
              <a:rPr sz="2259" spc="-19" dirty="0">
                <a:latin typeface="Gill Sans MT"/>
                <a:cs typeface="Gill Sans MT"/>
              </a:rPr>
              <a:t>s</a:t>
            </a:r>
            <a:r>
              <a:rPr sz="2259" spc="-6" dirty="0">
                <a:latin typeface="Gill Sans MT"/>
                <a:cs typeface="Gill Sans MT"/>
              </a:rPr>
              <a:t>t</a:t>
            </a:r>
            <a:r>
              <a:rPr sz="2259" spc="-13" dirty="0">
                <a:latin typeface="Gill Sans MT"/>
                <a:cs typeface="Gill Sans MT"/>
              </a:rPr>
              <a:t>u</a:t>
            </a:r>
            <a:r>
              <a:rPr sz="2259" spc="-19" dirty="0">
                <a:latin typeface="Gill Sans MT"/>
                <a:cs typeface="Gill Sans MT"/>
              </a:rPr>
              <a:t>m</a:t>
            </a:r>
            <a:r>
              <a:rPr sz="2259" spc="-13" dirty="0">
                <a:latin typeface="Gill Sans MT"/>
                <a:cs typeface="Gill Sans MT"/>
              </a:rPr>
              <a:t>p</a:t>
            </a:r>
            <a:r>
              <a:rPr sz="2259" dirty="0">
                <a:latin typeface="Gill Sans MT"/>
                <a:cs typeface="Gill Sans MT"/>
              </a:rPr>
              <a:t>s</a:t>
            </a:r>
            <a:r>
              <a:rPr sz="2259" spc="-25" dirty="0">
                <a:latin typeface="Gill Sans MT"/>
                <a:cs typeface="Gill Sans MT"/>
              </a:rPr>
              <a:t> </a:t>
            </a:r>
            <a:r>
              <a:rPr sz="2259" spc="-13" dirty="0">
                <a:latin typeface="Gill Sans MT"/>
                <a:cs typeface="Gill Sans MT"/>
              </a:rPr>
              <a:t>o</a:t>
            </a:r>
            <a:r>
              <a:rPr sz="2259" dirty="0">
                <a:latin typeface="Gill Sans MT"/>
                <a:cs typeface="Gill Sans MT"/>
              </a:rPr>
              <a:t>r</a:t>
            </a:r>
            <a:r>
              <a:rPr sz="2259" spc="-25" dirty="0">
                <a:latin typeface="Gill Sans MT"/>
                <a:cs typeface="Gill Sans MT"/>
              </a:rPr>
              <a:t> </a:t>
            </a:r>
            <a:r>
              <a:rPr sz="2259" spc="-19" dirty="0">
                <a:latin typeface="Gill Sans MT"/>
                <a:cs typeface="Gill Sans MT"/>
              </a:rPr>
              <a:t>s</a:t>
            </a:r>
            <a:r>
              <a:rPr sz="2259" spc="-13" dirty="0">
                <a:latin typeface="Gill Sans MT"/>
                <a:cs typeface="Gill Sans MT"/>
              </a:rPr>
              <a:t>h</a:t>
            </a:r>
            <a:r>
              <a:rPr sz="2259" spc="-19" dirty="0">
                <a:latin typeface="Gill Sans MT"/>
                <a:cs typeface="Gill Sans MT"/>
              </a:rPr>
              <a:t>a</a:t>
            </a:r>
            <a:r>
              <a:rPr sz="2259" spc="-13" dirty="0">
                <a:latin typeface="Gill Sans MT"/>
                <a:cs typeface="Gill Sans MT"/>
              </a:rPr>
              <a:t>ll</a:t>
            </a:r>
            <a:r>
              <a:rPr sz="2259" spc="-31" dirty="0">
                <a:latin typeface="Gill Sans MT"/>
                <a:cs typeface="Gill Sans MT"/>
              </a:rPr>
              <a:t>o</a:t>
            </a:r>
            <a:r>
              <a:rPr sz="2259" dirty="0">
                <a:latin typeface="Gill Sans MT"/>
                <a:cs typeface="Gill Sans MT"/>
              </a:rPr>
              <a:t>w</a:t>
            </a:r>
            <a:r>
              <a:rPr sz="2259" spc="-31" dirty="0">
                <a:latin typeface="Gill Sans MT"/>
                <a:cs typeface="Gill Sans MT"/>
              </a:rPr>
              <a:t> </a:t>
            </a:r>
            <a:r>
              <a:rPr sz="2259" spc="-6" dirty="0">
                <a:latin typeface="Gill Sans MT"/>
                <a:cs typeface="Gill Sans MT"/>
              </a:rPr>
              <a:t>t</a:t>
            </a:r>
            <a:r>
              <a:rPr sz="2259" spc="-63" dirty="0">
                <a:latin typeface="Gill Sans MT"/>
                <a:cs typeface="Gill Sans MT"/>
              </a:rPr>
              <a:t>r</a:t>
            </a:r>
            <a:r>
              <a:rPr sz="2259" spc="-13" dirty="0">
                <a:latin typeface="Gill Sans MT"/>
                <a:cs typeface="Gill Sans MT"/>
              </a:rPr>
              <a:t>ee</a:t>
            </a:r>
            <a:r>
              <a:rPr sz="2259" spc="-19" dirty="0">
                <a:latin typeface="Gill Sans MT"/>
                <a:cs typeface="Gill Sans MT"/>
              </a:rPr>
              <a:t>s)</a:t>
            </a:r>
            <a:endParaRPr sz="2259" dirty="0">
              <a:latin typeface="Gill Sans MT"/>
              <a:cs typeface="Gill Sans MT"/>
            </a:endParaRPr>
          </a:p>
          <a:p>
            <a:pPr marL="15937">
              <a:lnSpc>
                <a:spcPts val="2623"/>
              </a:lnSpc>
            </a:pPr>
            <a:r>
              <a:rPr sz="2259" spc="-6" dirty="0">
                <a:latin typeface="Gill Sans MT"/>
                <a:cs typeface="Gill Sans MT"/>
              </a:rPr>
              <a:t>in</a:t>
            </a:r>
            <a:r>
              <a:rPr sz="2259" spc="-25" dirty="0">
                <a:latin typeface="Gill Sans MT"/>
                <a:cs typeface="Gill Sans MT"/>
              </a:rPr>
              <a:t> </a:t>
            </a:r>
            <a:r>
              <a:rPr sz="2259" spc="-6" dirty="0">
                <a:latin typeface="Gill Sans MT"/>
                <a:cs typeface="Gill Sans MT"/>
              </a:rPr>
              <a:t>the</a:t>
            </a:r>
            <a:r>
              <a:rPr sz="2259" spc="-25" dirty="0">
                <a:latin typeface="Gill Sans MT"/>
                <a:cs typeface="Gill Sans MT"/>
              </a:rPr>
              <a:t> </a:t>
            </a:r>
            <a:r>
              <a:rPr sz="2259" spc="-13" dirty="0">
                <a:latin typeface="Gill Sans MT"/>
                <a:cs typeface="Gill Sans MT"/>
              </a:rPr>
              <a:t>final</a:t>
            </a:r>
            <a:r>
              <a:rPr sz="2259" spc="-19" dirty="0">
                <a:latin typeface="Gill Sans MT"/>
                <a:cs typeface="Gill Sans MT"/>
              </a:rPr>
              <a:t> classification</a:t>
            </a:r>
            <a:r>
              <a:rPr sz="2259" spc="-25" dirty="0">
                <a:latin typeface="Gill Sans MT"/>
                <a:cs typeface="Gill Sans MT"/>
              </a:rPr>
              <a:t> </a:t>
            </a:r>
            <a:r>
              <a:rPr sz="2259" spc="-13" dirty="0">
                <a:latin typeface="Gill Sans MT"/>
                <a:cs typeface="Gill Sans MT"/>
              </a:rPr>
              <a:t>depends</a:t>
            </a:r>
            <a:r>
              <a:rPr sz="2259" spc="-25" dirty="0">
                <a:latin typeface="Gill Sans MT"/>
                <a:cs typeface="Gill Sans MT"/>
              </a:rPr>
              <a:t> </a:t>
            </a:r>
            <a:r>
              <a:rPr sz="2259" spc="-6" dirty="0">
                <a:latin typeface="Gill Sans MT"/>
                <a:cs typeface="Gill Sans MT"/>
              </a:rPr>
              <a:t>on</a:t>
            </a:r>
            <a:r>
              <a:rPr sz="2259" spc="-25" dirty="0">
                <a:latin typeface="Gill Sans MT"/>
                <a:cs typeface="Gill Sans MT"/>
              </a:rPr>
              <a:t> </a:t>
            </a:r>
            <a:r>
              <a:rPr sz="2259" spc="-13" dirty="0">
                <a:latin typeface="Gill Sans MT"/>
                <a:cs typeface="Gill Sans MT"/>
              </a:rPr>
              <a:t>their</a:t>
            </a:r>
            <a:r>
              <a:rPr sz="2259" spc="-25" dirty="0">
                <a:latin typeface="Gill Sans MT"/>
                <a:cs typeface="Gill Sans MT"/>
              </a:rPr>
              <a:t> </a:t>
            </a:r>
            <a:r>
              <a:rPr sz="2259" spc="-13" dirty="0">
                <a:latin typeface="Gill Sans MT"/>
                <a:cs typeface="Gill Sans MT"/>
              </a:rPr>
              <a:t>performance.</a:t>
            </a:r>
            <a:endParaRPr sz="2259" dirty="0">
              <a:latin typeface="Gill Sans MT"/>
              <a:cs typeface="Gill Sans MT"/>
            </a:endParaRPr>
          </a:p>
          <a:p>
            <a:pPr>
              <a:spcBef>
                <a:spcPts val="38"/>
              </a:spcBef>
            </a:pPr>
            <a:endParaRPr sz="2886" dirty="0">
              <a:latin typeface="Gill Sans MT"/>
              <a:cs typeface="Gill Sans MT"/>
            </a:endParaRPr>
          </a:p>
          <a:p>
            <a:pPr marL="27093"/>
            <a:r>
              <a:rPr lang="en-US" sz="1882" dirty="0">
                <a:latin typeface="Gill Sans MT"/>
                <a:cs typeface="Gill Sans MT"/>
              </a:rPr>
              <a:t>Figure credit:</a:t>
            </a:r>
            <a:endParaRPr sz="1882" dirty="0">
              <a:latin typeface="Gill Sans MT"/>
              <a:cs typeface="Gill Sans MT"/>
            </a:endParaRPr>
          </a:p>
          <a:p>
            <a:pPr marL="26296"/>
            <a:r>
              <a:rPr sz="1882" spc="6" dirty="0">
                <a:latin typeface="Gill Sans MT"/>
                <a:cs typeface="Gill Sans MT"/>
                <a:hlinkClick r:id="rId3"/>
              </a:rPr>
              <a:t>h</a:t>
            </a:r>
            <a:r>
              <a:rPr sz="1882" dirty="0">
                <a:latin typeface="Gill Sans MT"/>
                <a:cs typeface="Gill Sans MT"/>
                <a:hlinkClick r:id="rId3"/>
              </a:rPr>
              <a:t>tt</a:t>
            </a:r>
            <a:r>
              <a:rPr sz="1882" spc="6" dirty="0">
                <a:latin typeface="Gill Sans MT"/>
                <a:cs typeface="Gill Sans MT"/>
                <a:hlinkClick r:id="rId3"/>
              </a:rPr>
              <a:t>ps</a:t>
            </a:r>
            <a:r>
              <a:rPr sz="1882" dirty="0">
                <a:latin typeface="Gill Sans MT"/>
                <a:cs typeface="Gill Sans MT"/>
                <a:hlinkClick r:id="rId3"/>
              </a:rPr>
              <a:t>:</a:t>
            </a:r>
            <a:r>
              <a:rPr sz="1882" spc="6" dirty="0">
                <a:latin typeface="Gill Sans MT"/>
                <a:cs typeface="Gill Sans MT"/>
                <a:hlinkClick r:id="rId3"/>
              </a:rPr>
              <a:t>//qu</a:t>
            </a:r>
            <a:r>
              <a:rPr sz="1882" dirty="0">
                <a:latin typeface="Gill Sans MT"/>
                <a:cs typeface="Gill Sans MT"/>
                <a:hlinkClick r:id="rId3"/>
              </a:rPr>
              <a:t>a</a:t>
            </a:r>
            <a:r>
              <a:rPr sz="1882" spc="6" dirty="0">
                <a:latin typeface="Gill Sans MT"/>
                <a:cs typeface="Gill Sans MT"/>
                <a:hlinkClick r:id="rId3"/>
              </a:rPr>
              <a:t>n</a:t>
            </a:r>
            <a:r>
              <a:rPr sz="1882" dirty="0">
                <a:latin typeface="Gill Sans MT"/>
                <a:cs typeface="Gill Sans MT"/>
                <a:hlinkClick r:id="rId3"/>
              </a:rPr>
              <a:t>t</a:t>
            </a:r>
            <a:r>
              <a:rPr sz="1882" spc="13" dirty="0">
                <a:latin typeface="Gill Sans MT"/>
                <a:cs typeface="Gill Sans MT"/>
                <a:hlinkClick r:id="rId3"/>
              </a:rPr>
              <a:t>d</a:t>
            </a:r>
            <a:r>
              <a:rPr sz="1882" dirty="0">
                <a:latin typeface="Gill Sans MT"/>
                <a:cs typeface="Gill Sans MT"/>
                <a:hlinkClick r:id="rId3"/>
              </a:rPr>
              <a:t>a</a:t>
            </a:r>
            <a:r>
              <a:rPr sz="1882" spc="-38" dirty="0">
                <a:latin typeface="Gill Sans MT"/>
                <a:cs typeface="Gill Sans MT"/>
                <a:hlinkClick r:id="rId3"/>
              </a:rPr>
              <a:t>r</a:t>
            </a:r>
            <a:r>
              <a:rPr sz="1882" spc="50" dirty="0">
                <a:latin typeface="Gill Sans MT"/>
                <a:cs typeface="Gill Sans MT"/>
                <a:hlinkClick r:id="rId3"/>
              </a:rPr>
              <a:t>e</a:t>
            </a:r>
            <a:r>
              <a:rPr sz="1882" dirty="0">
                <a:latin typeface="Gill Sans MT"/>
                <a:cs typeface="Gill Sans MT"/>
                <a:hlinkClick r:id="rId3"/>
              </a:rPr>
              <a:t>.</a:t>
            </a:r>
            <a:r>
              <a:rPr sz="1882" spc="6" dirty="0">
                <a:latin typeface="Gill Sans MT"/>
                <a:cs typeface="Gill Sans MT"/>
                <a:hlinkClick r:id="rId3"/>
              </a:rPr>
              <a:t>co</a:t>
            </a:r>
            <a:r>
              <a:rPr sz="1882" spc="13" dirty="0">
                <a:latin typeface="Gill Sans MT"/>
                <a:cs typeface="Gill Sans MT"/>
                <a:hlinkClick r:id="rId3"/>
              </a:rPr>
              <a:t>m</a:t>
            </a:r>
            <a:r>
              <a:rPr sz="1882" spc="6" dirty="0">
                <a:latin typeface="Gill Sans MT"/>
                <a:cs typeface="Gill Sans MT"/>
                <a:hlinkClick r:id="rId3"/>
              </a:rPr>
              <a:t>/</a:t>
            </a:r>
            <a:r>
              <a:rPr sz="1882" spc="13" dirty="0">
                <a:latin typeface="Gill Sans MT"/>
                <a:cs typeface="Gill Sans MT"/>
                <a:hlinkClick r:id="rId3"/>
              </a:rPr>
              <a:t>w</a:t>
            </a:r>
            <a:r>
              <a:rPr sz="1882" spc="6" dirty="0">
                <a:latin typeface="Gill Sans MT"/>
                <a:cs typeface="Gill Sans MT"/>
                <a:hlinkClick r:id="rId3"/>
              </a:rPr>
              <a:t>h</a:t>
            </a:r>
            <a:r>
              <a:rPr sz="1882" dirty="0">
                <a:latin typeface="Gill Sans MT"/>
                <a:cs typeface="Gill Sans MT"/>
                <a:hlinkClick r:id="rId3"/>
              </a:rPr>
              <a:t>at</a:t>
            </a:r>
            <a:r>
              <a:rPr sz="1882" spc="6" dirty="0">
                <a:latin typeface="Gill Sans MT"/>
                <a:cs typeface="Gill Sans MT"/>
                <a:hlinkClick r:id="rId3"/>
              </a:rPr>
              <a:t>-</a:t>
            </a:r>
            <a:r>
              <a:rPr sz="1882" dirty="0">
                <a:latin typeface="Gill Sans MT"/>
                <a:cs typeface="Gill Sans MT"/>
                <a:hlinkClick r:id="rId3"/>
              </a:rPr>
              <a:t>i</a:t>
            </a:r>
            <a:r>
              <a:rPr sz="1882" spc="13" dirty="0">
                <a:latin typeface="Gill Sans MT"/>
                <a:cs typeface="Gill Sans MT"/>
                <a:hlinkClick r:id="rId3"/>
              </a:rPr>
              <a:t>s</a:t>
            </a:r>
            <a:r>
              <a:rPr sz="1882" spc="6" dirty="0">
                <a:latin typeface="Gill Sans MT"/>
                <a:cs typeface="Gill Sans MT"/>
                <a:hlinkClick r:id="rId3"/>
              </a:rPr>
              <a:t>-</a:t>
            </a:r>
            <a:r>
              <a:rPr sz="1882" dirty="0">
                <a:latin typeface="Gill Sans MT"/>
                <a:cs typeface="Gill Sans MT"/>
                <a:hlinkClick r:id="rId3"/>
              </a:rPr>
              <a:t>t</a:t>
            </a:r>
            <a:r>
              <a:rPr sz="1882" spc="6" dirty="0">
                <a:latin typeface="Gill Sans MT"/>
                <a:cs typeface="Gill Sans MT"/>
                <a:hlinkClick r:id="rId3"/>
              </a:rPr>
              <a:t>h</a:t>
            </a:r>
            <a:r>
              <a:rPr sz="1882" spc="13" dirty="0">
                <a:latin typeface="Gill Sans MT"/>
                <a:cs typeface="Gill Sans MT"/>
                <a:hlinkClick r:id="rId3"/>
              </a:rPr>
              <a:t>e</a:t>
            </a:r>
            <a:r>
              <a:rPr sz="1882" spc="6" dirty="0">
                <a:latin typeface="Gill Sans MT"/>
                <a:cs typeface="Gill Sans MT"/>
                <a:hlinkClick r:id="rId3"/>
              </a:rPr>
              <a:t>-</a:t>
            </a:r>
            <a:r>
              <a:rPr sz="1882" spc="13" dirty="0">
                <a:latin typeface="Gill Sans MT"/>
                <a:cs typeface="Gill Sans MT"/>
                <a:hlinkClick r:id="rId3"/>
              </a:rPr>
              <a:t>d</a:t>
            </a:r>
            <a:r>
              <a:rPr sz="1882" dirty="0">
                <a:latin typeface="Gill Sans MT"/>
                <a:cs typeface="Gill Sans MT"/>
                <a:hlinkClick r:id="rId3"/>
              </a:rPr>
              <a:t>if</a:t>
            </a:r>
            <a:r>
              <a:rPr sz="1882" spc="-19" dirty="0">
                <a:latin typeface="Gill Sans MT"/>
                <a:cs typeface="Gill Sans MT"/>
                <a:hlinkClick r:id="rId3"/>
              </a:rPr>
              <a:t>f</a:t>
            </a:r>
            <a:r>
              <a:rPr sz="1882" spc="13" dirty="0">
                <a:latin typeface="Gill Sans MT"/>
                <a:cs typeface="Gill Sans MT"/>
                <a:hlinkClick r:id="rId3"/>
              </a:rPr>
              <a:t>e</a:t>
            </a:r>
            <a:r>
              <a:rPr sz="1882" spc="-38" dirty="0">
                <a:latin typeface="Gill Sans MT"/>
                <a:cs typeface="Gill Sans MT"/>
                <a:hlinkClick r:id="rId3"/>
              </a:rPr>
              <a:t>r</a:t>
            </a:r>
            <a:r>
              <a:rPr sz="1882" spc="13" dirty="0">
                <a:latin typeface="Gill Sans MT"/>
                <a:cs typeface="Gill Sans MT"/>
                <a:hlinkClick r:id="rId3"/>
              </a:rPr>
              <a:t>e</a:t>
            </a:r>
            <a:r>
              <a:rPr sz="1882" spc="6" dirty="0">
                <a:latin typeface="Gill Sans MT"/>
                <a:cs typeface="Gill Sans MT"/>
                <a:hlinkClick r:id="rId3"/>
              </a:rPr>
              <a:t>nc</a:t>
            </a:r>
            <a:r>
              <a:rPr sz="1882" spc="13" dirty="0">
                <a:latin typeface="Gill Sans MT"/>
                <a:cs typeface="Gill Sans MT"/>
                <a:hlinkClick r:id="rId3"/>
              </a:rPr>
              <a:t>e</a:t>
            </a:r>
            <a:r>
              <a:rPr sz="1882" spc="6" dirty="0">
                <a:latin typeface="Gill Sans MT"/>
                <a:cs typeface="Gill Sans MT"/>
                <a:hlinkClick r:id="rId3"/>
              </a:rPr>
              <a:t>-b</a:t>
            </a:r>
            <a:r>
              <a:rPr sz="1882" spc="13" dirty="0">
                <a:latin typeface="Gill Sans MT"/>
                <a:cs typeface="Gill Sans MT"/>
                <a:hlinkClick r:id="rId3"/>
              </a:rPr>
              <a:t>e</a:t>
            </a:r>
            <a:r>
              <a:rPr sz="1882" dirty="0">
                <a:latin typeface="Gill Sans MT"/>
                <a:cs typeface="Gill Sans MT"/>
                <a:hlinkClick r:id="rId3"/>
              </a:rPr>
              <a:t>t</a:t>
            </a:r>
            <a:r>
              <a:rPr sz="1882" spc="-25" dirty="0">
                <a:latin typeface="Gill Sans MT"/>
                <a:cs typeface="Gill Sans MT"/>
                <a:hlinkClick r:id="rId3"/>
              </a:rPr>
              <a:t>w</a:t>
            </a:r>
            <a:r>
              <a:rPr sz="1882" spc="13" dirty="0">
                <a:latin typeface="Gill Sans MT"/>
                <a:cs typeface="Gill Sans MT"/>
                <a:hlinkClick r:id="rId3"/>
              </a:rPr>
              <a:t>ee</a:t>
            </a:r>
            <a:r>
              <a:rPr sz="1882" spc="6" dirty="0">
                <a:latin typeface="Gill Sans MT"/>
                <a:cs typeface="Gill Sans MT"/>
                <a:hlinkClick r:id="rId3"/>
              </a:rPr>
              <a:t>n-b</a:t>
            </a:r>
            <a:r>
              <a:rPr sz="1882" dirty="0">
                <a:latin typeface="Gill Sans MT"/>
                <a:cs typeface="Gill Sans MT"/>
                <a:hlinkClick r:id="rId3"/>
              </a:rPr>
              <a:t>aggi</a:t>
            </a:r>
            <a:r>
              <a:rPr sz="1882" spc="6" dirty="0">
                <a:latin typeface="Gill Sans MT"/>
                <a:cs typeface="Gill Sans MT"/>
                <a:hlinkClick r:id="rId3"/>
              </a:rPr>
              <a:t>ng-</a:t>
            </a:r>
            <a:r>
              <a:rPr sz="1882" dirty="0">
                <a:latin typeface="Gill Sans MT"/>
                <a:cs typeface="Gill Sans MT"/>
                <a:hlinkClick r:id="rId3"/>
              </a:rPr>
              <a:t>a</a:t>
            </a:r>
            <a:r>
              <a:rPr sz="1882" spc="6" dirty="0">
                <a:latin typeface="Gill Sans MT"/>
                <a:cs typeface="Gill Sans MT"/>
                <a:hlinkClick r:id="rId3"/>
              </a:rPr>
              <a:t>n</a:t>
            </a:r>
            <a:r>
              <a:rPr sz="1882" spc="13" dirty="0">
                <a:latin typeface="Gill Sans MT"/>
                <a:cs typeface="Gill Sans MT"/>
                <a:hlinkClick r:id="rId3"/>
              </a:rPr>
              <a:t>d</a:t>
            </a:r>
            <a:r>
              <a:rPr sz="1882" spc="6" dirty="0">
                <a:latin typeface="Gill Sans MT"/>
                <a:cs typeface="Gill Sans MT"/>
                <a:hlinkClick r:id="rId3"/>
              </a:rPr>
              <a:t>-b</a:t>
            </a:r>
            <a:r>
              <a:rPr sz="1882" dirty="0">
                <a:latin typeface="Gill Sans MT"/>
                <a:cs typeface="Gill Sans MT"/>
                <a:hlinkClick r:id="rId3"/>
              </a:rPr>
              <a:t>o</a:t>
            </a:r>
            <a:r>
              <a:rPr sz="1882" spc="6" dirty="0">
                <a:latin typeface="Gill Sans MT"/>
                <a:cs typeface="Gill Sans MT"/>
                <a:hlinkClick r:id="rId3"/>
              </a:rPr>
              <a:t>os</a:t>
            </a:r>
            <a:r>
              <a:rPr sz="1882" dirty="0">
                <a:latin typeface="Gill Sans MT"/>
                <a:cs typeface="Gill Sans MT"/>
                <a:hlinkClick r:id="rId3"/>
              </a:rPr>
              <a:t>ti</a:t>
            </a:r>
            <a:r>
              <a:rPr sz="1882" spc="6" dirty="0">
                <a:latin typeface="Gill Sans MT"/>
                <a:cs typeface="Gill Sans MT"/>
                <a:hlinkClick r:id="rId3"/>
              </a:rPr>
              <a:t>n</a:t>
            </a:r>
            <a:r>
              <a:rPr sz="1882" dirty="0">
                <a:latin typeface="Gill Sans MT"/>
                <a:cs typeface="Gill Sans MT"/>
                <a:hlinkClick r:id="rId3"/>
              </a:rPr>
              <a:t>g/</a:t>
            </a:r>
            <a:endParaRPr lang="en-US" sz="1882" dirty="0">
              <a:latin typeface="Gill Sans MT"/>
              <a:cs typeface="Gill Sans MT"/>
            </a:endParaRPr>
          </a:p>
          <a:p>
            <a:pPr marL="26296"/>
            <a:r>
              <a:rPr lang="en-US" sz="1882" dirty="0">
                <a:latin typeface="Gill Sans MT"/>
                <a:cs typeface="Gill Sans MT"/>
              </a:rPr>
              <a:t>(reproduced with permission)</a:t>
            </a:r>
          </a:p>
          <a:p>
            <a:pPr marL="26296"/>
            <a:endParaRPr sz="1882" dirty="0">
              <a:latin typeface="Gill Sans MT"/>
              <a:cs typeface="Gill Sans MT"/>
            </a:endParaRPr>
          </a:p>
        </p:txBody>
      </p:sp>
      <p:sp>
        <p:nvSpPr>
          <p:cNvPr id="7" name="object 2">
            <a:extLst>
              <a:ext uri="{FF2B5EF4-FFF2-40B4-BE49-F238E27FC236}">
                <a16:creationId xmlns:a16="http://schemas.microsoft.com/office/drawing/2014/main" id="{EA73B39F-C577-D14B-A7BD-863A2708FF40}"/>
              </a:ext>
            </a:extLst>
          </p:cNvPr>
          <p:cNvSpPr txBox="1">
            <a:spLocks noGrp="1"/>
          </p:cNvSpPr>
          <p:nvPr>
            <p:ph type="title"/>
          </p:nvPr>
        </p:nvSpPr>
        <p:spPr>
          <a:xfrm>
            <a:off x="2577078" y="511493"/>
            <a:ext cx="8555102" cy="1569421"/>
          </a:xfrm>
          <a:prstGeom prst="rect">
            <a:avLst/>
          </a:prstGeom>
          <a:solidFill>
            <a:srgbClr val="FFFFFF"/>
          </a:solidFill>
          <a:ln w="24060">
            <a:solidFill>
              <a:srgbClr val="404040"/>
            </a:solidFill>
          </a:ln>
        </p:spPr>
        <p:txBody>
          <a:bodyPr vert="horz" wrap="square" lIns="0" tIns="427118" rIns="0" bIns="0" rtlCol="0" anchor="t">
            <a:spAutoFit/>
          </a:bodyPr>
          <a:lstStyle/>
          <a:p>
            <a:pPr marR="26296">
              <a:lnSpc>
                <a:spcPct val="100000"/>
              </a:lnSpc>
              <a:spcBef>
                <a:spcPts val="3363"/>
              </a:spcBef>
              <a:tabLst>
                <a:tab pos="3023293" algn="l"/>
              </a:tabLst>
            </a:pPr>
            <a:r>
              <a:rPr lang="en-US" spc="232" dirty="0" err="1"/>
              <a:t>BAgging</a:t>
            </a:r>
            <a:r>
              <a:rPr lang="en-US" spc="232" dirty="0"/>
              <a:t> vs boosting</a:t>
            </a:r>
            <a:br>
              <a:rPr lang="en-US" spc="232" dirty="0"/>
            </a:br>
            <a:endParaRPr spc="232"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6229" y="554687"/>
            <a:ext cx="8444807" cy="1690624"/>
          </a:xfrm>
          <a:prstGeom prst="rect">
            <a:avLst/>
          </a:prstGeom>
          <a:solidFill>
            <a:srgbClr val="FFFFFF"/>
          </a:solidFill>
          <a:ln w="24060">
            <a:solidFill>
              <a:srgbClr val="404040"/>
            </a:solidFill>
          </a:ln>
        </p:spPr>
        <p:txBody>
          <a:bodyPr vert="horz" wrap="square" lIns="0" tIns="138653" rIns="0" bIns="0" rtlCol="0" anchor="ctr">
            <a:spAutoFit/>
          </a:bodyPr>
          <a:lstStyle/>
          <a:p>
            <a:pPr marR="24703">
              <a:lnSpc>
                <a:spcPct val="100000"/>
              </a:lnSpc>
              <a:spcBef>
                <a:spcPts val="1091"/>
              </a:spcBef>
              <a:tabLst>
                <a:tab pos="3915777" algn="l"/>
              </a:tabLst>
            </a:pPr>
            <a:r>
              <a:rPr spc="232" dirty="0"/>
              <a:t>DECISION</a:t>
            </a:r>
            <a:r>
              <a:rPr spc="143" dirty="0"/>
              <a:t> </a:t>
            </a:r>
            <a:r>
              <a:rPr spc="213" dirty="0"/>
              <a:t>TREES	</a:t>
            </a:r>
            <a:r>
              <a:rPr spc="232" dirty="0"/>
              <a:t>RECAP</a:t>
            </a:r>
          </a:p>
        </p:txBody>
      </p:sp>
      <p:graphicFrame>
        <p:nvGraphicFramePr>
          <p:cNvPr id="12" name="Table 12">
            <a:extLst>
              <a:ext uri="{FF2B5EF4-FFF2-40B4-BE49-F238E27FC236}">
                <a16:creationId xmlns:a16="http://schemas.microsoft.com/office/drawing/2014/main" id="{92BAE7DC-F411-D24A-B45B-15E77D85E85C}"/>
              </a:ext>
            </a:extLst>
          </p:cNvPr>
          <p:cNvGraphicFramePr>
            <a:graphicFrameLocks noGrp="1"/>
          </p:cNvGraphicFramePr>
          <p:nvPr>
            <p:ph sz="half" idx="1"/>
            <p:extLst>
              <p:ext uri="{D42A27DB-BD31-4B8C-83A1-F6EECF244321}">
                <p14:modId xmlns:p14="http://schemas.microsoft.com/office/powerpoint/2010/main" val="3144829103"/>
              </p:ext>
            </p:extLst>
          </p:nvPr>
        </p:nvGraphicFramePr>
        <p:xfrm>
          <a:off x="1536700" y="3200400"/>
          <a:ext cx="4676775" cy="1926336"/>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4150773571"/>
                    </a:ext>
                  </a:extLst>
                </a:gridCol>
              </a:tblGrid>
              <a:tr h="370840">
                <a:tc>
                  <a:txBody>
                    <a:bodyPr/>
                    <a:lstStyle/>
                    <a:p>
                      <a:endParaRPr lang="en-US" dirty="0"/>
                    </a:p>
                  </a:txBody>
                  <a:tcPr/>
                </a:tc>
                <a:extLst>
                  <a:ext uri="{0D108BD9-81ED-4DB2-BD59-A6C34878D82A}">
                    <a16:rowId xmlns:a16="http://schemas.microsoft.com/office/drawing/2014/main" val="3318562133"/>
                  </a:ext>
                </a:extLst>
              </a:tr>
              <a:tr h="370840">
                <a:tc>
                  <a:txBody>
                    <a:bodyPr/>
                    <a:lstStyle/>
                    <a:p>
                      <a:endParaRPr lang="en-US" dirty="0"/>
                    </a:p>
                  </a:txBody>
                  <a:tcPr/>
                </a:tc>
                <a:extLst>
                  <a:ext uri="{0D108BD9-81ED-4DB2-BD59-A6C34878D82A}">
                    <a16:rowId xmlns:a16="http://schemas.microsoft.com/office/drawing/2014/main" val="124426624"/>
                  </a:ext>
                </a:extLst>
              </a:tr>
              <a:tr h="370840">
                <a:tc>
                  <a:txBody>
                    <a:bodyPr/>
                    <a:lstStyle/>
                    <a:p>
                      <a:endParaRPr lang="en-US"/>
                    </a:p>
                  </a:txBody>
                  <a:tcPr/>
                </a:tc>
                <a:extLst>
                  <a:ext uri="{0D108BD9-81ED-4DB2-BD59-A6C34878D82A}">
                    <a16:rowId xmlns:a16="http://schemas.microsoft.com/office/drawing/2014/main" val="1738518895"/>
                  </a:ext>
                </a:extLst>
              </a:tr>
              <a:tr h="370840">
                <a:tc>
                  <a:txBody>
                    <a:bodyPr/>
                    <a:lstStyle/>
                    <a:p>
                      <a:endParaRPr lang="en-US" dirty="0"/>
                    </a:p>
                  </a:txBody>
                  <a:tcPr/>
                </a:tc>
                <a:extLst>
                  <a:ext uri="{0D108BD9-81ED-4DB2-BD59-A6C34878D82A}">
                    <a16:rowId xmlns:a16="http://schemas.microsoft.com/office/drawing/2014/main" val="1307776535"/>
                  </a:ext>
                </a:extLst>
              </a:tr>
            </a:tbl>
          </a:graphicData>
        </a:graphic>
      </p:graphicFrame>
      <p:graphicFrame>
        <p:nvGraphicFramePr>
          <p:cNvPr id="13" name="Table 13">
            <a:extLst>
              <a:ext uri="{FF2B5EF4-FFF2-40B4-BE49-F238E27FC236}">
                <a16:creationId xmlns:a16="http://schemas.microsoft.com/office/drawing/2014/main" id="{0A268F1D-138D-0E45-82AA-E5885CC54CE7}"/>
              </a:ext>
            </a:extLst>
          </p:cNvPr>
          <p:cNvGraphicFramePr>
            <a:graphicFrameLocks noGrp="1"/>
          </p:cNvGraphicFramePr>
          <p:nvPr>
            <p:ph sz="half" idx="2"/>
            <p:extLst>
              <p:ext uri="{D42A27DB-BD31-4B8C-83A1-F6EECF244321}">
                <p14:modId xmlns:p14="http://schemas.microsoft.com/office/powerpoint/2010/main" val="1918988138"/>
              </p:ext>
            </p:extLst>
          </p:nvPr>
        </p:nvGraphicFramePr>
        <p:xfrm>
          <a:off x="6731000" y="3200400"/>
          <a:ext cx="4679950" cy="963168"/>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519916460"/>
                    </a:ext>
                  </a:extLst>
                </a:gridCol>
              </a:tblGrid>
              <a:tr h="370840">
                <a:tc>
                  <a:txBody>
                    <a:bodyPr/>
                    <a:lstStyle/>
                    <a:p>
                      <a:endParaRPr lang="en-US"/>
                    </a:p>
                  </a:txBody>
                  <a:tcPr/>
                </a:tc>
                <a:extLst>
                  <a:ext uri="{0D108BD9-81ED-4DB2-BD59-A6C34878D82A}">
                    <a16:rowId xmlns:a16="http://schemas.microsoft.com/office/drawing/2014/main" val="1905795526"/>
                  </a:ext>
                </a:extLst>
              </a:tr>
              <a:tr h="370840">
                <a:tc>
                  <a:txBody>
                    <a:bodyPr/>
                    <a:lstStyle/>
                    <a:p>
                      <a:endParaRPr lang="en-US" dirty="0"/>
                    </a:p>
                  </a:txBody>
                  <a:tcPr/>
                </a:tc>
                <a:extLst>
                  <a:ext uri="{0D108BD9-81ED-4DB2-BD59-A6C34878D82A}">
                    <a16:rowId xmlns:a16="http://schemas.microsoft.com/office/drawing/2014/main" val="2859620409"/>
                  </a:ext>
                </a:extLst>
              </a:tr>
            </a:tbl>
          </a:graphicData>
        </a:graphic>
      </p:graphicFrame>
      <p:sp>
        <p:nvSpPr>
          <p:cNvPr id="3" name="object 3"/>
          <p:cNvSpPr txBox="1"/>
          <p:nvPr/>
        </p:nvSpPr>
        <p:spPr>
          <a:xfrm>
            <a:off x="3250194" y="3149065"/>
            <a:ext cx="938704" cy="508535"/>
          </a:xfrm>
          <a:prstGeom prst="rect">
            <a:avLst/>
          </a:prstGeom>
        </p:spPr>
        <p:txBody>
          <a:bodyPr vert="horz" wrap="square" lIns="0" tIns="15937" rIns="0" bIns="0" rtlCol="0">
            <a:spAutoFit/>
          </a:bodyPr>
          <a:lstStyle/>
          <a:p>
            <a:pPr marL="15937">
              <a:spcBef>
                <a:spcPts val="125"/>
              </a:spcBef>
            </a:pPr>
            <a:r>
              <a:rPr lang="en-US" spc="13" dirty="0">
                <a:solidFill>
                  <a:schemeClr val="bg1"/>
                </a:solidFill>
                <a:latin typeface="Gill Sans MT"/>
                <a:cs typeface="Gill Sans MT"/>
                <a:sym typeface="Wingdings" pitchFamily="2" charset="2"/>
              </a:rPr>
              <a:t> </a:t>
            </a:r>
            <a:endParaRPr dirty="0">
              <a:solidFill>
                <a:schemeClr val="bg1"/>
              </a:solidFill>
              <a:latin typeface="Gill Sans MT"/>
              <a:cs typeface="Gill Sans MT"/>
            </a:endParaRPr>
          </a:p>
        </p:txBody>
      </p:sp>
      <p:sp>
        <p:nvSpPr>
          <p:cNvPr id="4" name="object 4"/>
          <p:cNvSpPr txBox="1"/>
          <p:nvPr/>
        </p:nvSpPr>
        <p:spPr>
          <a:xfrm>
            <a:off x="1792959" y="3563937"/>
            <a:ext cx="4704678" cy="1558445"/>
          </a:xfrm>
          <a:prstGeom prst="rect">
            <a:avLst/>
          </a:prstGeom>
        </p:spPr>
        <p:txBody>
          <a:bodyPr vert="horz" wrap="square" lIns="0" tIns="180091" rIns="0" bIns="0" rtlCol="0">
            <a:spAutoFit/>
          </a:bodyPr>
          <a:lstStyle/>
          <a:p>
            <a:pPr marL="15937" algn="l">
              <a:spcBef>
                <a:spcPts val="1418"/>
              </a:spcBef>
              <a:buClr>
                <a:srgbClr val="8784C7"/>
              </a:buClr>
              <a:tabLst>
                <a:tab pos="324323" algn="l"/>
                <a:tab pos="325118" algn="l"/>
              </a:tabLst>
            </a:pPr>
            <a:r>
              <a:rPr lang="en-US" sz="2259" dirty="0">
                <a:solidFill>
                  <a:srgbClr val="262626"/>
                </a:solidFill>
                <a:latin typeface="+mn-lt"/>
                <a:cs typeface="Gill Sans MT"/>
              </a:rPr>
              <a:t>INTERPRETABLE</a:t>
            </a:r>
            <a:endParaRPr sz="2259" dirty="0">
              <a:latin typeface="+mn-lt"/>
              <a:cs typeface="Gill Sans MT"/>
            </a:endParaRPr>
          </a:p>
          <a:p>
            <a:pPr marL="15937" algn="l">
              <a:spcBef>
                <a:spcPts val="1299"/>
              </a:spcBef>
              <a:buClr>
                <a:srgbClr val="8784C7"/>
              </a:buClr>
              <a:tabLst>
                <a:tab pos="324323" algn="l"/>
                <a:tab pos="325118" algn="l"/>
              </a:tabLst>
            </a:pPr>
            <a:r>
              <a:rPr sz="2259" dirty="0">
                <a:solidFill>
                  <a:srgbClr val="262626"/>
                </a:solidFill>
                <a:latin typeface="+mn-lt"/>
                <a:cs typeface="Gill Sans MT"/>
              </a:rPr>
              <a:t>FAST</a:t>
            </a:r>
            <a:endParaRPr sz="2259" dirty="0">
              <a:latin typeface="+mn-lt"/>
              <a:cs typeface="Gill Sans MT"/>
            </a:endParaRPr>
          </a:p>
          <a:p>
            <a:pPr marL="15937" marR="6375" algn="l">
              <a:lnSpc>
                <a:spcPct val="102200"/>
              </a:lnSpc>
              <a:spcBef>
                <a:spcPts val="1380"/>
              </a:spcBef>
              <a:buClr>
                <a:srgbClr val="8784C7"/>
              </a:buClr>
              <a:tabLst>
                <a:tab pos="324323" algn="l"/>
                <a:tab pos="325118" algn="l"/>
              </a:tabLst>
            </a:pPr>
            <a:r>
              <a:rPr sz="2259" dirty="0">
                <a:solidFill>
                  <a:srgbClr val="262626"/>
                </a:solidFill>
                <a:latin typeface="+mn-lt"/>
                <a:cs typeface="Gill Sans MT"/>
              </a:rPr>
              <a:t>ACCURATE </a:t>
            </a:r>
            <a:r>
              <a:rPr lang="en-US" sz="2259" dirty="0">
                <a:solidFill>
                  <a:srgbClr val="262626"/>
                </a:solidFill>
                <a:latin typeface="+mn-lt"/>
                <a:cs typeface="Gill Sans MT"/>
              </a:rPr>
              <a:t> </a:t>
            </a:r>
            <a:r>
              <a:rPr sz="2259" dirty="0">
                <a:solidFill>
                  <a:srgbClr val="262626"/>
                </a:solidFill>
                <a:latin typeface="+mn-lt"/>
                <a:cs typeface="Gill Sans MT"/>
              </a:rPr>
              <a:t>(LOW  BIAS)</a:t>
            </a:r>
            <a:endParaRPr sz="2259" dirty="0">
              <a:latin typeface="+mn-lt"/>
              <a:cs typeface="Gill Sans MT"/>
            </a:endParaRPr>
          </a:p>
        </p:txBody>
      </p:sp>
      <p:sp>
        <p:nvSpPr>
          <p:cNvPr id="5" name="object 5"/>
          <p:cNvSpPr txBox="1"/>
          <p:nvPr/>
        </p:nvSpPr>
        <p:spPr>
          <a:xfrm>
            <a:off x="8800963" y="3124200"/>
            <a:ext cx="609600" cy="508535"/>
          </a:xfrm>
          <a:prstGeom prst="rect">
            <a:avLst/>
          </a:prstGeom>
        </p:spPr>
        <p:txBody>
          <a:bodyPr vert="horz" wrap="square" lIns="0" tIns="15937" rIns="0" bIns="0" rtlCol="0">
            <a:spAutoFit/>
          </a:bodyPr>
          <a:lstStyle/>
          <a:p>
            <a:pPr marL="15937">
              <a:spcBef>
                <a:spcPts val="125"/>
              </a:spcBef>
            </a:pPr>
            <a:r>
              <a:rPr lang="en-US" dirty="0">
                <a:solidFill>
                  <a:schemeClr val="bg1"/>
                </a:solidFill>
                <a:latin typeface="Gill Sans MT"/>
                <a:cs typeface="Gill Sans MT"/>
                <a:sym typeface="Wingdings" pitchFamily="2" charset="2"/>
              </a:rPr>
              <a:t> </a:t>
            </a:r>
            <a:endParaRPr dirty="0">
              <a:solidFill>
                <a:schemeClr val="bg1"/>
              </a:solidFill>
              <a:latin typeface="Gill Sans MT"/>
              <a:cs typeface="Gill Sans MT"/>
            </a:endParaRPr>
          </a:p>
        </p:txBody>
      </p:sp>
      <p:sp>
        <p:nvSpPr>
          <p:cNvPr id="6" name="object 6"/>
          <p:cNvSpPr txBox="1"/>
          <p:nvPr/>
        </p:nvSpPr>
        <p:spPr>
          <a:xfrm>
            <a:off x="6888023" y="3810602"/>
            <a:ext cx="4537214" cy="362935"/>
          </a:xfrm>
          <a:prstGeom prst="rect">
            <a:avLst/>
          </a:prstGeom>
        </p:spPr>
        <p:txBody>
          <a:bodyPr vert="horz" wrap="square" lIns="0" tIns="11953" rIns="0" bIns="0" rtlCol="0">
            <a:spAutoFit/>
          </a:bodyPr>
          <a:lstStyle/>
          <a:p>
            <a:pPr marL="15142" marR="6375">
              <a:lnSpc>
                <a:spcPct val="101099"/>
              </a:lnSpc>
              <a:spcBef>
                <a:spcPts val="94"/>
              </a:spcBef>
              <a:buClr>
                <a:srgbClr val="8784C7"/>
              </a:buClr>
              <a:tabLst>
                <a:tab pos="324323" algn="l"/>
                <a:tab pos="325118" algn="l"/>
              </a:tabLst>
            </a:pPr>
            <a:r>
              <a:rPr lang="en-US" sz="2384" spc="31" dirty="0">
                <a:solidFill>
                  <a:srgbClr val="262626"/>
                </a:solidFill>
                <a:latin typeface="Gill Sans MT"/>
                <a:cs typeface="Gill Sans MT"/>
              </a:rPr>
              <a:t>USUALLY H</a:t>
            </a:r>
            <a:r>
              <a:rPr lang="en-US" sz="2384" spc="6" dirty="0">
                <a:solidFill>
                  <a:srgbClr val="262626"/>
                </a:solidFill>
                <a:latin typeface="Gill Sans MT"/>
                <a:cs typeface="Gill Sans MT"/>
              </a:rPr>
              <a:t>I</a:t>
            </a:r>
            <a:r>
              <a:rPr lang="en-US" sz="2384" spc="38" dirty="0">
                <a:solidFill>
                  <a:srgbClr val="262626"/>
                </a:solidFill>
                <a:latin typeface="Gill Sans MT"/>
                <a:cs typeface="Gill Sans MT"/>
              </a:rPr>
              <a:t>G</a:t>
            </a:r>
            <a:r>
              <a:rPr lang="en-US" sz="2384" dirty="0">
                <a:solidFill>
                  <a:srgbClr val="262626"/>
                </a:solidFill>
                <a:latin typeface="Gill Sans MT"/>
                <a:cs typeface="Gill Sans MT"/>
              </a:rPr>
              <a:t>H  VARIANCE!</a:t>
            </a:r>
            <a:endParaRPr lang="en-US" sz="2384" dirty="0">
              <a:latin typeface="Gill Sans MT"/>
              <a:cs typeface="Gill Sans MT"/>
            </a:endParaRPr>
          </a:p>
        </p:txBody>
      </p:sp>
      <p:sp>
        <p:nvSpPr>
          <p:cNvPr id="7" name="object 7"/>
          <p:cNvSpPr txBox="1"/>
          <p:nvPr/>
        </p:nvSpPr>
        <p:spPr>
          <a:xfrm>
            <a:off x="5908094" y="5954028"/>
            <a:ext cx="1645811" cy="508535"/>
          </a:xfrm>
          <a:prstGeom prst="rect">
            <a:avLst/>
          </a:prstGeom>
        </p:spPr>
        <p:txBody>
          <a:bodyPr vert="horz" wrap="square" lIns="0" tIns="15937" rIns="0" bIns="0" rtlCol="0">
            <a:spAutoFit/>
          </a:bodyPr>
          <a:lstStyle/>
          <a:p>
            <a:pPr marL="15937">
              <a:spcBef>
                <a:spcPts val="125"/>
              </a:spcBef>
            </a:pPr>
            <a:r>
              <a:rPr spc="19" dirty="0">
                <a:solidFill>
                  <a:srgbClr val="292834"/>
                </a:solidFill>
                <a:latin typeface="Gill Sans MT"/>
                <a:cs typeface="Gill Sans MT"/>
              </a:rPr>
              <a:t>W</a:t>
            </a:r>
            <a:r>
              <a:rPr spc="13" dirty="0">
                <a:solidFill>
                  <a:srgbClr val="292834"/>
                </a:solidFill>
                <a:latin typeface="Gill Sans MT"/>
                <a:cs typeface="Gill Sans MT"/>
              </a:rPr>
              <a:t>HY</a:t>
            </a:r>
            <a:r>
              <a:rPr sz="2259" dirty="0">
                <a:solidFill>
                  <a:srgbClr val="292834"/>
                </a:solidFill>
                <a:latin typeface="Gill Sans MT"/>
                <a:cs typeface="Gill Sans MT"/>
              </a:rPr>
              <a:t>?</a:t>
            </a:r>
            <a:endParaRPr sz="2259" dirty="0">
              <a:latin typeface="Gill Sans MT"/>
              <a:cs typeface="Gill Sans MT"/>
            </a:endParaRPr>
          </a:p>
        </p:txBody>
      </p:sp>
      <p:sp>
        <p:nvSpPr>
          <p:cNvPr id="8" name="object 8"/>
          <p:cNvSpPr txBox="1"/>
          <p:nvPr/>
        </p:nvSpPr>
        <p:spPr>
          <a:xfrm>
            <a:off x="738548" y="7294209"/>
            <a:ext cx="11131682" cy="993172"/>
          </a:xfrm>
          <a:prstGeom prst="rect">
            <a:avLst/>
          </a:prstGeom>
        </p:spPr>
        <p:txBody>
          <a:bodyPr vert="horz" wrap="square" lIns="0" tIns="11953" rIns="0" bIns="0" rtlCol="0">
            <a:spAutoFit/>
          </a:bodyPr>
          <a:lstStyle/>
          <a:p>
            <a:pPr marL="2114869" marR="6375" indent="-2099730">
              <a:lnSpc>
                <a:spcPct val="100800"/>
              </a:lnSpc>
              <a:spcBef>
                <a:spcPts val="94"/>
              </a:spcBef>
            </a:pPr>
            <a:r>
              <a:rPr dirty="0">
                <a:latin typeface="Gill Sans MT"/>
                <a:cs typeface="Gill Sans MT"/>
              </a:rPr>
              <a:t>I</a:t>
            </a:r>
            <a:r>
              <a:rPr lang="en-US" dirty="0">
                <a:latin typeface="Gill Sans MT"/>
                <a:cs typeface="Gill Sans MT"/>
              </a:rPr>
              <a:t>t</a:t>
            </a:r>
            <a:r>
              <a:rPr dirty="0">
                <a:latin typeface="Gill Sans MT"/>
                <a:cs typeface="Gill Sans MT"/>
              </a:rPr>
              <a:t> is</a:t>
            </a:r>
            <a:r>
              <a:rPr lang="en-US" dirty="0">
                <a:latin typeface="Gill Sans MT"/>
                <a:cs typeface="Gill Sans MT"/>
              </a:rPr>
              <a:t> </a:t>
            </a:r>
            <a:r>
              <a:rPr dirty="0">
                <a:latin typeface="Gill Sans MT"/>
                <a:cs typeface="Gill Sans MT"/>
              </a:rPr>
              <a:t> VERY EASY to overfit (keep splitting more than</a:t>
            </a:r>
            <a:r>
              <a:rPr lang="en-US" dirty="0">
                <a:latin typeface="Gill Sans MT"/>
                <a:cs typeface="Gill Sans MT"/>
              </a:rPr>
              <a:t> </a:t>
            </a:r>
            <a:r>
              <a:rPr dirty="0">
                <a:latin typeface="Gill Sans MT"/>
                <a:cs typeface="Gill Sans MT"/>
              </a:rPr>
              <a:t>necessary),  </a:t>
            </a:r>
            <a:endParaRPr lang="en-US" dirty="0">
              <a:latin typeface="Gill Sans MT"/>
              <a:cs typeface="Gill Sans MT"/>
            </a:endParaRPr>
          </a:p>
          <a:p>
            <a:pPr marL="2114869" marR="6375" indent="-2099730">
              <a:lnSpc>
                <a:spcPct val="100800"/>
              </a:lnSpc>
              <a:spcBef>
                <a:spcPts val="94"/>
              </a:spcBef>
            </a:pPr>
            <a:r>
              <a:rPr dirty="0">
                <a:latin typeface="Gill Sans MT"/>
                <a:cs typeface="Gill Sans MT"/>
              </a:rPr>
              <a:t>which makes for poor generalization.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937109" y="3168473"/>
            <a:ext cx="11130579" cy="2086982"/>
          </a:xfrm>
          <a:prstGeom prst="rect">
            <a:avLst/>
          </a:prstGeom>
        </p:spPr>
      </p:pic>
      <p:pic>
        <p:nvPicPr>
          <p:cNvPr id="4" name="object 4"/>
          <p:cNvPicPr/>
          <p:nvPr/>
        </p:nvPicPr>
        <p:blipFill>
          <a:blip r:embed="rId4" cstate="print"/>
          <a:stretch>
            <a:fillRect/>
          </a:stretch>
        </p:blipFill>
        <p:spPr>
          <a:xfrm>
            <a:off x="1792194" y="5524988"/>
            <a:ext cx="3627624" cy="2552212"/>
          </a:xfrm>
          <a:prstGeom prst="rect">
            <a:avLst/>
          </a:prstGeom>
        </p:spPr>
      </p:pic>
      <p:sp>
        <p:nvSpPr>
          <p:cNvPr id="5" name="object 5"/>
          <p:cNvSpPr txBox="1"/>
          <p:nvPr/>
        </p:nvSpPr>
        <p:spPr>
          <a:xfrm>
            <a:off x="3063189" y="5196592"/>
            <a:ext cx="1089310" cy="344324"/>
          </a:xfrm>
          <a:prstGeom prst="rect">
            <a:avLst/>
          </a:prstGeom>
        </p:spPr>
        <p:txBody>
          <a:bodyPr vert="horz" wrap="square" lIns="0" tIns="15937" rIns="0" bIns="0" rtlCol="0">
            <a:spAutoFit/>
          </a:bodyPr>
          <a:lstStyle/>
          <a:p>
            <a:pPr marL="15937">
              <a:spcBef>
                <a:spcPts val="125"/>
              </a:spcBef>
            </a:pPr>
            <a:r>
              <a:rPr sz="2133" spc="-19" dirty="0">
                <a:latin typeface="Gill Sans MT"/>
                <a:cs typeface="Gill Sans MT"/>
              </a:rPr>
              <a:t>depth</a:t>
            </a:r>
            <a:r>
              <a:rPr sz="2133" spc="-63" dirty="0">
                <a:latin typeface="Gill Sans MT"/>
                <a:cs typeface="Gill Sans MT"/>
              </a:rPr>
              <a:t> </a:t>
            </a:r>
            <a:r>
              <a:rPr sz="2133" dirty="0">
                <a:latin typeface="Gill Sans MT"/>
                <a:cs typeface="Gill Sans MT"/>
              </a:rPr>
              <a:t>=</a:t>
            </a:r>
            <a:r>
              <a:rPr sz="2133" spc="-63" dirty="0">
                <a:latin typeface="Gill Sans MT"/>
                <a:cs typeface="Gill Sans MT"/>
              </a:rPr>
              <a:t> </a:t>
            </a:r>
            <a:r>
              <a:rPr sz="2133" spc="-1876" dirty="0">
                <a:latin typeface="Gill Sans MT"/>
                <a:cs typeface="Gill Sans MT"/>
              </a:rPr>
              <a:t>5</a:t>
            </a:r>
            <a:endParaRPr sz="2133">
              <a:latin typeface="Gill Sans MT"/>
              <a:cs typeface="Gill Sans MT"/>
            </a:endParaRPr>
          </a:p>
        </p:txBody>
      </p:sp>
      <p:sp>
        <p:nvSpPr>
          <p:cNvPr id="6" name="object 6"/>
          <p:cNvSpPr txBox="1"/>
          <p:nvPr/>
        </p:nvSpPr>
        <p:spPr>
          <a:xfrm>
            <a:off x="7430463" y="5991543"/>
            <a:ext cx="3631304" cy="1411877"/>
          </a:xfrm>
          <a:prstGeom prst="rect">
            <a:avLst/>
          </a:prstGeom>
        </p:spPr>
        <p:txBody>
          <a:bodyPr vert="horz" wrap="square" lIns="0" tIns="11953" rIns="0" bIns="0" rtlCol="0">
            <a:spAutoFit/>
          </a:bodyPr>
          <a:lstStyle/>
          <a:p>
            <a:pPr marL="613583" marR="165747" indent="-435086">
              <a:lnSpc>
                <a:spcPct val="100800"/>
              </a:lnSpc>
              <a:spcBef>
                <a:spcPts val="94"/>
              </a:spcBef>
            </a:pPr>
            <a:r>
              <a:rPr sz="3012" spc="-25" dirty="0">
                <a:solidFill>
                  <a:schemeClr val="tx1"/>
                </a:solidFill>
                <a:latin typeface="Gill Sans MT"/>
                <a:cs typeface="Gill Sans MT"/>
              </a:rPr>
              <a:t>Traditional </a:t>
            </a:r>
            <a:r>
              <a:rPr sz="3012" spc="-6" dirty="0">
                <a:solidFill>
                  <a:schemeClr val="tx1"/>
                </a:solidFill>
                <a:latin typeface="Gill Sans MT"/>
                <a:cs typeface="Gill Sans MT"/>
              </a:rPr>
              <a:t>approach: </a:t>
            </a:r>
            <a:r>
              <a:rPr sz="3012" spc="-822" dirty="0">
                <a:solidFill>
                  <a:schemeClr val="tx1"/>
                </a:solidFill>
                <a:latin typeface="Gill Sans MT"/>
                <a:cs typeface="Gill Sans MT"/>
              </a:rPr>
              <a:t> </a:t>
            </a:r>
            <a:r>
              <a:rPr sz="3012" spc="6" dirty="0">
                <a:solidFill>
                  <a:srgbClr val="FF0000"/>
                </a:solidFill>
                <a:latin typeface="Gill Sans MT"/>
                <a:cs typeface="Gill Sans MT"/>
              </a:rPr>
              <a:t>“prun</a:t>
            </a:r>
            <a:r>
              <a:rPr lang="en-US" sz="3012" spc="6" dirty="0">
                <a:solidFill>
                  <a:srgbClr val="FF0000"/>
                </a:solidFill>
                <a:latin typeface="Gill Sans MT"/>
                <a:cs typeface="Gill Sans MT"/>
              </a:rPr>
              <a:t>e</a:t>
            </a:r>
            <a:r>
              <a:rPr sz="3012" spc="6" dirty="0">
                <a:solidFill>
                  <a:srgbClr val="FF0000"/>
                </a:solidFill>
                <a:latin typeface="Gill Sans MT"/>
                <a:cs typeface="Gill Sans MT"/>
              </a:rPr>
              <a:t>”</a:t>
            </a:r>
            <a:r>
              <a:rPr sz="3012" spc="-13" dirty="0">
                <a:solidFill>
                  <a:srgbClr val="FF0000"/>
                </a:solidFill>
                <a:latin typeface="Gill Sans MT"/>
                <a:cs typeface="Gill Sans MT"/>
              </a:rPr>
              <a:t> </a:t>
            </a:r>
            <a:r>
              <a:rPr sz="3012" spc="-6" dirty="0">
                <a:solidFill>
                  <a:schemeClr val="tx1"/>
                </a:solidFill>
                <a:latin typeface="Gill Sans MT"/>
                <a:cs typeface="Gill Sans MT"/>
              </a:rPr>
              <a:t>trees</a:t>
            </a:r>
            <a:endParaRPr sz="3012" dirty="0">
              <a:solidFill>
                <a:schemeClr val="tx1"/>
              </a:solidFill>
              <a:latin typeface="Gill Sans MT"/>
              <a:cs typeface="Gill Sans MT"/>
            </a:endParaRPr>
          </a:p>
          <a:p>
            <a:pPr marL="15937"/>
            <a:r>
              <a:rPr sz="3012" spc="6" dirty="0">
                <a:solidFill>
                  <a:schemeClr val="tx1"/>
                </a:solidFill>
                <a:latin typeface="Gill Sans MT"/>
                <a:cs typeface="Gill Sans MT"/>
              </a:rPr>
              <a:t>(get</a:t>
            </a:r>
            <a:r>
              <a:rPr sz="3012" spc="-6" dirty="0">
                <a:solidFill>
                  <a:schemeClr val="tx1"/>
                </a:solidFill>
                <a:latin typeface="Gill Sans MT"/>
                <a:cs typeface="Gill Sans MT"/>
              </a:rPr>
              <a:t> </a:t>
            </a:r>
            <a:r>
              <a:rPr sz="3012" dirty="0">
                <a:solidFill>
                  <a:schemeClr val="tx1"/>
                </a:solidFill>
                <a:latin typeface="Gill Sans MT"/>
                <a:cs typeface="Gill Sans MT"/>
              </a:rPr>
              <a:t>rid</a:t>
            </a:r>
            <a:r>
              <a:rPr sz="3012" spc="6" dirty="0">
                <a:solidFill>
                  <a:schemeClr val="tx1"/>
                </a:solidFill>
                <a:latin typeface="Gill Sans MT"/>
                <a:cs typeface="Gill Sans MT"/>
              </a:rPr>
              <a:t> of</a:t>
            </a:r>
            <a:r>
              <a:rPr sz="3012" dirty="0">
                <a:solidFill>
                  <a:schemeClr val="tx1"/>
                </a:solidFill>
                <a:latin typeface="Gill Sans MT"/>
                <a:cs typeface="Gill Sans MT"/>
              </a:rPr>
              <a:t> </a:t>
            </a:r>
            <a:r>
              <a:rPr sz="3012" spc="6" dirty="0">
                <a:solidFill>
                  <a:schemeClr val="tx1"/>
                </a:solidFill>
                <a:latin typeface="Gill Sans MT"/>
                <a:cs typeface="Gill Sans MT"/>
              </a:rPr>
              <a:t>small</a:t>
            </a:r>
            <a:r>
              <a:rPr sz="3012" spc="-13" dirty="0">
                <a:solidFill>
                  <a:schemeClr val="tx1"/>
                </a:solidFill>
                <a:latin typeface="Gill Sans MT"/>
                <a:cs typeface="Gill Sans MT"/>
              </a:rPr>
              <a:t> </a:t>
            </a:r>
            <a:r>
              <a:rPr sz="3012" spc="-19" dirty="0">
                <a:solidFill>
                  <a:schemeClr val="tx1"/>
                </a:solidFill>
                <a:latin typeface="Gill Sans MT"/>
                <a:cs typeface="Gill Sans MT"/>
              </a:rPr>
              <a:t>leaves)</a:t>
            </a:r>
            <a:endParaRPr sz="3012" dirty="0">
              <a:solidFill>
                <a:schemeClr val="tx1"/>
              </a:solidFill>
              <a:latin typeface="Gill Sans MT"/>
              <a:cs typeface="Gill Sans MT"/>
            </a:endParaRPr>
          </a:p>
        </p:txBody>
      </p:sp>
      <p:sp>
        <p:nvSpPr>
          <p:cNvPr id="8" name="Title 7">
            <a:extLst>
              <a:ext uri="{FF2B5EF4-FFF2-40B4-BE49-F238E27FC236}">
                <a16:creationId xmlns:a16="http://schemas.microsoft.com/office/drawing/2014/main" id="{36CC7DA3-6A80-6544-B5A8-6B26A3CA38DE}"/>
              </a:ext>
            </a:extLst>
          </p:cNvPr>
          <p:cNvSpPr>
            <a:spLocks noGrp="1"/>
          </p:cNvSpPr>
          <p:nvPr>
            <p:ph type="title"/>
          </p:nvPr>
        </p:nvSpPr>
        <p:spPr>
          <a:xfrm>
            <a:off x="2616960" y="457200"/>
            <a:ext cx="8444807" cy="1690624"/>
          </a:xfrm>
        </p:spPr>
        <p:txBody>
          <a:bodyPr/>
          <a:lstStyle/>
          <a:p>
            <a:r>
              <a:rPr lang="en-US" dirty="0"/>
              <a:t>example</a:t>
            </a:r>
          </a:p>
        </p:txBody>
      </p:sp>
      <p:sp>
        <p:nvSpPr>
          <p:cNvPr id="2" name="TextBox 1">
            <a:extLst>
              <a:ext uri="{FF2B5EF4-FFF2-40B4-BE49-F238E27FC236}">
                <a16:creationId xmlns:a16="http://schemas.microsoft.com/office/drawing/2014/main" id="{F73E1368-184C-0949-8160-A4AF8DB95496}"/>
              </a:ext>
            </a:extLst>
          </p:cNvPr>
          <p:cNvSpPr txBox="1"/>
          <p:nvPr/>
        </p:nvSpPr>
        <p:spPr>
          <a:xfrm>
            <a:off x="482600" y="2615763"/>
            <a:ext cx="12374349" cy="369332"/>
          </a:xfrm>
          <a:prstGeom prst="rect">
            <a:avLst/>
          </a:prstGeom>
          <a:noFill/>
        </p:spPr>
        <p:txBody>
          <a:bodyPr wrap="none" rtlCol="0">
            <a:spAutoFit/>
          </a:bodyPr>
          <a:lstStyle/>
          <a:p>
            <a:r>
              <a:rPr lang="en-US" sz="1800" dirty="0">
                <a:latin typeface="+mj-lt"/>
              </a:rPr>
              <a:t>Figure credit: Jake </a:t>
            </a:r>
            <a:r>
              <a:rPr lang="en-US" sz="1800" dirty="0" err="1">
                <a:latin typeface="+mj-lt"/>
              </a:rPr>
              <a:t>Vanderplas</a:t>
            </a:r>
            <a:r>
              <a:rPr lang="en-US" sz="1800" dirty="0">
                <a:latin typeface="+mj-lt"/>
              </a:rPr>
              <a:t> (https://</a:t>
            </a:r>
            <a:r>
              <a:rPr lang="en-US" sz="1800" dirty="0" err="1">
                <a:latin typeface="+mj-lt"/>
              </a:rPr>
              <a:t>jakevdp.github.io</a:t>
            </a:r>
            <a:r>
              <a:rPr lang="en-US" sz="1800" dirty="0">
                <a:latin typeface="+mj-lt"/>
              </a:rPr>
              <a:t>/</a:t>
            </a:r>
            <a:r>
              <a:rPr lang="en-US" sz="1800" dirty="0" err="1">
                <a:latin typeface="+mj-lt"/>
              </a:rPr>
              <a:t>PythonDataScienceHandbook</a:t>
            </a:r>
            <a:r>
              <a:rPr lang="en-US" sz="1800" dirty="0">
                <a:latin typeface="+mj-lt"/>
              </a:rPr>
              <a:t>/06.00-figure-code.html#Decision-Tree-Levels)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288" y="3048000"/>
            <a:ext cx="5040157" cy="3014970"/>
          </a:xfrm>
          <a:prstGeom prst="rect">
            <a:avLst/>
          </a:prstGeom>
        </p:spPr>
        <p:txBody>
          <a:bodyPr vert="horz" wrap="square" lIns="0" tIns="27093" rIns="0" bIns="0" rtlCol="0">
            <a:spAutoFit/>
          </a:bodyPr>
          <a:lstStyle/>
          <a:p>
            <a:pPr marL="47812" marR="38249" indent="797">
              <a:lnSpc>
                <a:spcPct val="102600"/>
              </a:lnSpc>
              <a:spcBef>
                <a:spcPts val="213"/>
              </a:spcBef>
            </a:pPr>
            <a:r>
              <a:rPr sz="2886" spc="-56" dirty="0">
                <a:solidFill>
                  <a:schemeClr val="tx1"/>
                </a:solidFill>
                <a:latin typeface="Gill Sans MT"/>
                <a:cs typeface="Gill Sans MT"/>
              </a:rPr>
              <a:t>F</a:t>
            </a:r>
            <a:r>
              <a:rPr sz="2886" spc="-31" dirty="0">
                <a:solidFill>
                  <a:schemeClr val="tx1"/>
                </a:solidFill>
                <a:latin typeface="Gill Sans MT"/>
                <a:cs typeface="Gill Sans MT"/>
              </a:rPr>
              <a:t>o</a:t>
            </a:r>
            <a:r>
              <a:rPr sz="2886" dirty="0">
                <a:solidFill>
                  <a:schemeClr val="tx1"/>
                </a:solidFill>
                <a:latin typeface="Gill Sans MT"/>
                <a:cs typeface="Gill Sans MT"/>
              </a:rPr>
              <a:t>r</a:t>
            </a:r>
            <a:r>
              <a:rPr sz="2886" spc="-19" dirty="0">
                <a:solidFill>
                  <a:schemeClr val="tx1"/>
                </a:solidFill>
                <a:latin typeface="Gill Sans MT"/>
                <a:cs typeface="Gill Sans MT"/>
              </a:rPr>
              <a:t> </a:t>
            </a:r>
            <a:r>
              <a:rPr sz="2886" spc="-13" dirty="0">
                <a:solidFill>
                  <a:schemeClr val="tx1"/>
                </a:solidFill>
                <a:latin typeface="Gill Sans MT"/>
                <a:cs typeface="Gill Sans MT"/>
              </a:rPr>
              <a:t>t</a:t>
            </a:r>
            <a:r>
              <a:rPr sz="2886" spc="-19" dirty="0">
                <a:solidFill>
                  <a:schemeClr val="tx1"/>
                </a:solidFill>
                <a:latin typeface="Gill Sans MT"/>
                <a:cs typeface="Gill Sans MT"/>
              </a:rPr>
              <a:t>h</a:t>
            </a:r>
            <a:r>
              <a:rPr sz="2886" dirty="0">
                <a:solidFill>
                  <a:schemeClr val="tx1"/>
                </a:solidFill>
                <a:latin typeface="Gill Sans MT"/>
                <a:cs typeface="Gill Sans MT"/>
              </a:rPr>
              <a:t>e</a:t>
            </a:r>
            <a:r>
              <a:rPr sz="2886" spc="-25" dirty="0">
                <a:solidFill>
                  <a:schemeClr val="tx1"/>
                </a:solidFill>
                <a:latin typeface="Gill Sans MT"/>
                <a:cs typeface="Gill Sans MT"/>
              </a:rPr>
              <a:t> </a:t>
            </a:r>
            <a:r>
              <a:rPr lang="en-US" sz="2886" spc="-25" dirty="0">
                <a:solidFill>
                  <a:schemeClr val="tx1"/>
                </a:solidFill>
                <a:latin typeface="Gill Sans MT"/>
                <a:cs typeface="Gill Sans MT"/>
              </a:rPr>
              <a:t>mean </a:t>
            </a:r>
            <a:r>
              <a:rPr sz="2886" spc="-19" dirty="0">
                <a:solidFill>
                  <a:schemeClr val="tx1"/>
                </a:solidFill>
                <a:latin typeface="Gill Sans MT"/>
                <a:cs typeface="Gill Sans MT"/>
              </a:rPr>
              <a:t>squa</a:t>
            </a:r>
            <a:r>
              <a:rPr sz="2886" spc="-75" dirty="0">
                <a:solidFill>
                  <a:schemeClr val="tx1"/>
                </a:solidFill>
                <a:latin typeface="Gill Sans MT"/>
                <a:cs typeface="Gill Sans MT"/>
              </a:rPr>
              <a:t>r</a:t>
            </a:r>
            <a:r>
              <a:rPr sz="2886" spc="-19" dirty="0">
                <a:solidFill>
                  <a:schemeClr val="tx1"/>
                </a:solidFill>
                <a:latin typeface="Gill Sans MT"/>
                <a:cs typeface="Gill Sans MT"/>
              </a:rPr>
              <a:t>e</a:t>
            </a:r>
            <a:r>
              <a:rPr sz="2886" dirty="0">
                <a:solidFill>
                  <a:schemeClr val="tx1"/>
                </a:solidFill>
                <a:latin typeface="Gill Sans MT"/>
                <a:cs typeface="Gill Sans MT"/>
              </a:rPr>
              <a:t>d</a:t>
            </a:r>
            <a:r>
              <a:rPr sz="2886" spc="-31" dirty="0">
                <a:solidFill>
                  <a:schemeClr val="tx1"/>
                </a:solidFill>
                <a:latin typeface="Gill Sans MT"/>
                <a:cs typeface="Gill Sans MT"/>
              </a:rPr>
              <a:t> </a:t>
            </a:r>
            <a:r>
              <a:rPr sz="2886" spc="-19" dirty="0">
                <a:solidFill>
                  <a:schemeClr val="tx1"/>
                </a:solidFill>
                <a:latin typeface="Gill Sans MT"/>
                <a:cs typeface="Gill Sans MT"/>
              </a:rPr>
              <a:t>e</a:t>
            </a:r>
            <a:r>
              <a:rPr sz="2886" spc="-44" dirty="0">
                <a:solidFill>
                  <a:schemeClr val="tx1"/>
                </a:solidFill>
                <a:latin typeface="Gill Sans MT"/>
                <a:cs typeface="Gill Sans MT"/>
              </a:rPr>
              <a:t>r</a:t>
            </a:r>
            <a:r>
              <a:rPr sz="2886" spc="-88" dirty="0">
                <a:solidFill>
                  <a:schemeClr val="tx1"/>
                </a:solidFill>
                <a:latin typeface="Gill Sans MT"/>
                <a:cs typeface="Gill Sans MT"/>
              </a:rPr>
              <a:t>r</a:t>
            </a:r>
            <a:r>
              <a:rPr sz="2886" spc="-25" dirty="0">
                <a:solidFill>
                  <a:schemeClr val="tx1"/>
                </a:solidFill>
                <a:latin typeface="Gill Sans MT"/>
                <a:cs typeface="Gill Sans MT"/>
              </a:rPr>
              <a:t>o</a:t>
            </a:r>
            <a:r>
              <a:rPr sz="2886" dirty="0">
                <a:solidFill>
                  <a:schemeClr val="tx1"/>
                </a:solidFill>
                <a:latin typeface="Gill Sans MT"/>
                <a:cs typeface="Gill Sans MT"/>
              </a:rPr>
              <a:t>r</a:t>
            </a:r>
            <a:r>
              <a:rPr sz="2886" spc="-19" dirty="0">
                <a:solidFill>
                  <a:schemeClr val="tx1"/>
                </a:solidFill>
                <a:latin typeface="Gill Sans MT"/>
                <a:cs typeface="Gill Sans MT"/>
              </a:rPr>
              <a:t> </a:t>
            </a:r>
            <a:r>
              <a:rPr sz="2886" spc="-6" dirty="0">
                <a:solidFill>
                  <a:schemeClr val="tx1"/>
                </a:solidFill>
                <a:latin typeface="Gill Sans MT"/>
                <a:cs typeface="Gill Sans MT"/>
              </a:rPr>
              <a:t>l</a:t>
            </a:r>
            <a:r>
              <a:rPr sz="2886" spc="-25" dirty="0">
                <a:solidFill>
                  <a:schemeClr val="tx1"/>
                </a:solidFill>
                <a:latin typeface="Gill Sans MT"/>
                <a:cs typeface="Gill Sans MT"/>
              </a:rPr>
              <a:t>o</a:t>
            </a:r>
            <a:r>
              <a:rPr sz="2886" spc="-19" dirty="0">
                <a:solidFill>
                  <a:schemeClr val="tx1"/>
                </a:solidFill>
                <a:latin typeface="Gill Sans MT"/>
                <a:cs typeface="Gill Sans MT"/>
              </a:rPr>
              <a:t>ss</a:t>
            </a:r>
            <a:r>
              <a:rPr sz="2886" dirty="0">
                <a:solidFill>
                  <a:schemeClr val="tx1"/>
                </a:solidFill>
                <a:latin typeface="Gill Sans MT"/>
                <a:cs typeface="Gill Sans MT"/>
              </a:rPr>
              <a:t>,</a:t>
            </a:r>
            <a:r>
              <a:rPr sz="2886" spc="-295" dirty="0">
                <a:solidFill>
                  <a:schemeClr val="tx1"/>
                </a:solidFill>
                <a:latin typeface="Gill Sans MT"/>
                <a:cs typeface="Gill Sans MT"/>
              </a:rPr>
              <a:t> </a:t>
            </a:r>
            <a:r>
              <a:rPr sz="2886" spc="-13" dirty="0">
                <a:solidFill>
                  <a:schemeClr val="tx1"/>
                </a:solidFill>
                <a:latin typeface="Gill Sans MT"/>
                <a:cs typeface="Gill Sans MT"/>
              </a:rPr>
              <a:t>t</a:t>
            </a:r>
            <a:r>
              <a:rPr sz="2886" spc="-19" dirty="0">
                <a:solidFill>
                  <a:schemeClr val="tx1"/>
                </a:solidFill>
                <a:latin typeface="Gill Sans MT"/>
                <a:cs typeface="Gill Sans MT"/>
              </a:rPr>
              <a:t>h</a:t>
            </a:r>
            <a:r>
              <a:rPr sz="2886" dirty="0">
                <a:solidFill>
                  <a:schemeClr val="tx1"/>
                </a:solidFill>
                <a:latin typeface="Gill Sans MT"/>
                <a:cs typeface="Gill Sans MT"/>
              </a:rPr>
              <a:t>e  </a:t>
            </a:r>
            <a:r>
              <a:rPr sz="2886" spc="-19" dirty="0">
                <a:solidFill>
                  <a:schemeClr val="tx1"/>
                </a:solidFill>
                <a:latin typeface="Gill Sans MT"/>
                <a:cs typeface="Gill Sans MT"/>
              </a:rPr>
              <a:t>bias-variance decomposition </a:t>
            </a:r>
            <a:r>
              <a:rPr sz="2886" spc="-13" dirty="0">
                <a:solidFill>
                  <a:schemeClr val="tx1"/>
                </a:solidFill>
                <a:latin typeface="Gill Sans MT"/>
                <a:cs typeface="Gill Sans MT"/>
              </a:rPr>
              <a:t>of </a:t>
            </a:r>
            <a:r>
              <a:rPr sz="2886" spc="-6" dirty="0">
                <a:solidFill>
                  <a:schemeClr val="tx1"/>
                </a:solidFill>
                <a:latin typeface="Gill Sans MT"/>
                <a:cs typeface="Gill Sans MT"/>
              </a:rPr>
              <a:t> </a:t>
            </a:r>
            <a:r>
              <a:rPr sz="2886" spc="-13" dirty="0">
                <a:solidFill>
                  <a:schemeClr val="tx1"/>
                </a:solidFill>
                <a:latin typeface="Gill Sans MT"/>
                <a:cs typeface="Gill Sans MT"/>
              </a:rPr>
              <a:t>the </a:t>
            </a:r>
            <a:r>
              <a:rPr sz="2886" spc="-19" dirty="0">
                <a:solidFill>
                  <a:schemeClr val="tx1"/>
                </a:solidFill>
                <a:latin typeface="Gill Sans MT"/>
                <a:cs typeface="Gill Sans MT"/>
              </a:rPr>
              <a:t>expected generalization </a:t>
            </a:r>
            <a:r>
              <a:rPr sz="2886" spc="-38" dirty="0">
                <a:solidFill>
                  <a:schemeClr val="tx1"/>
                </a:solidFill>
                <a:latin typeface="Gill Sans MT"/>
                <a:cs typeface="Gill Sans MT"/>
              </a:rPr>
              <a:t>error </a:t>
            </a:r>
            <a:r>
              <a:rPr sz="2886" spc="-784" dirty="0">
                <a:solidFill>
                  <a:schemeClr val="tx1"/>
                </a:solidFill>
                <a:latin typeface="Gill Sans MT"/>
                <a:cs typeface="Gill Sans MT"/>
              </a:rPr>
              <a:t> </a:t>
            </a:r>
            <a:r>
              <a:rPr sz="2886" spc="-13" dirty="0">
                <a:solidFill>
                  <a:schemeClr val="tx1"/>
                </a:solidFill>
                <a:latin typeface="Gill Sans MT"/>
                <a:cs typeface="Gill Sans MT"/>
              </a:rPr>
              <a:t>at</a:t>
            </a:r>
            <a:r>
              <a:rPr sz="2886" spc="-25" dirty="0">
                <a:solidFill>
                  <a:schemeClr val="tx1"/>
                </a:solidFill>
                <a:latin typeface="Gill Sans MT"/>
                <a:cs typeface="Gill Sans MT"/>
              </a:rPr>
              <a:t> </a:t>
            </a:r>
            <a:r>
              <a:rPr sz="2886" dirty="0">
                <a:solidFill>
                  <a:schemeClr val="tx1"/>
                </a:solidFill>
                <a:latin typeface="Gill Sans MT"/>
                <a:cs typeface="Gill Sans MT"/>
              </a:rPr>
              <a:t>X</a:t>
            </a:r>
            <a:r>
              <a:rPr sz="2886" spc="-38" dirty="0">
                <a:solidFill>
                  <a:schemeClr val="tx1"/>
                </a:solidFill>
                <a:latin typeface="Gill Sans MT"/>
                <a:cs typeface="Gill Sans MT"/>
              </a:rPr>
              <a:t> </a:t>
            </a:r>
            <a:r>
              <a:rPr sz="2886" dirty="0">
                <a:solidFill>
                  <a:schemeClr val="tx1"/>
                </a:solidFill>
                <a:latin typeface="Gill Sans MT"/>
                <a:cs typeface="Gill Sans MT"/>
              </a:rPr>
              <a:t>=</a:t>
            </a:r>
            <a:r>
              <a:rPr sz="2886" spc="-31" dirty="0">
                <a:solidFill>
                  <a:schemeClr val="tx1"/>
                </a:solidFill>
                <a:latin typeface="Gill Sans MT"/>
                <a:cs typeface="Gill Sans MT"/>
              </a:rPr>
              <a:t> </a:t>
            </a:r>
            <a:r>
              <a:rPr sz="2886" dirty="0">
                <a:solidFill>
                  <a:schemeClr val="tx1"/>
                </a:solidFill>
                <a:latin typeface="Gill Sans MT"/>
                <a:cs typeface="Gill Sans MT"/>
              </a:rPr>
              <a:t>x</a:t>
            </a:r>
            <a:r>
              <a:rPr sz="2886" spc="-31" dirty="0">
                <a:solidFill>
                  <a:schemeClr val="tx1"/>
                </a:solidFill>
                <a:latin typeface="Gill Sans MT"/>
                <a:cs typeface="Gill Sans MT"/>
              </a:rPr>
              <a:t> </a:t>
            </a:r>
            <a:r>
              <a:rPr sz="2886" spc="-6" dirty="0">
                <a:solidFill>
                  <a:schemeClr val="tx1"/>
                </a:solidFill>
                <a:latin typeface="Gill Sans MT"/>
                <a:cs typeface="Gill Sans MT"/>
              </a:rPr>
              <a:t>is</a:t>
            </a:r>
            <a:endParaRPr sz="2886" dirty="0">
              <a:solidFill>
                <a:schemeClr val="tx1"/>
              </a:solidFill>
              <a:latin typeface="Gill Sans MT"/>
              <a:cs typeface="Gill Sans MT"/>
            </a:endParaRPr>
          </a:p>
          <a:p>
            <a:pPr marR="313165">
              <a:spcBef>
                <a:spcPts val="1776"/>
              </a:spcBef>
            </a:pPr>
            <a:r>
              <a:rPr sz="3012" spc="6" dirty="0">
                <a:solidFill>
                  <a:schemeClr val="tx1"/>
                </a:solidFill>
                <a:latin typeface="Gill Sans MT"/>
                <a:cs typeface="Gill Sans MT"/>
              </a:rPr>
              <a:t>MSE(x)</a:t>
            </a:r>
            <a:r>
              <a:rPr sz="3012" spc="-25" dirty="0">
                <a:solidFill>
                  <a:schemeClr val="tx1"/>
                </a:solidFill>
                <a:latin typeface="Gill Sans MT"/>
                <a:cs typeface="Gill Sans MT"/>
              </a:rPr>
              <a:t> </a:t>
            </a:r>
            <a:r>
              <a:rPr sz="3012" dirty="0">
                <a:solidFill>
                  <a:schemeClr val="tx1"/>
                </a:solidFill>
                <a:latin typeface="Gill Sans MT"/>
                <a:cs typeface="Gill Sans MT"/>
              </a:rPr>
              <a:t>=</a:t>
            </a:r>
          </a:p>
          <a:p>
            <a:pPr marR="311573">
              <a:spcBef>
                <a:spcPts val="25"/>
              </a:spcBef>
            </a:pPr>
            <a:r>
              <a:rPr sz="3012" spc="6" dirty="0">
                <a:solidFill>
                  <a:schemeClr val="tx1"/>
                </a:solidFill>
                <a:latin typeface="Gill Sans MT"/>
                <a:cs typeface="Gill Sans MT"/>
              </a:rPr>
              <a:t>noise(x)+bias</a:t>
            </a:r>
            <a:r>
              <a:rPr sz="3012" spc="9" baseline="27777" dirty="0">
                <a:solidFill>
                  <a:schemeClr val="tx1"/>
                </a:solidFill>
                <a:latin typeface="Gill Sans MT"/>
                <a:cs typeface="Gill Sans MT"/>
              </a:rPr>
              <a:t>2</a:t>
            </a:r>
            <a:r>
              <a:rPr sz="3012" spc="6" dirty="0">
                <a:solidFill>
                  <a:schemeClr val="tx1"/>
                </a:solidFill>
                <a:latin typeface="Gill Sans MT"/>
                <a:cs typeface="Gill Sans MT"/>
              </a:rPr>
              <a:t>(x)+var(x)</a:t>
            </a:r>
            <a:endParaRPr sz="3012" dirty="0">
              <a:solidFill>
                <a:schemeClr val="tx1"/>
              </a:solidFill>
              <a:latin typeface="Gill Sans MT"/>
              <a:cs typeface="Gill Sans MT"/>
            </a:endParaRPr>
          </a:p>
        </p:txBody>
      </p:sp>
      <p:sp>
        <p:nvSpPr>
          <p:cNvPr id="3" name="object 3"/>
          <p:cNvSpPr txBox="1"/>
          <p:nvPr/>
        </p:nvSpPr>
        <p:spPr>
          <a:xfrm>
            <a:off x="7577930" y="3396786"/>
            <a:ext cx="115866" cy="90842"/>
          </a:xfrm>
          <a:prstGeom prst="rect">
            <a:avLst/>
          </a:prstGeom>
        </p:spPr>
        <p:txBody>
          <a:bodyPr vert="vert270" wrap="square" lIns="0" tIns="5578" rIns="0" bIns="0" rtlCol="0">
            <a:spAutoFit/>
          </a:bodyPr>
          <a:lstStyle/>
          <a:p>
            <a:pPr marL="15937">
              <a:spcBef>
                <a:spcPts val="44"/>
              </a:spcBef>
            </a:pPr>
            <a:r>
              <a:rPr sz="753" i="1" dirty="0">
                <a:latin typeface="Times New Roman"/>
                <a:cs typeface="Times New Roman"/>
              </a:rPr>
              <a:t>P</a:t>
            </a:r>
            <a:endParaRPr sz="753">
              <a:latin typeface="Times New Roman"/>
              <a:cs typeface="Times New Roman"/>
            </a:endParaRPr>
          </a:p>
        </p:txBody>
      </p:sp>
      <p:sp>
        <p:nvSpPr>
          <p:cNvPr id="4" name="object 4"/>
          <p:cNvSpPr txBox="1"/>
          <p:nvPr/>
        </p:nvSpPr>
        <p:spPr>
          <a:xfrm>
            <a:off x="748112" y="6453952"/>
            <a:ext cx="5980455" cy="2080481"/>
          </a:xfrm>
          <a:prstGeom prst="rect">
            <a:avLst/>
          </a:prstGeom>
        </p:spPr>
        <p:txBody>
          <a:bodyPr vert="horz" wrap="square" lIns="0" tIns="74905" rIns="0" bIns="0" rtlCol="0">
            <a:spAutoFit/>
          </a:bodyPr>
          <a:lstStyle/>
          <a:p>
            <a:pPr marL="596849" marR="6375">
              <a:lnSpc>
                <a:spcPct val="87100"/>
              </a:lnSpc>
              <a:spcBef>
                <a:spcPts val="590"/>
              </a:spcBef>
            </a:pPr>
            <a:r>
              <a:rPr lang="en-US" sz="3012" dirty="0">
                <a:solidFill>
                  <a:srgbClr val="404040"/>
                </a:solidFill>
                <a:latin typeface="+mn-lt"/>
                <a:cs typeface="Gill Sans MT"/>
              </a:rPr>
              <a:t>Idea: </a:t>
            </a:r>
            <a:r>
              <a:rPr sz="3012" dirty="0">
                <a:solidFill>
                  <a:srgbClr val="404040"/>
                </a:solidFill>
                <a:latin typeface="+mn-lt"/>
                <a:cs typeface="Gill Sans MT"/>
              </a:rPr>
              <a:t>If we are willing to take a hit in bias,  we can reduce variance by  </a:t>
            </a:r>
            <a:r>
              <a:rPr sz="3012" i="1" dirty="0">
                <a:solidFill>
                  <a:srgbClr val="FF0000"/>
                </a:solidFill>
                <a:latin typeface="+mn-lt"/>
                <a:cs typeface="Gill Sans MT Italic"/>
              </a:rPr>
              <a:t>combining RANDOMIZED </a:t>
            </a:r>
            <a:r>
              <a:rPr sz="3012" dirty="0">
                <a:solidFill>
                  <a:srgbClr val="404040"/>
                </a:solidFill>
                <a:latin typeface="+mn-lt"/>
                <a:cs typeface="Gill Sans MT"/>
              </a:rPr>
              <a:t>trees,</a:t>
            </a:r>
            <a:endParaRPr sz="3012" dirty="0">
              <a:latin typeface="+mn-lt"/>
              <a:cs typeface="Gill Sans MT"/>
            </a:endParaRPr>
          </a:p>
          <a:p>
            <a:pPr marL="792877" marR="242246">
              <a:lnSpc>
                <a:spcPts val="3137"/>
              </a:lnSpc>
              <a:spcBef>
                <a:spcPts val="19"/>
              </a:spcBef>
            </a:pPr>
            <a:r>
              <a:rPr sz="3012" dirty="0">
                <a:solidFill>
                  <a:srgbClr val="404040"/>
                </a:solidFill>
                <a:latin typeface="+mn-lt"/>
                <a:cs typeface="Gill Sans MT"/>
              </a:rPr>
              <a:t>and still have an improved model  (= lower test scores).</a:t>
            </a:r>
            <a:endParaRPr sz="3012" dirty="0">
              <a:latin typeface="+mn-lt"/>
              <a:cs typeface="Gill Sans MT"/>
            </a:endParaRPr>
          </a:p>
        </p:txBody>
      </p:sp>
      <p:pic>
        <p:nvPicPr>
          <p:cNvPr id="5" name="object 5"/>
          <p:cNvPicPr/>
          <p:nvPr/>
        </p:nvPicPr>
        <p:blipFill>
          <a:blip r:embed="rId2" cstate="print"/>
          <a:stretch>
            <a:fillRect/>
          </a:stretch>
        </p:blipFill>
        <p:spPr>
          <a:xfrm>
            <a:off x="7982793" y="6228869"/>
            <a:ext cx="4458381" cy="2800082"/>
          </a:xfrm>
          <a:prstGeom prst="rect">
            <a:avLst/>
          </a:prstGeom>
        </p:spPr>
      </p:pic>
      <p:sp>
        <p:nvSpPr>
          <p:cNvPr id="6" name="object 6"/>
          <p:cNvSpPr txBox="1"/>
          <p:nvPr/>
        </p:nvSpPr>
        <p:spPr>
          <a:xfrm>
            <a:off x="2387600" y="580676"/>
            <a:ext cx="8945980" cy="1476724"/>
          </a:xfrm>
          <a:prstGeom prst="rect">
            <a:avLst/>
          </a:prstGeom>
          <a:solidFill>
            <a:srgbClr val="FFFFFF"/>
          </a:solidFill>
          <a:ln w="24060">
            <a:solidFill>
              <a:srgbClr val="404040"/>
            </a:solidFill>
          </a:ln>
        </p:spPr>
        <p:txBody>
          <a:bodyPr vert="horz" wrap="square" lIns="0" tIns="90842" rIns="0" bIns="0" rtlCol="0">
            <a:spAutoFit/>
          </a:bodyPr>
          <a:lstStyle/>
          <a:p>
            <a:pPr marR="23906">
              <a:lnSpc>
                <a:spcPts val="3583"/>
              </a:lnSpc>
              <a:spcBef>
                <a:spcPts val="715"/>
              </a:spcBef>
              <a:tabLst>
                <a:tab pos="1263822" algn="l"/>
                <a:tab pos="3157962" algn="l"/>
              </a:tabLst>
            </a:pPr>
            <a:r>
              <a:rPr sz="3137" spc="300" dirty="0">
                <a:solidFill>
                  <a:srgbClr val="262626"/>
                </a:solidFill>
                <a:latin typeface="Gill Sans MT"/>
                <a:cs typeface="Gill Sans MT"/>
              </a:rPr>
              <a:t>HOW	CAN WE	IMPROVE?</a:t>
            </a:r>
            <a:endParaRPr sz="3137" spc="300" dirty="0">
              <a:latin typeface="Gill Sans MT"/>
              <a:cs typeface="Gill Sans MT"/>
            </a:endParaRPr>
          </a:p>
          <a:p>
            <a:pPr marL="1233542" marR="1223182">
              <a:lnSpc>
                <a:spcPts val="3489"/>
              </a:lnSpc>
              <a:spcBef>
                <a:spcPts val="169"/>
              </a:spcBef>
              <a:tabLst>
                <a:tab pos="3594642" algn="l"/>
              </a:tabLst>
            </a:pPr>
            <a:r>
              <a:rPr sz="3137" spc="300" dirty="0">
                <a:solidFill>
                  <a:srgbClr val="262626"/>
                </a:solidFill>
                <a:latin typeface="Gill Sans MT"/>
                <a:cs typeface="Gill Sans MT"/>
              </a:rPr>
              <a:t>CONSIDER	BIAS/VARIANCE  DECOMPOSITION</a:t>
            </a:r>
            <a:endParaRPr sz="3137" spc="300" dirty="0">
              <a:latin typeface="Gill Sans MT"/>
              <a:cs typeface="Gill Sans MT"/>
            </a:endParaRPr>
          </a:p>
        </p:txBody>
      </p:sp>
      <p:sp>
        <p:nvSpPr>
          <p:cNvPr id="7" name="object 7"/>
          <p:cNvSpPr txBox="1"/>
          <p:nvPr/>
        </p:nvSpPr>
        <p:spPr>
          <a:xfrm>
            <a:off x="8300309" y="3263830"/>
            <a:ext cx="3823347" cy="3152022"/>
          </a:xfrm>
          <a:prstGeom prst="rect">
            <a:avLst/>
          </a:prstGeom>
        </p:spPr>
        <p:txBody>
          <a:bodyPr vert="horz" wrap="square" lIns="0" tIns="17531" rIns="0" bIns="0" rtlCol="0">
            <a:spAutoFit/>
          </a:bodyPr>
          <a:lstStyle/>
          <a:p>
            <a:pPr marL="15937" marR="6375" algn="just">
              <a:lnSpc>
                <a:spcPct val="99600"/>
              </a:lnSpc>
              <a:spcBef>
                <a:spcPts val="138"/>
              </a:spcBef>
            </a:pPr>
            <a:r>
              <a:rPr sz="2886" spc="-25" dirty="0">
                <a:latin typeface="Gill Sans MT"/>
                <a:cs typeface="Gill Sans MT"/>
              </a:rPr>
              <a:t>Remember </a:t>
            </a:r>
            <a:r>
              <a:rPr sz="2886" spc="-13" dirty="0">
                <a:latin typeface="Gill Sans MT"/>
                <a:cs typeface="Gill Sans MT"/>
              </a:rPr>
              <a:t>that this plot </a:t>
            </a:r>
            <a:r>
              <a:rPr sz="2886" spc="-6" dirty="0">
                <a:latin typeface="Gill Sans MT"/>
                <a:cs typeface="Gill Sans MT"/>
              </a:rPr>
              <a:t> is </a:t>
            </a:r>
            <a:r>
              <a:rPr sz="2886" spc="-19" dirty="0">
                <a:latin typeface="Gill Sans MT"/>
                <a:cs typeface="Gill Sans MT"/>
              </a:rPr>
              <a:t>not necessarily </a:t>
            </a:r>
            <a:r>
              <a:rPr sz="2886" spc="-31" dirty="0">
                <a:latin typeface="Gill Sans MT"/>
                <a:cs typeface="Gill Sans MT"/>
              </a:rPr>
              <a:t>correct, </a:t>
            </a:r>
            <a:r>
              <a:rPr sz="2886" spc="-784" dirty="0">
                <a:latin typeface="Gill Sans MT"/>
                <a:cs typeface="Gill Sans MT"/>
              </a:rPr>
              <a:t> </a:t>
            </a:r>
            <a:r>
              <a:rPr sz="2886" spc="-13" dirty="0">
                <a:latin typeface="Gill Sans MT"/>
                <a:cs typeface="Gill Sans MT"/>
              </a:rPr>
              <a:t>but</a:t>
            </a:r>
            <a:r>
              <a:rPr sz="2886" spc="226" dirty="0">
                <a:latin typeface="Gill Sans MT"/>
                <a:cs typeface="Gill Sans MT"/>
              </a:rPr>
              <a:t> </a:t>
            </a:r>
            <a:r>
              <a:rPr sz="2886" spc="-13" dirty="0">
                <a:latin typeface="Gill Sans MT"/>
                <a:cs typeface="Gill Sans MT"/>
              </a:rPr>
              <a:t>the</a:t>
            </a:r>
            <a:r>
              <a:rPr sz="2886" spc="220" dirty="0">
                <a:latin typeface="Gill Sans MT"/>
                <a:cs typeface="Gill Sans MT"/>
              </a:rPr>
              <a:t> </a:t>
            </a:r>
            <a:r>
              <a:rPr sz="2886" spc="-13" dirty="0">
                <a:latin typeface="Gill Sans MT"/>
                <a:cs typeface="Gill Sans MT"/>
              </a:rPr>
              <a:t>idea</a:t>
            </a:r>
            <a:r>
              <a:rPr sz="2886" spc="220" dirty="0">
                <a:latin typeface="Gill Sans MT"/>
                <a:cs typeface="Gill Sans MT"/>
              </a:rPr>
              <a:t> </a:t>
            </a:r>
            <a:r>
              <a:rPr sz="2886" spc="-13" dirty="0">
                <a:latin typeface="Gill Sans MT"/>
                <a:cs typeface="Gill Sans MT"/>
              </a:rPr>
              <a:t>of</a:t>
            </a:r>
            <a:r>
              <a:rPr sz="2886" spc="232" dirty="0">
                <a:latin typeface="Gill Sans MT"/>
                <a:cs typeface="Gill Sans MT"/>
              </a:rPr>
              <a:t> </a:t>
            </a:r>
            <a:r>
              <a:rPr sz="2886" spc="-19" dirty="0">
                <a:latin typeface="Gill Sans MT"/>
                <a:cs typeface="Gill Sans MT"/>
              </a:rPr>
              <a:t>exploring</a:t>
            </a:r>
            <a:endParaRPr lang="en-US" sz="2886" spc="-19" dirty="0">
              <a:latin typeface="Gill Sans MT"/>
              <a:cs typeface="Gill Sans MT"/>
            </a:endParaRPr>
          </a:p>
          <a:p>
            <a:pPr marL="15937" marR="6375" algn="just">
              <a:lnSpc>
                <a:spcPct val="99600"/>
              </a:lnSpc>
              <a:spcBef>
                <a:spcPts val="138"/>
              </a:spcBef>
            </a:pPr>
            <a:r>
              <a:rPr lang="en-US" sz="2886" dirty="0">
                <a:latin typeface="Gill Sans MT"/>
                <a:cs typeface="Gill Sans MT"/>
              </a:rPr>
              <a:t>a</a:t>
            </a:r>
            <a:r>
              <a:rPr lang="en-US" sz="2886" spc="6" dirty="0">
                <a:latin typeface="Gill Sans MT"/>
                <a:cs typeface="Gill Sans MT"/>
              </a:rPr>
              <a:t> </a:t>
            </a:r>
            <a:r>
              <a:rPr lang="en-US" sz="2886" spc="-25" dirty="0">
                <a:latin typeface="Gill Sans MT"/>
                <a:cs typeface="Gill Sans MT"/>
              </a:rPr>
              <a:t>different</a:t>
            </a:r>
            <a:r>
              <a:rPr lang="en-US" sz="2886" spc="747" dirty="0">
                <a:latin typeface="Gill Sans MT"/>
                <a:cs typeface="Gill Sans MT"/>
              </a:rPr>
              <a:t> </a:t>
            </a:r>
            <a:r>
              <a:rPr lang="en-US" sz="2886" spc="-19" dirty="0">
                <a:latin typeface="Gill Sans MT"/>
                <a:cs typeface="Gill Sans MT"/>
              </a:rPr>
              <a:t>combination </a:t>
            </a:r>
            <a:r>
              <a:rPr lang="en-US" sz="2886" spc="-13" dirty="0">
                <a:latin typeface="Gill Sans MT"/>
                <a:cs typeface="Gill Sans MT"/>
              </a:rPr>
              <a:t> of </a:t>
            </a:r>
            <a:r>
              <a:rPr lang="en-US" sz="2886" spc="-19" dirty="0">
                <a:latin typeface="Gill Sans MT"/>
                <a:cs typeface="Gill Sans MT"/>
              </a:rPr>
              <a:t>bias-vs-variance </a:t>
            </a:r>
            <a:r>
              <a:rPr lang="en-US" sz="2886" spc="-38" dirty="0">
                <a:latin typeface="Gill Sans MT"/>
                <a:cs typeface="Gill Sans MT"/>
              </a:rPr>
              <a:t>error </a:t>
            </a:r>
            <a:r>
              <a:rPr lang="en-US" sz="2886" spc="-31" dirty="0">
                <a:latin typeface="Gill Sans MT"/>
                <a:cs typeface="Gill Sans MT"/>
              </a:rPr>
              <a:t> </a:t>
            </a:r>
            <a:r>
              <a:rPr lang="en-US" sz="2886" spc="-19" dirty="0">
                <a:latin typeface="Gill Sans MT"/>
                <a:cs typeface="Gill Sans MT"/>
              </a:rPr>
              <a:t>budget</a:t>
            </a:r>
            <a:r>
              <a:rPr lang="en-US" sz="2886" spc="-25" dirty="0">
                <a:latin typeface="Gill Sans MT"/>
                <a:cs typeface="Gill Sans MT"/>
              </a:rPr>
              <a:t> </a:t>
            </a:r>
            <a:r>
              <a:rPr lang="en-US" sz="2886" spc="-19" dirty="0">
                <a:latin typeface="Gill Sans MT"/>
                <a:cs typeface="Gill Sans MT"/>
              </a:rPr>
              <a:t>holds.</a:t>
            </a:r>
            <a:endParaRPr lang="en-US" sz="2886" dirty="0">
              <a:latin typeface="Gill Sans MT"/>
              <a:cs typeface="Gill Sans MT"/>
            </a:endParaRPr>
          </a:p>
          <a:p>
            <a:pPr marL="15937" marR="6375" algn="just">
              <a:lnSpc>
                <a:spcPct val="99600"/>
              </a:lnSpc>
              <a:spcBef>
                <a:spcPts val="138"/>
              </a:spcBef>
            </a:pPr>
            <a:endParaRPr sz="2886" dirty="0">
              <a:latin typeface="Gill Sans MT"/>
              <a:cs typeface="Gill Sans MT"/>
            </a:endParaRPr>
          </a:p>
        </p:txBody>
      </p:sp>
      <p:sp>
        <p:nvSpPr>
          <p:cNvPr id="8" name="TextBox 7">
            <a:extLst>
              <a:ext uri="{FF2B5EF4-FFF2-40B4-BE49-F238E27FC236}">
                <a16:creationId xmlns:a16="http://schemas.microsoft.com/office/drawing/2014/main" id="{A6C8BE91-DB01-0940-8245-54B7BC2A96C1}"/>
              </a:ext>
            </a:extLst>
          </p:cNvPr>
          <p:cNvSpPr txBox="1"/>
          <p:nvPr/>
        </p:nvSpPr>
        <p:spPr>
          <a:xfrm>
            <a:off x="8273004" y="9220200"/>
            <a:ext cx="4078809" cy="461665"/>
          </a:xfrm>
          <a:prstGeom prst="rect">
            <a:avLst/>
          </a:prstGeom>
          <a:noFill/>
        </p:spPr>
        <p:txBody>
          <a:bodyPr wrap="none" rtlCol="0">
            <a:spAutoFit/>
          </a:bodyPr>
          <a:lstStyle/>
          <a:p>
            <a:r>
              <a:rPr lang="en-US" sz="2400" dirty="0">
                <a:latin typeface="+mj-lt"/>
              </a:rPr>
              <a:t>Figure from </a:t>
            </a:r>
            <a:r>
              <a:rPr lang="en-US" sz="2400" dirty="0" err="1">
                <a:latin typeface="+mj-lt"/>
              </a:rPr>
              <a:t>Fortman</a:t>
            </a:r>
            <a:r>
              <a:rPr lang="en-US" sz="2400" dirty="0">
                <a:latin typeface="+mj-lt"/>
              </a:rPr>
              <a:t>-Roe 2012</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11744" y="2757325"/>
            <a:ext cx="6581311" cy="3024128"/>
          </a:xfrm>
          <a:prstGeom prst="rect">
            <a:avLst/>
          </a:prstGeom>
        </p:spPr>
        <p:txBody>
          <a:bodyPr vert="horz" wrap="square" lIns="0" tIns="267746" rIns="0" bIns="0" rtlCol="0">
            <a:spAutoFit/>
          </a:bodyPr>
          <a:lstStyle/>
          <a:p>
            <a:pPr marL="63749">
              <a:spcBef>
                <a:spcPts val="2108"/>
              </a:spcBef>
            </a:pPr>
            <a:r>
              <a:rPr sz="3012" spc="38" dirty="0">
                <a:solidFill>
                  <a:schemeClr val="tx1"/>
                </a:solidFill>
                <a:latin typeface="Gill Sans MT"/>
                <a:cs typeface="Gill Sans MT"/>
              </a:rPr>
              <a:t>MSE(x)</a:t>
            </a:r>
            <a:r>
              <a:rPr sz="3012" spc="-132" dirty="0">
                <a:solidFill>
                  <a:schemeClr val="tx1"/>
                </a:solidFill>
                <a:latin typeface="Gill Sans MT"/>
                <a:cs typeface="Gill Sans MT"/>
              </a:rPr>
              <a:t> </a:t>
            </a:r>
            <a:r>
              <a:rPr sz="3012" dirty="0">
                <a:solidFill>
                  <a:schemeClr val="tx1"/>
                </a:solidFill>
                <a:latin typeface="Gill Sans MT"/>
                <a:cs typeface="Gill Sans MT"/>
              </a:rPr>
              <a:t>=</a:t>
            </a:r>
            <a:r>
              <a:rPr sz="3012" spc="25" dirty="0">
                <a:solidFill>
                  <a:schemeClr val="tx1"/>
                </a:solidFill>
                <a:latin typeface="Gill Sans MT"/>
                <a:cs typeface="Gill Sans MT"/>
              </a:rPr>
              <a:t> </a:t>
            </a:r>
            <a:r>
              <a:rPr sz="3012" spc="6" dirty="0">
                <a:solidFill>
                  <a:schemeClr val="tx1"/>
                </a:solidFill>
                <a:latin typeface="Gill Sans MT"/>
                <a:cs typeface="Gill Sans MT"/>
              </a:rPr>
              <a:t>noise(x)</a:t>
            </a:r>
            <a:r>
              <a:rPr sz="3012" spc="13" dirty="0">
                <a:solidFill>
                  <a:schemeClr val="tx1"/>
                </a:solidFill>
                <a:latin typeface="Gill Sans MT"/>
                <a:cs typeface="Gill Sans MT"/>
              </a:rPr>
              <a:t> </a:t>
            </a:r>
            <a:r>
              <a:rPr sz="3012" dirty="0">
                <a:solidFill>
                  <a:schemeClr val="tx1"/>
                </a:solidFill>
                <a:latin typeface="Gill Sans MT"/>
                <a:cs typeface="Gill Sans MT"/>
              </a:rPr>
              <a:t>+</a:t>
            </a:r>
            <a:r>
              <a:rPr sz="3012" spc="13" dirty="0">
                <a:solidFill>
                  <a:schemeClr val="tx1"/>
                </a:solidFill>
                <a:latin typeface="Gill Sans MT"/>
                <a:cs typeface="Gill Sans MT"/>
              </a:rPr>
              <a:t> </a:t>
            </a:r>
            <a:r>
              <a:rPr sz="3012" spc="6" dirty="0">
                <a:solidFill>
                  <a:schemeClr val="tx1"/>
                </a:solidFill>
                <a:latin typeface="Gill Sans MT"/>
                <a:cs typeface="Gill Sans MT"/>
              </a:rPr>
              <a:t>bias</a:t>
            </a:r>
            <a:r>
              <a:rPr sz="3012" spc="9" baseline="24305" dirty="0">
                <a:solidFill>
                  <a:schemeClr val="tx1"/>
                </a:solidFill>
                <a:latin typeface="Gill Sans MT"/>
                <a:cs typeface="Gill Sans MT"/>
              </a:rPr>
              <a:t>2</a:t>
            </a:r>
            <a:r>
              <a:rPr sz="3012" spc="6" dirty="0">
                <a:solidFill>
                  <a:schemeClr val="tx1"/>
                </a:solidFill>
                <a:latin typeface="Gill Sans MT"/>
                <a:cs typeface="Gill Sans MT"/>
              </a:rPr>
              <a:t>(x)</a:t>
            </a:r>
            <a:r>
              <a:rPr sz="3012" spc="13" dirty="0">
                <a:solidFill>
                  <a:schemeClr val="tx1"/>
                </a:solidFill>
                <a:latin typeface="Gill Sans MT"/>
                <a:cs typeface="Gill Sans MT"/>
              </a:rPr>
              <a:t> </a:t>
            </a:r>
            <a:r>
              <a:rPr sz="3012" dirty="0">
                <a:solidFill>
                  <a:schemeClr val="tx1"/>
                </a:solidFill>
                <a:latin typeface="Gill Sans MT"/>
                <a:cs typeface="Gill Sans MT"/>
              </a:rPr>
              <a:t>+</a:t>
            </a:r>
            <a:r>
              <a:rPr sz="3012" spc="19" dirty="0">
                <a:solidFill>
                  <a:schemeClr val="tx1"/>
                </a:solidFill>
                <a:latin typeface="Gill Sans MT"/>
                <a:cs typeface="Gill Sans MT"/>
              </a:rPr>
              <a:t> </a:t>
            </a:r>
            <a:r>
              <a:rPr sz="3012" dirty="0">
                <a:solidFill>
                  <a:schemeClr val="tx1"/>
                </a:solidFill>
                <a:latin typeface="Gill Sans MT"/>
                <a:cs typeface="Gill Sans MT"/>
              </a:rPr>
              <a:t>var(x)</a:t>
            </a:r>
            <a:endParaRPr lang="en-US" sz="3012" spc="6" dirty="0">
              <a:solidFill>
                <a:schemeClr val="tx1"/>
              </a:solidFill>
              <a:latin typeface="Gill Sans MT"/>
              <a:cs typeface="Gill Sans MT"/>
            </a:endParaRPr>
          </a:p>
          <a:p>
            <a:pPr marL="63749">
              <a:spcBef>
                <a:spcPts val="2108"/>
              </a:spcBef>
            </a:pPr>
            <a:r>
              <a:rPr lang="en-US" sz="3012" spc="-6" dirty="0">
                <a:solidFill>
                  <a:schemeClr val="tx1"/>
                </a:solidFill>
                <a:latin typeface="Gill Sans MT"/>
                <a:cs typeface="Gill Sans MT"/>
              </a:rPr>
              <a:t>and</a:t>
            </a:r>
            <a:endParaRPr sz="3012" dirty="0">
              <a:solidFill>
                <a:schemeClr val="tx1"/>
              </a:solidFill>
              <a:latin typeface="Gill Sans MT"/>
              <a:cs typeface="Gill Sans MT"/>
            </a:endParaRPr>
          </a:p>
          <a:p>
            <a:pPr>
              <a:spcBef>
                <a:spcPts val="44"/>
              </a:spcBef>
            </a:pPr>
            <a:endParaRPr sz="3263" dirty="0">
              <a:solidFill>
                <a:schemeClr val="tx1"/>
              </a:solidFill>
              <a:latin typeface="Gill Sans MT"/>
              <a:cs typeface="Gill Sans MT"/>
            </a:endParaRPr>
          </a:p>
          <a:p>
            <a:pPr marL="952249"/>
            <a:r>
              <a:rPr sz="3012" spc="13" dirty="0">
                <a:solidFill>
                  <a:schemeClr val="tx1"/>
                </a:solidFill>
                <a:latin typeface="Gill Sans MT"/>
                <a:cs typeface="Gill Sans MT"/>
              </a:rPr>
              <a:t>no</a:t>
            </a:r>
            <a:r>
              <a:rPr sz="3012" dirty="0">
                <a:solidFill>
                  <a:schemeClr val="tx1"/>
                </a:solidFill>
                <a:latin typeface="Gill Sans MT"/>
                <a:cs typeface="Gill Sans MT"/>
              </a:rPr>
              <a:t>i</a:t>
            </a:r>
            <a:r>
              <a:rPr sz="3012" spc="19" dirty="0">
                <a:solidFill>
                  <a:schemeClr val="tx1"/>
                </a:solidFill>
                <a:latin typeface="Gill Sans MT"/>
                <a:cs typeface="Gill Sans MT"/>
              </a:rPr>
              <a:t>se</a:t>
            </a:r>
            <a:r>
              <a:rPr sz="3012" spc="13" dirty="0">
                <a:solidFill>
                  <a:schemeClr val="tx1"/>
                </a:solidFill>
                <a:latin typeface="Gill Sans MT"/>
                <a:cs typeface="Gill Sans MT"/>
              </a:rPr>
              <a:t>(x</a:t>
            </a:r>
            <a:r>
              <a:rPr sz="3012" dirty="0">
                <a:solidFill>
                  <a:schemeClr val="tx1"/>
                </a:solidFill>
                <a:latin typeface="Gill Sans MT"/>
                <a:cs typeface="Gill Sans MT"/>
              </a:rPr>
              <a:t>)</a:t>
            </a:r>
            <a:r>
              <a:rPr sz="3012" spc="19" dirty="0">
                <a:solidFill>
                  <a:schemeClr val="tx1"/>
                </a:solidFill>
                <a:latin typeface="Gill Sans MT"/>
                <a:cs typeface="Gill Sans MT"/>
              </a:rPr>
              <a:t> </a:t>
            </a:r>
            <a:r>
              <a:rPr sz="3012" dirty="0">
                <a:solidFill>
                  <a:schemeClr val="tx1"/>
                </a:solidFill>
                <a:latin typeface="Gill Sans MT"/>
                <a:cs typeface="Gill Sans MT"/>
              </a:rPr>
              <a:t>=</a:t>
            </a:r>
            <a:r>
              <a:rPr sz="3012" spc="25" dirty="0">
                <a:solidFill>
                  <a:schemeClr val="tx1"/>
                </a:solidFill>
                <a:latin typeface="Gill Sans MT"/>
                <a:cs typeface="Gill Sans MT"/>
              </a:rPr>
              <a:t> </a:t>
            </a:r>
            <a:r>
              <a:rPr sz="3012" spc="13" dirty="0">
                <a:solidFill>
                  <a:schemeClr val="tx1"/>
                </a:solidFill>
                <a:latin typeface="Gill Sans MT"/>
                <a:cs typeface="Gill Sans MT"/>
              </a:rPr>
              <a:t>E</a:t>
            </a:r>
            <a:r>
              <a:rPr sz="3012" spc="-25" dirty="0">
                <a:solidFill>
                  <a:schemeClr val="tx1"/>
                </a:solidFill>
                <a:latin typeface="Gill Sans MT"/>
                <a:cs typeface="Gill Sans MT"/>
              </a:rPr>
              <a:t>r</a:t>
            </a:r>
            <a:r>
              <a:rPr sz="3012" dirty="0">
                <a:solidFill>
                  <a:schemeClr val="tx1"/>
                </a:solidFill>
                <a:latin typeface="Gill Sans MT"/>
                <a:cs typeface="Gill Sans MT"/>
              </a:rPr>
              <a:t>r</a:t>
            </a:r>
            <a:r>
              <a:rPr sz="3012" spc="13" dirty="0">
                <a:solidFill>
                  <a:schemeClr val="tx1"/>
                </a:solidFill>
                <a:latin typeface="Gill Sans MT"/>
                <a:cs typeface="Gill Sans MT"/>
              </a:rPr>
              <a:t> (</a:t>
            </a:r>
            <a:r>
              <a:rPr sz="3012" dirty="0">
                <a:solidFill>
                  <a:schemeClr val="tx1"/>
                </a:solidFill>
                <a:latin typeface="Cambria Math"/>
                <a:cs typeface="Cambria Math"/>
              </a:rPr>
              <a:t>𝒚</a:t>
            </a:r>
            <a:r>
              <a:rPr sz="3012" dirty="0">
                <a:solidFill>
                  <a:schemeClr val="tx1"/>
                </a:solidFill>
                <a:latin typeface="Gill Sans MT"/>
                <a:cs typeface="Gill Sans MT"/>
              </a:rPr>
              <a:t>(</a:t>
            </a:r>
            <a:r>
              <a:rPr sz="3012" spc="300" dirty="0">
                <a:solidFill>
                  <a:schemeClr val="tx1"/>
                </a:solidFill>
                <a:latin typeface="Gill Sans MT"/>
                <a:cs typeface="Gill Sans MT"/>
              </a:rPr>
              <a:t>x</a:t>
            </a:r>
            <a:r>
              <a:rPr sz="3012" spc="13" dirty="0">
                <a:solidFill>
                  <a:schemeClr val="tx1"/>
                </a:solidFill>
                <a:latin typeface="Gill Sans MT"/>
                <a:cs typeface="Gill Sans MT"/>
              </a:rPr>
              <a:t>))</a:t>
            </a:r>
            <a:r>
              <a:rPr sz="3012" dirty="0">
                <a:solidFill>
                  <a:schemeClr val="tx1"/>
                </a:solidFill>
                <a:latin typeface="Gill Sans MT"/>
                <a:cs typeface="Gill Sans MT"/>
              </a:rPr>
              <a:t>,</a:t>
            </a:r>
          </a:p>
          <a:p>
            <a:pPr marL="832720">
              <a:spcBef>
                <a:spcPts val="1023"/>
              </a:spcBef>
            </a:pPr>
            <a:r>
              <a:rPr sz="3012" spc="13" dirty="0">
                <a:solidFill>
                  <a:schemeClr val="tx1"/>
                </a:solidFill>
                <a:latin typeface="Gill Sans MT"/>
                <a:cs typeface="Gill Sans MT"/>
              </a:rPr>
              <a:t>b</a:t>
            </a:r>
            <a:r>
              <a:rPr sz="3012" spc="6" dirty="0">
                <a:solidFill>
                  <a:schemeClr val="tx1"/>
                </a:solidFill>
                <a:latin typeface="Gill Sans MT"/>
                <a:cs typeface="Gill Sans MT"/>
              </a:rPr>
              <a:t>ia</a:t>
            </a:r>
            <a:r>
              <a:rPr sz="3012" spc="13" dirty="0">
                <a:solidFill>
                  <a:schemeClr val="tx1"/>
                </a:solidFill>
                <a:latin typeface="Gill Sans MT"/>
                <a:cs typeface="Gill Sans MT"/>
              </a:rPr>
              <a:t>s</a:t>
            </a:r>
            <a:r>
              <a:rPr sz="3012" spc="9" baseline="27777" dirty="0">
                <a:solidFill>
                  <a:schemeClr val="tx1"/>
                </a:solidFill>
                <a:latin typeface="Gill Sans MT"/>
                <a:cs typeface="Gill Sans MT"/>
              </a:rPr>
              <a:t>2</a:t>
            </a:r>
            <a:r>
              <a:rPr sz="3012" spc="13" dirty="0">
                <a:solidFill>
                  <a:schemeClr val="tx1"/>
                </a:solidFill>
                <a:latin typeface="Gill Sans MT"/>
                <a:cs typeface="Gill Sans MT"/>
              </a:rPr>
              <a:t>(x</a:t>
            </a:r>
            <a:r>
              <a:rPr sz="3012" dirty="0">
                <a:solidFill>
                  <a:schemeClr val="tx1"/>
                </a:solidFill>
                <a:latin typeface="Gill Sans MT"/>
                <a:cs typeface="Gill Sans MT"/>
              </a:rPr>
              <a:t>)</a:t>
            </a:r>
            <a:r>
              <a:rPr sz="3012" spc="19" dirty="0">
                <a:solidFill>
                  <a:schemeClr val="tx1"/>
                </a:solidFill>
                <a:latin typeface="Gill Sans MT"/>
                <a:cs typeface="Gill Sans MT"/>
              </a:rPr>
              <a:t> </a:t>
            </a:r>
            <a:r>
              <a:rPr sz="3012" dirty="0">
                <a:solidFill>
                  <a:schemeClr val="tx1"/>
                </a:solidFill>
                <a:latin typeface="Gill Sans MT"/>
                <a:cs typeface="Gill Sans MT"/>
              </a:rPr>
              <a:t>=</a:t>
            </a:r>
            <a:r>
              <a:rPr sz="3012" spc="25" dirty="0">
                <a:solidFill>
                  <a:schemeClr val="tx1"/>
                </a:solidFill>
                <a:latin typeface="Gill Sans MT"/>
                <a:cs typeface="Gill Sans MT"/>
              </a:rPr>
              <a:t> </a:t>
            </a:r>
            <a:r>
              <a:rPr sz="3012" spc="19" dirty="0">
                <a:solidFill>
                  <a:schemeClr val="tx1"/>
                </a:solidFill>
                <a:latin typeface="Cambria Math"/>
                <a:cs typeface="Cambria Math"/>
              </a:rPr>
              <a:t>𝐄</a:t>
            </a:r>
            <a:r>
              <a:rPr sz="3012" spc="13" dirty="0">
                <a:solidFill>
                  <a:schemeClr val="tx1"/>
                </a:solidFill>
                <a:latin typeface="Cambria Math"/>
                <a:cs typeface="Cambria Math"/>
              </a:rPr>
              <a:t>[</a:t>
            </a:r>
            <a:r>
              <a:rPr sz="3012" dirty="0">
                <a:solidFill>
                  <a:schemeClr val="tx1"/>
                </a:solidFill>
                <a:latin typeface="Cambria Math"/>
                <a:cs typeface="Cambria Math"/>
              </a:rPr>
              <a:t>𝒚</a:t>
            </a:r>
            <a:r>
              <a:rPr sz="3012" spc="6" dirty="0">
                <a:solidFill>
                  <a:schemeClr val="tx1"/>
                </a:solidFill>
                <a:latin typeface="Arial"/>
                <a:cs typeface="Arial"/>
              </a:rPr>
              <a:t>(</a:t>
            </a:r>
            <a:r>
              <a:rPr sz="3012" spc="13" dirty="0">
                <a:solidFill>
                  <a:schemeClr val="tx1"/>
                </a:solidFill>
                <a:latin typeface="Gill Sans MT"/>
                <a:cs typeface="Gill Sans MT"/>
              </a:rPr>
              <a:t>x</a:t>
            </a:r>
            <a:r>
              <a:rPr sz="3012" dirty="0">
                <a:solidFill>
                  <a:schemeClr val="tx1"/>
                </a:solidFill>
                <a:latin typeface="Gill Sans MT"/>
                <a:cs typeface="Gill Sans MT"/>
              </a:rPr>
              <a:t>)</a:t>
            </a:r>
            <a:r>
              <a:rPr sz="3012" spc="19" dirty="0">
                <a:solidFill>
                  <a:schemeClr val="tx1"/>
                </a:solidFill>
                <a:latin typeface="Gill Sans MT"/>
                <a:cs typeface="Gill Sans MT"/>
              </a:rPr>
              <a:t> </a:t>
            </a:r>
            <a:r>
              <a:rPr sz="3012" dirty="0">
                <a:solidFill>
                  <a:schemeClr val="tx1"/>
                </a:solidFill>
                <a:latin typeface="Cambria Math"/>
                <a:cs typeface="Cambria Math"/>
              </a:rPr>
              <a:t>−</a:t>
            </a:r>
            <a:r>
              <a:rPr sz="3012" spc="201" dirty="0">
                <a:solidFill>
                  <a:schemeClr val="tx1"/>
                </a:solidFill>
                <a:latin typeface="Cambria Math"/>
                <a:cs typeface="Cambria Math"/>
              </a:rPr>
              <a:t> </a:t>
            </a:r>
            <a:r>
              <a:rPr sz="3012" spc="6" dirty="0">
                <a:solidFill>
                  <a:schemeClr val="tx1"/>
                </a:solidFill>
                <a:latin typeface="Gill Sans MT"/>
                <a:cs typeface="Gill Sans MT"/>
              </a:rPr>
              <a:t>y</a:t>
            </a:r>
            <a:r>
              <a:rPr sz="3012" spc="13" dirty="0">
                <a:solidFill>
                  <a:schemeClr val="tx1"/>
                </a:solidFill>
                <a:latin typeface="Gill Sans MT"/>
                <a:cs typeface="Gill Sans MT"/>
              </a:rPr>
              <a:t>(x)</a:t>
            </a:r>
            <a:r>
              <a:rPr sz="3012" spc="6" dirty="0">
                <a:solidFill>
                  <a:schemeClr val="tx1"/>
                </a:solidFill>
                <a:latin typeface="Gill Sans MT"/>
                <a:cs typeface="Gill Sans MT"/>
              </a:rPr>
              <a:t>]</a:t>
            </a:r>
            <a:r>
              <a:rPr sz="3012" spc="9" baseline="27777" dirty="0">
                <a:solidFill>
                  <a:schemeClr val="tx1"/>
                </a:solidFill>
                <a:latin typeface="Gill Sans MT"/>
                <a:cs typeface="Gill Sans MT"/>
              </a:rPr>
              <a:t>2</a:t>
            </a:r>
            <a:endParaRPr sz="3012" dirty="0">
              <a:solidFill>
                <a:schemeClr val="tx1"/>
              </a:solidFill>
              <a:latin typeface="Gill Sans MT"/>
              <a:cs typeface="Gill Sans MT"/>
            </a:endParaRPr>
          </a:p>
        </p:txBody>
      </p:sp>
      <p:sp>
        <p:nvSpPr>
          <p:cNvPr id="3" name="object 3"/>
          <p:cNvSpPr/>
          <p:nvPr/>
        </p:nvSpPr>
        <p:spPr>
          <a:xfrm>
            <a:off x="7415804" y="6281963"/>
            <a:ext cx="1067796" cy="31875"/>
          </a:xfrm>
          <a:custGeom>
            <a:avLst/>
            <a:gdLst/>
            <a:ahLst/>
            <a:cxnLst/>
            <a:rect l="l" t="t" r="r" b="b"/>
            <a:pathLst>
              <a:path w="850900" h="25400">
                <a:moveTo>
                  <a:pt x="850900" y="0"/>
                </a:moveTo>
                <a:lnTo>
                  <a:pt x="0" y="0"/>
                </a:lnTo>
                <a:lnTo>
                  <a:pt x="0" y="25399"/>
                </a:lnTo>
                <a:lnTo>
                  <a:pt x="850900" y="25399"/>
                </a:lnTo>
                <a:lnTo>
                  <a:pt x="850900" y="0"/>
                </a:lnTo>
                <a:close/>
              </a:path>
            </a:pathLst>
          </a:custGeom>
          <a:solidFill>
            <a:srgbClr val="FF0000"/>
          </a:solidFill>
        </p:spPr>
        <p:txBody>
          <a:bodyPr wrap="square" lIns="0" tIns="0" rIns="0" bIns="0" rtlCol="0"/>
          <a:lstStyle/>
          <a:p>
            <a:endParaRPr sz="4016"/>
          </a:p>
        </p:txBody>
      </p:sp>
      <p:sp>
        <p:nvSpPr>
          <p:cNvPr id="4" name="object 4"/>
          <p:cNvSpPr txBox="1"/>
          <p:nvPr/>
        </p:nvSpPr>
        <p:spPr>
          <a:xfrm>
            <a:off x="3961799" y="5948248"/>
            <a:ext cx="5831255" cy="479617"/>
          </a:xfrm>
          <a:prstGeom prst="rect">
            <a:avLst/>
          </a:prstGeom>
        </p:spPr>
        <p:txBody>
          <a:bodyPr vert="horz" wrap="square" lIns="0" tIns="15937" rIns="0" bIns="0" rtlCol="0">
            <a:spAutoFit/>
          </a:bodyPr>
          <a:lstStyle/>
          <a:p>
            <a:pPr marL="47812">
              <a:spcBef>
                <a:spcPts val="125"/>
              </a:spcBef>
              <a:tabLst>
                <a:tab pos="4474377" algn="l"/>
              </a:tabLst>
            </a:pPr>
            <a:r>
              <a:rPr sz="3012" dirty="0">
                <a:solidFill>
                  <a:srgbClr val="FF0000"/>
                </a:solidFill>
                <a:latin typeface="Gill Sans MT"/>
                <a:cs typeface="Gill Sans MT"/>
              </a:rPr>
              <a:t>var(</a:t>
            </a:r>
            <a:r>
              <a:rPr sz="3012" spc="-75" dirty="0">
                <a:solidFill>
                  <a:srgbClr val="FF0000"/>
                </a:solidFill>
                <a:latin typeface="Gill Sans MT"/>
                <a:cs typeface="Gill Sans MT"/>
              </a:rPr>
              <a:t>x</a:t>
            </a:r>
            <a:r>
              <a:rPr sz="3012" dirty="0">
                <a:solidFill>
                  <a:srgbClr val="FF0000"/>
                </a:solidFill>
                <a:latin typeface="Gill Sans MT"/>
                <a:cs typeface="Gill Sans MT"/>
              </a:rPr>
              <a:t>)</a:t>
            </a:r>
            <a:r>
              <a:rPr sz="3012" spc="-195" dirty="0">
                <a:solidFill>
                  <a:srgbClr val="FF0000"/>
                </a:solidFill>
                <a:latin typeface="Gill Sans MT"/>
                <a:cs typeface="Gill Sans MT"/>
              </a:rPr>
              <a:t> </a:t>
            </a:r>
            <a:r>
              <a:rPr sz="3012" dirty="0">
                <a:solidFill>
                  <a:srgbClr val="FF0000"/>
                </a:solidFill>
                <a:latin typeface="Gill Sans MT"/>
                <a:cs typeface="Gill Sans MT"/>
              </a:rPr>
              <a:t>=</a:t>
            </a:r>
            <a:r>
              <a:rPr sz="3012" spc="100" dirty="0">
                <a:solidFill>
                  <a:srgbClr val="FF0000"/>
                </a:solidFill>
                <a:latin typeface="Gill Sans MT"/>
                <a:cs typeface="Gill Sans MT"/>
              </a:rPr>
              <a:t> </a:t>
            </a:r>
            <a:r>
              <a:rPr sz="3012" spc="-69" dirty="0">
                <a:solidFill>
                  <a:srgbClr val="FF0000"/>
                </a:solidFill>
                <a:latin typeface="Calibri"/>
                <a:cs typeface="Calibri"/>
              </a:rPr>
              <a:t>ρ</a:t>
            </a:r>
            <a:r>
              <a:rPr sz="3012" spc="-69" dirty="0">
                <a:solidFill>
                  <a:srgbClr val="FF0000"/>
                </a:solidFill>
                <a:latin typeface="Gill Sans MT"/>
                <a:cs typeface="Gill Sans MT"/>
              </a:rPr>
              <a:t>(x</a:t>
            </a:r>
            <a:r>
              <a:rPr sz="3012" dirty="0">
                <a:solidFill>
                  <a:srgbClr val="FF0000"/>
                </a:solidFill>
                <a:latin typeface="Gill Sans MT"/>
                <a:cs typeface="Gill Sans MT"/>
              </a:rPr>
              <a:t>)</a:t>
            </a:r>
            <a:r>
              <a:rPr sz="3012" spc="-143" dirty="0">
                <a:solidFill>
                  <a:srgbClr val="FF0000"/>
                </a:solidFill>
                <a:latin typeface="Gill Sans MT"/>
                <a:cs typeface="Gill Sans MT"/>
              </a:rPr>
              <a:t> </a:t>
            </a:r>
            <a:r>
              <a:rPr sz="3012" dirty="0">
                <a:solidFill>
                  <a:srgbClr val="FF0000"/>
                </a:solidFill>
                <a:latin typeface="Calibri"/>
                <a:cs typeface="Calibri"/>
              </a:rPr>
              <a:t>σ</a:t>
            </a:r>
            <a:r>
              <a:rPr sz="3012" spc="13" dirty="0">
                <a:solidFill>
                  <a:srgbClr val="FF0000"/>
                </a:solidFill>
                <a:latin typeface="Calibri"/>
                <a:cs typeface="Calibri"/>
              </a:rPr>
              <a:t> </a:t>
            </a:r>
            <a:r>
              <a:rPr sz="3012" spc="-112" baseline="27777" dirty="0">
                <a:solidFill>
                  <a:srgbClr val="FF0000"/>
                </a:solidFill>
                <a:latin typeface="Gill Sans MT"/>
                <a:cs typeface="Gill Sans MT"/>
              </a:rPr>
              <a:t>2</a:t>
            </a:r>
            <a:r>
              <a:rPr sz="3012" spc="-50" dirty="0">
                <a:solidFill>
                  <a:srgbClr val="FF0000"/>
                </a:solidFill>
                <a:latin typeface="Gill Sans MT"/>
                <a:cs typeface="Gill Sans MT"/>
              </a:rPr>
              <a:t>(x</a:t>
            </a:r>
            <a:r>
              <a:rPr sz="3012" dirty="0">
                <a:solidFill>
                  <a:srgbClr val="FF0000"/>
                </a:solidFill>
                <a:latin typeface="Gill Sans MT"/>
                <a:cs typeface="Gill Sans MT"/>
              </a:rPr>
              <a:t>)</a:t>
            </a:r>
            <a:r>
              <a:rPr sz="3012" spc="-408" dirty="0">
                <a:solidFill>
                  <a:srgbClr val="FF0000"/>
                </a:solidFill>
                <a:latin typeface="Gill Sans MT"/>
                <a:cs typeface="Gill Sans MT"/>
              </a:rPr>
              <a:t> </a:t>
            </a:r>
            <a:r>
              <a:rPr sz="3012" dirty="0">
                <a:solidFill>
                  <a:srgbClr val="FF0000"/>
                </a:solidFill>
                <a:latin typeface="Gill Sans MT"/>
                <a:cs typeface="Gill Sans MT"/>
              </a:rPr>
              <a:t>+</a:t>
            </a:r>
            <a:r>
              <a:rPr sz="3012" spc="-119" dirty="0">
                <a:solidFill>
                  <a:srgbClr val="FF0000"/>
                </a:solidFill>
                <a:latin typeface="Gill Sans MT"/>
                <a:cs typeface="Gill Sans MT"/>
              </a:rPr>
              <a:t> </a:t>
            </a:r>
            <a:r>
              <a:rPr sz="3388" spc="178" baseline="43209" dirty="0">
                <a:solidFill>
                  <a:srgbClr val="FF0000"/>
                </a:solidFill>
                <a:latin typeface="Cambria Math"/>
                <a:cs typeface="Cambria Math"/>
              </a:rPr>
              <a:t>𝟏</a:t>
            </a:r>
            <a:r>
              <a:rPr lang="en-US" sz="3388" spc="1289" baseline="43209" dirty="0">
                <a:solidFill>
                  <a:srgbClr val="FF0000"/>
                </a:solidFill>
                <a:latin typeface="Cambria Math"/>
                <a:cs typeface="Cambria Math"/>
              </a:rPr>
              <a:t> -</a:t>
            </a:r>
            <a:r>
              <a:rPr sz="3388" spc="169" baseline="43209" dirty="0">
                <a:solidFill>
                  <a:srgbClr val="FF0000"/>
                </a:solidFill>
                <a:latin typeface="Cambria Math"/>
                <a:cs typeface="Cambria Math"/>
              </a:rPr>
              <a:t>𝝆</a:t>
            </a:r>
            <a:r>
              <a:rPr sz="3388" spc="188" baseline="43209" dirty="0">
                <a:solidFill>
                  <a:srgbClr val="FF0000"/>
                </a:solidFill>
                <a:latin typeface="Cambria Math"/>
                <a:cs typeface="Cambria Math"/>
              </a:rPr>
              <a:t>(</a:t>
            </a:r>
            <a:r>
              <a:rPr sz="3388" spc="178" baseline="43209" dirty="0">
                <a:solidFill>
                  <a:srgbClr val="FF0000"/>
                </a:solidFill>
                <a:latin typeface="Cambria Math"/>
                <a:cs typeface="Cambria Math"/>
              </a:rPr>
              <a:t>𝒙</a:t>
            </a:r>
            <a:r>
              <a:rPr sz="3388" baseline="43209" dirty="0">
                <a:solidFill>
                  <a:srgbClr val="FF0000"/>
                </a:solidFill>
                <a:latin typeface="Cambria Math"/>
                <a:cs typeface="Cambria Math"/>
              </a:rPr>
              <a:t>)	</a:t>
            </a:r>
            <a:r>
              <a:rPr lang="en-US" sz="3388" baseline="43209" dirty="0">
                <a:solidFill>
                  <a:srgbClr val="FF0000"/>
                </a:solidFill>
                <a:latin typeface="Cambria Math"/>
                <a:cs typeface="Cambria Math"/>
              </a:rPr>
              <a:t>  </a:t>
            </a:r>
            <a:r>
              <a:rPr sz="3012" dirty="0" err="1">
                <a:solidFill>
                  <a:srgbClr val="FF0000"/>
                </a:solidFill>
                <a:latin typeface="Calibri"/>
                <a:cs typeface="Calibri"/>
              </a:rPr>
              <a:t>σ</a:t>
            </a:r>
            <a:r>
              <a:rPr sz="3012" spc="-163" dirty="0">
                <a:solidFill>
                  <a:srgbClr val="FF0000"/>
                </a:solidFill>
                <a:latin typeface="Calibri"/>
                <a:cs typeface="Calibri"/>
              </a:rPr>
              <a:t> </a:t>
            </a:r>
            <a:r>
              <a:rPr sz="3012" baseline="22569" dirty="0">
                <a:solidFill>
                  <a:srgbClr val="FF0000"/>
                </a:solidFill>
                <a:latin typeface="Gill Sans MT"/>
                <a:cs typeface="Gill Sans MT"/>
              </a:rPr>
              <a:t>2</a:t>
            </a:r>
            <a:r>
              <a:rPr sz="3012" spc="9" baseline="22569" dirty="0">
                <a:solidFill>
                  <a:srgbClr val="FF0000"/>
                </a:solidFill>
                <a:latin typeface="Gill Sans MT"/>
                <a:cs typeface="Gill Sans MT"/>
              </a:rPr>
              <a:t> </a:t>
            </a:r>
            <a:r>
              <a:rPr sz="3012" spc="-213" dirty="0">
                <a:solidFill>
                  <a:srgbClr val="FF0000"/>
                </a:solidFill>
                <a:latin typeface="Gill Sans MT"/>
                <a:cs typeface="Gill Sans MT"/>
              </a:rPr>
              <a:t>(x)</a:t>
            </a:r>
            <a:endParaRPr sz="3012" dirty="0">
              <a:latin typeface="Gill Sans MT"/>
              <a:cs typeface="Gill Sans MT"/>
            </a:endParaRPr>
          </a:p>
        </p:txBody>
      </p:sp>
      <p:sp>
        <p:nvSpPr>
          <p:cNvPr id="5" name="object 5"/>
          <p:cNvSpPr txBox="1"/>
          <p:nvPr/>
        </p:nvSpPr>
        <p:spPr>
          <a:xfrm>
            <a:off x="1938566" y="6281963"/>
            <a:ext cx="9482667" cy="2030065"/>
          </a:xfrm>
          <a:prstGeom prst="rect">
            <a:avLst/>
          </a:prstGeom>
        </p:spPr>
        <p:txBody>
          <a:bodyPr vert="horz" wrap="square" lIns="0" tIns="200809" rIns="0" bIns="0" rtlCol="0">
            <a:spAutoFit/>
          </a:bodyPr>
          <a:lstStyle/>
          <a:p>
            <a:pPr marL="1367414">
              <a:spcBef>
                <a:spcPts val="1581"/>
              </a:spcBef>
            </a:pPr>
            <a:r>
              <a:rPr lang="en-US" sz="2600" dirty="0">
                <a:solidFill>
                  <a:srgbClr val="FF0000"/>
                </a:solidFill>
                <a:latin typeface="+mn-lt"/>
                <a:cs typeface="Cambria Math"/>
              </a:rPr>
              <a:t>                </a:t>
            </a:r>
            <a:endParaRPr sz="2600" dirty="0">
              <a:latin typeface="+mn-lt"/>
              <a:cs typeface="Cambria Math"/>
            </a:endParaRPr>
          </a:p>
          <a:p>
            <a:pPr marL="15937" marR="6375" indent="2391">
              <a:lnSpc>
                <a:spcPct val="105200"/>
              </a:lnSpc>
              <a:spcBef>
                <a:spcPts val="1537"/>
              </a:spcBef>
            </a:pPr>
            <a:r>
              <a:rPr lang="en-US" sz="2600" dirty="0">
                <a:solidFill>
                  <a:schemeClr val="tx1"/>
                </a:solidFill>
                <a:latin typeface="+mn-lt"/>
                <a:cs typeface="Calibri"/>
              </a:rPr>
              <a:t>where </a:t>
            </a:r>
            <a:r>
              <a:rPr sz="2600" dirty="0" err="1">
                <a:solidFill>
                  <a:schemeClr val="tx1"/>
                </a:solidFill>
                <a:latin typeface="+mn-lt"/>
                <a:cs typeface="Calibri"/>
              </a:rPr>
              <a:t>σ</a:t>
            </a:r>
            <a:r>
              <a:rPr sz="2600" spc="576" dirty="0">
                <a:solidFill>
                  <a:schemeClr val="tx1"/>
                </a:solidFill>
                <a:latin typeface="+mn-lt"/>
                <a:cs typeface="Calibri"/>
              </a:rPr>
              <a:t> </a:t>
            </a:r>
            <a:r>
              <a:rPr sz="2600" dirty="0">
                <a:solidFill>
                  <a:schemeClr val="tx1"/>
                </a:solidFill>
                <a:latin typeface="+mn-lt"/>
                <a:cs typeface="Gill Sans MT"/>
              </a:rPr>
              <a:t>is</a:t>
            </a:r>
            <a:r>
              <a:rPr sz="2600" spc="13" dirty="0">
                <a:solidFill>
                  <a:schemeClr val="tx1"/>
                </a:solidFill>
                <a:latin typeface="+mn-lt"/>
                <a:cs typeface="Gill Sans MT"/>
              </a:rPr>
              <a:t> </a:t>
            </a:r>
            <a:r>
              <a:rPr sz="2600" spc="6" dirty="0">
                <a:solidFill>
                  <a:schemeClr val="tx1"/>
                </a:solidFill>
                <a:latin typeface="+mn-lt"/>
                <a:cs typeface="Gill Sans MT"/>
              </a:rPr>
              <a:t>the</a:t>
            </a:r>
            <a:r>
              <a:rPr sz="2600" spc="19" dirty="0">
                <a:solidFill>
                  <a:schemeClr val="tx1"/>
                </a:solidFill>
                <a:latin typeface="+mn-lt"/>
                <a:cs typeface="Gill Sans MT"/>
              </a:rPr>
              <a:t> </a:t>
            </a:r>
            <a:r>
              <a:rPr sz="2600" spc="6" dirty="0">
                <a:solidFill>
                  <a:schemeClr val="tx1"/>
                </a:solidFill>
                <a:latin typeface="+mn-lt"/>
                <a:cs typeface="Gill Sans MT"/>
              </a:rPr>
              <a:t>variance</a:t>
            </a:r>
            <a:r>
              <a:rPr sz="2600" spc="13" dirty="0">
                <a:solidFill>
                  <a:schemeClr val="tx1"/>
                </a:solidFill>
                <a:latin typeface="+mn-lt"/>
                <a:cs typeface="Gill Sans MT"/>
              </a:rPr>
              <a:t> </a:t>
            </a:r>
            <a:r>
              <a:rPr sz="2600" spc="6" dirty="0">
                <a:solidFill>
                  <a:schemeClr val="tx1"/>
                </a:solidFill>
                <a:latin typeface="+mn-lt"/>
                <a:cs typeface="Gill Sans MT"/>
              </a:rPr>
              <a:t>of</a:t>
            </a:r>
            <a:r>
              <a:rPr sz="2600" spc="13" dirty="0">
                <a:solidFill>
                  <a:schemeClr val="tx1"/>
                </a:solidFill>
                <a:latin typeface="+mn-lt"/>
                <a:cs typeface="Gill Sans MT"/>
              </a:rPr>
              <a:t> </a:t>
            </a:r>
            <a:r>
              <a:rPr sz="2600" dirty="0">
                <a:solidFill>
                  <a:schemeClr val="tx1"/>
                </a:solidFill>
                <a:latin typeface="+mn-lt"/>
                <a:cs typeface="Gill Sans MT"/>
              </a:rPr>
              <a:t>a</a:t>
            </a:r>
            <a:r>
              <a:rPr sz="2600" spc="25" dirty="0">
                <a:solidFill>
                  <a:schemeClr val="tx1"/>
                </a:solidFill>
                <a:latin typeface="+mn-lt"/>
                <a:cs typeface="Gill Sans MT"/>
              </a:rPr>
              <a:t> </a:t>
            </a:r>
            <a:r>
              <a:rPr sz="2600" dirty="0">
                <a:solidFill>
                  <a:schemeClr val="tx1"/>
                </a:solidFill>
                <a:latin typeface="+mn-lt"/>
                <a:cs typeface="Gill Sans MT"/>
              </a:rPr>
              <a:t>single</a:t>
            </a:r>
            <a:r>
              <a:rPr sz="2600" spc="13" dirty="0">
                <a:solidFill>
                  <a:schemeClr val="tx1"/>
                </a:solidFill>
                <a:latin typeface="+mn-lt"/>
                <a:cs typeface="Gill Sans MT"/>
              </a:rPr>
              <a:t> </a:t>
            </a:r>
            <a:r>
              <a:rPr sz="2600" spc="-6" dirty="0">
                <a:solidFill>
                  <a:schemeClr val="tx1"/>
                </a:solidFill>
                <a:latin typeface="+mn-lt"/>
                <a:cs typeface="Gill Sans MT"/>
              </a:rPr>
              <a:t>tree</a:t>
            </a:r>
            <a:r>
              <a:rPr lang="en-US" sz="2600" spc="-6" dirty="0">
                <a:solidFill>
                  <a:schemeClr val="tx1"/>
                </a:solidFill>
                <a:latin typeface="+mn-lt"/>
                <a:cs typeface="Gill Sans MT"/>
              </a:rPr>
              <a:t>,</a:t>
            </a:r>
            <a:r>
              <a:rPr lang="en-US" sz="2600" spc="-264" dirty="0">
                <a:solidFill>
                  <a:schemeClr val="tx1"/>
                </a:solidFill>
                <a:latin typeface="+mn-lt"/>
                <a:cs typeface="Gill Sans MT"/>
              </a:rPr>
              <a:t>  </a:t>
            </a:r>
            <a:r>
              <a:rPr sz="2600" dirty="0">
                <a:solidFill>
                  <a:schemeClr val="tx1"/>
                </a:solidFill>
                <a:latin typeface="+mn-lt"/>
                <a:cs typeface="Gill Sans MT"/>
              </a:rPr>
              <a:t>M</a:t>
            </a:r>
            <a:r>
              <a:rPr sz="2600" spc="31" dirty="0">
                <a:solidFill>
                  <a:schemeClr val="tx1"/>
                </a:solidFill>
                <a:latin typeface="+mn-lt"/>
                <a:cs typeface="Gill Sans MT"/>
              </a:rPr>
              <a:t> </a:t>
            </a:r>
            <a:r>
              <a:rPr sz="2600" dirty="0">
                <a:solidFill>
                  <a:schemeClr val="tx1"/>
                </a:solidFill>
                <a:latin typeface="+mn-lt"/>
                <a:cs typeface="Gill Sans MT"/>
              </a:rPr>
              <a:t>is</a:t>
            </a:r>
            <a:r>
              <a:rPr sz="2600" spc="13" dirty="0">
                <a:solidFill>
                  <a:schemeClr val="tx1"/>
                </a:solidFill>
                <a:latin typeface="+mn-lt"/>
                <a:cs typeface="Gill Sans MT"/>
              </a:rPr>
              <a:t> </a:t>
            </a:r>
            <a:r>
              <a:rPr sz="2600" spc="6" dirty="0">
                <a:solidFill>
                  <a:schemeClr val="tx1"/>
                </a:solidFill>
                <a:latin typeface="+mn-lt"/>
                <a:cs typeface="Gill Sans MT"/>
              </a:rPr>
              <a:t>the</a:t>
            </a:r>
            <a:r>
              <a:rPr sz="2600" spc="13" dirty="0">
                <a:solidFill>
                  <a:schemeClr val="tx1"/>
                </a:solidFill>
                <a:latin typeface="+mn-lt"/>
                <a:cs typeface="Gill Sans MT"/>
              </a:rPr>
              <a:t> </a:t>
            </a:r>
            <a:r>
              <a:rPr sz="2600" dirty="0">
                <a:solidFill>
                  <a:schemeClr val="tx1"/>
                </a:solidFill>
                <a:latin typeface="+mn-lt"/>
                <a:cs typeface="Gill Sans MT"/>
              </a:rPr>
              <a:t>number</a:t>
            </a:r>
            <a:r>
              <a:rPr sz="2600" spc="25" dirty="0">
                <a:solidFill>
                  <a:schemeClr val="tx1"/>
                </a:solidFill>
                <a:latin typeface="+mn-lt"/>
                <a:cs typeface="Gill Sans MT"/>
              </a:rPr>
              <a:t> </a:t>
            </a:r>
            <a:r>
              <a:rPr sz="2600" spc="6" dirty="0">
                <a:solidFill>
                  <a:schemeClr val="tx1"/>
                </a:solidFill>
                <a:latin typeface="+mn-lt"/>
                <a:cs typeface="Gill Sans MT"/>
              </a:rPr>
              <a:t>of</a:t>
            </a:r>
            <a:r>
              <a:rPr sz="2600" spc="13" dirty="0">
                <a:solidFill>
                  <a:schemeClr val="tx1"/>
                </a:solidFill>
                <a:latin typeface="+mn-lt"/>
                <a:cs typeface="Gill Sans MT"/>
              </a:rPr>
              <a:t> </a:t>
            </a:r>
            <a:r>
              <a:rPr sz="2600" spc="-6" dirty="0">
                <a:solidFill>
                  <a:schemeClr val="tx1"/>
                </a:solidFill>
                <a:latin typeface="+mn-lt"/>
                <a:cs typeface="Gill Sans MT"/>
              </a:rPr>
              <a:t>trees,</a:t>
            </a:r>
            <a:r>
              <a:rPr sz="2600" spc="-256" dirty="0">
                <a:solidFill>
                  <a:schemeClr val="tx1"/>
                </a:solidFill>
                <a:latin typeface="+mn-lt"/>
                <a:cs typeface="Gill Sans MT"/>
              </a:rPr>
              <a:t> </a:t>
            </a:r>
            <a:r>
              <a:rPr lang="en-US" sz="2600" spc="-256" dirty="0">
                <a:solidFill>
                  <a:schemeClr val="tx1"/>
                </a:solidFill>
                <a:latin typeface="+mn-lt"/>
                <a:cs typeface="Gill Sans MT"/>
              </a:rPr>
              <a:t> </a:t>
            </a:r>
            <a:r>
              <a:rPr sz="2600" dirty="0">
                <a:solidFill>
                  <a:schemeClr val="tx1"/>
                </a:solidFill>
                <a:latin typeface="+mn-lt"/>
                <a:cs typeface="Gill Sans MT"/>
              </a:rPr>
              <a:t>and </a:t>
            </a:r>
            <a:r>
              <a:rPr sz="2600" dirty="0">
                <a:solidFill>
                  <a:schemeClr val="tx1"/>
                </a:solidFill>
                <a:latin typeface="+mn-lt"/>
                <a:cs typeface="Verdana"/>
              </a:rPr>
              <a:t>ρ</a:t>
            </a:r>
            <a:r>
              <a:rPr sz="2600" dirty="0">
                <a:solidFill>
                  <a:schemeClr val="tx1"/>
                </a:solidFill>
                <a:latin typeface="+mn-lt"/>
                <a:cs typeface="Gill Sans MT"/>
              </a:rPr>
              <a:t>(x)  is</a:t>
            </a:r>
            <a:r>
              <a:rPr sz="2600" spc="6" dirty="0">
                <a:solidFill>
                  <a:schemeClr val="tx1"/>
                </a:solidFill>
                <a:latin typeface="+mn-lt"/>
                <a:cs typeface="Gill Sans MT"/>
              </a:rPr>
              <a:t> the </a:t>
            </a:r>
            <a:r>
              <a:rPr sz="2600" dirty="0">
                <a:solidFill>
                  <a:schemeClr val="tx1"/>
                </a:solidFill>
                <a:latin typeface="+mn-lt"/>
                <a:cs typeface="Gill Sans MT"/>
              </a:rPr>
              <a:t>Pearson</a:t>
            </a:r>
            <a:r>
              <a:rPr sz="2600" spc="13" dirty="0">
                <a:solidFill>
                  <a:schemeClr val="tx1"/>
                </a:solidFill>
                <a:latin typeface="+mn-lt"/>
                <a:cs typeface="Gill Sans MT"/>
              </a:rPr>
              <a:t> </a:t>
            </a:r>
            <a:r>
              <a:rPr sz="2600" dirty="0">
                <a:solidFill>
                  <a:schemeClr val="tx1"/>
                </a:solidFill>
                <a:latin typeface="+mn-lt"/>
                <a:cs typeface="Gill Sans MT"/>
              </a:rPr>
              <a:t>correlation</a:t>
            </a:r>
            <a:r>
              <a:rPr sz="2600" spc="19" dirty="0">
                <a:solidFill>
                  <a:schemeClr val="tx1"/>
                </a:solidFill>
                <a:latin typeface="+mn-lt"/>
                <a:cs typeface="Gill Sans MT"/>
              </a:rPr>
              <a:t> </a:t>
            </a:r>
            <a:r>
              <a:rPr sz="2600" spc="6" dirty="0">
                <a:solidFill>
                  <a:schemeClr val="tx1"/>
                </a:solidFill>
                <a:latin typeface="+mn-lt"/>
                <a:cs typeface="Gill Sans MT"/>
              </a:rPr>
              <a:t>coefficient</a:t>
            </a:r>
            <a:r>
              <a:rPr sz="2600" spc="13" dirty="0">
                <a:solidFill>
                  <a:schemeClr val="tx1"/>
                </a:solidFill>
                <a:latin typeface="+mn-lt"/>
                <a:cs typeface="Gill Sans MT"/>
              </a:rPr>
              <a:t> </a:t>
            </a:r>
            <a:r>
              <a:rPr sz="2600" dirty="0">
                <a:solidFill>
                  <a:schemeClr val="tx1"/>
                </a:solidFill>
                <a:latin typeface="+mn-lt"/>
                <a:cs typeface="Gill Sans MT"/>
              </a:rPr>
              <a:t>between</a:t>
            </a:r>
            <a:r>
              <a:rPr sz="2600" spc="13" dirty="0">
                <a:solidFill>
                  <a:schemeClr val="tx1"/>
                </a:solidFill>
                <a:latin typeface="+mn-lt"/>
                <a:cs typeface="Gill Sans MT"/>
              </a:rPr>
              <a:t> </a:t>
            </a:r>
            <a:r>
              <a:rPr sz="2600" spc="6" dirty="0">
                <a:solidFill>
                  <a:schemeClr val="tx1"/>
                </a:solidFill>
                <a:latin typeface="+mn-lt"/>
                <a:cs typeface="Gill Sans MT"/>
              </a:rPr>
              <a:t>the</a:t>
            </a:r>
            <a:r>
              <a:rPr sz="2600" spc="13" dirty="0">
                <a:solidFill>
                  <a:schemeClr val="tx1"/>
                </a:solidFill>
                <a:latin typeface="+mn-lt"/>
                <a:cs typeface="Gill Sans MT"/>
              </a:rPr>
              <a:t> </a:t>
            </a:r>
            <a:r>
              <a:rPr sz="2600" dirty="0">
                <a:solidFill>
                  <a:schemeClr val="tx1"/>
                </a:solidFill>
                <a:latin typeface="+mn-lt"/>
                <a:cs typeface="Gill Sans MT"/>
              </a:rPr>
              <a:t>predictions</a:t>
            </a:r>
            <a:r>
              <a:rPr sz="2600" spc="6" dirty="0">
                <a:solidFill>
                  <a:schemeClr val="tx1"/>
                </a:solidFill>
                <a:latin typeface="+mn-lt"/>
                <a:cs typeface="Gill Sans MT"/>
              </a:rPr>
              <a:t> of </a:t>
            </a:r>
            <a:r>
              <a:rPr lang="en-US" sz="2600" spc="6" dirty="0">
                <a:solidFill>
                  <a:schemeClr val="tx1"/>
                </a:solidFill>
                <a:latin typeface="+mn-lt"/>
                <a:cs typeface="Gill Sans MT"/>
              </a:rPr>
              <a:t>two ra</a:t>
            </a:r>
            <a:r>
              <a:rPr sz="2600" spc="6" dirty="0">
                <a:solidFill>
                  <a:schemeClr val="tx1"/>
                </a:solidFill>
                <a:latin typeface="+mn-lt"/>
                <a:cs typeface="Gill Sans MT"/>
              </a:rPr>
              <a:t>ndomized</a:t>
            </a:r>
            <a:r>
              <a:rPr sz="2600" spc="13" dirty="0">
                <a:solidFill>
                  <a:schemeClr val="tx1"/>
                </a:solidFill>
                <a:latin typeface="+mn-lt"/>
                <a:cs typeface="Gill Sans MT"/>
              </a:rPr>
              <a:t> </a:t>
            </a:r>
            <a:r>
              <a:rPr sz="2600" spc="-6" dirty="0">
                <a:solidFill>
                  <a:schemeClr val="tx1"/>
                </a:solidFill>
                <a:latin typeface="+mn-lt"/>
                <a:cs typeface="Gill Sans MT"/>
              </a:rPr>
              <a:t>trees</a:t>
            </a:r>
            <a:r>
              <a:rPr sz="2600" spc="6" dirty="0">
                <a:solidFill>
                  <a:schemeClr val="tx1"/>
                </a:solidFill>
                <a:latin typeface="+mn-lt"/>
                <a:cs typeface="Gill Sans MT"/>
              </a:rPr>
              <a:t> </a:t>
            </a:r>
            <a:r>
              <a:rPr sz="2600" dirty="0">
                <a:solidFill>
                  <a:schemeClr val="tx1"/>
                </a:solidFill>
                <a:latin typeface="+mn-lt"/>
                <a:cs typeface="Gill Sans MT"/>
              </a:rPr>
              <a:t>built</a:t>
            </a:r>
            <a:r>
              <a:rPr sz="2600" spc="19" dirty="0">
                <a:solidFill>
                  <a:schemeClr val="tx1"/>
                </a:solidFill>
                <a:latin typeface="+mn-lt"/>
                <a:cs typeface="Gill Sans MT"/>
              </a:rPr>
              <a:t> </a:t>
            </a:r>
            <a:r>
              <a:rPr sz="2600" spc="6" dirty="0">
                <a:solidFill>
                  <a:schemeClr val="tx1"/>
                </a:solidFill>
                <a:latin typeface="+mn-lt"/>
                <a:cs typeface="Gill Sans MT"/>
              </a:rPr>
              <a:t>on</a:t>
            </a:r>
            <a:r>
              <a:rPr sz="2600" spc="19" dirty="0">
                <a:solidFill>
                  <a:schemeClr val="tx1"/>
                </a:solidFill>
                <a:latin typeface="+mn-lt"/>
                <a:cs typeface="Gill Sans MT"/>
              </a:rPr>
              <a:t> </a:t>
            </a:r>
            <a:r>
              <a:rPr sz="2600" spc="6" dirty="0">
                <a:solidFill>
                  <a:schemeClr val="tx1"/>
                </a:solidFill>
                <a:latin typeface="+mn-lt"/>
                <a:cs typeface="Gill Sans MT"/>
              </a:rPr>
              <a:t>the</a:t>
            </a:r>
            <a:r>
              <a:rPr sz="2600" spc="13" dirty="0">
                <a:solidFill>
                  <a:schemeClr val="tx1"/>
                </a:solidFill>
                <a:latin typeface="+mn-lt"/>
                <a:cs typeface="Gill Sans MT"/>
              </a:rPr>
              <a:t> </a:t>
            </a:r>
            <a:r>
              <a:rPr sz="2600" spc="6" dirty="0">
                <a:solidFill>
                  <a:schemeClr val="tx1"/>
                </a:solidFill>
                <a:latin typeface="+mn-lt"/>
                <a:cs typeface="Gill Sans MT"/>
              </a:rPr>
              <a:t>same</a:t>
            </a:r>
            <a:r>
              <a:rPr sz="2600" spc="13" dirty="0">
                <a:solidFill>
                  <a:schemeClr val="tx1"/>
                </a:solidFill>
                <a:latin typeface="+mn-lt"/>
                <a:cs typeface="Gill Sans MT"/>
              </a:rPr>
              <a:t> </a:t>
            </a:r>
            <a:r>
              <a:rPr sz="2600" spc="6" dirty="0">
                <a:solidFill>
                  <a:schemeClr val="tx1"/>
                </a:solidFill>
                <a:latin typeface="+mn-lt"/>
                <a:cs typeface="Gill Sans MT"/>
              </a:rPr>
              <a:t>learning</a:t>
            </a:r>
            <a:r>
              <a:rPr sz="2600" spc="19" dirty="0">
                <a:solidFill>
                  <a:schemeClr val="tx1"/>
                </a:solidFill>
                <a:latin typeface="+mn-lt"/>
                <a:cs typeface="Gill Sans MT"/>
              </a:rPr>
              <a:t> </a:t>
            </a:r>
            <a:r>
              <a:rPr sz="2600" spc="6" dirty="0">
                <a:solidFill>
                  <a:schemeClr val="tx1"/>
                </a:solidFill>
                <a:latin typeface="+mn-lt"/>
                <a:cs typeface="Gill Sans MT"/>
              </a:rPr>
              <a:t>set.</a:t>
            </a:r>
            <a:endParaRPr sz="2600" dirty="0">
              <a:solidFill>
                <a:schemeClr val="tx1"/>
              </a:solidFill>
              <a:latin typeface="+mn-lt"/>
              <a:cs typeface="Gill Sans MT"/>
            </a:endParaRPr>
          </a:p>
        </p:txBody>
      </p:sp>
      <p:sp>
        <p:nvSpPr>
          <p:cNvPr id="7" name="object 7"/>
          <p:cNvSpPr txBox="1"/>
          <p:nvPr/>
        </p:nvSpPr>
        <p:spPr>
          <a:xfrm>
            <a:off x="482600" y="9144000"/>
            <a:ext cx="9601200" cy="402352"/>
          </a:xfrm>
          <a:prstGeom prst="rect">
            <a:avLst/>
          </a:prstGeom>
        </p:spPr>
        <p:txBody>
          <a:bodyPr vert="horz" wrap="square" lIns="0" tIns="15937" rIns="0" bIns="0" rtlCol="0">
            <a:spAutoFit/>
          </a:bodyPr>
          <a:lstStyle/>
          <a:p>
            <a:pPr marL="15937">
              <a:spcBef>
                <a:spcPts val="125"/>
              </a:spcBef>
            </a:pPr>
            <a:r>
              <a:rPr sz="2510" dirty="0">
                <a:latin typeface="Gill Sans MT"/>
                <a:cs typeface="Gill Sans MT"/>
              </a:rPr>
              <a:t>Slide adapted from Gilles </a:t>
            </a:r>
            <a:r>
              <a:rPr sz="2510" dirty="0" err="1">
                <a:latin typeface="Gill Sans MT"/>
                <a:cs typeface="Gill Sans MT"/>
              </a:rPr>
              <a:t>Louppe</a:t>
            </a:r>
            <a:r>
              <a:rPr sz="2510" dirty="0">
                <a:latin typeface="Gill Sans MT"/>
                <a:cs typeface="Gill Sans MT"/>
              </a:rPr>
              <a:t>; see </a:t>
            </a:r>
            <a:r>
              <a:rPr lang="en-US" sz="2510" dirty="0">
                <a:latin typeface="Gill Sans MT"/>
                <a:cs typeface="Gill Sans MT"/>
              </a:rPr>
              <a:t>arXiv:1407.7502</a:t>
            </a:r>
            <a:r>
              <a:rPr sz="2510" dirty="0">
                <a:latin typeface="Gill Sans MT"/>
                <a:cs typeface="Gill Sans MT"/>
              </a:rPr>
              <a:t> for derivation</a:t>
            </a:r>
          </a:p>
        </p:txBody>
      </p:sp>
      <p:sp>
        <p:nvSpPr>
          <p:cNvPr id="9" name="Title 8">
            <a:extLst>
              <a:ext uri="{FF2B5EF4-FFF2-40B4-BE49-F238E27FC236}">
                <a16:creationId xmlns:a16="http://schemas.microsoft.com/office/drawing/2014/main" id="{A5BBEA63-04C1-294D-BF31-52C50B9182AF}"/>
              </a:ext>
            </a:extLst>
          </p:cNvPr>
          <p:cNvSpPr>
            <a:spLocks noGrp="1"/>
          </p:cNvSpPr>
          <p:nvPr>
            <p:ph type="title"/>
          </p:nvPr>
        </p:nvSpPr>
        <p:spPr>
          <a:xfrm>
            <a:off x="2457497" y="534459"/>
            <a:ext cx="8444807" cy="1690624"/>
          </a:xfrm>
        </p:spPr>
        <p:txBody>
          <a:bodyPr>
            <a:normAutofit fontScale="90000"/>
          </a:bodyPr>
          <a:lstStyle/>
          <a:p>
            <a:pPr marR="24703">
              <a:spcBef>
                <a:spcPts val="3144"/>
              </a:spcBef>
              <a:tabLst>
                <a:tab pos="3374708" algn="l"/>
              </a:tabLst>
            </a:pPr>
            <a:br>
              <a:rPr lang="en-US" sz="4000" spc="232" dirty="0">
                <a:solidFill>
                  <a:srgbClr val="262626"/>
                </a:solidFill>
                <a:latin typeface="Gill Sans MT"/>
                <a:cs typeface="Gill Sans MT"/>
              </a:rPr>
            </a:br>
            <a:r>
              <a:rPr lang="en-US" sz="4000" spc="232" dirty="0">
                <a:solidFill>
                  <a:srgbClr val="262626"/>
                </a:solidFill>
                <a:latin typeface="Gill Sans MT"/>
                <a:cs typeface="Gill Sans MT"/>
              </a:rPr>
              <a:t>THEOREM:</a:t>
            </a:r>
            <a:br>
              <a:rPr lang="en-US" sz="4000" spc="232" dirty="0">
                <a:solidFill>
                  <a:srgbClr val="262626"/>
                </a:solidFill>
                <a:latin typeface="Gill Sans MT"/>
                <a:cs typeface="Gill Sans MT"/>
              </a:rPr>
            </a:br>
            <a:r>
              <a:rPr lang="en-US" spc="238" dirty="0">
                <a:solidFill>
                  <a:srgbClr val="262626"/>
                </a:solidFill>
                <a:latin typeface="Gill Sans MT"/>
                <a:cs typeface="Gill Sans MT"/>
              </a:rPr>
              <a:t>WE CAN </a:t>
            </a:r>
            <a:r>
              <a:rPr lang="en-US" sz="4000" spc="238" dirty="0">
                <a:solidFill>
                  <a:srgbClr val="262626"/>
                </a:solidFill>
                <a:latin typeface="Gill Sans MT"/>
                <a:cs typeface="Gill Sans MT"/>
              </a:rPr>
              <a:t>further decompose the </a:t>
            </a:r>
            <a:r>
              <a:rPr lang="en-US" sz="4000" spc="195" dirty="0">
                <a:solidFill>
                  <a:srgbClr val="262626"/>
                </a:solidFill>
                <a:latin typeface="Gill Sans MT"/>
                <a:cs typeface="Gill Sans MT"/>
              </a:rPr>
              <a:t>VARIANCE</a:t>
            </a:r>
            <a:r>
              <a:rPr lang="en-US" sz="4000" spc="82" dirty="0">
                <a:solidFill>
                  <a:srgbClr val="262626"/>
                </a:solidFill>
                <a:latin typeface="Gill Sans MT"/>
                <a:cs typeface="Gill Sans MT"/>
              </a:rPr>
              <a:t> </a:t>
            </a:r>
            <a:r>
              <a:rPr lang="en-US" sz="4000" spc="270" dirty="0">
                <a:solidFill>
                  <a:srgbClr val="262626"/>
                </a:solidFill>
                <a:latin typeface="Gill Sans MT"/>
                <a:cs typeface="Gill Sans MT"/>
              </a:rPr>
              <a:t>AS follows.</a:t>
            </a:r>
            <a:br>
              <a:rPr lang="en-US" sz="4000" dirty="0">
                <a:latin typeface="Gill Sans MT"/>
                <a:cs typeface="Gill Sans MT"/>
              </a:rPr>
            </a:br>
            <a:endParaRPr lang="en-US" dirty="0"/>
          </a:p>
        </p:txBody>
      </p:sp>
      <p:sp>
        <p:nvSpPr>
          <p:cNvPr id="11" name="TextBox 10">
            <a:extLst>
              <a:ext uri="{FF2B5EF4-FFF2-40B4-BE49-F238E27FC236}">
                <a16:creationId xmlns:a16="http://schemas.microsoft.com/office/drawing/2014/main" id="{F9A818E3-18BB-4743-8925-CF94450C2F44}"/>
              </a:ext>
            </a:extLst>
          </p:cNvPr>
          <p:cNvSpPr txBox="1"/>
          <p:nvPr/>
        </p:nvSpPr>
        <p:spPr>
          <a:xfrm>
            <a:off x="7484244" y="6353229"/>
            <a:ext cx="930915" cy="492443"/>
          </a:xfrm>
          <a:prstGeom prst="rect">
            <a:avLst/>
          </a:prstGeom>
          <a:noFill/>
        </p:spPr>
        <p:txBody>
          <a:bodyPr wrap="square" rtlCol="0">
            <a:spAutoFit/>
          </a:bodyPr>
          <a:lstStyle/>
          <a:p>
            <a:r>
              <a:rPr lang="en-US" sz="2600" dirty="0">
                <a:solidFill>
                  <a:srgbClr val="FF0000"/>
                </a:solidFill>
                <a:latin typeface="Cambria Math"/>
                <a:cs typeface="Cambria Math"/>
              </a:rPr>
              <a:t>𝑴</a:t>
            </a:r>
            <a:endParaRPr lang="en-US" sz="2600" dirty="0"/>
          </a:p>
        </p:txBody>
      </p:sp>
    </p:spTree>
  </p:cSld>
  <p:clrMapOvr>
    <a:masterClrMapping/>
  </p:clrMapOvr>
  <p:transition/>
</p:sld>
</file>

<file path=ppt/theme/theme1.xml><?xml version="1.0" encoding="utf-8"?>
<a:theme xmlns:a="http://schemas.openxmlformats.org/drawingml/2006/main" name="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2_Parce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90394</TotalTime>
  <Pages>0</Pages>
  <Words>2079</Words>
  <Characters>0</Characters>
  <Application>Microsoft Macintosh PowerPoint</Application>
  <PresentationFormat>Custom</PresentationFormat>
  <Lines>0</Lines>
  <Paragraphs>182</Paragraphs>
  <Slides>24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Cambria Math</vt:lpstr>
      <vt:lpstr>Corbel</vt:lpstr>
      <vt:lpstr>Gill Sans MT</vt:lpstr>
      <vt:lpstr>Gill Sans MT Bold</vt:lpstr>
      <vt:lpstr>Helvetica Neue Bold Condensed</vt:lpstr>
      <vt:lpstr>Times New Roman</vt:lpstr>
      <vt:lpstr>Verdana</vt:lpstr>
      <vt:lpstr>Parcel</vt:lpstr>
      <vt:lpstr>2_Parcel</vt:lpstr>
      <vt:lpstr>PowerPoint Presentation</vt:lpstr>
      <vt:lpstr>PowerPoint Presentation</vt:lpstr>
      <vt:lpstr>ENSEMBLING</vt:lpstr>
      <vt:lpstr>BAgging vs boosting </vt:lpstr>
      <vt:lpstr>BAgging vs boosting </vt:lpstr>
      <vt:lpstr>DECISION TREES RECAP</vt:lpstr>
      <vt:lpstr>example</vt:lpstr>
      <vt:lpstr>PowerPoint Presentation</vt:lpstr>
      <vt:lpstr> THEOREM: WE CAN further decompose the VARIANCE AS follows. </vt:lpstr>
      <vt:lpstr>notes on bias and variance for a set of randomized trees (FOREST)</vt:lpstr>
      <vt:lpstr>how do we build randomized trees?</vt:lpstr>
      <vt:lpstr>HOW TO COMBINE TREES?</vt:lpstr>
      <vt:lpstr>PowerPoint Presentation</vt:lpstr>
      <vt:lpstr>IT IS MUCH MORE CHALLENGING  TO DO THE SAME THING THROUGH A DILUTED MAP (PHOTOMETRY)</vt:lpstr>
      <vt:lpstr>Ensembling FTW:  BOOSTING METHODS </vt:lpstr>
      <vt:lpstr>Boosted ensemble methods (Gradient Boosted Trees, AdaBoost, XGB, LIGHTGBM…)</vt:lpstr>
      <vt:lpstr>Gradient Boosted Trees</vt:lpstr>
      <vt:lpstr>Gradient Boosted Trees</vt:lpstr>
      <vt:lpstr>PowerPoint Presentation</vt:lpstr>
      <vt:lpstr>Gradient Boosted Trees</vt:lpstr>
      <vt:lpstr>Let’s put the “Gradient” in GBM</vt:lpstr>
      <vt:lpstr>Let’s put the “Gradient” in GBM</vt:lpstr>
      <vt:lpstr>Issues with GBT:  very easy to overfit → regularization is needed!</vt:lpstr>
      <vt:lpstr>What can you use Bagging/Boosting methods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Computational Astrophysics: Faraway Galaxies and Dark Energy </dc:title>
  <dc:subject/>
  <dc:creator/>
  <cp:keywords/>
  <dc:description/>
  <cp:lastModifiedBy>Viviana Acquaviva</cp:lastModifiedBy>
  <cp:revision>408</cp:revision>
  <cp:lastPrinted>2023-05-24T12:36:02Z</cp:lastPrinted>
  <dcterms:modified xsi:type="dcterms:W3CDTF">2023-06-13T17:10:28Z</dcterms:modified>
</cp:coreProperties>
</file>