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  <p:sldMasterId id="2147483985" r:id="rId2"/>
  </p:sldMasterIdLst>
  <p:notesMasterIdLst>
    <p:notesMasterId r:id="rId26"/>
  </p:notesMasterIdLst>
  <p:sldIdLst>
    <p:sldId id="607" r:id="rId3"/>
    <p:sldId id="498" r:id="rId4"/>
    <p:sldId id="499" r:id="rId5"/>
    <p:sldId id="519" r:id="rId6"/>
    <p:sldId id="520" r:id="rId7"/>
    <p:sldId id="522" r:id="rId8"/>
    <p:sldId id="521" r:id="rId9"/>
    <p:sldId id="523" r:id="rId10"/>
    <p:sldId id="524" r:id="rId11"/>
    <p:sldId id="526" r:id="rId12"/>
    <p:sldId id="518" r:id="rId13"/>
    <p:sldId id="527" r:id="rId14"/>
    <p:sldId id="528" r:id="rId15"/>
    <p:sldId id="530" r:id="rId16"/>
    <p:sldId id="531" r:id="rId17"/>
    <p:sldId id="532" r:id="rId18"/>
    <p:sldId id="536" r:id="rId19"/>
    <p:sldId id="534" r:id="rId20"/>
    <p:sldId id="537" r:id="rId21"/>
    <p:sldId id="539" r:id="rId22"/>
    <p:sldId id="540" r:id="rId23"/>
    <p:sldId id="542" r:id="rId24"/>
    <p:sldId id="525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5pPr>
    <a:lvl6pPr marL="22860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6pPr>
    <a:lvl7pPr marL="27432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7pPr>
    <a:lvl8pPr marL="32004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8pPr>
    <a:lvl9pPr marL="36576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AAAAAA"/>
    <a:srgbClr val="009193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 autoAdjust="0"/>
    <p:restoredTop sz="94340" autoAdjust="0"/>
  </p:normalViewPr>
  <p:slideViewPr>
    <p:cSldViewPr>
      <p:cViewPr varScale="1">
        <p:scale>
          <a:sx n="72" d="100"/>
          <a:sy n="72" d="100"/>
        </p:scale>
        <p:origin x="1840" y="2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3ECB703B-55A8-CB49-B806-4B4D31A981B5}" type="datetimeFigureOut">
              <a:rPr lang="en-US" smtClean="0"/>
              <a:pPr/>
              <a:t>6/13/23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6FB31AFA-1213-A14C-91BC-540C88A91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B31AFA-1213-A14C-91BC-540C88A910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0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31AFA-1213-A14C-91BC-540C88A910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31AFA-1213-A14C-91BC-540C88A910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1BD7-94F3-7941-8458-589A3BDB66D7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61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C154-1C76-DA42-8193-9F0CA42E1525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9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22CA-054D-0B4C-AC8A-F62B87D180B6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1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1E4B-AEEB-EE49-99FA-B38C8C70261C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AEFF-C6B8-254D-B3BA-1FB6BA9AC430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6673-9A6A-7443-BA57-19A549CC473F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6E7F-0B3E-6C41-847C-F7201C429691}" type="datetime1">
              <a:rPr lang="en-US" smtClean="0"/>
              <a:t>6/13/23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EB11-947F-B142-A875-BECCABB38162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8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5B19-4EF3-3A4E-9646-FFFCA1279809}" type="datetime1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2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853A-DAAC-014A-8607-2BA7284D3F76}" type="datetime1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A239-8646-5D40-AE1C-6A1779E19305}" type="datetime1">
              <a:rPr lang="en-US" smtClean="0"/>
              <a:t>6/13/23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0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8BFA-C9EA-314F-9C44-6A2AA9A91C84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22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F5B82-74A0-4645-A8DA-228D31BB3688}" type="datetime1">
              <a:rPr lang="en-US" smtClean="0"/>
              <a:t>6/13/23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6823-3880-0A4A-9376-A561EE00E3E4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CCF8-E068-1545-A5EB-9BFEFA65A458}" type="datetime1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150-7680-6E4C-8FF8-E0E495EC656D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27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99D2-310D-214A-AA42-509E62A6C469}" type="datetime1">
              <a:rPr lang="en-US" smtClean="0"/>
              <a:t>6/13/23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45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2C4-C692-7E45-877F-3BEDA04A857E}" type="datetime1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18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097B-8B43-2D40-A6C9-3C124C98986A}" type="datetime1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2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AB0-68AA-334F-8E3B-2C58CFA87F20}" type="datetime1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44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BC1F-6E96-A94F-B768-A2F895796CBF}" type="datetime1">
              <a:rPr lang="en-US" smtClean="0"/>
              <a:t>6/13/23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6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EF947A-EB75-C844-AC5C-96DF0497B7BF}" type="datetime1">
              <a:rPr lang="en-US" smtClean="0"/>
              <a:t>6/13/23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7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2C4501C6-5C8E-1E48-B27D-B110DB11AE65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/>
  <p:hf hdr="0" ftr="0" dt="0"/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CEF69245-B2B6-114C-80FF-C241D2AC3195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m.brown.edu/people/geman/Homepage/Essays%20and%20ideas%20about%20neurobiology/bias-variance.pdf" TargetMode="External"/><Relationship Id="rId2" Type="http://schemas.openxmlformats.org/officeDocument/2006/relationships/hyperlink" Target="https://web.stanford.edu/~hastie/ElemStatLearn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pdf/2101.07256.pdf" TargetMode="External"/><Relationship Id="rId4" Type="http://schemas.openxmlformats.org/officeDocument/2006/relationships/hyperlink" Target="https://www.bradyneal.com/bias-variance-tradeoff-textbooks-upda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23E89-C22D-BF45-8E09-6C52E667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8472" y="2438277"/>
                <a:ext cx="602639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72" y="2438277"/>
                <a:ext cx="6026393" cy="1344342"/>
              </a:xfrm>
              <a:prstGeom prst="rect">
                <a:avLst/>
              </a:prstGeom>
              <a:blipFill>
                <a:blip r:embed="rId3"/>
                <a:stretch>
                  <a:fillRect l="-2526" t="-120561" r="-3579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9" y="6999982"/>
                <a:ext cx="11681404" cy="257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Effectively, we are translating the matrix that we invert by an amount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proportional to the regularization coefficient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and pulling any small eigenvalues away from zero.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In the inversion process, this prevent the values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of the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from ballooning.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9" y="6999982"/>
                <a:ext cx="11681404" cy="2575320"/>
              </a:xfrm>
              <a:prstGeom prst="rect">
                <a:avLst/>
              </a:prstGeom>
              <a:blipFill>
                <a:blip r:embed="rId4"/>
                <a:stretch>
                  <a:fillRect l="-217" t="-2941" r="-326" b="-6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6034" y="8077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45033" y="5403167"/>
                <a:ext cx="6653272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sz="40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𝑅𝐼𝐷𝐺𝐸</m:t>
                    </m:r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lang="is-I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s-IS" sz="40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l-GR" sz="4000" i="1" smtClean="0">
                            <a:latin typeface="Cambria Math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𝐼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latin typeface="Cambria Math" charset="0"/>
                          </a:rPr>
                          <m:t>−1 </m:t>
                        </m:r>
                      </m:sup>
                    </m:sSup>
                    <m:sSup>
                      <m:sSupPr>
                        <m:ctrlPr>
                          <a:rPr lang="is-I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𝑇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</m:t>
                        </m:r>
                      </m:sup>
                    </m:sSup>
                    <m:r>
                      <a:rPr lang="en-US" sz="40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4000" dirty="0">
                  <a:latin typeface="Gill Sans MT" panose="020B0502020104020203" pitchFamily="34" charset="77"/>
                </a:endParaRPr>
              </a:p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33" y="5403167"/>
                <a:ext cx="6653272" cy="1226233"/>
              </a:xfrm>
              <a:prstGeom prst="rect">
                <a:avLst/>
              </a:prstGeom>
              <a:blipFill>
                <a:blip r:embed="rId5"/>
                <a:stretch>
                  <a:fillRect l="-1143" t="-6122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40008" y="4215825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has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65DBB-ACA5-E84F-BB6D-A54204C3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99" y="400532"/>
            <a:ext cx="8444807" cy="169062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Ridge Regression still has an analytic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65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5539" y="2286193"/>
            <a:ext cx="38122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minimize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modified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47058" y="3593424"/>
                <a:ext cx="6106992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  <m:r>
                                        <a:rPr lang="en-US" i="1" baseline="-2500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8" y="3593424"/>
                <a:ext cx="6106992" cy="1344342"/>
              </a:xfrm>
              <a:prstGeom prst="rect">
                <a:avLst/>
              </a:prstGeom>
              <a:blipFill>
                <a:blip r:embed="rId2"/>
                <a:stretch>
                  <a:fillRect l="-2490" t="-119626" r="-2282" b="-18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3290" y="5495744"/>
                <a:ext cx="10176760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The above is called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Lasso Regression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. </a:t>
                </a:r>
              </a:p>
              <a:p>
                <a:endParaRPr lang="en-US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When a feature (j) is weak,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j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 is small, and this regularization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is stronger: in fact, it tends to give sparse results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(set a bunch of coefficients to zero).</a:t>
                </a:r>
              </a:p>
              <a:p>
                <a:endParaRPr lang="en-US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This makes it great for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feature selection.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90" y="5495744"/>
                <a:ext cx="10176760" cy="3539430"/>
              </a:xfrm>
              <a:prstGeom prst="rect">
                <a:avLst/>
              </a:prstGeom>
              <a:blipFill>
                <a:blip r:embed="rId3"/>
                <a:stretch>
                  <a:fillRect l="-998" t="-2143" r="-1122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6034" y="8077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6C7DC-8338-E649-9E2C-87F7E1C4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68" y="365556"/>
            <a:ext cx="9937404" cy="169062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Another form of regularization </a:t>
            </a:r>
            <a:br>
              <a:rPr lang="en-US" sz="3600" dirty="0">
                <a:solidFill>
                  <a:schemeClr val="tx1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r>
              <a:rPr lang="en-US" sz="3600" dirty="0">
                <a:solidFill>
                  <a:schemeClr val="tx1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for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50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3581400"/>
            <a:ext cx="10728960" cy="2063299"/>
          </a:xfrm>
        </p:spPr>
        <p:txBody>
          <a:bodyPr/>
          <a:lstStyle/>
          <a:p>
            <a:pPr algn="ctr"/>
            <a:r>
              <a:rPr lang="en-US"/>
              <a:t>Generalization </a:t>
            </a:r>
            <a:br>
              <a:rPr lang="en-US"/>
            </a:br>
            <a:r>
              <a:rPr lang="en-US"/>
              <a:t>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4822923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1443" y="635621"/>
            <a:ext cx="91351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One nice thing about linear models is that they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are simple, efficient, and interpretable.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They can also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extrapolate outside the training domain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(compare e.g. with Decision Trees)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5432" y="3760857"/>
            <a:ext cx="9247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77"/>
              </a:rPr>
              <a:t>It’s nice to be able to re-use the machinery!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2667" y="5638800"/>
            <a:ext cx="697274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We can look at two modifications: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3800" dirty="0">
                <a:solidFill>
                  <a:srgbClr val="FF0000"/>
                </a:solidFill>
                <a:latin typeface="Gill Sans MT" panose="020B0502020104020203" pitchFamily="34" charset="77"/>
              </a:rPr>
              <a:t>LOGISTIC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 regression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and </a:t>
            </a:r>
            <a:r>
              <a:rPr lang="en-US" sz="3800" dirty="0">
                <a:solidFill>
                  <a:srgbClr val="FF0000"/>
                </a:solidFill>
                <a:latin typeface="Gill Sans MT" panose="020B0502020104020203" pitchFamily="34" charset="77"/>
              </a:rPr>
              <a:t>POLYNOMIAL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 regression </a:t>
            </a:r>
          </a:p>
        </p:txBody>
      </p:sp>
    </p:spTree>
    <p:extLst>
      <p:ext uri="{BB962C8B-B14F-4D97-AF65-F5344CB8AC3E}">
        <p14:creationId xmlns:p14="http://schemas.microsoft.com/office/powerpoint/2010/main" val="92145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16497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938" y="2895600"/>
            <a:ext cx="11074908" cy="5638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charset="0"/>
              <a:buChar char="§"/>
            </a:pPr>
            <a:r>
              <a:rPr lang="en-US" sz="3200" dirty="0"/>
              <a:t>There are many case studies for which the range of the dependent variable is finite. </a:t>
            </a:r>
          </a:p>
          <a:p>
            <a:pPr>
              <a:lnSpc>
                <a:spcPct val="170000"/>
              </a:lnSpc>
              <a:buFont typeface="Wingdings" charset="0"/>
              <a:buChar char="§"/>
            </a:pPr>
            <a:r>
              <a:rPr lang="en-US" sz="3200" dirty="0"/>
              <a:t>The linear models can’t reproduce this behavior.</a:t>
            </a:r>
          </a:p>
          <a:p>
            <a:pPr>
              <a:lnSpc>
                <a:spcPct val="170000"/>
              </a:lnSpc>
              <a:buFont typeface="Wingdings" charset="0"/>
              <a:buChar char="§"/>
            </a:pPr>
            <a:r>
              <a:rPr lang="en-US" sz="3200" dirty="0"/>
              <a:t>In Logistic Regression (and many generalized linear models),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we apply a transformation to the dependent variable </a:t>
            </a:r>
            <a:r>
              <a:rPr lang="en-US" sz="3200" dirty="0"/>
              <a:t>before applying the linear model.</a:t>
            </a:r>
          </a:p>
        </p:txBody>
      </p:sp>
    </p:spTree>
    <p:extLst>
      <p:ext uri="{BB962C8B-B14F-4D97-AF65-F5344CB8AC3E}">
        <p14:creationId xmlns:p14="http://schemas.microsoft.com/office/powerpoint/2010/main" val="19185497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996" y="609600"/>
            <a:ext cx="9022080" cy="1690624"/>
          </a:xfrm>
        </p:spPr>
        <p:txBody>
          <a:bodyPr anchor="ctr"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Simple example: USED Cars value</a:t>
            </a:r>
          </a:p>
        </p:txBody>
      </p:sp>
      <p:pic>
        <p:nvPicPr>
          <p:cNvPr id="10" name="Picture 9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D27B284-DE87-C947-9B3B-407B1021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2" y="2917092"/>
            <a:ext cx="9296400" cy="619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252672-FB9B-B441-B39F-5EC08207CD74}"/>
              </a:ext>
            </a:extLst>
          </p:cNvPr>
          <p:cNvSpPr txBox="1"/>
          <p:nvPr/>
        </p:nvSpPr>
        <p:spPr>
          <a:xfrm>
            <a:off x="406310" y="9167446"/>
            <a:ext cx="3747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Data available from Kaggle</a:t>
            </a:r>
          </a:p>
        </p:txBody>
      </p:sp>
    </p:spTree>
    <p:extLst>
      <p:ext uri="{BB962C8B-B14F-4D97-AF65-F5344CB8AC3E}">
        <p14:creationId xmlns:p14="http://schemas.microsoft.com/office/powerpoint/2010/main" val="5987389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B39641B2-07B6-DB4D-9F5A-C691A98B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2" y="2917092"/>
            <a:ext cx="9296400" cy="619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54615" y="2887784"/>
            <a:ext cx="6858000" cy="3765973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B</a:t>
            </a:r>
            <a:r>
              <a:rPr lang="en-US" baseline="-25000" dirty="0"/>
              <a:t>0 </a:t>
            </a:r>
            <a:r>
              <a:rPr lang="en-US" dirty="0"/>
              <a:t>= 23,102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= -0.07</a:t>
            </a:r>
          </a:p>
          <a:p>
            <a:r>
              <a:rPr lang="en-US" sz="2560" dirty="0"/>
              <a:t>How much is a car with 100,000 miles worth?</a:t>
            </a:r>
          </a:p>
          <a:p>
            <a:pPr lvl="1"/>
            <a:r>
              <a:rPr lang="en-US" dirty="0"/>
              <a:t>$16.074</a:t>
            </a:r>
          </a:p>
          <a:p>
            <a:r>
              <a:rPr lang="en-US" sz="2560" dirty="0"/>
              <a:t>How much is a car with 400,000 miles worth?</a:t>
            </a:r>
          </a:p>
          <a:p>
            <a:pPr lvl="1"/>
            <a:r>
              <a:rPr lang="en-US" dirty="0"/>
              <a:t>    -$5,011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471AE-5699-A74C-B718-4FF615A9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568621"/>
            <a:ext cx="8444807" cy="1690624"/>
          </a:xfrm>
        </p:spPr>
        <p:txBody>
          <a:bodyPr anchor="ctr"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FIT with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204491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392" y="2819400"/>
            <a:ext cx="10439400" cy="4660053"/>
          </a:xfrm>
        </p:spPr>
        <p:txBody>
          <a:bodyPr>
            <a:noAutofit/>
          </a:bodyPr>
          <a:lstStyle/>
          <a:p>
            <a:r>
              <a:rPr lang="en-US" sz="3200" dirty="0"/>
              <a:t>Logging our prices, we can refit our model          </a:t>
            </a:r>
          </a:p>
          <a:p>
            <a:pPr marL="0" indent="0">
              <a:buNone/>
            </a:pPr>
            <a:r>
              <a:rPr lang="en-US" sz="3200" dirty="0"/>
              <a:t>(i.e</a:t>
            </a:r>
            <a:r>
              <a:rPr lang="en-US" sz="3200" b="1" dirty="0"/>
              <a:t>. </a:t>
            </a:r>
            <a:r>
              <a:rPr lang="en-US" sz="3200" dirty="0"/>
              <a:t>log(Y) = B</a:t>
            </a:r>
            <a:r>
              <a:rPr lang="en-US" sz="3200" baseline="-25000" dirty="0"/>
              <a:t>0</a:t>
            </a:r>
            <a:r>
              <a:rPr lang="en-US" sz="3200" dirty="0"/>
              <a:t> + B</a:t>
            </a:r>
            <a:r>
              <a:rPr lang="en-US" sz="3200" baseline="-25000" dirty="0"/>
              <a:t>1</a:t>
            </a:r>
            <a:r>
              <a:rPr lang="en-US" sz="3200" dirty="0"/>
              <a:t> * X)                 Y = e </a:t>
            </a:r>
            <a:r>
              <a:rPr lang="en-US" sz="3200" baseline="30000" dirty="0"/>
              <a:t>B0 + B1 * X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B</a:t>
            </a:r>
            <a:r>
              <a:rPr lang="en-US" sz="3200" baseline="-25000" dirty="0"/>
              <a:t>0 </a:t>
            </a:r>
            <a:r>
              <a:rPr lang="en-US" sz="3200" dirty="0"/>
              <a:t>= 9.4</a:t>
            </a:r>
          </a:p>
          <a:p>
            <a:pPr lvl="1"/>
            <a:r>
              <a:rPr lang="en-US" sz="3200" dirty="0"/>
              <a:t>B</a:t>
            </a:r>
            <a:r>
              <a:rPr lang="en-US" sz="3200" baseline="-25000" dirty="0"/>
              <a:t>1</a:t>
            </a:r>
            <a:r>
              <a:rPr lang="en-US" sz="3200" dirty="0"/>
              <a:t> = - 4.53 x 10</a:t>
            </a:r>
            <a:r>
              <a:rPr lang="en-US" sz="3200" baseline="30000" dirty="0"/>
              <a:t>-6</a:t>
            </a:r>
          </a:p>
          <a:p>
            <a:r>
              <a:rPr lang="en-US" sz="3200" dirty="0"/>
              <a:t>How much is a car with 100,000 miles worth?</a:t>
            </a:r>
          </a:p>
          <a:p>
            <a:pPr lvl="1"/>
            <a:r>
              <a:rPr lang="en-US" sz="3200" dirty="0"/>
              <a:t>$7,743</a:t>
            </a:r>
          </a:p>
          <a:p>
            <a:r>
              <a:rPr lang="en-US" sz="3200" dirty="0"/>
              <a:t>How much is a car with 400,000 miles worth?</a:t>
            </a:r>
          </a:p>
          <a:p>
            <a:pPr lvl="1"/>
            <a:r>
              <a:rPr lang="en-US" sz="3200" dirty="0"/>
              <a:t>$1,988</a:t>
            </a:r>
          </a:p>
          <a:p>
            <a:endParaRPr lang="en-US" sz="3200" baseline="30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BD31B0-44C6-D44B-9B2B-878B10A3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762000"/>
            <a:ext cx="8444807" cy="1690624"/>
          </a:xfrm>
        </p:spPr>
        <p:txBody>
          <a:bodyPr anchor="ctr"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FIT with a modified </a:t>
            </a:r>
            <a:b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23373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533400"/>
            <a:ext cx="10728960" cy="16497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757" y="2971800"/>
            <a:ext cx="10009446" cy="50393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3200" dirty="0"/>
              <a:t>A common application, binary logistic regression, is usually meant to solve a classification-like problem where we want to go beyond the 0/1 output.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3200" dirty="0"/>
              <a:t>For example: voting data.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3200" dirty="0"/>
              <a:t>In this case, a type of regression analysis where the dependent variable is class-like: coded 0 (did not happen) or 1 (did happen)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3200" dirty="0"/>
              <a:t>But maybe we want to model the probability </a:t>
            </a:r>
            <a:r>
              <a:rPr lang="en-US" sz="3200" dirty="0">
                <a:solidFill>
                  <a:srgbClr val="FF0000"/>
                </a:solidFill>
              </a:rPr>
              <a:t>(actually, the odds ratio) </a:t>
            </a:r>
            <a:r>
              <a:rPr lang="en-US" sz="3200" dirty="0"/>
              <a:t>that someone will vote, using these data.</a:t>
            </a:r>
          </a:p>
        </p:txBody>
      </p:sp>
    </p:spTree>
    <p:extLst>
      <p:ext uri="{BB962C8B-B14F-4D97-AF65-F5344CB8AC3E}">
        <p14:creationId xmlns:p14="http://schemas.microsoft.com/office/powerpoint/2010/main" val="20651459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304800"/>
            <a:ext cx="10728960" cy="16497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Logistic Regression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82363" y="2514600"/>
            <a:ext cx="11263034" cy="3657600"/>
          </a:xfrm>
          <a:prstGeom prst="rect">
            <a:avLst/>
          </a:prstGeom>
          <a:noFill/>
        </p:spPr>
        <p:txBody>
          <a:bodyPr vert="horz" lIns="92075" tIns="46038" rIns="92075" bIns="46038" rtlCol="0" anchor="t">
            <a:noAutofit/>
          </a:bodyPr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Tx/>
              <a:buNone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"logit" 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model solves these problems: we can model the relationship between the log of the odds ratio and the independent variable with a linear model</a:t>
            </a:r>
            <a:b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b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ln[p/(1-p)] = 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  <a:sym typeface="Symbol" pitchFamily="18" charset="2"/>
              </a:rPr>
              <a:t></a:t>
            </a:r>
            <a:r>
              <a:rPr lang="en-US" sz="3200" baseline="-25000" dirty="0">
                <a:latin typeface="Gill Sans MT" panose="020B0502020104020203" pitchFamily="34" charset="77"/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 + 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  <a:sym typeface="Symbol" pitchFamily="18" charset="2"/>
              </a:rPr>
              <a:t></a:t>
            </a:r>
            <a:r>
              <a:rPr lang="en-US" sz="3200" baseline="-25000" dirty="0">
                <a:latin typeface="Gill Sans MT" panose="020B0502020104020203" pitchFamily="34" charset="77"/>
                <a:ea typeface="Calibri" charset="0"/>
                <a:cs typeface="Calibri" charset="0"/>
                <a:sym typeface="Symbol" pitchFamily="18" charset="2"/>
              </a:rPr>
              <a:t>1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X   (2D model; otherwise, X ∙ 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  <a:sym typeface="Symbol" pitchFamily="18" charset="2"/>
              </a:rPr>
              <a:t></a:t>
            </a: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)</a:t>
            </a:r>
            <a:b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endParaRPr lang="en-US" sz="3200" dirty="0">
              <a:latin typeface="Gill Sans MT" panose="020B0502020104020203" pitchFamily="34" charset="77"/>
              <a:ea typeface="Calibri" charset="0"/>
              <a:cs typeface="Calibri" charset="0"/>
            </a:endParaRPr>
          </a:p>
          <a:p>
            <a:pPr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p is the probability that the event Y occurs, p(Y=1) </a:t>
            </a:r>
          </a:p>
          <a:p>
            <a:pPr lvl="1"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[range=0 to 1]</a:t>
            </a:r>
          </a:p>
          <a:p>
            <a:pPr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p/(1-p) is the "odds ratio" </a:t>
            </a:r>
          </a:p>
          <a:p>
            <a:pPr lvl="1"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[range=0 to ∞]</a:t>
            </a:r>
          </a:p>
          <a:p>
            <a:pPr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ln[p/(1-p)]: log odds ratio, or "logit” (logistic unit)</a:t>
            </a:r>
          </a:p>
          <a:p>
            <a:pPr lvl="1" fontAlgn="auto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anose="020B0502020104020203" pitchFamily="34" charset="77"/>
                <a:ea typeface="Calibri" charset="0"/>
                <a:cs typeface="Calibri" charset="0"/>
              </a:rPr>
              <a:t>[range=-∞ to +∞] </a:t>
            </a:r>
          </a:p>
        </p:txBody>
      </p:sp>
    </p:spTree>
    <p:extLst>
      <p:ext uri="{BB962C8B-B14F-4D97-AF65-F5344CB8AC3E}">
        <p14:creationId xmlns:p14="http://schemas.microsoft.com/office/powerpoint/2010/main" val="1836313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73200" y="2438400"/>
            <a:ext cx="10541000" cy="4267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Regularization</a:t>
            </a:r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for linear models</a:t>
            </a:r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br>
              <a:rPr lang="en-US" sz="6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endParaRPr lang="en-US" sz="6400" dirty="0">
              <a:latin typeface="Gill Sans MT" panose="020B0502020104020203" pitchFamily="34" charset="77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13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795" y="310009"/>
            <a:ext cx="10728960" cy="1649785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Logistic Regression</a:t>
            </a:r>
          </a:p>
        </p:txBody>
      </p:sp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95DBBF1-9A61-5742-BECC-24F03178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209800"/>
            <a:ext cx="8801100" cy="5867400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015"/>
              </p:ext>
            </p:extLst>
          </p:nvPr>
        </p:nvGraphicFramePr>
        <p:xfrm>
          <a:off x="3683000" y="335280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231366" imgH="418918" progId="Equation.3">
                  <p:embed/>
                </p:oleObj>
              </mc:Choice>
              <mc:Fallback>
                <p:oleObj name="Equation" r:id="rId4" imgW="1231366" imgH="418918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352800"/>
                        <a:ext cx="2438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6D1B0C-F173-3443-B1BC-4C4598A6C7B2}"/>
              </a:ext>
            </a:extLst>
          </p:cNvPr>
          <p:cNvSpPr txBox="1"/>
          <p:nvPr/>
        </p:nvSpPr>
        <p:spPr>
          <a:xfrm>
            <a:off x="1746545" y="8366373"/>
            <a:ext cx="100832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 many cases, it is beneficial to keep the range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of the outcome variable limited to (0,1) or any other range.</a:t>
            </a:r>
          </a:p>
        </p:txBody>
      </p:sp>
    </p:spTree>
    <p:extLst>
      <p:ext uri="{BB962C8B-B14F-4D97-AF65-F5344CB8AC3E}">
        <p14:creationId xmlns:p14="http://schemas.microsoft.com/office/powerpoint/2010/main" val="13104677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280" y="2819400"/>
            <a:ext cx="12350240" cy="5509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Of course, not all models where the output is a probability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can be successfully modeled by logistic regression.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There is a strong modeling assumption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(the log odds can be modeled using a linear model).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However, these functions are important because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are examples of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SIGMOIDS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(s-shaped functions!)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Those are common as activation functions/elements for neural networks.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5B9167-43F0-4D4A-A9B4-F489328B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580450"/>
            <a:ext cx="10769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357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0" y="609600"/>
            <a:ext cx="10728960" cy="16497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Polynomial Regression </a:t>
            </a:r>
            <a:br>
              <a:rPr lang="en-US" sz="4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</a:br>
            <a:r>
              <a:rPr lang="en-US" sz="4400" dirty="0">
                <a:latin typeface="Gill Sans MT" panose="020B0502020104020203" pitchFamily="34" charset="77"/>
                <a:ea typeface="Helvetica Neue Condensed" charset="0"/>
                <a:cs typeface="Helvetica Neue Condensed" charset="0"/>
              </a:rPr>
              <a:t>as a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172" y="6362977"/>
            <a:ext cx="119184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Yes!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A linear model is linear in the coefficients, not the features.</a:t>
            </a:r>
          </a:p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If we are willing to build those features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, we can re-utilize the machinery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of linear model in a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much wider range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of cases.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This can be inspiring for feature engineering + regularization!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C0341-ADFE-D244-BF00-32F5C4242BE9}"/>
              </a:ext>
            </a:extLst>
          </p:cNvPr>
          <p:cNvSpPr txBox="1"/>
          <p:nvPr/>
        </p:nvSpPr>
        <p:spPr>
          <a:xfrm>
            <a:off x="10306018" y="2838202"/>
            <a:ext cx="23920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Is the one 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on the right  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a 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linear model?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29320F-6CDA-6245-80E4-FE7DF0E846AD}"/>
              </a:ext>
            </a:extLst>
          </p:cNvPr>
          <p:cNvCxnSpPr>
            <a:cxnSpLocks/>
          </p:cNvCxnSpPr>
          <p:nvPr/>
        </p:nvCxnSpPr>
        <p:spPr>
          <a:xfrm flipH="1">
            <a:off x="2168682" y="3173687"/>
            <a:ext cx="2718391" cy="164329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3A2729-82B1-2E47-BDE4-5978852414F6}"/>
              </a:ext>
            </a:extLst>
          </p:cNvPr>
          <p:cNvCxnSpPr>
            <a:cxnSpLocks/>
          </p:cNvCxnSpPr>
          <p:nvPr/>
        </p:nvCxnSpPr>
        <p:spPr>
          <a:xfrm>
            <a:off x="5892800" y="2873195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FECBB4-048A-E84B-B49F-1FDEDC9525E1}"/>
              </a:ext>
            </a:extLst>
          </p:cNvPr>
          <p:cNvCxnSpPr>
            <a:cxnSpLocks/>
          </p:cNvCxnSpPr>
          <p:nvPr/>
        </p:nvCxnSpPr>
        <p:spPr>
          <a:xfrm flipH="1">
            <a:off x="5892800" y="4978220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96DBAF-4993-4249-AFC0-AD964FF68521}"/>
              </a:ext>
            </a:extLst>
          </p:cNvPr>
          <p:cNvSpPr txBox="1"/>
          <p:nvPr/>
        </p:nvSpPr>
        <p:spPr>
          <a:xfrm>
            <a:off x="8325104" y="512871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2B841-3B60-CE4E-8259-0966E2C830E3}"/>
              </a:ext>
            </a:extLst>
          </p:cNvPr>
          <p:cNvSpPr txBox="1"/>
          <p:nvPr/>
        </p:nvSpPr>
        <p:spPr>
          <a:xfrm>
            <a:off x="5480844" y="299482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A68D0A-FBD1-2E47-8356-DAECBD70D28B}"/>
              </a:ext>
            </a:extLst>
          </p:cNvPr>
          <p:cNvSpPr/>
          <p:nvPr/>
        </p:nvSpPr>
        <p:spPr>
          <a:xfrm>
            <a:off x="6154079" y="4772016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F871-3B6E-5847-88F5-C58CD84A8126}"/>
              </a:ext>
            </a:extLst>
          </p:cNvPr>
          <p:cNvSpPr/>
          <p:nvPr/>
        </p:nvSpPr>
        <p:spPr>
          <a:xfrm>
            <a:off x="6544224" y="4719682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32813C-39F5-5247-9048-4A96BA18B08E}"/>
              </a:ext>
            </a:extLst>
          </p:cNvPr>
          <p:cNvSpPr/>
          <p:nvPr/>
        </p:nvSpPr>
        <p:spPr>
          <a:xfrm>
            <a:off x="6946134" y="4520609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C421E5-E883-E24E-82A5-FD16DDB3701E}"/>
              </a:ext>
            </a:extLst>
          </p:cNvPr>
          <p:cNvSpPr/>
          <p:nvPr/>
        </p:nvSpPr>
        <p:spPr>
          <a:xfrm>
            <a:off x="7725446" y="433920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1DAAD13-03DE-0D4D-AEF5-3AFB5CDBBEBA}"/>
              </a:ext>
            </a:extLst>
          </p:cNvPr>
          <p:cNvSpPr/>
          <p:nvPr/>
        </p:nvSpPr>
        <p:spPr>
          <a:xfrm>
            <a:off x="8485295" y="405347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050FB5-2D5F-9B4F-AC66-4D0A7E192400}"/>
              </a:ext>
            </a:extLst>
          </p:cNvPr>
          <p:cNvSpPr/>
          <p:nvPr/>
        </p:nvSpPr>
        <p:spPr>
          <a:xfrm>
            <a:off x="8812784" y="371340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B45AC3-FAEA-FB42-8F55-ECE1BC77F032}"/>
              </a:ext>
            </a:extLst>
          </p:cNvPr>
          <p:cNvSpPr/>
          <p:nvPr/>
        </p:nvSpPr>
        <p:spPr>
          <a:xfrm>
            <a:off x="8749283" y="312715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F892E3-9057-2C43-9407-E334B1315D29}"/>
              </a:ext>
            </a:extLst>
          </p:cNvPr>
          <p:cNvCxnSpPr>
            <a:cxnSpLocks/>
          </p:cNvCxnSpPr>
          <p:nvPr/>
        </p:nvCxnSpPr>
        <p:spPr>
          <a:xfrm>
            <a:off x="1821209" y="2873195"/>
            <a:ext cx="0" cy="210502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E26F4-4322-0546-B978-84D1A987CFB4}"/>
              </a:ext>
            </a:extLst>
          </p:cNvPr>
          <p:cNvCxnSpPr>
            <a:cxnSpLocks/>
          </p:cNvCxnSpPr>
          <p:nvPr/>
        </p:nvCxnSpPr>
        <p:spPr>
          <a:xfrm flipH="1">
            <a:off x="1821209" y="4978220"/>
            <a:ext cx="2735179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6A5CB6-54A3-7740-AB1A-7E3725A09017}"/>
              </a:ext>
            </a:extLst>
          </p:cNvPr>
          <p:cNvSpPr txBox="1"/>
          <p:nvPr/>
        </p:nvSpPr>
        <p:spPr>
          <a:xfrm>
            <a:off x="1409253" y="299482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6B4EA7-2824-3F43-A4B8-3D60BE01077B}"/>
              </a:ext>
            </a:extLst>
          </p:cNvPr>
          <p:cNvSpPr/>
          <p:nvPr/>
        </p:nvSpPr>
        <p:spPr>
          <a:xfrm>
            <a:off x="2082488" y="4772016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923890-51BE-9D48-81F3-59C7D53A9689}"/>
              </a:ext>
            </a:extLst>
          </p:cNvPr>
          <p:cNvSpPr/>
          <p:nvPr/>
        </p:nvSpPr>
        <p:spPr>
          <a:xfrm>
            <a:off x="2472633" y="4719682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0D1777-C9A1-A241-A53D-0B602354B180}"/>
              </a:ext>
            </a:extLst>
          </p:cNvPr>
          <p:cNvSpPr/>
          <p:nvPr/>
        </p:nvSpPr>
        <p:spPr>
          <a:xfrm>
            <a:off x="2874543" y="4520609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65335B-A344-5A45-8D08-6EF7B29E3A90}"/>
              </a:ext>
            </a:extLst>
          </p:cNvPr>
          <p:cNvSpPr/>
          <p:nvPr/>
        </p:nvSpPr>
        <p:spPr>
          <a:xfrm>
            <a:off x="3653855" y="433920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637EDE-3333-7E40-84AA-5C627030B567}"/>
              </a:ext>
            </a:extLst>
          </p:cNvPr>
          <p:cNvSpPr/>
          <p:nvPr/>
        </p:nvSpPr>
        <p:spPr>
          <a:xfrm>
            <a:off x="4413704" y="4053470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187859-3B2F-204F-85F8-AC991F952654}"/>
              </a:ext>
            </a:extLst>
          </p:cNvPr>
          <p:cNvSpPr/>
          <p:nvPr/>
        </p:nvSpPr>
        <p:spPr>
          <a:xfrm>
            <a:off x="4741193" y="3713407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2DE2C7-1EEB-3C48-BD7B-CE322156B67D}"/>
              </a:ext>
            </a:extLst>
          </p:cNvPr>
          <p:cNvSpPr/>
          <p:nvPr/>
        </p:nvSpPr>
        <p:spPr>
          <a:xfrm>
            <a:off x="4677692" y="3127155"/>
            <a:ext cx="86194" cy="104668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BE1117-CAEA-5D4D-9AA3-D446C280775A}"/>
              </a:ext>
            </a:extLst>
          </p:cNvPr>
          <p:cNvSpPr txBox="1"/>
          <p:nvPr/>
        </p:nvSpPr>
        <p:spPr>
          <a:xfrm>
            <a:off x="4129652" y="50797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8E2686-9BA7-C444-BA35-8680CD8CBB01}"/>
                  </a:ext>
                </a:extLst>
              </p:cNvPr>
              <p:cNvSpPr txBox="1"/>
              <p:nvPr/>
            </p:nvSpPr>
            <p:spPr>
              <a:xfrm>
                <a:off x="2229336" y="5498047"/>
                <a:ext cx="1918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lang="en-US" sz="240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lang="en-US" sz="240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8E2686-9BA7-C444-BA35-8680CD8C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36" y="5498047"/>
                <a:ext cx="1918923" cy="369332"/>
              </a:xfrm>
              <a:prstGeom prst="rect">
                <a:avLst/>
              </a:prstGeom>
              <a:blipFill>
                <a:blip r:embed="rId2"/>
                <a:stretch>
                  <a:fillRect l="-3289" t="-3333" r="-131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F01765-D6E6-1448-A08F-E3C88815D3A6}"/>
                  </a:ext>
                </a:extLst>
              </p:cNvPr>
              <p:cNvSpPr txBox="1"/>
              <p:nvPr/>
            </p:nvSpPr>
            <p:spPr>
              <a:xfrm>
                <a:off x="6154079" y="5510206"/>
                <a:ext cx="2974276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lang="en-US" sz="240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lang="en-US" sz="240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lang="en-US" sz="240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lang="en-US" sz="2400" i="1" baseline="30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sz="2400" baseline="300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F01765-D6E6-1448-A08F-E3C88815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79" y="5510206"/>
                <a:ext cx="2974276" cy="360804"/>
              </a:xfrm>
              <a:prstGeom prst="rect">
                <a:avLst/>
              </a:prstGeom>
              <a:blipFill>
                <a:blip r:embed="rId3"/>
                <a:stretch>
                  <a:fillRect l="-2128" t="-3333" r="-127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AE03218D-2724-364E-B570-61E6B7C14B95}"/>
              </a:ext>
            </a:extLst>
          </p:cNvPr>
          <p:cNvSpPr/>
          <p:nvPr/>
        </p:nvSpPr>
        <p:spPr>
          <a:xfrm flipH="1" flipV="1">
            <a:off x="5906938" y="1432015"/>
            <a:ext cx="6017591" cy="3339647"/>
          </a:xfrm>
          <a:prstGeom prst="arc">
            <a:avLst>
              <a:gd name="adj1" fmla="val 16200000"/>
              <a:gd name="adj2" fmla="val 21569278"/>
            </a:avLst>
          </a:prstGeom>
          <a:ln w="3175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320AB-6FE9-5A4F-8725-BEDCD79A7E25}"/>
              </a:ext>
            </a:extLst>
          </p:cNvPr>
          <p:cNvSpPr txBox="1"/>
          <p:nvPr/>
        </p:nvSpPr>
        <p:spPr>
          <a:xfrm>
            <a:off x="420187" y="9353490"/>
            <a:ext cx="11932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Visualization inspired by: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https://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medium.com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/analytics-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vidhya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/understanding-polynomial-regression-5ac25b970e18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 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4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9800" y="1905000"/>
            <a:ext cx="112776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600" dirty="0">
              <a:latin typeface="Gill Sans MT" panose="020B0502020104020203" pitchFamily="34" charset="77"/>
            </a:endParaRPr>
          </a:p>
          <a:p>
            <a:pPr algn="l"/>
            <a:endParaRPr lang="en-US" sz="2600" dirty="0"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This book (Elements of Statistical Learning) is really good/classic, 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free, and it has the derivation of MSE decomposition: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latin typeface="Gill Sans MT" panose="020B0502020104020203" pitchFamily="34" charset="77"/>
                <a:hlinkClick r:id="rId2"/>
              </a:rPr>
              <a:t>https://web.stanford.edu/~hastie/ElemStatLearn/</a:t>
            </a:r>
            <a:endParaRPr lang="en-US" sz="2600" dirty="0">
              <a:latin typeface="Gill Sans MT" panose="020B0502020104020203" pitchFamily="34" charset="77"/>
            </a:endParaRPr>
          </a:p>
          <a:p>
            <a:pPr algn="l"/>
            <a:endParaRPr lang="en-US" sz="2600" dirty="0"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Geman</a:t>
            </a: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 et </a:t>
            </a:r>
            <a:r>
              <a:rPr lang="en-US" sz="26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al’s</a:t>
            </a: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 seminal paper:</a:t>
            </a:r>
          </a:p>
          <a:p>
            <a:pPr algn="l"/>
            <a:endParaRPr lang="en-US" sz="2600" dirty="0"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latin typeface="Gill Sans MT" panose="020B0502020104020203" pitchFamily="34" charset="77"/>
                <a:hlinkClick r:id="rId3" invalidUrl="http://www.dam.brown.edu/people/geman/Homepage/Essays and ideas about neurobiology/bias-variance.pdf"/>
              </a:rPr>
              <a:t>http://www.dam.brown.edu/people/geman/Homepage/Essays%20and%20ideas%20about%20neurobiology/bias-variance.pdf</a:t>
            </a:r>
            <a:endParaRPr lang="en-US" sz="2600" dirty="0">
              <a:latin typeface="Gill Sans MT" panose="020B0502020104020203" pitchFamily="34" charset="77"/>
            </a:endParaRPr>
          </a:p>
          <a:p>
            <a:pPr algn="l"/>
            <a:endParaRPr lang="en-US" sz="2600" dirty="0"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Link to Brady Neal’s thesis work: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  <a:hlinkClick r:id="rId4"/>
              </a:rPr>
              <a:t>https://</a:t>
            </a:r>
            <a:r>
              <a:rPr lang="en-US" sz="2600" dirty="0" err="1">
                <a:solidFill>
                  <a:schemeClr val="tx1"/>
                </a:solidFill>
                <a:latin typeface="Gill Sans MT" panose="020B0502020104020203" pitchFamily="34" charset="77"/>
                <a:hlinkClick r:id="rId4"/>
              </a:rPr>
              <a:t>www.bradyneal.com</a:t>
            </a: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  <a:hlinkClick r:id="rId4"/>
              </a:rPr>
              <a:t>/bias-variance-tradeoff-textbooks-update</a:t>
            </a:r>
            <a:endParaRPr lang="en-US" sz="26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Hogg and </a:t>
            </a:r>
            <a:r>
              <a:rPr lang="en-US" sz="26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Villar’s</a:t>
            </a: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77"/>
              </a:rPr>
              <a:t> recent work on linear models with many parameters: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latin typeface="Gill Sans MT" panose="020B0502020104020203" pitchFamily="34" charset="77"/>
                <a:hlinkClick r:id="rId5"/>
              </a:rPr>
              <a:t>https://</a:t>
            </a:r>
            <a:r>
              <a:rPr lang="en-US" sz="2600" dirty="0" err="1">
                <a:latin typeface="Gill Sans MT" panose="020B0502020104020203" pitchFamily="34" charset="77"/>
                <a:hlinkClick r:id="rId5"/>
              </a:rPr>
              <a:t>arxiv.org</a:t>
            </a:r>
            <a:r>
              <a:rPr lang="en-US" sz="2600" dirty="0">
                <a:latin typeface="Gill Sans MT" panose="020B0502020104020203" pitchFamily="34" charset="77"/>
                <a:hlinkClick r:id="rId5"/>
              </a:rPr>
              <a:t>/pdf/2101.07256.pdf</a:t>
            </a:r>
            <a:endParaRPr lang="en-US" sz="2600" dirty="0">
              <a:latin typeface="Gill Sans MT" panose="020B0502020104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6187E1-EB90-E341-9963-744EAD7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457200"/>
            <a:ext cx="8444807" cy="16906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References/further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631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7841" y="439676"/>
            <a:ext cx="11296818" cy="2514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2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  <a:t>linear models with MSE loss </a:t>
            </a:r>
            <a:b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  <a:t>(i.e., </a:t>
            </a:r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ordinary least squares </a:t>
            </a:r>
            <a: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  <a:t>solution) can be solved using the normal equation</a:t>
            </a:r>
            <a:b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  <a:t>or some flavor of Gradient Descent.</a:t>
            </a:r>
            <a:br>
              <a:rPr lang="en-US" sz="3600" dirty="0"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endParaRPr lang="en-US" sz="3600" dirty="0">
              <a:latin typeface="Gill Sans MT" panose="020B0502020104020203" pitchFamily="34" charset="77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7801" y="3245910"/>
                <a:ext cx="4181594" cy="113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𝑂𝐿𝑆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s-IS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−1 </m:t>
                        </m:r>
                      </m:sup>
                    </m:sSup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dirty="0">
                  <a:latin typeface="Gill Sans MT" panose="020B0502020104020203" pitchFamily="34" charset="77"/>
                </a:endParaRPr>
              </a:p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01" y="3245910"/>
                <a:ext cx="4181594" cy="1136273"/>
              </a:xfrm>
              <a:prstGeom prst="rect">
                <a:avLst/>
              </a:prstGeom>
              <a:blipFill>
                <a:blip r:embed="rId2"/>
                <a:stretch>
                  <a:fillRect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63598" y="4340366"/>
            <a:ext cx="1143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7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Here X is the feature matrix, with N (number of objects) rows and m (number of features) columns, to which we have added a “mock” (= 1) feature to write the solution in matrix-multiplication form.</a:t>
            </a:r>
            <a:br>
              <a:rPr lang="en-US" spc="-7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</a:b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52" y="6296172"/>
            <a:ext cx="120793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As a reminder,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complexity for the normal equation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is dominated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by the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matrix inversion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and scales linearly with  # of examples,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but O(m</a:t>
            </a:r>
            <a:r>
              <a:rPr lang="en-US" baseline="30000" dirty="0">
                <a:solidFill>
                  <a:schemeClr val="tx1"/>
                </a:solidFill>
                <a:latin typeface="Gill Sans MT" panose="020B0502020104020203" pitchFamily="34" charset="77"/>
              </a:rPr>
              <a:t>2.5-3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) with # of features.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Our main reasons to choose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Gradient Descent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would be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1.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Speed,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(for feature-rich data sets) or 2.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Using a different loss function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3143" y="381000"/>
            <a:ext cx="11280459" cy="3886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200" dirty="0">
                <a:ea typeface="Calibri" charset="0"/>
                <a:cs typeface="Calibri" charset="0"/>
              </a:rPr>
            </a:br>
            <a:br>
              <a:rPr lang="en-US" sz="4200" dirty="0">
                <a:ea typeface="Calibri" charset="0"/>
                <a:cs typeface="Calibri" charset="0"/>
              </a:rPr>
            </a:br>
            <a:r>
              <a:rPr lang="en-US" sz="4200" dirty="0">
                <a:ea typeface="Calibri" charset="0"/>
                <a:cs typeface="Calibri" charset="0"/>
              </a:rPr>
              <a:t>If the algorithm is overfitting (often this comes from having highly correlated features), </a:t>
            </a:r>
            <a:br>
              <a:rPr lang="en-US" sz="4200" dirty="0">
                <a:ea typeface="Calibri" charset="0"/>
                <a:cs typeface="Calibri" charset="0"/>
              </a:rPr>
            </a:br>
            <a:r>
              <a:rPr lang="en-US" sz="4200" dirty="0">
                <a:ea typeface="Calibri" charset="0"/>
                <a:cs typeface="Calibri" charset="0"/>
              </a:rPr>
              <a:t>it might be helpful to use</a:t>
            </a:r>
            <a:br>
              <a:rPr lang="en-US" sz="4200" dirty="0">
                <a:ea typeface="Calibri" charset="0"/>
                <a:cs typeface="Calibri" charset="0"/>
              </a:rPr>
            </a:br>
            <a:r>
              <a:rPr lang="en-US" sz="4200" dirty="0">
                <a:ea typeface="Calibri" charset="0"/>
                <a:cs typeface="Calibri" charset="0"/>
              </a:rPr>
              <a:t>a </a:t>
            </a:r>
            <a:r>
              <a:rPr lang="en-US" sz="4200" dirty="0">
                <a:solidFill>
                  <a:srgbClr val="FF0000"/>
                </a:solidFill>
                <a:ea typeface="Calibri" charset="0"/>
                <a:cs typeface="Calibri" charset="0"/>
              </a:rPr>
              <a:t>regularized</a:t>
            </a:r>
            <a:r>
              <a:rPr lang="en-US" sz="4200" dirty="0">
                <a:ea typeface="Calibri" charset="0"/>
                <a:cs typeface="Calibri" charset="0"/>
              </a:rPr>
              <a:t> solution.</a:t>
            </a:r>
            <a:br>
              <a:rPr lang="en-US" sz="4200" dirty="0">
                <a:ea typeface="Calibri" charset="0"/>
                <a:cs typeface="Calibri" charset="0"/>
              </a:rPr>
            </a:br>
            <a:br>
              <a:rPr lang="en-US" sz="4200" dirty="0">
                <a:ea typeface="Calibri" charset="0"/>
                <a:cs typeface="Calibri" charset="0"/>
              </a:rPr>
            </a:br>
            <a:endParaRPr lang="en-US" sz="4200" dirty="0"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86" y="5334000"/>
            <a:ext cx="11766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One nice bonus of linear models is that we can understand a bit more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of the mathematics behind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12021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852" y="2112685"/>
            <a:ext cx="11611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Geman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1992 (very famous result)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For the MSE, the test error of a model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(which we use as a proxy for generalization error) can be written as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3685" y="4427217"/>
            <a:ext cx="6997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MSE =  bias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2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 + variance + noise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0207" y="5410200"/>
            <a:ext cx="7426520" cy="189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</a:t>
            </a:r>
            <a:r>
              <a:rPr lang="en-US" baseline="30000" dirty="0">
                <a:latin typeface="+mn-lt"/>
              </a:rPr>
              <a:t> = </a:t>
            </a:r>
            <a:r>
              <a:rPr lang="en-US" dirty="0">
                <a:latin typeface="+mn-lt"/>
              </a:rPr>
              <a:t>E(y </a:t>
            </a:r>
            <a:r>
              <a:rPr lang="mr-IN" dirty="0">
                <a:latin typeface="+mn-lt"/>
              </a:rPr>
              <a:t>–</a:t>
            </a:r>
            <a:r>
              <a:rPr lang="en-US" dirty="0">
                <a:latin typeface="+mn-lt"/>
              </a:rPr>
              <a:t> f(x))       (y = truth; f(x) = prediction)</a:t>
            </a:r>
            <a:endParaRPr lang="en-US" baseline="30000" dirty="0">
              <a:latin typeface="+mn-lt"/>
            </a:endParaRPr>
          </a:p>
          <a:p>
            <a:endParaRPr lang="en-US" baseline="30000" dirty="0">
              <a:latin typeface="+mn-lt"/>
            </a:endParaRPr>
          </a:p>
          <a:p>
            <a:pPr algn="l"/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= E(f(x) </a:t>
            </a:r>
            <a:r>
              <a:rPr lang="mr-IN" dirty="0">
                <a:latin typeface="+mn-lt"/>
              </a:rPr>
              <a:t>–</a:t>
            </a:r>
            <a:r>
              <a:rPr lang="en-US" dirty="0">
                <a:latin typeface="+mn-lt"/>
              </a:rPr>
              <a:t> E(f(x))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)          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480" y="7308155"/>
            <a:ext cx="117559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bias = shift of mean prediction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variance = range of variation of each prediction around the true value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noise = irreducible and model independent 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D0B41F-122F-064B-BC50-01401B54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6" y="264789"/>
            <a:ext cx="8444807" cy="169062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The bias-variance decomposition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365" y="2211031"/>
            <a:ext cx="6997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MSE =  bias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2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 + variance + noise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8171" y="3035965"/>
            <a:ext cx="95884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lot of optimization techniques in ML are based 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concept of “trade-off”: we can obtain a lower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 error by shifting around the bias/variance balance,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which is often interpreted in terms of model complexity.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67" y="5363959"/>
            <a:ext cx="6426926" cy="403642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0312442" y="7382171"/>
            <a:ext cx="1981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Figure from</a:t>
            </a:r>
          </a:p>
          <a:p>
            <a:r>
              <a:rPr lang="en-US" sz="2400" dirty="0" err="1">
                <a:latin typeface="+mn-lt"/>
              </a:rPr>
              <a:t>Fortmann</a:t>
            </a:r>
            <a:r>
              <a:rPr lang="en-US" sz="2400" dirty="0">
                <a:latin typeface="+mn-lt"/>
              </a:rPr>
              <a:t>-Roe</a:t>
            </a:r>
          </a:p>
          <a:p>
            <a:r>
              <a:rPr lang="en-US" sz="2400" dirty="0">
                <a:latin typeface="+mn-lt"/>
              </a:rPr>
              <a:t>2012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EA8F3-998D-DE48-8741-C5F056FB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7" y="290069"/>
            <a:ext cx="8444807" cy="169062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The bias-variance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21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438400"/>
            <a:ext cx="122259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For linear models, for some weak conditions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(if the errors in the linear regression model are uncorrelated, have equal variances and expectation value of zero),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Gauss-Markov theorem tells us: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77"/>
              <a:ea typeface="Calibri" charset="0"/>
              <a:cs typeface="Calibri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1) The normal equation solution (OLS) is unbiased (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bias = 0!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)</a:t>
            </a:r>
            <a:endParaRPr lang="en-US" dirty="0">
              <a:solidFill>
                <a:schemeClr val="tx1"/>
              </a:solidFill>
              <a:latin typeface="Gill Sans MT" panose="020B0502020104020203" pitchFamily="34" charset="77"/>
              <a:ea typeface="Calibri" charset="0"/>
              <a:cs typeface="Calibri" charset="0"/>
            </a:endParaRPr>
          </a:p>
          <a:p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2) The normal equation solution is the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optimal unbiased estimator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(i.e., it has the lowest variance among the unbiased estimators)</a:t>
            </a:r>
          </a:p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2506" y="7500741"/>
            <a:ext cx="10050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Does this make it the estimator with the lowest test error?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3786" y="8534400"/>
            <a:ext cx="913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Nope, and that’s why regularization might be worth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6CEB7-9093-F640-88F5-1595994E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322023"/>
            <a:ext cx="10393239" cy="177840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The bias-variance decomposition: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consequences for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8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47" y="533400"/>
            <a:ext cx="10392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+mn-lt"/>
              </a:rPr>
              <a:t>Actually, the concept of bias-variance </a:t>
            </a:r>
            <a:r>
              <a:rPr lang="en-US" sz="4200" i="1" dirty="0">
                <a:solidFill>
                  <a:srgbClr val="FF0000"/>
                </a:solidFill>
                <a:latin typeface="+mn-lt"/>
              </a:rPr>
              <a:t>trade-off</a:t>
            </a:r>
          </a:p>
          <a:p>
            <a:r>
              <a:rPr lang="en-US" sz="4200" dirty="0">
                <a:solidFill>
                  <a:schemeClr val="tx1"/>
                </a:solidFill>
                <a:latin typeface="+mn-lt"/>
              </a:rPr>
              <a:t>(not decomposition) might be in trouble.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819280"/>
            <a:ext cx="10504714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0600" y="2057400"/>
            <a:ext cx="6115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https://</a:t>
            </a:r>
            <a:r>
              <a:rPr lang="en-US" dirty="0" err="1">
                <a:latin typeface="Gill Sans MT" panose="020B0502020104020203" pitchFamily="34" charset="77"/>
              </a:rPr>
              <a:t>arxiv.org</a:t>
            </a:r>
            <a:r>
              <a:rPr lang="en-US" dirty="0">
                <a:latin typeface="Gill Sans MT" panose="020B0502020104020203" pitchFamily="34" charset="77"/>
              </a:rPr>
              <a:t>/pdf/1912.08286.pdf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9397" y="6418927"/>
            <a:ext cx="78780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Main conclusion: the tradeoff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(namely, the common wisdom that variance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increases with model complexity)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does not seem to be true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for neural networks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when the number of parameters increases.</a:t>
            </a:r>
          </a:p>
        </p:txBody>
      </p:sp>
    </p:spTree>
    <p:extLst>
      <p:ext uri="{BB962C8B-B14F-4D97-AF65-F5344CB8AC3E}">
        <p14:creationId xmlns:p14="http://schemas.microsoft.com/office/powerpoint/2010/main" val="899389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7523" y="457200"/>
            <a:ext cx="10402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Gill Sans MT" panose="020B0502020104020203" pitchFamily="34" charset="77"/>
                <a:ea typeface="Calibri" charset="0"/>
                <a:cs typeface="Calibri" charset="0"/>
              </a:rPr>
              <a:t>Ok, now back to regularization for linear models.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4935" y="1524000"/>
            <a:ext cx="996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Will a regularized model be more or less biased than 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0382" y="2313324"/>
            <a:ext cx="9662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More.  We are adding bias but hoping to reduce variance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(which is ok even according to Gauss-Markov theorem).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00" y="4015530"/>
            <a:ext cx="3812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Main idea: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minimize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modified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1306" y="4046456"/>
                <a:ext cx="6116161" cy="13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06" y="4046456"/>
                <a:ext cx="6116161" cy="1341714"/>
              </a:xfrm>
              <a:prstGeom prst="rect">
                <a:avLst/>
              </a:prstGeom>
              <a:blipFill>
                <a:blip r:embed="rId2"/>
                <a:stretch>
                  <a:fillRect l="-2484" t="-119626" r="-3313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1669" y="6096000"/>
                <a:ext cx="1224001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The above optimization problem is called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Ridge Regression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. </a:t>
                </a:r>
              </a:p>
              <a:p>
                <a:endParaRPr lang="en-US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It makes the coefficients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smaller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, compared to ordinary linear regression,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depending on the regularization parameter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 (&gt; 0).</a:t>
                </a:r>
              </a:p>
              <a:p>
                <a:endParaRPr lang="en-US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The larger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 is, the stronger the regularization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(and the smaller the coefficients).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9" y="6096000"/>
                <a:ext cx="12240017" cy="3539430"/>
              </a:xfrm>
              <a:prstGeom prst="rect">
                <a:avLst/>
              </a:prstGeom>
              <a:blipFill>
                <a:blip r:embed="rId3"/>
                <a:stretch>
                  <a:fillRect l="-725" t="-2509" r="-725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6034" y="8077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418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2_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78352</TotalTime>
  <Pages>0</Pages>
  <Words>1523</Words>
  <Characters>0</Characters>
  <Application>Microsoft Macintosh PowerPoint</Application>
  <PresentationFormat>Custom</PresentationFormat>
  <Lines>0</Lines>
  <Paragraphs>189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Helvetica Neue Bold Condensed</vt:lpstr>
      <vt:lpstr>Wingdings</vt:lpstr>
      <vt:lpstr>Parcel</vt:lpstr>
      <vt:lpstr>2_Parcel</vt:lpstr>
      <vt:lpstr>Equation</vt:lpstr>
      <vt:lpstr>PowerPoint Presentation</vt:lpstr>
      <vt:lpstr>  Regularization  for linear models  </vt:lpstr>
      <vt:lpstr> linear models with MSE loss  (i.e., ordinary least squares solution) can be solved using the normal equation or some flavor of Gradient Descent. </vt:lpstr>
      <vt:lpstr>  If the algorithm is overfitting (often this comes from having highly correlated features),  it might be helpful to use a regularized solution.  </vt:lpstr>
      <vt:lpstr> The bias-variance decomposition </vt:lpstr>
      <vt:lpstr>The bias-variance decomposition</vt:lpstr>
      <vt:lpstr>The bias-variance decomposition: consequences for linear models</vt:lpstr>
      <vt:lpstr>PowerPoint Presentation</vt:lpstr>
      <vt:lpstr>PowerPoint Presentation</vt:lpstr>
      <vt:lpstr>Ridge Regression still has an analytic solution!</vt:lpstr>
      <vt:lpstr>Another form of regularization  for linear models</vt:lpstr>
      <vt:lpstr>Generalization  of linear models</vt:lpstr>
      <vt:lpstr>PowerPoint Presentation</vt:lpstr>
      <vt:lpstr>Logistic Regression</vt:lpstr>
      <vt:lpstr>Simple example: USED Cars value</vt:lpstr>
      <vt:lpstr>FIT with a linear model</vt:lpstr>
      <vt:lpstr>FIT with a modified  linear model</vt:lpstr>
      <vt:lpstr>Logistic Regression</vt:lpstr>
      <vt:lpstr>Logistic Regression</vt:lpstr>
      <vt:lpstr>Logistic Regression</vt:lpstr>
      <vt:lpstr>PowerPoint Presentation</vt:lpstr>
      <vt:lpstr>Polynomial Regression  as a linear model</vt:lpstr>
      <vt:lpstr>References/further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Computational Astrophysics: Faraway Galaxies and Dark Energy </dc:title>
  <dc:subject/>
  <dc:creator/>
  <cp:keywords/>
  <dc:description/>
  <cp:lastModifiedBy>Viviana Acquaviva</cp:lastModifiedBy>
  <cp:revision>381</cp:revision>
  <cp:lastPrinted>2021-04-27T22:06:52Z</cp:lastPrinted>
  <dcterms:modified xsi:type="dcterms:W3CDTF">2023-06-13T06:04:10Z</dcterms:modified>
</cp:coreProperties>
</file>