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</p:sldMasterIdLst>
  <p:notesMasterIdLst>
    <p:notesMasterId r:id="rId14"/>
  </p:notesMasterIdLst>
  <p:sldIdLst>
    <p:sldId id="601" r:id="rId2"/>
    <p:sldId id="515" r:id="rId3"/>
    <p:sldId id="498" r:id="rId4"/>
    <p:sldId id="507" r:id="rId5"/>
    <p:sldId id="600" r:id="rId6"/>
    <p:sldId id="509" r:id="rId7"/>
    <p:sldId id="510" r:id="rId8"/>
    <p:sldId id="511" r:id="rId9"/>
    <p:sldId id="512" r:id="rId10"/>
    <p:sldId id="594" r:id="rId11"/>
    <p:sldId id="488" r:id="rId12"/>
    <p:sldId id="596" r:id="rId1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5pPr>
    <a:lvl6pPr marL="22860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6pPr>
    <a:lvl7pPr marL="27432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7pPr>
    <a:lvl8pPr marL="32004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8pPr>
    <a:lvl9pPr marL="36576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09193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94418" autoAdjust="0"/>
  </p:normalViewPr>
  <p:slideViewPr>
    <p:cSldViewPr>
      <p:cViewPr varScale="1">
        <p:scale>
          <a:sx n="58" d="100"/>
          <a:sy n="58" d="100"/>
        </p:scale>
        <p:origin x="208" y="65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3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3ECB703B-55A8-CB49-B806-4B4D31A981B5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6FB31AFA-1213-A14C-91BC-540C88A910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C3B2-064B-354D-8C1F-514EB506E547}" type="datetime1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2A6-097D-4F4F-A41A-EC7107E67D3B}" type="datetime1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80F1-A54E-EA4C-A93D-A7D09BEDA789}" type="datetime1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356F-D5F2-F240-8665-C411DDB10310}" type="datetime1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FE14-C96F-2E4D-B6F3-AA2A4CFDA7DE}" type="datetime1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476-D7D5-6945-BA69-E09A83275445}" type="datetime1">
              <a:rPr lang="en-US" smtClean="0"/>
              <a:t>6/2/23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0FA0-D9B2-4147-8208-908E8303C111}" type="datetime1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7790-25FB-E54C-8B5C-4C642DDB5076}" type="datetime1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366D-45C0-654E-850E-66331EAE456A}" type="datetime1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A0C-CF11-F14C-BAC2-14841F16619E}" type="datetime1">
              <a:rPr lang="en-US" smtClean="0"/>
              <a:t>6/2/23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Machine Learning for Physics and Astronomy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368F6F-09DC-E54B-AB55-6E7297928F44}" type="datetime1">
              <a:rPr lang="en-US" smtClean="0"/>
              <a:t>6/2/23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Machine Learning for Physics and Astronomy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F55E4BC4-7CB9-CD42-A3C4-55BE39B91006}" type="datetime1">
              <a:rPr lang="en-US" smtClean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/>
              <a:t>Machine Learning for Physics and Astronomy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07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5600" y="1447800"/>
            <a:ext cx="10160000" cy="6324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Note: which algorithm is the best?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A) High bias low variance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B) High variance low bias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C) Lowest gap between train/test scores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D) Highest test scores</a:t>
            </a:r>
          </a:p>
        </p:txBody>
      </p:sp>
    </p:spTree>
    <p:extLst>
      <p:ext uri="{BB962C8B-B14F-4D97-AF65-F5344CB8AC3E}">
        <p14:creationId xmlns:p14="http://schemas.microsoft.com/office/powerpoint/2010/main" val="34656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381000"/>
            <a:ext cx="10883899" cy="19177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Summary: </a:t>
            </a:r>
            <a:br>
              <a:rPr lang="en-US" sz="4800" dirty="0"/>
            </a:br>
            <a:r>
              <a:rPr lang="en-US" sz="4800" dirty="0"/>
              <a:t>how to build a ML model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201" y="2819400"/>
            <a:ext cx="125729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Choose a class of model (aka a machine learning algorithm) by importing the appropriate estimator class from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Scikit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-Learn.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Choose model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hyperparameters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by instantiating this class with desired values.  Alternatively: optimize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hyperparameters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(later).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Arrange data into a feature matrix and target vector, if necessary.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Split the learning set into training/test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using k fold cross validation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Build the model to your data by calling the ``fit()`` method.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Apply the model to new data:  predict labels for unknown data using the ``predict()`` method. 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Estimate the performance (averaged over the k folds)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by using one of the metrics in the "metrics" method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of the model instance (accuracy, precision, recall </a:t>
            </a:r>
            <a:r>
              <a:rPr lang="mr-IN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…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or custom).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Figure out what is not working out: 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Check training vs test score, learning curves, diagnose high variance vs high bias and decide how to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05807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1051CA-A727-A046-B872-B96DAD7D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-1860"/>
            <a:ext cx="12471344" cy="97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1649785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Metrics: Optimizing vs viewing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318" y="2514600"/>
            <a:ext cx="122132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Important:</a:t>
            </a:r>
          </a:p>
          <a:p>
            <a:pPr algn="l"/>
            <a:endParaRPr lang="en-US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77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There is a big difference between choosing the optimal metric (e.g., precision vs accuracy) when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comparing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models (for example, when we choose between 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kNN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or DT or when we select parameters) and choosing the metric that is optimized when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building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models. </a:t>
            </a:r>
          </a:p>
          <a:p>
            <a:pPr algn="l"/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For example, in a decision tree, would choosing accuracy or recall change the optimal splits of a given training set? </a:t>
            </a:r>
          </a:p>
          <a:p>
            <a:pPr algn="l"/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Why or why not?</a:t>
            </a:r>
          </a:p>
          <a:p>
            <a:pPr algn="l"/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Many algorithms, especially in 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sklearn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, have a hard coded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loss function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5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49400" y="2362200"/>
            <a:ext cx="10541000" cy="4343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Diagnosing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and Improving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Machine Learning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algorithms </a:t>
            </a:r>
            <a:endParaRPr lang="en-US" sz="4200" strike="sngStrike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2466" y="533400"/>
            <a:ext cx="10541000" cy="15956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Diagnosing a ML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099" y="2568683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77"/>
              </a:rPr>
              <a:t>BIAS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15106" y="2568683"/>
            <a:ext cx="259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77"/>
              </a:rPr>
              <a:t>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099" y="3508777"/>
            <a:ext cx="29578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Algorithm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can’t capture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complexity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of rule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connecting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input and output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2839" y="3508777"/>
            <a:ext cx="27590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Algorithm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is excessively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tailored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to training 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and generalizes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poorly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4549" y="7250672"/>
            <a:ext cx="10860222" cy="770428"/>
            <a:chOff x="1074110" y="6995303"/>
            <a:chExt cx="10860222" cy="770428"/>
          </a:xfrm>
        </p:grpSpPr>
        <p:sp>
          <p:nvSpPr>
            <p:cNvPr id="8" name="TextBox 7"/>
            <p:cNvSpPr txBox="1"/>
            <p:nvPr/>
          </p:nvSpPr>
          <p:spPr>
            <a:xfrm>
              <a:off x="8577002" y="7057845"/>
              <a:ext cx="33573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Gill Sans MT" panose="020B0502020104020203" pitchFamily="34" charset="77"/>
                </a:rPr>
                <a:t>OVERFITTING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4110" y="6995303"/>
              <a:ext cx="3796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Gill Sans MT" panose="020B0502020104020203" pitchFamily="34" charset="77"/>
                </a:rPr>
                <a:t>UNDERFITTING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1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A51-A543-B548-BD57-9D6013647069}"/>
              </a:ext>
            </a:extLst>
          </p:cNvPr>
          <p:cNvSpPr txBox="1">
            <a:spLocks/>
          </p:cNvSpPr>
          <p:nvPr/>
        </p:nvSpPr>
        <p:spPr>
          <a:xfrm>
            <a:off x="1402466" y="533400"/>
            <a:ext cx="10541000" cy="159569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BIAS vs variance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83FB06-70B9-E14F-A0A1-F2924B4C693A}"/>
              </a:ext>
            </a:extLst>
          </p:cNvPr>
          <p:cNvCxnSpPr>
            <a:cxnSpLocks/>
          </p:cNvCxnSpPr>
          <p:nvPr/>
        </p:nvCxnSpPr>
        <p:spPr>
          <a:xfrm flipH="1">
            <a:off x="1363497" y="4497767"/>
            <a:ext cx="2718391" cy="164329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93B3DB-641F-EF4A-8029-CDE9B5CE3F0A}"/>
              </a:ext>
            </a:extLst>
          </p:cNvPr>
          <p:cNvCxnSpPr>
            <a:cxnSpLocks/>
          </p:cNvCxnSpPr>
          <p:nvPr/>
        </p:nvCxnSpPr>
        <p:spPr>
          <a:xfrm>
            <a:off x="4874707" y="4137573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C00D5D-F790-E847-B3B9-47B318684C23}"/>
              </a:ext>
            </a:extLst>
          </p:cNvPr>
          <p:cNvCxnSpPr>
            <a:cxnSpLocks/>
          </p:cNvCxnSpPr>
          <p:nvPr/>
        </p:nvCxnSpPr>
        <p:spPr>
          <a:xfrm flipH="1">
            <a:off x="4874707" y="6242598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C556230-AAEB-A04A-B3F2-F6DAF1F4BAC9}"/>
              </a:ext>
            </a:extLst>
          </p:cNvPr>
          <p:cNvSpPr txBox="1"/>
          <p:nvPr/>
        </p:nvSpPr>
        <p:spPr>
          <a:xfrm>
            <a:off x="7307011" y="6393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D2B113-524A-C84C-A7F0-959E44B6949D}"/>
              </a:ext>
            </a:extLst>
          </p:cNvPr>
          <p:cNvSpPr txBox="1"/>
          <p:nvPr/>
        </p:nvSpPr>
        <p:spPr>
          <a:xfrm>
            <a:off x="4462751" y="4259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7C41FF-57A0-E14D-91EB-7BC6A58422AA}"/>
              </a:ext>
            </a:extLst>
          </p:cNvPr>
          <p:cNvSpPr/>
          <p:nvPr/>
        </p:nvSpPr>
        <p:spPr>
          <a:xfrm>
            <a:off x="5135986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C8AE16B-4EE0-1546-8B77-A7018025448D}"/>
              </a:ext>
            </a:extLst>
          </p:cNvPr>
          <p:cNvSpPr/>
          <p:nvPr/>
        </p:nvSpPr>
        <p:spPr>
          <a:xfrm>
            <a:off x="5526131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6AFB9D-5264-7B45-8D8D-E073C4C20B9E}"/>
              </a:ext>
            </a:extLst>
          </p:cNvPr>
          <p:cNvSpPr/>
          <p:nvPr/>
        </p:nvSpPr>
        <p:spPr>
          <a:xfrm>
            <a:off x="5928041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C8034AD-2CAA-F94C-B7D1-7425010ACA95}"/>
              </a:ext>
            </a:extLst>
          </p:cNvPr>
          <p:cNvSpPr/>
          <p:nvPr/>
        </p:nvSpPr>
        <p:spPr>
          <a:xfrm>
            <a:off x="6707353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C5AD63E-96D5-134D-9B43-8A27AE533E73}"/>
              </a:ext>
            </a:extLst>
          </p:cNvPr>
          <p:cNvSpPr/>
          <p:nvPr/>
        </p:nvSpPr>
        <p:spPr>
          <a:xfrm>
            <a:off x="7467202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DAD0EF2-6301-B14A-BA97-5A89C14A7D3B}"/>
              </a:ext>
            </a:extLst>
          </p:cNvPr>
          <p:cNvSpPr/>
          <p:nvPr/>
        </p:nvSpPr>
        <p:spPr>
          <a:xfrm>
            <a:off x="7794691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A576B8-C0A9-1B45-B9A9-F87F6E910AE9}"/>
              </a:ext>
            </a:extLst>
          </p:cNvPr>
          <p:cNvSpPr/>
          <p:nvPr/>
        </p:nvSpPr>
        <p:spPr>
          <a:xfrm>
            <a:off x="7870920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F332D3C9-5929-5E4B-9C61-D2CDF77D0236}"/>
              </a:ext>
            </a:extLst>
          </p:cNvPr>
          <p:cNvSpPr/>
          <p:nvPr/>
        </p:nvSpPr>
        <p:spPr>
          <a:xfrm flipH="1" flipV="1">
            <a:off x="5165442" y="2736610"/>
            <a:ext cx="6017591" cy="3339647"/>
          </a:xfrm>
          <a:prstGeom prst="arc">
            <a:avLst>
              <a:gd name="adj1" fmla="val 16200000"/>
              <a:gd name="adj2" fmla="val 21569278"/>
            </a:avLst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55CA2A-64EB-3C48-9348-464514A257BA}"/>
              </a:ext>
            </a:extLst>
          </p:cNvPr>
          <p:cNvCxnSpPr>
            <a:cxnSpLocks/>
          </p:cNvCxnSpPr>
          <p:nvPr/>
        </p:nvCxnSpPr>
        <p:spPr>
          <a:xfrm>
            <a:off x="970756" y="4137573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4C08911-F1FE-6744-A3B1-359135A92E1A}"/>
              </a:ext>
            </a:extLst>
          </p:cNvPr>
          <p:cNvCxnSpPr>
            <a:cxnSpLocks/>
          </p:cNvCxnSpPr>
          <p:nvPr/>
        </p:nvCxnSpPr>
        <p:spPr>
          <a:xfrm flipH="1">
            <a:off x="970756" y="6242598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CBBABA-96DE-9D43-B284-6366751EAC9C}"/>
              </a:ext>
            </a:extLst>
          </p:cNvPr>
          <p:cNvSpPr txBox="1"/>
          <p:nvPr/>
        </p:nvSpPr>
        <p:spPr>
          <a:xfrm>
            <a:off x="558800" y="4259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AD3FBCA-AB27-9545-991F-776AA9009DCC}"/>
              </a:ext>
            </a:extLst>
          </p:cNvPr>
          <p:cNvSpPr/>
          <p:nvPr/>
        </p:nvSpPr>
        <p:spPr>
          <a:xfrm>
            <a:off x="1232035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425B0F5-94DF-834C-9C48-0A5AEBB73B46}"/>
              </a:ext>
            </a:extLst>
          </p:cNvPr>
          <p:cNvSpPr/>
          <p:nvPr/>
        </p:nvSpPr>
        <p:spPr>
          <a:xfrm>
            <a:off x="1622180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E69858-3771-E34F-B184-5B4407BAC2BE}"/>
              </a:ext>
            </a:extLst>
          </p:cNvPr>
          <p:cNvSpPr/>
          <p:nvPr/>
        </p:nvSpPr>
        <p:spPr>
          <a:xfrm>
            <a:off x="2024090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4517BA8-EF8D-1C41-893D-5B5BBE107D22}"/>
              </a:ext>
            </a:extLst>
          </p:cNvPr>
          <p:cNvSpPr/>
          <p:nvPr/>
        </p:nvSpPr>
        <p:spPr>
          <a:xfrm>
            <a:off x="2803402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66CBBD5-4D74-074A-A737-5DB248B63710}"/>
              </a:ext>
            </a:extLst>
          </p:cNvPr>
          <p:cNvSpPr/>
          <p:nvPr/>
        </p:nvSpPr>
        <p:spPr>
          <a:xfrm>
            <a:off x="3395611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7014817-E5AF-3C42-A8E3-E8BB068D582E}"/>
              </a:ext>
            </a:extLst>
          </p:cNvPr>
          <p:cNvSpPr/>
          <p:nvPr/>
        </p:nvSpPr>
        <p:spPr>
          <a:xfrm>
            <a:off x="3723100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407A01E-5DF4-A14A-BDD9-2198C1F02B19}"/>
              </a:ext>
            </a:extLst>
          </p:cNvPr>
          <p:cNvSpPr/>
          <p:nvPr/>
        </p:nvSpPr>
        <p:spPr>
          <a:xfrm>
            <a:off x="3830597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4B1977-621F-6247-9275-0FBEE07E3BF9}"/>
              </a:ext>
            </a:extLst>
          </p:cNvPr>
          <p:cNvSpPr txBox="1"/>
          <p:nvPr/>
        </p:nvSpPr>
        <p:spPr>
          <a:xfrm>
            <a:off x="3279199" y="63441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D1A5FE-F2FE-9D4E-AE17-03DEEF168962}"/>
              </a:ext>
            </a:extLst>
          </p:cNvPr>
          <p:cNvSpPr txBox="1"/>
          <p:nvPr/>
        </p:nvSpPr>
        <p:spPr>
          <a:xfrm>
            <a:off x="1645704" y="3423270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Linear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6F72E6-430E-074D-ACC5-26D6C32BEED0}"/>
              </a:ext>
            </a:extLst>
          </p:cNvPr>
          <p:cNvSpPr txBox="1"/>
          <p:nvPr/>
        </p:nvSpPr>
        <p:spPr>
          <a:xfrm>
            <a:off x="5276872" y="3394717"/>
            <a:ext cx="2564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Degree 2 polynomial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D777369-B43E-EA45-894D-3686EA87E7A1}"/>
              </a:ext>
            </a:extLst>
          </p:cNvPr>
          <p:cNvCxnSpPr>
            <a:cxnSpLocks/>
          </p:cNvCxnSpPr>
          <p:nvPr/>
        </p:nvCxnSpPr>
        <p:spPr>
          <a:xfrm>
            <a:off x="8914265" y="4177437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42CC1E-4D60-DC48-9C70-D320A4AC14E3}"/>
              </a:ext>
            </a:extLst>
          </p:cNvPr>
          <p:cNvCxnSpPr>
            <a:cxnSpLocks/>
          </p:cNvCxnSpPr>
          <p:nvPr/>
        </p:nvCxnSpPr>
        <p:spPr>
          <a:xfrm flipH="1">
            <a:off x="8944745" y="6282462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8ABE19-627A-8144-A2EE-4BC1E04DBB02}"/>
              </a:ext>
            </a:extLst>
          </p:cNvPr>
          <p:cNvSpPr txBox="1"/>
          <p:nvPr/>
        </p:nvSpPr>
        <p:spPr>
          <a:xfrm>
            <a:off x="9168334" y="3425247"/>
            <a:ext cx="289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High-degree polynomial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38C0BE-DFD6-CC43-BCFF-C25D491E7941}"/>
              </a:ext>
            </a:extLst>
          </p:cNvPr>
          <p:cNvSpPr txBox="1"/>
          <p:nvPr/>
        </p:nvSpPr>
        <p:spPr>
          <a:xfrm>
            <a:off x="11432189" y="6412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F19B-49C4-F940-A467-D9C57F6B62FD}"/>
              </a:ext>
            </a:extLst>
          </p:cNvPr>
          <p:cNvSpPr txBox="1"/>
          <p:nvPr/>
        </p:nvSpPr>
        <p:spPr>
          <a:xfrm>
            <a:off x="8474178" y="42460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74532B-6CFF-6140-A3B4-BA9E77EB0676}"/>
              </a:ext>
            </a:extLst>
          </p:cNvPr>
          <p:cNvSpPr/>
          <p:nvPr/>
        </p:nvSpPr>
        <p:spPr>
          <a:xfrm>
            <a:off x="9186649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305E97C-38A7-CF46-804F-BE5BCC9D298B}"/>
              </a:ext>
            </a:extLst>
          </p:cNvPr>
          <p:cNvSpPr/>
          <p:nvPr/>
        </p:nvSpPr>
        <p:spPr>
          <a:xfrm>
            <a:off x="9576794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F66809-264C-1145-8A55-001E546D07EF}"/>
              </a:ext>
            </a:extLst>
          </p:cNvPr>
          <p:cNvSpPr/>
          <p:nvPr/>
        </p:nvSpPr>
        <p:spPr>
          <a:xfrm>
            <a:off x="9978704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974C749-D360-DD49-8FD5-E7E3683BC519}"/>
              </a:ext>
            </a:extLst>
          </p:cNvPr>
          <p:cNvSpPr/>
          <p:nvPr/>
        </p:nvSpPr>
        <p:spPr>
          <a:xfrm>
            <a:off x="10758016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6C03D74-B127-0044-A410-C9B6A1A0DE2E}"/>
              </a:ext>
            </a:extLst>
          </p:cNvPr>
          <p:cNvSpPr/>
          <p:nvPr/>
        </p:nvSpPr>
        <p:spPr>
          <a:xfrm>
            <a:off x="11350225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6BAC04B-4141-7540-AB9C-5EDA096D8D59}"/>
              </a:ext>
            </a:extLst>
          </p:cNvPr>
          <p:cNvSpPr/>
          <p:nvPr/>
        </p:nvSpPr>
        <p:spPr>
          <a:xfrm>
            <a:off x="11677714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3705AEE-8393-D54B-B84D-97A47E472AD2}"/>
              </a:ext>
            </a:extLst>
          </p:cNvPr>
          <p:cNvSpPr/>
          <p:nvPr/>
        </p:nvSpPr>
        <p:spPr>
          <a:xfrm>
            <a:off x="11785211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D8B9CD4E-01CD-254B-960B-F4E3E9B632FE}"/>
              </a:ext>
            </a:extLst>
          </p:cNvPr>
          <p:cNvSpPr/>
          <p:nvPr/>
        </p:nvSpPr>
        <p:spPr>
          <a:xfrm>
            <a:off x="9185426" y="4449732"/>
            <a:ext cx="2788920" cy="1684281"/>
          </a:xfrm>
          <a:custGeom>
            <a:avLst/>
            <a:gdLst>
              <a:gd name="connsiteX0" fmla="*/ 0 w 2788920"/>
              <a:gd name="connsiteY0" fmla="*/ 1684281 h 1684281"/>
              <a:gd name="connsiteX1" fmla="*/ 137160 w 2788920"/>
              <a:gd name="connsiteY1" fmla="*/ 1470921 h 1684281"/>
              <a:gd name="connsiteX2" fmla="*/ 426720 w 2788920"/>
              <a:gd name="connsiteY2" fmla="*/ 1577601 h 1684281"/>
              <a:gd name="connsiteX3" fmla="*/ 883920 w 2788920"/>
              <a:gd name="connsiteY3" fmla="*/ 1349001 h 1684281"/>
              <a:gd name="connsiteX4" fmla="*/ 1295400 w 2788920"/>
              <a:gd name="connsiteY4" fmla="*/ 846081 h 1684281"/>
              <a:gd name="connsiteX5" fmla="*/ 1630680 w 2788920"/>
              <a:gd name="connsiteY5" fmla="*/ 1227081 h 1684281"/>
              <a:gd name="connsiteX6" fmla="*/ 1996440 w 2788920"/>
              <a:gd name="connsiteY6" fmla="*/ 1394721 h 1684281"/>
              <a:gd name="connsiteX7" fmla="*/ 2209800 w 2788920"/>
              <a:gd name="connsiteY7" fmla="*/ 952761 h 1684281"/>
              <a:gd name="connsiteX8" fmla="*/ 2286000 w 2788920"/>
              <a:gd name="connsiteY8" fmla="*/ 175521 h 1684281"/>
              <a:gd name="connsiteX9" fmla="*/ 2484120 w 2788920"/>
              <a:gd name="connsiteY9" fmla="*/ 617481 h 1684281"/>
              <a:gd name="connsiteX10" fmla="*/ 2636520 w 2788920"/>
              <a:gd name="connsiteY10" fmla="*/ 53601 h 1684281"/>
              <a:gd name="connsiteX11" fmla="*/ 2788920 w 2788920"/>
              <a:gd name="connsiteY11" fmla="*/ 23121 h 1684281"/>
              <a:gd name="connsiteX12" fmla="*/ 2788920 w 2788920"/>
              <a:gd name="connsiteY12" fmla="*/ 23121 h 16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8920" h="1684281">
                <a:moveTo>
                  <a:pt x="0" y="1684281"/>
                </a:moveTo>
                <a:cubicBezTo>
                  <a:pt x="33020" y="1586491"/>
                  <a:pt x="66040" y="1488701"/>
                  <a:pt x="137160" y="1470921"/>
                </a:cubicBezTo>
                <a:cubicBezTo>
                  <a:pt x="208280" y="1453141"/>
                  <a:pt x="302260" y="1597921"/>
                  <a:pt x="426720" y="1577601"/>
                </a:cubicBezTo>
                <a:cubicBezTo>
                  <a:pt x="551180" y="1557281"/>
                  <a:pt x="739140" y="1470921"/>
                  <a:pt x="883920" y="1349001"/>
                </a:cubicBezTo>
                <a:cubicBezTo>
                  <a:pt x="1028700" y="1227081"/>
                  <a:pt x="1170940" y="866401"/>
                  <a:pt x="1295400" y="846081"/>
                </a:cubicBezTo>
                <a:cubicBezTo>
                  <a:pt x="1419860" y="825761"/>
                  <a:pt x="1513840" y="1135641"/>
                  <a:pt x="1630680" y="1227081"/>
                </a:cubicBezTo>
                <a:cubicBezTo>
                  <a:pt x="1747520" y="1318521"/>
                  <a:pt x="1899920" y="1440441"/>
                  <a:pt x="1996440" y="1394721"/>
                </a:cubicBezTo>
                <a:cubicBezTo>
                  <a:pt x="2092960" y="1349001"/>
                  <a:pt x="2161540" y="1155961"/>
                  <a:pt x="2209800" y="952761"/>
                </a:cubicBezTo>
                <a:cubicBezTo>
                  <a:pt x="2258060" y="749561"/>
                  <a:pt x="2240280" y="231401"/>
                  <a:pt x="2286000" y="175521"/>
                </a:cubicBezTo>
                <a:cubicBezTo>
                  <a:pt x="2331720" y="119641"/>
                  <a:pt x="2425700" y="637801"/>
                  <a:pt x="2484120" y="617481"/>
                </a:cubicBezTo>
                <a:cubicBezTo>
                  <a:pt x="2542540" y="597161"/>
                  <a:pt x="2585720" y="152661"/>
                  <a:pt x="2636520" y="53601"/>
                </a:cubicBezTo>
                <a:cubicBezTo>
                  <a:pt x="2687320" y="-45459"/>
                  <a:pt x="2788920" y="23121"/>
                  <a:pt x="2788920" y="23121"/>
                </a:cubicBezTo>
                <a:lnTo>
                  <a:pt x="2788920" y="23121"/>
                </a:lnTo>
              </a:path>
            </a:pathLst>
          </a:custGeom>
          <a:noFill/>
          <a:ln w="28575" cap="flat" cmpd="sng" algn="ctr">
            <a:solidFill>
              <a:srgbClr val="FF2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FBFF51-F682-BB45-B867-1E95A3E74A51}"/>
              </a:ext>
            </a:extLst>
          </p:cNvPr>
          <p:cNvSpPr txBox="1"/>
          <p:nvPr/>
        </p:nvSpPr>
        <p:spPr>
          <a:xfrm>
            <a:off x="377728" y="7116535"/>
            <a:ext cx="422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Not enough complexity:</a:t>
            </a:r>
          </a:p>
          <a:p>
            <a:r>
              <a:rPr lang="en-US" dirty="0">
                <a:latin typeface="+mj-lt"/>
              </a:rPr>
              <a:t>high bias/underfit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925B3A-C5E3-ED45-916D-FCB062F7BB63}"/>
              </a:ext>
            </a:extLst>
          </p:cNvPr>
          <p:cNvSpPr txBox="1"/>
          <p:nvPr/>
        </p:nvSpPr>
        <p:spPr>
          <a:xfrm>
            <a:off x="8769159" y="7116535"/>
            <a:ext cx="3775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Excessive complexity:</a:t>
            </a:r>
          </a:p>
          <a:p>
            <a:r>
              <a:rPr lang="en-US" dirty="0">
                <a:latin typeface="+mj-lt"/>
              </a:rPr>
              <a:t>high variance/overfit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1C5BA3-C3E7-A94C-87ED-3B973D0BDAA0}"/>
              </a:ext>
            </a:extLst>
          </p:cNvPr>
          <p:cNvSpPr txBox="1"/>
          <p:nvPr/>
        </p:nvSpPr>
        <p:spPr>
          <a:xfrm>
            <a:off x="4874707" y="7089511"/>
            <a:ext cx="3529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Good trade-off</a:t>
            </a:r>
          </a:p>
          <a:p>
            <a:r>
              <a:rPr lang="en-US" dirty="0">
                <a:latin typeface="+mj-lt"/>
              </a:rPr>
              <a:t>between complexity</a:t>
            </a:r>
          </a:p>
          <a:p>
            <a:r>
              <a:rPr lang="en-US" dirty="0">
                <a:latin typeface="+mj-lt"/>
              </a:rPr>
              <a:t>and performance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3BA162-CD6B-2A4A-9277-78C0BE59E70C}"/>
              </a:ext>
            </a:extLst>
          </p:cNvPr>
          <p:cNvSpPr txBox="1"/>
          <p:nvPr/>
        </p:nvSpPr>
        <p:spPr>
          <a:xfrm>
            <a:off x="8608435" y="9220200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Slide inspired by Andrew Ng</a:t>
            </a:r>
          </a:p>
        </p:txBody>
      </p:sp>
    </p:spTree>
    <p:extLst>
      <p:ext uri="{BB962C8B-B14F-4D97-AF65-F5344CB8AC3E}">
        <p14:creationId xmlns:p14="http://schemas.microsoft.com/office/powerpoint/2010/main" val="279842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3200" y="260169"/>
            <a:ext cx="10541000" cy="1524000"/>
          </a:xfrm>
        </p:spPr>
        <p:txBody>
          <a:bodyPr/>
          <a:lstStyle/>
          <a:p>
            <a:pPr algn="ctr"/>
            <a: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How can we diagnose </a:t>
            </a:r>
            <a:b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high variance vs high bias?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743200"/>
            <a:ext cx="1219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50" y="7462897"/>
            <a:ext cx="5720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High bias: test and train error are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similar but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886" y="7462897"/>
            <a:ext cx="5937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High variance: there is a gap between test and train error because algorithm does not generalize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407" y="2167292"/>
            <a:ext cx="376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77"/>
              </a:rPr>
              <a:t>Figure credit: Jake </a:t>
            </a:r>
            <a:r>
              <a:rPr lang="en-US" sz="2400" dirty="0" err="1">
                <a:solidFill>
                  <a:srgbClr val="002060"/>
                </a:solidFill>
                <a:latin typeface="Gill Sans MT" panose="020B0502020104020203" pitchFamily="34" charset="77"/>
              </a:rPr>
              <a:t>VanderPlas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17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31122" y="370038"/>
            <a:ext cx="9266971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Improving high bias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010" y="903438"/>
            <a:ext cx="114553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Tx/>
              <a:buAutoNum type="arabicPeriod"/>
            </a:pPr>
            <a:endParaRPr lang="en-US" sz="4000" dirty="0">
              <a:solidFill>
                <a:srgbClr val="002060"/>
              </a:solidFill>
              <a:latin typeface="Gill Sans MT" panose="020B0502020104020203" pitchFamily="34" charset="77"/>
            </a:endParaRP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using different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engineering new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a more complex algorithm/change parameters.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907" y="5335491"/>
            <a:ext cx="11120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reducing the number of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a less complex algorithm/change parameters/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Add regularization.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418" y="7443782"/>
            <a:ext cx="11941154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Also: Check if you need more training data.</a:t>
            </a:r>
          </a:p>
          <a:p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Also: take all this with a huge grain of salt.</a:t>
            </a:r>
          </a:p>
          <a:p>
            <a:r>
              <a:rPr lang="en-US" sz="4400" dirty="0">
                <a:solidFill>
                  <a:srgbClr val="FF0000"/>
                </a:solidFill>
                <a:latin typeface="Gill Sans MT" panose="020B0502020104020203" pitchFamily="34" charset="77"/>
              </a:rPr>
              <a:t>Not mutually exclusive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, really meant as </a:t>
            </a:r>
            <a:r>
              <a:rPr lang="en-US" sz="4400" dirty="0">
                <a:solidFill>
                  <a:srgbClr val="FF0000"/>
                </a:solidFill>
                <a:latin typeface="Gill Sans MT" panose="020B0502020104020203" pitchFamily="34" charset="77"/>
              </a:rPr>
              <a:t>diagnostics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4396D7-42B8-884F-ACC3-B2C0705AA076}"/>
              </a:ext>
            </a:extLst>
          </p:cNvPr>
          <p:cNvSpPr txBox="1">
            <a:spLocks/>
          </p:cNvSpPr>
          <p:nvPr/>
        </p:nvSpPr>
        <p:spPr>
          <a:xfrm>
            <a:off x="2059510" y="4099392"/>
            <a:ext cx="9266971" cy="106680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Improving high variance  </a:t>
            </a:r>
          </a:p>
        </p:txBody>
      </p:sp>
    </p:spTree>
    <p:extLst>
      <p:ext uri="{BB962C8B-B14F-4D97-AF65-F5344CB8AC3E}">
        <p14:creationId xmlns:p14="http://schemas.microsoft.com/office/powerpoint/2010/main" val="20280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73300" y="2590800"/>
            <a:ext cx="878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plot performance of algorithm for train and test set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as a function of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size of training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4343400"/>
            <a:ext cx="7010400" cy="492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396" y="5420618"/>
            <a:ext cx="4453463" cy="107721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scores still changing: 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more training data please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5586" y="4343400"/>
            <a:ext cx="3452227" cy="107721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curve is flat = more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data doesn’t help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85731" y="6554408"/>
            <a:ext cx="693630" cy="25279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5875">
            <a:solidFill>
              <a:schemeClr val="bg2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9245601" y="4991100"/>
            <a:ext cx="121083" cy="6477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5875">
            <a:solidFill>
              <a:schemeClr val="bg2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itle 1"/>
          <p:cNvSpPr>
            <a:spLocks noGrp="1"/>
          </p:cNvSpPr>
          <p:nvPr>
            <p:ph type="title" idx="4294967295"/>
          </p:nvPr>
        </p:nvSpPr>
        <p:spPr>
          <a:xfrm>
            <a:off x="1652721" y="209550"/>
            <a:ext cx="10541000" cy="20574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Useful diagnostic tool:</a:t>
            </a:r>
            <a:b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learning curves</a:t>
            </a:r>
          </a:p>
        </p:txBody>
      </p:sp>
      <p:sp>
        <p:nvSpPr>
          <p:cNvPr id="3" name="Rectangle 2"/>
          <p:cNvSpPr/>
          <p:nvPr/>
        </p:nvSpPr>
        <p:spPr bwMode="auto">
          <a:xfrm rot="19598083">
            <a:off x="5335253" y="6890151"/>
            <a:ext cx="1612114" cy="395315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test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B4A8-DFC9-FF4F-9202-943CF2C4E5A4}"/>
              </a:ext>
            </a:extLst>
          </p:cNvPr>
          <p:cNvSpPr txBox="1"/>
          <p:nvPr/>
        </p:nvSpPr>
        <p:spPr>
          <a:xfrm>
            <a:off x="635000" y="8334822"/>
            <a:ext cx="2384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Figure credit:</a:t>
            </a:r>
          </a:p>
          <a:p>
            <a:r>
              <a:rPr lang="en-US" sz="2800" dirty="0">
                <a:latin typeface="+mn-lt"/>
              </a:rPr>
              <a:t>Jake </a:t>
            </a:r>
            <a:r>
              <a:rPr lang="en-US" sz="2800" dirty="0" err="1">
                <a:latin typeface="+mn-lt"/>
              </a:rPr>
              <a:t>VanderPlas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3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5600" y="1447800"/>
            <a:ext cx="10160000" cy="6324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Note: which algorithm is the best?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A) High bias low variance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B) High variance low bias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C) Lowest gap between train/test scores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D) Highest test scores</a:t>
            </a:r>
          </a:p>
        </p:txBody>
      </p:sp>
    </p:spTree>
    <p:extLst>
      <p:ext uri="{BB962C8B-B14F-4D97-AF65-F5344CB8AC3E}">
        <p14:creationId xmlns:p14="http://schemas.microsoft.com/office/powerpoint/2010/main" val="17311737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74191</TotalTime>
  <Pages>0</Pages>
  <Words>598</Words>
  <Characters>0</Characters>
  <Application>Microsoft Macintosh PowerPoint</Application>
  <PresentationFormat>Custom</PresentationFormat>
  <Lines>0</Lines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Helvetica Neue Bold Condensed</vt:lpstr>
      <vt:lpstr>Parcel</vt:lpstr>
      <vt:lpstr>PowerPoint Presentation</vt:lpstr>
      <vt:lpstr>Metrics: Optimizing vs viewing</vt:lpstr>
      <vt:lpstr>Diagnosing  and Improving Machine Learning algorithms </vt:lpstr>
      <vt:lpstr>Diagnosing a ML algorithm</vt:lpstr>
      <vt:lpstr>PowerPoint Presentation</vt:lpstr>
      <vt:lpstr>How can we diagnose  high variance vs high bias?</vt:lpstr>
      <vt:lpstr>Improving high bias  </vt:lpstr>
      <vt:lpstr>Useful diagnostic tool: learning curves</vt:lpstr>
      <vt:lpstr>Note: which algorithm is the best?  A) High bias low variance B) High variance low bias C) Lowest gap between train/test scores D) Highest test scores</vt:lpstr>
      <vt:lpstr>Note: which algorithm is the best?  A) High bias low variance B) High variance low bias C) Lowest gap between train/test scores D) Highest test scores</vt:lpstr>
      <vt:lpstr>Summary:  how to build a ML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Computational Astrophysics: Faraway Galaxies and Dark Energy </dc:title>
  <dc:subject/>
  <dc:creator/>
  <cp:keywords/>
  <dc:description/>
  <cp:lastModifiedBy>Viviana Acquaviva</cp:lastModifiedBy>
  <cp:revision>306</cp:revision>
  <cp:lastPrinted>2021-11-03T20:48:24Z</cp:lastPrinted>
  <dcterms:modified xsi:type="dcterms:W3CDTF">2023-06-02T16:21:03Z</dcterms:modified>
</cp:coreProperties>
</file>