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3"/>
  </p:notesMasterIdLst>
  <p:sldIdLst>
    <p:sldId id="256" r:id="rId2"/>
    <p:sldId id="257" r:id="rId3"/>
    <p:sldId id="311" r:id="rId4"/>
    <p:sldId id="270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98" r:id="rId14"/>
    <p:sldId id="310" r:id="rId15"/>
    <p:sldId id="281" r:id="rId16"/>
    <p:sldId id="282" r:id="rId17"/>
    <p:sldId id="283" r:id="rId18"/>
    <p:sldId id="299" r:id="rId19"/>
    <p:sldId id="284" r:id="rId20"/>
    <p:sldId id="285" r:id="rId21"/>
    <p:sldId id="286" r:id="rId22"/>
    <p:sldId id="287" r:id="rId23"/>
    <p:sldId id="288" r:id="rId24"/>
    <p:sldId id="289" r:id="rId25"/>
    <p:sldId id="300" r:id="rId26"/>
    <p:sldId id="290" r:id="rId27"/>
    <p:sldId id="291" r:id="rId28"/>
    <p:sldId id="293" r:id="rId29"/>
    <p:sldId id="294" r:id="rId30"/>
    <p:sldId id="312" r:id="rId31"/>
    <p:sldId id="301" r:id="rId32"/>
    <p:sldId id="295" r:id="rId33"/>
    <p:sldId id="296" r:id="rId34"/>
    <p:sldId id="297" r:id="rId35"/>
    <p:sldId id="313" r:id="rId36"/>
    <p:sldId id="303" r:id="rId37"/>
    <p:sldId id="306" r:id="rId38"/>
    <p:sldId id="304" r:id="rId39"/>
    <p:sldId id="305" r:id="rId40"/>
    <p:sldId id="307" r:id="rId41"/>
    <p:sldId id="309" r:id="rId4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37F47-639D-428B-8BCF-57AACEC2188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7DE68E7-8D15-46C9-BF99-C9D17F5658B2}">
      <dgm:prSet phldrT="[Texto]"/>
      <dgm:spPr/>
      <dgm:t>
        <a:bodyPr/>
        <a:lstStyle/>
        <a:p>
          <a:r>
            <a:rPr lang="pt-BR" dirty="0"/>
            <a:t>Requisitos</a:t>
          </a:r>
        </a:p>
      </dgm:t>
    </dgm:pt>
    <dgm:pt modelId="{6EFFB567-CB1A-42AA-AA5F-CBDB400A637F}" type="parTrans" cxnId="{7662A41E-0175-4CFF-A3C5-FA176849DC28}">
      <dgm:prSet/>
      <dgm:spPr/>
      <dgm:t>
        <a:bodyPr/>
        <a:lstStyle/>
        <a:p>
          <a:endParaRPr lang="pt-BR"/>
        </a:p>
      </dgm:t>
    </dgm:pt>
    <dgm:pt modelId="{4F9BCD09-F350-483C-87AF-83B033952908}" type="sibTrans" cxnId="{7662A41E-0175-4CFF-A3C5-FA176849DC28}">
      <dgm:prSet/>
      <dgm:spPr/>
      <dgm:t>
        <a:bodyPr/>
        <a:lstStyle/>
        <a:p>
          <a:endParaRPr lang="pt-BR"/>
        </a:p>
      </dgm:t>
    </dgm:pt>
    <dgm:pt modelId="{14CE8D4C-37A7-4234-A48A-3F889FD96B05}">
      <dgm:prSet phldrT="[Texto]" custT="1"/>
      <dgm:spPr/>
      <dgm:t>
        <a:bodyPr/>
        <a:lstStyle/>
        <a:p>
          <a:r>
            <a:rPr lang="pt-BR" sz="1400" dirty="0"/>
            <a:t>Baseado em entrevistas com o cliente</a:t>
          </a:r>
        </a:p>
      </dgm:t>
    </dgm:pt>
    <dgm:pt modelId="{697C3B85-C989-4372-B338-3CA8CB7DC2D5}" type="parTrans" cxnId="{E2F957FF-B096-4293-B56F-6138A264981A}">
      <dgm:prSet/>
      <dgm:spPr/>
      <dgm:t>
        <a:bodyPr/>
        <a:lstStyle/>
        <a:p>
          <a:endParaRPr lang="pt-BR"/>
        </a:p>
      </dgm:t>
    </dgm:pt>
    <dgm:pt modelId="{B15E74CA-DCDE-4866-AA21-0F5CD7BF46D8}" type="sibTrans" cxnId="{E2F957FF-B096-4293-B56F-6138A264981A}">
      <dgm:prSet/>
      <dgm:spPr/>
      <dgm:t>
        <a:bodyPr/>
        <a:lstStyle/>
        <a:p>
          <a:endParaRPr lang="pt-BR"/>
        </a:p>
      </dgm:t>
    </dgm:pt>
    <dgm:pt modelId="{9B20AA30-ED51-4896-B151-6DCA93D6BB7D}">
      <dgm:prSet phldrT="[Texto]"/>
      <dgm:spPr/>
      <dgm:t>
        <a:bodyPr/>
        <a:lstStyle/>
        <a:p>
          <a:r>
            <a:rPr lang="pt-BR" dirty="0"/>
            <a:t>Conceitual</a:t>
          </a:r>
        </a:p>
      </dgm:t>
    </dgm:pt>
    <dgm:pt modelId="{84544B19-5FD8-4EDE-BFA2-DE21B566459E}" type="parTrans" cxnId="{3BCA7793-FCF7-4953-B053-6EF4E7A0D18C}">
      <dgm:prSet/>
      <dgm:spPr/>
      <dgm:t>
        <a:bodyPr/>
        <a:lstStyle/>
        <a:p>
          <a:endParaRPr lang="pt-BR"/>
        </a:p>
      </dgm:t>
    </dgm:pt>
    <dgm:pt modelId="{47208867-7C68-48AD-9442-6797596273FE}" type="sibTrans" cxnId="{3BCA7793-FCF7-4953-B053-6EF4E7A0D18C}">
      <dgm:prSet/>
      <dgm:spPr/>
      <dgm:t>
        <a:bodyPr/>
        <a:lstStyle/>
        <a:p>
          <a:endParaRPr lang="pt-BR"/>
        </a:p>
      </dgm:t>
    </dgm:pt>
    <dgm:pt modelId="{04716EE8-A560-479D-94CD-BBF7A6791C0C}">
      <dgm:prSet phldrT="[Texto]" custT="1"/>
      <dgm:spPr/>
      <dgm:t>
        <a:bodyPr/>
        <a:lstStyle/>
        <a:p>
          <a:r>
            <a:rPr lang="pt-BR" sz="1500" dirty="0"/>
            <a:t>Criação do modelo conceitual para o cliente</a:t>
          </a:r>
        </a:p>
      </dgm:t>
    </dgm:pt>
    <dgm:pt modelId="{D75CD07B-99BF-47F7-B1FD-06940E568B4C}" type="parTrans" cxnId="{6E6644B9-9E74-4326-8672-239A3AD54FDF}">
      <dgm:prSet/>
      <dgm:spPr/>
      <dgm:t>
        <a:bodyPr/>
        <a:lstStyle/>
        <a:p>
          <a:endParaRPr lang="pt-BR"/>
        </a:p>
      </dgm:t>
    </dgm:pt>
    <dgm:pt modelId="{C75A56AF-E159-4973-B7B8-4378277B23F2}" type="sibTrans" cxnId="{6E6644B9-9E74-4326-8672-239A3AD54FDF}">
      <dgm:prSet/>
      <dgm:spPr/>
      <dgm:t>
        <a:bodyPr/>
        <a:lstStyle/>
        <a:p>
          <a:endParaRPr lang="pt-BR"/>
        </a:p>
      </dgm:t>
    </dgm:pt>
    <dgm:pt modelId="{C6BB358A-4DF8-4106-9BEB-FC4978575A29}">
      <dgm:prSet phldrT="[Texto]"/>
      <dgm:spPr/>
      <dgm:t>
        <a:bodyPr/>
        <a:lstStyle/>
        <a:p>
          <a:r>
            <a:rPr lang="pt-BR" dirty="0"/>
            <a:t>Lógico</a:t>
          </a:r>
        </a:p>
      </dgm:t>
    </dgm:pt>
    <dgm:pt modelId="{FC6ED40C-547C-47B4-BF3E-EC6F169EF74C}" type="parTrans" cxnId="{8AEDDDE0-75E5-409A-AC89-144DD1B655E6}">
      <dgm:prSet/>
      <dgm:spPr/>
      <dgm:t>
        <a:bodyPr/>
        <a:lstStyle/>
        <a:p>
          <a:endParaRPr lang="pt-BR"/>
        </a:p>
      </dgm:t>
    </dgm:pt>
    <dgm:pt modelId="{367C0A3E-0A47-4C9D-8566-75CB3D77035D}" type="sibTrans" cxnId="{8AEDDDE0-75E5-409A-AC89-144DD1B655E6}">
      <dgm:prSet/>
      <dgm:spPr/>
      <dgm:t>
        <a:bodyPr/>
        <a:lstStyle/>
        <a:p>
          <a:endParaRPr lang="pt-BR"/>
        </a:p>
      </dgm:t>
    </dgm:pt>
    <dgm:pt modelId="{FBA81E11-E79C-44A4-A08F-A8E8AC7CC157}">
      <dgm:prSet phldrT="[Texto]" custT="1"/>
      <dgm:spPr/>
      <dgm:t>
        <a:bodyPr/>
        <a:lstStyle/>
        <a:p>
          <a:r>
            <a:rPr lang="pt-BR" sz="1500" dirty="0"/>
            <a:t>Criação do Modelo Lógico (mais técnico)</a:t>
          </a:r>
        </a:p>
      </dgm:t>
    </dgm:pt>
    <dgm:pt modelId="{62D3FC9A-4A24-4B1A-9AA1-A60B254D4A70}" type="parTrans" cxnId="{F64044F5-78CA-4C65-B9D9-70CACCC39852}">
      <dgm:prSet/>
      <dgm:spPr/>
      <dgm:t>
        <a:bodyPr/>
        <a:lstStyle/>
        <a:p>
          <a:endParaRPr lang="pt-BR"/>
        </a:p>
      </dgm:t>
    </dgm:pt>
    <dgm:pt modelId="{A067EFB1-2A5E-4503-BEC9-59D8A276092E}" type="sibTrans" cxnId="{F64044F5-78CA-4C65-B9D9-70CACCC39852}">
      <dgm:prSet/>
      <dgm:spPr/>
      <dgm:t>
        <a:bodyPr/>
        <a:lstStyle/>
        <a:p>
          <a:endParaRPr lang="pt-BR"/>
        </a:p>
      </dgm:t>
    </dgm:pt>
    <dgm:pt modelId="{E0BE19E2-D57D-4A9D-92BA-ABE7A22D7B10}">
      <dgm:prSet/>
      <dgm:spPr/>
      <dgm:t>
        <a:bodyPr/>
        <a:lstStyle/>
        <a:p>
          <a:r>
            <a:rPr lang="pt-BR" dirty="0"/>
            <a:t>Físico</a:t>
          </a:r>
        </a:p>
      </dgm:t>
    </dgm:pt>
    <dgm:pt modelId="{3FDF553C-8147-4845-B8A9-913A01C6624D}" type="parTrans" cxnId="{999A9634-BB8A-4EAF-9CBC-72B5442C3132}">
      <dgm:prSet/>
      <dgm:spPr/>
      <dgm:t>
        <a:bodyPr/>
        <a:lstStyle/>
        <a:p>
          <a:endParaRPr lang="pt-BR"/>
        </a:p>
      </dgm:t>
    </dgm:pt>
    <dgm:pt modelId="{B341E387-464D-461C-988D-CEC19B245A75}" type="sibTrans" cxnId="{999A9634-BB8A-4EAF-9CBC-72B5442C3132}">
      <dgm:prSet/>
      <dgm:spPr/>
      <dgm:t>
        <a:bodyPr/>
        <a:lstStyle/>
        <a:p>
          <a:endParaRPr lang="pt-BR"/>
        </a:p>
      </dgm:t>
    </dgm:pt>
    <dgm:pt modelId="{7EE5246C-097E-4CBC-B1DE-9329A8D90A5B}" type="pres">
      <dgm:prSet presAssocID="{5B037F47-639D-428B-8BCF-57AACEC21880}" presName="rootnode" presStyleCnt="0">
        <dgm:presLayoutVars>
          <dgm:chMax/>
          <dgm:chPref/>
          <dgm:dir/>
          <dgm:animLvl val="lvl"/>
        </dgm:presLayoutVars>
      </dgm:prSet>
      <dgm:spPr/>
    </dgm:pt>
    <dgm:pt modelId="{F74D4E6A-D105-4F06-95D7-9FD52E2E20A2}" type="pres">
      <dgm:prSet presAssocID="{87DE68E7-8D15-46C9-BF99-C9D17F5658B2}" presName="composite" presStyleCnt="0"/>
      <dgm:spPr/>
    </dgm:pt>
    <dgm:pt modelId="{E1829DE7-802E-4FAA-8EED-99AF637CE318}" type="pres">
      <dgm:prSet presAssocID="{87DE68E7-8D15-46C9-BF99-C9D17F5658B2}" presName="bentUpArrow1" presStyleLbl="alignImgPlace1" presStyleIdx="0" presStyleCnt="3"/>
      <dgm:spPr/>
    </dgm:pt>
    <dgm:pt modelId="{FAAC8BCB-60C0-4A28-BECC-B97B39566F3D}" type="pres">
      <dgm:prSet presAssocID="{87DE68E7-8D15-46C9-BF99-C9D17F5658B2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AAEEDB7-71D0-4E1A-8682-2DEA1BED3071}" type="pres">
      <dgm:prSet presAssocID="{87DE68E7-8D15-46C9-BF99-C9D17F5658B2}" presName="ChildText" presStyleLbl="revTx" presStyleIdx="0" presStyleCnt="3" custScaleX="456336" custLinFactX="95368" custLinFactNeighborX="100000" custLinFactNeighborY="-3856">
        <dgm:presLayoutVars>
          <dgm:chMax val="0"/>
          <dgm:chPref val="0"/>
          <dgm:bulletEnabled val="1"/>
        </dgm:presLayoutVars>
      </dgm:prSet>
      <dgm:spPr/>
    </dgm:pt>
    <dgm:pt modelId="{EA8EC7A7-4F4E-4724-9F23-4183A6EEF8F0}" type="pres">
      <dgm:prSet presAssocID="{4F9BCD09-F350-483C-87AF-83B033952908}" presName="sibTrans" presStyleCnt="0"/>
      <dgm:spPr/>
    </dgm:pt>
    <dgm:pt modelId="{1D7D393B-8C3A-4957-8CA9-DB8A4C070967}" type="pres">
      <dgm:prSet presAssocID="{9B20AA30-ED51-4896-B151-6DCA93D6BB7D}" presName="composite" presStyleCnt="0"/>
      <dgm:spPr/>
    </dgm:pt>
    <dgm:pt modelId="{56E492E8-06E6-4A32-8C84-2A02CFF22EBC}" type="pres">
      <dgm:prSet presAssocID="{9B20AA30-ED51-4896-B151-6DCA93D6BB7D}" presName="bentUpArrow1" presStyleLbl="alignImgPlace1" presStyleIdx="1" presStyleCnt="3"/>
      <dgm:spPr/>
    </dgm:pt>
    <dgm:pt modelId="{C61AE929-AECD-4AAC-ACF6-322519629C19}" type="pres">
      <dgm:prSet presAssocID="{9B20AA30-ED51-4896-B151-6DCA93D6BB7D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0DE90535-2EAC-4C62-AB53-947E8FADE7C8}" type="pres">
      <dgm:prSet presAssocID="{9B20AA30-ED51-4896-B151-6DCA93D6BB7D}" presName="ChildText" presStyleLbl="revTx" presStyleIdx="1" presStyleCnt="3" custScaleX="351356" custLinFactX="37970" custLinFactNeighborX="100000" custLinFactNeighborY="-2571">
        <dgm:presLayoutVars>
          <dgm:chMax val="0"/>
          <dgm:chPref val="0"/>
          <dgm:bulletEnabled val="1"/>
        </dgm:presLayoutVars>
      </dgm:prSet>
      <dgm:spPr/>
    </dgm:pt>
    <dgm:pt modelId="{1ADF328E-06D5-4993-8AA1-D03944DB029B}" type="pres">
      <dgm:prSet presAssocID="{47208867-7C68-48AD-9442-6797596273FE}" presName="sibTrans" presStyleCnt="0"/>
      <dgm:spPr/>
    </dgm:pt>
    <dgm:pt modelId="{7D574A5F-5345-4B3A-9AAD-08C876C0F3C0}" type="pres">
      <dgm:prSet presAssocID="{C6BB358A-4DF8-4106-9BEB-FC4978575A29}" presName="composite" presStyleCnt="0"/>
      <dgm:spPr/>
    </dgm:pt>
    <dgm:pt modelId="{8E73B69E-FC48-4407-A2CD-F62C2AF54184}" type="pres">
      <dgm:prSet presAssocID="{C6BB358A-4DF8-4106-9BEB-FC4978575A29}" presName="bentUpArrow1" presStyleLbl="alignImgPlace1" presStyleIdx="2" presStyleCnt="3"/>
      <dgm:spPr/>
    </dgm:pt>
    <dgm:pt modelId="{D12FA71E-FD58-455A-ABDC-7994DD6DB948}" type="pres">
      <dgm:prSet presAssocID="{C6BB358A-4DF8-4106-9BEB-FC4978575A29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174958D-4AA0-4007-9815-461C0F13B3E6}" type="pres">
      <dgm:prSet presAssocID="{C6BB358A-4DF8-4106-9BEB-FC4978575A29}" presName="ChildText" presStyleLbl="revTx" presStyleIdx="2" presStyleCnt="3" custScaleX="357152" custLinFactX="39970" custLinFactNeighborX="100000" custLinFactNeighborY="-6427">
        <dgm:presLayoutVars>
          <dgm:chMax val="0"/>
          <dgm:chPref val="0"/>
          <dgm:bulletEnabled val="1"/>
        </dgm:presLayoutVars>
      </dgm:prSet>
      <dgm:spPr/>
    </dgm:pt>
    <dgm:pt modelId="{E4C8F9D1-B95A-4536-A270-6626E4EED3EF}" type="pres">
      <dgm:prSet presAssocID="{367C0A3E-0A47-4C9D-8566-75CB3D77035D}" presName="sibTrans" presStyleCnt="0"/>
      <dgm:spPr/>
    </dgm:pt>
    <dgm:pt modelId="{E87B16C8-8979-48E2-AE42-0A5FB0DB0590}" type="pres">
      <dgm:prSet presAssocID="{E0BE19E2-D57D-4A9D-92BA-ABE7A22D7B10}" presName="composite" presStyleCnt="0"/>
      <dgm:spPr/>
    </dgm:pt>
    <dgm:pt modelId="{2294CFE7-5CEB-4801-894D-DB4A3E5463BC}" type="pres">
      <dgm:prSet presAssocID="{E0BE19E2-D57D-4A9D-92BA-ABE7A22D7B10}" presName="ParentText" presStyleLbl="node1" presStyleIdx="3" presStyleCnt="4" custLinFactNeighborX="-28805" custLinFactNeighborY="6420">
        <dgm:presLayoutVars>
          <dgm:chMax val="1"/>
          <dgm:chPref val="1"/>
          <dgm:bulletEnabled val="1"/>
        </dgm:presLayoutVars>
      </dgm:prSet>
      <dgm:spPr/>
    </dgm:pt>
  </dgm:ptLst>
  <dgm:cxnLst>
    <dgm:cxn modelId="{1983900B-4DE0-436A-B3C2-C5CD77A5F20F}" type="presOf" srcId="{C6BB358A-4DF8-4106-9BEB-FC4978575A29}" destId="{D12FA71E-FD58-455A-ABDC-7994DD6DB948}" srcOrd="0" destOrd="0" presId="urn:microsoft.com/office/officeart/2005/8/layout/StepDownProcess"/>
    <dgm:cxn modelId="{7662A41E-0175-4CFF-A3C5-FA176849DC28}" srcId="{5B037F47-639D-428B-8BCF-57AACEC21880}" destId="{87DE68E7-8D15-46C9-BF99-C9D17F5658B2}" srcOrd="0" destOrd="0" parTransId="{6EFFB567-CB1A-42AA-AA5F-CBDB400A637F}" sibTransId="{4F9BCD09-F350-483C-87AF-83B033952908}"/>
    <dgm:cxn modelId="{999A9634-BB8A-4EAF-9CBC-72B5442C3132}" srcId="{5B037F47-639D-428B-8BCF-57AACEC21880}" destId="{E0BE19E2-D57D-4A9D-92BA-ABE7A22D7B10}" srcOrd="3" destOrd="0" parTransId="{3FDF553C-8147-4845-B8A9-913A01C6624D}" sibTransId="{B341E387-464D-461C-988D-CEC19B245A75}"/>
    <dgm:cxn modelId="{FE6D6A3E-4223-4ABE-8143-CFC53AAA870A}" type="presOf" srcId="{5B037F47-639D-428B-8BCF-57AACEC21880}" destId="{7EE5246C-097E-4CBC-B1DE-9329A8D90A5B}" srcOrd="0" destOrd="0" presId="urn:microsoft.com/office/officeart/2005/8/layout/StepDownProcess"/>
    <dgm:cxn modelId="{62712F78-D0D8-4D0D-83A2-EFC08E447EC8}" type="presOf" srcId="{E0BE19E2-D57D-4A9D-92BA-ABE7A22D7B10}" destId="{2294CFE7-5CEB-4801-894D-DB4A3E5463BC}" srcOrd="0" destOrd="0" presId="urn:microsoft.com/office/officeart/2005/8/layout/StepDownProcess"/>
    <dgm:cxn modelId="{495D0786-6023-4CAB-9C65-573E7E3FC7BF}" type="presOf" srcId="{FBA81E11-E79C-44A4-A08F-A8E8AC7CC157}" destId="{6174958D-4AA0-4007-9815-461C0F13B3E6}" srcOrd="0" destOrd="0" presId="urn:microsoft.com/office/officeart/2005/8/layout/StepDownProcess"/>
    <dgm:cxn modelId="{08633C8F-457D-4C93-831A-BD6A94F076EF}" type="presOf" srcId="{14CE8D4C-37A7-4234-A48A-3F889FD96B05}" destId="{7AAEEDB7-71D0-4E1A-8682-2DEA1BED3071}" srcOrd="0" destOrd="0" presId="urn:microsoft.com/office/officeart/2005/8/layout/StepDownProcess"/>
    <dgm:cxn modelId="{3BCA7793-FCF7-4953-B053-6EF4E7A0D18C}" srcId="{5B037F47-639D-428B-8BCF-57AACEC21880}" destId="{9B20AA30-ED51-4896-B151-6DCA93D6BB7D}" srcOrd="1" destOrd="0" parTransId="{84544B19-5FD8-4EDE-BFA2-DE21B566459E}" sibTransId="{47208867-7C68-48AD-9442-6797596273FE}"/>
    <dgm:cxn modelId="{772DCF93-0585-412A-B155-686482FA958A}" type="presOf" srcId="{87DE68E7-8D15-46C9-BF99-C9D17F5658B2}" destId="{FAAC8BCB-60C0-4A28-BECC-B97B39566F3D}" srcOrd="0" destOrd="0" presId="urn:microsoft.com/office/officeart/2005/8/layout/StepDownProcess"/>
    <dgm:cxn modelId="{62E31EA9-3C13-4B35-92FD-F802B1142B66}" type="presOf" srcId="{04716EE8-A560-479D-94CD-BBF7A6791C0C}" destId="{0DE90535-2EAC-4C62-AB53-947E8FADE7C8}" srcOrd="0" destOrd="0" presId="urn:microsoft.com/office/officeart/2005/8/layout/StepDownProcess"/>
    <dgm:cxn modelId="{6E6644B9-9E74-4326-8672-239A3AD54FDF}" srcId="{9B20AA30-ED51-4896-B151-6DCA93D6BB7D}" destId="{04716EE8-A560-479D-94CD-BBF7A6791C0C}" srcOrd="0" destOrd="0" parTransId="{D75CD07B-99BF-47F7-B1FD-06940E568B4C}" sibTransId="{C75A56AF-E159-4973-B7B8-4378277B23F2}"/>
    <dgm:cxn modelId="{8659C8D3-6BCB-411C-8D0E-F67062652649}" type="presOf" srcId="{9B20AA30-ED51-4896-B151-6DCA93D6BB7D}" destId="{C61AE929-AECD-4AAC-ACF6-322519629C19}" srcOrd="0" destOrd="0" presId="urn:microsoft.com/office/officeart/2005/8/layout/StepDownProcess"/>
    <dgm:cxn modelId="{8AEDDDE0-75E5-409A-AC89-144DD1B655E6}" srcId="{5B037F47-639D-428B-8BCF-57AACEC21880}" destId="{C6BB358A-4DF8-4106-9BEB-FC4978575A29}" srcOrd="2" destOrd="0" parTransId="{FC6ED40C-547C-47B4-BF3E-EC6F169EF74C}" sibTransId="{367C0A3E-0A47-4C9D-8566-75CB3D77035D}"/>
    <dgm:cxn modelId="{F64044F5-78CA-4C65-B9D9-70CACCC39852}" srcId="{C6BB358A-4DF8-4106-9BEB-FC4978575A29}" destId="{FBA81E11-E79C-44A4-A08F-A8E8AC7CC157}" srcOrd="0" destOrd="0" parTransId="{62D3FC9A-4A24-4B1A-9AA1-A60B254D4A70}" sibTransId="{A067EFB1-2A5E-4503-BEC9-59D8A276092E}"/>
    <dgm:cxn modelId="{E2F957FF-B096-4293-B56F-6138A264981A}" srcId="{87DE68E7-8D15-46C9-BF99-C9D17F5658B2}" destId="{14CE8D4C-37A7-4234-A48A-3F889FD96B05}" srcOrd="0" destOrd="0" parTransId="{697C3B85-C989-4372-B338-3CA8CB7DC2D5}" sibTransId="{B15E74CA-DCDE-4866-AA21-0F5CD7BF46D8}"/>
    <dgm:cxn modelId="{9D51544F-6CF6-48B0-BE53-B42FCDAB224A}" type="presParOf" srcId="{7EE5246C-097E-4CBC-B1DE-9329A8D90A5B}" destId="{F74D4E6A-D105-4F06-95D7-9FD52E2E20A2}" srcOrd="0" destOrd="0" presId="urn:microsoft.com/office/officeart/2005/8/layout/StepDownProcess"/>
    <dgm:cxn modelId="{984A62D6-9522-4FD6-830C-9B96A4AE1DBC}" type="presParOf" srcId="{F74D4E6A-D105-4F06-95D7-9FD52E2E20A2}" destId="{E1829DE7-802E-4FAA-8EED-99AF637CE318}" srcOrd="0" destOrd="0" presId="urn:microsoft.com/office/officeart/2005/8/layout/StepDownProcess"/>
    <dgm:cxn modelId="{730A855C-3F64-46FC-90D7-2E8E34D938A9}" type="presParOf" srcId="{F74D4E6A-D105-4F06-95D7-9FD52E2E20A2}" destId="{FAAC8BCB-60C0-4A28-BECC-B97B39566F3D}" srcOrd="1" destOrd="0" presId="urn:microsoft.com/office/officeart/2005/8/layout/StepDownProcess"/>
    <dgm:cxn modelId="{37C80533-0245-4ABB-8BB2-8CE58C65A5C2}" type="presParOf" srcId="{F74D4E6A-D105-4F06-95D7-9FD52E2E20A2}" destId="{7AAEEDB7-71D0-4E1A-8682-2DEA1BED3071}" srcOrd="2" destOrd="0" presId="urn:microsoft.com/office/officeart/2005/8/layout/StepDownProcess"/>
    <dgm:cxn modelId="{4A487D06-0271-4B8A-BEC0-10EB69A3872C}" type="presParOf" srcId="{7EE5246C-097E-4CBC-B1DE-9329A8D90A5B}" destId="{EA8EC7A7-4F4E-4724-9F23-4183A6EEF8F0}" srcOrd="1" destOrd="0" presId="urn:microsoft.com/office/officeart/2005/8/layout/StepDownProcess"/>
    <dgm:cxn modelId="{2F433697-53FA-4162-8B73-ADE5307F0E43}" type="presParOf" srcId="{7EE5246C-097E-4CBC-B1DE-9329A8D90A5B}" destId="{1D7D393B-8C3A-4957-8CA9-DB8A4C070967}" srcOrd="2" destOrd="0" presId="urn:microsoft.com/office/officeart/2005/8/layout/StepDownProcess"/>
    <dgm:cxn modelId="{259F803E-16AA-42D0-AA56-CBE7A0CBCCAB}" type="presParOf" srcId="{1D7D393B-8C3A-4957-8CA9-DB8A4C070967}" destId="{56E492E8-06E6-4A32-8C84-2A02CFF22EBC}" srcOrd="0" destOrd="0" presId="urn:microsoft.com/office/officeart/2005/8/layout/StepDownProcess"/>
    <dgm:cxn modelId="{89516EBD-A9F9-4F67-97FD-67A933A67820}" type="presParOf" srcId="{1D7D393B-8C3A-4957-8CA9-DB8A4C070967}" destId="{C61AE929-AECD-4AAC-ACF6-322519629C19}" srcOrd="1" destOrd="0" presId="urn:microsoft.com/office/officeart/2005/8/layout/StepDownProcess"/>
    <dgm:cxn modelId="{2167B332-EDCA-48FE-9DF2-166603D3759E}" type="presParOf" srcId="{1D7D393B-8C3A-4957-8CA9-DB8A4C070967}" destId="{0DE90535-2EAC-4C62-AB53-947E8FADE7C8}" srcOrd="2" destOrd="0" presId="urn:microsoft.com/office/officeart/2005/8/layout/StepDownProcess"/>
    <dgm:cxn modelId="{399901BB-C4CC-4908-A03F-C91CF99F880A}" type="presParOf" srcId="{7EE5246C-097E-4CBC-B1DE-9329A8D90A5B}" destId="{1ADF328E-06D5-4993-8AA1-D03944DB029B}" srcOrd="3" destOrd="0" presId="urn:microsoft.com/office/officeart/2005/8/layout/StepDownProcess"/>
    <dgm:cxn modelId="{1252FEF1-DAAA-4420-9B1E-AA66FF508E26}" type="presParOf" srcId="{7EE5246C-097E-4CBC-B1DE-9329A8D90A5B}" destId="{7D574A5F-5345-4B3A-9AAD-08C876C0F3C0}" srcOrd="4" destOrd="0" presId="urn:microsoft.com/office/officeart/2005/8/layout/StepDownProcess"/>
    <dgm:cxn modelId="{5A75D637-2677-4F41-B2F6-A102F05FDA5D}" type="presParOf" srcId="{7D574A5F-5345-4B3A-9AAD-08C876C0F3C0}" destId="{8E73B69E-FC48-4407-A2CD-F62C2AF54184}" srcOrd="0" destOrd="0" presId="urn:microsoft.com/office/officeart/2005/8/layout/StepDownProcess"/>
    <dgm:cxn modelId="{157643DC-98D9-434F-A293-56954D69498C}" type="presParOf" srcId="{7D574A5F-5345-4B3A-9AAD-08C876C0F3C0}" destId="{D12FA71E-FD58-455A-ABDC-7994DD6DB948}" srcOrd="1" destOrd="0" presId="urn:microsoft.com/office/officeart/2005/8/layout/StepDownProcess"/>
    <dgm:cxn modelId="{18D41D90-A23E-4C10-B540-0CE9D33164FE}" type="presParOf" srcId="{7D574A5F-5345-4B3A-9AAD-08C876C0F3C0}" destId="{6174958D-4AA0-4007-9815-461C0F13B3E6}" srcOrd="2" destOrd="0" presId="urn:microsoft.com/office/officeart/2005/8/layout/StepDownProcess"/>
    <dgm:cxn modelId="{900E3545-761D-478A-BA6D-9B2E4B8FE6D1}" type="presParOf" srcId="{7EE5246C-097E-4CBC-B1DE-9329A8D90A5B}" destId="{E4C8F9D1-B95A-4536-A270-6626E4EED3EF}" srcOrd="5" destOrd="0" presId="urn:microsoft.com/office/officeart/2005/8/layout/StepDownProcess"/>
    <dgm:cxn modelId="{2AEE3145-966B-4897-A67A-B56E91F47052}" type="presParOf" srcId="{7EE5246C-097E-4CBC-B1DE-9329A8D90A5B}" destId="{E87B16C8-8979-48E2-AE42-0A5FB0DB0590}" srcOrd="6" destOrd="0" presId="urn:microsoft.com/office/officeart/2005/8/layout/StepDownProcess"/>
    <dgm:cxn modelId="{273C1CC3-A1FA-4ADD-8078-684582E032F5}" type="presParOf" srcId="{E87B16C8-8979-48E2-AE42-0A5FB0DB0590}" destId="{2294CFE7-5CEB-4801-894D-DB4A3E5463B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29DE7-802E-4FAA-8EED-99AF637CE318}">
      <dsp:nvSpPr>
        <dsp:cNvPr id="0" name=""/>
        <dsp:cNvSpPr/>
      </dsp:nvSpPr>
      <dsp:spPr>
        <a:xfrm rot="5400000">
          <a:off x="3319468" y="497157"/>
          <a:ext cx="436612" cy="497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C8BCB-60C0-4A28-BECC-B97B39566F3D}">
      <dsp:nvSpPr>
        <dsp:cNvPr id="0" name=""/>
        <dsp:cNvSpPr/>
      </dsp:nvSpPr>
      <dsp:spPr>
        <a:xfrm>
          <a:off x="3203793" y="13163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Requisitos</a:t>
          </a:r>
        </a:p>
      </dsp:txBody>
      <dsp:txXfrm>
        <a:off x="3228912" y="38282"/>
        <a:ext cx="684760" cy="464236"/>
      </dsp:txXfrm>
    </dsp:sp>
    <dsp:sp modelId="{7AAEEDB7-71D0-4E1A-8682-2DEA1BED3071}">
      <dsp:nvSpPr>
        <dsp:cNvPr id="0" name=""/>
        <dsp:cNvSpPr/>
      </dsp:nvSpPr>
      <dsp:spPr>
        <a:xfrm>
          <a:off x="4030737" y="46196"/>
          <a:ext cx="2439424" cy="41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Baseado em entrevistas com o cliente</a:t>
          </a:r>
        </a:p>
      </dsp:txBody>
      <dsp:txXfrm>
        <a:off x="4030737" y="46196"/>
        <a:ext cx="2439424" cy="415821"/>
      </dsp:txXfrm>
    </dsp:sp>
    <dsp:sp modelId="{56E492E8-06E6-4A32-8C84-2A02CFF22EBC}">
      <dsp:nvSpPr>
        <dsp:cNvPr id="0" name=""/>
        <dsp:cNvSpPr/>
      </dsp:nvSpPr>
      <dsp:spPr>
        <a:xfrm rot="5400000">
          <a:off x="4272962" y="1075082"/>
          <a:ext cx="436612" cy="497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AE929-AECD-4AAC-ACF6-322519629C19}">
      <dsp:nvSpPr>
        <dsp:cNvPr id="0" name=""/>
        <dsp:cNvSpPr/>
      </dsp:nvSpPr>
      <dsp:spPr>
        <a:xfrm>
          <a:off x="4157286" y="591089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Conceitual</a:t>
          </a:r>
        </a:p>
      </dsp:txBody>
      <dsp:txXfrm>
        <a:off x="4182405" y="616208"/>
        <a:ext cx="684760" cy="464236"/>
      </dsp:txXfrm>
    </dsp:sp>
    <dsp:sp modelId="{0DE90535-2EAC-4C62-AB53-947E8FADE7C8}">
      <dsp:nvSpPr>
        <dsp:cNvPr id="0" name=""/>
        <dsp:cNvSpPr/>
      </dsp:nvSpPr>
      <dsp:spPr>
        <a:xfrm>
          <a:off x="4957993" y="629465"/>
          <a:ext cx="1878235" cy="41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Criação do modelo conceitual para o cliente</a:t>
          </a:r>
        </a:p>
      </dsp:txBody>
      <dsp:txXfrm>
        <a:off x="4957993" y="629465"/>
        <a:ext cx="1878235" cy="415821"/>
      </dsp:txXfrm>
    </dsp:sp>
    <dsp:sp modelId="{8E73B69E-FC48-4407-A2CD-F62C2AF54184}">
      <dsp:nvSpPr>
        <dsp:cNvPr id="0" name=""/>
        <dsp:cNvSpPr/>
      </dsp:nvSpPr>
      <dsp:spPr>
        <a:xfrm rot="5400000">
          <a:off x="5443886" y="1653007"/>
          <a:ext cx="436612" cy="49706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FA71E-FD58-455A-ABDC-7994DD6DB948}">
      <dsp:nvSpPr>
        <dsp:cNvPr id="0" name=""/>
        <dsp:cNvSpPr/>
      </dsp:nvSpPr>
      <dsp:spPr>
        <a:xfrm>
          <a:off x="5328210" y="1169014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Lógico</a:t>
          </a:r>
        </a:p>
      </dsp:txBody>
      <dsp:txXfrm>
        <a:off x="5353329" y="1194133"/>
        <a:ext cx="684760" cy="464236"/>
      </dsp:txXfrm>
    </dsp:sp>
    <dsp:sp modelId="{6174958D-4AA0-4007-9815-461C0F13B3E6}">
      <dsp:nvSpPr>
        <dsp:cNvPr id="0" name=""/>
        <dsp:cNvSpPr/>
      </dsp:nvSpPr>
      <dsp:spPr>
        <a:xfrm>
          <a:off x="6124117" y="1191356"/>
          <a:ext cx="1909219" cy="415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500" kern="1200" dirty="0"/>
            <a:t>Criação do Modelo Lógico (mais técnico)</a:t>
          </a:r>
        </a:p>
      </dsp:txBody>
      <dsp:txXfrm>
        <a:off x="6124117" y="1191356"/>
        <a:ext cx="1909219" cy="415821"/>
      </dsp:txXfrm>
    </dsp:sp>
    <dsp:sp modelId="{2294CFE7-5CEB-4801-894D-DB4A3E5463BC}">
      <dsp:nvSpPr>
        <dsp:cNvPr id="0" name=""/>
        <dsp:cNvSpPr/>
      </dsp:nvSpPr>
      <dsp:spPr>
        <a:xfrm>
          <a:off x="6287418" y="1760103"/>
          <a:ext cx="734998" cy="51447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Físico</a:t>
          </a:r>
        </a:p>
      </dsp:txBody>
      <dsp:txXfrm>
        <a:off x="6312537" y="1785222"/>
        <a:ext cx="684760" cy="464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B1BDB-E09B-4875-A04B-F490B2C7E179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E5B14-CA0C-4D4A-9C23-C323AB4EA0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55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28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084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697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7694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FE5B14-CA0C-4D4A-9C23-C323AB4EA08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2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3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9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2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DFBB-9D91-4B5F-B100-56BCB18758B7}" type="datetimeFigureOut">
              <a:rPr lang="pt-BR" smtClean="0"/>
              <a:t>05/08/2024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10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rmodeloweb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2078038" y="3360738"/>
            <a:ext cx="706596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dirty="0">
                <a:solidFill>
                  <a:srgbClr val="359830"/>
                </a:solidFill>
              </a:rPr>
              <a:t>Banco de Dados </a:t>
            </a:r>
          </a:p>
          <a:p>
            <a:pPr eaLnBrk="1" hangingPunct="1"/>
            <a:r>
              <a:rPr lang="pt-BR" altLang="pt-BR" dirty="0">
                <a:solidFill>
                  <a:srgbClr val="359830"/>
                </a:solidFill>
              </a:rPr>
              <a:t>Prof. Ederson da Costa</a:t>
            </a:r>
          </a:p>
          <a:p>
            <a:pPr eaLnBrk="1" hangingPunct="1"/>
            <a:r>
              <a:rPr lang="pt-BR" altLang="pt-BR" dirty="0">
                <a:solidFill>
                  <a:srgbClr val="359830"/>
                </a:solidFill>
              </a:rPr>
              <a:t>Prof.edersondacosta@gmail.com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078038" y="4551363"/>
            <a:ext cx="68865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61703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Entender determinado problema nem sempre é uma tarefa fácil, principalmente se você não está familiarizado com a área de atuação de seu cliente, e/ou o cliente não sabe descrever sobre o problema a qual você foi contratado para resolver. 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Procure entender totalmente o tipo de empreendimento no qual o banco de dados será modelado.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Levantamento de Requisitos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0299" y="1779662"/>
            <a:ext cx="2376264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98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Antes da implementação em um SGBD, precisamos de uma descrição formal da estrutura de um banco de dados, de forma independente do SGBD. 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Existem 3 tipos de descrições: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primeira delas é chamada </a:t>
            </a:r>
            <a:r>
              <a:rPr lang="pt-BR" sz="1600" b="1" dirty="0"/>
              <a:t>modelo conceitual.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Podemos comparar o modelo conceitual com o pseudocódigo / português estruturado em algoritmos, na qual construímos os algoritmos independentes de que linguagem de programação iremos desenvolver nossos programas.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3158" y="1923678"/>
            <a:ext cx="3812884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098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926758-48AB-405F-8F97-7916C6C9C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094" y="1253643"/>
            <a:ext cx="4640774" cy="348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8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Basicamente são as tabelas que terão no banco: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https://app.brmodeloweb.com/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Conceitual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56891"/>
            <a:ext cx="3526293" cy="10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501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Costumamos representar um modelo conceitual através da abordagem entidade–relacionamento (ER).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Nesta abordagem construímos um diagrama, chamado diagrama entidade-relacionamento (DER).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Observe o diagrama que originou as tabelas CLIENTES e TELEFONES: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56891"/>
            <a:ext cx="3526293" cy="10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493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Entidade pode ser entendida como uma “coisa” ou algo da realidade modelada onde deseja-se manter informações no banco de dados (BD).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 exemplo anterior, as tabelas Clientes e Telefones são as entidades no modelo Entidade-Relacionamento.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56891"/>
            <a:ext cx="3526293" cy="101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69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Outro exemplo seria em um sistema escolar, algumas entidades podem ser os alunos, professores, horário, disciplinas e avaliações.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Note que uma entidade pode representar tanto objetos concretos (alunos), quanto objetos abstratos (horário).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entidade é representada por um retângulo.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Uma entidade se transformará em uma tabela no modelo físico de banco de dados. 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87919"/>
            <a:ext cx="3526293" cy="95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20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entidade ALUNOS representa todos os estudantes sobre os quais se deseja manter informações no BD.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Relacionamento é um conjunto de associações entre entidades.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 relacionamento é representado por um </a:t>
            </a:r>
            <a:r>
              <a:rPr lang="pt-BR" sz="1600" b="1" dirty="0"/>
              <a:t>LOSANGO e o nome do relacionamento (ESTUDA)</a:t>
            </a:r>
            <a:r>
              <a:rPr lang="pt-BR" sz="1600" dirty="0"/>
              <a:t>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Esse losango é ligado por linhas aos retângulos que representam as entidades participantes do relacionamento.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087919"/>
            <a:ext cx="3526293" cy="95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84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/>
              <a:t>Um conjunto de objetos classificados como pessoas (relacionamento PESSOA).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/>
              <a:t>Um conjunto de objetos classificados como departamentos (relacionamento DEPARTAMENTO).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pt-BR" sz="1600" dirty="0"/>
              <a:t>Um conjunto de associações, que ligam um departamento a uma pessoa. (Relacionamento LOTAÇÃO).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Entidade /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1DAF86-9F27-4736-BEDF-F9AA3F243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16" y="1779662"/>
            <a:ext cx="3602733" cy="6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15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Observe o modelo que representa um relacionamento entre Titular e Dependente e em seguida, considere os seguintes questionamentos: </a:t>
            </a:r>
          </a:p>
          <a:p>
            <a:endParaRPr lang="pt-BR" sz="1600" dirty="0"/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Um TITULAR pode não ter DEPENDENTES?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Um DEPENDENTE pode ter mais de um TITULAR associado ?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Determinado TITULAR pode possuir mais de um DEPENDENTE?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Pode existir DEPENDENTE sem algum TITULAR associado? 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92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pt-BR" altLang="pt-BR" sz="1600" dirty="0"/>
              <a:t>Um banco de dados é um conjunto de arquivos relacionados entre si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pt-BR" sz="1600" dirty="0"/>
              <a:t>Um banco de dados é uma coleção de dados operacionais armazenados usados pelas aplicações de uma determinada organização.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altLang="pt-BR" sz="1600" dirty="0"/>
              <a:t>Um banco de dados é uma coleção de dados relacionados (Representando algum aspecto do mundo real (</a:t>
            </a:r>
            <a:r>
              <a:rPr lang="pt-BR" altLang="pt-BR" sz="1600" dirty="0" err="1"/>
              <a:t>mini-mundo</a:t>
            </a:r>
            <a:r>
              <a:rPr lang="pt-BR" altLang="pt-BR" sz="1600" dirty="0"/>
              <a:t> ou universo de </a:t>
            </a:r>
            <a:r>
              <a:rPr lang="pt-BR" altLang="pt-BR" sz="1600"/>
              <a:t>discurso))</a:t>
            </a:r>
            <a:endParaRPr lang="pt-BR" alt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847453"/>
            <a:ext cx="2943035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408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As respostas desses questionamentos dependem do problema sendo modelado.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Para que possamos expressar essas ideias no modelo, é necessário definir uma propriedade importante do relacionamento - </a:t>
            </a:r>
            <a:r>
              <a:rPr lang="pt-BR" sz="1600" b="1" dirty="0"/>
              <a:t>sua cardinalidade</a:t>
            </a:r>
            <a:r>
              <a:rPr lang="pt-BR" sz="1600" dirty="0"/>
              <a:t>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cardinalidade é um número que expressa o comportamento (número de ocorrências) de determinada entidade associada a uma ocorrência da entidade em questão através do relacionamento.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38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Existem dois tipos de cardinalidade: mínima e máxima. A cardinalidade máxima, expressa o número máximo de ocorrências de determinada entidade, associada a uma ocorrência da entidade em questão, através do relacionamento.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cardinalidade mínima, expressa o número mínimo de ocorrências de determinada entidade associada a uma ocorrência da entidade em questão através do relacionamento:  </a:t>
            </a:r>
            <a:r>
              <a:rPr lang="pt-BR" sz="1600" b="1" dirty="0"/>
              <a:t>Cardinalidade (Mínimo, Máximo) </a:t>
            </a:r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73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Partimos de determinada entidade e a cardinalidade correspondente a essa entidade é representada no lado oposto.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Em nosso exemplo, a cardinalidade (0:N) faz referência a TITULAR, já a cardinalidade (1:1), faz referência a DEPENDENTE.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Uma ocorrência de TITULAR pode não estar associada a uma ocorrência de dependente ou pode estar associada a várias ocorrências dele;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65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Uma ocorrência de dependente está associada a apenas uma ocorrência de TITULAR.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8195" y="2257595"/>
            <a:ext cx="3526293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365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Observação: Na prática, para as cardinalidades máximas, costumamos distinguir dois tipos: 1 (um) e N (cardinalidades maiores que 1).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Já para a as cardinalidades mínimas, costumamos distinguir dois tipos: 0 (zero) e 1 (um).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23976" y="2257595"/>
            <a:ext cx="754730" cy="61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3342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Cardinalidade do Relacionamento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432173"/>
            <a:ext cx="3962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29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Atributo é uma característica relevante associada a cada ocorrência de entidade ou Relacionamento.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Para deixarmos o modelo de entidade e relacionamentos mais preciso, é necessário que haja uma forma de distinguir uma ocorrência da entidade das demais ocorrências da mesma entidade.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Sendo assim, cada entidade deve possuir um identificador.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Há várias formas de identificarmos entidades. Observe o modelo: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1995686"/>
            <a:ext cx="2540895" cy="15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453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Neste caso, a entidade aluno possui um único identificador (</a:t>
            </a:r>
            <a:r>
              <a:rPr lang="pt-BR" sz="1600" b="1" dirty="0"/>
              <a:t>Matrícula</a:t>
            </a:r>
            <a:r>
              <a:rPr lang="pt-BR" sz="1600" dirty="0"/>
              <a:t>).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Em outras palavras, cada aluno deve possuir uma matrícula diferente.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Existem situações onde é necessário mais de um atributo para identificar determinada entidade.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Observe que para diferenciar um atributo identificador dos demais </a:t>
            </a:r>
            <a:r>
              <a:rPr lang="pt-BR" sz="1600" b="1" dirty="0"/>
              <a:t>atributos, este aparece preenchido em azul</a:t>
            </a:r>
            <a:r>
              <a:rPr lang="pt-BR" sz="1600" dirty="0"/>
              <a:t>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1995686"/>
            <a:ext cx="2540895" cy="1544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914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Imagine uma biblioteca onde os livros ficam armazenados em prateleiras.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Estas prateleiras encontram-se organizadas em corredores.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Dessa forma, para identificar uma prateleira é necessário conhecer seu número, além do número do corredor correspondente.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Observe o modelo: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2104646"/>
            <a:ext cx="2540895" cy="132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767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Vimos que o identificador de entidade corresponde a um conjunto de atributos e relacionamentos cujos valores diferenciam cada ocorrência de entidade.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 caso de relacionamentos, em geral a identificação ocorre através das ocorrências das entidades que fazem parte dele.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Atributo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8330" y="2104646"/>
            <a:ext cx="2540895" cy="132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6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modelagem de dados é a criação de uma estrutura de dados eletrônica (banco de dados) que representa um conjunto de informações.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 objetivo é incluir dados em uma estrutura que possibilite transformar os dados originais em vários tipos de saídas como formulários, relatórios, etiquetas ou gráficos.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847453"/>
            <a:ext cx="2943035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522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 MER focamos nas entidades, atributos e relacionamentos entre elas, mas não detalha questões como tipos de dados ou chaves estrangeiras.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Já no DER, é uma representação mais detalhada do modelo de dados, com ênfase em elementos como chaves primárias, chaves estrangeiras e tipos de dados.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MER X DER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85" y="1419225"/>
            <a:ext cx="2555751" cy="219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3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Passos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8" name="Espaço Reservado para Conteúdo 6">
            <a:extLst>
              <a:ext uri="{FF2B5EF4-FFF2-40B4-BE49-F238E27FC236}">
                <a16:creationId xmlns:a16="http://schemas.microsoft.com/office/drawing/2014/main" id="{248382BC-7F97-4563-AC5D-339801B5C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8947786"/>
              </p:ext>
            </p:extLst>
          </p:nvPr>
        </p:nvGraphicFramePr>
        <p:xfrm>
          <a:off x="-1260648" y="1693839"/>
          <a:ext cx="10271465" cy="2274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C6267427-89F4-4C2C-A154-81AF3A51D482}"/>
              </a:ext>
            </a:extLst>
          </p:cNvPr>
          <p:cNvSpPr txBox="1"/>
          <p:nvPr/>
        </p:nvSpPr>
        <p:spPr>
          <a:xfrm>
            <a:off x="5868144" y="3507854"/>
            <a:ext cx="31683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500" dirty="0"/>
              <a:t>Criação dos scripts, estratégias de segurança e armazenamento.</a:t>
            </a:r>
          </a:p>
        </p:txBody>
      </p:sp>
    </p:spTree>
    <p:extLst>
      <p:ext uri="{BB962C8B-B14F-4D97-AF65-F5344CB8AC3E}">
        <p14:creationId xmlns:p14="http://schemas.microsoft.com/office/powerpoint/2010/main" val="3633157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>
                <a:solidFill>
                  <a:srgbClr val="FF0000"/>
                </a:solidFill>
              </a:rPr>
              <a:t>Exercícios práticos </a:t>
            </a:r>
            <a:endParaRPr lang="pt-BR" sz="1600" dirty="0">
              <a:solidFill>
                <a:srgbClr val="FF0000"/>
              </a:solidFill>
            </a:endParaRPr>
          </a:p>
          <a:p>
            <a:pPr algn="l"/>
            <a:r>
              <a:rPr lang="pt-BR" sz="1600" dirty="0"/>
              <a:t>Para facilitar o entendimento e ilustrar os elementos que definem um diagrama ER, serão apresentados alguns problemas com o seu propósito e as necessidades que este deve atender. </a:t>
            </a:r>
          </a:p>
          <a:p>
            <a:pPr algn="l"/>
            <a:r>
              <a:rPr lang="pt-BR" sz="1600" dirty="0"/>
              <a:t>Os cenários apresentados descrevem uma aplicação real de um sistema de banco de dados, sendo assim várias entidades, atributos e relacionamentos devem ser respeitados a fim de que o sistema funcione da forma esperada. </a:t>
            </a:r>
          </a:p>
          <a:p>
            <a:pPr algn="l"/>
            <a:r>
              <a:rPr lang="pt-BR" sz="1600" dirty="0"/>
              <a:t>Para isto, será criado para cada situação, um modelo ER que descreva todas as particularidades expostas, servindo de base para ilustrar os conceitos que envolvem a modelagem de um banco de dados relacional. 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https://app.brmodeloweb.com/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Exercícios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19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Exercícios práticos  (Clínica Veterinária)</a:t>
            </a:r>
            <a:endParaRPr lang="pt-BR" sz="1600" dirty="0"/>
          </a:p>
          <a:p>
            <a:pPr algn="l"/>
            <a:r>
              <a:rPr lang="pt-BR" sz="1600" dirty="0"/>
              <a:t>1 - Elaborar o M.E.R: O objetivo é desenvolver um modelo de dados para um hospital veterinário.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Cada cliente pode possuir um ou vários animais em tratamento. Cada animal pode estar sofrendo de uma ou várias enfermidades.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/>
              <a:t>Os casos mais simples são resolvidos, geralmente, por um único veterinário, entretanto podem ocorrer casos em que um animal é atendido por mais de um veterinário. </a:t>
            </a:r>
          </a:p>
          <a:p>
            <a:pPr algn="l"/>
            <a:r>
              <a:rPr lang="pt-BR" sz="1600" i="1" dirty="0">
                <a:solidFill>
                  <a:srgbClr val="FF0000"/>
                </a:solidFill>
              </a:rPr>
              <a:t>Mínimo 5 atributos por tabela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Exercícios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424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b="1" dirty="0"/>
              <a:t>Exercícios práticos  (Locadora de veículo )</a:t>
            </a:r>
            <a:endParaRPr lang="pt-BR" sz="1600" dirty="0"/>
          </a:p>
          <a:p>
            <a:pPr algn="l"/>
            <a:r>
              <a:rPr lang="pt-BR" sz="1600" dirty="0"/>
              <a:t>2 - Elaborar o M.E.R., bem como identificar os atributos de cada entidade e relacionamentos, para uma Locadora de Automóveis, sabendo-se que: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Para cada veículo locado é necessário saber , a marca, modelo, descrição, cor, placa e outros;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Para cada contrato é necessário saber, data, preço da diária, o veículo, o cliente e o valor do seguro;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Para cada cliente é necessário saber, o nome, endereço, </a:t>
            </a:r>
            <a:r>
              <a:rPr lang="pt-BR" sz="1600" dirty="0" err="1"/>
              <a:t>cpf</a:t>
            </a:r>
            <a:r>
              <a:rPr lang="pt-BR" sz="1600" dirty="0"/>
              <a:t> e outros dados pessoais;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Exercícios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631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3 - Elaborar o M.E.R., bem como identificar os atributos de cada entidade e relacionamentos, para uma clínica médica, sabendo-se que: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Considere um BD com o nome CLÍNICA e seus requisitos.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O BD deve armazenar o </a:t>
            </a:r>
            <a:r>
              <a:rPr lang="pt-BR" sz="1600" b="1" dirty="0"/>
              <a:t>registro dos médicos</a:t>
            </a:r>
            <a:r>
              <a:rPr lang="pt-BR" sz="1600" dirty="0"/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CRM (código único);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Endereço;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Telefone;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Especialidade;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66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b="1" dirty="0"/>
              <a:t>Registro dos pacientes: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CPF (código único);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Endereço;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Telefone;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RG</a:t>
            </a:r>
          </a:p>
          <a:p>
            <a:pPr algn="l"/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77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b="1" dirty="0"/>
              <a:t>Registro dos consultas: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Cada consulta é realizada por um médico e para um paciente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Deve possuir um código identificador;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Deve conter a data e horário de agendamento;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Conter as observações;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680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b="1" dirty="0"/>
              <a:t>Registro do exames: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Código Identificador;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Nome do Exame;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Tipo de Exame;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Paciente;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Resultado;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182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626511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 base nas informações da Clínica Médica, agora vamos criar o modelo entidade relacionamento para este projeto.</a:t>
            </a:r>
          </a:p>
          <a:p>
            <a:pPr marL="285750" indent="-285750" algn="just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Crie o modelo entidade relacionamento com: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www.brmodeloweb.com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1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Quando resolvemos informatizar um BD, utilizamos um programa especial para realizar essa tarefa, o SGBD – Sistema Gerenciador de Banco de Dados.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Em um SGBD relacional, enxergamos os dados armazenados em uma estrutura chamada tabela.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Neste modelo, as tabelas de um BD são relacionadas, permitindo assim que possamos recuperar informações envolvendo várias delas.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1864697"/>
            <a:ext cx="2943035" cy="1701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218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 – Possível Solução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756EFB-4919-4C0F-8E5D-79796615C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585075"/>
            <a:ext cx="5470798" cy="237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34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 – Estudo de Caso – Possível Solução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9F60B8-50BC-4DDA-8BBF-35723AD45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659" y="1555153"/>
            <a:ext cx="5592034" cy="30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8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Clientes</a:t>
            </a:r>
            <a:endParaRPr lang="pt-BR" sz="1600" b="1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9040"/>
              </p:ext>
            </p:extLst>
          </p:nvPr>
        </p:nvGraphicFramePr>
        <p:xfrm>
          <a:off x="1403648" y="2067694"/>
          <a:ext cx="6480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Data de Nascimento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Ederson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07/02/1984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05/03/2001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Márcia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02/08/1980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Carlos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01/04/1976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16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Telefones</a:t>
            </a:r>
            <a:endParaRPr lang="pt-BR" sz="1600" b="1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24943"/>
              </p:ext>
            </p:extLst>
          </p:nvPr>
        </p:nvGraphicFramePr>
        <p:xfrm>
          <a:off x="1403648" y="2067694"/>
          <a:ext cx="64807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67 99634-3031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Celular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67 3025-1590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Residencial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67 3321-7676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Comercial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67 99983-4555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Celular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47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Podemos verificar que a tabela </a:t>
            </a:r>
            <a:r>
              <a:rPr lang="pt-BR" sz="1600" b="1" dirty="0"/>
              <a:t>CLIENTES </a:t>
            </a:r>
            <a:r>
              <a:rPr lang="pt-BR" sz="1600" dirty="0"/>
              <a:t>está relacionada com a tabela Telefones. Note que o cliente Ederson possui um celular.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A cliente Márcia possui um telefone comercial e Carlos possui um celular.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Tal constatação é verificada após comparar a coluna CÓDIGO da tabela CLIENTES com a coluna CÓDIGO da tabela TELEFONES. A coluna CÓDIGO é utilizada para fazer o relacionamento entre as tabelas.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3001" y="2265257"/>
            <a:ext cx="2943035" cy="900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5445621" y="258127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054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Entretanto, para que possamos implementar, de forma correta, um BD utilizando algum SGBD, temos que passar por uma fase intermediária chamada modelagem de dados.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Quando estamos aprendendo a programar e desenvolver os algoritmos, em geral dividimos esta tarefa em três fases: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Entendimento do problema;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Construção do algoritmo;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Implementação (linguagem de programação).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3292" y="1779662"/>
            <a:ext cx="271027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511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907704" y="1707654"/>
            <a:ext cx="3672830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Em se tratando de banco de dados não é muito diferente: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Entendimento do problema;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Construção do modelo ER – entidade e relacionamento; 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1600" dirty="0"/>
              <a:t>Implementação (SGBD).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Introdução à Banco de Dados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Modelagem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5903" y="1851670"/>
            <a:ext cx="3291659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7484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2020</Words>
  <Application>Microsoft Office PowerPoint</Application>
  <PresentationFormat>On-screen Show (16:9)</PresentationFormat>
  <Paragraphs>229</Paragraphs>
  <Slides>41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APLICADO PARA JOGOS - 2º ANO A - 2021</dc:title>
  <dc:creator>Ederson</dc:creator>
  <cp:lastModifiedBy>Ederson</cp:lastModifiedBy>
  <cp:revision>51</cp:revision>
  <dcterms:created xsi:type="dcterms:W3CDTF">2021-03-17T09:54:15Z</dcterms:created>
  <dcterms:modified xsi:type="dcterms:W3CDTF">2024-08-05T14:17:08Z</dcterms:modified>
</cp:coreProperties>
</file>