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317" r:id="rId3"/>
    <p:sldId id="318" r:id="rId4"/>
    <p:sldId id="343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278" r:id="rId30"/>
  </p:sldIdLst>
  <p:sldSz cx="9144000" cy="5143500" type="screen16x9"/>
  <p:notesSz cx="6858000" cy="9144000"/>
  <p:embeddedFontLst>
    <p:embeddedFont>
      <p:font typeface="Dosis" panose="020B0604020202020204" charset="0"/>
      <p:regular r:id="rId32"/>
      <p:bold r:id="rId33"/>
    </p:embeddedFont>
    <p:embeddedFont>
      <p:font typeface="Sniglet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FA7B-B1CE-40F9-9692-5466D7431687}" type="datetimeFigureOut">
              <a:rPr lang="pt-BR"/>
              <a:pPr>
                <a:defRPr/>
              </a:pPr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6BFF-F518-4BCD-890F-98F0C256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7715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mtClean="0"/>
              <a:t>Comandos Básicos </a:t>
            </a:r>
            <a:r>
              <a:rPr lang="pt-BR" dirty="0" smtClean="0"/>
              <a:t>Linux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Outro recurso interessante do Linux é a possibilidade de agregar usuários em grupos. </a:t>
            </a:r>
          </a:p>
          <a:p>
            <a:r>
              <a:rPr lang="pt-BR" sz="1600" dirty="0" smtClean="0"/>
              <a:t>Isso é muito útil, por exemplo, em ambientes empresariais. </a:t>
            </a:r>
            <a:endParaRPr lang="pt-BR" sz="1600" dirty="0" smtClean="0"/>
          </a:p>
          <a:p>
            <a:r>
              <a:rPr lang="pt-BR" sz="1600" dirty="0" smtClean="0"/>
              <a:t>Com </a:t>
            </a:r>
            <a:r>
              <a:rPr lang="pt-BR" sz="1600" dirty="0" smtClean="0"/>
              <a:t>base em certas regras, você poderia criar um diretório acessível para todos os funcionários de determinado setor, mas permitindo a apenas um deles o direito de remover, adicionar ou editar arquivos daquela pasta.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4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38" y="1563638"/>
            <a:ext cx="2733386" cy="23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9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Para adicionar ou remover grupos, existem comandos semelhantes aos que vimos até o momento: </a:t>
            </a:r>
            <a:r>
              <a:rPr lang="pt-BR" sz="1600" i="1" dirty="0" err="1" smtClean="0"/>
              <a:t>addgroup</a:t>
            </a:r>
            <a:r>
              <a:rPr lang="pt-BR" sz="1600" dirty="0" smtClean="0"/>
              <a:t> e </a:t>
            </a:r>
            <a:r>
              <a:rPr lang="pt-BR" sz="1600" i="1" dirty="0" err="1" smtClean="0"/>
              <a:t>delgroup</a:t>
            </a:r>
            <a:r>
              <a:rPr lang="pt-BR" sz="1600" dirty="0" smtClean="0"/>
              <a:t>. </a:t>
            </a:r>
          </a:p>
          <a:p>
            <a:r>
              <a:rPr lang="pt-BR" sz="1600" dirty="0" smtClean="0"/>
              <a:t>A sintaxe é a mesma: </a:t>
            </a:r>
            <a:r>
              <a:rPr lang="pt-BR" sz="1600" i="1" dirty="0" smtClean="0"/>
              <a:t>sudo </a:t>
            </a:r>
            <a:r>
              <a:rPr lang="pt-BR" sz="1600" i="1" dirty="0" err="1" smtClean="0"/>
              <a:t>addgroup</a:t>
            </a:r>
            <a:r>
              <a:rPr lang="pt-BR" sz="1600" i="1" dirty="0" smtClean="0"/>
              <a:t>/</a:t>
            </a:r>
            <a:r>
              <a:rPr lang="pt-BR" sz="1600" i="1" dirty="0" err="1" smtClean="0"/>
              <a:t>delgroup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nomedogrupo</a:t>
            </a:r>
            <a:r>
              <a:rPr lang="pt-BR" sz="1600" dirty="0" smtClean="0"/>
              <a:t>. </a:t>
            </a:r>
          </a:p>
          <a:p>
            <a:r>
              <a:rPr lang="pt-BR" sz="1600" dirty="0" smtClean="0"/>
              <a:t>Porém, para adicionar um usuário a determinado grupo, o comando é um pouco diferente: </a:t>
            </a:r>
            <a:r>
              <a:rPr lang="pt-BR" sz="1600" b="1" i="1" dirty="0" smtClean="0"/>
              <a:t>sudo adduser/</a:t>
            </a:r>
            <a:r>
              <a:rPr lang="pt-BR" sz="1600" b="1" i="1" dirty="0" err="1" smtClean="0"/>
              <a:t>deluser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nomeusuário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nomedogrupo</a:t>
            </a:r>
            <a:endParaRPr lang="pt-BR" sz="1600" b="1" i="1" dirty="0" smtClean="0"/>
          </a:p>
          <a:p>
            <a:r>
              <a:rPr lang="pt-BR" sz="1600" b="1" i="1" dirty="0" smtClean="0"/>
              <a:t>Caso queira adicionar um usuário ao grupo </a:t>
            </a:r>
            <a:r>
              <a:rPr lang="pt-BR" sz="1600" b="1" i="1" dirty="0" err="1" smtClean="0"/>
              <a:t>sudo</a:t>
            </a:r>
            <a:r>
              <a:rPr lang="pt-BR" sz="1600" b="1" i="1" dirty="0" smtClean="0"/>
              <a:t> basta </a:t>
            </a:r>
            <a:r>
              <a:rPr lang="pt-BR" sz="1600" b="1" i="1" dirty="0" err="1" smtClean="0"/>
              <a:t>adicionálo</a:t>
            </a:r>
            <a:r>
              <a:rPr lang="pt-BR" sz="1600" b="1" i="1" dirty="0" smtClean="0"/>
              <a:t> em </a:t>
            </a:r>
            <a:r>
              <a:rPr lang="pt-BR" sz="1600" b="1" i="1" dirty="0" err="1" smtClean="0"/>
              <a:t>sudo</a:t>
            </a:r>
            <a:r>
              <a:rPr lang="pt-BR" sz="1600" b="1" i="1" dirty="0" smtClean="0"/>
              <a:t>:</a:t>
            </a:r>
          </a:p>
          <a:p>
            <a:r>
              <a:rPr lang="pt-BR" sz="1600" b="1" i="1" dirty="0" err="1" smtClean="0"/>
              <a:t>adduser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xxx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sudo</a:t>
            </a:r>
            <a:endParaRPr lang="pt-BR" sz="1600" b="1" i="1" dirty="0"/>
          </a:p>
          <a:p>
            <a:r>
              <a:rPr lang="pt-BR" sz="1600" b="1" i="1" dirty="0" smtClean="0">
                <a:solidFill>
                  <a:srgbClr val="FF0000"/>
                </a:solidFill>
              </a:rPr>
              <a:t>O Usuário e o grupo já devem existir</a:t>
            </a:r>
            <a:r>
              <a:rPr lang="pt-BR" sz="1600" dirty="0" smtClean="0"/>
              <a:t>.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126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87" y="2068354"/>
            <a:ext cx="2920475" cy="9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5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Para visualizar os grupos é necessário abrir o arquivo “</a:t>
            </a:r>
            <a:r>
              <a:rPr lang="pt-BR" sz="1600" dirty="0" err="1" smtClean="0"/>
              <a:t>group</a:t>
            </a:r>
            <a:r>
              <a:rPr lang="pt-BR" sz="1600" dirty="0" smtClean="0"/>
              <a:t>”, que se encontra na pasta /</a:t>
            </a:r>
            <a:r>
              <a:rPr lang="pt-BR" sz="1600" dirty="0" err="1" smtClean="0"/>
              <a:t>etc</a:t>
            </a:r>
            <a:r>
              <a:rPr lang="pt-BR" sz="1600" dirty="0" smtClean="0"/>
              <a:t> com o seguinte comando: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cat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 smtClean="0"/>
              <a:t>/</a:t>
            </a:r>
            <a:r>
              <a:rPr lang="pt-BR" sz="1600" b="1" i="1" dirty="0" err="1" smtClean="0"/>
              <a:t>group</a:t>
            </a:r>
            <a:endParaRPr lang="pt-BR" sz="1600" b="1" i="1" dirty="0" smtClean="0"/>
          </a:p>
          <a:p>
            <a:pPr>
              <a:defRPr/>
            </a:pPr>
            <a:r>
              <a:rPr lang="pt-BR" sz="1600" dirty="0" smtClean="0"/>
              <a:t>Para visualizar os usuários é necessário abrir o arquivo “</a:t>
            </a:r>
            <a:r>
              <a:rPr lang="pt-BR" sz="1600" dirty="0" err="1" smtClean="0"/>
              <a:t>passwd</a:t>
            </a:r>
            <a:r>
              <a:rPr lang="pt-BR" sz="1600" dirty="0" smtClean="0"/>
              <a:t>”, que se encontra na pasta /</a:t>
            </a:r>
            <a:r>
              <a:rPr lang="pt-BR" sz="1600" dirty="0" err="1" smtClean="0"/>
              <a:t>etc</a:t>
            </a:r>
            <a:r>
              <a:rPr lang="pt-BR" sz="1600" dirty="0" smtClean="0"/>
              <a:t> com o seguinte comando: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cat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 smtClean="0"/>
              <a:t>/</a:t>
            </a:r>
            <a:r>
              <a:rPr lang="pt-BR" sz="1600" b="1" i="1" dirty="0" err="1" smtClean="0"/>
              <a:t>passwd</a:t>
            </a:r>
            <a:endParaRPr lang="pt-BR" sz="1600" b="1" i="1" dirty="0" smtClean="0"/>
          </a:p>
          <a:p>
            <a:pPr marL="0" indent="0">
              <a:buFont typeface="Arial" charset="0"/>
              <a:buNone/>
              <a:defRPr/>
            </a:pPr>
            <a:endParaRPr lang="pt-BR" sz="1600" i="1" dirty="0" smtClean="0"/>
          </a:p>
          <a:p>
            <a:pPr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2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98" y="1801224"/>
            <a:ext cx="2964600" cy="176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Para adicionar um usuário já existente a um determinado grupo, utilizamos o comando </a:t>
            </a:r>
            <a:r>
              <a:rPr lang="pt-BR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usermod</a:t>
            </a:r>
            <a:r>
              <a:rPr lang="pt-BR" sz="1600" dirty="0"/>
              <a:t>;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o </a:t>
            </a:r>
            <a:r>
              <a:rPr lang="pt-BR" sz="1600" dirty="0"/>
              <a:t>comando </a:t>
            </a:r>
            <a:r>
              <a:rPr lang="pt-BR" sz="1600" dirty="0" smtClean="0"/>
              <a:t>utilizado será</a:t>
            </a:r>
            <a:r>
              <a:rPr lang="pt-BR" sz="1600" b="1" i="1" dirty="0" smtClean="0"/>
              <a:t>: </a:t>
            </a:r>
            <a:r>
              <a:rPr lang="pt-BR" sz="1600" b="1" i="1" dirty="0" err="1" smtClean="0"/>
              <a:t>usermod</a:t>
            </a:r>
            <a:r>
              <a:rPr lang="pt-BR" sz="1600" b="1" i="1" dirty="0" smtClean="0"/>
              <a:t> </a:t>
            </a:r>
            <a:r>
              <a:rPr lang="pt-BR" sz="1600" b="1" i="1" dirty="0"/>
              <a:t>-G </a:t>
            </a:r>
            <a:r>
              <a:rPr lang="pt-BR" sz="1600" b="1" i="1" dirty="0" err="1"/>
              <a:t>groupa,groupb</a:t>
            </a:r>
            <a:r>
              <a:rPr lang="pt-BR" sz="1600" b="1" i="1" dirty="0"/>
              <a:t> </a:t>
            </a:r>
            <a:r>
              <a:rPr lang="pt-BR" sz="1600" b="1" i="1" dirty="0" err="1" smtClean="0"/>
              <a:t>user-name</a:t>
            </a:r>
            <a:r>
              <a:rPr lang="pt-BR" sz="1600" b="1" i="1" dirty="0" smtClean="0"/>
              <a:t>;</a:t>
            </a:r>
          </a:p>
          <a:p>
            <a:pPr>
              <a:defRPr/>
            </a:pPr>
            <a:r>
              <a:rPr lang="pt-BR" sz="1600" i="1" dirty="0" smtClean="0"/>
              <a:t>No exemplo o usuário </a:t>
            </a:r>
            <a:r>
              <a:rPr lang="pt-BR" sz="1600" i="1" dirty="0" err="1" smtClean="0"/>
              <a:t>xxxxx</a:t>
            </a:r>
            <a:r>
              <a:rPr lang="pt-BR" sz="1600" i="1" dirty="0" smtClean="0"/>
              <a:t> será adicionado ao grupo </a:t>
            </a:r>
            <a:r>
              <a:rPr lang="pt-BR" sz="1600" i="1" dirty="0" err="1" smtClean="0"/>
              <a:t>tester</a:t>
            </a:r>
            <a:r>
              <a:rPr lang="pt-BR" sz="1600" i="1" dirty="0" smtClean="0"/>
              <a:t>.</a:t>
            </a:r>
          </a:p>
          <a:p>
            <a:pPr>
              <a:defRPr/>
            </a:pPr>
            <a:endParaRPr lang="pt-BR" sz="1600" i="1" dirty="0" smtClean="0"/>
          </a:p>
          <a:p>
            <a:pPr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Adicionando Usuários/Grupo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33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83" y="2162397"/>
            <a:ext cx="2950315" cy="41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3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Para </a:t>
            </a:r>
            <a:r>
              <a:rPr lang="pt-BR" sz="1600" dirty="0"/>
              <a:t>remover um membro de um grupo complementar, execute o comando </a:t>
            </a:r>
            <a:r>
              <a:rPr lang="pt-BR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usermod</a:t>
            </a:r>
            <a:r>
              <a:rPr lang="pt-BR" sz="1600" dirty="0" smtClean="0"/>
              <a:t>, inserindo somente os grupos que deseja que o usuário permaneça.</a:t>
            </a:r>
          </a:p>
          <a:p>
            <a:pPr>
              <a:defRPr/>
            </a:pPr>
            <a:r>
              <a:rPr lang="pt-BR" sz="1600" dirty="0" smtClean="0"/>
              <a:t>Por </a:t>
            </a:r>
            <a:r>
              <a:rPr lang="pt-BR" sz="1600" dirty="0"/>
              <a:t>exemplo, se o grupo primário do usuário for </a:t>
            </a:r>
            <a:r>
              <a:rPr lang="pt-BR" sz="1600" dirty="0" err="1" smtClean="0"/>
              <a:t>ederson</a:t>
            </a:r>
            <a:r>
              <a:rPr lang="pt-BR" sz="1600" dirty="0"/>
              <a:t> e o usuário também for um membro </a:t>
            </a:r>
            <a:r>
              <a:rPr lang="pt-BR" sz="1600" dirty="0" smtClean="0"/>
              <a:t>de outros grupos, ex. </a:t>
            </a:r>
            <a:r>
              <a:rPr lang="pt-BR" sz="1600" dirty="0" err="1" smtClean="0"/>
              <a:t>tester</a:t>
            </a:r>
            <a:r>
              <a:rPr lang="pt-BR" sz="1600" dirty="0" smtClean="0"/>
              <a:t>. Para </a:t>
            </a:r>
            <a:r>
              <a:rPr lang="pt-BR" sz="1600" dirty="0"/>
              <a:t>remover o usuário do grupo </a:t>
            </a:r>
            <a:r>
              <a:rPr lang="pt-BR" sz="1600" dirty="0" err="1" smtClean="0"/>
              <a:t>tester</a:t>
            </a:r>
            <a:r>
              <a:rPr lang="pt-BR" sz="1600" dirty="0" smtClean="0"/>
              <a:t>, </a:t>
            </a:r>
            <a:r>
              <a:rPr lang="pt-BR" sz="1600" dirty="0"/>
              <a:t>o seguinte comando será usado: </a:t>
            </a:r>
            <a:r>
              <a:rPr lang="pt-BR" sz="1600" b="1" i="1" dirty="0" smtClean="0"/>
              <a:t>sudo </a:t>
            </a:r>
            <a:r>
              <a:rPr lang="pt-BR" sz="1600" b="1" i="1" dirty="0" err="1" smtClean="0"/>
              <a:t>usermod</a:t>
            </a:r>
            <a:r>
              <a:rPr lang="pt-BR" sz="1600" b="1" i="1" dirty="0" smtClean="0"/>
              <a:t> </a:t>
            </a:r>
            <a:r>
              <a:rPr lang="pt-BR" sz="1600" b="1" i="1" dirty="0"/>
              <a:t>-G </a:t>
            </a:r>
            <a:r>
              <a:rPr lang="pt-BR" sz="1600" b="1" i="1" dirty="0" err="1" smtClean="0"/>
              <a:t>ederson</a:t>
            </a:r>
            <a:r>
              <a:rPr lang="pt-BR" sz="1600" b="1" i="1" dirty="0"/>
              <a:t> </a:t>
            </a:r>
            <a:r>
              <a:rPr lang="pt-BR" sz="1600" b="1" i="1" dirty="0" err="1" smtClean="0"/>
              <a:t>user-name</a:t>
            </a:r>
            <a:r>
              <a:rPr lang="pt-BR" sz="1600" dirty="0" smtClean="0"/>
              <a:t>, </a:t>
            </a:r>
            <a:r>
              <a:rPr lang="pt-BR" sz="1600" dirty="0"/>
              <a:t>em que </a:t>
            </a:r>
            <a:r>
              <a:rPr lang="pt-BR" sz="1600" i="1" dirty="0" err="1"/>
              <a:t>user-name</a:t>
            </a:r>
            <a:r>
              <a:rPr lang="pt-BR" sz="1600" dirty="0"/>
              <a:t> é o nome de usuário.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Excluindo usuário do Grupo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04" y="2306759"/>
            <a:ext cx="2967350" cy="12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6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Para exibir quem é um membro de um grupo, digite o seguinte comando: </a:t>
            </a:r>
            <a:r>
              <a:rPr lang="pt-BR" sz="1600" b="1" i="1" dirty="0" err="1" smtClean="0"/>
              <a:t>getent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group</a:t>
            </a:r>
            <a:r>
              <a:rPr lang="pt-BR" sz="1600" b="1" i="1" dirty="0" smtClean="0"/>
              <a:t> </a:t>
            </a:r>
            <a:r>
              <a:rPr lang="pt-BR" sz="1600" b="1" i="1" dirty="0" err="1" smtClean="0"/>
              <a:t>group-name</a:t>
            </a:r>
            <a:r>
              <a:rPr lang="pt-BR" sz="1600" dirty="0" smtClean="0"/>
              <a:t>, em que </a:t>
            </a:r>
            <a:r>
              <a:rPr lang="pt-BR" sz="1600" i="1" dirty="0" err="1" smtClean="0"/>
              <a:t>group-name</a:t>
            </a:r>
            <a:r>
              <a:rPr lang="pt-BR" sz="1600" dirty="0" smtClean="0"/>
              <a:t> é o nome do grupo.</a:t>
            </a:r>
          </a:p>
          <a:p>
            <a:r>
              <a:rPr lang="pt-BR" sz="1600" dirty="0" smtClean="0"/>
              <a:t>No exemplo são exibidos os usuários do grupo </a:t>
            </a:r>
            <a:r>
              <a:rPr lang="pt-BR" sz="1600" dirty="0" err="1" smtClean="0"/>
              <a:t>tester</a:t>
            </a:r>
            <a:r>
              <a:rPr lang="pt-BR" sz="1600" dirty="0" smtClean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Exibindo usuários do grupo.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536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88" y="2142730"/>
            <a:ext cx="3013427" cy="45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5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Como vimos, Existem três tipos de permissões, </a:t>
            </a:r>
            <a:r>
              <a:rPr lang="pt-BR" sz="1600" dirty="0" err="1" smtClean="0"/>
              <a:t>Read</a:t>
            </a:r>
            <a:r>
              <a:rPr lang="pt-BR" sz="1600" dirty="0" smtClean="0"/>
              <a:t>, Write e Execute (Leitura, escrita e execução).</a:t>
            </a:r>
          </a:p>
          <a:p>
            <a:r>
              <a:rPr lang="pt-BR" sz="1600" dirty="0" smtClean="0"/>
              <a:t>Vimos também que existem três associações, ao dono do arquivo, ao grupo do dono do arquivo e a outros usuários.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638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8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5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As permissões de arquivos e diretórios podem ser alteradas com o comando </a:t>
            </a:r>
            <a:r>
              <a:rPr lang="pt-BR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pt-BR" sz="1600" dirty="0"/>
              <a:t>. E depois de aprender como interpretar as permissões, fica mais fácil usá-lo, já que esse comando trabalhará com uma sintaxe semelhante. 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A </a:t>
            </a:r>
            <a:r>
              <a:rPr lang="pt-BR" sz="1600" dirty="0"/>
              <a:t>"fórmula" de uso mais simples do </a:t>
            </a:r>
            <a:r>
              <a:rPr lang="pt-BR" sz="1600" i="1" dirty="0" err="1"/>
              <a:t>chmod</a:t>
            </a:r>
            <a:r>
              <a:rPr lang="pt-BR" sz="1600" dirty="0"/>
              <a:t> é</a:t>
            </a:r>
            <a:r>
              <a:rPr lang="pt-BR" sz="1600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smtClean="0"/>
              <a:t>ugo+=</a:t>
            </a:r>
            <a:r>
              <a:rPr lang="pt-BR" sz="1600" b="1" i="1" dirty="0" err="1" smtClean="0"/>
              <a:t>rwx</a:t>
            </a:r>
            <a:r>
              <a:rPr lang="pt-BR" sz="1600" b="1" i="1" dirty="0" smtClean="0"/>
              <a:t> </a:t>
            </a:r>
            <a:r>
              <a:rPr lang="pt-BR" sz="1600" b="1" i="1" dirty="0" smtClean="0"/>
              <a:t>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smtClean="0"/>
              <a:t>o+=</a:t>
            </a:r>
            <a:r>
              <a:rPr lang="pt-BR" sz="1600" b="1" i="1" dirty="0" err="1"/>
              <a:t>rwx</a:t>
            </a:r>
            <a:r>
              <a:rPr lang="pt-BR" sz="1600" b="1" i="1" dirty="0"/>
              <a:t> </a:t>
            </a:r>
            <a:r>
              <a:rPr lang="pt-BR" sz="1600" b="1" i="1" dirty="0" smtClean="0"/>
              <a:t>/</a:t>
            </a:r>
            <a:r>
              <a:rPr lang="pt-BR" sz="1600" b="1" i="1" dirty="0" err="1" smtClean="0"/>
              <a:t>etc</a:t>
            </a: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o-=---/</a:t>
            </a:r>
            <a:r>
              <a:rPr lang="pt-BR" sz="1600" b="1" i="1" dirty="0" err="1"/>
              <a:t>etc</a:t>
            </a: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err="1" smtClean="0"/>
              <a:t>ug</a:t>
            </a:r>
            <a:r>
              <a:rPr lang="pt-BR" sz="1600" b="1" i="1" dirty="0" smtClean="0"/>
              <a:t>-=r-x </a:t>
            </a:r>
            <a:r>
              <a:rPr lang="pt-BR" sz="1600" b="1" i="1" dirty="0"/>
              <a:t>/</a:t>
            </a:r>
            <a:r>
              <a:rPr lang="pt-BR" sz="1600" b="1" i="1" dirty="0" err="1"/>
              <a:t>etc</a:t>
            </a:r>
            <a:endParaRPr lang="pt-BR" sz="1600" b="1" i="1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 smtClean="0"/>
          </a:p>
          <a:p>
            <a:pPr marL="180975" indent="-180975">
              <a:defRPr/>
            </a:pPr>
            <a:r>
              <a:rPr lang="pt-BR" sz="1600" b="1" dirty="0" smtClean="0"/>
              <a:t>u</a:t>
            </a:r>
            <a:r>
              <a:rPr lang="pt-BR" sz="1600" b="1" dirty="0"/>
              <a:t>:</a:t>
            </a:r>
            <a:r>
              <a:rPr lang="pt-BR" sz="1600" dirty="0"/>
              <a:t> define que as regras serão aplicadas ao </a:t>
            </a:r>
            <a:r>
              <a:rPr lang="pt-BR" sz="1600" dirty="0" smtClean="0"/>
              <a:t>usuário;</a:t>
            </a:r>
          </a:p>
          <a:p>
            <a:pPr marL="180975" indent="-180975">
              <a:defRPr/>
            </a:pPr>
            <a:r>
              <a:rPr lang="pt-BR" sz="1600" b="1" dirty="0"/>
              <a:t>g:</a:t>
            </a:r>
            <a:r>
              <a:rPr lang="pt-BR" sz="1600" dirty="0"/>
              <a:t> define que as regras serão aplicadas ao </a:t>
            </a:r>
            <a:r>
              <a:rPr lang="pt-BR" sz="1600" dirty="0" smtClean="0"/>
              <a:t>grupo;</a:t>
            </a:r>
            <a:endParaRPr lang="pt-BR" sz="1600" dirty="0"/>
          </a:p>
          <a:p>
            <a:pPr marL="180975" indent="-180975">
              <a:defRPr/>
            </a:pPr>
            <a:r>
              <a:rPr lang="pt-BR" sz="1600" b="1" dirty="0"/>
              <a:t>o:</a:t>
            </a:r>
            <a:r>
              <a:rPr lang="pt-BR" sz="1600" dirty="0"/>
              <a:t> define que as regras serão aplicadas aos outros usuários do </a:t>
            </a:r>
            <a:r>
              <a:rPr lang="pt-BR" sz="1600" dirty="0" smtClean="0"/>
              <a:t>sistema;</a:t>
            </a:r>
            <a:endParaRPr lang="pt-BR" sz="1600" dirty="0"/>
          </a:p>
          <a:p>
            <a:pPr marL="180975" indent="-180975">
              <a:defRPr/>
            </a:pPr>
            <a:r>
              <a:rPr lang="pt-BR" sz="1600" b="1" dirty="0"/>
              <a:t>a:</a:t>
            </a:r>
            <a:r>
              <a:rPr lang="pt-BR" sz="1600" dirty="0"/>
              <a:t> define que as regras serão aplicadas a </a:t>
            </a:r>
            <a:r>
              <a:rPr lang="pt-BR" sz="1600" dirty="0" smtClean="0"/>
              <a:t>todos;</a:t>
            </a:r>
            <a:endParaRPr lang="pt-BR" sz="1600" dirty="0"/>
          </a:p>
          <a:p>
            <a:pPr marL="180975" indent="-180975">
              <a:defRPr/>
            </a:pPr>
            <a:r>
              <a:rPr lang="pt-BR" sz="1600" b="1" dirty="0"/>
              <a:t>+:</a:t>
            </a:r>
            <a:r>
              <a:rPr lang="pt-BR" sz="1600" dirty="0"/>
              <a:t> adiciona </a:t>
            </a:r>
            <a:r>
              <a:rPr lang="pt-BR" sz="1600" dirty="0" smtClean="0"/>
              <a:t>permissão;</a:t>
            </a:r>
            <a:endParaRPr lang="pt-BR" sz="1600" dirty="0"/>
          </a:p>
          <a:p>
            <a:pPr marL="180975" indent="-180975">
              <a:defRPr/>
            </a:pPr>
            <a:r>
              <a:rPr lang="pt-BR" sz="1600" b="1" dirty="0"/>
              <a:t>-:</a:t>
            </a:r>
            <a:r>
              <a:rPr lang="pt-BR" sz="1600" dirty="0"/>
              <a:t> remove </a:t>
            </a:r>
            <a:r>
              <a:rPr lang="pt-BR" sz="1600" dirty="0" smtClean="0"/>
              <a:t>permissão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9551" y="1554163"/>
            <a:ext cx="453727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 smtClean="0"/>
          </a:p>
          <a:p>
            <a:pPr marL="180975" indent="-180975">
              <a:defRPr/>
            </a:pPr>
            <a:r>
              <a:rPr lang="pt-BR" sz="1600" b="1" dirty="0" smtClean="0"/>
              <a:t>=:</a:t>
            </a:r>
            <a:r>
              <a:rPr lang="pt-BR" sz="1600" dirty="0" smtClean="0"/>
              <a:t> informa que a permissão aplicada deve ser exatamente igual a que será indicada a seguir;</a:t>
            </a:r>
          </a:p>
          <a:p>
            <a:pPr>
              <a:defRPr/>
            </a:pPr>
            <a:r>
              <a:rPr lang="pt-BR" sz="1600" b="1" dirty="0" smtClean="0"/>
              <a:t>r</a:t>
            </a:r>
            <a:r>
              <a:rPr lang="pt-BR" sz="1600" b="1" dirty="0"/>
              <a:t>:</a:t>
            </a:r>
            <a:r>
              <a:rPr lang="pt-BR" sz="1600" dirty="0"/>
              <a:t> atribui a permissão de </a:t>
            </a:r>
            <a:r>
              <a:rPr lang="pt-BR" sz="1600" dirty="0" smtClean="0"/>
              <a:t>leitura;</a:t>
            </a:r>
            <a:endParaRPr lang="pt-BR" sz="1600" dirty="0"/>
          </a:p>
          <a:p>
            <a:pPr>
              <a:defRPr/>
            </a:pPr>
            <a:r>
              <a:rPr lang="pt-BR" sz="1600" b="1" dirty="0"/>
              <a:t>w:</a:t>
            </a:r>
            <a:r>
              <a:rPr lang="pt-BR" sz="1600" dirty="0"/>
              <a:t> atribui a permissão de </a:t>
            </a:r>
            <a:r>
              <a:rPr lang="pt-BR" sz="1600" dirty="0" smtClean="0"/>
              <a:t>escrita;</a:t>
            </a:r>
            <a:endParaRPr lang="pt-BR" sz="1600" dirty="0"/>
          </a:p>
          <a:p>
            <a:pPr>
              <a:defRPr/>
            </a:pPr>
            <a:r>
              <a:rPr lang="pt-BR" sz="1600" b="1" dirty="0"/>
              <a:t>x:</a:t>
            </a:r>
            <a:r>
              <a:rPr lang="pt-BR" sz="1600" dirty="0"/>
              <a:t> atribui a permissão de </a:t>
            </a:r>
            <a:r>
              <a:rPr lang="pt-BR" sz="1600" dirty="0" smtClean="0"/>
              <a:t>execução.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0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Apesar de escolhermos o Ubuntu Linux, saiba que os comandos apresentados a seguir seguem o mesmo padrão e, por isso, serão utilizáveis de maneira similar em outras distribuições do </a:t>
            </a:r>
            <a:r>
              <a:rPr lang="pt-BR" sz="1600" dirty="0" err="1" smtClean="0"/>
              <a:t>linux</a:t>
            </a:r>
            <a:r>
              <a:rPr lang="pt-BR" sz="1600" dirty="0" smtClean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(Ubuntu)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85" y="1679684"/>
            <a:ext cx="3013678" cy="187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 smtClean="0"/>
          </a:p>
          <a:p>
            <a:pPr>
              <a:defRPr/>
            </a:pPr>
            <a:r>
              <a:rPr lang="pt-BR" sz="1600" dirty="0" smtClean="0"/>
              <a:t>Com </a:t>
            </a:r>
            <a:r>
              <a:rPr lang="pt-BR" sz="1600" dirty="0"/>
              <a:t>isso, já podemos arriscar um primeiro comando. Para permitir que </a:t>
            </a:r>
            <a:r>
              <a:rPr lang="pt-BR" sz="1600" dirty="0" smtClean="0"/>
              <a:t>outros usuários possam escrever na pasta teste:</a:t>
            </a:r>
          </a:p>
          <a:p>
            <a:pPr>
              <a:defRPr/>
            </a:pPr>
            <a:r>
              <a:rPr lang="pt-BR" sz="1600" b="1" i="1" dirty="0" smtClean="0"/>
              <a:t>sudo </a:t>
            </a: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smtClean="0"/>
              <a:t>o+=w teste/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96" y="1652552"/>
            <a:ext cx="2914302" cy="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11" y="2596730"/>
            <a:ext cx="2926548" cy="13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smtClean="0"/>
              <a:t>777 arquivo/diretório</a:t>
            </a:r>
            <a:endParaRPr lang="pt-BR" sz="1600" b="1" i="1" dirty="0"/>
          </a:p>
          <a:p>
            <a:pPr marL="0" indent="0">
              <a:buFont typeface="Arial" charset="0"/>
              <a:buNone/>
              <a:defRPr/>
            </a:pPr>
            <a:endParaRPr lang="pt-BR" sz="1600" b="1" dirty="0" smtClean="0"/>
          </a:p>
          <a:p>
            <a:pPr>
              <a:defRPr/>
            </a:pPr>
            <a:r>
              <a:rPr lang="pt-BR" sz="1600" dirty="0"/>
              <a:t>Existe mais de uma forma de usar o </a:t>
            </a:r>
            <a:r>
              <a:rPr lang="pt-BR" sz="1600" dirty="0" err="1"/>
              <a:t>chmod</a:t>
            </a:r>
            <a:r>
              <a:rPr lang="pt-BR" sz="1600" dirty="0"/>
              <a:t> e muitos preferem esta segunda, que ensinaremos a </a:t>
            </a:r>
            <a:r>
              <a:rPr lang="pt-BR" sz="1600" dirty="0" smtClean="0"/>
              <a:t>seguir.</a:t>
            </a:r>
          </a:p>
          <a:p>
            <a:pPr>
              <a:defRPr/>
            </a:pPr>
            <a:r>
              <a:rPr lang="pt-BR" sz="1600" dirty="0" smtClean="0"/>
              <a:t>Em </a:t>
            </a:r>
            <a:r>
              <a:rPr lang="pt-BR" sz="1600" dirty="0"/>
              <a:t>vez de digitar letras e operadores matemáticos, como o caso de </a:t>
            </a:r>
            <a:r>
              <a:rPr lang="pt-BR" sz="1600" i="1" dirty="0" err="1"/>
              <a:t>a+rw</a:t>
            </a:r>
            <a:r>
              <a:rPr lang="pt-BR" sz="1600" dirty="0"/>
              <a:t>, por exemplo, muitos administradores preferem estipular as permissões com códigos numéricos.</a:t>
            </a:r>
          </a:p>
          <a:p>
            <a:pPr>
              <a:defRPr/>
            </a:pPr>
            <a:r>
              <a:rPr lang="pt-BR" sz="1600" dirty="0"/>
              <a:t>Para isso, você precisa pensar na regra de permissão como se fosse uma sequência de bits. 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96" y="1652552"/>
            <a:ext cx="2914302" cy="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11" y="2596730"/>
            <a:ext cx="2926548" cy="13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6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777 arquivo/diretório</a:t>
            </a:r>
          </a:p>
          <a:p>
            <a:pPr>
              <a:defRPr/>
            </a:pP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A </a:t>
            </a:r>
            <a:r>
              <a:rPr lang="pt-BR" sz="1600" dirty="0"/>
              <a:t>permissão </a:t>
            </a:r>
            <a:r>
              <a:rPr lang="pt-BR" sz="1600" i="1" dirty="0" err="1"/>
              <a:t>rwx</a:t>
            </a:r>
            <a:r>
              <a:rPr lang="pt-BR" sz="1600" dirty="0"/>
              <a:t>, por exemplo, equivaleria a </a:t>
            </a:r>
            <a:r>
              <a:rPr lang="pt-BR" sz="1600" i="1" dirty="0"/>
              <a:t>111</a:t>
            </a:r>
            <a:r>
              <a:rPr lang="pt-BR" sz="1600" dirty="0"/>
              <a:t>, enquanto que </a:t>
            </a:r>
            <a:r>
              <a:rPr lang="pt-BR" sz="1600" i="1" dirty="0" err="1"/>
              <a:t>rw</a:t>
            </a:r>
            <a:r>
              <a:rPr lang="pt-BR" sz="1600" i="1" dirty="0"/>
              <a:t>-</a:t>
            </a:r>
            <a:r>
              <a:rPr lang="pt-BR" sz="1600" dirty="0"/>
              <a:t> se transformaria em </a:t>
            </a:r>
            <a:r>
              <a:rPr lang="pt-BR" sz="1600" i="1" dirty="0"/>
              <a:t>110</a:t>
            </a:r>
            <a:r>
              <a:rPr lang="pt-BR" sz="1600" dirty="0"/>
              <a:t>. Resumindo: 1 para letra, 0 para hífen</a:t>
            </a:r>
            <a:r>
              <a:rPr lang="pt-BR" sz="1600" dirty="0" smtClean="0"/>
              <a:t>.</a:t>
            </a:r>
          </a:p>
          <a:p>
            <a:pPr>
              <a:defRPr/>
            </a:pPr>
            <a:r>
              <a:rPr lang="pt-BR" sz="1600" dirty="0" smtClean="0"/>
              <a:t>Assim</a:t>
            </a:r>
            <a:r>
              <a:rPr lang="pt-BR" sz="1600" dirty="0"/>
              <a:t>, ao converter esses números de base binária para decimal, 111 viraria 7, enquanto que 110 se tornaria 6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253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35646"/>
            <a:ext cx="2647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770 arquivo/diretório</a:t>
            </a:r>
          </a:p>
          <a:p>
            <a:pPr>
              <a:defRPr/>
            </a:pP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Seguindo </a:t>
            </a:r>
            <a:r>
              <a:rPr lang="pt-BR" sz="1600" dirty="0"/>
              <a:t>essa lógica, se você quisesse </a:t>
            </a:r>
            <a:r>
              <a:rPr lang="pt-BR" sz="1600" dirty="0" smtClean="0"/>
              <a:t>retirar todas as permissões (leitura, escrita </a:t>
            </a:r>
            <a:r>
              <a:rPr lang="pt-BR" sz="1600" dirty="0"/>
              <a:t>e </a:t>
            </a:r>
            <a:r>
              <a:rPr lang="pt-BR" sz="1600" dirty="0" smtClean="0"/>
              <a:t>execução) </a:t>
            </a:r>
            <a:r>
              <a:rPr lang="pt-BR" sz="1600" dirty="0"/>
              <a:t>para todos </a:t>
            </a:r>
            <a:r>
              <a:rPr lang="pt-BR" sz="1600" dirty="0" smtClean="0"/>
              <a:t>os outros, ou seja, que não pertencem ao grupo do arquivo/pasta nem é o dono do arquivo/pasta, </a:t>
            </a:r>
            <a:r>
              <a:rPr lang="pt-BR" sz="1600" dirty="0"/>
              <a:t>poderia digitar a seguinte linha</a:t>
            </a:r>
            <a:r>
              <a:rPr lang="pt-BR" sz="1600" dirty="0" smtClean="0"/>
              <a:t>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chmod</a:t>
            </a:r>
            <a:r>
              <a:rPr lang="pt-BR" sz="1600" dirty="0" smtClean="0"/>
              <a:t> 770 diretório/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79" y="1635646"/>
            <a:ext cx="2955813" cy="9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70" y="2582372"/>
            <a:ext cx="2898864" cy="13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770 arquivo/diretório</a:t>
            </a:r>
          </a:p>
          <a:p>
            <a:pPr>
              <a:defRPr/>
            </a:pP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Seguindo </a:t>
            </a:r>
            <a:r>
              <a:rPr lang="pt-BR" sz="1600" dirty="0"/>
              <a:t>essa lógica, se você quisesse </a:t>
            </a:r>
            <a:r>
              <a:rPr lang="pt-BR" sz="1600" dirty="0" smtClean="0"/>
              <a:t>retirar todas as permissões (leitura, escrita </a:t>
            </a:r>
            <a:r>
              <a:rPr lang="pt-BR" sz="1600" dirty="0"/>
              <a:t>e </a:t>
            </a:r>
            <a:r>
              <a:rPr lang="pt-BR" sz="1600" dirty="0" smtClean="0"/>
              <a:t>execução) </a:t>
            </a:r>
            <a:r>
              <a:rPr lang="pt-BR" sz="1600" dirty="0"/>
              <a:t>para todos </a:t>
            </a:r>
            <a:r>
              <a:rPr lang="pt-BR" sz="1600" dirty="0" smtClean="0"/>
              <a:t>os outros, ou seja, que não pertencem ao grupo do arquivo/pasta nem é o dono do arquivo/pasta, </a:t>
            </a:r>
            <a:r>
              <a:rPr lang="pt-BR" sz="1600" dirty="0"/>
              <a:t>poderia digitar a seguinte linha</a:t>
            </a:r>
            <a:r>
              <a:rPr lang="pt-BR" sz="1600" dirty="0" smtClean="0"/>
              <a:t>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chmod</a:t>
            </a:r>
            <a:r>
              <a:rPr lang="pt-BR" sz="1600" dirty="0" smtClean="0"/>
              <a:t> 770 diretório/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79" y="1635646"/>
            <a:ext cx="2955813" cy="9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70" y="2582372"/>
            <a:ext cx="2898864" cy="13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??? arquivo/diretório</a:t>
            </a:r>
          </a:p>
          <a:p>
            <a:pPr>
              <a:defRPr/>
            </a:pP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Se </a:t>
            </a:r>
            <a:r>
              <a:rPr lang="pt-BR" sz="1600" dirty="0"/>
              <a:t>você quisesse </a:t>
            </a:r>
            <a:r>
              <a:rPr lang="pt-BR" sz="1600" dirty="0" smtClean="0"/>
              <a:t>manter o seguinte cenário:</a:t>
            </a:r>
          </a:p>
          <a:p>
            <a:pPr>
              <a:defRPr/>
            </a:pPr>
            <a:r>
              <a:rPr lang="pt-BR" sz="1600" dirty="0" smtClean="0"/>
              <a:t>Dono = Permissão total</a:t>
            </a:r>
          </a:p>
          <a:p>
            <a:pPr>
              <a:defRPr/>
            </a:pPr>
            <a:r>
              <a:rPr lang="pt-BR" sz="1600" dirty="0" smtClean="0"/>
              <a:t>Grupo = Somente Leitura</a:t>
            </a:r>
          </a:p>
          <a:p>
            <a:pPr>
              <a:defRPr/>
            </a:pPr>
            <a:r>
              <a:rPr lang="pt-BR" sz="1600" dirty="0" smtClean="0"/>
              <a:t>Outros = Nenhuma permissão</a:t>
            </a:r>
          </a:p>
          <a:p>
            <a:pPr>
              <a:defRPr/>
            </a:pPr>
            <a:r>
              <a:rPr lang="pt-BR" sz="1600" dirty="0" smtClean="0"/>
              <a:t>Poderia digitar o seguinte comando: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chmod</a:t>
            </a:r>
            <a:r>
              <a:rPr lang="pt-BR" sz="1600" dirty="0" smtClean="0"/>
              <a:t> ??? diretório/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41911"/>
              </p:ext>
            </p:extLst>
          </p:nvPr>
        </p:nvGraphicFramePr>
        <p:xfrm>
          <a:off x="5541590" y="2067694"/>
          <a:ext cx="2962674" cy="1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Dono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Grupo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Outros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?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?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?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7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chmod</a:t>
            </a:r>
            <a:r>
              <a:rPr lang="pt-BR" sz="1600" b="1" i="1" dirty="0" smtClean="0"/>
              <a:t> 740 arquivo/diretório</a:t>
            </a:r>
          </a:p>
          <a:p>
            <a:pPr>
              <a:defRPr/>
            </a:pP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Se </a:t>
            </a:r>
            <a:r>
              <a:rPr lang="pt-BR" sz="1600" dirty="0"/>
              <a:t>você quisesse </a:t>
            </a:r>
            <a:r>
              <a:rPr lang="pt-BR" sz="1600" dirty="0" smtClean="0"/>
              <a:t>manter o seguinte cenário:</a:t>
            </a:r>
          </a:p>
          <a:p>
            <a:pPr>
              <a:defRPr/>
            </a:pPr>
            <a:r>
              <a:rPr lang="pt-BR" sz="1600" dirty="0" smtClean="0"/>
              <a:t>Dono = Permissão total</a:t>
            </a:r>
          </a:p>
          <a:p>
            <a:pPr>
              <a:defRPr/>
            </a:pPr>
            <a:r>
              <a:rPr lang="pt-BR" sz="1600" dirty="0" smtClean="0"/>
              <a:t>Grupo = Somente Leitura</a:t>
            </a:r>
          </a:p>
          <a:p>
            <a:pPr>
              <a:defRPr/>
            </a:pPr>
            <a:r>
              <a:rPr lang="pt-BR" sz="1600" dirty="0" smtClean="0"/>
              <a:t>Outros = Nenhuma permissão</a:t>
            </a:r>
          </a:p>
          <a:p>
            <a:pPr>
              <a:defRPr/>
            </a:pPr>
            <a:r>
              <a:rPr lang="pt-BR" sz="1600" dirty="0" smtClean="0"/>
              <a:t>Poderia digitar o seguinte comando: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chmod</a:t>
            </a:r>
            <a:r>
              <a:rPr lang="pt-BR" sz="1600" dirty="0" smtClean="0"/>
              <a:t> 740 diretório/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6646" name="CaixaDeTexto 2"/>
          <p:cNvSpPr txBox="1">
            <a:spLocks noChangeArrowheads="1"/>
          </p:cNvSpPr>
          <p:nvPr/>
        </p:nvSpPr>
        <p:spPr bwMode="auto">
          <a:xfrm>
            <a:off x="5472113" y="3159993"/>
            <a:ext cx="3132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R = Leitura</a:t>
            </a:r>
          </a:p>
          <a:p>
            <a:pPr eaLnBrk="1" hangingPunct="1"/>
            <a:r>
              <a:rPr lang="pt-BR"/>
              <a:t>W = Escrita</a:t>
            </a:r>
          </a:p>
          <a:p>
            <a:pPr eaLnBrk="1" hangingPunct="1"/>
            <a:r>
              <a:rPr lang="pt-BR"/>
              <a:t>X = Execução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14506"/>
              </p:ext>
            </p:extLst>
          </p:nvPr>
        </p:nvGraphicFramePr>
        <p:xfrm>
          <a:off x="5541590" y="2067694"/>
          <a:ext cx="2962674" cy="1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Dono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Grupo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Outros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 W X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7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4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8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r>
              <a:rPr lang="pt-BR" sz="1600" b="1" dirty="0" smtClean="0"/>
              <a:t>Alterando o proprietário de um arquivo/pasta – Comando </a:t>
            </a:r>
            <a:r>
              <a:rPr lang="pt-BR" sz="1600" b="1" dirty="0" err="1" smtClean="0"/>
              <a:t>chown</a:t>
            </a:r>
            <a:endParaRPr lang="pt-BR" sz="1600" b="1" dirty="0" smtClean="0"/>
          </a:p>
          <a:p>
            <a:r>
              <a:rPr lang="pt-BR" sz="1600" dirty="0" smtClean="0"/>
              <a:t>Podemos alterar o proprietário de um arquivo usando o comando </a:t>
            </a:r>
            <a:r>
              <a:rPr lang="pt-BR" sz="1600" dirty="0" err="1" smtClean="0"/>
              <a:t>chown</a:t>
            </a:r>
            <a:r>
              <a:rPr lang="pt-BR" sz="1600" dirty="0" smtClean="0"/>
              <a:t> (“</a:t>
            </a:r>
            <a:r>
              <a:rPr lang="pt-BR" sz="1600" dirty="0" err="1" smtClean="0"/>
              <a:t>change</a:t>
            </a:r>
            <a:r>
              <a:rPr lang="pt-BR" sz="1600" dirty="0" smtClean="0"/>
              <a:t> </a:t>
            </a:r>
            <a:r>
              <a:rPr lang="pt-BR" sz="1600" dirty="0" err="1" smtClean="0"/>
              <a:t>owner</a:t>
            </a:r>
            <a:r>
              <a:rPr lang="pt-BR" sz="1600" dirty="0" smtClean="0"/>
              <a:t>”). Somente o usuário root pode efetuar essa alteração.</a:t>
            </a:r>
          </a:p>
          <a:p>
            <a:r>
              <a:rPr lang="pt-BR" sz="1600" b="1" dirty="0" err="1" smtClean="0"/>
              <a:t>chown</a:t>
            </a:r>
            <a:r>
              <a:rPr lang="pt-BR" sz="1600" b="1" dirty="0" smtClean="0"/>
              <a:t> [opções] [</a:t>
            </a:r>
            <a:r>
              <a:rPr lang="pt-BR" sz="1600" b="1" dirty="0" err="1" smtClean="0"/>
              <a:t>novo_proprietário</a:t>
            </a:r>
            <a:r>
              <a:rPr lang="pt-BR" sz="1600" b="1" dirty="0" smtClean="0"/>
              <a:t>] [:</a:t>
            </a:r>
            <a:r>
              <a:rPr lang="pt-BR" sz="1600" b="1" dirty="0" err="1" smtClean="0"/>
              <a:t>novo_grupo</a:t>
            </a:r>
            <a:r>
              <a:rPr lang="pt-BR" sz="1600" b="1" dirty="0" smtClean="0"/>
              <a:t>] </a:t>
            </a:r>
            <a:r>
              <a:rPr lang="pt-BR" sz="1600" b="1" dirty="0" err="1" smtClean="0"/>
              <a:t>nomes_arquivos</a:t>
            </a:r>
            <a:r>
              <a:rPr lang="pt-BR" sz="1600" b="1" dirty="0" smtClean="0"/>
              <a:t> </a:t>
            </a:r>
          </a:p>
          <a:p>
            <a:r>
              <a:rPr lang="pt-BR" sz="1600" dirty="0" smtClean="0"/>
              <a:t>Por exemplo, vamos alterar o proprietário da pasta </a:t>
            </a:r>
            <a:r>
              <a:rPr lang="pt-BR" sz="1600" dirty="0" err="1" smtClean="0"/>
              <a:t>videos</a:t>
            </a:r>
            <a:r>
              <a:rPr lang="pt-BR" sz="1600" dirty="0" smtClean="0"/>
              <a:t> para um usuário chamado </a:t>
            </a:r>
            <a:r>
              <a:rPr lang="pt-BR" sz="1600" dirty="0" err="1" smtClean="0"/>
              <a:t>xxxxx</a:t>
            </a:r>
            <a:r>
              <a:rPr lang="pt-BR" sz="1600" dirty="0" smtClean="0"/>
              <a:t> (já existente no sistema):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Proprietário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7652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16" y="1635646"/>
            <a:ext cx="2745981" cy="23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5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>
              <a:defRPr/>
            </a:pPr>
            <a:r>
              <a:rPr lang="pt-BR" sz="1600" b="1" dirty="0" smtClean="0"/>
              <a:t>Alterando </a:t>
            </a:r>
            <a:r>
              <a:rPr lang="pt-BR" sz="1600" b="1" dirty="0"/>
              <a:t>o </a:t>
            </a:r>
            <a:r>
              <a:rPr lang="pt-BR" sz="1600" b="1" dirty="0" smtClean="0"/>
              <a:t>grupo de </a:t>
            </a:r>
            <a:r>
              <a:rPr lang="pt-BR" sz="1600" b="1" dirty="0"/>
              <a:t>um </a:t>
            </a:r>
            <a:r>
              <a:rPr lang="pt-BR" sz="1600" b="1" dirty="0" smtClean="0"/>
              <a:t>arquivo/pasta </a:t>
            </a:r>
            <a:r>
              <a:rPr lang="pt-BR" sz="1600" b="1" dirty="0"/>
              <a:t>– Comando </a:t>
            </a:r>
            <a:r>
              <a:rPr lang="pt-BR" sz="1600" b="1" dirty="0" err="1" smtClean="0"/>
              <a:t>chgrp</a:t>
            </a:r>
            <a:endParaRPr lang="pt-BR" sz="1600" b="1" dirty="0"/>
          </a:p>
          <a:p>
            <a:pPr>
              <a:defRPr/>
            </a:pPr>
            <a:r>
              <a:rPr lang="pt-BR" sz="1600" dirty="0"/>
              <a:t>Para alterar apenas o grupo de um arquivo usaremos o comando </a:t>
            </a:r>
            <a:r>
              <a:rPr lang="pt-BR" sz="1600" dirty="0" err="1"/>
              <a:t>chgrp</a:t>
            </a:r>
            <a:r>
              <a:rPr lang="pt-BR" sz="1600" dirty="0"/>
              <a:t>, que </a:t>
            </a:r>
            <a:r>
              <a:rPr lang="pt-BR" sz="1600" dirty="0" smtClean="0"/>
              <a:t>deve ser </a:t>
            </a:r>
            <a:r>
              <a:rPr lang="pt-BR" sz="1600" dirty="0"/>
              <a:t>executado pelo root (sempre) ou por um usuário comum (desde que o grupo seja alterado para um grupo ao qual o usuário pertença).</a:t>
            </a:r>
          </a:p>
          <a:p>
            <a:pPr>
              <a:defRPr/>
            </a:pPr>
            <a:r>
              <a:rPr lang="pt-BR" sz="1600" dirty="0"/>
              <a:t>Sintaxe:</a:t>
            </a:r>
          </a:p>
          <a:p>
            <a:pPr>
              <a:defRPr/>
            </a:pPr>
            <a:r>
              <a:rPr lang="pt-BR" sz="1600" b="1" dirty="0" err="1"/>
              <a:t>chgrp</a:t>
            </a:r>
            <a:r>
              <a:rPr lang="pt-BR" sz="1600" b="1" dirty="0"/>
              <a:t> [opções] </a:t>
            </a:r>
            <a:r>
              <a:rPr lang="pt-BR" sz="1600" b="1" dirty="0" err="1"/>
              <a:t>novo_grupo</a:t>
            </a:r>
            <a:r>
              <a:rPr lang="pt-BR" sz="1600" b="1" dirty="0"/>
              <a:t> arquivos</a:t>
            </a:r>
            <a:endParaRPr lang="pt-BR" sz="1600" dirty="0"/>
          </a:p>
          <a:p>
            <a:pPr>
              <a:defRPr/>
            </a:pPr>
            <a:r>
              <a:rPr lang="pt-BR" sz="1600" b="1" i="1" dirty="0" smtClean="0"/>
              <a:t>$ </a:t>
            </a:r>
            <a:r>
              <a:rPr lang="pt-BR" sz="1600" b="1" i="1" dirty="0"/>
              <a:t>sudo </a:t>
            </a:r>
            <a:r>
              <a:rPr lang="pt-BR" sz="1600" b="1" i="1" dirty="0" err="1"/>
              <a:t>chgrp</a:t>
            </a:r>
            <a:r>
              <a:rPr lang="pt-BR" sz="1600" b="1" i="1" dirty="0"/>
              <a:t> </a:t>
            </a:r>
            <a:r>
              <a:rPr lang="pt-BR" sz="1600" b="1" i="1" dirty="0" err="1" smtClean="0"/>
              <a:t>xxxxx</a:t>
            </a:r>
            <a:r>
              <a:rPr lang="pt-BR" sz="1600" b="1" i="1" dirty="0" smtClean="0"/>
              <a:t> teste</a:t>
            </a:r>
            <a:endParaRPr lang="pt-BR" sz="1600" i="1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Alterando Proprietário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chgrp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867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82" y="1563638"/>
            <a:ext cx="2860248" cy="245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Por padrão, o Ubuntu vem com o usuário 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pt-BR" sz="1600" dirty="0"/>
              <a:t> "desabilitado". 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Esse </a:t>
            </a:r>
            <a:r>
              <a:rPr lang="pt-BR" sz="1600" dirty="0"/>
              <a:t>usuário é o administrador do sistema e possui acesso a qualquer arquivo e comando do Linux. 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E </a:t>
            </a:r>
            <a:r>
              <a:rPr lang="pt-BR" sz="1600" dirty="0"/>
              <a:t>por "desabilitado" entenda que você não pode se </a:t>
            </a:r>
            <a:r>
              <a:rPr lang="pt-BR" sz="1600" dirty="0" err="1"/>
              <a:t>logar</a:t>
            </a:r>
            <a:r>
              <a:rPr lang="pt-BR" sz="1600" dirty="0"/>
              <a:t> no sistema como </a:t>
            </a:r>
            <a:r>
              <a:rPr lang="pt-BR" sz="1600" i="1" dirty="0"/>
              <a:t>root</a:t>
            </a:r>
            <a:r>
              <a:rPr lang="pt-BR" sz="1600" dirty="0"/>
              <a:t>, mas mesmo assim é capaz de usar </a:t>
            </a:r>
            <a:r>
              <a:rPr lang="pt-BR" sz="1600" dirty="0" smtClean="0"/>
              <a:t>as funções </a:t>
            </a:r>
            <a:r>
              <a:rPr lang="pt-BR" sz="1600" dirty="0"/>
              <a:t>dele.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29" y="1808675"/>
            <a:ext cx="3149224" cy="16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b="1" dirty="0"/>
              <a:t>$ </a:t>
            </a:r>
            <a:r>
              <a:rPr lang="pt-BR" sz="1600" b="1" dirty="0" err="1"/>
              <a:t>sudo</a:t>
            </a:r>
            <a:r>
              <a:rPr lang="pt-BR" sz="1600" b="1" dirty="0"/>
              <a:t> </a:t>
            </a:r>
            <a:r>
              <a:rPr lang="pt-BR" sz="1600" b="1" dirty="0" err="1"/>
              <a:t>passwd</a:t>
            </a:r>
            <a:r>
              <a:rPr lang="pt-BR" sz="1600" b="1" dirty="0"/>
              <a:t> root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Digite e confirme a senha.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Pronto, agora para utilizar o usuário root basta se </a:t>
            </a:r>
            <a:r>
              <a:rPr lang="pt-BR" sz="1600" dirty="0" err="1"/>
              <a:t>logar</a:t>
            </a:r>
            <a:r>
              <a:rPr lang="pt-BR" sz="1600" dirty="0"/>
              <a:t> em um terminal e: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su</a:t>
            </a:r>
            <a:r>
              <a:rPr lang="pt-BR" sz="1600" b="1" dirty="0"/>
              <a:t> root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e digitar a senha escolhida.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Para desabilitar a conta do root basta: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sudo</a:t>
            </a:r>
            <a:r>
              <a:rPr lang="pt-BR" sz="1600" b="1" dirty="0"/>
              <a:t> </a:t>
            </a:r>
            <a:r>
              <a:rPr lang="pt-BR" sz="1600" b="1" dirty="0" err="1"/>
              <a:t>passwd</a:t>
            </a:r>
            <a:r>
              <a:rPr lang="pt-BR" sz="1600" b="1" dirty="0"/>
              <a:t> -l root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29" y="1808675"/>
            <a:ext cx="3149224" cy="16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4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Para executar comandos que exijam a credencial de </a:t>
            </a:r>
            <a:r>
              <a:rPr lang="pt-BR" sz="1600" i="1" dirty="0" smtClean="0"/>
              <a:t>root</a:t>
            </a:r>
            <a:r>
              <a:rPr lang="pt-BR" sz="1600" dirty="0" smtClean="0"/>
              <a:t>, usaremos sempre o </a:t>
            </a:r>
            <a:r>
              <a:rPr lang="pt-BR" sz="1600" i="1" dirty="0" smtClean="0"/>
              <a:t>sudo</a:t>
            </a:r>
            <a:r>
              <a:rPr lang="pt-BR" sz="1600" dirty="0" smtClean="0"/>
              <a:t>, seguido do comando. </a:t>
            </a:r>
          </a:p>
          <a:p>
            <a:r>
              <a:rPr lang="pt-BR" sz="1600" dirty="0" smtClean="0"/>
              <a:t>Em seguida, será necessário informar a senha do usuário com o qual você está acessando o Ubuntu.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1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30" y="1962712"/>
            <a:ext cx="2962404" cy="153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Criar um usuário novo no Ubuntu Linux é bastante simples e requer poucas linhas de comando no Terminal. 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Basta executar p comando </a:t>
            </a:r>
            <a:r>
              <a:rPr lang="pt-BR" sz="1600" i="1" dirty="0" smtClean="0"/>
              <a:t>adduser</a:t>
            </a:r>
            <a:r>
              <a:rPr lang="pt-BR" sz="1600" dirty="0"/>
              <a:t> por meio do sudo e indicar como parâmetro o nome do novo usuário. </a:t>
            </a:r>
            <a:endParaRPr lang="pt-BR" sz="1600" dirty="0" smtClean="0"/>
          </a:p>
          <a:p>
            <a:pPr>
              <a:defRPr/>
            </a:pPr>
            <a:r>
              <a:rPr lang="pt-BR" sz="1600" dirty="0" smtClean="0"/>
              <a:t>Em </a:t>
            </a:r>
            <a:r>
              <a:rPr lang="pt-BR" sz="1600" dirty="0"/>
              <a:t>seguida, é preciso responder a algumas perguntas para concluir o processo, como no </a:t>
            </a:r>
            <a:r>
              <a:rPr lang="pt-BR" sz="1600" dirty="0" smtClean="0"/>
              <a:t>exemplo:</a:t>
            </a: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Criando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14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60" y="1752780"/>
            <a:ext cx="2983369" cy="19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1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Você pode confirmar a criação do novo usuário acessando o sistema a partir dele.</a:t>
            </a:r>
          </a:p>
          <a:p>
            <a:r>
              <a:rPr lang="pt-BR" sz="1600" dirty="0" smtClean="0"/>
              <a:t>Para isso, use o comando </a:t>
            </a:r>
            <a:r>
              <a:rPr lang="pt-BR" sz="1600" i="1" dirty="0" err="1" smtClean="0"/>
              <a:t>su</a:t>
            </a:r>
            <a:r>
              <a:rPr lang="pt-BR" sz="1600" i="1" dirty="0" smtClean="0"/>
              <a:t> </a:t>
            </a:r>
            <a:r>
              <a:rPr lang="pt-BR" sz="1600" dirty="0" smtClean="0"/>
              <a:t>seguido do nome do novo usuário.</a:t>
            </a:r>
          </a:p>
          <a:p>
            <a:r>
              <a:rPr lang="pt-BR" sz="1600" dirty="0" smtClean="0"/>
              <a:t>Se tudo estiver certo, basta digitar a nova senha para personificar o novo usuário do sistema. </a:t>
            </a:r>
          </a:p>
          <a:p>
            <a:r>
              <a:rPr lang="pt-BR" sz="1600" dirty="0" smtClean="0"/>
              <a:t>Caso deseje retornar ao usuário anterior, ou seja, interromper a nova sessão no Terminal, execute o comando </a:t>
            </a:r>
            <a:r>
              <a:rPr lang="pt-BR" sz="1600" i="1" dirty="0" err="1" smtClean="0"/>
              <a:t>exit</a:t>
            </a:r>
            <a:r>
              <a:rPr lang="pt-BR" sz="1600" dirty="0" smtClean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Alterando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14" y="1742987"/>
            <a:ext cx="3013203" cy="197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4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554163"/>
            <a:ext cx="3421063" cy="3321050"/>
          </a:xfrm>
        </p:spPr>
        <p:txBody>
          <a:bodyPr/>
          <a:lstStyle/>
          <a:p>
            <a:r>
              <a:rPr lang="pt-BR" sz="1600" smtClean="0"/>
              <a:t>Quando o assunto é a exclusão de usuários, tudo funciona de maneira similar, porém com o comando </a:t>
            </a:r>
            <a:r>
              <a:rPr lang="pt-BR" sz="1600" i="1" smtClean="0">
                <a:solidFill>
                  <a:srgbClr val="FF0000"/>
                </a:solidFill>
              </a:rPr>
              <a:t>deluser</a:t>
            </a:r>
            <a:r>
              <a:rPr lang="pt-BR" sz="1600" smtClean="0"/>
              <a:t>. </a:t>
            </a:r>
          </a:p>
          <a:p>
            <a:r>
              <a:rPr lang="pt-BR" sz="1600" smtClean="0"/>
              <a:t>Porém, note que esse tipo de operação traz algumas implicações na segurança do sistema e que devem ser levadas em conta pelo administrador. </a:t>
            </a:r>
          </a:p>
          <a:p>
            <a:r>
              <a:rPr lang="pt-BR" sz="1600" smtClean="0"/>
              <a:t>Ao excluir um usuário, o comando </a:t>
            </a:r>
            <a:r>
              <a:rPr lang="pt-BR" sz="1600" i="1" smtClean="0">
                <a:solidFill>
                  <a:srgbClr val="FF0000"/>
                </a:solidFill>
              </a:rPr>
              <a:t>deluser</a:t>
            </a:r>
            <a:r>
              <a:rPr lang="pt-BR" sz="1600" smtClean="0"/>
              <a:t> por si só não apaga o diretório </a:t>
            </a:r>
            <a:r>
              <a:rPr lang="pt-BR" sz="1600" i="1" smtClean="0"/>
              <a:t>home.</a:t>
            </a:r>
            <a:endParaRPr lang="pt-BR" sz="160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Removendo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819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1671638"/>
            <a:ext cx="32305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4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Por isso, vale a pena alterar as permissões desse diretório, para evitar que dados importantes sejam copiados ou apagados. Se quiser remover o usuário apagando seus arquivos, use o comando "</a:t>
            </a:r>
            <a:r>
              <a:rPr lang="pt-BR" sz="1600" b="1" i="1" dirty="0" smtClean="0"/>
              <a:t>sudo </a:t>
            </a:r>
            <a:r>
              <a:rPr lang="pt-BR" sz="1600" b="1" i="1" dirty="0" err="1" smtClean="0"/>
              <a:t>deluser</a:t>
            </a:r>
            <a:r>
              <a:rPr lang="pt-BR" sz="1600" b="1" i="1" dirty="0" smtClean="0"/>
              <a:t> </a:t>
            </a:r>
            <a:r>
              <a:rPr lang="pt-BR" sz="1600" b="1" i="1" dirty="0" smtClean="0"/>
              <a:t>   - -remove-</a:t>
            </a:r>
            <a:r>
              <a:rPr lang="pt-BR" sz="1600" b="1" i="1" dirty="0" err="1" smtClean="0"/>
              <a:t>all</a:t>
            </a:r>
            <a:r>
              <a:rPr lang="pt-BR" sz="1600" b="1" i="1" dirty="0" smtClean="0"/>
              <a:t>-files </a:t>
            </a:r>
            <a:r>
              <a:rPr lang="pt-BR" sz="1600" b="1" i="1" dirty="0" err="1" smtClean="0"/>
              <a:t>nomedousuário</a:t>
            </a:r>
            <a:r>
              <a:rPr lang="pt-BR" sz="1600" dirty="0" smtClean="0"/>
              <a:t>".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Removendo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922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59" y="2418070"/>
            <a:ext cx="3018681" cy="52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976</Words>
  <Application>Microsoft Office PowerPoint</Application>
  <PresentationFormat>Apresentação na tela (16:9)</PresentationFormat>
  <Paragraphs>167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Dosis</vt:lpstr>
      <vt:lpstr>Sniglet</vt:lpstr>
      <vt:lpstr>Arial</vt:lpstr>
      <vt:lpstr>Calibri</vt:lpstr>
      <vt:lpstr>Friar template</vt:lpstr>
      <vt:lpstr>Comandos Básicos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23</cp:revision>
  <dcterms:modified xsi:type="dcterms:W3CDTF">2023-08-22T19:33:13Z</dcterms:modified>
</cp:coreProperties>
</file>