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0"/>
  </p:notesMasterIdLst>
  <p:handoutMasterIdLst>
    <p:handoutMasterId r:id="rId81"/>
  </p:handoutMasterIdLst>
  <p:sldIdLst>
    <p:sldId id="256" r:id="rId2"/>
    <p:sldId id="257" r:id="rId3"/>
    <p:sldId id="302" r:id="rId4"/>
    <p:sldId id="259" r:id="rId5"/>
    <p:sldId id="260" r:id="rId6"/>
    <p:sldId id="261" r:id="rId7"/>
    <p:sldId id="269" r:id="rId8"/>
    <p:sldId id="300" r:id="rId9"/>
    <p:sldId id="270" r:id="rId10"/>
    <p:sldId id="301" r:id="rId11"/>
    <p:sldId id="272" r:id="rId12"/>
    <p:sldId id="369" r:id="rId13"/>
    <p:sldId id="281" r:id="rId14"/>
    <p:sldId id="282" r:id="rId15"/>
    <p:sldId id="283" r:id="rId16"/>
    <p:sldId id="287" r:id="rId17"/>
    <p:sldId id="284" r:id="rId18"/>
    <p:sldId id="286" r:id="rId19"/>
    <p:sldId id="285" r:id="rId20"/>
    <p:sldId id="288" r:id="rId21"/>
    <p:sldId id="289" r:id="rId22"/>
    <p:sldId id="292" r:id="rId23"/>
    <p:sldId id="291" r:id="rId24"/>
    <p:sldId id="293" r:id="rId25"/>
    <p:sldId id="295" r:id="rId26"/>
    <p:sldId id="294" r:id="rId27"/>
    <p:sldId id="296" r:id="rId28"/>
    <p:sldId id="298" r:id="rId29"/>
    <p:sldId id="297" r:id="rId30"/>
    <p:sldId id="316" r:id="rId31"/>
    <p:sldId id="317" r:id="rId32"/>
    <p:sldId id="318" r:id="rId33"/>
    <p:sldId id="319" r:id="rId34"/>
    <p:sldId id="320" r:id="rId35"/>
    <p:sldId id="321" r:id="rId36"/>
    <p:sldId id="322" r:id="rId37"/>
    <p:sldId id="323" r:id="rId38"/>
    <p:sldId id="324" r:id="rId39"/>
    <p:sldId id="325" r:id="rId40"/>
    <p:sldId id="326" r:id="rId41"/>
    <p:sldId id="335" r:id="rId42"/>
    <p:sldId id="304" r:id="rId43"/>
    <p:sldId id="306" r:id="rId44"/>
    <p:sldId id="307" r:id="rId45"/>
    <p:sldId id="305" r:id="rId46"/>
    <p:sldId id="309" r:id="rId47"/>
    <p:sldId id="308" r:id="rId48"/>
    <p:sldId id="310" r:id="rId49"/>
    <p:sldId id="363" r:id="rId50"/>
    <p:sldId id="266" r:id="rId51"/>
    <p:sldId id="345" r:id="rId52"/>
    <p:sldId id="346" r:id="rId53"/>
    <p:sldId id="347" r:id="rId54"/>
    <p:sldId id="348" r:id="rId55"/>
    <p:sldId id="311" r:id="rId56"/>
    <p:sldId id="312" r:id="rId57"/>
    <p:sldId id="313" r:id="rId58"/>
    <p:sldId id="314" r:id="rId59"/>
    <p:sldId id="349" r:id="rId60"/>
    <p:sldId id="350" r:id="rId61"/>
    <p:sldId id="351" r:id="rId62"/>
    <p:sldId id="352" r:id="rId63"/>
    <p:sldId id="353" r:id="rId64"/>
    <p:sldId id="354" r:id="rId65"/>
    <p:sldId id="355" r:id="rId66"/>
    <p:sldId id="356" r:id="rId67"/>
    <p:sldId id="357" r:id="rId68"/>
    <p:sldId id="358" r:id="rId69"/>
    <p:sldId id="359" r:id="rId70"/>
    <p:sldId id="362" r:id="rId71"/>
    <p:sldId id="299" r:id="rId72"/>
    <p:sldId id="365" r:id="rId73"/>
    <p:sldId id="366" r:id="rId74"/>
    <p:sldId id="368" r:id="rId75"/>
    <p:sldId id="277" r:id="rId76"/>
    <p:sldId id="278" r:id="rId77"/>
    <p:sldId id="279" r:id="rId78"/>
    <p:sldId id="280" r:id="rId79"/>
  </p:sldIdLst>
  <p:sldSz cx="18288000" cy="10287000"/>
  <p:notesSz cx="6858000" cy="9144000"/>
  <p:embeddedFontLst>
    <p:embeddedFont>
      <p:font typeface="IBM Plex Sans" panose="020B0503050203000203" pitchFamily="34" charset="0"/>
      <p:regular r:id="rId82"/>
      <p:bold r:id="rId83"/>
      <p:italic r:id="rId84"/>
      <p:boldItalic r:id="rId85"/>
    </p:embeddedFont>
    <p:embeddedFont>
      <p:font typeface="IBM Plex Sans Condensed Bold" panose="020B0604020202020204" charset="0"/>
      <p:regular r:id="rId86"/>
      <p:bold r:id="rId8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2C44E4-2ABC-4105-8C1C-A386F9768A93}">
          <p14:sldIdLst>
            <p14:sldId id="256"/>
            <p14:sldId id="257"/>
            <p14:sldId id="302"/>
            <p14:sldId id="259"/>
            <p14:sldId id="260"/>
            <p14:sldId id="261"/>
            <p14:sldId id="269"/>
            <p14:sldId id="300"/>
            <p14:sldId id="270"/>
            <p14:sldId id="301"/>
            <p14:sldId id="272"/>
            <p14:sldId id="369"/>
            <p14:sldId id="281"/>
            <p14:sldId id="282"/>
            <p14:sldId id="283"/>
            <p14:sldId id="287"/>
            <p14:sldId id="284"/>
            <p14:sldId id="286"/>
            <p14:sldId id="285"/>
            <p14:sldId id="288"/>
            <p14:sldId id="289"/>
            <p14:sldId id="292"/>
            <p14:sldId id="291"/>
            <p14:sldId id="293"/>
            <p14:sldId id="295"/>
            <p14:sldId id="294"/>
            <p14:sldId id="296"/>
            <p14:sldId id="298"/>
            <p14:sldId id="297"/>
            <p14:sldId id="316"/>
            <p14:sldId id="317"/>
            <p14:sldId id="318"/>
            <p14:sldId id="319"/>
            <p14:sldId id="320"/>
            <p14:sldId id="321"/>
            <p14:sldId id="322"/>
            <p14:sldId id="323"/>
            <p14:sldId id="324"/>
            <p14:sldId id="325"/>
            <p14:sldId id="326"/>
            <p14:sldId id="335"/>
            <p14:sldId id="304"/>
            <p14:sldId id="306"/>
            <p14:sldId id="307"/>
            <p14:sldId id="305"/>
            <p14:sldId id="309"/>
            <p14:sldId id="308"/>
            <p14:sldId id="310"/>
            <p14:sldId id="363"/>
            <p14:sldId id="266"/>
            <p14:sldId id="345"/>
            <p14:sldId id="346"/>
            <p14:sldId id="347"/>
            <p14:sldId id="348"/>
            <p14:sldId id="311"/>
            <p14:sldId id="312"/>
            <p14:sldId id="313"/>
            <p14:sldId id="314"/>
            <p14:sldId id="349"/>
            <p14:sldId id="350"/>
            <p14:sldId id="351"/>
            <p14:sldId id="352"/>
            <p14:sldId id="353"/>
            <p14:sldId id="354"/>
            <p14:sldId id="355"/>
            <p14:sldId id="356"/>
            <p14:sldId id="357"/>
            <p14:sldId id="358"/>
            <p14:sldId id="359"/>
            <p14:sldId id="362"/>
            <p14:sldId id="299"/>
            <p14:sldId id="365"/>
            <p14:sldId id="366"/>
            <p14:sldId id="368"/>
          </p14:sldIdLst>
        </p14:section>
        <p14:section name="Address" id="{A6D5D5EB-FDE9-4160-A8E6-7F736E72D5AB}">
          <p14:sldIdLst>
            <p14:sldId id="277"/>
          </p14:sldIdLst>
        </p14:section>
        <p14:section name="Product" id="{6132DEB7-9044-46C7-833C-97D646B6E78C}">
          <p14:sldIdLst>
            <p14:sldId id="278"/>
          </p14:sldIdLst>
        </p14:section>
        <p14:section name="Date" id="{3E154F54-BBA2-44DA-85A9-19EB3E066107}">
          <p14:sldIdLst>
            <p14:sldId id="279"/>
          </p14:sldIdLst>
        </p14:section>
        <p14:section name="Flyers" id="{64D3CF47-65E9-4624-8855-2FBE62E557D5}">
          <p14:sldIdLst>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64" autoAdjust="0"/>
    <p:restoredTop sz="94609" autoAdjust="0"/>
  </p:normalViewPr>
  <p:slideViewPr>
    <p:cSldViewPr>
      <p:cViewPr varScale="1">
        <p:scale>
          <a:sx n="50" d="100"/>
          <a:sy n="50" d="100"/>
        </p:scale>
        <p:origin x="12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3.fntdata"/><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2.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6.fntdata"/><Relationship Id="rId61" Type="http://schemas.openxmlformats.org/officeDocument/2006/relationships/slide" Target="slides/slide60.xml"/><Relationship Id="rId82" Type="http://schemas.openxmlformats.org/officeDocument/2006/relationships/font" Target="fonts/font1.fntdata"/><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BA486E-1875-19B7-4785-FFDA512B8E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B9D88C1-B616-C63F-AC74-CC7A5162FC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BEC76E-A12C-48FC-8A12-46671954A78C}" type="datetimeFigureOut">
              <a:rPr lang="en-IN" smtClean="0"/>
              <a:t>08-04-2024</a:t>
            </a:fld>
            <a:endParaRPr lang="en-IN"/>
          </a:p>
        </p:txBody>
      </p:sp>
      <p:sp>
        <p:nvSpPr>
          <p:cNvPr id="4" name="Footer Placeholder 3">
            <a:extLst>
              <a:ext uri="{FF2B5EF4-FFF2-40B4-BE49-F238E27FC236}">
                <a16:creationId xmlns:a16="http://schemas.microsoft.com/office/drawing/2014/main" id="{0BD1297E-6C6B-EDB8-30FD-BEF675CC9E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E792270-072B-D29D-4618-154A5062FF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C617A9-4B2A-42BE-B441-FD9C55502E5B}" type="slidenum">
              <a:rPr lang="en-IN" smtClean="0"/>
              <a:t>‹#›</a:t>
            </a:fld>
            <a:endParaRPr lang="en-IN"/>
          </a:p>
        </p:txBody>
      </p:sp>
    </p:spTree>
    <p:extLst>
      <p:ext uri="{BB962C8B-B14F-4D97-AF65-F5344CB8AC3E}">
        <p14:creationId xmlns:p14="http://schemas.microsoft.com/office/powerpoint/2010/main" val="40596581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F10E89-97CD-A34D-817A-BADD02EEAEC4}"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4A4FB-3124-2F46-B460-8B6316580E70}" type="slidenum">
              <a:rPr lang="en-US" smtClean="0"/>
              <a:t>‹#›</a:t>
            </a:fld>
            <a:endParaRPr lang="en-US"/>
          </a:p>
        </p:txBody>
      </p:sp>
    </p:spTree>
    <p:extLst>
      <p:ext uri="{BB962C8B-B14F-4D97-AF65-F5344CB8AC3E}">
        <p14:creationId xmlns:p14="http://schemas.microsoft.com/office/powerpoint/2010/main" val="3455790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2C4A4FB-3124-2F46-B460-8B6316580E70}" type="slidenum">
              <a:rPr lang="en-US" smtClean="0"/>
              <a:t>1</a:t>
            </a:fld>
            <a:endParaRPr lang="en-US"/>
          </a:p>
        </p:txBody>
      </p:sp>
    </p:spTree>
    <p:extLst>
      <p:ext uri="{BB962C8B-B14F-4D97-AF65-F5344CB8AC3E}">
        <p14:creationId xmlns:p14="http://schemas.microsoft.com/office/powerpoint/2010/main" val="196623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C4A4FB-3124-2F46-B460-8B6316580E70}" type="slidenum">
              <a:rPr lang="en-US" smtClean="0"/>
              <a:t>15</a:t>
            </a:fld>
            <a:endParaRPr lang="en-US"/>
          </a:p>
        </p:txBody>
      </p:sp>
    </p:spTree>
    <p:extLst>
      <p:ext uri="{BB962C8B-B14F-4D97-AF65-F5344CB8AC3E}">
        <p14:creationId xmlns:p14="http://schemas.microsoft.com/office/powerpoint/2010/main" val="48757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C4A4FB-3124-2F46-B460-8B6316580E70}" type="slidenum">
              <a:rPr lang="en-US" smtClean="0"/>
              <a:t>22</a:t>
            </a:fld>
            <a:endParaRPr lang="en-US"/>
          </a:p>
        </p:txBody>
      </p:sp>
    </p:spTree>
    <p:extLst>
      <p:ext uri="{BB962C8B-B14F-4D97-AF65-F5344CB8AC3E}">
        <p14:creationId xmlns:p14="http://schemas.microsoft.com/office/powerpoint/2010/main" val="3469669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C4A4FB-3124-2F46-B460-8B6316580E70}" type="slidenum">
              <a:rPr lang="en-US" smtClean="0"/>
              <a:t>29</a:t>
            </a:fld>
            <a:endParaRPr lang="en-US"/>
          </a:p>
        </p:txBody>
      </p:sp>
    </p:spTree>
    <p:extLst>
      <p:ext uri="{BB962C8B-B14F-4D97-AF65-F5344CB8AC3E}">
        <p14:creationId xmlns:p14="http://schemas.microsoft.com/office/powerpoint/2010/main" val="3562569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9DF96E-EC9A-4E4B-8280-FCD3501DC614}"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F8FEDF-0F08-411F-833A-EDB01C611471}"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1AD8A8-3889-41B6-9869-40D82C4F7B61}"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74815-35A9-437B-B89C-7E623C45DD5F}"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7BBFF4-FCE7-4DAE-AFE8-3B4E1481850B}"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70536D-9CCE-42A2-AF77-DBDFA3F94BF1}"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2F7BE8-B726-45F9-B569-B6CF7A49D7FB}"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28C292-39E2-448F-B862-C22ABAD99992}"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CDA6C-89D4-4F68-8ADF-8B39A353E89E}"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D4BB8-64C3-4126-B6D1-5A05F9606330}"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CD1BFD-7487-48AF-A42E-531C74BB5A14}"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3E118-D836-4975-AAF2-4DECD1C39CD7}" type="datetime1">
              <a:rPr lang="en-US" smtClean="0"/>
              <a:t>4/8/2024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slide" Target="slide76.xml"/><Relationship Id="rId18" Type="http://schemas.openxmlformats.org/officeDocument/2006/relationships/image" Target="../media/image20.pn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8.png"/><Relationship Id="rId17" Type="http://schemas.openxmlformats.org/officeDocument/2006/relationships/image" Target="../media/image190.png"/><Relationship Id="rId2" Type="http://schemas.openxmlformats.org/officeDocument/2006/relationships/image" Target="../media/image1.png"/><Relationship Id="rId16" Type="http://schemas.openxmlformats.org/officeDocument/2006/relationships/slide" Target="slide77.xml"/><Relationship Id="rId20" Type="http://schemas.openxmlformats.org/officeDocument/2006/relationships/image" Target="../media/image200.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70.png"/><Relationship Id="rId5" Type="http://schemas.openxmlformats.org/officeDocument/2006/relationships/image" Target="../media/image6.svg"/><Relationship Id="rId15" Type="http://schemas.openxmlformats.org/officeDocument/2006/relationships/image" Target="../media/image19.png"/><Relationship Id="rId10" Type="http://schemas.openxmlformats.org/officeDocument/2006/relationships/slide" Target="slide75.xml"/><Relationship Id="rId19" Type="http://schemas.openxmlformats.org/officeDocument/2006/relationships/slide" Target="slide78.xml"/><Relationship Id="rId4" Type="http://schemas.openxmlformats.org/officeDocument/2006/relationships/image" Target="../media/image5.png"/><Relationship Id="rId9" Type="http://schemas.openxmlformats.org/officeDocument/2006/relationships/image" Target="../media/image17.png"/><Relationship Id="rId14" Type="http://schemas.openxmlformats.org/officeDocument/2006/relationships/image" Target="../media/image180.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svg"/><Relationship Id="rId2" Type="http://schemas.openxmlformats.org/officeDocument/2006/relationships/hyperlink" Target="https://www.datapine.com/"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www.datapine.com/" TargetMode="External"/><Relationship Id="rId5" Type="http://schemas.openxmlformats.org/officeDocument/2006/relationships/image" Target="../media/image2.sv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8.sv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8.sv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8.sv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8.sv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8.sv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8.sv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8.sv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8.sv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8.sv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8.sv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8.sv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8.sv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8.svg"/></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jpg"/><Relationship Id="rId5" Type="http://schemas.openxmlformats.org/officeDocument/2006/relationships/image" Target="../media/image8.sv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8.sv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8.sv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8.sv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8.sv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8.sv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8.sv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8.sv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8.sv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8.svg"/><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8.svg"/><Relationship Id="rId4" Type="http://schemas.openxmlformats.org/officeDocument/2006/relationships/image" Target="../media/image7.png"/></Relationships>
</file>

<file path=ppt/slides/_rels/slide6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8.svg"/><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8.svg"/><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8" Type="http://schemas.openxmlformats.org/officeDocument/2006/relationships/hyperlink" Target="https://www.mongodb.com/" TargetMode="External"/><Relationship Id="rId13" Type="http://schemas.openxmlformats.org/officeDocument/2006/relationships/image" Target="../media/image2.svg"/><Relationship Id="rId3" Type="http://schemas.openxmlformats.org/officeDocument/2006/relationships/hyperlink" Target="https://www.tutorialspoint.com/sql/first-normal-form.htm" TargetMode="External"/><Relationship Id="rId7" Type="http://schemas.openxmlformats.org/officeDocument/2006/relationships/hyperlink" Target="https://www.microsoft.com/en-ca/microsoft-365/excel" TargetMode="External"/><Relationship Id="rId12" Type="http://schemas.openxmlformats.org/officeDocument/2006/relationships/image" Target="../media/image1.png"/><Relationship Id="rId2" Type="http://schemas.openxmlformats.org/officeDocument/2006/relationships/hyperlink" Target="https://www.geeksforgeeks.org/normal-forms-in-dbms/" TargetMode="External"/><Relationship Id="rId1" Type="http://schemas.openxmlformats.org/officeDocument/2006/relationships/slideLayout" Target="../slideLayouts/slideLayout1.xml"/><Relationship Id="rId6" Type="http://schemas.openxmlformats.org/officeDocument/2006/relationships/hyperlink" Target="https://www.octoparse.com/" TargetMode="External"/><Relationship Id="rId11" Type="http://schemas.openxmlformats.org/officeDocument/2006/relationships/hyperlink" Target="https://azure.microsoft.com/en-ca" TargetMode="External"/><Relationship Id="rId5" Type="http://schemas.openxmlformats.org/officeDocument/2006/relationships/hyperlink" Target="https://www.datapine.com/" TargetMode="External"/><Relationship Id="rId15" Type="http://schemas.openxmlformats.org/officeDocument/2006/relationships/image" Target="../media/image8.svg"/><Relationship Id="rId10" Type="http://schemas.openxmlformats.org/officeDocument/2006/relationships/hyperlink" Target="https://kafka.apache.org/" TargetMode="External"/><Relationship Id="rId4" Type="http://schemas.openxmlformats.org/officeDocument/2006/relationships/hyperlink" Target="https://signoz.io/" TargetMode="External"/><Relationship Id="rId9" Type="http://schemas.openxmlformats.org/officeDocument/2006/relationships/hyperlink" Target="https://www.informatica.com/ca/platform.html" TargetMode="External"/><Relationship Id="rId14" Type="http://schemas.openxmlformats.org/officeDocument/2006/relationships/image" Target="../media/image7.png"/></Relationships>
</file>

<file path=ppt/slides/_rels/slide72.xml.rels><?xml version="1.0" encoding="UTF-8" standalone="yes"?>
<Relationships xmlns="http://schemas.openxmlformats.org/package/2006/relationships"><Relationship Id="rId8" Type="http://schemas.openxmlformats.org/officeDocument/2006/relationships/hyperlink" Target="https://azure.microsoft.com/en-ca" TargetMode="External"/><Relationship Id="rId13" Type="http://schemas.openxmlformats.org/officeDocument/2006/relationships/hyperlink" Target="https://www.zoho.com/analytics/pricing.html" TargetMode="External"/><Relationship Id="rId3" Type="http://schemas.openxmlformats.org/officeDocument/2006/relationships/image" Target="../media/image2.svg"/><Relationship Id="rId7" Type="http://schemas.openxmlformats.org/officeDocument/2006/relationships/hyperlink" Target="https://atlan.com/master-data-management-benefits/" TargetMode="External"/><Relationship Id="rId12" Type="http://schemas.openxmlformats.org/officeDocument/2006/relationships/hyperlink" Target="https://www.zoho.com/analytics/features.html?src=top-header" TargetMode="External"/><Relationship Id="rId17" Type="http://schemas.openxmlformats.org/officeDocument/2006/relationships/hyperlink" Target="https://www.metabase.com/pricing/" TargetMode="External"/><Relationship Id="rId2" Type="http://schemas.openxmlformats.org/officeDocument/2006/relationships/image" Target="../media/image1.png"/><Relationship Id="rId16" Type="http://schemas.openxmlformats.org/officeDocument/2006/relationships/hyperlink" Target="https://www.datapine.com/blog/ad-hoc-reporting-analysis-meaning-benefits-examples/#ad-hoc-reporting-definition" TargetMode="External"/><Relationship Id="rId1" Type="http://schemas.openxmlformats.org/officeDocument/2006/relationships/slideLayout" Target="../slideLayouts/slideLayout1.xml"/><Relationship Id="rId6" Type="http://schemas.openxmlformats.org/officeDocument/2006/relationships/hyperlink" Target="https://www.gestisoft.com/blog/what-are-the-benefits-of-power-bi#:~:text=Data%2DDriven%20Decision%20Making%3A%20Power,up%2Dto%2Ddate%20information" TargetMode="External"/><Relationship Id="rId11" Type="http://schemas.openxmlformats.org/officeDocument/2006/relationships/hyperlink" Target="https://www.octoparse.com/" TargetMode="External"/><Relationship Id="rId5" Type="http://schemas.openxmlformats.org/officeDocument/2006/relationships/image" Target="../media/image8.svg"/><Relationship Id="rId15" Type="http://schemas.openxmlformats.org/officeDocument/2006/relationships/hyperlink" Target="https://www.betterbuys.com/bi/reviews/datapine/" TargetMode="External"/><Relationship Id="rId10" Type="http://schemas.openxmlformats.org/officeDocument/2006/relationships/hyperlink" Target="https://www.datapine.com/" TargetMode="External"/><Relationship Id="rId4" Type="http://schemas.openxmlformats.org/officeDocument/2006/relationships/image" Target="../media/image7.png"/><Relationship Id="rId9" Type="http://schemas.openxmlformats.org/officeDocument/2006/relationships/hyperlink" Target="https://signoz.io/" TargetMode="External"/><Relationship Id="rId14" Type="http://schemas.openxmlformats.org/officeDocument/2006/relationships/hyperlink" Target="https://theworkflowacademy.com/wp-content/uploads/2022/05/zoho-Analytics.png" TargetMode="External"/></Relationships>
</file>

<file path=ppt/slides/_rels/slide73.xml.rels><?xml version="1.0" encoding="UTF-8" standalone="yes"?>
<Relationships xmlns="http://schemas.openxmlformats.org/package/2006/relationships"><Relationship Id="rId8" Type="http://schemas.openxmlformats.org/officeDocument/2006/relationships/hyperlink" Target="https://www.linuxlinks.com/palo/" TargetMode="External"/><Relationship Id="rId13" Type="http://schemas.openxmlformats.org/officeDocument/2006/relationships/hyperlink" Target="https://www.stellarinfo.com/windows-data-recovery.php" TargetMode="External"/><Relationship Id="rId18" Type="http://schemas.openxmlformats.org/officeDocument/2006/relationships/hyperlink" Target="https://www.predictiveanalyticstoday.com/sisense/" TargetMode="External"/><Relationship Id="rId3" Type="http://schemas.openxmlformats.org/officeDocument/2006/relationships/image" Target="../media/image2.svg"/><Relationship Id="rId7" Type="http://schemas.openxmlformats.org/officeDocument/2006/relationships/hyperlink" Target="https://www.softwaretestinghelp.com/best-olap-tools/" TargetMode="External"/><Relationship Id="rId12" Type="http://schemas.openxmlformats.org/officeDocument/2006/relationships/hyperlink" Target="https://www.techradar.com/best/best-data-recovery-software" TargetMode="External"/><Relationship Id="rId17" Type="http://schemas.openxmlformats.org/officeDocument/2006/relationships/hyperlink" Target="https://www.hitachivantara.com/pentaho/pentaho-plus-platform/data-integration-analytics.html" TargetMode="External"/><Relationship Id="rId2" Type="http://schemas.openxmlformats.org/officeDocument/2006/relationships/image" Target="../media/image1.png"/><Relationship Id="rId16" Type="http://schemas.openxmlformats.org/officeDocument/2006/relationships/hyperlink" Target="https://solutionsreview.com/business-intelligence/the-best-big-data-analytics-tools-and-platforms/" TargetMode="External"/><Relationship Id="rId1" Type="http://schemas.openxmlformats.org/officeDocument/2006/relationships/slideLayout" Target="../slideLayouts/slideLayout1.xml"/><Relationship Id="rId6" Type="http://schemas.openxmlformats.org/officeDocument/2006/relationships/hyperlink" Target="https://medevel.com/bi-dashboards/" TargetMode="External"/><Relationship Id="rId11" Type="http://schemas.openxmlformats.org/officeDocument/2006/relationships/hyperlink" Target="https://www.sap.com/canada/products/technology-platform/cloud-analytics.html" TargetMode="External"/><Relationship Id="rId5" Type="http://schemas.openxmlformats.org/officeDocument/2006/relationships/image" Target="../media/image8.svg"/><Relationship Id="rId15" Type="http://schemas.openxmlformats.org/officeDocument/2006/relationships/hyperlink" Target="https://www.manageengine.com/endpoint-dlp/get-quote.html" TargetMode="External"/><Relationship Id="rId10" Type="http://schemas.openxmlformats.org/officeDocument/2006/relationships/hyperlink" Target="https://www.board.com/en/why-board" TargetMode="External"/><Relationship Id="rId19" Type="http://schemas.openxmlformats.org/officeDocument/2006/relationships/hyperlink" Target="https://www.sisense.com/platform/" TargetMode="External"/><Relationship Id="rId4" Type="http://schemas.openxmlformats.org/officeDocument/2006/relationships/image" Target="../media/image7.png"/><Relationship Id="rId9" Type="http://schemas.openxmlformats.org/officeDocument/2006/relationships/hyperlink" Target="https://www.board.com/en/ms-office-integration" TargetMode="External"/><Relationship Id="rId14" Type="http://schemas.openxmlformats.org/officeDocument/2006/relationships/hyperlink" Target="https://www.comparitech.com/net-admin/best-data-discovery-tools/"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5240" y="4610448"/>
            <a:ext cx="8477852" cy="5657039"/>
          </a:xfrm>
          <a:custGeom>
            <a:avLst/>
            <a:gdLst/>
            <a:ahLst/>
            <a:cxnLst/>
            <a:rect l="l" t="t" r="r" b="b"/>
            <a:pathLst>
              <a:path w="8477852" h="5657039">
                <a:moveTo>
                  <a:pt x="8477852" y="5657039"/>
                </a:moveTo>
                <a:lnTo>
                  <a:pt x="0" y="5657039"/>
                </a:lnTo>
                <a:lnTo>
                  <a:pt x="0" y="0"/>
                </a:lnTo>
                <a:lnTo>
                  <a:pt x="8477852" y="0"/>
                </a:lnTo>
                <a:lnTo>
                  <a:pt x="8477852" y="5657039"/>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p:cNvSpPr/>
          <p:nvPr/>
        </p:nvSpPr>
        <p:spPr>
          <a:xfrm>
            <a:off x="1660777" y="2400300"/>
            <a:ext cx="6721223" cy="6693707"/>
          </a:xfrm>
          <a:custGeom>
            <a:avLst/>
            <a:gdLst/>
            <a:ahLst/>
            <a:cxnLst/>
            <a:rect l="l" t="t" r="r" b="b"/>
            <a:pathLst>
              <a:path w="7198334" h="6847415">
                <a:moveTo>
                  <a:pt x="0" y="0"/>
                </a:moveTo>
                <a:lnTo>
                  <a:pt x="7198333" y="0"/>
                </a:lnTo>
                <a:lnTo>
                  <a:pt x="7198333" y="6847415"/>
                </a:lnTo>
                <a:lnTo>
                  <a:pt x="0" y="68474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4" name="Freeform 4"/>
          <p:cNvSpPr/>
          <p:nvPr/>
        </p:nvSpPr>
        <p:spPr>
          <a:xfrm flipH="1">
            <a:off x="-19050" y="0"/>
            <a:ext cx="2403281" cy="1961951"/>
          </a:xfrm>
          <a:custGeom>
            <a:avLst/>
            <a:gdLst/>
            <a:ahLst/>
            <a:cxnLst/>
            <a:rect l="l" t="t" r="r" b="b"/>
            <a:pathLst>
              <a:path w="2403281" h="1961951">
                <a:moveTo>
                  <a:pt x="2403281" y="0"/>
                </a:moveTo>
                <a:lnTo>
                  <a:pt x="0" y="0"/>
                </a:lnTo>
                <a:lnTo>
                  <a:pt x="0" y="1961951"/>
                </a:lnTo>
                <a:lnTo>
                  <a:pt x="2403281" y="1961951"/>
                </a:lnTo>
                <a:lnTo>
                  <a:pt x="2403281"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5" name="Freeform 5"/>
          <p:cNvSpPr/>
          <p:nvPr/>
        </p:nvSpPr>
        <p:spPr>
          <a:xfrm flipH="1">
            <a:off x="-19050" y="0"/>
            <a:ext cx="2145705" cy="1751676"/>
          </a:xfrm>
          <a:custGeom>
            <a:avLst/>
            <a:gdLst/>
            <a:ahLst/>
            <a:cxnLst/>
            <a:rect l="l" t="t" r="r" b="b"/>
            <a:pathLst>
              <a:path w="2145705" h="1751676">
                <a:moveTo>
                  <a:pt x="2145705" y="0"/>
                </a:moveTo>
                <a:lnTo>
                  <a:pt x="0" y="0"/>
                </a:lnTo>
                <a:lnTo>
                  <a:pt x="0" y="1751676"/>
                </a:lnTo>
                <a:lnTo>
                  <a:pt x="2145705" y="1751676"/>
                </a:lnTo>
                <a:lnTo>
                  <a:pt x="2145705"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6" name="TextBox 6"/>
          <p:cNvSpPr txBox="1"/>
          <p:nvPr/>
        </p:nvSpPr>
        <p:spPr>
          <a:xfrm>
            <a:off x="8190429" y="726876"/>
            <a:ext cx="9371248" cy="2470149"/>
          </a:xfrm>
          <a:prstGeom prst="rect">
            <a:avLst/>
          </a:prstGeom>
        </p:spPr>
        <p:txBody>
          <a:bodyPr lIns="0" tIns="0" rIns="0" bIns="0" rtlCol="0" anchor="t">
            <a:spAutoFit/>
          </a:bodyPr>
          <a:lstStyle/>
          <a:p>
            <a:pPr algn="r">
              <a:lnSpc>
                <a:spcPts val="9499"/>
              </a:lnSpc>
            </a:pPr>
            <a:r>
              <a:rPr lang="en-US" sz="9999" dirty="0">
                <a:solidFill>
                  <a:srgbClr val="1B1A17"/>
                </a:solidFill>
                <a:latin typeface="IBM Plex Sans Condensed Bold"/>
              </a:rPr>
              <a:t>BIG DATA</a:t>
            </a:r>
          </a:p>
          <a:p>
            <a:pPr algn="r">
              <a:lnSpc>
                <a:spcPts val="9499"/>
              </a:lnSpc>
            </a:pPr>
            <a:r>
              <a:rPr lang="en-US" sz="9999" dirty="0">
                <a:solidFill>
                  <a:srgbClr val="1B1A17"/>
                </a:solidFill>
                <a:latin typeface="IBM Plex Sans Condensed Bold"/>
              </a:rPr>
              <a:t>ARCHITECTURE</a:t>
            </a:r>
          </a:p>
        </p:txBody>
      </p:sp>
      <p:sp>
        <p:nvSpPr>
          <p:cNvPr id="7" name="TextBox 7"/>
          <p:cNvSpPr txBox="1"/>
          <p:nvPr/>
        </p:nvSpPr>
        <p:spPr>
          <a:xfrm>
            <a:off x="10519888" y="6362700"/>
            <a:ext cx="7026549" cy="3027292"/>
          </a:xfrm>
          <a:prstGeom prst="rect">
            <a:avLst/>
          </a:prstGeom>
        </p:spPr>
        <p:txBody>
          <a:bodyPr lIns="0" tIns="0" rIns="0" bIns="0" rtlCol="0" anchor="t">
            <a:spAutoFit/>
          </a:bodyPr>
          <a:lstStyle/>
          <a:p>
            <a:pPr algn="ctr">
              <a:lnSpc>
                <a:spcPts val="4050"/>
              </a:lnSpc>
            </a:pPr>
            <a:r>
              <a:rPr lang="en-US" sz="3319" dirty="0">
                <a:solidFill>
                  <a:srgbClr val="1B1A17"/>
                </a:solidFill>
                <a:latin typeface="IBM Plex Sans"/>
              </a:rPr>
              <a:t>Group 1:</a:t>
            </a:r>
          </a:p>
          <a:p>
            <a:pPr algn="ctr">
              <a:lnSpc>
                <a:spcPts val="4050"/>
              </a:lnSpc>
            </a:pPr>
            <a:r>
              <a:rPr lang="en-US" sz="3319" dirty="0">
                <a:solidFill>
                  <a:srgbClr val="1B1A17"/>
                </a:solidFill>
                <a:latin typeface="IBM Plex Sans"/>
              </a:rPr>
              <a:t>Vats Sanghvi </a:t>
            </a:r>
          </a:p>
          <a:p>
            <a:pPr algn="ctr">
              <a:lnSpc>
                <a:spcPts val="4050"/>
              </a:lnSpc>
            </a:pPr>
            <a:r>
              <a:rPr lang="en-US" sz="3319" dirty="0">
                <a:solidFill>
                  <a:srgbClr val="1B1A17"/>
                </a:solidFill>
                <a:latin typeface="IBM Plex Sans"/>
              </a:rPr>
              <a:t>Siddhesh Otari </a:t>
            </a:r>
          </a:p>
          <a:p>
            <a:pPr algn="ctr">
              <a:lnSpc>
                <a:spcPts val="4050"/>
              </a:lnSpc>
            </a:pPr>
            <a:r>
              <a:rPr lang="en-US" sz="3319" dirty="0" err="1">
                <a:solidFill>
                  <a:srgbClr val="1B1A17"/>
                </a:solidFill>
                <a:latin typeface="IBM Plex Sans"/>
              </a:rPr>
              <a:t>Harshrajsinh</a:t>
            </a:r>
            <a:r>
              <a:rPr lang="en-US" sz="3319" dirty="0">
                <a:solidFill>
                  <a:srgbClr val="1B1A17"/>
                </a:solidFill>
                <a:latin typeface="IBM Plex Sans"/>
              </a:rPr>
              <a:t> </a:t>
            </a:r>
            <a:r>
              <a:rPr lang="en-US" sz="3319" dirty="0" err="1">
                <a:solidFill>
                  <a:srgbClr val="1B1A17"/>
                </a:solidFill>
                <a:latin typeface="IBM Plex Sans"/>
              </a:rPr>
              <a:t>Chavda</a:t>
            </a:r>
            <a:endParaRPr lang="en-US" sz="3319" dirty="0">
              <a:solidFill>
                <a:srgbClr val="1B1A17"/>
              </a:solidFill>
              <a:latin typeface="IBM Plex Sans"/>
            </a:endParaRPr>
          </a:p>
          <a:p>
            <a:pPr algn="ctr">
              <a:lnSpc>
                <a:spcPts val="4050"/>
              </a:lnSpc>
            </a:pPr>
            <a:r>
              <a:rPr lang="en-US" sz="3319" dirty="0">
                <a:solidFill>
                  <a:srgbClr val="1B1A17"/>
                </a:solidFill>
                <a:latin typeface="IBM Plex Sans"/>
              </a:rPr>
              <a:t>Sanjana </a:t>
            </a:r>
            <a:r>
              <a:rPr lang="en-US" sz="3319" dirty="0" err="1">
                <a:solidFill>
                  <a:srgbClr val="1B1A17"/>
                </a:solidFill>
                <a:latin typeface="IBM Plex Sans"/>
              </a:rPr>
              <a:t>Upender</a:t>
            </a:r>
            <a:endParaRPr lang="en-US" sz="3319" dirty="0">
              <a:solidFill>
                <a:srgbClr val="1B1A17"/>
              </a:solidFill>
              <a:latin typeface="IBM Plex Sans"/>
            </a:endParaRPr>
          </a:p>
          <a:p>
            <a:pPr algn="ctr">
              <a:lnSpc>
                <a:spcPts val="4050"/>
              </a:lnSpc>
            </a:pPr>
            <a:r>
              <a:rPr lang="en-US" sz="3319" dirty="0">
                <a:solidFill>
                  <a:srgbClr val="1B1A17"/>
                </a:solidFill>
                <a:latin typeface="IBM Plex Sans"/>
              </a:rPr>
              <a:t>Saksham </a:t>
            </a:r>
            <a:r>
              <a:rPr lang="en-US" sz="3319" dirty="0" err="1">
                <a:solidFill>
                  <a:srgbClr val="1B1A17"/>
                </a:solidFill>
                <a:latin typeface="IBM Plex Sans"/>
              </a:rPr>
              <a:t>Maggoo</a:t>
            </a:r>
            <a:endParaRPr lang="en-US" sz="3319" dirty="0">
              <a:solidFill>
                <a:srgbClr val="1B1A17"/>
              </a:solidFill>
              <a:latin typeface="IBM Plex Sans"/>
            </a:endParaRPr>
          </a:p>
        </p:txBody>
      </p:sp>
      <p:sp>
        <p:nvSpPr>
          <p:cNvPr id="9" name="TextBox 8">
            <a:extLst>
              <a:ext uri="{FF2B5EF4-FFF2-40B4-BE49-F238E27FC236}">
                <a16:creationId xmlns:a16="http://schemas.microsoft.com/office/drawing/2014/main" id="{679C47CB-B6CD-B6BD-5EBB-923DA782067B}"/>
              </a:ext>
            </a:extLst>
          </p:cNvPr>
          <p:cNvSpPr txBox="1"/>
          <p:nvPr/>
        </p:nvSpPr>
        <p:spPr>
          <a:xfrm>
            <a:off x="10153869" y="3673792"/>
            <a:ext cx="6610131" cy="2554545"/>
          </a:xfrm>
          <a:prstGeom prst="rect">
            <a:avLst/>
          </a:prstGeom>
          <a:noFill/>
        </p:spPr>
        <p:txBody>
          <a:bodyPr wrap="square">
            <a:spAutoFit/>
          </a:bodyPr>
          <a:lstStyle/>
          <a:p>
            <a:pPr algn="ctr"/>
            <a:br>
              <a:rPr lang="en-US" sz="3200" b="1" u="sng" dirty="0"/>
            </a:br>
            <a:r>
              <a:rPr lang="en-US" sz="3200" b="1" dirty="0"/>
              <a:t>INFO8116</a:t>
            </a:r>
            <a:br>
              <a:rPr lang="en-US" sz="3200" b="1" dirty="0"/>
            </a:br>
            <a:r>
              <a:rPr lang="en-US" sz="3200" b="1" dirty="0"/>
              <a:t>Big Data Architecture</a:t>
            </a:r>
            <a:br>
              <a:rPr lang="en-US" sz="3200" b="1" dirty="0"/>
            </a:br>
            <a:r>
              <a:rPr lang="en-US" sz="3200" b="1" dirty="0"/>
              <a:t>Sec 1</a:t>
            </a:r>
            <a:br>
              <a:rPr lang="en-US" sz="3200" b="1" u="sng" dirty="0"/>
            </a:br>
            <a:endParaRPr lang="en-I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75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75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extBox 5"/>
          <p:cNvSpPr txBox="1"/>
          <p:nvPr/>
        </p:nvSpPr>
        <p:spPr>
          <a:xfrm>
            <a:off x="575207" y="2403888"/>
            <a:ext cx="10279125" cy="1966051"/>
          </a:xfrm>
          <a:prstGeom prst="rect">
            <a:avLst/>
          </a:prstGeom>
        </p:spPr>
        <p:txBody>
          <a:bodyPr lIns="0" tIns="0" rIns="0" bIns="0" rtlCol="0" anchor="t">
            <a:spAutoFit/>
          </a:bodyPr>
          <a:lstStyle/>
          <a:p>
            <a:pPr>
              <a:lnSpc>
                <a:spcPts val="7600"/>
              </a:lnSpc>
            </a:pPr>
            <a:r>
              <a:rPr lang="en-US" sz="8000" dirty="0">
                <a:solidFill>
                  <a:srgbClr val="1B1A17"/>
                </a:solidFill>
                <a:latin typeface="IBM Plex Sans Condensed Bold"/>
              </a:rPr>
              <a:t>SNOWFLAKE </a:t>
            </a:r>
          </a:p>
          <a:p>
            <a:pPr>
              <a:lnSpc>
                <a:spcPts val="7600"/>
              </a:lnSpc>
            </a:pPr>
            <a:r>
              <a:rPr lang="en-US" sz="8000" dirty="0">
                <a:solidFill>
                  <a:srgbClr val="1B1A17"/>
                </a:solidFill>
                <a:latin typeface="IBM Plex Sans Condensed Bold"/>
              </a:rPr>
              <a:t>SCHEMA</a:t>
            </a:r>
          </a:p>
        </p:txBody>
      </p:sp>
      <p:sp>
        <p:nvSpPr>
          <p:cNvPr id="8" name="TextBox 8"/>
          <p:cNvSpPr txBox="1"/>
          <p:nvPr/>
        </p:nvSpPr>
        <p:spPr>
          <a:xfrm>
            <a:off x="575207" y="5143500"/>
            <a:ext cx="6965740" cy="2351413"/>
          </a:xfrm>
          <a:prstGeom prst="rect">
            <a:avLst/>
          </a:prstGeom>
        </p:spPr>
        <p:txBody>
          <a:bodyPr lIns="0" tIns="0" rIns="0" bIns="0" rtlCol="0" anchor="t">
            <a:spAutoFit/>
          </a:bodyPr>
          <a:lstStyle/>
          <a:p>
            <a:pPr>
              <a:lnSpc>
                <a:spcPts val="3659"/>
              </a:lnSpc>
            </a:pPr>
            <a:r>
              <a:rPr lang="en-US" sz="2999" dirty="0">
                <a:solidFill>
                  <a:srgbClr val="000000"/>
                </a:solidFill>
                <a:latin typeface="IBM Plex Sans"/>
              </a:rPr>
              <a:t>A snowflake schema is a multi-dimensional data model that is an extension of a star schema, where dimension tables are broken down into subdimensions</a:t>
            </a:r>
          </a:p>
        </p:txBody>
      </p:sp>
      <p:pic>
        <p:nvPicPr>
          <p:cNvPr id="9" name="Picture 8" descr="A diagram of a fact table and dimension&#10;&#10;Description automatically generated">
            <a:extLst>
              <a:ext uri="{FF2B5EF4-FFF2-40B4-BE49-F238E27FC236}">
                <a16:creationId xmlns:a16="http://schemas.microsoft.com/office/drawing/2014/main" id="{9D71B38F-364C-606A-8950-CE57F9E1E0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0" y="2352640"/>
            <a:ext cx="9106588" cy="5501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912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4731134" y="798971"/>
            <a:ext cx="12202110" cy="991425"/>
          </a:xfrm>
          <a:prstGeom prst="rect">
            <a:avLst/>
          </a:prstGeom>
        </p:spPr>
        <p:txBody>
          <a:bodyPr wrap="square" lIns="0" tIns="0" rIns="0" bIns="0" rtlCol="0" anchor="t">
            <a:spAutoFit/>
          </a:bodyPr>
          <a:lstStyle/>
          <a:p>
            <a:pPr>
              <a:lnSpc>
                <a:spcPts val="7600"/>
              </a:lnSpc>
            </a:pPr>
            <a:r>
              <a:rPr lang="en-US" sz="8000" dirty="0">
                <a:solidFill>
                  <a:srgbClr val="1B1A17"/>
                </a:solidFill>
                <a:latin typeface="IBM Plex Sans Condensed Bold"/>
              </a:rPr>
              <a:t>SNOWFLAKE SCHEMA</a:t>
            </a:r>
          </a:p>
        </p:txBody>
      </p:sp>
      <p:sp>
        <p:nvSpPr>
          <p:cNvPr id="9" name="Freeform 3">
            <a:extLst>
              <a:ext uri="{FF2B5EF4-FFF2-40B4-BE49-F238E27FC236}">
                <a16:creationId xmlns:a16="http://schemas.microsoft.com/office/drawing/2014/main" id="{C50CD455-CFF0-4C9C-16FD-516BCC0084CB}"/>
              </a:ext>
            </a:extLst>
          </p:cNvPr>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011E5929-CD88-FE53-B8B7-283E4EDE2F14}"/>
              </a:ext>
            </a:extLst>
          </p:cNvPr>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pic>
        <p:nvPicPr>
          <p:cNvPr id="11" name="Picture 10" descr="A screenshot of a computer&#10;&#10;Description automatically generated">
            <a:extLst>
              <a:ext uri="{FF2B5EF4-FFF2-40B4-BE49-F238E27FC236}">
                <a16:creationId xmlns:a16="http://schemas.microsoft.com/office/drawing/2014/main" id="{96142D97-F44A-DD98-D098-CA1BC744F8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95180" y="2084519"/>
            <a:ext cx="3146940" cy="82315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psez="http://schemas.microsoft.com/office/powerpoint/2016/sectionzoom">
        <mc:Choice Requires="psez">
          <p:graphicFrame>
            <p:nvGraphicFramePr>
              <p:cNvPr id="13" name="Section Zoom 12">
                <a:extLst>
                  <a:ext uri="{FF2B5EF4-FFF2-40B4-BE49-F238E27FC236}">
                    <a16:creationId xmlns:a16="http://schemas.microsoft.com/office/drawing/2014/main" id="{D9A6DF0A-E625-5877-B125-D87FAD1394E5}"/>
                  </a:ext>
                </a:extLst>
              </p:cNvPr>
              <p:cNvGraphicFramePr>
                <a:graphicFrameLocks noChangeAspect="1"/>
              </p:cNvGraphicFramePr>
              <p:nvPr>
                <p:extLst>
                  <p:ext uri="{D42A27DB-BD31-4B8C-83A1-F6EECF244321}">
                    <p14:modId xmlns:p14="http://schemas.microsoft.com/office/powerpoint/2010/main" val="530095547"/>
                  </p:ext>
                </p:extLst>
              </p:nvPr>
            </p:nvGraphicFramePr>
            <p:xfrm>
              <a:off x="2548447" y="2139876"/>
              <a:ext cx="4572000" cy="2571750"/>
            </p:xfrm>
            <a:graphic>
              <a:graphicData uri="http://schemas.microsoft.com/office/powerpoint/2016/sectionzoom">
                <psez:sectionZm>
                  <psez:sectionZmObj sectionId="{A6D5D5EB-FDE9-4160-A8E6-7F736E72D5AB}">
                    <psez:zmPr id="{7648E778-8E21-43F0-8EC3-BECC89B63938}" transitionDur="1000">
                      <p166:blipFill xmlns:p166="http://schemas.microsoft.com/office/powerpoint/2016/6/main">
                        <a:blip r:embed="rId9"/>
                        <a:stretch>
                          <a:fillRect/>
                        </a:stretch>
                      </p166:blipFill>
                      <p166:spPr xmlns:p166="http://schemas.microsoft.com/office/powerpoint/2016/6/main">
                        <a:xfrm>
                          <a:off x="0" y="0"/>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ez:zmPr>
                  </psez:sectionZmObj>
                </psez:sectionZm>
              </a:graphicData>
            </a:graphic>
          </p:graphicFrame>
        </mc:Choice>
        <mc:Fallback xmlns="">
          <p:pic>
            <p:nvPicPr>
              <p:cNvPr id="13" name="Section Zoom 12">
                <a:hlinkClick r:id="rId10" action="ppaction://hlinksldjump"/>
                <a:extLst>
                  <a:ext uri="{FF2B5EF4-FFF2-40B4-BE49-F238E27FC236}">
                    <a16:creationId xmlns:a16="http://schemas.microsoft.com/office/drawing/2014/main" id="{D9A6DF0A-E625-5877-B125-D87FAD1394E5}"/>
                  </a:ext>
                </a:extLst>
              </p:cNvPr>
              <p:cNvPicPr>
                <a:picLocks noGrp="1" noRot="1" noChangeAspect="1" noMove="1" noResize="1" noEditPoints="1" noAdjustHandles="1" noChangeArrowheads="1" noChangeShapeType="1"/>
              </p:cNvPicPr>
              <p:nvPr/>
            </p:nvPicPr>
            <p:blipFill>
              <a:blip r:embed="rId11"/>
              <a:stretch>
                <a:fillRect/>
              </a:stretch>
            </p:blipFill>
            <p:spPr>
              <a:xfrm>
                <a:off x="2548447" y="2139876"/>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mc:AlternateContent xmlns:mc="http://schemas.openxmlformats.org/markup-compatibility/2006" xmlns:psez="http://schemas.microsoft.com/office/powerpoint/2016/sectionzoom">
        <mc:Choice Requires="psez">
          <p:graphicFrame>
            <p:nvGraphicFramePr>
              <p:cNvPr id="15" name="Section Zoom 14">
                <a:extLst>
                  <a:ext uri="{FF2B5EF4-FFF2-40B4-BE49-F238E27FC236}">
                    <a16:creationId xmlns:a16="http://schemas.microsoft.com/office/drawing/2014/main" id="{94026DE8-C4A6-B544-7371-13B6D45E9533}"/>
                  </a:ext>
                </a:extLst>
              </p:cNvPr>
              <p:cNvGraphicFramePr>
                <a:graphicFrameLocks noChangeAspect="1"/>
              </p:cNvGraphicFramePr>
              <p:nvPr>
                <p:extLst>
                  <p:ext uri="{D42A27DB-BD31-4B8C-83A1-F6EECF244321}">
                    <p14:modId xmlns:p14="http://schemas.microsoft.com/office/powerpoint/2010/main" val="2982624994"/>
                  </p:ext>
                </p:extLst>
              </p:nvPr>
            </p:nvGraphicFramePr>
            <p:xfrm>
              <a:off x="11337337" y="2084519"/>
              <a:ext cx="4572000" cy="2571750"/>
            </p:xfrm>
            <a:graphic>
              <a:graphicData uri="http://schemas.microsoft.com/office/powerpoint/2016/sectionzoom">
                <psez:sectionZm>
                  <psez:sectionZmObj sectionId="{6132DEB7-9044-46C7-833C-97D646B6E78C}">
                    <psez:zmPr id="{3D9D34C4-A164-4726-A8D8-7C4AD7DFE539}" transitionDur="1000">
                      <p166:blipFill xmlns:p166="http://schemas.microsoft.com/office/powerpoint/2016/6/main">
                        <a:blip r:embed="rId12"/>
                        <a:stretch>
                          <a:fillRect/>
                        </a:stretch>
                      </p166:blipFill>
                      <p166:spPr xmlns:p166="http://schemas.microsoft.com/office/powerpoint/2016/6/main">
                        <a:xfrm>
                          <a:off x="0" y="0"/>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ez:zmPr>
                  </psez:sectionZmObj>
                </psez:sectionZm>
              </a:graphicData>
            </a:graphic>
          </p:graphicFrame>
        </mc:Choice>
        <mc:Fallback xmlns="">
          <p:pic>
            <p:nvPicPr>
              <p:cNvPr id="15" name="Section Zoom 14">
                <a:hlinkClick r:id="rId13" action="ppaction://hlinksldjump"/>
                <a:extLst>
                  <a:ext uri="{FF2B5EF4-FFF2-40B4-BE49-F238E27FC236}">
                    <a16:creationId xmlns:a16="http://schemas.microsoft.com/office/drawing/2014/main" id="{94026DE8-C4A6-B544-7371-13B6D45E9533}"/>
                  </a:ext>
                </a:extLst>
              </p:cNvPr>
              <p:cNvPicPr>
                <a:picLocks noGrp="1" noRot="1" noChangeAspect="1" noMove="1" noResize="1" noEditPoints="1" noAdjustHandles="1" noChangeArrowheads="1" noChangeShapeType="1"/>
              </p:cNvPicPr>
              <p:nvPr/>
            </p:nvPicPr>
            <p:blipFill>
              <a:blip r:embed="rId14"/>
              <a:stretch>
                <a:fillRect/>
              </a:stretch>
            </p:blipFill>
            <p:spPr>
              <a:xfrm>
                <a:off x="11337337" y="2084519"/>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mc:AlternateContent xmlns:mc="http://schemas.openxmlformats.org/markup-compatibility/2006" xmlns:psez="http://schemas.microsoft.com/office/powerpoint/2016/sectionzoom">
        <mc:Choice Requires="psez">
          <p:graphicFrame>
            <p:nvGraphicFramePr>
              <p:cNvPr id="17" name="Section Zoom 16">
                <a:extLst>
                  <a:ext uri="{FF2B5EF4-FFF2-40B4-BE49-F238E27FC236}">
                    <a16:creationId xmlns:a16="http://schemas.microsoft.com/office/drawing/2014/main" id="{2E8759F3-4BA9-2251-7DC5-7AA8A2B122B9}"/>
                  </a:ext>
                </a:extLst>
              </p:cNvPr>
              <p:cNvGraphicFramePr>
                <a:graphicFrameLocks noChangeAspect="1"/>
              </p:cNvGraphicFramePr>
              <p:nvPr>
                <p:extLst>
                  <p:ext uri="{D42A27DB-BD31-4B8C-83A1-F6EECF244321}">
                    <p14:modId xmlns:p14="http://schemas.microsoft.com/office/powerpoint/2010/main" val="2786664895"/>
                  </p:ext>
                </p:extLst>
              </p:nvPr>
            </p:nvGraphicFramePr>
            <p:xfrm>
              <a:off x="2445134" y="7327030"/>
              <a:ext cx="4572000" cy="2571750"/>
            </p:xfrm>
            <a:graphic>
              <a:graphicData uri="http://schemas.microsoft.com/office/powerpoint/2016/sectionzoom">
                <psez:sectionZm>
                  <psez:sectionZmObj sectionId="{3E154F54-BBA2-44DA-85A9-19EB3E066107}">
                    <psez:zmPr id="{FDAB469C-BD4C-4B4C-ADB8-B7A68319E7F4}" transitionDur="1000">
                      <p166:blipFill xmlns:p166="http://schemas.microsoft.com/office/powerpoint/2016/6/main">
                        <a:blip r:embed="rId15"/>
                        <a:stretch>
                          <a:fillRect/>
                        </a:stretch>
                      </p166:blipFill>
                      <p166:spPr xmlns:p166="http://schemas.microsoft.com/office/powerpoint/2016/6/main">
                        <a:xfrm>
                          <a:off x="0" y="0"/>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ez:zmPr>
                  </psez:sectionZmObj>
                </psez:sectionZm>
              </a:graphicData>
            </a:graphic>
          </p:graphicFrame>
        </mc:Choice>
        <mc:Fallback xmlns="">
          <p:pic>
            <p:nvPicPr>
              <p:cNvPr id="17" name="Section Zoom 16">
                <a:hlinkClick r:id="rId16" action="ppaction://hlinksldjump"/>
                <a:extLst>
                  <a:ext uri="{FF2B5EF4-FFF2-40B4-BE49-F238E27FC236}">
                    <a16:creationId xmlns:a16="http://schemas.microsoft.com/office/drawing/2014/main" id="{2E8759F3-4BA9-2251-7DC5-7AA8A2B122B9}"/>
                  </a:ext>
                </a:extLst>
              </p:cNvPr>
              <p:cNvPicPr>
                <a:picLocks noGrp="1" noRot="1" noChangeAspect="1" noMove="1" noResize="1" noEditPoints="1" noAdjustHandles="1" noChangeArrowheads="1" noChangeShapeType="1"/>
              </p:cNvPicPr>
              <p:nvPr/>
            </p:nvPicPr>
            <p:blipFill>
              <a:blip r:embed="rId17"/>
              <a:stretch>
                <a:fillRect/>
              </a:stretch>
            </p:blipFill>
            <p:spPr>
              <a:xfrm>
                <a:off x="2445134" y="7327030"/>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mc:AlternateContent xmlns:mc="http://schemas.openxmlformats.org/markup-compatibility/2006" xmlns:psez="http://schemas.microsoft.com/office/powerpoint/2016/sectionzoom">
        <mc:Choice Requires="psez">
          <p:graphicFrame>
            <p:nvGraphicFramePr>
              <p:cNvPr id="20" name="Section Zoom 19">
                <a:extLst>
                  <a:ext uri="{FF2B5EF4-FFF2-40B4-BE49-F238E27FC236}">
                    <a16:creationId xmlns:a16="http://schemas.microsoft.com/office/drawing/2014/main" id="{85279149-CCD2-E3A4-9F68-A48011F392B0}"/>
                  </a:ext>
                </a:extLst>
              </p:cNvPr>
              <p:cNvGraphicFramePr>
                <a:graphicFrameLocks noChangeAspect="1"/>
              </p:cNvGraphicFramePr>
              <p:nvPr>
                <p:extLst>
                  <p:ext uri="{D42A27DB-BD31-4B8C-83A1-F6EECF244321}">
                    <p14:modId xmlns:p14="http://schemas.microsoft.com/office/powerpoint/2010/main" val="652407218"/>
                  </p:ext>
                </p:extLst>
              </p:nvPr>
            </p:nvGraphicFramePr>
            <p:xfrm>
              <a:off x="11306857" y="7249449"/>
              <a:ext cx="4572000" cy="2571750"/>
            </p:xfrm>
            <a:graphic>
              <a:graphicData uri="http://schemas.microsoft.com/office/powerpoint/2016/sectionzoom">
                <psez:sectionZm>
                  <psez:sectionZmObj sectionId="{64D3CF47-65E9-4624-8855-2FBE62E557D5}">
                    <psez:zmPr id="{DC0743F1-07D4-44B7-AEA3-03FACF388646}" transitionDur="1000">
                      <p166:blipFill xmlns:p166="http://schemas.microsoft.com/office/powerpoint/2016/6/main">
                        <a:blip r:embed="rId18"/>
                        <a:stretch>
                          <a:fillRect/>
                        </a:stretch>
                      </p166:blipFill>
                      <p166:spPr xmlns:p166="http://schemas.microsoft.com/office/powerpoint/2016/6/main">
                        <a:xfrm>
                          <a:off x="0" y="0"/>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ez:zmPr>
                  </psez:sectionZmObj>
                </psez:sectionZm>
              </a:graphicData>
            </a:graphic>
          </p:graphicFrame>
        </mc:Choice>
        <mc:Fallback xmlns="">
          <p:pic>
            <p:nvPicPr>
              <p:cNvPr id="20" name="Section Zoom 19">
                <a:hlinkClick r:id="rId19" action="ppaction://hlinksldjump"/>
                <a:extLst>
                  <a:ext uri="{FF2B5EF4-FFF2-40B4-BE49-F238E27FC236}">
                    <a16:creationId xmlns:a16="http://schemas.microsoft.com/office/drawing/2014/main" id="{85279149-CCD2-E3A4-9F68-A48011F392B0}"/>
                  </a:ext>
                </a:extLst>
              </p:cNvPr>
              <p:cNvPicPr>
                <a:picLocks noGrp="1" noRot="1" noChangeAspect="1" noMove="1" noResize="1" noEditPoints="1" noAdjustHandles="1" noChangeArrowheads="1" noChangeShapeType="1"/>
              </p:cNvPicPr>
              <p:nvPr/>
            </p:nvPicPr>
            <p:blipFill>
              <a:blip r:embed="rId20"/>
              <a:stretch>
                <a:fillRect/>
              </a:stretch>
            </p:blipFill>
            <p:spPr>
              <a:xfrm>
                <a:off x="11306857" y="7249449"/>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p:spTree>
    <p:extLst>
      <p:ext uri="{BB962C8B-B14F-4D97-AF65-F5344CB8AC3E}">
        <p14:creationId xmlns:p14="http://schemas.microsoft.com/office/powerpoint/2010/main" val="143062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15240" y="6111"/>
            <a:ext cx="4419600" cy="25389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2225040" y="1275599"/>
            <a:ext cx="16687800" cy="906787"/>
          </a:xfrm>
          <a:prstGeom prst="rect">
            <a:avLst/>
          </a:prstGeom>
        </p:spPr>
        <p:txBody>
          <a:bodyPr wrap="square" lIns="0" tIns="0" rIns="0" bIns="0" rtlCol="0" anchor="t">
            <a:spAutoFit/>
          </a:bodyPr>
          <a:lstStyle/>
          <a:p>
            <a:pPr>
              <a:lnSpc>
                <a:spcPts val="7600"/>
              </a:lnSpc>
            </a:pPr>
            <a:r>
              <a:rPr lang="en-US" sz="5400" dirty="0">
                <a:solidFill>
                  <a:srgbClr val="1B1A17"/>
                </a:solidFill>
                <a:latin typeface="IBM Plex Sans Condensed Bold"/>
              </a:rPr>
              <a:t>Case Study - Big Data Architecting for new company </a:t>
            </a:r>
          </a:p>
        </p:txBody>
      </p:sp>
      <p:sp>
        <p:nvSpPr>
          <p:cNvPr id="9" name="Freeform 3">
            <a:extLst>
              <a:ext uri="{FF2B5EF4-FFF2-40B4-BE49-F238E27FC236}">
                <a16:creationId xmlns:a16="http://schemas.microsoft.com/office/drawing/2014/main" id="{C50CD455-CFF0-4C9C-16FD-516BCC0084CB}"/>
              </a:ext>
            </a:extLst>
          </p:cNvPr>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011E5929-CD88-FE53-B8B7-283E4EDE2F14}"/>
              </a:ext>
            </a:extLst>
          </p:cNvPr>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TextBox 6">
            <a:extLst>
              <a:ext uri="{FF2B5EF4-FFF2-40B4-BE49-F238E27FC236}">
                <a16:creationId xmlns:a16="http://schemas.microsoft.com/office/drawing/2014/main" id="{2F80C514-6564-5CAD-1780-8EF704824C41}"/>
              </a:ext>
            </a:extLst>
          </p:cNvPr>
          <p:cNvSpPr txBox="1"/>
          <p:nvPr/>
        </p:nvSpPr>
        <p:spPr>
          <a:xfrm>
            <a:off x="457200" y="2923570"/>
            <a:ext cx="11506200" cy="10802957"/>
          </a:xfrm>
          <a:prstGeom prst="rect">
            <a:avLst/>
          </a:prstGeom>
          <a:noFill/>
        </p:spPr>
        <p:txBody>
          <a:bodyPr wrap="square">
            <a:spAutoFit/>
          </a:bodyPr>
          <a:lstStyle/>
          <a:p>
            <a:pPr algn="just"/>
            <a:r>
              <a:rPr lang="en-IN" sz="2400" dirty="0"/>
              <a:t>The new Company has the following datasets that need to be integrated into a solution for Big Data reporting.</a:t>
            </a:r>
          </a:p>
          <a:p>
            <a:pPr algn="just"/>
            <a:endParaRPr lang="en-IN" sz="2400" dirty="0"/>
          </a:p>
          <a:p>
            <a:pPr marL="285750" indent="-285750" algn="just">
              <a:buFont typeface="Arial" panose="020B0604020202020204" pitchFamily="34" charset="0"/>
              <a:buChar char="•"/>
            </a:pPr>
            <a:r>
              <a:rPr lang="en-US" sz="2400" dirty="0"/>
              <a:t>Operational/Transactional systems</a:t>
            </a:r>
          </a:p>
          <a:p>
            <a:pPr marL="742950" lvl="1" indent="-285750" algn="just">
              <a:buFont typeface="Arial" panose="020B0604020202020204" pitchFamily="34" charset="0"/>
              <a:buChar char="•"/>
            </a:pPr>
            <a:r>
              <a:rPr lang="en-US" sz="2400" dirty="0"/>
              <a:t>Finance</a:t>
            </a:r>
          </a:p>
          <a:p>
            <a:pPr marL="742950" lvl="1" indent="-285750" algn="just">
              <a:buFont typeface="Arial" panose="020B0604020202020204" pitchFamily="34" charset="0"/>
              <a:buChar char="•"/>
            </a:pPr>
            <a:r>
              <a:rPr lang="en-US" sz="2400" dirty="0"/>
              <a:t>Marketing</a:t>
            </a:r>
          </a:p>
          <a:p>
            <a:pPr marL="742950" lvl="1" indent="-285750" algn="just">
              <a:buFont typeface="Arial" panose="020B0604020202020204" pitchFamily="34" charset="0"/>
              <a:buChar char="•"/>
            </a:pPr>
            <a:r>
              <a:rPr lang="en-US" sz="2400" dirty="0"/>
              <a:t>Sales</a:t>
            </a:r>
          </a:p>
          <a:p>
            <a:pPr marL="285750" indent="-285750" algn="just">
              <a:buFont typeface="Arial" panose="020B0604020202020204" pitchFamily="34" charset="0"/>
              <a:buChar char="•"/>
            </a:pPr>
            <a:r>
              <a:rPr lang="en-US" sz="2400" dirty="0"/>
              <a:t>In-house solutions	</a:t>
            </a:r>
          </a:p>
          <a:p>
            <a:pPr marL="742950" lvl="1" indent="-285750" algn="just">
              <a:buFont typeface="Arial" panose="020B0604020202020204" pitchFamily="34" charset="0"/>
              <a:buChar char="•"/>
            </a:pPr>
            <a:r>
              <a:rPr lang="en-US" sz="2400" dirty="0"/>
              <a:t>Finance Excel spreadsheets</a:t>
            </a:r>
          </a:p>
          <a:p>
            <a:pPr marL="285750" indent="-285750" algn="just">
              <a:buFont typeface="Arial" panose="020B0604020202020204" pitchFamily="34" charset="0"/>
              <a:buChar char="•"/>
            </a:pPr>
            <a:r>
              <a:rPr lang="en-US" sz="2400" dirty="0"/>
              <a:t>Web Based</a:t>
            </a:r>
          </a:p>
          <a:p>
            <a:pPr marL="742950" lvl="1" indent="-285750" algn="just">
              <a:buFont typeface="Arial" panose="020B0604020202020204" pitchFamily="34" charset="0"/>
              <a:buChar char="•"/>
            </a:pPr>
            <a:r>
              <a:rPr lang="en-US" sz="2400" dirty="0"/>
              <a:t>Product Reviews (unstructured and millions of entries)</a:t>
            </a:r>
          </a:p>
          <a:p>
            <a:pPr marL="285750" indent="-285750" algn="just">
              <a:buFont typeface="Arial" panose="020B0604020202020204" pitchFamily="34" charset="0"/>
              <a:buChar char="•"/>
            </a:pPr>
            <a:r>
              <a:rPr lang="en-US" sz="2400" dirty="0"/>
              <a:t>A Data Governance team will be formed so require Master Data Management</a:t>
            </a:r>
          </a:p>
          <a:p>
            <a:pPr marL="285750" indent="-285750" algn="just">
              <a:buFont typeface="Arial" panose="020B0604020202020204" pitchFamily="34" charset="0"/>
              <a:buChar char="•"/>
            </a:pPr>
            <a:r>
              <a:rPr lang="en-US" sz="2400" dirty="0"/>
              <a:t>The company will be significant is size so will require an ETL and related solutions to move data</a:t>
            </a:r>
          </a:p>
          <a:p>
            <a:pPr marL="285750" indent="-285750" algn="just">
              <a:buFont typeface="Arial" panose="020B0604020202020204" pitchFamily="34" charset="0"/>
              <a:buChar char="•"/>
            </a:pPr>
            <a:r>
              <a:rPr lang="en-US" sz="2400" dirty="0"/>
              <a:t>The company wants to have standard reports, dashboards, predictive analytics including an area for Data Scientists to analyze without requiring IT resources.</a:t>
            </a:r>
          </a:p>
          <a:p>
            <a:pPr marL="285750" indent="-285750" algn="just">
              <a:buFont typeface="Arial" panose="020B0604020202020204" pitchFamily="34" charset="0"/>
              <a:buChar char="•"/>
            </a:pPr>
            <a:r>
              <a:rPr lang="en-US" sz="2400" dirty="0"/>
              <a:t>Don’t worry about cost of the tools.  You can as well if you want provide options, i.e., one that you know is free and another one that has a cost associated with it.</a:t>
            </a:r>
          </a:p>
          <a:p>
            <a:pPr marL="285750" indent="-285750" algn="just">
              <a:buFont typeface="Arial" panose="020B0604020202020204" pitchFamily="34" charset="0"/>
              <a:buChar char="•"/>
            </a:pPr>
            <a:r>
              <a:rPr lang="en-US" sz="2400" dirty="0"/>
              <a:t>Try to minimize the number of tools required to be purchased/supported overall.</a:t>
            </a:r>
            <a:endParaRPr lang="en-IN" sz="2400" dirty="0"/>
          </a:p>
          <a:p>
            <a:endParaRPr lang="en-IN" sz="24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42193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6" y="4944978"/>
            <a:ext cx="18303169" cy="5342019"/>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EBF933-5BD6-31E6-D8C0-488C78A701F5}"/>
              </a:ext>
            </a:extLst>
          </p:cNvPr>
          <p:cNvSpPr>
            <a:spLocks noGrp="1"/>
          </p:cNvSpPr>
          <p:nvPr>
            <p:ph type="title"/>
          </p:nvPr>
        </p:nvSpPr>
        <p:spPr>
          <a:xfrm>
            <a:off x="1257300" y="5364280"/>
            <a:ext cx="6322594" cy="4092539"/>
          </a:xfrm>
        </p:spPr>
        <p:txBody>
          <a:bodyPr>
            <a:normAutofit fontScale="90000"/>
          </a:bodyPr>
          <a:lstStyle/>
          <a:p>
            <a:r>
              <a:rPr lang="en-US" sz="8900" b="1" dirty="0">
                <a:latin typeface="IBM Plex Sans" panose="020B0503050203000203" pitchFamily="34" charset="0"/>
              </a:rPr>
              <a:t>Tools for Data Sources</a:t>
            </a:r>
            <a:endParaRPr lang="en-US" dirty="0"/>
          </a:p>
        </p:txBody>
      </p:sp>
      <p:pic>
        <p:nvPicPr>
          <p:cNvPr id="5" name="Picture 4" descr="A close-up of a sign&#10;&#10;Description automatically generated">
            <a:extLst>
              <a:ext uri="{FF2B5EF4-FFF2-40B4-BE49-F238E27FC236}">
                <a16:creationId xmlns:a16="http://schemas.microsoft.com/office/drawing/2014/main" id="{590E3398-3DC9-31DE-E439-4CB2748EAA5A}"/>
              </a:ext>
            </a:extLst>
          </p:cNvPr>
          <p:cNvPicPr>
            <a:picLocks noChangeAspect="1"/>
          </p:cNvPicPr>
          <p:nvPr/>
        </p:nvPicPr>
        <p:blipFill>
          <a:blip r:embed="rId2"/>
          <a:stretch>
            <a:fillRect/>
          </a:stretch>
        </p:blipFill>
        <p:spPr>
          <a:xfrm>
            <a:off x="1738432" y="1571174"/>
            <a:ext cx="14812889" cy="2221932"/>
          </a:xfrm>
          <a:prstGeom prst="rect">
            <a:avLst/>
          </a:prstGeom>
        </p:spPr>
      </p:pic>
      <p:sp>
        <p:nvSpPr>
          <p:cNvPr id="3" name="Content Placeholder 2">
            <a:extLst>
              <a:ext uri="{FF2B5EF4-FFF2-40B4-BE49-F238E27FC236}">
                <a16:creationId xmlns:a16="http://schemas.microsoft.com/office/drawing/2014/main" id="{3185785F-DD4E-1C1E-6008-8CB9F871CD9F}"/>
              </a:ext>
            </a:extLst>
          </p:cNvPr>
          <p:cNvSpPr>
            <a:spLocks noGrp="1"/>
          </p:cNvSpPr>
          <p:nvPr>
            <p:ph idx="1"/>
          </p:nvPr>
        </p:nvSpPr>
        <p:spPr>
          <a:xfrm>
            <a:off x="8305800" y="5826678"/>
            <a:ext cx="8724900" cy="3598070"/>
          </a:xfrm>
        </p:spPr>
        <p:txBody>
          <a:bodyPr anchor="ctr">
            <a:normAutofit fontScale="92500" lnSpcReduction="20000"/>
          </a:bodyPr>
          <a:lstStyle/>
          <a:p>
            <a:pPr marL="0" indent="0">
              <a:lnSpc>
                <a:spcPct val="90000"/>
              </a:lnSpc>
              <a:buNone/>
            </a:pPr>
            <a:endParaRPr lang="en-US" sz="2500" b="1" dirty="0"/>
          </a:p>
          <a:p>
            <a:pPr marL="0" indent="0">
              <a:lnSpc>
                <a:spcPct val="90000"/>
              </a:lnSpc>
              <a:buNone/>
            </a:pPr>
            <a:r>
              <a:rPr lang="en-US" sz="2700" b="1" dirty="0">
                <a:latin typeface="IBM Plex Sans" panose="020B0503050203000203" pitchFamily="34" charset="0"/>
              </a:rPr>
              <a:t>Components </a:t>
            </a:r>
          </a:p>
          <a:p>
            <a:pPr marL="285750" indent="-285750">
              <a:lnSpc>
                <a:spcPct val="90000"/>
              </a:lnSpc>
              <a:buFont typeface="Arial" panose="020B0604020202020204" pitchFamily="34" charset="0"/>
              <a:buChar char="•"/>
            </a:pPr>
            <a:r>
              <a:rPr lang="en-US" sz="2700" dirty="0">
                <a:latin typeface="IBM Plex Sans" panose="020B0503050203000203" pitchFamily="34" charset="0"/>
              </a:rPr>
              <a:t>Applications Services </a:t>
            </a:r>
          </a:p>
          <a:p>
            <a:pPr marL="285750" indent="-285750">
              <a:lnSpc>
                <a:spcPct val="90000"/>
              </a:lnSpc>
              <a:buFont typeface="Arial" panose="020B0604020202020204" pitchFamily="34" charset="0"/>
              <a:buChar char="•"/>
            </a:pPr>
            <a:r>
              <a:rPr lang="en-US" sz="2700" dirty="0">
                <a:latin typeface="IBM Plex Sans" panose="020B0503050203000203" pitchFamily="34" charset="0"/>
              </a:rPr>
              <a:t>Cloud Application and databases</a:t>
            </a:r>
          </a:p>
          <a:p>
            <a:pPr marL="285750" indent="-285750">
              <a:lnSpc>
                <a:spcPct val="90000"/>
              </a:lnSpc>
              <a:buFont typeface="Arial" panose="020B0604020202020204" pitchFamily="34" charset="0"/>
              <a:buChar char="•"/>
            </a:pPr>
            <a:r>
              <a:rPr lang="en-US" sz="2700" dirty="0">
                <a:latin typeface="IBM Plex Sans" panose="020B0503050203000203" pitchFamily="34" charset="0"/>
              </a:rPr>
              <a:t>Business Processes</a:t>
            </a:r>
          </a:p>
          <a:p>
            <a:pPr marL="285750" indent="-285750">
              <a:lnSpc>
                <a:spcPct val="90000"/>
              </a:lnSpc>
              <a:buFont typeface="Arial" panose="020B0604020202020204" pitchFamily="34" charset="0"/>
              <a:buChar char="•"/>
            </a:pPr>
            <a:r>
              <a:rPr lang="en-US" sz="2700" dirty="0">
                <a:latin typeface="IBM Plex Sans" panose="020B0503050203000203" pitchFamily="34" charset="0"/>
              </a:rPr>
              <a:t>Enterprises Application</a:t>
            </a:r>
          </a:p>
          <a:p>
            <a:pPr marL="285750" indent="-285750">
              <a:lnSpc>
                <a:spcPct val="90000"/>
              </a:lnSpc>
              <a:buFont typeface="Arial" panose="020B0604020202020204" pitchFamily="34" charset="0"/>
              <a:buChar char="•"/>
            </a:pPr>
            <a:r>
              <a:rPr lang="en-US" sz="2700" dirty="0">
                <a:latin typeface="IBM Plex Sans" panose="020B0503050203000203" pitchFamily="34" charset="0"/>
              </a:rPr>
              <a:t>Data Services </a:t>
            </a:r>
          </a:p>
          <a:p>
            <a:pPr marL="285750" indent="-285750">
              <a:lnSpc>
                <a:spcPct val="90000"/>
              </a:lnSpc>
              <a:buFont typeface="Arial" panose="020B0604020202020204" pitchFamily="34" charset="0"/>
              <a:buChar char="•"/>
            </a:pPr>
            <a:r>
              <a:rPr lang="en-US" sz="2700" dirty="0">
                <a:latin typeface="IBM Plex Sans" panose="020B0503050203000203" pitchFamily="34" charset="0"/>
              </a:rPr>
              <a:t>Extract  </a:t>
            </a:r>
          </a:p>
          <a:p>
            <a:pPr marL="285750" indent="-285750">
              <a:lnSpc>
                <a:spcPct val="90000"/>
              </a:lnSpc>
              <a:buFont typeface="Arial" panose="020B0604020202020204" pitchFamily="34" charset="0"/>
              <a:buChar char="•"/>
            </a:pPr>
            <a:r>
              <a:rPr lang="en-US" sz="2700" dirty="0">
                <a:latin typeface="IBM Plex Sans" panose="020B0503050203000203" pitchFamily="34" charset="0"/>
              </a:rPr>
              <a:t>Unstructured Documents </a:t>
            </a:r>
          </a:p>
          <a:p>
            <a:pPr marL="285750" indent="-285750">
              <a:lnSpc>
                <a:spcPct val="90000"/>
              </a:lnSpc>
              <a:buFont typeface="Arial" panose="020B0604020202020204" pitchFamily="34" charset="0"/>
              <a:buChar char="•"/>
            </a:pPr>
            <a:r>
              <a:rPr lang="en-US" sz="2700" dirty="0">
                <a:latin typeface="IBM Plex Sans" panose="020B0503050203000203" pitchFamily="34" charset="0"/>
              </a:rPr>
              <a:t>Spreadsheets</a:t>
            </a:r>
          </a:p>
          <a:p>
            <a:pPr>
              <a:lnSpc>
                <a:spcPct val="90000"/>
              </a:lnSpc>
            </a:pPr>
            <a:endParaRPr lang="en-US" sz="2300" dirty="0"/>
          </a:p>
        </p:txBody>
      </p:sp>
    </p:spTree>
    <p:extLst>
      <p:ext uri="{BB962C8B-B14F-4D97-AF65-F5344CB8AC3E}">
        <p14:creationId xmlns:p14="http://schemas.microsoft.com/office/powerpoint/2010/main" val="106332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B2FF3-006C-592B-80ED-B8661D006A79}"/>
              </a:ext>
            </a:extLst>
          </p:cNvPr>
          <p:cNvSpPr>
            <a:spLocks noGrp="1"/>
          </p:cNvSpPr>
          <p:nvPr>
            <p:ph type="title"/>
          </p:nvPr>
        </p:nvSpPr>
        <p:spPr>
          <a:xfrm>
            <a:off x="858739" y="357808"/>
            <a:ext cx="10654748" cy="2151623"/>
          </a:xfrm>
        </p:spPr>
        <p:txBody>
          <a:bodyPr anchor="b">
            <a:normAutofit fontScale="90000"/>
          </a:bodyPr>
          <a:lstStyle/>
          <a:p>
            <a:pPr algn="l">
              <a:lnSpc>
                <a:spcPct val="90000"/>
              </a:lnSpc>
            </a:pPr>
            <a:br>
              <a:rPr lang="en-US" sz="4500" b="1" dirty="0">
                <a:latin typeface=""/>
              </a:rPr>
            </a:br>
            <a:r>
              <a:rPr lang="en-US" sz="6700" b="1" dirty="0">
                <a:latin typeface="IBM Plex Sans" panose="020B0503050203000203" pitchFamily="34" charset="0"/>
              </a:rPr>
              <a:t>Application services (1/2) </a:t>
            </a:r>
            <a:br>
              <a:rPr lang="en-US" sz="6000" b="1" dirty="0">
                <a:latin typeface="IBM Plex Sans" panose="020B0503050203000203" pitchFamily="34" charset="0"/>
              </a:rPr>
            </a:br>
            <a:endParaRPr lang="en-US" sz="6000" dirty="0">
              <a:latin typeface="IBM Plex Sans" panose="020B0503050203000203" pitchFamily="34" charset="0"/>
            </a:endParaRP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443159" y="2928119"/>
            <a:ext cx="10070328" cy="6178758"/>
          </a:xfrm>
        </p:spPr>
        <p:txBody>
          <a:bodyPr anchor="t">
            <a:normAutofit lnSpcReduction="10000"/>
          </a:bodyPr>
          <a:lstStyle/>
          <a:p>
            <a:pPr marL="0" indent="0" algn="just">
              <a:lnSpc>
                <a:spcPct val="90000"/>
              </a:lnSpc>
              <a:buNone/>
            </a:pPr>
            <a:r>
              <a:rPr lang="en-CA" sz="2500" dirty="0">
                <a:latin typeface="IBM Plex Sans" panose="020B0503050203000203" pitchFamily="34" charset="0"/>
                <a:cs typeface="Times New Roman" panose="02020603050405020304" pitchFamily="18" charset="0"/>
              </a:rPr>
              <a:t>Application services are software solutions that enhance an application's functionality, security, and speed. Applications are optimized, deployed, and managed by businesses through the use of an interconnected pool of internal and external services known as application services. </a:t>
            </a:r>
          </a:p>
          <a:p>
            <a:pPr marL="0" indent="0">
              <a:lnSpc>
                <a:spcPct val="90000"/>
              </a:lnSpc>
              <a:buNone/>
            </a:pPr>
            <a:endParaRPr lang="en-CA" sz="2500" dirty="0">
              <a:latin typeface="IBM Plex Sans" panose="020B0503050203000203" pitchFamily="34" charset="0"/>
              <a:cs typeface="Times New Roman" panose="02020603050405020304" pitchFamily="18" charset="0"/>
            </a:endParaRPr>
          </a:p>
          <a:p>
            <a:pPr marL="285750" indent="-285750">
              <a:lnSpc>
                <a:spcPct val="90000"/>
              </a:lnSpc>
              <a:buFont typeface="Arial" panose="020B0604020202020204" pitchFamily="34" charset="0"/>
              <a:buChar char="•"/>
            </a:pPr>
            <a:endParaRPr lang="en-CA" sz="2500" b="1" dirty="0">
              <a:latin typeface="IBM Plex Sans" panose="020B0503050203000203" pitchFamily="34" charset="0"/>
              <a:cs typeface="Times New Roman" panose="02020603050405020304" pitchFamily="18" charset="0"/>
            </a:endParaRPr>
          </a:p>
          <a:p>
            <a:pPr marL="0" indent="0" algn="just">
              <a:lnSpc>
                <a:spcPct val="90000"/>
              </a:lnSpc>
              <a:buNone/>
            </a:pPr>
            <a:r>
              <a:rPr lang="en-CA" sz="2500" b="1" dirty="0">
                <a:latin typeface="IBM Plex Sans" panose="020B0503050203000203" pitchFamily="34" charset="0"/>
                <a:cs typeface="Times New Roman" panose="02020603050405020304" pitchFamily="18" charset="0"/>
              </a:rPr>
              <a:t>Recommendation: </a:t>
            </a:r>
            <a:r>
              <a:rPr lang="en-CA" sz="2500" i="0" dirty="0">
                <a:effectLst/>
                <a:latin typeface="IBM Plex Sans" panose="020B0503050203000203" pitchFamily="34" charset="0"/>
                <a:cs typeface="Times New Roman" panose="02020603050405020304" pitchFamily="18" charset="0"/>
              </a:rPr>
              <a:t>SigNoz</a:t>
            </a:r>
          </a:p>
          <a:p>
            <a:pPr marL="0" indent="0" algn="just">
              <a:lnSpc>
                <a:spcPct val="90000"/>
              </a:lnSpc>
              <a:buNone/>
            </a:pPr>
            <a:r>
              <a:rPr lang="en-CA" sz="2500" b="1" dirty="0">
                <a:latin typeface="IBM Plex Sans" panose="020B0503050203000203" pitchFamily="34" charset="0"/>
                <a:cs typeface="Times New Roman" panose="02020603050405020304" pitchFamily="18" charset="0"/>
              </a:rPr>
              <a:t>Description</a:t>
            </a:r>
            <a:r>
              <a:rPr lang="en-CA" sz="2500" dirty="0">
                <a:latin typeface="IBM Plex Sans" panose="020B0503050203000203" pitchFamily="34" charset="0"/>
                <a:cs typeface="Times New Roman" panose="02020603050405020304" pitchFamily="18" charset="0"/>
              </a:rPr>
              <a:t>: SigNoz is an open source, full-stack APM and observation tool. Under a single pane of glass, it offers traces, metrics, and logs. It utilizes Click house, a potent OLAP database, for quicker aggregations and ingestion.</a:t>
            </a:r>
          </a:p>
          <a:p>
            <a:pPr marL="0" indent="0" algn="just">
              <a:lnSpc>
                <a:spcPct val="90000"/>
              </a:lnSpc>
              <a:buNone/>
            </a:pPr>
            <a:r>
              <a:rPr lang="en-CA" sz="2500" b="1" dirty="0">
                <a:latin typeface="IBM Plex Sans" panose="020B0503050203000203" pitchFamily="34" charset="0"/>
                <a:cs typeface="Times New Roman" panose="02020603050405020304" pitchFamily="18" charset="0"/>
              </a:rPr>
              <a:t>Compatibility</a:t>
            </a:r>
            <a:r>
              <a:rPr lang="en-CA" sz="2500" dirty="0">
                <a:latin typeface="IBM Plex Sans" panose="020B0503050203000203" pitchFamily="34" charset="0"/>
                <a:cs typeface="Times New Roman" panose="02020603050405020304" pitchFamily="18" charset="0"/>
              </a:rPr>
              <a:t>: Work with both </a:t>
            </a:r>
            <a:r>
              <a:rPr lang="en-US" sz="2500" dirty="0">
                <a:effectLst/>
                <a:latin typeface="IBM Plex Sans" panose="020B0503050203000203" pitchFamily="34" charset="0"/>
                <a:ea typeface="Aptos" panose="020B0004020202020204" pitchFamily="34" charset="0"/>
                <a:cs typeface="Times New Roman" panose="02020603050405020304" pitchFamily="18" charset="0"/>
              </a:rPr>
              <a:t>Microsoft Windows, macOS</a:t>
            </a:r>
            <a:r>
              <a:rPr lang="en-CA" sz="2500" dirty="0">
                <a:effectLst/>
                <a:latin typeface="IBM Plex Sans" panose="020B0503050203000203" pitchFamily="34" charset="0"/>
                <a:cs typeface="Times New Roman" panose="02020603050405020304" pitchFamily="18" charset="0"/>
              </a:rPr>
              <a:t> but </a:t>
            </a:r>
            <a:r>
              <a:rPr lang="en-CA" sz="2500" b="0" i="0" dirty="0">
                <a:effectLst/>
                <a:latin typeface="IBM Plex Sans" panose="020B0503050203000203" pitchFamily="34" charset="0"/>
                <a:cs typeface="Times New Roman" panose="02020603050405020304" pitchFamily="18" charset="0"/>
              </a:rPr>
              <a:t>8 GB of memory , 30 GB of storage and 4 cores CPU is required</a:t>
            </a:r>
            <a:endParaRPr lang="en-CA" sz="2500" dirty="0">
              <a:latin typeface="IBM Plex Sans" panose="020B0503050203000203" pitchFamily="34" charset="0"/>
              <a:cs typeface="Times New Roman" panose="02020603050405020304" pitchFamily="18" charset="0"/>
            </a:endParaRPr>
          </a:p>
          <a:p>
            <a:pPr marL="0" indent="0" algn="just">
              <a:lnSpc>
                <a:spcPct val="90000"/>
              </a:lnSpc>
              <a:buNone/>
            </a:pPr>
            <a:r>
              <a:rPr lang="en-CA" sz="2500" b="1" dirty="0">
                <a:latin typeface="IBM Plex Sans" panose="020B0503050203000203" pitchFamily="34" charset="0"/>
                <a:cs typeface="Times New Roman" panose="02020603050405020304" pitchFamily="18" charset="0"/>
              </a:rPr>
              <a:t>Cost</a:t>
            </a:r>
            <a:r>
              <a:rPr lang="en-CA" sz="2500" dirty="0">
                <a:latin typeface="IBM Plex Sans" panose="020B0503050203000203" pitchFamily="34" charset="0"/>
                <a:cs typeface="Times New Roman" panose="02020603050405020304" pitchFamily="18" charset="0"/>
              </a:rPr>
              <a:t>: Free(open source)</a:t>
            </a:r>
          </a:p>
          <a:p>
            <a:pPr marL="0" indent="0" algn="just">
              <a:lnSpc>
                <a:spcPct val="90000"/>
              </a:lnSpc>
              <a:buNone/>
            </a:pPr>
            <a:r>
              <a:rPr lang="en-CA" sz="2500" b="1" dirty="0">
                <a:latin typeface="IBM Plex Sans" panose="020B0503050203000203" pitchFamily="34" charset="0"/>
                <a:cs typeface="Times New Roman" panose="02020603050405020304" pitchFamily="18" charset="0"/>
              </a:rPr>
              <a:t>Additional Cost </a:t>
            </a:r>
            <a:r>
              <a:rPr lang="en-CA" sz="2500" dirty="0">
                <a:latin typeface="IBM Plex Sans" panose="020B0503050203000203" pitchFamily="34" charset="0"/>
                <a:cs typeface="Times New Roman" panose="02020603050405020304" pitchFamily="18" charset="0"/>
              </a:rPr>
              <a:t>: while the software is free it includes addition cost for  Cloud</a:t>
            </a:r>
            <a:endParaRPr lang="en-CA" sz="2500" b="0" i="0" dirty="0">
              <a:effectLst/>
              <a:latin typeface="IBM Plex Sans" panose="020B0503050203000203" pitchFamily="34" charset="0"/>
              <a:cs typeface="Times New Roman" panose="02020603050405020304" pitchFamily="18" charset="0"/>
            </a:endParaRPr>
          </a:p>
          <a:p>
            <a:pPr>
              <a:lnSpc>
                <a:spcPct val="90000"/>
              </a:lnSpc>
            </a:pPr>
            <a:endParaRPr lang="en-US" sz="2300" dirty="0"/>
          </a:p>
        </p:txBody>
      </p:sp>
      <p:pic>
        <p:nvPicPr>
          <p:cNvPr id="4" name="Picture 2" descr="SigNoz - Open Source Observability Platform - YouTube">
            <a:extLst>
              <a:ext uri="{FF2B5EF4-FFF2-40B4-BE49-F238E27FC236}">
                <a16:creationId xmlns:a16="http://schemas.microsoft.com/office/drawing/2014/main" id="{43BA2939-5DF2-A1A1-20A3-714D357BD0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88" r="2007" b="1"/>
          <a:stretch/>
        </p:blipFill>
        <p:spPr bwMode="auto">
          <a:xfrm>
            <a:off x="12945958" y="3966876"/>
            <a:ext cx="4107513" cy="4269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extLst>
      <p:ext uri="{BB962C8B-B14F-4D97-AF65-F5344CB8AC3E}">
        <p14:creationId xmlns:p14="http://schemas.microsoft.com/office/powerpoint/2010/main" val="57803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11" grpId="0" animBg="1"/>
      <p:bldP spid="3" grpId="0" build="p"/>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56070-800D-AE0C-FF06-DC44A32CB0DA}"/>
              </a:ext>
            </a:extLst>
          </p:cNvPr>
          <p:cNvSpPr>
            <a:spLocks noGrp="1"/>
          </p:cNvSpPr>
          <p:nvPr>
            <p:ph type="title"/>
          </p:nvPr>
        </p:nvSpPr>
        <p:spPr>
          <a:xfrm>
            <a:off x="1003554" y="547687"/>
            <a:ext cx="11036046" cy="1370899"/>
          </a:xfrm>
        </p:spPr>
        <p:txBody>
          <a:bodyPr>
            <a:normAutofit/>
          </a:bodyPr>
          <a:lstStyle/>
          <a:p>
            <a:pPr algn="l">
              <a:lnSpc>
                <a:spcPct val="90000"/>
              </a:lnSpc>
            </a:pPr>
            <a:r>
              <a:rPr lang="en-US" sz="6000" b="1" dirty="0">
                <a:latin typeface="IBM Plex Sans" panose="020B0503050203000203" pitchFamily="34" charset="0"/>
              </a:rPr>
              <a:t>Application services (2/2) </a:t>
            </a:r>
            <a:endParaRPr lang="en-US" sz="60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3554" y="2516059"/>
            <a:ext cx="16280892" cy="27432"/>
          </a:xfrm>
          <a:custGeom>
            <a:avLst/>
            <a:gdLst>
              <a:gd name="connsiteX0" fmla="*/ 0 w 16280892"/>
              <a:gd name="connsiteY0" fmla="*/ 0 h 27432"/>
              <a:gd name="connsiteX1" fmla="*/ 841179 w 16280892"/>
              <a:gd name="connsiteY1" fmla="*/ 0 h 27432"/>
              <a:gd name="connsiteX2" fmla="*/ 1682359 w 16280892"/>
              <a:gd name="connsiteY2" fmla="*/ 0 h 27432"/>
              <a:gd name="connsiteX3" fmla="*/ 2360729 w 16280892"/>
              <a:gd name="connsiteY3" fmla="*/ 0 h 27432"/>
              <a:gd name="connsiteX4" fmla="*/ 3039100 w 16280892"/>
              <a:gd name="connsiteY4" fmla="*/ 0 h 27432"/>
              <a:gd name="connsiteX5" fmla="*/ 3717470 w 16280892"/>
              <a:gd name="connsiteY5" fmla="*/ 0 h 27432"/>
              <a:gd name="connsiteX6" fmla="*/ 3907414 w 16280892"/>
              <a:gd name="connsiteY6" fmla="*/ 0 h 27432"/>
              <a:gd name="connsiteX7" fmla="*/ 4748593 w 16280892"/>
              <a:gd name="connsiteY7" fmla="*/ 0 h 27432"/>
              <a:gd name="connsiteX8" fmla="*/ 4938537 w 16280892"/>
              <a:gd name="connsiteY8" fmla="*/ 0 h 27432"/>
              <a:gd name="connsiteX9" fmla="*/ 5616908 w 16280892"/>
              <a:gd name="connsiteY9" fmla="*/ 0 h 27432"/>
              <a:gd name="connsiteX10" fmla="*/ 6620896 w 16280892"/>
              <a:gd name="connsiteY10" fmla="*/ 0 h 27432"/>
              <a:gd name="connsiteX11" fmla="*/ 7624884 w 16280892"/>
              <a:gd name="connsiteY11" fmla="*/ 0 h 27432"/>
              <a:gd name="connsiteX12" fmla="*/ 8466064 w 16280892"/>
              <a:gd name="connsiteY12" fmla="*/ 0 h 27432"/>
              <a:gd name="connsiteX13" fmla="*/ 8981625 w 16280892"/>
              <a:gd name="connsiteY13" fmla="*/ 0 h 27432"/>
              <a:gd name="connsiteX14" fmla="*/ 9171569 w 16280892"/>
              <a:gd name="connsiteY14" fmla="*/ 0 h 27432"/>
              <a:gd name="connsiteX15" fmla="*/ 9687131 w 16280892"/>
              <a:gd name="connsiteY15" fmla="*/ 0 h 27432"/>
              <a:gd name="connsiteX16" fmla="*/ 10528310 w 16280892"/>
              <a:gd name="connsiteY16" fmla="*/ 0 h 27432"/>
              <a:gd name="connsiteX17" fmla="*/ 11532298 w 16280892"/>
              <a:gd name="connsiteY17" fmla="*/ 0 h 27432"/>
              <a:gd name="connsiteX18" fmla="*/ 11722242 w 16280892"/>
              <a:gd name="connsiteY18" fmla="*/ 0 h 27432"/>
              <a:gd name="connsiteX19" fmla="*/ 11912186 w 16280892"/>
              <a:gd name="connsiteY19" fmla="*/ 0 h 27432"/>
              <a:gd name="connsiteX20" fmla="*/ 12916174 w 16280892"/>
              <a:gd name="connsiteY20" fmla="*/ 0 h 27432"/>
              <a:gd name="connsiteX21" fmla="*/ 13106118 w 16280892"/>
              <a:gd name="connsiteY21" fmla="*/ 0 h 27432"/>
              <a:gd name="connsiteX22" fmla="*/ 13784489 w 16280892"/>
              <a:gd name="connsiteY22" fmla="*/ 0 h 27432"/>
              <a:gd name="connsiteX23" fmla="*/ 14137241 w 16280892"/>
              <a:gd name="connsiteY23" fmla="*/ 0 h 27432"/>
              <a:gd name="connsiteX24" fmla="*/ 14489994 w 16280892"/>
              <a:gd name="connsiteY24" fmla="*/ 0 h 27432"/>
              <a:gd name="connsiteX25" fmla="*/ 14842747 w 16280892"/>
              <a:gd name="connsiteY25" fmla="*/ 0 h 27432"/>
              <a:gd name="connsiteX26" fmla="*/ 15195499 w 16280892"/>
              <a:gd name="connsiteY26" fmla="*/ 0 h 27432"/>
              <a:gd name="connsiteX27" fmla="*/ 16280892 w 16280892"/>
              <a:gd name="connsiteY27" fmla="*/ 0 h 27432"/>
              <a:gd name="connsiteX28" fmla="*/ 16280892 w 16280892"/>
              <a:gd name="connsiteY28" fmla="*/ 27432 h 27432"/>
              <a:gd name="connsiteX29" fmla="*/ 15765330 w 16280892"/>
              <a:gd name="connsiteY29" fmla="*/ 27432 h 27432"/>
              <a:gd name="connsiteX30" fmla="*/ 15412578 w 16280892"/>
              <a:gd name="connsiteY30" fmla="*/ 27432 h 27432"/>
              <a:gd name="connsiteX31" fmla="*/ 14571398 w 16280892"/>
              <a:gd name="connsiteY31" fmla="*/ 27432 h 27432"/>
              <a:gd name="connsiteX32" fmla="*/ 13567410 w 16280892"/>
              <a:gd name="connsiteY32" fmla="*/ 27432 h 27432"/>
              <a:gd name="connsiteX33" fmla="*/ 13051848 w 16280892"/>
              <a:gd name="connsiteY33" fmla="*/ 27432 h 27432"/>
              <a:gd name="connsiteX34" fmla="*/ 12047860 w 16280892"/>
              <a:gd name="connsiteY34" fmla="*/ 27432 h 27432"/>
              <a:gd name="connsiteX35" fmla="*/ 11369490 w 16280892"/>
              <a:gd name="connsiteY35" fmla="*/ 27432 h 27432"/>
              <a:gd name="connsiteX36" fmla="*/ 10365501 w 16280892"/>
              <a:gd name="connsiteY36" fmla="*/ 27432 h 27432"/>
              <a:gd name="connsiteX37" fmla="*/ 9361513 w 16280892"/>
              <a:gd name="connsiteY37" fmla="*/ 27432 h 27432"/>
              <a:gd name="connsiteX38" fmla="*/ 9008760 w 16280892"/>
              <a:gd name="connsiteY38" fmla="*/ 27432 h 27432"/>
              <a:gd name="connsiteX39" fmla="*/ 8493199 w 16280892"/>
              <a:gd name="connsiteY39" fmla="*/ 27432 h 27432"/>
              <a:gd name="connsiteX40" fmla="*/ 7814828 w 16280892"/>
              <a:gd name="connsiteY40" fmla="*/ 27432 h 27432"/>
              <a:gd name="connsiteX41" fmla="*/ 7136458 w 16280892"/>
              <a:gd name="connsiteY41" fmla="*/ 27432 h 27432"/>
              <a:gd name="connsiteX42" fmla="*/ 6295278 w 16280892"/>
              <a:gd name="connsiteY42" fmla="*/ 27432 h 27432"/>
              <a:gd name="connsiteX43" fmla="*/ 5942526 w 16280892"/>
              <a:gd name="connsiteY43" fmla="*/ 27432 h 27432"/>
              <a:gd name="connsiteX44" fmla="*/ 5589773 w 16280892"/>
              <a:gd name="connsiteY44" fmla="*/ 27432 h 27432"/>
              <a:gd name="connsiteX45" fmla="*/ 4585785 w 16280892"/>
              <a:gd name="connsiteY45" fmla="*/ 27432 h 27432"/>
              <a:gd name="connsiteX46" fmla="*/ 3581796 w 16280892"/>
              <a:gd name="connsiteY46" fmla="*/ 27432 h 27432"/>
              <a:gd name="connsiteX47" fmla="*/ 2903426 w 16280892"/>
              <a:gd name="connsiteY47" fmla="*/ 27432 h 27432"/>
              <a:gd name="connsiteX48" fmla="*/ 2713482 w 16280892"/>
              <a:gd name="connsiteY48" fmla="*/ 27432 h 27432"/>
              <a:gd name="connsiteX49" fmla="*/ 2523538 w 16280892"/>
              <a:gd name="connsiteY49" fmla="*/ 27432 h 27432"/>
              <a:gd name="connsiteX50" fmla="*/ 1519550 w 16280892"/>
              <a:gd name="connsiteY50" fmla="*/ 27432 h 27432"/>
              <a:gd name="connsiteX51" fmla="*/ 1003988 w 16280892"/>
              <a:gd name="connsiteY51" fmla="*/ 27432 h 27432"/>
              <a:gd name="connsiteX52" fmla="*/ 0 w 16280892"/>
              <a:gd name="connsiteY52" fmla="*/ 27432 h 27432"/>
              <a:gd name="connsiteX53" fmla="*/ 0 w 16280892"/>
              <a:gd name="connsiteY5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6280892" h="27432" fill="none" extrusionOk="0">
                <a:moveTo>
                  <a:pt x="0" y="0"/>
                </a:moveTo>
                <a:cubicBezTo>
                  <a:pt x="409643" y="37718"/>
                  <a:pt x="500439" y="-36667"/>
                  <a:pt x="841179" y="0"/>
                </a:cubicBezTo>
                <a:cubicBezTo>
                  <a:pt x="1181919" y="36667"/>
                  <a:pt x="1512729" y="-20894"/>
                  <a:pt x="1682359" y="0"/>
                </a:cubicBezTo>
                <a:cubicBezTo>
                  <a:pt x="1851989" y="20894"/>
                  <a:pt x="2107821" y="19681"/>
                  <a:pt x="2360729" y="0"/>
                </a:cubicBezTo>
                <a:cubicBezTo>
                  <a:pt x="2613637" y="-19681"/>
                  <a:pt x="2722918" y="17895"/>
                  <a:pt x="3039100" y="0"/>
                </a:cubicBezTo>
                <a:cubicBezTo>
                  <a:pt x="3355282" y="-17895"/>
                  <a:pt x="3419387" y="13801"/>
                  <a:pt x="3717470" y="0"/>
                </a:cubicBezTo>
                <a:cubicBezTo>
                  <a:pt x="4015553" y="-13801"/>
                  <a:pt x="3814431" y="7113"/>
                  <a:pt x="3907414" y="0"/>
                </a:cubicBezTo>
                <a:cubicBezTo>
                  <a:pt x="4000397" y="-7113"/>
                  <a:pt x="4537852" y="2053"/>
                  <a:pt x="4748593" y="0"/>
                </a:cubicBezTo>
                <a:cubicBezTo>
                  <a:pt x="4959334" y="-2053"/>
                  <a:pt x="4885146" y="651"/>
                  <a:pt x="4938537" y="0"/>
                </a:cubicBezTo>
                <a:cubicBezTo>
                  <a:pt x="4991928" y="-651"/>
                  <a:pt x="5331447" y="5729"/>
                  <a:pt x="5616908" y="0"/>
                </a:cubicBezTo>
                <a:cubicBezTo>
                  <a:pt x="5902369" y="-5729"/>
                  <a:pt x="6419677" y="15155"/>
                  <a:pt x="6620896" y="0"/>
                </a:cubicBezTo>
                <a:cubicBezTo>
                  <a:pt x="6822115" y="-15155"/>
                  <a:pt x="7129106" y="23573"/>
                  <a:pt x="7624884" y="0"/>
                </a:cubicBezTo>
                <a:cubicBezTo>
                  <a:pt x="8120662" y="-23573"/>
                  <a:pt x="8109589" y="-23431"/>
                  <a:pt x="8466064" y="0"/>
                </a:cubicBezTo>
                <a:cubicBezTo>
                  <a:pt x="8822539" y="23431"/>
                  <a:pt x="8773707" y="-19971"/>
                  <a:pt x="8981625" y="0"/>
                </a:cubicBezTo>
                <a:cubicBezTo>
                  <a:pt x="9189543" y="19971"/>
                  <a:pt x="9076883" y="-1357"/>
                  <a:pt x="9171569" y="0"/>
                </a:cubicBezTo>
                <a:cubicBezTo>
                  <a:pt x="9266255" y="1357"/>
                  <a:pt x="9482888" y="-9366"/>
                  <a:pt x="9687131" y="0"/>
                </a:cubicBezTo>
                <a:cubicBezTo>
                  <a:pt x="9891374" y="9366"/>
                  <a:pt x="10216856" y="36591"/>
                  <a:pt x="10528310" y="0"/>
                </a:cubicBezTo>
                <a:cubicBezTo>
                  <a:pt x="10839764" y="-36591"/>
                  <a:pt x="11327559" y="47801"/>
                  <a:pt x="11532298" y="0"/>
                </a:cubicBezTo>
                <a:cubicBezTo>
                  <a:pt x="11737037" y="-47801"/>
                  <a:pt x="11671078" y="-6214"/>
                  <a:pt x="11722242" y="0"/>
                </a:cubicBezTo>
                <a:cubicBezTo>
                  <a:pt x="11773406" y="6214"/>
                  <a:pt x="11836794" y="-8789"/>
                  <a:pt x="11912186" y="0"/>
                </a:cubicBezTo>
                <a:cubicBezTo>
                  <a:pt x="11987578" y="8789"/>
                  <a:pt x="12560026" y="-17178"/>
                  <a:pt x="12916174" y="0"/>
                </a:cubicBezTo>
                <a:cubicBezTo>
                  <a:pt x="13272322" y="17178"/>
                  <a:pt x="13066214" y="-8116"/>
                  <a:pt x="13106118" y="0"/>
                </a:cubicBezTo>
                <a:cubicBezTo>
                  <a:pt x="13146022" y="8116"/>
                  <a:pt x="13560520" y="-19828"/>
                  <a:pt x="13784489" y="0"/>
                </a:cubicBezTo>
                <a:cubicBezTo>
                  <a:pt x="14008458" y="19828"/>
                  <a:pt x="14029208" y="-693"/>
                  <a:pt x="14137241" y="0"/>
                </a:cubicBezTo>
                <a:cubicBezTo>
                  <a:pt x="14245274" y="693"/>
                  <a:pt x="14377822" y="7164"/>
                  <a:pt x="14489994" y="0"/>
                </a:cubicBezTo>
                <a:cubicBezTo>
                  <a:pt x="14602166" y="-7164"/>
                  <a:pt x="14759000" y="9517"/>
                  <a:pt x="14842747" y="0"/>
                </a:cubicBezTo>
                <a:cubicBezTo>
                  <a:pt x="14926494" y="-9517"/>
                  <a:pt x="15109709" y="2919"/>
                  <a:pt x="15195499" y="0"/>
                </a:cubicBezTo>
                <a:cubicBezTo>
                  <a:pt x="15281289" y="-2919"/>
                  <a:pt x="15925238" y="-21748"/>
                  <a:pt x="16280892" y="0"/>
                </a:cubicBezTo>
                <a:cubicBezTo>
                  <a:pt x="16281619" y="6650"/>
                  <a:pt x="16279930" y="15178"/>
                  <a:pt x="16280892" y="27432"/>
                </a:cubicBezTo>
                <a:cubicBezTo>
                  <a:pt x="16098512" y="48472"/>
                  <a:pt x="15881289" y="22250"/>
                  <a:pt x="15765330" y="27432"/>
                </a:cubicBezTo>
                <a:cubicBezTo>
                  <a:pt x="15649371" y="32614"/>
                  <a:pt x="15567326" y="15228"/>
                  <a:pt x="15412578" y="27432"/>
                </a:cubicBezTo>
                <a:cubicBezTo>
                  <a:pt x="15257830" y="39636"/>
                  <a:pt x="14785880" y="29504"/>
                  <a:pt x="14571398" y="27432"/>
                </a:cubicBezTo>
                <a:cubicBezTo>
                  <a:pt x="14356916" y="25360"/>
                  <a:pt x="13827427" y="61696"/>
                  <a:pt x="13567410" y="27432"/>
                </a:cubicBezTo>
                <a:cubicBezTo>
                  <a:pt x="13307393" y="-6832"/>
                  <a:pt x="13200066" y="1718"/>
                  <a:pt x="13051848" y="27432"/>
                </a:cubicBezTo>
                <a:cubicBezTo>
                  <a:pt x="12903630" y="53146"/>
                  <a:pt x="12400701" y="6921"/>
                  <a:pt x="12047860" y="27432"/>
                </a:cubicBezTo>
                <a:cubicBezTo>
                  <a:pt x="11695019" y="47943"/>
                  <a:pt x="11598024" y="51997"/>
                  <a:pt x="11369490" y="27432"/>
                </a:cubicBezTo>
                <a:cubicBezTo>
                  <a:pt x="11140956" y="2868"/>
                  <a:pt x="10761954" y="12862"/>
                  <a:pt x="10365501" y="27432"/>
                </a:cubicBezTo>
                <a:cubicBezTo>
                  <a:pt x="9969048" y="42002"/>
                  <a:pt x="9790411" y="328"/>
                  <a:pt x="9361513" y="27432"/>
                </a:cubicBezTo>
                <a:cubicBezTo>
                  <a:pt x="8932615" y="54536"/>
                  <a:pt x="9113926" y="34318"/>
                  <a:pt x="9008760" y="27432"/>
                </a:cubicBezTo>
                <a:cubicBezTo>
                  <a:pt x="8903594" y="20546"/>
                  <a:pt x="8614812" y="23184"/>
                  <a:pt x="8493199" y="27432"/>
                </a:cubicBezTo>
                <a:cubicBezTo>
                  <a:pt x="8371586" y="31680"/>
                  <a:pt x="8091918" y="43164"/>
                  <a:pt x="7814828" y="27432"/>
                </a:cubicBezTo>
                <a:cubicBezTo>
                  <a:pt x="7537738" y="11700"/>
                  <a:pt x="7462803" y="16870"/>
                  <a:pt x="7136458" y="27432"/>
                </a:cubicBezTo>
                <a:cubicBezTo>
                  <a:pt x="6810113" y="37995"/>
                  <a:pt x="6525162" y="52361"/>
                  <a:pt x="6295278" y="27432"/>
                </a:cubicBezTo>
                <a:cubicBezTo>
                  <a:pt x="6065394" y="2503"/>
                  <a:pt x="6069908" y="30755"/>
                  <a:pt x="5942526" y="27432"/>
                </a:cubicBezTo>
                <a:cubicBezTo>
                  <a:pt x="5815144" y="24109"/>
                  <a:pt x="5717369" y="11415"/>
                  <a:pt x="5589773" y="27432"/>
                </a:cubicBezTo>
                <a:cubicBezTo>
                  <a:pt x="5462177" y="43449"/>
                  <a:pt x="5013558" y="23556"/>
                  <a:pt x="4585785" y="27432"/>
                </a:cubicBezTo>
                <a:cubicBezTo>
                  <a:pt x="4158012" y="31308"/>
                  <a:pt x="3847085" y="18090"/>
                  <a:pt x="3581796" y="27432"/>
                </a:cubicBezTo>
                <a:cubicBezTo>
                  <a:pt x="3316507" y="36774"/>
                  <a:pt x="3154713" y="31771"/>
                  <a:pt x="2903426" y="27432"/>
                </a:cubicBezTo>
                <a:cubicBezTo>
                  <a:pt x="2652139" y="23094"/>
                  <a:pt x="2773806" y="35830"/>
                  <a:pt x="2713482" y="27432"/>
                </a:cubicBezTo>
                <a:cubicBezTo>
                  <a:pt x="2653158" y="19034"/>
                  <a:pt x="2600711" y="22540"/>
                  <a:pt x="2523538" y="27432"/>
                </a:cubicBezTo>
                <a:cubicBezTo>
                  <a:pt x="2446365" y="32324"/>
                  <a:pt x="1741229" y="20965"/>
                  <a:pt x="1519550" y="27432"/>
                </a:cubicBezTo>
                <a:cubicBezTo>
                  <a:pt x="1297871" y="33899"/>
                  <a:pt x="1125646" y="48277"/>
                  <a:pt x="1003988" y="27432"/>
                </a:cubicBezTo>
                <a:cubicBezTo>
                  <a:pt x="882330" y="6587"/>
                  <a:pt x="341133" y="60519"/>
                  <a:pt x="0" y="27432"/>
                </a:cubicBezTo>
                <a:cubicBezTo>
                  <a:pt x="-1251" y="16359"/>
                  <a:pt x="1039" y="7572"/>
                  <a:pt x="0" y="0"/>
                </a:cubicBezTo>
                <a:close/>
              </a:path>
              <a:path w="16280892" h="27432" stroke="0" extrusionOk="0">
                <a:moveTo>
                  <a:pt x="0" y="0"/>
                </a:moveTo>
                <a:cubicBezTo>
                  <a:pt x="132094" y="5368"/>
                  <a:pt x="295768" y="171"/>
                  <a:pt x="515562" y="0"/>
                </a:cubicBezTo>
                <a:cubicBezTo>
                  <a:pt x="735356" y="-171"/>
                  <a:pt x="631430" y="3629"/>
                  <a:pt x="705505" y="0"/>
                </a:cubicBezTo>
                <a:cubicBezTo>
                  <a:pt x="779580" y="-3629"/>
                  <a:pt x="1236188" y="21817"/>
                  <a:pt x="1709494" y="0"/>
                </a:cubicBezTo>
                <a:cubicBezTo>
                  <a:pt x="2182800" y="-21817"/>
                  <a:pt x="2009833" y="-8078"/>
                  <a:pt x="2225055" y="0"/>
                </a:cubicBezTo>
                <a:cubicBezTo>
                  <a:pt x="2440277" y="8078"/>
                  <a:pt x="2576987" y="-3690"/>
                  <a:pt x="2740617" y="0"/>
                </a:cubicBezTo>
                <a:cubicBezTo>
                  <a:pt x="2904247" y="3690"/>
                  <a:pt x="3320878" y="-23618"/>
                  <a:pt x="3744605" y="0"/>
                </a:cubicBezTo>
                <a:cubicBezTo>
                  <a:pt x="4168332" y="23618"/>
                  <a:pt x="3960785" y="-13202"/>
                  <a:pt x="4097358" y="0"/>
                </a:cubicBezTo>
                <a:cubicBezTo>
                  <a:pt x="4233931" y="13202"/>
                  <a:pt x="4707387" y="-19923"/>
                  <a:pt x="5101346" y="0"/>
                </a:cubicBezTo>
                <a:cubicBezTo>
                  <a:pt x="5495305" y="19923"/>
                  <a:pt x="5819839" y="-2146"/>
                  <a:pt x="6105334" y="0"/>
                </a:cubicBezTo>
                <a:cubicBezTo>
                  <a:pt x="6390829" y="2146"/>
                  <a:pt x="6451820" y="-10129"/>
                  <a:pt x="6783705" y="0"/>
                </a:cubicBezTo>
                <a:cubicBezTo>
                  <a:pt x="7115590" y="10129"/>
                  <a:pt x="7343272" y="6830"/>
                  <a:pt x="7787693" y="0"/>
                </a:cubicBezTo>
                <a:cubicBezTo>
                  <a:pt x="8232114" y="-6830"/>
                  <a:pt x="8084321" y="-8759"/>
                  <a:pt x="8303255" y="0"/>
                </a:cubicBezTo>
                <a:cubicBezTo>
                  <a:pt x="8522189" y="8759"/>
                  <a:pt x="8642548" y="10676"/>
                  <a:pt x="8818816" y="0"/>
                </a:cubicBezTo>
                <a:cubicBezTo>
                  <a:pt x="8995084" y="-10676"/>
                  <a:pt x="9419823" y="19068"/>
                  <a:pt x="9659996" y="0"/>
                </a:cubicBezTo>
                <a:cubicBezTo>
                  <a:pt x="9900169" y="-19068"/>
                  <a:pt x="9981281" y="-18291"/>
                  <a:pt x="10175557" y="0"/>
                </a:cubicBezTo>
                <a:cubicBezTo>
                  <a:pt x="10369833" y="18291"/>
                  <a:pt x="10761846" y="3543"/>
                  <a:pt x="11179546" y="0"/>
                </a:cubicBezTo>
                <a:cubicBezTo>
                  <a:pt x="11597246" y="-3543"/>
                  <a:pt x="11926388" y="33443"/>
                  <a:pt x="12183534" y="0"/>
                </a:cubicBezTo>
                <a:cubicBezTo>
                  <a:pt x="12440680" y="-33443"/>
                  <a:pt x="12684884" y="13168"/>
                  <a:pt x="12861905" y="0"/>
                </a:cubicBezTo>
                <a:cubicBezTo>
                  <a:pt x="13038926" y="-13168"/>
                  <a:pt x="13216637" y="-5124"/>
                  <a:pt x="13377466" y="0"/>
                </a:cubicBezTo>
                <a:cubicBezTo>
                  <a:pt x="13538295" y="5124"/>
                  <a:pt x="13493173" y="-3867"/>
                  <a:pt x="13567410" y="0"/>
                </a:cubicBezTo>
                <a:cubicBezTo>
                  <a:pt x="13641647" y="3867"/>
                  <a:pt x="13758514" y="-13877"/>
                  <a:pt x="13920163" y="0"/>
                </a:cubicBezTo>
                <a:cubicBezTo>
                  <a:pt x="14081812" y="13877"/>
                  <a:pt x="14124450" y="8909"/>
                  <a:pt x="14272915" y="0"/>
                </a:cubicBezTo>
                <a:cubicBezTo>
                  <a:pt x="14421380" y="-8909"/>
                  <a:pt x="14593413" y="-7184"/>
                  <a:pt x="14788477" y="0"/>
                </a:cubicBezTo>
                <a:cubicBezTo>
                  <a:pt x="14983541" y="7184"/>
                  <a:pt x="15709700" y="-55721"/>
                  <a:pt x="16280892" y="0"/>
                </a:cubicBezTo>
                <a:cubicBezTo>
                  <a:pt x="16282183" y="11478"/>
                  <a:pt x="16282086" y="14228"/>
                  <a:pt x="16280892" y="27432"/>
                </a:cubicBezTo>
                <a:cubicBezTo>
                  <a:pt x="16123730" y="31268"/>
                  <a:pt x="15899890" y="26679"/>
                  <a:pt x="15602522" y="27432"/>
                </a:cubicBezTo>
                <a:cubicBezTo>
                  <a:pt x="15305154" y="28186"/>
                  <a:pt x="15252307" y="20177"/>
                  <a:pt x="14924151" y="27432"/>
                </a:cubicBezTo>
                <a:cubicBezTo>
                  <a:pt x="14595995" y="34687"/>
                  <a:pt x="14662608" y="41537"/>
                  <a:pt x="14571398" y="27432"/>
                </a:cubicBezTo>
                <a:cubicBezTo>
                  <a:pt x="14480188" y="13327"/>
                  <a:pt x="14057344" y="27311"/>
                  <a:pt x="13730219" y="27432"/>
                </a:cubicBezTo>
                <a:cubicBezTo>
                  <a:pt x="13403094" y="27553"/>
                  <a:pt x="13479093" y="22044"/>
                  <a:pt x="13377466" y="27432"/>
                </a:cubicBezTo>
                <a:cubicBezTo>
                  <a:pt x="13275839" y="32820"/>
                  <a:pt x="12951162" y="1863"/>
                  <a:pt x="12536287" y="27432"/>
                </a:cubicBezTo>
                <a:cubicBezTo>
                  <a:pt x="12121412" y="53001"/>
                  <a:pt x="12410210" y="21673"/>
                  <a:pt x="12346343" y="27432"/>
                </a:cubicBezTo>
                <a:cubicBezTo>
                  <a:pt x="12282476" y="33191"/>
                  <a:pt x="11837570" y="67787"/>
                  <a:pt x="11505164" y="27432"/>
                </a:cubicBezTo>
                <a:cubicBezTo>
                  <a:pt x="11172758" y="-12923"/>
                  <a:pt x="11307286" y="21302"/>
                  <a:pt x="11152411" y="27432"/>
                </a:cubicBezTo>
                <a:cubicBezTo>
                  <a:pt x="10997536" y="33562"/>
                  <a:pt x="11042121" y="20479"/>
                  <a:pt x="10962467" y="27432"/>
                </a:cubicBezTo>
                <a:cubicBezTo>
                  <a:pt x="10882813" y="34385"/>
                  <a:pt x="10768155" y="17793"/>
                  <a:pt x="10609715" y="27432"/>
                </a:cubicBezTo>
                <a:cubicBezTo>
                  <a:pt x="10451275" y="37071"/>
                  <a:pt x="9983734" y="10056"/>
                  <a:pt x="9768535" y="27432"/>
                </a:cubicBezTo>
                <a:cubicBezTo>
                  <a:pt x="9553336" y="44808"/>
                  <a:pt x="9512715" y="24391"/>
                  <a:pt x="9415783" y="27432"/>
                </a:cubicBezTo>
                <a:cubicBezTo>
                  <a:pt x="9318851" y="30473"/>
                  <a:pt x="9302863" y="32409"/>
                  <a:pt x="9225839" y="27432"/>
                </a:cubicBezTo>
                <a:cubicBezTo>
                  <a:pt x="9148815" y="22455"/>
                  <a:pt x="9005247" y="27775"/>
                  <a:pt x="8873086" y="27432"/>
                </a:cubicBezTo>
                <a:cubicBezTo>
                  <a:pt x="8740925" y="27089"/>
                  <a:pt x="8597862" y="44957"/>
                  <a:pt x="8357525" y="27432"/>
                </a:cubicBezTo>
                <a:cubicBezTo>
                  <a:pt x="8117188" y="9907"/>
                  <a:pt x="7830326" y="336"/>
                  <a:pt x="7679154" y="27432"/>
                </a:cubicBezTo>
                <a:cubicBezTo>
                  <a:pt x="7527982" y="54528"/>
                  <a:pt x="7487877" y="41910"/>
                  <a:pt x="7326401" y="27432"/>
                </a:cubicBezTo>
                <a:cubicBezTo>
                  <a:pt x="7164925" y="12954"/>
                  <a:pt x="6715807" y="57076"/>
                  <a:pt x="6322413" y="27432"/>
                </a:cubicBezTo>
                <a:cubicBezTo>
                  <a:pt x="5929019" y="-2212"/>
                  <a:pt x="5917783" y="-2491"/>
                  <a:pt x="5644043" y="27432"/>
                </a:cubicBezTo>
                <a:cubicBezTo>
                  <a:pt x="5370303" y="57355"/>
                  <a:pt x="5045383" y="23003"/>
                  <a:pt x="4640054" y="27432"/>
                </a:cubicBezTo>
                <a:cubicBezTo>
                  <a:pt x="4234725" y="31861"/>
                  <a:pt x="4205736" y="15581"/>
                  <a:pt x="3798875" y="27432"/>
                </a:cubicBezTo>
                <a:cubicBezTo>
                  <a:pt x="3392014" y="39283"/>
                  <a:pt x="3451278" y="26782"/>
                  <a:pt x="3283313" y="27432"/>
                </a:cubicBezTo>
                <a:cubicBezTo>
                  <a:pt x="3115348" y="28082"/>
                  <a:pt x="2773067" y="64616"/>
                  <a:pt x="2442134" y="27432"/>
                </a:cubicBezTo>
                <a:cubicBezTo>
                  <a:pt x="2111201" y="-9752"/>
                  <a:pt x="2244120" y="15839"/>
                  <a:pt x="2089381" y="27432"/>
                </a:cubicBezTo>
                <a:cubicBezTo>
                  <a:pt x="1934642" y="39025"/>
                  <a:pt x="1619221" y="41603"/>
                  <a:pt x="1411011" y="27432"/>
                </a:cubicBezTo>
                <a:cubicBezTo>
                  <a:pt x="1202801" y="13262"/>
                  <a:pt x="1262505" y="27975"/>
                  <a:pt x="1221067" y="27432"/>
                </a:cubicBezTo>
                <a:cubicBezTo>
                  <a:pt x="1179629" y="26889"/>
                  <a:pt x="395550" y="-2351"/>
                  <a:pt x="0" y="27432"/>
                </a:cubicBezTo>
                <a:cubicBezTo>
                  <a:pt x="-1057" y="18241"/>
                  <a:pt x="670" y="121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6CEE5B-D51E-D8F3-EA3F-DC4EBEB632A3}"/>
              </a:ext>
            </a:extLst>
          </p:cNvPr>
          <p:cNvSpPr>
            <a:spLocks noGrp="1"/>
          </p:cNvSpPr>
          <p:nvPr>
            <p:ph idx="1"/>
          </p:nvPr>
        </p:nvSpPr>
        <p:spPr>
          <a:xfrm>
            <a:off x="1255014" y="3339592"/>
            <a:ext cx="10632186" cy="4410521"/>
          </a:xfrm>
        </p:spPr>
        <p:txBody>
          <a:bodyPr>
            <a:normAutofit fontScale="92500"/>
          </a:bodyPr>
          <a:lstStyle/>
          <a:p>
            <a:pPr marL="0" indent="0">
              <a:lnSpc>
                <a:spcPct val="90000"/>
              </a:lnSpc>
              <a:buNone/>
            </a:pPr>
            <a:r>
              <a:rPr lang="en-US" sz="2500" b="1" dirty="0">
                <a:latin typeface="IBM Plex Sans" panose="020B0503050203000203" pitchFamily="34" charset="0"/>
              </a:rPr>
              <a:t>Why ?</a:t>
            </a:r>
          </a:p>
          <a:p>
            <a:pPr algn="just">
              <a:lnSpc>
                <a:spcPct val="90000"/>
              </a:lnSpc>
              <a:buFont typeface="Arial" panose="020B0604020202020204" pitchFamily="34" charset="0"/>
              <a:buChar char="•"/>
            </a:pPr>
            <a:r>
              <a:rPr lang="en-CA" sz="2500" b="0" i="0" dirty="0">
                <a:effectLst/>
                <a:latin typeface="IBM Plex Sans" panose="020B0503050203000203" pitchFamily="34" charset="0"/>
              </a:rPr>
              <a:t>SigNoz is open source and based on open standards. SigNoz is built to support Open Telemetry natively.</a:t>
            </a:r>
          </a:p>
          <a:p>
            <a:pPr algn="just">
              <a:lnSpc>
                <a:spcPct val="90000"/>
              </a:lnSpc>
              <a:buFont typeface="Arial" panose="020B0604020202020204" pitchFamily="34" charset="0"/>
              <a:buChar char="•"/>
            </a:pPr>
            <a:endParaRPr lang="en-CA" sz="2500" b="0" i="0" dirty="0">
              <a:effectLst/>
              <a:latin typeface="IBM Plex Sans" panose="020B0503050203000203" pitchFamily="34" charset="0"/>
            </a:endParaRPr>
          </a:p>
          <a:p>
            <a:pPr algn="just">
              <a:lnSpc>
                <a:spcPct val="90000"/>
              </a:lnSpc>
              <a:buFont typeface="Arial" panose="020B0604020202020204" pitchFamily="34" charset="0"/>
              <a:buChar char="•"/>
            </a:pPr>
            <a:r>
              <a:rPr lang="en-CA" sz="2500" b="0" i="0" dirty="0">
                <a:effectLst/>
                <a:latin typeface="IBM Plex Sans" panose="020B0503050203000203" pitchFamily="34" charset="0"/>
              </a:rPr>
              <a:t>SigNoz provides metrics, traces, and logs under a single pane of glass. Rather than running different projects like Prometheus for metrics and Jaeger for traces and stitching them together, you can use SigNoz as your one-stop observability solution.</a:t>
            </a:r>
          </a:p>
          <a:p>
            <a:pPr algn="just">
              <a:lnSpc>
                <a:spcPct val="90000"/>
              </a:lnSpc>
            </a:pPr>
            <a:endParaRPr lang="en-CA" sz="2500" b="0" i="0" dirty="0">
              <a:effectLst/>
              <a:latin typeface="IBM Plex Sans" panose="020B0503050203000203" pitchFamily="34" charset="0"/>
            </a:endParaRPr>
          </a:p>
          <a:p>
            <a:pPr algn="just">
              <a:lnSpc>
                <a:spcPct val="90000"/>
              </a:lnSpc>
              <a:buFont typeface="Arial" panose="020B0604020202020204" pitchFamily="34" charset="0"/>
              <a:buChar char="•"/>
            </a:pPr>
            <a:r>
              <a:rPr lang="en-CA" sz="2500" b="0" i="0" dirty="0">
                <a:effectLst/>
                <a:latin typeface="IBM Plex Sans" panose="020B0503050203000203" pitchFamily="34" charset="0"/>
              </a:rPr>
              <a:t>SigNoz uses columnar datastores, which makes aggregating queries very fast. It also helps in slicing and dicing the data using Group BY and aggregates. You can identify the root cause of performance issues quickly.</a:t>
            </a:r>
          </a:p>
          <a:p>
            <a:pPr>
              <a:lnSpc>
                <a:spcPct val="90000"/>
              </a:lnSpc>
            </a:pPr>
            <a:endParaRPr lang="en-US" sz="3300" dirty="0"/>
          </a:p>
        </p:txBody>
      </p:sp>
      <p:sp>
        <p:nvSpPr>
          <p:cNvPr id="9" name="Freeform 4">
            <a:extLst>
              <a:ext uri="{FF2B5EF4-FFF2-40B4-BE49-F238E27FC236}">
                <a16:creationId xmlns:a16="http://schemas.microsoft.com/office/drawing/2014/main" id="{6FB75F0B-1BB5-AC93-6792-534A8B36A152}"/>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0">
            <a:extLst>
              <a:ext uri="{FF2B5EF4-FFF2-40B4-BE49-F238E27FC236}">
                <a16:creationId xmlns:a16="http://schemas.microsoft.com/office/drawing/2014/main" id="{C9989767-7308-C3D6-2CA9-0677DDF10B4E}"/>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pic>
        <p:nvPicPr>
          <p:cNvPr id="4" name="Picture 2" descr="SigNoz - Open Source Observability Platform - YouTube">
            <a:extLst>
              <a:ext uri="{FF2B5EF4-FFF2-40B4-BE49-F238E27FC236}">
                <a16:creationId xmlns:a16="http://schemas.microsoft.com/office/drawing/2014/main" id="{890417DE-9585-B7F5-4409-B6E48014E474}"/>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788" r="2007" b="1"/>
          <a:stretch/>
        </p:blipFill>
        <p:spPr bwMode="auto">
          <a:xfrm>
            <a:off x="13803320" y="4396667"/>
            <a:ext cx="2392789" cy="24871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70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0" grpId="0" animBg="1"/>
      <p:bldP spid="3" grpId="0" build="p"/>
      <p:bldP spid="9"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443159" y="2928119"/>
            <a:ext cx="10070328" cy="6178758"/>
          </a:xfrm>
        </p:spPr>
        <p:txBody>
          <a:bodyPr anchor="t">
            <a:normAutofit/>
          </a:bodyPr>
          <a:lstStyle/>
          <a:p>
            <a:pPr marL="0" indent="0" algn="just">
              <a:buNone/>
            </a:pPr>
            <a:r>
              <a:rPr lang="en-CA" sz="2500" b="0" i="0" dirty="0">
                <a:effectLst/>
                <a:latin typeface="IBM Plex Sans" panose="020B0503050203000203" pitchFamily="34" charset="0"/>
              </a:rPr>
              <a:t>A cloud database is a database that is deployed, delivered, and accessed in the cloud. Cloud databases organize and store structured, unstructured, and semi-structured data.</a:t>
            </a:r>
          </a:p>
          <a:p>
            <a:pPr marL="0" indent="0" algn="just">
              <a:buNone/>
            </a:pPr>
            <a:endParaRPr lang="en-CA" sz="2500" b="0" i="0" dirty="0">
              <a:effectLst/>
              <a:latin typeface="IBM Plex Sans" panose="020B0503050203000203" pitchFamily="34" charset="0"/>
            </a:endParaRPr>
          </a:p>
          <a:p>
            <a:pPr marL="0" indent="0" algn="just">
              <a:buNone/>
            </a:pPr>
            <a:r>
              <a:rPr lang="en-CA" sz="2500" b="1" dirty="0">
                <a:latin typeface="IBM Plex Sans" panose="020B0503050203000203" pitchFamily="34" charset="0"/>
                <a:cs typeface="Times New Roman" panose="02020603050405020304" pitchFamily="18" charset="0"/>
              </a:rPr>
              <a:t>Recommendation</a:t>
            </a:r>
            <a:r>
              <a:rPr lang="en-CA" sz="2500" b="1" i="0" dirty="0">
                <a:effectLst/>
                <a:latin typeface="IBM Plex Sans" panose="020B0503050203000203" pitchFamily="34" charset="0"/>
              </a:rPr>
              <a:t>: </a:t>
            </a:r>
            <a:r>
              <a:rPr lang="en-CA" sz="2500" b="0" i="0" dirty="0">
                <a:effectLst/>
                <a:latin typeface="IBM Plex Sans" panose="020B0503050203000203" pitchFamily="34" charset="0"/>
              </a:rPr>
              <a:t>Microsoft Azure </a:t>
            </a:r>
          </a:p>
          <a:p>
            <a:pPr marL="0" indent="0" algn="just">
              <a:buNone/>
            </a:pPr>
            <a:r>
              <a:rPr lang="en-CA" sz="2500" b="1" dirty="0">
                <a:latin typeface="IBM Plex Sans" panose="020B0503050203000203" pitchFamily="34" charset="0"/>
              </a:rPr>
              <a:t>Description </a:t>
            </a:r>
            <a:r>
              <a:rPr lang="en-CA" sz="2500" dirty="0">
                <a:latin typeface="IBM Plex Sans" panose="020B0503050203000203" pitchFamily="34" charset="0"/>
              </a:rPr>
              <a:t>: </a:t>
            </a:r>
            <a:r>
              <a:rPr lang="en-CA" sz="2500" b="0" i="0" dirty="0">
                <a:effectLst/>
                <a:highlight>
                  <a:srgbClr val="FFFFFF"/>
                </a:highlight>
                <a:latin typeface="IBM Plex Sans" panose="020B0503050203000203" pitchFamily="34" charset="0"/>
              </a:rPr>
              <a:t>Microsoft Azure, often referred to as Azure, is a cloud computing platform run by Microsoft. It offers access, management, and the development of applications and services through global data centers.</a:t>
            </a:r>
            <a:endParaRPr lang="en-CA" sz="2500" dirty="0">
              <a:latin typeface="IBM Plex Sans" panose="020B0503050203000203" pitchFamily="34" charset="0"/>
            </a:endParaRPr>
          </a:p>
          <a:p>
            <a:pPr marL="0" indent="0" algn="just">
              <a:buNone/>
            </a:pPr>
            <a:r>
              <a:rPr lang="en-CA" sz="2500" b="1" dirty="0">
                <a:latin typeface="IBM Plex Sans" panose="020B0503050203000203" pitchFamily="34" charset="0"/>
                <a:cs typeface="Times New Roman" panose="02020603050405020304" pitchFamily="18" charset="0"/>
              </a:rPr>
              <a:t>Compatibility: </a:t>
            </a:r>
            <a:r>
              <a:rPr lang="en-US" sz="2500" dirty="0">
                <a:effectLst/>
                <a:latin typeface="IBM Plex Sans" panose="020B0503050203000203" pitchFamily="34" charset="0"/>
                <a:ea typeface="Aptos" panose="020B0004020202020204" pitchFamily="34" charset="0"/>
                <a:cs typeface="Times New Roman" panose="02020603050405020304" pitchFamily="18" charset="0"/>
              </a:rPr>
              <a:t>Microsoft Windows , Linux</a:t>
            </a:r>
            <a:r>
              <a:rPr lang="en-CA" sz="2500" dirty="0">
                <a:effectLst/>
                <a:latin typeface="IBM Plex Sans" panose="020B0503050203000203" pitchFamily="34" charset="0"/>
              </a:rPr>
              <a:t> , macOS</a:t>
            </a:r>
            <a:endParaRPr lang="en-CA" sz="2500" dirty="0">
              <a:latin typeface="IBM Plex Sans" panose="020B0503050203000203" pitchFamily="34" charset="0"/>
              <a:cs typeface="Times New Roman" panose="02020603050405020304" pitchFamily="18" charset="0"/>
            </a:endParaRPr>
          </a:p>
          <a:p>
            <a:pPr marL="0" indent="0" algn="just">
              <a:buNone/>
            </a:pPr>
            <a:r>
              <a:rPr lang="en-CA" sz="2500" b="1" dirty="0">
                <a:latin typeface="IBM Plex Sans" panose="020B0503050203000203" pitchFamily="34" charset="0"/>
                <a:cs typeface="Times New Roman" panose="02020603050405020304" pitchFamily="18" charset="0"/>
              </a:rPr>
              <a:t>Cost</a:t>
            </a:r>
            <a:r>
              <a:rPr lang="en-CA" sz="2500" dirty="0">
                <a:latin typeface="IBM Plex Sans" panose="020B0503050203000203" pitchFamily="34" charset="0"/>
                <a:cs typeface="Times New Roman" panose="02020603050405020304" pitchFamily="18" charset="0"/>
              </a:rPr>
              <a:t>:</a:t>
            </a:r>
            <a:r>
              <a:rPr lang="en-US" sz="2500" dirty="0">
                <a:effectLst/>
                <a:latin typeface="IBM Plex Sans" panose="020B0503050203000203" pitchFamily="34" charset="0"/>
                <a:ea typeface="Aptos" panose="020B0004020202020204" pitchFamily="34" charset="0"/>
                <a:cs typeface="Times New Roman" panose="02020603050405020304" pitchFamily="18" charset="0"/>
              </a:rPr>
              <a:t>Subscription-based pricing model</a:t>
            </a:r>
            <a:r>
              <a:rPr lang="en-CA" sz="2500" dirty="0">
                <a:effectLst/>
                <a:latin typeface="IBM Plex Sans" panose="020B0503050203000203" pitchFamily="34" charset="0"/>
              </a:rPr>
              <a:t> </a:t>
            </a:r>
            <a:endParaRPr lang="en-CA" sz="2500" dirty="0">
              <a:latin typeface="IBM Plex Sans" panose="020B0503050203000203" pitchFamily="34" charset="0"/>
            </a:endParaRPr>
          </a:p>
          <a:p>
            <a:pPr>
              <a:lnSpc>
                <a:spcPct val="90000"/>
              </a:lnSpc>
            </a:pPr>
            <a:endParaRPr lang="en-US" sz="2300" dirty="0"/>
          </a:p>
        </p:txBody>
      </p:sp>
      <p:pic>
        <p:nvPicPr>
          <p:cNvPr id="5" name="Picture 2" descr="The Small Business Guide to Microsoft Azure Cloud Services - F12.net">
            <a:extLst>
              <a:ext uri="{FF2B5EF4-FFF2-40B4-BE49-F238E27FC236}">
                <a16:creationId xmlns:a16="http://schemas.microsoft.com/office/drawing/2014/main" id="{E339FCA7-AF0B-8F63-1929-961B4906E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53" y="4192524"/>
            <a:ext cx="5498398" cy="3258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1443159" y="259595"/>
            <a:ext cx="8920041" cy="2290153"/>
          </a:xfrm>
        </p:spPr>
        <p:txBody>
          <a:bodyPr>
            <a:noAutofit/>
          </a:bodyPr>
          <a:lstStyle/>
          <a:p>
            <a:pPr algn="l"/>
            <a:r>
              <a:rPr lang="en-US" sz="6000" b="1" dirty="0">
                <a:latin typeface="IBM Plex Sans" panose="020B0503050203000203" pitchFamily="34" charset="0"/>
              </a:rPr>
              <a:t>Cloud Application </a:t>
            </a:r>
            <a:br>
              <a:rPr lang="en-US" sz="6000" b="1" dirty="0">
                <a:latin typeface="IBM Plex Sans" panose="020B0503050203000203" pitchFamily="34" charset="0"/>
              </a:rPr>
            </a:br>
            <a:r>
              <a:rPr lang="en-US" sz="6000" b="1" dirty="0">
                <a:latin typeface="IBM Plex Sans" panose="020B0503050203000203" pitchFamily="34" charset="0"/>
              </a:rPr>
              <a:t>and Database (1/2)</a:t>
            </a:r>
            <a:endParaRPr lang="en-US" sz="6000" dirty="0">
              <a:latin typeface="IBM Plex Sans" panose="020B0503050203000203" pitchFamily="34" charset="0"/>
            </a:endParaRPr>
          </a:p>
        </p:txBody>
      </p:sp>
      <p:sp>
        <p:nvSpPr>
          <p:cNvPr id="2" name="Freeform 4">
            <a:extLst>
              <a:ext uri="{FF2B5EF4-FFF2-40B4-BE49-F238E27FC236}">
                <a16:creationId xmlns:a16="http://schemas.microsoft.com/office/drawing/2014/main" id="{86C314FF-7916-72CD-AD3C-CEA4D5E70CB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3">
            <a:extLst>
              <a:ext uri="{FF2B5EF4-FFF2-40B4-BE49-F238E27FC236}">
                <a16:creationId xmlns:a16="http://schemas.microsoft.com/office/drawing/2014/main" id="{6D124B52-EF56-7BAC-421C-D6E1856D817A}"/>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extLst>
      <p:ext uri="{BB962C8B-B14F-4D97-AF65-F5344CB8AC3E}">
        <p14:creationId xmlns:p14="http://schemas.microsoft.com/office/powerpoint/2010/main" val="425478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3" grpId="0" build="p"/>
      <p:bldP spid="7" grpId="0"/>
      <p:bldP spid="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56070-800D-AE0C-FF06-DC44A32CB0DA}"/>
              </a:ext>
            </a:extLst>
          </p:cNvPr>
          <p:cNvSpPr>
            <a:spLocks noGrp="1"/>
          </p:cNvSpPr>
          <p:nvPr>
            <p:ph type="title"/>
          </p:nvPr>
        </p:nvSpPr>
        <p:spPr>
          <a:xfrm>
            <a:off x="1257300" y="547687"/>
            <a:ext cx="15773400" cy="1988345"/>
          </a:xfrm>
        </p:spPr>
        <p:txBody>
          <a:bodyPr>
            <a:normAutofit/>
          </a:bodyPr>
          <a:lstStyle/>
          <a:p>
            <a:pPr>
              <a:lnSpc>
                <a:spcPct val="90000"/>
              </a:lnSpc>
            </a:pPr>
            <a:br>
              <a:rPr lang="en-US" sz="6900" b="1" dirty="0">
                <a:latin typeface="Aptos" panose="020B0004020202020204" pitchFamily="34" charset="0"/>
              </a:rPr>
            </a:br>
            <a:endParaRPr lang="en-US" sz="69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3554" y="2516059"/>
            <a:ext cx="16280892" cy="27432"/>
          </a:xfrm>
          <a:custGeom>
            <a:avLst/>
            <a:gdLst>
              <a:gd name="connsiteX0" fmla="*/ 0 w 16280892"/>
              <a:gd name="connsiteY0" fmla="*/ 0 h 27432"/>
              <a:gd name="connsiteX1" fmla="*/ 841179 w 16280892"/>
              <a:gd name="connsiteY1" fmla="*/ 0 h 27432"/>
              <a:gd name="connsiteX2" fmla="*/ 1682359 w 16280892"/>
              <a:gd name="connsiteY2" fmla="*/ 0 h 27432"/>
              <a:gd name="connsiteX3" fmla="*/ 2360729 w 16280892"/>
              <a:gd name="connsiteY3" fmla="*/ 0 h 27432"/>
              <a:gd name="connsiteX4" fmla="*/ 3039100 w 16280892"/>
              <a:gd name="connsiteY4" fmla="*/ 0 h 27432"/>
              <a:gd name="connsiteX5" fmla="*/ 3717470 w 16280892"/>
              <a:gd name="connsiteY5" fmla="*/ 0 h 27432"/>
              <a:gd name="connsiteX6" fmla="*/ 3907414 w 16280892"/>
              <a:gd name="connsiteY6" fmla="*/ 0 h 27432"/>
              <a:gd name="connsiteX7" fmla="*/ 4748593 w 16280892"/>
              <a:gd name="connsiteY7" fmla="*/ 0 h 27432"/>
              <a:gd name="connsiteX8" fmla="*/ 4938537 w 16280892"/>
              <a:gd name="connsiteY8" fmla="*/ 0 h 27432"/>
              <a:gd name="connsiteX9" fmla="*/ 5616908 w 16280892"/>
              <a:gd name="connsiteY9" fmla="*/ 0 h 27432"/>
              <a:gd name="connsiteX10" fmla="*/ 6620896 w 16280892"/>
              <a:gd name="connsiteY10" fmla="*/ 0 h 27432"/>
              <a:gd name="connsiteX11" fmla="*/ 7624884 w 16280892"/>
              <a:gd name="connsiteY11" fmla="*/ 0 h 27432"/>
              <a:gd name="connsiteX12" fmla="*/ 8466064 w 16280892"/>
              <a:gd name="connsiteY12" fmla="*/ 0 h 27432"/>
              <a:gd name="connsiteX13" fmla="*/ 8981625 w 16280892"/>
              <a:gd name="connsiteY13" fmla="*/ 0 h 27432"/>
              <a:gd name="connsiteX14" fmla="*/ 9171569 w 16280892"/>
              <a:gd name="connsiteY14" fmla="*/ 0 h 27432"/>
              <a:gd name="connsiteX15" fmla="*/ 9687131 w 16280892"/>
              <a:gd name="connsiteY15" fmla="*/ 0 h 27432"/>
              <a:gd name="connsiteX16" fmla="*/ 10528310 w 16280892"/>
              <a:gd name="connsiteY16" fmla="*/ 0 h 27432"/>
              <a:gd name="connsiteX17" fmla="*/ 11532298 w 16280892"/>
              <a:gd name="connsiteY17" fmla="*/ 0 h 27432"/>
              <a:gd name="connsiteX18" fmla="*/ 11722242 w 16280892"/>
              <a:gd name="connsiteY18" fmla="*/ 0 h 27432"/>
              <a:gd name="connsiteX19" fmla="*/ 11912186 w 16280892"/>
              <a:gd name="connsiteY19" fmla="*/ 0 h 27432"/>
              <a:gd name="connsiteX20" fmla="*/ 12916174 w 16280892"/>
              <a:gd name="connsiteY20" fmla="*/ 0 h 27432"/>
              <a:gd name="connsiteX21" fmla="*/ 13106118 w 16280892"/>
              <a:gd name="connsiteY21" fmla="*/ 0 h 27432"/>
              <a:gd name="connsiteX22" fmla="*/ 13784489 w 16280892"/>
              <a:gd name="connsiteY22" fmla="*/ 0 h 27432"/>
              <a:gd name="connsiteX23" fmla="*/ 14137241 w 16280892"/>
              <a:gd name="connsiteY23" fmla="*/ 0 h 27432"/>
              <a:gd name="connsiteX24" fmla="*/ 14489994 w 16280892"/>
              <a:gd name="connsiteY24" fmla="*/ 0 h 27432"/>
              <a:gd name="connsiteX25" fmla="*/ 14842747 w 16280892"/>
              <a:gd name="connsiteY25" fmla="*/ 0 h 27432"/>
              <a:gd name="connsiteX26" fmla="*/ 15195499 w 16280892"/>
              <a:gd name="connsiteY26" fmla="*/ 0 h 27432"/>
              <a:gd name="connsiteX27" fmla="*/ 16280892 w 16280892"/>
              <a:gd name="connsiteY27" fmla="*/ 0 h 27432"/>
              <a:gd name="connsiteX28" fmla="*/ 16280892 w 16280892"/>
              <a:gd name="connsiteY28" fmla="*/ 27432 h 27432"/>
              <a:gd name="connsiteX29" fmla="*/ 15765330 w 16280892"/>
              <a:gd name="connsiteY29" fmla="*/ 27432 h 27432"/>
              <a:gd name="connsiteX30" fmla="*/ 15412578 w 16280892"/>
              <a:gd name="connsiteY30" fmla="*/ 27432 h 27432"/>
              <a:gd name="connsiteX31" fmla="*/ 14571398 w 16280892"/>
              <a:gd name="connsiteY31" fmla="*/ 27432 h 27432"/>
              <a:gd name="connsiteX32" fmla="*/ 13567410 w 16280892"/>
              <a:gd name="connsiteY32" fmla="*/ 27432 h 27432"/>
              <a:gd name="connsiteX33" fmla="*/ 13051848 w 16280892"/>
              <a:gd name="connsiteY33" fmla="*/ 27432 h 27432"/>
              <a:gd name="connsiteX34" fmla="*/ 12047860 w 16280892"/>
              <a:gd name="connsiteY34" fmla="*/ 27432 h 27432"/>
              <a:gd name="connsiteX35" fmla="*/ 11369490 w 16280892"/>
              <a:gd name="connsiteY35" fmla="*/ 27432 h 27432"/>
              <a:gd name="connsiteX36" fmla="*/ 10365501 w 16280892"/>
              <a:gd name="connsiteY36" fmla="*/ 27432 h 27432"/>
              <a:gd name="connsiteX37" fmla="*/ 9361513 w 16280892"/>
              <a:gd name="connsiteY37" fmla="*/ 27432 h 27432"/>
              <a:gd name="connsiteX38" fmla="*/ 9008760 w 16280892"/>
              <a:gd name="connsiteY38" fmla="*/ 27432 h 27432"/>
              <a:gd name="connsiteX39" fmla="*/ 8493199 w 16280892"/>
              <a:gd name="connsiteY39" fmla="*/ 27432 h 27432"/>
              <a:gd name="connsiteX40" fmla="*/ 7814828 w 16280892"/>
              <a:gd name="connsiteY40" fmla="*/ 27432 h 27432"/>
              <a:gd name="connsiteX41" fmla="*/ 7136458 w 16280892"/>
              <a:gd name="connsiteY41" fmla="*/ 27432 h 27432"/>
              <a:gd name="connsiteX42" fmla="*/ 6295278 w 16280892"/>
              <a:gd name="connsiteY42" fmla="*/ 27432 h 27432"/>
              <a:gd name="connsiteX43" fmla="*/ 5942526 w 16280892"/>
              <a:gd name="connsiteY43" fmla="*/ 27432 h 27432"/>
              <a:gd name="connsiteX44" fmla="*/ 5589773 w 16280892"/>
              <a:gd name="connsiteY44" fmla="*/ 27432 h 27432"/>
              <a:gd name="connsiteX45" fmla="*/ 4585785 w 16280892"/>
              <a:gd name="connsiteY45" fmla="*/ 27432 h 27432"/>
              <a:gd name="connsiteX46" fmla="*/ 3581796 w 16280892"/>
              <a:gd name="connsiteY46" fmla="*/ 27432 h 27432"/>
              <a:gd name="connsiteX47" fmla="*/ 2903426 w 16280892"/>
              <a:gd name="connsiteY47" fmla="*/ 27432 h 27432"/>
              <a:gd name="connsiteX48" fmla="*/ 2713482 w 16280892"/>
              <a:gd name="connsiteY48" fmla="*/ 27432 h 27432"/>
              <a:gd name="connsiteX49" fmla="*/ 2523538 w 16280892"/>
              <a:gd name="connsiteY49" fmla="*/ 27432 h 27432"/>
              <a:gd name="connsiteX50" fmla="*/ 1519550 w 16280892"/>
              <a:gd name="connsiteY50" fmla="*/ 27432 h 27432"/>
              <a:gd name="connsiteX51" fmla="*/ 1003988 w 16280892"/>
              <a:gd name="connsiteY51" fmla="*/ 27432 h 27432"/>
              <a:gd name="connsiteX52" fmla="*/ 0 w 16280892"/>
              <a:gd name="connsiteY52" fmla="*/ 27432 h 27432"/>
              <a:gd name="connsiteX53" fmla="*/ 0 w 16280892"/>
              <a:gd name="connsiteY5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6280892" h="27432" fill="none" extrusionOk="0">
                <a:moveTo>
                  <a:pt x="0" y="0"/>
                </a:moveTo>
                <a:cubicBezTo>
                  <a:pt x="409643" y="37718"/>
                  <a:pt x="500439" y="-36667"/>
                  <a:pt x="841179" y="0"/>
                </a:cubicBezTo>
                <a:cubicBezTo>
                  <a:pt x="1181919" y="36667"/>
                  <a:pt x="1512729" y="-20894"/>
                  <a:pt x="1682359" y="0"/>
                </a:cubicBezTo>
                <a:cubicBezTo>
                  <a:pt x="1851989" y="20894"/>
                  <a:pt x="2107821" y="19681"/>
                  <a:pt x="2360729" y="0"/>
                </a:cubicBezTo>
                <a:cubicBezTo>
                  <a:pt x="2613637" y="-19681"/>
                  <a:pt x="2722918" y="17895"/>
                  <a:pt x="3039100" y="0"/>
                </a:cubicBezTo>
                <a:cubicBezTo>
                  <a:pt x="3355282" y="-17895"/>
                  <a:pt x="3419387" y="13801"/>
                  <a:pt x="3717470" y="0"/>
                </a:cubicBezTo>
                <a:cubicBezTo>
                  <a:pt x="4015553" y="-13801"/>
                  <a:pt x="3814431" y="7113"/>
                  <a:pt x="3907414" y="0"/>
                </a:cubicBezTo>
                <a:cubicBezTo>
                  <a:pt x="4000397" y="-7113"/>
                  <a:pt x="4537852" y="2053"/>
                  <a:pt x="4748593" y="0"/>
                </a:cubicBezTo>
                <a:cubicBezTo>
                  <a:pt x="4959334" y="-2053"/>
                  <a:pt x="4885146" y="651"/>
                  <a:pt x="4938537" y="0"/>
                </a:cubicBezTo>
                <a:cubicBezTo>
                  <a:pt x="4991928" y="-651"/>
                  <a:pt x="5331447" y="5729"/>
                  <a:pt x="5616908" y="0"/>
                </a:cubicBezTo>
                <a:cubicBezTo>
                  <a:pt x="5902369" y="-5729"/>
                  <a:pt x="6419677" y="15155"/>
                  <a:pt x="6620896" y="0"/>
                </a:cubicBezTo>
                <a:cubicBezTo>
                  <a:pt x="6822115" y="-15155"/>
                  <a:pt x="7129106" y="23573"/>
                  <a:pt x="7624884" y="0"/>
                </a:cubicBezTo>
                <a:cubicBezTo>
                  <a:pt x="8120662" y="-23573"/>
                  <a:pt x="8109589" y="-23431"/>
                  <a:pt x="8466064" y="0"/>
                </a:cubicBezTo>
                <a:cubicBezTo>
                  <a:pt x="8822539" y="23431"/>
                  <a:pt x="8773707" y="-19971"/>
                  <a:pt x="8981625" y="0"/>
                </a:cubicBezTo>
                <a:cubicBezTo>
                  <a:pt x="9189543" y="19971"/>
                  <a:pt x="9076883" y="-1357"/>
                  <a:pt x="9171569" y="0"/>
                </a:cubicBezTo>
                <a:cubicBezTo>
                  <a:pt x="9266255" y="1357"/>
                  <a:pt x="9482888" y="-9366"/>
                  <a:pt x="9687131" y="0"/>
                </a:cubicBezTo>
                <a:cubicBezTo>
                  <a:pt x="9891374" y="9366"/>
                  <a:pt x="10216856" y="36591"/>
                  <a:pt x="10528310" y="0"/>
                </a:cubicBezTo>
                <a:cubicBezTo>
                  <a:pt x="10839764" y="-36591"/>
                  <a:pt x="11327559" y="47801"/>
                  <a:pt x="11532298" y="0"/>
                </a:cubicBezTo>
                <a:cubicBezTo>
                  <a:pt x="11737037" y="-47801"/>
                  <a:pt x="11671078" y="-6214"/>
                  <a:pt x="11722242" y="0"/>
                </a:cubicBezTo>
                <a:cubicBezTo>
                  <a:pt x="11773406" y="6214"/>
                  <a:pt x="11836794" y="-8789"/>
                  <a:pt x="11912186" y="0"/>
                </a:cubicBezTo>
                <a:cubicBezTo>
                  <a:pt x="11987578" y="8789"/>
                  <a:pt x="12560026" y="-17178"/>
                  <a:pt x="12916174" y="0"/>
                </a:cubicBezTo>
                <a:cubicBezTo>
                  <a:pt x="13272322" y="17178"/>
                  <a:pt x="13066214" y="-8116"/>
                  <a:pt x="13106118" y="0"/>
                </a:cubicBezTo>
                <a:cubicBezTo>
                  <a:pt x="13146022" y="8116"/>
                  <a:pt x="13560520" y="-19828"/>
                  <a:pt x="13784489" y="0"/>
                </a:cubicBezTo>
                <a:cubicBezTo>
                  <a:pt x="14008458" y="19828"/>
                  <a:pt x="14029208" y="-693"/>
                  <a:pt x="14137241" y="0"/>
                </a:cubicBezTo>
                <a:cubicBezTo>
                  <a:pt x="14245274" y="693"/>
                  <a:pt x="14377822" y="7164"/>
                  <a:pt x="14489994" y="0"/>
                </a:cubicBezTo>
                <a:cubicBezTo>
                  <a:pt x="14602166" y="-7164"/>
                  <a:pt x="14759000" y="9517"/>
                  <a:pt x="14842747" y="0"/>
                </a:cubicBezTo>
                <a:cubicBezTo>
                  <a:pt x="14926494" y="-9517"/>
                  <a:pt x="15109709" y="2919"/>
                  <a:pt x="15195499" y="0"/>
                </a:cubicBezTo>
                <a:cubicBezTo>
                  <a:pt x="15281289" y="-2919"/>
                  <a:pt x="15925238" y="-21748"/>
                  <a:pt x="16280892" y="0"/>
                </a:cubicBezTo>
                <a:cubicBezTo>
                  <a:pt x="16281619" y="6650"/>
                  <a:pt x="16279930" y="15178"/>
                  <a:pt x="16280892" y="27432"/>
                </a:cubicBezTo>
                <a:cubicBezTo>
                  <a:pt x="16098512" y="48472"/>
                  <a:pt x="15881289" y="22250"/>
                  <a:pt x="15765330" y="27432"/>
                </a:cubicBezTo>
                <a:cubicBezTo>
                  <a:pt x="15649371" y="32614"/>
                  <a:pt x="15567326" y="15228"/>
                  <a:pt x="15412578" y="27432"/>
                </a:cubicBezTo>
                <a:cubicBezTo>
                  <a:pt x="15257830" y="39636"/>
                  <a:pt x="14785880" y="29504"/>
                  <a:pt x="14571398" y="27432"/>
                </a:cubicBezTo>
                <a:cubicBezTo>
                  <a:pt x="14356916" y="25360"/>
                  <a:pt x="13827427" y="61696"/>
                  <a:pt x="13567410" y="27432"/>
                </a:cubicBezTo>
                <a:cubicBezTo>
                  <a:pt x="13307393" y="-6832"/>
                  <a:pt x="13200066" y="1718"/>
                  <a:pt x="13051848" y="27432"/>
                </a:cubicBezTo>
                <a:cubicBezTo>
                  <a:pt x="12903630" y="53146"/>
                  <a:pt x="12400701" y="6921"/>
                  <a:pt x="12047860" y="27432"/>
                </a:cubicBezTo>
                <a:cubicBezTo>
                  <a:pt x="11695019" y="47943"/>
                  <a:pt x="11598024" y="51997"/>
                  <a:pt x="11369490" y="27432"/>
                </a:cubicBezTo>
                <a:cubicBezTo>
                  <a:pt x="11140956" y="2868"/>
                  <a:pt x="10761954" y="12862"/>
                  <a:pt x="10365501" y="27432"/>
                </a:cubicBezTo>
                <a:cubicBezTo>
                  <a:pt x="9969048" y="42002"/>
                  <a:pt x="9790411" y="328"/>
                  <a:pt x="9361513" y="27432"/>
                </a:cubicBezTo>
                <a:cubicBezTo>
                  <a:pt x="8932615" y="54536"/>
                  <a:pt x="9113926" y="34318"/>
                  <a:pt x="9008760" y="27432"/>
                </a:cubicBezTo>
                <a:cubicBezTo>
                  <a:pt x="8903594" y="20546"/>
                  <a:pt x="8614812" y="23184"/>
                  <a:pt x="8493199" y="27432"/>
                </a:cubicBezTo>
                <a:cubicBezTo>
                  <a:pt x="8371586" y="31680"/>
                  <a:pt x="8091918" y="43164"/>
                  <a:pt x="7814828" y="27432"/>
                </a:cubicBezTo>
                <a:cubicBezTo>
                  <a:pt x="7537738" y="11700"/>
                  <a:pt x="7462803" y="16870"/>
                  <a:pt x="7136458" y="27432"/>
                </a:cubicBezTo>
                <a:cubicBezTo>
                  <a:pt x="6810113" y="37995"/>
                  <a:pt x="6525162" y="52361"/>
                  <a:pt x="6295278" y="27432"/>
                </a:cubicBezTo>
                <a:cubicBezTo>
                  <a:pt x="6065394" y="2503"/>
                  <a:pt x="6069908" y="30755"/>
                  <a:pt x="5942526" y="27432"/>
                </a:cubicBezTo>
                <a:cubicBezTo>
                  <a:pt x="5815144" y="24109"/>
                  <a:pt x="5717369" y="11415"/>
                  <a:pt x="5589773" y="27432"/>
                </a:cubicBezTo>
                <a:cubicBezTo>
                  <a:pt x="5462177" y="43449"/>
                  <a:pt x="5013558" y="23556"/>
                  <a:pt x="4585785" y="27432"/>
                </a:cubicBezTo>
                <a:cubicBezTo>
                  <a:pt x="4158012" y="31308"/>
                  <a:pt x="3847085" y="18090"/>
                  <a:pt x="3581796" y="27432"/>
                </a:cubicBezTo>
                <a:cubicBezTo>
                  <a:pt x="3316507" y="36774"/>
                  <a:pt x="3154713" y="31771"/>
                  <a:pt x="2903426" y="27432"/>
                </a:cubicBezTo>
                <a:cubicBezTo>
                  <a:pt x="2652139" y="23094"/>
                  <a:pt x="2773806" y="35830"/>
                  <a:pt x="2713482" y="27432"/>
                </a:cubicBezTo>
                <a:cubicBezTo>
                  <a:pt x="2653158" y="19034"/>
                  <a:pt x="2600711" y="22540"/>
                  <a:pt x="2523538" y="27432"/>
                </a:cubicBezTo>
                <a:cubicBezTo>
                  <a:pt x="2446365" y="32324"/>
                  <a:pt x="1741229" y="20965"/>
                  <a:pt x="1519550" y="27432"/>
                </a:cubicBezTo>
                <a:cubicBezTo>
                  <a:pt x="1297871" y="33899"/>
                  <a:pt x="1125646" y="48277"/>
                  <a:pt x="1003988" y="27432"/>
                </a:cubicBezTo>
                <a:cubicBezTo>
                  <a:pt x="882330" y="6587"/>
                  <a:pt x="341133" y="60519"/>
                  <a:pt x="0" y="27432"/>
                </a:cubicBezTo>
                <a:cubicBezTo>
                  <a:pt x="-1251" y="16359"/>
                  <a:pt x="1039" y="7572"/>
                  <a:pt x="0" y="0"/>
                </a:cubicBezTo>
                <a:close/>
              </a:path>
              <a:path w="16280892" h="27432" stroke="0" extrusionOk="0">
                <a:moveTo>
                  <a:pt x="0" y="0"/>
                </a:moveTo>
                <a:cubicBezTo>
                  <a:pt x="132094" y="5368"/>
                  <a:pt x="295768" y="171"/>
                  <a:pt x="515562" y="0"/>
                </a:cubicBezTo>
                <a:cubicBezTo>
                  <a:pt x="735356" y="-171"/>
                  <a:pt x="631430" y="3629"/>
                  <a:pt x="705505" y="0"/>
                </a:cubicBezTo>
                <a:cubicBezTo>
                  <a:pt x="779580" y="-3629"/>
                  <a:pt x="1236188" y="21817"/>
                  <a:pt x="1709494" y="0"/>
                </a:cubicBezTo>
                <a:cubicBezTo>
                  <a:pt x="2182800" y="-21817"/>
                  <a:pt x="2009833" y="-8078"/>
                  <a:pt x="2225055" y="0"/>
                </a:cubicBezTo>
                <a:cubicBezTo>
                  <a:pt x="2440277" y="8078"/>
                  <a:pt x="2576987" y="-3690"/>
                  <a:pt x="2740617" y="0"/>
                </a:cubicBezTo>
                <a:cubicBezTo>
                  <a:pt x="2904247" y="3690"/>
                  <a:pt x="3320878" y="-23618"/>
                  <a:pt x="3744605" y="0"/>
                </a:cubicBezTo>
                <a:cubicBezTo>
                  <a:pt x="4168332" y="23618"/>
                  <a:pt x="3960785" y="-13202"/>
                  <a:pt x="4097358" y="0"/>
                </a:cubicBezTo>
                <a:cubicBezTo>
                  <a:pt x="4233931" y="13202"/>
                  <a:pt x="4707387" y="-19923"/>
                  <a:pt x="5101346" y="0"/>
                </a:cubicBezTo>
                <a:cubicBezTo>
                  <a:pt x="5495305" y="19923"/>
                  <a:pt x="5819839" y="-2146"/>
                  <a:pt x="6105334" y="0"/>
                </a:cubicBezTo>
                <a:cubicBezTo>
                  <a:pt x="6390829" y="2146"/>
                  <a:pt x="6451820" y="-10129"/>
                  <a:pt x="6783705" y="0"/>
                </a:cubicBezTo>
                <a:cubicBezTo>
                  <a:pt x="7115590" y="10129"/>
                  <a:pt x="7343272" y="6830"/>
                  <a:pt x="7787693" y="0"/>
                </a:cubicBezTo>
                <a:cubicBezTo>
                  <a:pt x="8232114" y="-6830"/>
                  <a:pt x="8084321" y="-8759"/>
                  <a:pt x="8303255" y="0"/>
                </a:cubicBezTo>
                <a:cubicBezTo>
                  <a:pt x="8522189" y="8759"/>
                  <a:pt x="8642548" y="10676"/>
                  <a:pt x="8818816" y="0"/>
                </a:cubicBezTo>
                <a:cubicBezTo>
                  <a:pt x="8995084" y="-10676"/>
                  <a:pt x="9419823" y="19068"/>
                  <a:pt x="9659996" y="0"/>
                </a:cubicBezTo>
                <a:cubicBezTo>
                  <a:pt x="9900169" y="-19068"/>
                  <a:pt x="9981281" y="-18291"/>
                  <a:pt x="10175557" y="0"/>
                </a:cubicBezTo>
                <a:cubicBezTo>
                  <a:pt x="10369833" y="18291"/>
                  <a:pt x="10761846" y="3543"/>
                  <a:pt x="11179546" y="0"/>
                </a:cubicBezTo>
                <a:cubicBezTo>
                  <a:pt x="11597246" y="-3543"/>
                  <a:pt x="11926388" y="33443"/>
                  <a:pt x="12183534" y="0"/>
                </a:cubicBezTo>
                <a:cubicBezTo>
                  <a:pt x="12440680" y="-33443"/>
                  <a:pt x="12684884" y="13168"/>
                  <a:pt x="12861905" y="0"/>
                </a:cubicBezTo>
                <a:cubicBezTo>
                  <a:pt x="13038926" y="-13168"/>
                  <a:pt x="13216637" y="-5124"/>
                  <a:pt x="13377466" y="0"/>
                </a:cubicBezTo>
                <a:cubicBezTo>
                  <a:pt x="13538295" y="5124"/>
                  <a:pt x="13493173" y="-3867"/>
                  <a:pt x="13567410" y="0"/>
                </a:cubicBezTo>
                <a:cubicBezTo>
                  <a:pt x="13641647" y="3867"/>
                  <a:pt x="13758514" y="-13877"/>
                  <a:pt x="13920163" y="0"/>
                </a:cubicBezTo>
                <a:cubicBezTo>
                  <a:pt x="14081812" y="13877"/>
                  <a:pt x="14124450" y="8909"/>
                  <a:pt x="14272915" y="0"/>
                </a:cubicBezTo>
                <a:cubicBezTo>
                  <a:pt x="14421380" y="-8909"/>
                  <a:pt x="14593413" y="-7184"/>
                  <a:pt x="14788477" y="0"/>
                </a:cubicBezTo>
                <a:cubicBezTo>
                  <a:pt x="14983541" y="7184"/>
                  <a:pt x="15709700" y="-55721"/>
                  <a:pt x="16280892" y="0"/>
                </a:cubicBezTo>
                <a:cubicBezTo>
                  <a:pt x="16282183" y="11478"/>
                  <a:pt x="16282086" y="14228"/>
                  <a:pt x="16280892" y="27432"/>
                </a:cubicBezTo>
                <a:cubicBezTo>
                  <a:pt x="16123730" y="31268"/>
                  <a:pt x="15899890" y="26679"/>
                  <a:pt x="15602522" y="27432"/>
                </a:cubicBezTo>
                <a:cubicBezTo>
                  <a:pt x="15305154" y="28186"/>
                  <a:pt x="15252307" y="20177"/>
                  <a:pt x="14924151" y="27432"/>
                </a:cubicBezTo>
                <a:cubicBezTo>
                  <a:pt x="14595995" y="34687"/>
                  <a:pt x="14662608" y="41537"/>
                  <a:pt x="14571398" y="27432"/>
                </a:cubicBezTo>
                <a:cubicBezTo>
                  <a:pt x="14480188" y="13327"/>
                  <a:pt x="14057344" y="27311"/>
                  <a:pt x="13730219" y="27432"/>
                </a:cubicBezTo>
                <a:cubicBezTo>
                  <a:pt x="13403094" y="27553"/>
                  <a:pt x="13479093" y="22044"/>
                  <a:pt x="13377466" y="27432"/>
                </a:cubicBezTo>
                <a:cubicBezTo>
                  <a:pt x="13275839" y="32820"/>
                  <a:pt x="12951162" y="1863"/>
                  <a:pt x="12536287" y="27432"/>
                </a:cubicBezTo>
                <a:cubicBezTo>
                  <a:pt x="12121412" y="53001"/>
                  <a:pt x="12410210" y="21673"/>
                  <a:pt x="12346343" y="27432"/>
                </a:cubicBezTo>
                <a:cubicBezTo>
                  <a:pt x="12282476" y="33191"/>
                  <a:pt x="11837570" y="67787"/>
                  <a:pt x="11505164" y="27432"/>
                </a:cubicBezTo>
                <a:cubicBezTo>
                  <a:pt x="11172758" y="-12923"/>
                  <a:pt x="11307286" y="21302"/>
                  <a:pt x="11152411" y="27432"/>
                </a:cubicBezTo>
                <a:cubicBezTo>
                  <a:pt x="10997536" y="33562"/>
                  <a:pt x="11042121" y="20479"/>
                  <a:pt x="10962467" y="27432"/>
                </a:cubicBezTo>
                <a:cubicBezTo>
                  <a:pt x="10882813" y="34385"/>
                  <a:pt x="10768155" y="17793"/>
                  <a:pt x="10609715" y="27432"/>
                </a:cubicBezTo>
                <a:cubicBezTo>
                  <a:pt x="10451275" y="37071"/>
                  <a:pt x="9983734" y="10056"/>
                  <a:pt x="9768535" y="27432"/>
                </a:cubicBezTo>
                <a:cubicBezTo>
                  <a:pt x="9553336" y="44808"/>
                  <a:pt x="9512715" y="24391"/>
                  <a:pt x="9415783" y="27432"/>
                </a:cubicBezTo>
                <a:cubicBezTo>
                  <a:pt x="9318851" y="30473"/>
                  <a:pt x="9302863" y="32409"/>
                  <a:pt x="9225839" y="27432"/>
                </a:cubicBezTo>
                <a:cubicBezTo>
                  <a:pt x="9148815" y="22455"/>
                  <a:pt x="9005247" y="27775"/>
                  <a:pt x="8873086" y="27432"/>
                </a:cubicBezTo>
                <a:cubicBezTo>
                  <a:pt x="8740925" y="27089"/>
                  <a:pt x="8597862" y="44957"/>
                  <a:pt x="8357525" y="27432"/>
                </a:cubicBezTo>
                <a:cubicBezTo>
                  <a:pt x="8117188" y="9907"/>
                  <a:pt x="7830326" y="336"/>
                  <a:pt x="7679154" y="27432"/>
                </a:cubicBezTo>
                <a:cubicBezTo>
                  <a:pt x="7527982" y="54528"/>
                  <a:pt x="7487877" y="41910"/>
                  <a:pt x="7326401" y="27432"/>
                </a:cubicBezTo>
                <a:cubicBezTo>
                  <a:pt x="7164925" y="12954"/>
                  <a:pt x="6715807" y="57076"/>
                  <a:pt x="6322413" y="27432"/>
                </a:cubicBezTo>
                <a:cubicBezTo>
                  <a:pt x="5929019" y="-2212"/>
                  <a:pt x="5917783" y="-2491"/>
                  <a:pt x="5644043" y="27432"/>
                </a:cubicBezTo>
                <a:cubicBezTo>
                  <a:pt x="5370303" y="57355"/>
                  <a:pt x="5045383" y="23003"/>
                  <a:pt x="4640054" y="27432"/>
                </a:cubicBezTo>
                <a:cubicBezTo>
                  <a:pt x="4234725" y="31861"/>
                  <a:pt x="4205736" y="15581"/>
                  <a:pt x="3798875" y="27432"/>
                </a:cubicBezTo>
                <a:cubicBezTo>
                  <a:pt x="3392014" y="39283"/>
                  <a:pt x="3451278" y="26782"/>
                  <a:pt x="3283313" y="27432"/>
                </a:cubicBezTo>
                <a:cubicBezTo>
                  <a:pt x="3115348" y="28082"/>
                  <a:pt x="2773067" y="64616"/>
                  <a:pt x="2442134" y="27432"/>
                </a:cubicBezTo>
                <a:cubicBezTo>
                  <a:pt x="2111201" y="-9752"/>
                  <a:pt x="2244120" y="15839"/>
                  <a:pt x="2089381" y="27432"/>
                </a:cubicBezTo>
                <a:cubicBezTo>
                  <a:pt x="1934642" y="39025"/>
                  <a:pt x="1619221" y="41603"/>
                  <a:pt x="1411011" y="27432"/>
                </a:cubicBezTo>
                <a:cubicBezTo>
                  <a:pt x="1202801" y="13262"/>
                  <a:pt x="1262505" y="27975"/>
                  <a:pt x="1221067" y="27432"/>
                </a:cubicBezTo>
                <a:cubicBezTo>
                  <a:pt x="1179629" y="26889"/>
                  <a:pt x="395550" y="-2351"/>
                  <a:pt x="0" y="27432"/>
                </a:cubicBezTo>
                <a:cubicBezTo>
                  <a:pt x="-1057" y="18241"/>
                  <a:pt x="670" y="121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6CEE5B-D51E-D8F3-EA3F-DC4EBEB632A3}"/>
              </a:ext>
            </a:extLst>
          </p:cNvPr>
          <p:cNvSpPr>
            <a:spLocks noGrp="1"/>
          </p:cNvSpPr>
          <p:nvPr>
            <p:ph idx="1"/>
          </p:nvPr>
        </p:nvSpPr>
        <p:spPr>
          <a:xfrm>
            <a:off x="1257300" y="2894075"/>
            <a:ext cx="9258300" cy="4876865"/>
          </a:xfrm>
        </p:spPr>
        <p:txBody>
          <a:bodyPr>
            <a:normAutofit/>
          </a:bodyPr>
          <a:lstStyle/>
          <a:p>
            <a:pPr marL="0" indent="0">
              <a:buNone/>
            </a:pPr>
            <a:r>
              <a:rPr lang="en-US" sz="2500" b="1" dirty="0">
                <a:latin typeface="IBM Plex Sans" panose="020B0503050203000203" pitchFamily="34" charset="0"/>
              </a:rPr>
              <a:t>Why ?</a:t>
            </a:r>
          </a:p>
          <a:p>
            <a:pPr algn="just">
              <a:buFont typeface="Arial" panose="020B0604020202020204" pitchFamily="34" charset="0"/>
              <a:buChar char="•"/>
            </a:pPr>
            <a:r>
              <a:rPr lang="en-CA" sz="2500" b="0" i="0" dirty="0">
                <a:solidFill>
                  <a:srgbClr val="202122"/>
                </a:solidFill>
                <a:effectLst/>
                <a:highlight>
                  <a:srgbClr val="FFFFFF"/>
                </a:highlight>
                <a:latin typeface="IBM Plex Sans" panose="020B0503050203000203" pitchFamily="34" charset="0"/>
              </a:rPr>
              <a:t>Learning of the host app's data access patterns, adaptive performance tuning, and automatic improvements to reliability and data protection.</a:t>
            </a:r>
          </a:p>
          <a:p>
            <a:pPr algn="just"/>
            <a:endParaRPr lang="en-CA" sz="2500" b="0" i="0" dirty="0">
              <a:solidFill>
                <a:srgbClr val="202122"/>
              </a:solidFill>
              <a:effectLst/>
              <a:highlight>
                <a:srgbClr val="FFFFFF"/>
              </a:highlight>
              <a:latin typeface="IBM Plex Sans" panose="020B0503050203000203" pitchFamily="34" charset="0"/>
            </a:endParaRPr>
          </a:p>
          <a:p>
            <a:pPr algn="just">
              <a:buFont typeface="Arial" panose="020B0604020202020204" pitchFamily="34" charset="0"/>
              <a:buChar char="•"/>
            </a:pPr>
            <a:r>
              <a:rPr lang="en-CA" sz="2500" b="0" i="0" dirty="0">
                <a:solidFill>
                  <a:srgbClr val="202122"/>
                </a:solidFill>
                <a:effectLst/>
                <a:highlight>
                  <a:srgbClr val="FFFFFF"/>
                </a:highlight>
                <a:latin typeface="IBM Plex Sans" panose="020B0503050203000203" pitchFamily="34" charset="0"/>
              </a:rPr>
              <a:t>Management and monitoring of multi-tenant apps with isolation benefits of one-customer-per-database.</a:t>
            </a:r>
          </a:p>
          <a:p>
            <a:pPr algn="just"/>
            <a:endParaRPr lang="en-CA" sz="2500" b="0" i="0" dirty="0">
              <a:solidFill>
                <a:srgbClr val="202122"/>
              </a:solidFill>
              <a:effectLst/>
              <a:highlight>
                <a:srgbClr val="FFFFFF"/>
              </a:highlight>
              <a:latin typeface="IBM Plex Sans" panose="020B0503050203000203" pitchFamily="34" charset="0"/>
            </a:endParaRPr>
          </a:p>
          <a:p>
            <a:pPr algn="just">
              <a:buFont typeface="Arial" panose="020B0604020202020204" pitchFamily="34" charset="0"/>
              <a:buChar char="•"/>
            </a:pPr>
            <a:r>
              <a:rPr lang="en-CA" sz="2500" b="0" i="0" dirty="0">
                <a:solidFill>
                  <a:srgbClr val="202122"/>
                </a:solidFill>
                <a:effectLst/>
                <a:highlight>
                  <a:srgbClr val="FFFFFF"/>
                </a:highlight>
                <a:latin typeface="IBM Plex Sans" panose="020B0503050203000203" pitchFamily="34" charset="0"/>
              </a:rPr>
              <a:t>Integration with open-source tools</a:t>
            </a:r>
          </a:p>
          <a:p>
            <a:endParaRPr lang="en-US" sz="4000" dirty="0"/>
          </a:p>
          <a:p>
            <a:pPr>
              <a:lnSpc>
                <a:spcPct val="90000"/>
              </a:lnSpc>
            </a:pPr>
            <a:endParaRPr lang="en-US" sz="3300" dirty="0"/>
          </a:p>
        </p:txBody>
      </p:sp>
      <p:sp>
        <p:nvSpPr>
          <p:cNvPr id="5" name="TextBox 4">
            <a:extLst>
              <a:ext uri="{FF2B5EF4-FFF2-40B4-BE49-F238E27FC236}">
                <a16:creationId xmlns:a16="http://schemas.microsoft.com/office/drawing/2014/main" id="{FF01E54B-B1D7-2E58-73C2-259D42BA9816}"/>
              </a:ext>
            </a:extLst>
          </p:cNvPr>
          <p:cNvSpPr txBox="1"/>
          <p:nvPr/>
        </p:nvSpPr>
        <p:spPr>
          <a:xfrm>
            <a:off x="1257300" y="401775"/>
            <a:ext cx="9829800" cy="1938992"/>
          </a:xfrm>
          <a:prstGeom prst="rect">
            <a:avLst/>
          </a:prstGeom>
          <a:noFill/>
        </p:spPr>
        <p:txBody>
          <a:bodyPr wrap="square">
            <a:spAutoFit/>
          </a:bodyPr>
          <a:lstStyle/>
          <a:p>
            <a:r>
              <a:rPr lang="en-US" sz="6000" b="1" dirty="0">
                <a:latin typeface="IBM Plex Sans" panose="020B0503050203000203" pitchFamily="34" charset="0"/>
              </a:rPr>
              <a:t>Cloud Application </a:t>
            </a:r>
          </a:p>
          <a:p>
            <a:r>
              <a:rPr lang="en-US" sz="6000" b="1" dirty="0">
                <a:latin typeface="IBM Plex Sans" panose="020B0503050203000203" pitchFamily="34" charset="0"/>
              </a:rPr>
              <a:t>and Database (2/2)</a:t>
            </a:r>
          </a:p>
        </p:txBody>
      </p:sp>
      <p:sp>
        <p:nvSpPr>
          <p:cNvPr id="6" name="Freeform 4">
            <a:extLst>
              <a:ext uri="{FF2B5EF4-FFF2-40B4-BE49-F238E27FC236}">
                <a16:creationId xmlns:a16="http://schemas.microsoft.com/office/drawing/2014/main" id="{39C745AB-4C08-CF55-7819-FCC23759D8C9}"/>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6">
            <a:extLst>
              <a:ext uri="{FF2B5EF4-FFF2-40B4-BE49-F238E27FC236}">
                <a16:creationId xmlns:a16="http://schemas.microsoft.com/office/drawing/2014/main" id="{C0DEE111-8445-0849-CE37-38D13FA754C8}"/>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4" name="Picture 2" descr="The Small Business Guide to Microsoft Azure Cloud Services - F12.net">
            <a:extLst>
              <a:ext uri="{FF2B5EF4-FFF2-40B4-BE49-F238E27FC236}">
                <a16:creationId xmlns:a16="http://schemas.microsoft.com/office/drawing/2014/main" id="{465BE79F-3473-1ED1-F4F4-74F0D69DC2A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016926" y="4319026"/>
            <a:ext cx="3524780" cy="2088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00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childTnLst>
                                </p:cTn>
                              </p:par>
                              <p:par>
                                <p:cTn id="35" presetID="10"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0" grpId="0" animBg="1"/>
      <p:bldP spid="3" grpId="0" build="p"/>
      <p:bldP spid="5" grpId="0"/>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881151" y="507076"/>
            <a:ext cx="9634449" cy="988383"/>
          </a:xfrm>
        </p:spPr>
        <p:txBody>
          <a:bodyPr anchor="b">
            <a:noAutofit/>
          </a:bodyPr>
          <a:lstStyle/>
          <a:p>
            <a:pPr algn="l">
              <a:lnSpc>
                <a:spcPct val="90000"/>
              </a:lnSpc>
            </a:pPr>
            <a:r>
              <a:rPr lang="en-US" sz="6000" b="1" dirty="0">
                <a:latin typeface="IBM Plex Sans" panose="020B0503050203000203" pitchFamily="34" charset="0"/>
              </a:rPr>
              <a:t>Business Processes (1/2)</a:t>
            </a:r>
            <a:endParaRPr lang="en-US" sz="6000" dirty="0">
              <a:latin typeface="IBM Plex Sans" panose="020B0503050203000203" pitchFamily="34" charset="0"/>
            </a:endParaRP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858739" y="3106974"/>
            <a:ext cx="10070328" cy="6178758"/>
          </a:xfrm>
        </p:spPr>
        <p:txBody>
          <a:bodyPr anchor="t">
            <a:normAutofit/>
          </a:bodyPr>
          <a:lstStyle/>
          <a:p>
            <a:pPr marL="0" indent="0" algn="just">
              <a:lnSpc>
                <a:spcPct val="90000"/>
              </a:lnSpc>
              <a:buNone/>
            </a:pPr>
            <a:r>
              <a:rPr lang="en-CA" sz="2500" b="0" i="0" dirty="0">
                <a:effectLst/>
                <a:highlight>
                  <a:srgbClr val="FFFFFF"/>
                </a:highlight>
                <a:latin typeface="IBM Plex Sans" panose="020B0503050203000203" pitchFamily="34" charset="0"/>
              </a:rPr>
              <a:t>A business process refers to </a:t>
            </a:r>
            <a:r>
              <a:rPr lang="en-CA" sz="2500" b="0" i="0" dirty="0">
                <a:effectLst/>
                <a:latin typeface="IBM Plex Sans" panose="020B0503050203000203" pitchFamily="34" charset="0"/>
              </a:rPr>
              <a:t>a set of activities that have to be performed to complete an end-to-end business scenario.</a:t>
            </a:r>
          </a:p>
          <a:p>
            <a:pPr marL="0" indent="0" algn="just">
              <a:lnSpc>
                <a:spcPct val="90000"/>
              </a:lnSpc>
              <a:buNone/>
            </a:pPr>
            <a:endParaRPr lang="en-CA" sz="2500" b="0" i="0" dirty="0">
              <a:effectLst/>
              <a:latin typeface="IBM Plex Sans" panose="020B0503050203000203" pitchFamily="34" charset="0"/>
            </a:endParaRPr>
          </a:p>
          <a:p>
            <a:pPr marL="0" indent="0" algn="just">
              <a:lnSpc>
                <a:spcPct val="90000"/>
              </a:lnSpc>
              <a:buNone/>
            </a:pPr>
            <a:r>
              <a:rPr lang="en-CA" sz="2500" b="1" i="0" dirty="0">
                <a:effectLst/>
                <a:latin typeface="IBM Plex Sans" panose="020B0503050203000203" pitchFamily="34" charset="0"/>
              </a:rPr>
              <a:t>Recommendations : </a:t>
            </a:r>
            <a:r>
              <a:rPr lang="en-CA" sz="2500" b="0" i="0" dirty="0">
                <a:effectLst/>
                <a:latin typeface="IBM Plex Sans" panose="020B0503050203000203" pitchFamily="34" charset="0"/>
              </a:rPr>
              <a:t>Informatica Intelligence Data Management Cloud : Business Process Management </a:t>
            </a:r>
          </a:p>
          <a:p>
            <a:pPr marL="0" indent="0" algn="just">
              <a:lnSpc>
                <a:spcPct val="90000"/>
              </a:lnSpc>
              <a:buNone/>
            </a:pPr>
            <a:r>
              <a:rPr lang="en-CA" sz="2500" b="1" dirty="0">
                <a:latin typeface="IBM Plex Sans" panose="020B0503050203000203" pitchFamily="34" charset="0"/>
              </a:rPr>
              <a:t>Description: </a:t>
            </a:r>
            <a:r>
              <a:rPr lang="en-CA" sz="2500" b="0" i="0" dirty="0">
                <a:effectLst/>
                <a:latin typeface="IBM Plex Sans" panose="020B0503050203000203" pitchFamily="34" charset="0"/>
              </a:rPr>
              <a:t>Informatica is a data processing platform that helps companies process and manage large amounts of data.</a:t>
            </a:r>
            <a:r>
              <a:rPr lang="en-CA" sz="2500" b="0" i="0" dirty="0">
                <a:effectLst/>
                <a:highlight>
                  <a:srgbClr val="FFFFFF"/>
                </a:highlight>
                <a:latin typeface="IBM Plex Sans" panose="020B0503050203000203" pitchFamily="34" charset="0"/>
              </a:rPr>
              <a:t> With Informatica, you can combine data from different sources, such as customer records, sales figures, and market trends, to gain valuable insights and make informed decisions.</a:t>
            </a:r>
            <a:endParaRPr lang="en-CA" sz="2500" dirty="0">
              <a:latin typeface="IBM Plex Sans" panose="020B0503050203000203" pitchFamily="34" charset="0"/>
            </a:endParaRPr>
          </a:p>
          <a:p>
            <a:pPr marL="0" indent="0" algn="just">
              <a:lnSpc>
                <a:spcPct val="90000"/>
              </a:lnSpc>
              <a:buNone/>
            </a:pPr>
            <a:r>
              <a:rPr lang="en-CA" sz="2500" b="1" dirty="0">
                <a:latin typeface="IBM Plex Sans" panose="020B0503050203000203" pitchFamily="34" charset="0"/>
                <a:cs typeface="Times New Roman" panose="02020603050405020304" pitchFamily="18" charset="0"/>
              </a:rPr>
              <a:t>Compatibility: </a:t>
            </a:r>
            <a:r>
              <a:rPr lang="en-US" sz="2500" dirty="0">
                <a:effectLst/>
                <a:latin typeface="IBM Plex Sans" panose="020B0503050203000203" pitchFamily="34" charset="0"/>
                <a:ea typeface="Aptos" panose="020B0004020202020204" pitchFamily="34" charset="0"/>
                <a:cs typeface="Times New Roman" panose="02020603050405020304" pitchFamily="18" charset="0"/>
              </a:rPr>
              <a:t>Microsoft Windows , Linux</a:t>
            </a:r>
            <a:r>
              <a:rPr lang="en-CA" sz="2500" dirty="0">
                <a:effectLst/>
                <a:latin typeface="IBM Plex Sans" panose="020B0503050203000203" pitchFamily="34" charset="0"/>
              </a:rPr>
              <a:t> , macOS</a:t>
            </a:r>
            <a:endParaRPr lang="en-CA" sz="2500" dirty="0">
              <a:latin typeface="IBM Plex Sans" panose="020B0503050203000203" pitchFamily="34" charset="0"/>
              <a:cs typeface="Times New Roman" panose="02020603050405020304" pitchFamily="18" charset="0"/>
            </a:endParaRPr>
          </a:p>
          <a:p>
            <a:pPr marL="0" indent="0" algn="just">
              <a:lnSpc>
                <a:spcPct val="90000"/>
              </a:lnSpc>
              <a:buNone/>
            </a:pPr>
            <a:r>
              <a:rPr lang="en-CA" sz="2500" b="1" dirty="0">
                <a:latin typeface="IBM Plex Sans" panose="020B0503050203000203" pitchFamily="34" charset="0"/>
                <a:cs typeface="Times New Roman" panose="02020603050405020304" pitchFamily="18" charset="0"/>
              </a:rPr>
              <a:t>Cost: </a:t>
            </a:r>
            <a:r>
              <a:rPr lang="en-CA" sz="2500" dirty="0">
                <a:latin typeface="IBM Plex Sans" panose="020B0503050203000203" pitchFamily="34" charset="0"/>
                <a:cs typeface="Times New Roman" panose="02020603050405020304" pitchFamily="18" charset="0"/>
              </a:rPr>
              <a:t>Free (open source)</a:t>
            </a:r>
            <a:endParaRPr lang="en-CA" sz="2500" dirty="0">
              <a:latin typeface="IBM Plex Sans" panose="020B0503050203000203" pitchFamily="34" charset="0"/>
            </a:endParaRPr>
          </a:p>
          <a:p>
            <a:pPr>
              <a:lnSpc>
                <a:spcPct val="90000"/>
              </a:lnSpc>
            </a:pPr>
            <a:endParaRPr lang="en-US" sz="2800" dirty="0"/>
          </a:p>
        </p:txBody>
      </p:sp>
      <p:pic>
        <p:nvPicPr>
          <p:cNvPr id="4" name="Picture 2" descr="AI Powered Cloud Data Management ...">
            <a:extLst>
              <a:ext uri="{FF2B5EF4-FFF2-40B4-BE49-F238E27FC236}">
                <a16:creationId xmlns:a16="http://schemas.microsoft.com/office/drawing/2014/main" id="{3CAB338B-F088-31C7-30AA-822BE11E8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7126" y="3930396"/>
            <a:ext cx="5692136" cy="38342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Freeform 4">
            <a:extLst>
              <a:ext uri="{FF2B5EF4-FFF2-40B4-BE49-F238E27FC236}">
                <a16:creationId xmlns:a16="http://schemas.microsoft.com/office/drawing/2014/main" id="{07F5076F-DA52-9368-85D9-35C789CB8707}"/>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8" name="Freeform 7">
            <a:extLst>
              <a:ext uri="{FF2B5EF4-FFF2-40B4-BE49-F238E27FC236}">
                <a16:creationId xmlns:a16="http://schemas.microsoft.com/office/drawing/2014/main" id="{98EE90F6-F02B-0756-486F-F5ACD6822361}"/>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extLst>
      <p:ext uri="{BB962C8B-B14F-4D97-AF65-F5344CB8AC3E}">
        <p14:creationId xmlns:p14="http://schemas.microsoft.com/office/powerpoint/2010/main" val="241521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P spid="18" grpId="0" animBg="1"/>
      <p:bldP spid="3" grpId="0" build="p"/>
      <p:bldP spid="6"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257634" y="3265039"/>
            <a:ext cx="10469223" cy="3494708"/>
          </a:xfrm>
        </p:spPr>
        <p:txBody>
          <a:bodyPr anchor="t">
            <a:normAutofit fontScale="92500" lnSpcReduction="20000"/>
          </a:bodyPr>
          <a:lstStyle/>
          <a:p>
            <a:pPr marL="0" indent="0">
              <a:buNone/>
            </a:pPr>
            <a:r>
              <a:rPr lang="en-US" sz="2700" b="1" dirty="0">
                <a:latin typeface="IBM Plex Sans" panose="020B0503050203000203" pitchFamily="34" charset="0"/>
              </a:rPr>
              <a:t>Why ?</a:t>
            </a:r>
          </a:p>
          <a:p>
            <a:pPr marL="0" indent="0">
              <a:buNone/>
            </a:pPr>
            <a:endParaRPr lang="en-US" sz="2700" b="1" dirty="0">
              <a:latin typeface="IBM Plex Sans" panose="020B0503050203000203" pitchFamily="34" charset="0"/>
            </a:endParaRPr>
          </a:p>
          <a:p>
            <a:pPr marL="285750" indent="-285750">
              <a:buFont typeface="Arial" panose="020B0604020202020204" pitchFamily="34" charset="0"/>
              <a:buChar char="•"/>
            </a:pPr>
            <a:r>
              <a:rPr lang="en-US" sz="2700" dirty="0">
                <a:latin typeface="IBM Plex Sans" panose="020B0503050203000203" pitchFamily="34" charset="0"/>
              </a:rPr>
              <a:t>Robust and Easy Process Automation</a:t>
            </a:r>
          </a:p>
          <a:p>
            <a:pPr marL="285750" indent="-285750">
              <a:buFont typeface="Arial" panose="020B0604020202020204" pitchFamily="34" charset="0"/>
              <a:buChar char="•"/>
            </a:pPr>
            <a:endParaRPr lang="en-US" sz="2700" dirty="0">
              <a:latin typeface="IBM Plex Sans" panose="020B0503050203000203" pitchFamily="34" charset="0"/>
            </a:endParaRPr>
          </a:p>
          <a:p>
            <a:pPr marL="285750" indent="-285750">
              <a:buFont typeface="Arial" panose="020B0604020202020204" pitchFamily="34" charset="0"/>
              <a:buChar char="•"/>
            </a:pPr>
            <a:r>
              <a:rPr lang="en-US" sz="2700" dirty="0">
                <a:latin typeface="IBM Plex Sans" panose="020B0503050203000203" pitchFamily="34" charset="0"/>
              </a:rPr>
              <a:t>Runtime Environment that scales well while maintaining high performance </a:t>
            </a:r>
          </a:p>
          <a:p>
            <a:pPr marL="285750" indent="-285750">
              <a:buFont typeface="Arial" panose="020B0604020202020204" pitchFamily="34" charset="0"/>
              <a:buChar char="•"/>
            </a:pPr>
            <a:endParaRPr lang="en-US" sz="2700" dirty="0">
              <a:latin typeface="IBM Plex Sans" panose="020B0503050203000203" pitchFamily="34" charset="0"/>
            </a:endParaRPr>
          </a:p>
          <a:p>
            <a:pPr marL="285750" indent="-285750">
              <a:buFont typeface="Arial" panose="020B0604020202020204" pitchFamily="34" charset="0"/>
              <a:buChar char="•"/>
            </a:pPr>
            <a:r>
              <a:rPr lang="en-US" sz="2700" dirty="0">
                <a:latin typeface="IBM Plex Sans" panose="020B0503050203000203" pitchFamily="34" charset="0"/>
              </a:rPr>
              <a:t>Visual creation of application integration to business processes, anyone can automate- not just developers .</a:t>
            </a:r>
          </a:p>
          <a:p>
            <a:pPr>
              <a:lnSpc>
                <a:spcPct val="90000"/>
              </a:lnSpc>
            </a:pPr>
            <a:endParaRPr lang="en-US" sz="2300" dirty="0"/>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1136709" y="809795"/>
            <a:ext cx="9453441" cy="1223257"/>
          </a:xfrm>
        </p:spPr>
        <p:txBody>
          <a:bodyPr>
            <a:normAutofit/>
          </a:bodyPr>
          <a:lstStyle/>
          <a:p>
            <a:pPr algn="l"/>
            <a:r>
              <a:rPr lang="en-US" sz="6000" b="1" dirty="0">
                <a:latin typeface="IBM Plex Sans" panose="020B0503050203000203" pitchFamily="34" charset="0"/>
              </a:rPr>
              <a:t>Business Processes (2/2)</a:t>
            </a:r>
            <a:endParaRPr lang="en-US" sz="6000" dirty="0">
              <a:latin typeface="IBM Plex Sans" panose="020B0503050203000203" pitchFamily="34" charset="0"/>
            </a:endParaRPr>
          </a:p>
        </p:txBody>
      </p:sp>
      <p:sp>
        <p:nvSpPr>
          <p:cNvPr id="8" name="Freeform 4">
            <a:extLst>
              <a:ext uri="{FF2B5EF4-FFF2-40B4-BE49-F238E27FC236}">
                <a16:creationId xmlns:a16="http://schemas.microsoft.com/office/drawing/2014/main" id="{8064A871-95FD-1216-DE49-F797ED8E662F}"/>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9">
            <a:extLst>
              <a:ext uri="{FF2B5EF4-FFF2-40B4-BE49-F238E27FC236}">
                <a16:creationId xmlns:a16="http://schemas.microsoft.com/office/drawing/2014/main" id="{94FEF4A0-8163-2E6D-9DDB-C499E74E1CE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2" name="Picture 2" descr="AI Powered Cloud Data Management ...">
            <a:extLst>
              <a:ext uri="{FF2B5EF4-FFF2-40B4-BE49-F238E27FC236}">
                <a16:creationId xmlns:a16="http://schemas.microsoft.com/office/drawing/2014/main" id="{172F9FC6-3C63-5070-57C8-07F8F4551D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45907" y="4002081"/>
            <a:ext cx="5692136" cy="38342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3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3" grpId="0" build="p"/>
      <p:bldP spid="7" grpId="0"/>
      <p:bldP spid="8"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9810148" y="5143500"/>
            <a:ext cx="8477852" cy="5657039"/>
          </a:xfrm>
          <a:custGeom>
            <a:avLst/>
            <a:gdLst/>
            <a:ahLst/>
            <a:cxnLst/>
            <a:rect l="l" t="t" r="r" b="b"/>
            <a:pathLst>
              <a:path w="8477852" h="5657039">
                <a:moveTo>
                  <a:pt x="0" y="5657039"/>
                </a:moveTo>
                <a:lnTo>
                  <a:pt x="8477852" y="5657039"/>
                </a:lnTo>
                <a:lnTo>
                  <a:pt x="8477852" y="0"/>
                </a:lnTo>
                <a:lnTo>
                  <a:pt x="0" y="0"/>
                </a:lnTo>
                <a:lnTo>
                  <a:pt x="0" y="565703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927986" y="2273881"/>
            <a:ext cx="7667086" cy="6191172"/>
          </a:xfrm>
          <a:custGeom>
            <a:avLst/>
            <a:gdLst/>
            <a:ahLst/>
            <a:cxnLst/>
            <a:rect l="l" t="t" r="r" b="b"/>
            <a:pathLst>
              <a:path w="7667086" h="6191172">
                <a:moveTo>
                  <a:pt x="0" y="0"/>
                </a:moveTo>
                <a:lnTo>
                  <a:pt x="7667086" y="0"/>
                </a:lnTo>
                <a:lnTo>
                  <a:pt x="7667086" y="6191172"/>
                </a:lnTo>
                <a:lnTo>
                  <a:pt x="0" y="61911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4" name="TextBox 4"/>
          <p:cNvSpPr txBox="1"/>
          <p:nvPr/>
        </p:nvSpPr>
        <p:spPr>
          <a:xfrm>
            <a:off x="1028700" y="2454856"/>
            <a:ext cx="8115300" cy="1997076"/>
          </a:xfrm>
          <a:prstGeom prst="rect">
            <a:avLst/>
          </a:prstGeom>
        </p:spPr>
        <p:txBody>
          <a:bodyPr lIns="0" tIns="0" rIns="0" bIns="0" rtlCol="0" anchor="t">
            <a:spAutoFit/>
          </a:bodyPr>
          <a:lstStyle/>
          <a:p>
            <a:pPr>
              <a:lnSpc>
                <a:spcPts val="7600"/>
              </a:lnSpc>
            </a:pPr>
            <a:r>
              <a:rPr lang="en-US" sz="8000">
                <a:solidFill>
                  <a:srgbClr val="1B1A17"/>
                </a:solidFill>
                <a:latin typeface="IBM Plex Sans Condensed Bold"/>
              </a:rPr>
              <a:t>WHAT WE WILL TALK ABOUT</a:t>
            </a:r>
          </a:p>
        </p:txBody>
      </p:sp>
      <p:sp>
        <p:nvSpPr>
          <p:cNvPr id="5" name="TextBox 5"/>
          <p:cNvSpPr txBox="1"/>
          <p:nvPr/>
        </p:nvSpPr>
        <p:spPr>
          <a:xfrm>
            <a:off x="1182591" y="4815913"/>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a:solidFill>
                  <a:srgbClr val="1B1A17"/>
                </a:solidFill>
                <a:latin typeface="IBM Plex Sans"/>
              </a:rPr>
              <a:t>Introduction</a:t>
            </a:r>
          </a:p>
        </p:txBody>
      </p:sp>
      <p:sp>
        <p:nvSpPr>
          <p:cNvPr id="6" name="TextBox 6"/>
          <p:cNvSpPr txBox="1"/>
          <p:nvPr/>
        </p:nvSpPr>
        <p:spPr>
          <a:xfrm>
            <a:off x="1182591" y="5265493"/>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a:solidFill>
                  <a:srgbClr val="1B1A17"/>
                </a:solidFill>
                <a:latin typeface="IBM Plex Sans"/>
              </a:rPr>
              <a:t>Normalization</a:t>
            </a:r>
          </a:p>
        </p:txBody>
      </p:sp>
      <p:sp>
        <p:nvSpPr>
          <p:cNvPr id="7" name="TextBox 7"/>
          <p:cNvSpPr txBox="1"/>
          <p:nvPr/>
        </p:nvSpPr>
        <p:spPr>
          <a:xfrm>
            <a:off x="1182591" y="5715073"/>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a:solidFill>
                  <a:srgbClr val="1B1A17"/>
                </a:solidFill>
                <a:latin typeface="IBM Plex Sans"/>
              </a:rPr>
              <a:t>Business Intelligence Tools</a:t>
            </a:r>
          </a:p>
        </p:txBody>
      </p:sp>
      <p:sp>
        <p:nvSpPr>
          <p:cNvPr id="8" name="TextBox 8"/>
          <p:cNvSpPr txBox="1"/>
          <p:nvPr/>
        </p:nvSpPr>
        <p:spPr>
          <a:xfrm>
            <a:off x="1182591" y="6164653"/>
            <a:ext cx="6349466" cy="906780"/>
          </a:xfrm>
          <a:prstGeom prst="rect">
            <a:avLst/>
          </a:prstGeom>
        </p:spPr>
        <p:txBody>
          <a:bodyPr lIns="0" tIns="0" rIns="0" bIns="0" rtlCol="0" anchor="t">
            <a:spAutoFit/>
          </a:bodyPr>
          <a:lstStyle/>
          <a:p>
            <a:pPr marL="647700" lvl="1" indent="-323850">
              <a:lnSpc>
                <a:spcPts val="3660"/>
              </a:lnSpc>
              <a:buFont typeface="Arial"/>
              <a:buChar char="•"/>
            </a:pPr>
            <a:r>
              <a:rPr lang="en-US" sz="3000" dirty="0">
                <a:solidFill>
                  <a:srgbClr val="1B1A17"/>
                </a:solidFill>
                <a:latin typeface="IBM Plex Sans"/>
              </a:rPr>
              <a:t>Data Warehouse and BI Data Tools</a:t>
            </a:r>
          </a:p>
        </p:txBody>
      </p:sp>
      <p:sp>
        <p:nvSpPr>
          <p:cNvPr id="9" name="TextBox 9"/>
          <p:cNvSpPr txBox="1"/>
          <p:nvPr/>
        </p:nvSpPr>
        <p:spPr>
          <a:xfrm>
            <a:off x="1182591" y="7061908"/>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a:solidFill>
                  <a:srgbClr val="1B1A17"/>
                </a:solidFill>
                <a:latin typeface="IBM Plex Sans"/>
              </a:rPr>
              <a:t>Data Integration Tools</a:t>
            </a:r>
          </a:p>
        </p:txBody>
      </p:sp>
      <p:sp>
        <p:nvSpPr>
          <p:cNvPr id="10" name="TextBox 10"/>
          <p:cNvSpPr txBox="1"/>
          <p:nvPr/>
        </p:nvSpPr>
        <p:spPr>
          <a:xfrm>
            <a:off x="1182591" y="7511488"/>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a:solidFill>
                  <a:srgbClr val="1B1A17"/>
                </a:solidFill>
                <a:latin typeface="IBM Plex Sans"/>
              </a:rPr>
              <a:t>Data Sources</a:t>
            </a:r>
          </a:p>
        </p:txBody>
      </p:sp>
      <p:sp>
        <p:nvSpPr>
          <p:cNvPr id="11" name="Freeform 11"/>
          <p:cNvSpPr/>
          <p:nvPr/>
        </p:nvSpPr>
        <p:spPr>
          <a:xfrm flipH="1" flipV="1">
            <a:off x="-19050" y="8325049"/>
            <a:ext cx="2403281" cy="1961951"/>
          </a:xfrm>
          <a:custGeom>
            <a:avLst/>
            <a:gdLst/>
            <a:ahLst/>
            <a:cxnLst/>
            <a:rect l="l" t="t" r="r" b="b"/>
            <a:pathLst>
              <a:path w="2403281" h="1961951">
                <a:moveTo>
                  <a:pt x="2403281" y="1961951"/>
                </a:moveTo>
                <a:lnTo>
                  <a:pt x="0" y="1961951"/>
                </a:lnTo>
                <a:lnTo>
                  <a:pt x="0" y="0"/>
                </a:lnTo>
                <a:lnTo>
                  <a:pt x="2403281" y="0"/>
                </a:lnTo>
                <a:lnTo>
                  <a:pt x="2403281" y="196195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2" name="Freeform 12"/>
          <p:cNvSpPr/>
          <p:nvPr/>
        </p:nvSpPr>
        <p:spPr>
          <a:xfrm flipH="1" flipV="1">
            <a:off x="-19050" y="8535324"/>
            <a:ext cx="2145705" cy="1751676"/>
          </a:xfrm>
          <a:custGeom>
            <a:avLst/>
            <a:gdLst/>
            <a:ahLst/>
            <a:cxnLst/>
            <a:rect l="l" t="t" r="r" b="b"/>
            <a:pathLst>
              <a:path w="2145705" h="1751676">
                <a:moveTo>
                  <a:pt x="2145705" y="1751676"/>
                </a:moveTo>
                <a:lnTo>
                  <a:pt x="0" y="1751676"/>
                </a:lnTo>
                <a:lnTo>
                  <a:pt x="0" y="0"/>
                </a:lnTo>
                <a:lnTo>
                  <a:pt x="2145705" y="0"/>
                </a:lnTo>
                <a:lnTo>
                  <a:pt x="2145705" y="1751676"/>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3" name="TextBox 13"/>
          <p:cNvSpPr txBox="1"/>
          <p:nvPr/>
        </p:nvSpPr>
        <p:spPr>
          <a:xfrm>
            <a:off x="1182591" y="7959163"/>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dirty="0">
                <a:solidFill>
                  <a:srgbClr val="1B1A17"/>
                </a:solidFill>
                <a:latin typeface="IBM Plex Sans"/>
              </a:rPr>
              <a:t>References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p:bldP spid="7" grpId="0"/>
      <p:bldP spid="8" grpId="0"/>
      <p:bldP spid="9" grpId="0"/>
      <p:bldP spid="10" grpId="0"/>
      <p:bldP spid="11" grpId="0" animBg="1"/>
      <p:bldP spid="12" grpId="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858739" y="704288"/>
            <a:ext cx="10868119" cy="1163240"/>
          </a:xfrm>
        </p:spPr>
        <p:txBody>
          <a:bodyPr anchor="b">
            <a:normAutofit/>
          </a:bodyPr>
          <a:lstStyle/>
          <a:p>
            <a:pPr algn="l">
              <a:lnSpc>
                <a:spcPct val="90000"/>
              </a:lnSpc>
            </a:pPr>
            <a:r>
              <a:rPr lang="en-US" sz="6000" b="1" dirty="0">
                <a:latin typeface="IBM Plex Sans" panose="020B0503050203000203" pitchFamily="34" charset="0"/>
              </a:rPr>
              <a:t>Enterprises Application (1/2) </a:t>
            </a:r>
            <a:endParaRPr lang="en-US" sz="6000" dirty="0">
              <a:latin typeface="IBM Plex Sans" panose="020B0503050203000203" pitchFamily="34" charset="0"/>
            </a:endParaRP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858739" y="3106974"/>
            <a:ext cx="10070328" cy="6178758"/>
          </a:xfrm>
        </p:spPr>
        <p:txBody>
          <a:bodyPr anchor="t">
            <a:normAutofit/>
          </a:bodyPr>
          <a:lstStyle/>
          <a:p>
            <a:pPr marL="0" indent="0" algn="just">
              <a:buNone/>
            </a:pPr>
            <a:r>
              <a:rPr lang="en-US" sz="2500" kern="100" dirty="0">
                <a:effectLst/>
                <a:latin typeface="IBM Plex Sans" panose="020B0503050203000203" pitchFamily="34" charset="0"/>
                <a:ea typeface="Aptos" panose="020B0004020202020204" pitchFamily="34" charset="0"/>
                <a:cs typeface="Mangal" panose="02040503050203030202" pitchFamily="18" charset="0"/>
              </a:rPr>
              <a:t>An enterprise application is specialized software that helps organizations integrate and automate their core processes, streamline workflows, improve efficiency, and gain valuable insight into their data and performance</a:t>
            </a:r>
            <a:r>
              <a:rPr lang="en-US" sz="2500" kern="100" dirty="0">
                <a:solidFill>
                  <a:srgbClr val="1F1F1F"/>
                </a:solidFill>
                <a:effectLst/>
                <a:latin typeface="IBM Plex Sans" panose="020B0503050203000203" pitchFamily="34" charset="0"/>
                <a:ea typeface="Aptos" panose="020B0004020202020204" pitchFamily="34" charset="0"/>
                <a:cs typeface="Mangal" panose="02040503050203030202" pitchFamily="18" charset="0"/>
              </a:rPr>
              <a:t>.</a:t>
            </a:r>
          </a:p>
          <a:p>
            <a:pPr marL="0" indent="0" algn="just">
              <a:buNone/>
            </a:pPr>
            <a:endParaRPr lang="en-CA" sz="2500" b="0" i="0" dirty="0">
              <a:effectLst/>
              <a:latin typeface="IBM Plex Sans" panose="020B0503050203000203" pitchFamily="34" charset="0"/>
            </a:endParaRPr>
          </a:p>
          <a:p>
            <a:pPr marL="0" indent="0" algn="just">
              <a:buNone/>
            </a:pPr>
            <a:r>
              <a:rPr lang="en-CA" sz="2500" b="1" i="0" dirty="0">
                <a:effectLst/>
                <a:latin typeface="IBM Plex Sans" panose="020B0503050203000203" pitchFamily="34" charset="0"/>
              </a:rPr>
              <a:t>Recommendation: </a:t>
            </a:r>
            <a:r>
              <a:rPr lang="en-CA" sz="2500" b="0" i="0" dirty="0">
                <a:effectLst/>
                <a:latin typeface="IBM Plex Sans" panose="020B0503050203000203" pitchFamily="34" charset="0"/>
              </a:rPr>
              <a:t>Datapine</a:t>
            </a:r>
          </a:p>
          <a:p>
            <a:pPr marL="0" indent="0" algn="just">
              <a:buNone/>
            </a:pPr>
            <a:r>
              <a:rPr lang="en-CA" sz="2500" b="1" dirty="0">
                <a:latin typeface="IBM Plex Sans" panose="020B0503050203000203" pitchFamily="34" charset="0"/>
              </a:rPr>
              <a:t>Description : </a:t>
            </a:r>
            <a:r>
              <a:rPr lang="en-CA" sz="2500" dirty="0">
                <a:latin typeface="IBM Plex Sans" panose="020B0503050203000203" pitchFamily="34" charset="0"/>
              </a:rPr>
              <a:t>Datapine </a:t>
            </a:r>
            <a:r>
              <a:rPr lang="en-CA" sz="2500" b="0" i="0" dirty="0">
                <a:effectLst/>
                <a:latin typeface="IBM Plex Sans" panose="020B0503050203000203" pitchFamily="34" charset="0"/>
              </a:rPr>
              <a:t>is an enterprise software company focused on delivering business intelligence solutions to industries and companies across the world. Users can simply connect their data source(s) and explore various enterprise possibilities such as data analysis via drag-and-drop interface or advanced SQL mode.</a:t>
            </a:r>
            <a:endParaRPr lang="en-CA" sz="2500" dirty="0">
              <a:latin typeface="IBM Plex Sans" panose="020B0503050203000203" pitchFamily="34" charset="0"/>
            </a:endParaRPr>
          </a:p>
          <a:p>
            <a:pPr marL="0" indent="0" algn="just">
              <a:buNone/>
            </a:pPr>
            <a:r>
              <a:rPr lang="en-CA" sz="2500" b="1" dirty="0">
                <a:latin typeface="IBM Plex Sans" panose="020B0503050203000203" pitchFamily="34" charset="0"/>
                <a:cs typeface="Times New Roman" panose="02020603050405020304" pitchFamily="18" charset="0"/>
              </a:rPr>
              <a:t>Compatibility: </a:t>
            </a:r>
            <a:r>
              <a:rPr lang="en-US" sz="2500" kern="100" dirty="0">
                <a:effectLst/>
                <a:latin typeface="IBM Plex Sans" panose="020B0503050203000203" pitchFamily="34" charset="0"/>
                <a:ea typeface="Aptos" panose="020B0004020202020204" pitchFamily="34" charset="0"/>
                <a:cs typeface="Mangal" panose="02040503050203030202" pitchFamily="18" charset="0"/>
              </a:rPr>
              <a:t>Windows, macOS, Linux</a:t>
            </a:r>
            <a:endParaRPr lang="en-CA" sz="2500" dirty="0">
              <a:latin typeface="IBM Plex Sans" panose="020B0503050203000203" pitchFamily="34" charset="0"/>
              <a:cs typeface="Times New Roman" panose="02020603050405020304" pitchFamily="18" charset="0"/>
            </a:endParaRPr>
          </a:p>
          <a:p>
            <a:pPr marL="0" indent="0" algn="just">
              <a:buNone/>
            </a:pPr>
            <a:r>
              <a:rPr lang="en-CA" sz="2500" b="1" dirty="0">
                <a:latin typeface="IBM Plex Sans" panose="020B0503050203000203" pitchFamily="34" charset="0"/>
                <a:cs typeface="Times New Roman" panose="02020603050405020304" pitchFamily="18" charset="0"/>
              </a:rPr>
              <a:t>Cost: </a:t>
            </a:r>
            <a:r>
              <a:rPr lang="en-CA" sz="2500" dirty="0">
                <a:effectLst/>
                <a:latin typeface="IBM Plex Sans" panose="020B0503050203000203" pitchFamily="34" charset="0"/>
                <a:ea typeface="Aptos" panose="020B0004020202020204" pitchFamily="34" charset="0"/>
                <a:cs typeface="Mangal" panose="02040503050203030202" pitchFamily="18" charset="0"/>
              </a:rPr>
              <a:t>$ 249 -$1000</a:t>
            </a:r>
            <a:r>
              <a:rPr lang="en-CA" sz="2500" dirty="0">
                <a:effectLst/>
                <a:latin typeface="IBM Plex Sans" panose="020B0503050203000203" pitchFamily="34" charset="0"/>
              </a:rPr>
              <a:t> </a:t>
            </a:r>
            <a:endParaRPr lang="en-CA" sz="2500" dirty="0">
              <a:latin typeface="IBM Plex Sans" panose="020B0503050203000203" pitchFamily="34" charset="0"/>
            </a:endParaRPr>
          </a:p>
          <a:p>
            <a:pPr marL="0" indent="0">
              <a:lnSpc>
                <a:spcPct val="90000"/>
              </a:lnSpc>
              <a:buNone/>
            </a:pPr>
            <a:endParaRPr lang="en-US" sz="2800" dirty="0"/>
          </a:p>
        </p:txBody>
      </p:sp>
      <p:pic>
        <p:nvPicPr>
          <p:cNvPr id="2" name="Picture 6" descr="datapine logo">
            <a:hlinkClick r:id="rId2"/>
            <a:extLst>
              <a:ext uri="{FF2B5EF4-FFF2-40B4-BE49-F238E27FC236}">
                <a16:creationId xmlns:a16="http://schemas.microsoft.com/office/drawing/2014/main" id="{1858FC86-BA77-E3A5-28BE-7A93DC8F6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7806" y="5024628"/>
            <a:ext cx="5810252" cy="13937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Freeform 4">
            <a:extLst>
              <a:ext uri="{FF2B5EF4-FFF2-40B4-BE49-F238E27FC236}">
                <a16:creationId xmlns:a16="http://schemas.microsoft.com/office/drawing/2014/main" id="{E99B933D-893C-73A8-DAB6-5C6E0A9440C6}"/>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E9A2AA6F-48A3-C118-35FE-200FD13568CB}"/>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extLst>
      <p:ext uri="{BB962C8B-B14F-4D97-AF65-F5344CB8AC3E}">
        <p14:creationId xmlns:p14="http://schemas.microsoft.com/office/powerpoint/2010/main" val="304083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P spid="18" grpId="0" animBg="1"/>
      <p:bldP spid="3" grpId="0" build="p"/>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858739" y="357808"/>
            <a:ext cx="11028461" cy="1638171"/>
          </a:xfrm>
        </p:spPr>
        <p:txBody>
          <a:bodyPr anchor="b">
            <a:normAutofit/>
          </a:bodyPr>
          <a:lstStyle/>
          <a:p>
            <a:pPr>
              <a:lnSpc>
                <a:spcPct val="90000"/>
              </a:lnSpc>
            </a:pPr>
            <a:r>
              <a:rPr lang="en-US" sz="6000" b="1" dirty="0">
                <a:latin typeface="IBM Plex Sans" panose="020B0503050203000203" pitchFamily="34" charset="0"/>
              </a:rPr>
              <a:t>Enterprises Application (2/2) </a:t>
            </a:r>
            <a:endParaRPr lang="en-US" sz="6000" dirty="0">
              <a:latin typeface="IBM Plex Sans" panose="020B0503050203000203" pitchFamily="34" charset="0"/>
            </a:endParaRP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181571" y="3519350"/>
            <a:ext cx="9859917" cy="3010556"/>
          </a:xfrm>
        </p:spPr>
        <p:txBody>
          <a:bodyPr anchor="t">
            <a:noAutofit/>
          </a:bodyPr>
          <a:lstStyle/>
          <a:p>
            <a:pPr marL="0" indent="0">
              <a:buNone/>
            </a:pPr>
            <a:r>
              <a:rPr lang="en-US" sz="2500" b="1" dirty="0">
                <a:latin typeface="IBM Plex Sans" panose="020B0503050203000203" pitchFamily="34" charset="0"/>
              </a:rPr>
              <a:t>Why ?</a:t>
            </a:r>
          </a:p>
          <a:p>
            <a:pPr marL="0" indent="0">
              <a:buNone/>
            </a:pPr>
            <a:endParaRPr lang="en-US" sz="2500" b="1" dirty="0">
              <a:latin typeface="IBM Plex Sans" panose="020B0503050203000203" pitchFamily="34" charset="0"/>
            </a:endParaRPr>
          </a:p>
          <a:p>
            <a:pPr marL="285750" indent="-285750" algn="just">
              <a:buFont typeface="Arial" panose="020B0604020202020204" pitchFamily="34" charset="0"/>
              <a:buChar char="•"/>
            </a:pPr>
            <a:r>
              <a:rPr lang="en-CA" sz="2500" b="0" i="0" dirty="0">
                <a:effectLst/>
                <a:highlight>
                  <a:srgbClr val="FFFFFF"/>
                </a:highlight>
                <a:latin typeface="IBM Plex Sans" panose="020B0503050203000203" pitchFamily="34" charset="0"/>
              </a:rPr>
              <a:t>Beginner and advanced data analysis for every industry and department</a:t>
            </a:r>
          </a:p>
          <a:p>
            <a:pPr algn="just"/>
            <a:endParaRPr lang="en-CA" sz="2500" b="0" i="0" dirty="0">
              <a:effectLst/>
              <a:highlight>
                <a:srgbClr val="FFFFFF"/>
              </a:highlight>
              <a:latin typeface="IBM Plex Sans" panose="020B0503050203000203" pitchFamily="34" charset="0"/>
            </a:endParaRPr>
          </a:p>
          <a:p>
            <a:pPr marL="285750" indent="-285750" algn="just">
              <a:buFont typeface="Arial" panose="020B0604020202020204" pitchFamily="34" charset="0"/>
              <a:buChar char="•"/>
            </a:pPr>
            <a:r>
              <a:rPr lang="en-CA" sz="2500" b="0" i="0" dirty="0">
                <a:effectLst/>
                <a:highlight>
                  <a:srgbClr val="FFFFFF"/>
                </a:highlight>
                <a:latin typeface="IBM Plex Sans" panose="020B0503050203000203" pitchFamily="34" charset="0"/>
              </a:rPr>
              <a:t>Modern data visualizations through interactive Business dashboard</a:t>
            </a:r>
          </a:p>
          <a:p>
            <a:pPr algn="just"/>
            <a:endParaRPr lang="en-CA" sz="2500" b="0" i="0" dirty="0">
              <a:effectLst/>
              <a:highlight>
                <a:srgbClr val="FFFFFF"/>
              </a:highlight>
              <a:latin typeface="IBM Plex Sans" panose="020B0503050203000203" pitchFamily="34" charset="0"/>
            </a:endParaRPr>
          </a:p>
          <a:p>
            <a:pPr marL="285750" indent="-285750" algn="just">
              <a:buFont typeface="Arial" panose="020B0604020202020204" pitchFamily="34" charset="0"/>
              <a:buChar char="•"/>
            </a:pPr>
            <a:r>
              <a:rPr lang="en-CA" sz="2500" b="0" i="0" dirty="0">
                <a:effectLst/>
                <a:highlight>
                  <a:srgbClr val="FFFFFF"/>
                </a:highlight>
                <a:latin typeface="IBM Plex Sans" panose="020B0503050203000203" pitchFamily="34" charset="0"/>
              </a:rPr>
              <a:t> Numerous sharing options (via public URL, automated reports, e-mail, embedding)</a:t>
            </a:r>
          </a:p>
          <a:p>
            <a:pPr>
              <a:lnSpc>
                <a:spcPct val="90000"/>
              </a:lnSpc>
            </a:pPr>
            <a:endParaRPr lang="en-US" sz="2500" dirty="0"/>
          </a:p>
        </p:txBody>
      </p:sp>
      <p:sp>
        <p:nvSpPr>
          <p:cNvPr id="2" name="Freeform 1">
            <a:extLst>
              <a:ext uri="{FF2B5EF4-FFF2-40B4-BE49-F238E27FC236}">
                <a16:creationId xmlns:a16="http://schemas.microsoft.com/office/drawing/2014/main" id="{BD8742B6-936D-85D7-9B93-DFC360A2A351}"/>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6D30E281-C095-4027-82D5-313052456D18}"/>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4" name="Picture 6" descr="datapine logo">
            <a:hlinkClick r:id="rId6"/>
            <a:extLst>
              <a:ext uri="{FF2B5EF4-FFF2-40B4-BE49-F238E27FC236}">
                <a16:creationId xmlns:a16="http://schemas.microsoft.com/office/drawing/2014/main" id="{AD3707DA-25C6-B1FC-AAD2-FE7CB4C0CA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87806" y="5024628"/>
            <a:ext cx="5810252" cy="13937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96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P spid="18" grpId="0" animBg="1"/>
      <p:bldP spid="3" grpId="0" build="p"/>
      <p:bldP spid="2"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925012" y="929647"/>
            <a:ext cx="7685588" cy="1035258"/>
          </a:xfrm>
        </p:spPr>
        <p:txBody>
          <a:bodyPr anchor="b">
            <a:normAutofit/>
          </a:bodyPr>
          <a:lstStyle/>
          <a:p>
            <a:pPr algn="l">
              <a:lnSpc>
                <a:spcPct val="90000"/>
              </a:lnSpc>
            </a:pPr>
            <a:r>
              <a:rPr lang="en-US" sz="6000" b="1" dirty="0">
                <a:latin typeface="IBM Plex Sans" panose="020B0503050203000203" pitchFamily="34" charset="0"/>
              </a:rPr>
              <a:t>Data Services (1/2)</a:t>
            </a:r>
            <a:endParaRPr lang="en-US" sz="6000" dirty="0">
              <a:latin typeface="IBM Plex Sans" panose="020B0503050203000203" pitchFamily="34" charset="0"/>
            </a:endParaRP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858738" y="3106974"/>
            <a:ext cx="10418861" cy="6178758"/>
          </a:xfrm>
        </p:spPr>
        <p:txBody>
          <a:bodyPr anchor="t">
            <a:normAutofit/>
          </a:bodyPr>
          <a:lstStyle/>
          <a:p>
            <a:pPr marL="0" indent="0" algn="just">
              <a:lnSpc>
                <a:spcPct val="90000"/>
              </a:lnSpc>
              <a:buNone/>
            </a:pPr>
            <a:r>
              <a:rPr lang="en-CA" sz="2500" dirty="0">
                <a:highlight>
                  <a:srgbClr val="FFFFFF"/>
                </a:highlight>
                <a:latin typeface="IBM Plex Sans" panose="020B0503050203000203" pitchFamily="34" charset="0"/>
              </a:rPr>
              <a:t>D</a:t>
            </a:r>
            <a:r>
              <a:rPr lang="en-CA" sz="2500" b="0" i="0" dirty="0">
                <a:effectLst/>
                <a:highlight>
                  <a:srgbClr val="FFFFFF"/>
                </a:highlight>
                <a:latin typeface="IBM Plex Sans" panose="020B0503050203000203" pitchFamily="34" charset="0"/>
              </a:rPr>
              <a:t>ata services play a crucial role in integrating, transforming, and providing access to data from various sources. </a:t>
            </a:r>
            <a:r>
              <a:rPr lang="en-CA" sz="2500" b="0" i="0" dirty="0">
                <a:effectLst/>
                <a:latin typeface="IBM Plex Sans" panose="020B0503050203000203" pitchFamily="34" charset="0"/>
              </a:rPr>
              <a:t>Data services can refer to various categories of software that facilitate access to data, management of data, or analysis of data.</a:t>
            </a:r>
          </a:p>
          <a:p>
            <a:pPr algn="just">
              <a:lnSpc>
                <a:spcPct val="90000"/>
              </a:lnSpc>
            </a:pPr>
            <a:endParaRPr lang="en-CA" sz="2500" dirty="0">
              <a:latin typeface="IBM Plex Sans" panose="020B0503050203000203" pitchFamily="34" charset="0"/>
            </a:endParaRPr>
          </a:p>
          <a:p>
            <a:pPr marL="0" indent="0" algn="just">
              <a:lnSpc>
                <a:spcPct val="90000"/>
              </a:lnSpc>
              <a:buNone/>
            </a:pPr>
            <a:r>
              <a:rPr lang="en-CA" sz="2500" b="1" dirty="0">
                <a:latin typeface="IBM Plex Sans" panose="020B0503050203000203" pitchFamily="34" charset="0"/>
                <a:cs typeface="Times New Roman" panose="02020603050405020304" pitchFamily="18" charset="0"/>
              </a:rPr>
              <a:t>Recommendation</a:t>
            </a:r>
            <a:r>
              <a:rPr lang="en-CA" sz="2500" b="1" i="0" dirty="0">
                <a:effectLst/>
                <a:latin typeface="IBM Plex Sans" panose="020B0503050203000203" pitchFamily="34" charset="0"/>
              </a:rPr>
              <a:t>: </a:t>
            </a:r>
            <a:r>
              <a:rPr lang="en-CA" sz="2500" b="0" i="0" dirty="0">
                <a:effectLst/>
                <a:latin typeface="IBM Plex Sans" panose="020B0503050203000203" pitchFamily="34" charset="0"/>
              </a:rPr>
              <a:t>Apache Kafka</a:t>
            </a:r>
          </a:p>
          <a:p>
            <a:pPr marL="0" indent="0" algn="just">
              <a:lnSpc>
                <a:spcPct val="90000"/>
              </a:lnSpc>
              <a:buNone/>
            </a:pPr>
            <a:r>
              <a:rPr lang="en-CA" sz="2500" b="1" dirty="0">
                <a:latin typeface="IBM Plex Sans" panose="020B0503050203000203" pitchFamily="34" charset="0"/>
              </a:rPr>
              <a:t>Description: </a:t>
            </a:r>
            <a:r>
              <a:rPr lang="en-CA" sz="2500" b="0" i="0" dirty="0">
                <a:effectLst/>
                <a:highlight>
                  <a:srgbClr val="FFFFFF"/>
                </a:highlight>
                <a:latin typeface="IBM Plex Sans" panose="020B0503050203000203" pitchFamily="34" charset="0"/>
              </a:rPr>
              <a:t>Kafka is a distributed streaming platform that is commonly used for building real-time data pipelines and streaming applications. It can be used to ingest data from various sources, such as databases, applications.</a:t>
            </a:r>
            <a:endParaRPr lang="en-CA" sz="2500" dirty="0">
              <a:latin typeface="IBM Plex Sans" panose="020B0503050203000203" pitchFamily="34" charset="0"/>
            </a:endParaRPr>
          </a:p>
          <a:p>
            <a:pPr marL="0" indent="0" algn="just">
              <a:lnSpc>
                <a:spcPct val="90000"/>
              </a:lnSpc>
              <a:buNone/>
            </a:pPr>
            <a:r>
              <a:rPr lang="en-CA" sz="2500" b="1" i="0" dirty="0">
                <a:effectLst/>
                <a:latin typeface="IBM Plex Sans" panose="020B0503050203000203" pitchFamily="34" charset="0"/>
              </a:rPr>
              <a:t>Compatibility: </a:t>
            </a:r>
            <a:r>
              <a:rPr lang="en-US" sz="2500" kern="100" dirty="0">
                <a:effectLst/>
                <a:latin typeface="IBM Plex Sans" panose="020B0503050203000203" pitchFamily="34" charset="0"/>
                <a:ea typeface="Aptos" panose="020B0004020202020204" pitchFamily="34" charset="0"/>
                <a:cs typeface="Mangal" panose="02040503050203030202" pitchFamily="18" charset="0"/>
              </a:rPr>
              <a:t>Windows, macOS, Linux</a:t>
            </a:r>
            <a:endParaRPr lang="en-CA" sz="2500" b="0" i="0" dirty="0">
              <a:effectLst/>
              <a:latin typeface="IBM Plex Sans" panose="020B0503050203000203" pitchFamily="34" charset="0"/>
            </a:endParaRPr>
          </a:p>
          <a:p>
            <a:pPr marL="0" indent="0" algn="just">
              <a:lnSpc>
                <a:spcPct val="90000"/>
              </a:lnSpc>
              <a:buNone/>
            </a:pPr>
            <a:r>
              <a:rPr lang="en-CA" sz="2500" b="1" dirty="0">
                <a:latin typeface="IBM Plex Sans" panose="020B0503050203000203" pitchFamily="34" charset="0"/>
              </a:rPr>
              <a:t>Cost:</a:t>
            </a:r>
            <a:r>
              <a:rPr lang="en-CA" sz="2500" b="1" i="0" dirty="0">
                <a:effectLst/>
                <a:latin typeface="IBM Plex Sans" panose="020B0503050203000203" pitchFamily="34" charset="0"/>
              </a:rPr>
              <a:t> </a:t>
            </a:r>
            <a:r>
              <a:rPr lang="en-CA" sz="2500" b="0" i="0" dirty="0">
                <a:effectLst/>
                <a:latin typeface="IBM Plex Sans" panose="020B0503050203000203" pitchFamily="34" charset="0"/>
              </a:rPr>
              <a:t>Free (open source)</a:t>
            </a:r>
            <a:endParaRPr lang="en-US" sz="2500" dirty="0">
              <a:latin typeface="IBM Plex Sans" panose="020B0503050203000203" pitchFamily="34" charset="0"/>
            </a:endParaRPr>
          </a:p>
          <a:p>
            <a:pPr>
              <a:lnSpc>
                <a:spcPct val="90000"/>
              </a:lnSpc>
            </a:pPr>
            <a:endParaRPr lang="en-US" sz="2800" dirty="0"/>
          </a:p>
        </p:txBody>
      </p:sp>
      <p:pic>
        <p:nvPicPr>
          <p:cNvPr id="2" name="Picture 2" descr="Apache Kafka">
            <a:extLst>
              <a:ext uri="{FF2B5EF4-FFF2-40B4-BE49-F238E27FC236}">
                <a16:creationId xmlns:a16="http://schemas.microsoft.com/office/drawing/2014/main" id="{7D64B1C2-D788-9B92-6DA8-7036A1E6E6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4"/>
          <a:stretch/>
        </p:blipFill>
        <p:spPr bwMode="auto">
          <a:xfrm>
            <a:off x="13022158" y="4125286"/>
            <a:ext cx="3955113" cy="4111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Freeform 4">
            <a:extLst>
              <a:ext uri="{FF2B5EF4-FFF2-40B4-BE49-F238E27FC236}">
                <a16:creationId xmlns:a16="http://schemas.microsoft.com/office/drawing/2014/main" id="{77673AA9-9C62-9EA2-169D-8D0F2DE3893B}"/>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BA784BC7-B2BB-F06A-0DF7-2CF879B3B881}"/>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extLst>
      <p:ext uri="{BB962C8B-B14F-4D97-AF65-F5344CB8AC3E}">
        <p14:creationId xmlns:p14="http://schemas.microsoft.com/office/powerpoint/2010/main" val="395289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25" grpId="0" animBg="1"/>
      <p:bldP spid="3" grpId="0" build="p"/>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474014" y="3009900"/>
            <a:ext cx="9097917" cy="4890726"/>
          </a:xfrm>
        </p:spPr>
        <p:txBody>
          <a:bodyPr anchor="t">
            <a:noAutofit/>
          </a:bodyPr>
          <a:lstStyle/>
          <a:p>
            <a:pPr marL="0" indent="0" algn="just">
              <a:buNone/>
            </a:pPr>
            <a:r>
              <a:rPr lang="en-US" sz="2500" b="1" dirty="0">
                <a:latin typeface="IBM Plex Sans" panose="020B0503050203000203" pitchFamily="34" charset="0"/>
              </a:rPr>
              <a:t>Why ?</a:t>
            </a:r>
          </a:p>
          <a:p>
            <a:pPr marL="285750" indent="-285750" algn="just">
              <a:buFont typeface="Arial" panose="020B0604020202020204" pitchFamily="34" charset="0"/>
              <a:buChar char="•"/>
            </a:pPr>
            <a:r>
              <a:rPr lang="en-CA" sz="2500" b="0" i="0" dirty="0">
                <a:effectLst/>
                <a:latin typeface="IBM Plex Sans" panose="020B0503050203000203" pitchFamily="34" charset="0"/>
              </a:rPr>
              <a:t>By dividing a topic into multiple partitions, Apache Kafka provides load balancing over a pool of servers. This allows you to scale production clusters up or down to fit your needs and to spread clusters across geographic regions or availability zones.</a:t>
            </a:r>
            <a:endParaRPr lang="en-US" sz="2500" b="0" i="0" dirty="0">
              <a:effectLst/>
              <a:latin typeface="IBM Plex Sans" panose="020B0503050203000203" pitchFamily="34" charset="0"/>
            </a:endParaRPr>
          </a:p>
          <a:p>
            <a:pPr marL="285750" indent="-285750" algn="just">
              <a:buFont typeface="Arial" panose="020B0604020202020204" pitchFamily="34" charset="0"/>
              <a:buChar char="•"/>
            </a:pPr>
            <a:endParaRPr lang="en-US" sz="2500" dirty="0">
              <a:latin typeface="IBM Plex Sans" panose="020B0503050203000203" pitchFamily="34" charset="0"/>
            </a:endParaRPr>
          </a:p>
          <a:p>
            <a:pPr marL="285750" indent="-285750" algn="just">
              <a:buFont typeface="Arial" panose="020B0604020202020204" pitchFamily="34" charset="0"/>
              <a:buChar char="•"/>
            </a:pPr>
            <a:r>
              <a:rPr lang="en-CA" sz="2500" b="0" i="0" dirty="0">
                <a:effectLst/>
                <a:latin typeface="IBM Plex Sans" panose="020B0503050203000203" pitchFamily="34" charset="0"/>
              </a:rPr>
              <a:t>By decoupling data streams, Apache Kafka is able to deliver messages at network limited throughput using a cluster of servers with extremely low latency (as low as 2ms).</a:t>
            </a:r>
            <a:endParaRPr lang="en-US" sz="2500" b="0" i="0" dirty="0">
              <a:effectLst/>
              <a:latin typeface="IBM Plex Sans" panose="020B0503050203000203" pitchFamily="34" charset="0"/>
            </a:endParaRPr>
          </a:p>
          <a:p>
            <a:pPr marL="285750" indent="-285750" algn="just">
              <a:buFont typeface="Arial" panose="020B0604020202020204" pitchFamily="34" charset="0"/>
              <a:buChar char="•"/>
            </a:pPr>
            <a:endParaRPr lang="en-US" sz="2500" dirty="0">
              <a:latin typeface="IBM Plex Sans" panose="020B0503050203000203" pitchFamily="34" charset="0"/>
            </a:endParaRPr>
          </a:p>
          <a:p>
            <a:pPr marL="285750" indent="-285750" algn="just">
              <a:buFont typeface="Arial" panose="020B0604020202020204" pitchFamily="34" charset="0"/>
              <a:buChar char="•"/>
            </a:pPr>
            <a:r>
              <a:rPr lang="en-CA" sz="2500" b="0" i="0" dirty="0">
                <a:effectLst/>
                <a:latin typeface="IBM Plex Sans" panose="020B0503050203000203" pitchFamily="34" charset="0"/>
              </a:rPr>
              <a:t>Apache Kafka makes the data highly fault-tolerant and durable in two main ways. First, it protects against server failure by distributing storage of data streams in a fault-tolerant cluster. Second, it provides intra-cluster replication because it persists the messages to disk.</a:t>
            </a:r>
            <a:endParaRPr lang="en-US" sz="2500" dirty="0">
              <a:latin typeface="IBM Plex Sans" panose="020B0503050203000203" pitchFamily="34" charset="0"/>
            </a:endParaRPr>
          </a:p>
          <a:p>
            <a:pPr algn="just">
              <a:lnSpc>
                <a:spcPct val="90000"/>
              </a:lnSpc>
            </a:pPr>
            <a:endParaRPr lang="en-US" sz="2500" dirty="0"/>
          </a:p>
        </p:txBody>
      </p:sp>
      <p:sp>
        <p:nvSpPr>
          <p:cNvPr id="4" name="Title 3">
            <a:extLst>
              <a:ext uri="{FF2B5EF4-FFF2-40B4-BE49-F238E27FC236}">
                <a16:creationId xmlns:a16="http://schemas.microsoft.com/office/drawing/2014/main" id="{419A7FC6-5D46-DD69-BD02-D70B4ECCF164}"/>
              </a:ext>
            </a:extLst>
          </p:cNvPr>
          <p:cNvSpPr>
            <a:spLocks noGrp="1"/>
          </p:cNvSpPr>
          <p:nvPr>
            <p:ph type="title"/>
          </p:nvPr>
        </p:nvSpPr>
        <p:spPr>
          <a:xfrm>
            <a:off x="1143000" y="689658"/>
            <a:ext cx="8229600" cy="1143000"/>
          </a:xfrm>
        </p:spPr>
        <p:txBody>
          <a:bodyPr>
            <a:normAutofit/>
          </a:bodyPr>
          <a:lstStyle/>
          <a:p>
            <a:pPr algn="l"/>
            <a:r>
              <a:rPr lang="en-US" sz="6000" b="1" dirty="0">
                <a:latin typeface="IBM Plex Sans" panose="020B0503050203000203" pitchFamily="34" charset="0"/>
              </a:rPr>
              <a:t>Data Services (2/2)</a:t>
            </a:r>
            <a:endParaRPr lang="en-US" sz="6000" dirty="0">
              <a:latin typeface="IBM Plex Sans" panose="020B0503050203000203" pitchFamily="34" charset="0"/>
            </a:endParaRPr>
          </a:p>
        </p:txBody>
      </p:sp>
      <p:sp>
        <p:nvSpPr>
          <p:cNvPr id="5" name="Freeform 4">
            <a:extLst>
              <a:ext uri="{FF2B5EF4-FFF2-40B4-BE49-F238E27FC236}">
                <a16:creationId xmlns:a16="http://schemas.microsoft.com/office/drawing/2014/main" id="{153AF87B-652E-9C7D-2616-BB89CE5AC871}"/>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B191A310-915C-3DB6-D443-DC00C2069F78}"/>
              </a:ext>
            </a:extLst>
          </p:cNvPr>
          <p:cNvSpPr/>
          <p:nvPr/>
        </p:nvSpPr>
        <p:spPr>
          <a:xfrm flipH="1" flipV="1">
            <a:off x="-369869" y="7887692"/>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2" name="Picture 2" descr="Apache Kafka">
            <a:extLst>
              <a:ext uri="{FF2B5EF4-FFF2-40B4-BE49-F238E27FC236}">
                <a16:creationId xmlns:a16="http://schemas.microsoft.com/office/drawing/2014/main" id="{7EC0E386-FBA5-483C-67EA-1784DDDFF38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3794"/>
          <a:stretch/>
        </p:blipFill>
        <p:spPr bwMode="auto">
          <a:xfrm>
            <a:off x="13022158" y="4125286"/>
            <a:ext cx="3955113" cy="4111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22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3" grpId="0" build="p"/>
      <p:bldP spid="4" grpId="0"/>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1193801" y="959035"/>
            <a:ext cx="7685588" cy="1035258"/>
          </a:xfrm>
        </p:spPr>
        <p:txBody>
          <a:bodyPr anchor="b">
            <a:normAutofit/>
          </a:bodyPr>
          <a:lstStyle/>
          <a:p>
            <a:pPr algn="l">
              <a:lnSpc>
                <a:spcPct val="90000"/>
              </a:lnSpc>
            </a:pPr>
            <a:r>
              <a:rPr lang="en-US" sz="6000" b="1" dirty="0">
                <a:latin typeface="Aptos" panose="020B0004020202020204" pitchFamily="34" charset="0"/>
              </a:rPr>
              <a:t>Extract (1/2)</a:t>
            </a:r>
            <a:endParaRPr lang="en-US" sz="6000" dirty="0">
              <a:latin typeface="IBM Plex Sans" panose="020B0503050203000203" pitchFamily="34" charset="0"/>
            </a:endParaRP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219201" y="3062590"/>
            <a:ext cx="11551366" cy="6178758"/>
          </a:xfrm>
        </p:spPr>
        <p:txBody>
          <a:bodyPr anchor="t">
            <a:normAutofit/>
          </a:bodyPr>
          <a:lstStyle/>
          <a:p>
            <a:pPr marL="0" indent="0" algn="just">
              <a:buNone/>
            </a:pPr>
            <a:r>
              <a:rPr lang="en-CA" sz="2500" b="0" i="0" dirty="0">
                <a:effectLst/>
                <a:latin typeface="IBM Plex Sans" panose="020B0503050203000203" pitchFamily="34" charset="0"/>
              </a:rPr>
              <a:t>Data Extract is used to select specific data elements from a given data source, in order to make the data ready for analysis and analytics through subsequent steps involving transformation and loading.</a:t>
            </a:r>
          </a:p>
          <a:p>
            <a:pPr marL="0" indent="0" algn="just">
              <a:buNone/>
            </a:pPr>
            <a:endParaRPr lang="en-CA" sz="2500" b="0" i="0" dirty="0">
              <a:effectLst/>
              <a:latin typeface="IBM Plex Sans" panose="020B0503050203000203" pitchFamily="34" charset="0"/>
            </a:endParaRPr>
          </a:p>
          <a:p>
            <a:pPr marL="0" indent="0" algn="just">
              <a:buNone/>
            </a:pPr>
            <a:r>
              <a:rPr lang="en-CA" sz="2500" b="1" dirty="0">
                <a:latin typeface="IBM Plex Sans" panose="020B0503050203000203" pitchFamily="34" charset="0"/>
                <a:cs typeface="Times New Roman" panose="02020603050405020304" pitchFamily="18" charset="0"/>
              </a:rPr>
              <a:t>Recommendation</a:t>
            </a:r>
            <a:r>
              <a:rPr lang="en-CA" sz="2500" b="1" i="0" dirty="0">
                <a:effectLst/>
                <a:latin typeface="IBM Plex Sans" panose="020B0503050203000203" pitchFamily="34" charset="0"/>
              </a:rPr>
              <a:t>: </a:t>
            </a:r>
            <a:r>
              <a:rPr lang="en-CA" sz="2500" dirty="0" err="1">
                <a:latin typeface="IBM Plex Sans" panose="020B0503050203000203" pitchFamily="34" charset="0"/>
              </a:rPr>
              <a:t>O</a:t>
            </a:r>
            <a:r>
              <a:rPr lang="en-CA" sz="2500" b="0" i="0" dirty="0" err="1">
                <a:effectLst/>
                <a:latin typeface="IBM Plex Sans" panose="020B0503050203000203" pitchFamily="34" charset="0"/>
              </a:rPr>
              <a:t>ctoparse</a:t>
            </a:r>
            <a:r>
              <a:rPr lang="en-CA" sz="2500" b="0" i="0" dirty="0">
                <a:effectLst/>
                <a:latin typeface="IBM Plex Sans" panose="020B0503050203000203" pitchFamily="34" charset="0"/>
              </a:rPr>
              <a:t> </a:t>
            </a:r>
          </a:p>
          <a:p>
            <a:pPr marL="0" indent="0" algn="just">
              <a:buNone/>
            </a:pPr>
            <a:r>
              <a:rPr lang="en-CA" sz="2500" b="1" dirty="0">
                <a:latin typeface="IBM Plex Sans" panose="020B0503050203000203" pitchFamily="34" charset="0"/>
              </a:rPr>
              <a:t>Description : </a:t>
            </a:r>
            <a:r>
              <a:rPr lang="en-CA" sz="2500" b="0" i="0" dirty="0">
                <a:solidFill>
                  <a:srgbClr val="232323"/>
                </a:solidFill>
                <a:effectLst/>
                <a:highlight>
                  <a:srgbClr val="FFFFFF"/>
                </a:highlight>
                <a:latin typeface="IBM Plex Sans" panose="020B0503050203000203" pitchFamily="34" charset="0"/>
              </a:rPr>
              <a:t>Octoparse is an easy-to-use web scraping service that enables users to extract data from websites without needing to code. It offers a free plan with up to 10 crawlers, and the standard plan starts at $75/month. Octoparse's main features include point-and-click data extraction, support for extracting text, links, image URLs, and more, and the ability to schedule and run automated tasks. </a:t>
            </a:r>
          </a:p>
          <a:p>
            <a:pPr marL="0" indent="0" algn="just">
              <a:buNone/>
            </a:pPr>
            <a:r>
              <a:rPr lang="en-CA" sz="2500" b="1" dirty="0">
                <a:solidFill>
                  <a:srgbClr val="232323"/>
                </a:solidFill>
                <a:highlight>
                  <a:srgbClr val="FFFFFF"/>
                </a:highlight>
                <a:latin typeface="IBM Plex Sans" panose="020B0503050203000203" pitchFamily="34" charset="0"/>
                <a:cs typeface="Times New Roman" panose="02020603050405020304" pitchFamily="18" charset="0"/>
              </a:rPr>
              <a:t>C</a:t>
            </a:r>
            <a:r>
              <a:rPr lang="en-CA" sz="2500" b="1" dirty="0">
                <a:latin typeface="IBM Plex Sans" panose="020B0503050203000203" pitchFamily="34" charset="0"/>
                <a:cs typeface="Times New Roman" panose="02020603050405020304" pitchFamily="18" charset="0"/>
              </a:rPr>
              <a:t>ompatibility: </a:t>
            </a:r>
            <a:r>
              <a:rPr lang="en-US" sz="2500" kern="100" dirty="0">
                <a:effectLst/>
                <a:latin typeface="IBM Plex Sans" panose="020B0503050203000203" pitchFamily="34" charset="0"/>
                <a:ea typeface="Aptos" panose="020B0004020202020204" pitchFamily="34" charset="0"/>
                <a:cs typeface="Mangal" panose="02040503050203030202" pitchFamily="18" charset="0"/>
              </a:rPr>
              <a:t>Windows, macOS, Linux</a:t>
            </a:r>
            <a:endParaRPr lang="en-CA" sz="2500" dirty="0">
              <a:latin typeface="IBM Plex Sans" panose="020B0503050203000203" pitchFamily="34" charset="0"/>
              <a:cs typeface="Times New Roman" panose="02020603050405020304" pitchFamily="18" charset="0"/>
            </a:endParaRPr>
          </a:p>
          <a:p>
            <a:pPr marL="0" indent="0" algn="just">
              <a:buNone/>
            </a:pPr>
            <a:r>
              <a:rPr lang="en-CA" sz="2500" b="1" dirty="0">
                <a:latin typeface="IBM Plex Sans" panose="020B0503050203000203" pitchFamily="34" charset="0"/>
                <a:cs typeface="Times New Roman" panose="02020603050405020304" pitchFamily="18" charset="0"/>
              </a:rPr>
              <a:t>Cost: </a:t>
            </a:r>
            <a:r>
              <a:rPr lang="en-CA" sz="2500" b="0" i="0" dirty="0">
                <a:effectLst/>
                <a:latin typeface="IBM Plex Sans" panose="020B0503050203000203" pitchFamily="34" charset="0"/>
              </a:rPr>
              <a:t>Starter plan starts at 75 per month </a:t>
            </a:r>
          </a:p>
          <a:p>
            <a:pPr marL="0" indent="0" algn="just">
              <a:buNone/>
            </a:pPr>
            <a:r>
              <a:rPr lang="en-CA" sz="2500" dirty="0">
                <a:latin typeface="IBM Plex Sans" panose="020B0503050203000203" pitchFamily="34" charset="0"/>
              </a:rPr>
              <a:t>            Professional plan starts at 209 per month         </a:t>
            </a:r>
            <a:endParaRPr lang="en-US" sz="2500" dirty="0">
              <a:latin typeface="IBM Plex Sans" panose="020B0503050203000203" pitchFamily="34" charset="0"/>
            </a:endParaRPr>
          </a:p>
          <a:p>
            <a:pPr>
              <a:lnSpc>
                <a:spcPct val="90000"/>
              </a:lnSpc>
            </a:pPr>
            <a:endParaRPr lang="en-US" sz="2800" dirty="0"/>
          </a:p>
        </p:txBody>
      </p:sp>
      <p:pic>
        <p:nvPicPr>
          <p:cNvPr id="4" name="Picture 2" descr="Octoparse Logo: Data Extraction Tools">
            <a:extLst>
              <a:ext uri="{FF2B5EF4-FFF2-40B4-BE49-F238E27FC236}">
                <a16:creationId xmlns:a16="http://schemas.microsoft.com/office/drawing/2014/main" id="{5D8F7AE9-5C44-50D6-6099-6D3FB4B8C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6823" y="4099949"/>
            <a:ext cx="5176377" cy="23904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Freeform 4">
            <a:extLst>
              <a:ext uri="{FF2B5EF4-FFF2-40B4-BE49-F238E27FC236}">
                <a16:creationId xmlns:a16="http://schemas.microsoft.com/office/drawing/2014/main" id="{E3667307-E42F-C501-914D-00E77FD592A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D2B94632-1566-C3C9-4699-7C89F9F9DEDA}"/>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extLst>
      <p:ext uri="{BB962C8B-B14F-4D97-AF65-F5344CB8AC3E}">
        <p14:creationId xmlns:p14="http://schemas.microsoft.com/office/powerpoint/2010/main" val="218059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25" grpId="0" animBg="1"/>
      <p:bldP spid="3" grpId="0" build="p"/>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850232" y="3419121"/>
            <a:ext cx="11002917" cy="5196051"/>
          </a:xfrm>
        </p:spPr>
        <p:txBody>
          <a:bodyPr anchor="t">
            <a:normAutofit fontScale="77500" lnSpcReduction="20000"/>
          </a:bodyPr>
          <a:lstStyle/>
          <a:p>
            <a:pPr marL="0" indent="0" algn="just">
              <a:buNone/>
            </a:pPr>
            <a:r>
              <a:rPr lang="en-US" b="1" dirty="0">
                <a:latin typeface="IBM Plex Sans" panose="020B0503050203000203" pitchFamily="34" charset="0"/>
              </a:rPr>
              <a:t>Why ?</a:t>
            </a:r>
          </a:p>
          <a:p>
            <a:pPr marL="0" indent="0" algn="just">
              <a:buNone/>
            </a:pPr>
            <a:endParaRPr lang="en-US" b="1" dirty="0">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Visual point-and-click interface for web data extraction</a:t>
            </a:r>
          </a:p>
          <a:p>
            <a:pPr algn="just"/>
            <a:endParaRPr lang="en-CA" b="0" i="0" dirty="0">
              <a:effectLst/>
              <a:highlight>
                <a:srgbClr val="FFFFFF"/>
              </a:highlight>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Automatic data extraction from multiple pages and websites</a:t>
            </a:r>
          </a:p>
          <a:p>
            <a:pPr algn="just"/>
            <a:endParaRPr lang="en-CA" b="0" i="0" dirty="0">
              <a:effectLst/>
              <a:highlight>
                <a:srgbClr val="FFFFFF"/>
              </a:highlight>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Built-in browser for handling JavaScript-rendered pages</a:t>
            </a:r>
          </a:p>
          <a:p>
            <a:pPr algn="just"/>
            <a:endParaRPr lang="en-CA" b="0" i="0" dirty="0">
              <a:effectLst/>
              <a:highlight>
                <a:srgbClr val="FFFFFF"/>
              </a:highlight>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Data deduplication and data validation options</a:t>
            </a:r>
          </a:p>
          <a:p>
            <a:pPr algn="just"/>
            <a:endParaRPr lang="en-CA" b="0" i="0" dirty="0">
              <a:effectLst/>
              <a:highlight>
                <a:srgbClr val="FFFFFF"/>
              </a:highlight>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Proxy rotation and IP address rotation support</a:t>
            </a:r>
          </a:p>
          <a:p>
            <a:pPr algn="just"/>
            <a:endParaRPr lang="en-CA" b="0" i="0" dirty="0">
              <a:effectLst/>
              <a:highlight>
                <a:srgbClr val="FFFFFF"/>
              </a:highlight>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Optical Character Recognition (OCR) for extracting data from images</a:t>
            </a:r>
          </a:p>
          <a:p>
            <a:pPr>
              <a:lnSpc>
                <a:spcPct val="90000"/>
              </a:lnSpc>
            </a:pPr>
            <a:endParaRPr lang="en-US" sz="2800" dirty="0"/>
          </a:p>
        </p:txBody>
      </p:sp>
      <p:sp>
        <p:nvSpPr>
          <p:cNvPr id="4" name="Title 3">
            <a:extLst>
              <a:ext uri="{FF2B5EF4-FFF2-40B4-BE49-F238E27FC236}">
                <a16:creationId xmlns:a16="http://schemas.microsoft.com/office/drawing/2014/main" id="{419A7FC6-5D46-DD69-BD02-D70B4ECCF164}"/>
              </a:ext>
            </a:extLst>
          </p:cNvPr>
          <p:cNvSpPr>
            <a:spLocks noGrp="1"/>
          </p:cNvSpPr>
          <p:nvPr>
            <p:ph type="title"/>
          </p:nvPr>
        </p:nvSpPr>
        <p:spPr>
          <a:xfrm>
            <a:off x="1850232" y="889018"/>
            <a:ext cx="6781800" cy="1143000"/>
          </a:xfrm>
        </p:spPr>
        <p:txBody>
          <a:bodyPr>
            <a:normAutofit/>
          </a:bodyPr>
          <a:lstStyle/>
          <a:p>
            <a:pPr algn="l"/>
            <a:r>
              <a:rPr lang="en-US" sz="6000" b="1" dirty="0">
                <a:latin typeface="IBM Plex Sans" panose="020B0503050203000203" pitchFamily="34" charset="0"/>
              </a:rPr>
              <a:t>Extract (2/2)</a:t>
            </a:r>
            <a:endParaRPr lang="en-US" sz="6000" dirty="0">
              <a:latin typeface="IBM Plex Sans" panose="020B0503050203000203" pitchFamily="34" charset="0"/>
            </a:endParaRPr>
          </a:p>
        </p:txBody>
      </p:sp>
      <p:sp>
        <p:nvSpPr>
          <p:cNvPr id="2" name="Freeform 1">
            <a:extLst>
              <a:ext uri="{FF2B5EF4-FFF2-40B4-BE49-F238E27FC236}">
                <a16:creationId xmlns:a16="http://schemas.microsoft.com/office/drawing/2014/main" id="{55AE41F0-E4AD-44E7-50F2-7EA365D5CFC6}"/>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29F33A58-E19D-66F3-C922-A043FDCFB31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6" name="Picture 2" descr="Octoparse Logo: Data Extraction Tools">
            <a:extLst>
              <a:ext uri="{FF2B5EF4-FFF2-40B4-BE49-F238E27FC236}">
                <a16:creationId xmlns:a16="http://schemas.microsoft.com/office/drawing/2014/main" id="{93199F94-AB98-43CF-8EEC-E5FE96967B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11526" y="4724004"/>
            <a:ext cx="5176377" cy="23904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84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3" grpId="0" build="p"/>
      <p:bldP spid="4" grpId="0"/>
      <p:bldP spid="2"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1077951" y="246415"/>
            <a:ext cx="7075988" cy="1937473"/>
          </a:xfrm>
        </p:spPr>
        <p:txBody>
          <a:bodyPr anchor="b">
            <a:noAutofit/>
          </a:bodyPr>
          <a:lstStyle/>
          <a:p>
            <a:pPr algn="l">
              <a:lnSpc>
                <a:spcPct val="90000"/>
              </a:lnSpc>
            </a:pPr>
            <a:r>
              <a:rPr lang="en-US" sz="6000" b="1" dirty="0">
                <a:latin typeface="IBM Plex Sans" panose="020B0503050203000203" pitchFamily="34" charset="0"/>
              </a:rPr>
              <a:t>Unstructured  Documents (1/2)</a:t>
            </a:r>
            <a:endParaRPr lang="en-US" sz="6000" dirty="0">
              <a:latin typeface="IBM Plex Sans" panose="020B0503050203000203" pitchFamily="34" charset="0"/>
            </a:endParaRP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858738" y="3106974"/>
            <a:ext cx="11790462" cy="6178758"/>
          </a:xfrm>
        </p:spPr>
        <p:txBody>
          <a:bodyPr anchor="t">
            <a:normAutofit lnSpcReduction="10000"/>
          </a:bodyPr>
          <a:lstStyle/>
          <a:p>
            <a:pPr marL="0" indent="0" algn="just">
              <a:lnSpc>
                <a:spcPct val="90000"/>
              </a:lnSpc>
              <a:buNone/>
            </a:pPr>
            <a:r>
              <a:rPr lang="en-CA" sz="2500" dirty="0">
                <a:latin typeface="IBM Plex Sans" panose="020B0503050203000203" pitchFamily="34" charset="0"/>
              </a:rPr>
              <a:t>Unstructured documents in data sources refer to documents that lack a predefined data model or organization. These documents typically contain free-form text, images, or other types of media without a strict format. Examples of unstructured documents include text files, PDFs, emails, social media posts, and web pages.</a:t>
            </a:r>
          </a:p>
          <a:p>
            <a:pPr marL="0" indent="0" algn="just">
              <a:lnSpc>
                <a:spcPct val="90000"/>
              </a:lnSpc>
              <a:buNone/>
            </a:pPr>
            <a:endParaRPr lang="en-CA" sz="2500" dirty="0">
              <a:latin typeface="IBM Plex Sans" panose="020B0503050203000203" pitchFamily="34" charset="0"/>
            </a:endParaRPr>
          </a:p>
          <a:p>
            <a:pPr marL="0" indent="0" algn="just">
              <a:buNone/>
            </a:pPr>
            <a:r>
              <a:rPr lang="en-CA" sz="2500" b="1" dirty="0">
                <a:latin typeface="IBM Plex Sans" panose="020B0503050203000203" pitchFamily="34" charset="0"/>
                <a:cs typeface="Times New Roman" panose="02020603050405020304" pitchFamily="18" charset="0"/>
              </a:rPr>
              <a:t>Recommendation </a:t>
            </a:r>
            <a:r>
              <a:rPr lang="en-CA" sz="2500" b="0" i="0" dirty="0">
                <a:effectLst/>
                <a:latin typeface="IBM Plex Sans" panose="020B0503050203000203" pitchFamily="34" charset="0"/>
              </a:rPr>
              <a:t>: </a:t>
            </a:r>
            <a:r>
              <a:rPr lang="en-CA" sz="2500" i="0" dirty="0">
                <a:solidFill>
                  <a:srgbClr val="0D0D0D"/>
                </a:solidFill>
                <a:effectLst/>
                <a:highlight>
                  <a:srgbClr val="FFFFFF"/>
                </a:highlight>
                <a:latin typeface="IBM Plex Sans" panose="020B0503050203000203" pitchFamily="34" charset="0"/>
              </a:rPr>
              <a:t>MongoDB</a:t>
            </a:r>
          </a:p>
          <a:p>
            <a:pPr marL="0" indent="0" algn="just">
              <a:buNone/>
            </a:pPr>
            <a:r>
              <a:rPr lang="en-CA" sz="2500" b="1" dirty="0">
                <a:latin typeface="IBM Plex Sans" panose="020B0503050203000203" pitchFamily="34" charset="0"/>
              </a:rPr>
              <a:t>Description</a:t>
            </a:r>
            <a:r>
              <a:rPr lang="en-CA" sz="2500" dirty="0">
                <a:latin typeface="IBM Plex Sans" panose="020B0503050203000203" pitchFamily="34" charset="0"/>
              </a:rPr>
              <a:t> : </a:t>
            </a:r>
            <a:r>
              <a:rPr lang="en-CA" sz="2500" b="0" i="0" dirty="0">
                <a:solidFill>
                  <a:srgbClr val="0D0D0D"/>
                </a:solidFill>
                <a:effectLst/>
                <a:highlight>
                  <a:srgbClr val="FFFFFF"/>
                </a:highlight>
                <a:latin typeface="IBM Plex Sans" panose="020B0503050203000203" pitchFamily="34" charset="0"/>
              </a:rPr>
              <a:t>MongoDB is a NoSQL database that is well-suited for storing and querying unstructured data. It allows for flexible schema design and supports features like indexing and aggregation for analytics purposes.</a:t>
            </a:r>
          </a:p>
          <a:p>
            <a:pPr marL="0" indent="0" algn="just">
              <a:buNone/>
            </a:pPr>
            <a:r>
              <a:rPr lang="en-CA" sz="2500" b="1" dirty="0">
                <a:solidFill>
                  <a:srgbClr val="232323"/>
                </a:solidFill>
                <a:highlight>
                  <a:srgbClr val="FFFFFF"/>
                </a:highlight>
                <a:latin typeface="IBM Plex Sans" panose="020B0503050203000203" pitchFamily="34" charset="0"/>
                <a:cs typeface="Times New Roman" panose="02020603050405020304" pitchFamily="18" charset="0"/>
              </a:rPr>
              <a:t>C</a:t>
            </a:r>
            <a:r>
              <a:rPr lang="en-CA" sz="2500" b="1" dirty="0">
                <a:latin typeface="IBM Plex Sans" panose="020B0503050203000203" pitchFamily="34" charset="0"/>
                <a:cs typeface="Times New Roman" panose="02020603050405020304" pitchFamily="18" charset="0"/>
              </a:rPr>
              <a:t>ompatibility</a:t>
            </a:r>
            <a:r>
              <a:rPr lang="en-CA" sz="2500" dirty="0">
                <a:latin typeface="IBM Plex Sans" panose="020B0503050203000203" pitchFamily="34" charset="0"/>
                <a:cs typeface="Times New Roman" panose="02020603050405020304" pitchFamily="18" charset="0"/>
              </a:rPr>
              <a:t>: </a:t>
            </a:r>
            <a:r>
              <a:rPr lang="en-US" sz="2500" kern="100" dirty="0">
                <a:effectLst/>
                <a:latin typeface="IBM Plex Sans" panose="020B0503050203000203" pitchFamily="34" charset="0"/>
                <a:ea typeface="Aptos" panose="020B0004020202020204" pitchFamily="34" charset="0"/>
                <a:cs typeface="Mangal" panose="02040503050203030202" pitchFamily="18" charset="0"/>
              </a:rPr>
              <a:t>Windows, macOS, Linux</a:t>
            </a:r>
            <a:endParaRPr lang="en-CA" sz="2500" kern="100" dirty="0">
              <a:effectLst/>
              <a:latin typeface="IBM Plex Sans" panose="020B0503050203000203" pitchFamily="34" charset="0"/>
              <a:ea typeface="Aptos" panose="020B0004020202020204" pitchFamily="34" charset="0"/>
              <a:cs typeface="Times New Roman" panose="02020603050405020304" pitchFamily="18" charset="0"/>
            </a:endParaRPr>
          </a:p>
          <a:p>
            <a:pPr marL="0" indent="0" algn="just">
              <a:buNone/>
            </a:pPr>
            <a:r>
              <a:rPr lang="en-CA" sz="2500" b="1" dirty="0">
                <a:latin typeface="IBM Plex Sans" panose="020B0503050203000203" pitchFamily="34" charset="0"/>
                <a:cs typeface="Times New Roman" panose="02020603050405020304" pitchFamily="18" charset="0"/>
              </a:rPr>
              <a:t>Cost</a:t>
            </a:r>
            <a:r>
              <a:rPr lang="en-CA" sz="2500" dirty="0">
                <a:latin typeface="IBM Plex Sans" panose="020B0503050203000203" pitchFamily="34" charset="0"/>
                <a:cs typeface="Times New Roman" panose="02020603050405020304" pitchFamily="18" charset="0"/>
              </a:rPr>
              <a:t>: It has 3 Plans which are </a:t>
            </a:r>
          </a:p>
          <a:p>
            <a:pPr algn="just"/>
            <a:r>
              <a:rPr lang="en-CA" sz="2500" b="0" i="0" dirty="0">
                <a:solidFill>
                  <a:srgbClr val="1A1A1A"/>
                </a:solidFill>
                <a:effectLst/>
                <a:highlight>
                  <a:srgbClr val="FFFFFF"/>
                </a:highlight>
                <a:latin typeface="IBM Plex Sans" panose="020B0503050203000203" pitchFamily="34" charset="0"/>
              </a:rPr>
              <a:t>Shared for $0/month</a:t>
            </a:r>
          </a:p>
          <a:p>
            <a:pPr algn="just"/>
            <a:r>
              <a:rPr lang="en-CA" sz="2500" dirty="0">
                <a:latin typeface="IBM Plex Sans" panose="020B0503050203000203" pitchFamily="34" charset="0"/>
                <a:cs typeface="Times New Roman" panose="02020603050405020304" pitchFamily="18" charset="0"/>
              </a:rPr>
              <a:t>Serverless for </a:t>
            </a:r>
            <a:r>
              <a:rPr lang="en-CA" sz="2500" b="0" i="0" dirty="0">
                <a:solidFill>
                  <a:srgbClr val="1A1A1A"/>
                </a:solidFill>
                <a:effectLst/>
                <a:highlight>
                  <a:srgbClr val="FFFFFF"/>
                </a:highlight>
                <a:latin typeface="IBM Plex Sans" panose="020B0503050203000203" pitchFamily="34" charset="0"/>
              </a:rPr>
              <a:t> $0.10/million reads</a:t>
            </a:r>
            <a:endParaRPr lang="en-CA" sz="2500" dirty="0">
              <a:latin typeface="IBM Plex Sans" panose="020B0503050203000203" pitchFamily="34" charset="0"/>
              <a:cs typeface="Times New Roman" panose="02020603050405020304" pitchFamily="18" charset="0"/>
            </a:endParaRPr>
          </a:p>
          <a:p>
            <a:pPr algn="just"/>
            <a:r>
              <a:rPr lang="en-CA" sz="2500" dirty="0">
                <a:latin typeface="IBM Plex Sans" panose="020B0503050203000203" pitchFamily="34" charset="0"/>
                <a:cs typeface="Times New Roman" panose="02020603050405020304" pitchFamily="18" charset="0"/>
              </a:rPr>
              <a:t>Dedicated for $57/month</a:t>
            </a:r>
          </a:p>
          <a:p>
            <a:pPr marL="0" indent="0">
              <a:lnSpc>
                <a:spcPct val="90000"/>
              </a:lnSpc>
              <a:buNone/>
            </a:pPr>
            <a:endParaRPr lang="en-US" sz="2800" dirty="0"/>
          </a:p>
        </p:txBody>
      </p:sp>
      <p:pic>
        <p:nvPicPr>
          <p:cNvPr id="4" name="Picture 4" descr="Managed MongoDB as a service | OVHcloud">
            <a:extLst>
              <a:ext uri="{FF2B5EF4-FFF2-40B4-BE49-F238E27FC236}">
                <a16:creationId xmlns:a16="http://schemas.microsoft.com/office/drawing/2014/main" id="{7CAF185E-6E50-1B85-1CAD-79FD123D2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3600" y="5044632"/>
            <a:ext cx="4072945" cy="15619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Freeform 4">
            <a:extLst>
              <a:ext uri="{FF2B5EF4-FFF2-40B4-BE49-F238E27FC236}">
                <a16:creationId xmlns:a16="http://schemas.microsoft.com/office/drawing/2014/main" id="{44CBA93D-35B6-1F52-F1B1-65DF5ADC6BCE}"/>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5860388F-CDBF-7093-F0EA-58F4ECFCDDE4}"/>
              </a:ext>
            </a:extLst>
          </p:cNvPr>
          <p:cNvSpPr/>
          <p:nvPr/>
        </p:nvSpPr>
        <p:spPr>
          <a:xfrm flipH="1" flipV="1">
            <a:off x="-457200" y="7777077"/>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extLst>
      <p:ext uri="{BB962C8B-B14F-4D97-AF65-F5344CB8AC3E}">
        <p14:creationId xmlns:p14="http://schemas.microsoft.com/office/powerpoint/2010/main" val="231085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25" grpId="0" animBg="1"/>
      <p:bldP spid="3" grpId="0" build="p"/>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493883" y="3398311"/>
            <a:ext cx="10469517" cy="5320493"/>
          </a:xfrm>
        </p:spPr>
        <p:txBody>
          <a:bodyPr anchor="t">
            <a:normAutofit fontScale="92500"/>
          </a:bodyPr>
          <a:lstStyle/>
          <a:p>
            <a:pPr marL="0" indent="0">
              <a:buNone/>
            </a:pPr>
            <a:r>
              <a:rPr lang="en-US" sz="2500" b="1" dirty="0">
                <a:latin typeface="IBM Plex Sans" panose="020B0503050203000203" pitchFamily="34" charset="0"/>
              </a:rPr>
              <a:t>Why ?</a:t>
            </a:r>
          </a:p>
          <a:p>
            <a:pPr marL="285750" indent="-285750">
              <a:buFont typeface="Arial" panose="020B0604020202020204" pitchFamily="34" charset="0"/>
              <a:buChar char="•"/>
            </a:pPr>
            <a:r>
              <a:rPr lang="en-CA" sz="2500" b="0" i="0" dirty="0">
                <a:effectLst/>
                <a:latin typeface="IBM Plex Sans" panose="020B0503050203000203" pitchFamily="34" charset="0"/>
              </a:rPr>
              <a:t>MongoDB makes it easy for developers to store structured or unstructured data. MongoDB can also handle high volume and can scale both vertically or horizontally to accommodate large data loads.</a:t>
            </a:r>
          </a:p>
          <a:p>
            <a:pPr marL="285750" indent="-285750">
              <a:buFont typeface="Arial" panose="020B0604020202020204" pitchFamily="34" charset="0"/>
              <a:buChar char="•"/>
            </a:pPr>
            <a:endParaRPr lang="en-CA" sz="2500" dirty="0">
              <a:latin typeface="IBM Plex Sans" panose="020B0503050203000203" pitchFamily="34" charset="0"/>
            </a:endParaRPr>
          </a:p>
          <a:p>
            <a:pPr marL="285750" indent="-285750">
              <a:buFont typeface="Arial" panose="020B0604020202020204" pitchFamily="34" charset="0"/>
              <a:buChar char="•"/>
            </a:pPr>
            <a:r>
              <a:rPr lang="en-CA" sz="2500" b="0" i="0" dirty="0">
                <a:effectLst/>
                <a:latin typeface="IBM Plex Sans" panose="020B0503050203000203" pitchFamily="34" charset="0"/>
              </a:rPr>
              <a:t>It uses a JSON-like format to store documents. This format directly maps to native objects in most modern programming languages, making it a natural choice for developers, as they don’t need to think about normalizing data.</a:t>
            </a:r>
          </a:p>
          <a:p>
            <a:pPr marL="285750" indent="-285750">
              <a:buFont typeface="Arial" panose="020B0604020202020204" pitchFamily="34" charset="0"/>
              <a:buChar char="•"/>
            </a:pPr>
            <a:endParaRPr lang="en-CA" sz="2500" dirty="0">
              <a:latin typeface="IBM Plex Sans" panose="020B0503050203000203" pitchFamily="34" charset="0"/>
            </a:endParaRPr>
          </a:p>
          <a:p>
            <a:pPr marL="285750" indent="-285750">
              <a:buFont typeface="Arial" panose="020B0604020202020204" pitchFamily="34" charset="0"/>
              <a:buChar char="•"/>
            </a:pPr>
            <a:r>
              <a:rPr lang="en-CA" sz="2500" b="0" i="0" dirty="0">
                <a:effectLst/>
                <a:highlight>
                  <a:srgbClr val="FFFFFF"/>
                </a:highlight>
                <a:latin typeface="IBM Plex Sans" panose="020B0503050203000203" pitchFamily="34" charset="0"/>
              </a:rPr>
              <a:t>MongoDB is designed to scale horizontally, allowing organizations to seamlessly handle increasing data volumes and concurrent user loads. Features like sharding enable distribution of data across multiple servers, ensuring high performance and scalability as data grows.</a:t>
            </a:r>
            <a:endParaRPr lang="en-US" sz="2500" dirty="0">
              <a:latin typeface="IBM Plex Sans" panose="020B0503050203000203" pitchFamily="34" charset="0"/>
            </a:endParaRPr>
          </a:p>
          <a:p>
            <a:pPr>
              <a:lnSpc>
                <a:spcPct val="90000"/>
              </a:lnSpc>
            </a:pPr>
            <a:endParaRPr lang="en-US" sz="2800" dirty="0"/>
          </a:p>
        </p:txBody>
      </p:sp>
      <p:sp>
        <p:nvSpPr>
          <p:cNvPr id="4" name="Title 3">
            <a:extLst>
              <a:ext uri="{FF2B5EF4-FFF2-40B4-BE49-F238E27FC236}">
                <a16:creationId xmlns:a16="http://schemas.microsoft.com/office/drawing/2014/main" id="{419A7FC6-5D46-DD69-BD02-D70B4ECCF164}"/>
              </a:ext>
            </a:extLst>
          </p:cNvPr>
          <p:cNvSpPr>
            <a:spLocks noGrp="1"/>
          </p:cNvSpPr>
          <p:nvPr>
            <p:ph type="title"/>
          </p:nvPr>
        </p:nvSpPr>
        <p:spPr>
          <a:xfrm>
            <a:off x="1143000" y="268323"/>
            <a:ext cx="8229600" cy="1991563"/>
          </a:xfrm>
        </p:spPr>
        <p:txBody>
          <a:bodyPr>
            <a:noAutofit/>
          </a:bodyPr>
          <a:lstStyle/>
          <a:p>
            <a:pPr algn="l"/>
            <a:r>
              <a:rPr lang="en-US" sz="6000" b="1" dirty="0">
                <a:latin typeface="IBM Plex Sans" panose="020B0503050203000203" pitchFamily="34" charset="0"/>
              </a:rPr>
              <a:t>Unstructured  Documents (2/2)</a:t>
            </a:r>
            <a:endParaRPr lang="en-US" sz="6000" dirty="0">
              <a:latin typeface="IBM Plex Sans" panose="020B0503050203000203" pitchFamily="34" charset="0"/>
            </a:endParaRPr>
          </a:p>
        </p:txBody>
      </p:sp>
      <p:sp>
        <p:nvSpPr>
          <p:cNvPr id="2" name="Freeform 1">
            <a:extLst>
              <a:ext uri="{FF2B5EF4-FFF2-40B4-BE49-F238E27FC236}">
                <a16:creationId xmlns:a16="http://schemas.microsoft.com/office/drawing/2014/main" id="{9A5E8CAA-2139-24CE-3D5D-FDF8CE6E917C}"/>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AD53986E-1A62-DB9F-A212-4247908717BB}"/>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6" name="Picture 4" descr="Managed MongoDB as a service | OVHcloud">
            <a:extLst>
              <a:ext uri="{FF2B5EF4-FFF2-40B4-BE49-F238E27FC236}">
                <a16:creationId xmlns:a16="http://schemas.microsoft.com/office/drawing/2014/main" id="{608311DB-B7EC-A475-9F68-957AA4CEFC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63600" y="5044632"/>
            <a:ext cx="4072945" cy="15619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17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3" grpId="0" build="p"/>
      <p:bldP spid="4" grpId="0"/>
      <p:bldP spid="2"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833339" y="802217"/>
            <a:ext cx="9656861" cy="1425867"/>
          </a:xfrm>
        </p:spPr>
        <p:txBody>
          <a:bodyPr anchor="b">
            <a:normAutofit/>
          </a:bodyPr>
          <a:lstStyle/>
          <a:p>
            <a:pPr algn="l"/>
            <a:r>
              <a:rPr lang="en-US" sz="6000" b="1" dirty="0">
                <a:latin typeface="IBM Plex Sans" panose="020B0503050203000203" pitchFamily="34" charset="0"/>
              </a:rPr>
              <a:t>Spreadsheets (1/2)</a:t>
            </a:r>
            <a:endParaRPr lang="en-US" sz="6000" dirty="0">
              <a:latin typeface="IBM Plex Sans" panose="020B0503050203000203" pitchFamily="34" charset="0"/>
            </a:endParaRPr>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088451" y="2891738"/>
            <a:ext cx="10459496" cy="6178758"/>
          </a:xfrm>
        </p:spPr>
        <p:txBody>
          <a:bodyPr anchor="t">
            <a:normAutofit/>
          </a:bodyPr>
          <a:lstStyle/>
          <a:p>
            <a:pPr marL="0" indent="0">
              <a:buNone/>
            </a:pPr>
            <a:r>
              <a:rPr lang="en-CA" sz="2500" b="0" i="0" dirty="0">
                <a:effectLst/>
                <a:highlight>
                  <a:srgbClr val="FFFFFF"/>
                </a:highlight>
                <a:latin typeface="IBM Plex Sans" panose="020B0503050203000203" pitchFamily="34" charset="0"/>
              </a:rPr>
              <a:t>A spreadsheet is a tool that is used to store ,manipulate and analyze data. Data in a spreadsheet is organized in a series of rows and columns and can be searched, sorted, calculated and used in a variety of charts and graphs. </a:t>
            </a:r>
          </a:p>
          <a:p>
            <a:pPr marL="0" indent="0">
              <a:buNone/>
            </a:pPr>
            <a:endParaRPr lang="en-CA" sz="2500" b="0" i="0" dirty="0">
              <a:solidFill>
                <a:srgbClr val="474747"/>
              </a:solidFill>
              <a:effectLst/>
              <a:highlight>
                <a:srgbClr val="FFFFFF"/>
              </a:highlight>
              <a:latin typeface="IBM Plex Sans" panose="020B0503050203000203" pitchFamily="34" charset="0"/>
            </a:endParaRPr>
          </a:p>
          <a:p>
            <a:pPr marL="0" indent="0">
              <a:buNone/>
            </a:pPr>
            <a:r>
              <a:rPr lang="en-CA" sz="2500" b="1" dirty="0">
                <a:latin typeface="IBM Plex Sans" panose="020B0503050203000203" pitchFamily="34" charset="0"/>
                <a:cs typeface="Times New Roman" panose="02020603050405020304" pitchFamily="18" charset="0"/>
              </a:rPr>
              <a:t>Recommendation </a:t>
            </a:r>
            <a:r>
              <a:rPr lang="en-CA" sz="2500" b="0" i="0" dirty="0">
                <a:solidFill>
                  <a:srgbClr val="1F1F1F"/>
                </a:solidFill>
                <a:effectLst/>
                <a:highlight>
                  <a:srgbClr val="FFFFFF"/>
                </a:highlight>
                <a:latin typeface="IBM Plex Sans" panose="020B0503050203000203" pitchFamily="34" charset="0"/>
              </a:rPr>
              <a:t>Microsoft Excel</a:t>
            </a:r>
            <a:endParaRPr lang="en-CA" sz="2500" b="0" i="0" dirty="0">
              <a:effectLst/>
              <a:latin typeface="IBM Plex Sans" panose="020B0503050203000203" pitchFamily="34" charset="0"/>
            </a:endParaRPr>
          </a:p>
          <a:p>
            <a:pPr marL="0" indent="0" algn="l">
              <a:buNone/>
            </a:pPr>
            <a:r>
              <a:rPr lang="en-CA" sz="2500" b="1" dirty="0">
                <a:latin typeface="IBM Plex Sans" panose="020B0503050203000203" pitchFamily="34" charset="0"/>
              </a:rPr>
              <a:t>Description : </a:t>
            </a:r>
            <a:r>
              <a:rPr lang="en-CA" sz="2500" b="0" i="0" dirty="0">
                <a:effectLst/>
                <a:highlight>
                  <a:srgbClr val="FFFFFF"/>
                </a:highlight>
                <a:latin typeface="IBM Plex Sans" panose="020B0503050203000203" pitchFamily="34" charset="0"/>
              </a:rPr>
              <a:t>Microsoft Excel is a spreadsheet editor developed by Microsoft for Windows, macOS, Android, iOS and iPad. It features calculation or computation capabilities, graphing tools, pivot tables, and a macro programming language called Visual Basic for Applications. Excel forms part of the Microsoft 365 suite of software. </a:t>
            </a:r>
          </a:p>
          <a:p>
            <a:pPr marL="0" indent="0" algn="l">
              <a:buNone/>
            </a:pPr>
            <a:r>
              <a:rPr lang="en-CA" sz="2500" b="1" dirty="0">
                <a:solidFill>
                  <a:srgbClr val="232323"/>
                </a:solidFill>
                <a:highlight>
                  <a:srgbClr val="FFFFFF"/>
                </a:highlight>
                <a:latin typeface="IBM Plex Sans" panose="020B0503050203000203" pitchFamily="34" charset="0"/>
                <a:cs typeface="Times New Roman" panose="02020603050405020304" pitchFamily="18" charset="0"/>
              </a:rPr>
              <a:t>C</a:t>
            </a:r>
            <a:r>
              <a:rPr lang="en-CA" sz="2500" b="1" dirty="0">
                <a:latin typeface="IBM Plex Sans" panose="020B0503050203000203" pitchFamily="34" charset="0"/>
                <a:cs typeface="Times New Roman" panose="02020603050405020304" pitchFamily="18" charset="0"/>
              </a:rPr>
              <a:t>ompatibility: </a:t>
            </a:r>
            <a:r>
              <a:rPr lang="en-US" sz="2500" kern="100" dirty="0">
                <a:effectLst/>
                <a:latin typeface="IBM Plex Sans" panose="020B0503050203000203" pitchFamily="34" charset="0"/>
                <a:ea typeface="Aptos" panose="020B0004020202020204" pitchFamily="34" charset="0"/>
                <a:cs typeface="Mangal" panose="02040503050203030202" pitchFamily="18" charset="0"/>
              </a:rPr>
              <a:t>Windows, macOS</a:t>
            </a:r>
          </a:p>
          <a:p>
            <a:pPr marL="0" indent="0" algn="l">
              <a:buNone/>
            </a:pPr>
            <a:r>
              <a:rPr lang="en-CA" sz="2500" b="1" dirty="0">
                <a:latin typeface="IBM Plex Sans" panose="020B0503050203000203" pitchFamily="34" charset="0"/>
                <a:cs typeface="Times New Roman" panose="02020603050405020304" pitchFamily="18" charset="0"/>
              </a:rPr>
              <a:t>Cost: </a:t>
            </a:r>
            <a:r>
              <a:rPr lang="en-CA" sz="2500" dirty="0">
                <a:latin typeface="IBM Plex Sans" panose="020B0503050203000203" pitchFamily="34" charset="0"/>
                <a:cs typeface="Times New Roman" panose="02020603050405020304" pitchFamily="18" charset="0"/>
              </a:rPr>
              <a:t>Subscription cost $80 per year .</a:t>
            </a:r>
            <a:endParaRPr lang="en-US" sz="2500" dirty="0">
              <a:latin typeface="IBM Plex Sans" panose="020B0503050203000203" pitchFamily="34" charset="0"/>
            </a:endParaRPr>
          </a:p>
          <a:p>
            <a:pPr marL="0" indent="0">
              <a:lnSpc>
                <a:spcPct val="90000"/>
              </a:lnSpc>
              <a:buNone/>
            </a:pPr>
            <a:endParaRPr lang="en-US" sz="2600" dirty="0"/>
          </a:p>
        </p:txBody>
      </p:sp>
      <p:pic>
        <p:nvPicPr>
          <p:cNvPr id="2" name="Picture 2" descr="upload.wikimedia.org/wikipedia/commons/thumb/7/73/...">
            <a:extLst>
              <a:ext uri="{FF2B5EF4-FFF2-40B4-BE49-F238E27FC236}">
                <a16:creationId xmlns:a16="http://schemas.microsoft.com/office/drawing/2014/main" id="{F188BAB9-764D-3F96-E70A-4F1BA194D21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086"/>
          <a:stretch/>
        </p:blipFill>
        <p:spPr bwMode="auto">
          <a:xfrm>
            <a:off x="13106400" y="4623908"/>
            <a:ext cx="3137002" cy="3382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Freeform 4">
            <a:extLst>
              <a:ext uri="{FF2B5EF4-FFF2-40B4-BE49-F238E27FC236}">
                <a16:creationId xmlns:a16="http://schemas.microsoft.com/office/drawing/2014/main" id="{DAD789A2-C1DF-B22D-AF55-73112D51E169}"/>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84012FC2-B368-5E97-1F62-AA135DC46F87}"/>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extLst>
      <p:ext uri="{BB962C8B-B14F-4D97-AF65-F5344CB8AC3E}">
        <p14:creationId xmlns:p14="http://schemas.microsoft.com/office/powerpoint/2010/main" val="419065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 grpId="0"/>
      <p:bldP spid="32" grpId="0" animBg="1"/>
      <p:bldP spid="3" grpId="0" build="p"/>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493882" y="3083749"/>
            <a:ext cx="9021717" cy="5009596"/>
          </a:xfrm>
        </p:spPr>
        <p:txBody>
          <a:bodyPr anchor="t">
            <a:noAutofit/>
          </a:bodyPr>
          <a:lstStyle/>
          <a:p>
            <a:pPr marL="0" indent="0">
              <a:buNone/>
            </a:pPr>
            <a:r>
              <a:rPr lang="en-US" sz="2500" b="1" dirty="0">
                <a:latin typeface="IBM Plex Sans" panose="020B0503050203000203" pitchFamily="34" charset="0"/>
              </a:rPr>
              <a:t>Why ?</a:t>
            </a:r>
          </a:p>
          <a:p>
            <a:pPr marL="285750" indent="-285750">
              <a:buFont typeface="Arial" panose="020B0604020202020204" pitchFamily="34" charset="0"/>
              <a:buChar char="•"/>
            </a:pPr>
            <a:r>
              <a:rPr lang="en-CA" sz="2500" b="0" i="0" dirty="0">
                <a:solidFill>
                  <a:srgbClr val="000000"/>
                </a:solidFill>
                <a:effectLst/>
                <a:highlight>
                  <a:srgbClr val="FFFFFF"/>
                </a:highlight>
                <a:latin typeface="IBM Plex Sans" panose="020B0503050203000203" pitchFamily="34" charset="0"/>
              </a:rPr>
              <a:t>Analyze, comprehend and visualize your data with ease</a:t>
            </a:r>
          </a:p>
          <a:p>
            <a:endParaRPr lang="en-CA" sz="2500" b="0" i="0" dirty="0">
              <a:solidFill>
                <a:srgbClr val="000000"/>
              </a:solidFill>
              <a:effectLst/>
              <a:highlight>
                <a:srgbClr val="FFFFFF"/>
              </a:highlight>
              <a:latin typeface="IBM Plex Sans" panose="020B0503050203000203" pitchFamily="34" charset="0"/>
            </a:endParaRPr>
          </a:p>
          <a:p>
            <a:pPr marL="285750" indent="-285750">
              <a:buFont typeface="Arial" panose="020B0604020202020204" pitchFamily="34" charset="0"/>
              <a:buChar char="•"/>
            </a:pPr>
            <a:r>
              <a:rPr lang="en-CA" sz="2500" b="0" i="0" dirty="0">
                <a:solidFill>
                  <a:srgbClr val="000000"/>
                </a:solidFill>
                <a:effectLst/>
                <a:highlight>
                  <a:srgbClr val="FFFFFF"/>
                </a:highlight>
                <a:latin typeface="IBM Plex Sans" panose="020B0503050203000203" pitchFamily="34" charset="0"/>
              </a:rPr>
              <a:t>Let Excel learn your patterns, organize your data, and save you time. Easily create spreadsheets from templates or on your own and use modern formulas to perform calculations.</a:t>
            </a:r>
          </a:p>
          <a:p>
            <a:pPr marL="285750" indent="-285750">
              <a:buFont typeface="Arial" panose="020B0604020202020204" pitchFamily="34" charset="0"/>
              <a:buChar char="•"/>
            </a:pPr>
            <a:endParaRPr lang="en-CA" sz="2500" dirty="0">
              <a:solidFill>
                <a:srgbClr val="000000"/>
              </a:solidFill>
              <a:latin typeface="IBM Plex Sans" panose="020B0503050203000203" pitchFamily="34" charset="0"/>
            </a:endParaRPr>
          </a:p>
          <a:p>
            <a:pPr marL="285750" indent="-285750">
              <a:buFont typeface="Arial" panose="020B0604020202020204" pitchFamily="34" charset="0"/>
              <a:buChar char="•"/>
            </a:pPr>
            <a:r>
              <a:rPr lang="en-CA" sz="2500" b="0" i="0" dirty="0">
                <a:solidFill>
                  <a:srgbClr val="000000"/>
                </a:solidFill>
                <a:effectLst/>
                <a:latin typeface="IBM Plex Sans" panose="020B0503050203000203" pitchFamily="34" charset="0"/>
              </a:rPr>
              <a:t>Visualize data in compelling ways with new charts and graphs, and make it easier to understand using formatting, sparklines, and tables to predict trends</a:t>
            </a:r>
          </a:p>
          <a:p>
            <a:pPr marL="285750" indent="-285750">
              <a:buFont typeface="Arial" panose="020B0604020202020204" pitchFamily="34" charset="0"/>
              <a:buChar char="•"/>
            </a:pPr>
            <a:endParaRPr lang="en-CA" sz="2500" dirty="0">
              <a:solidFill>
                <a:srgbClr val="000000"/>
              </a:solidFill>
              <a:latin typeface="IBM Plex Sans" panose="020B0503050203000203" pitchFamily="34" charset="0"/>
            </a:endParaRPr>
          </a:p>
          <a:p>
            <a:pPr marL="285750" indent="-285750">
              <a:buFont typeface="Arial" panose="020B0604020202020204" pitchFamily="34" charset="0"/>
              <a:buChar char="•"/>
            </a:pPr>
            <a:r>
              <a:rPr lang="en-CA" sz="2500" b="0" i="0" dirty="0">
                <a:solidFill>
                  <a:srgbClr val="000000"/>
                </a:solidFill>
                <a:effectLst/>
                <a:latin typeface="IBM Plex Sans" panose="020B0503050203000203" pitchFamily="34" charset="0"/>
              </a:rPr>
              <a:t>Excel will help you analyze and explore your data so you can make the best decisions. It will help identify trends, propose what-if scenarios, suggest ideas for improving your business, and will even build everything into an easy-to-read dashboard</a:t>
            </a:r>
          </a:p>
          <a:p>
            <a:pPr marL="0" indent="0">
              <a:lnSpc>
                <a:spcPct val="90000"/>
              </a:lnSpc>
              <a:buNone/>
            </a:pPr>
            <a:endParaRPr lang="en-US" sz="2500" dirty="0"/>
          </a:p>
        </p:txBody>
      </p:sp>
      <p:sp>
        <p:nvSpPr>
          <p:cNvPr id="4" name="Title 3">
            <a:extLst>
              <a:ext uri="{FF2B5EF4-FFF2-40B4-BE49-F238E27FC236}">
                <a16:creationId xmlns:a16="http://schemas.microsoft.com/office/drawing/2014/main" id="{419A7FC6-5D46-DD69-BD02-D70B4ECCF164}"/>
              </a:ext>
            </a:extLst>
          </p:cNvPr>
          <p:cNvSpPr>
            <a:spLocks noGrp="1"/>
          </p:cNvSpPr>
          <p:nvPr>
            <p:ph type="title"/>
          </p:nvPr>
        </p:nvSpPr>
        <p:spPr>
          <a:xfrm>
            <a:off x="1219200" y="843473"/>
            <a:ext cx="8229600" cy="1143000"/>
          </a:xfrm>
        </p:spPr>
        <p:txBody>
          <a:bodyPr>
            <a:normAutofit/>
          </a:bodyPr>
          <a:lstStyle/>
          <a:p>
            <a:pPr algn="l"/>
            <a:r>
              <a:rPr lang="en-US" sz="6000" b="1" dirty="0">
                <a:latin typeface="IBM Plex Sans" panose="020B0503050203000203" pitchFamily="34" charset="0"/>
              </a:rPr>
              <a:t>Spreadsheets (2/2)</a:t>
            </a:r>
            <a:endParaRPr lang="en-US" sz="6000" dirty="0">
              <a:latin typeface="IBM Plex Sans" panose="020B0503050203000203" pitchFamily="34" charset="0"/>
            </a:endParaRPr>
          </a:p>
        </p:txBody>
      </p:sp>
      <p:sp>
        <p:nvSpPr>
          <p:cNvPr id="2" name="Freeform 1">
            <a:extLst>
              <a:ext uri="{FF2B5EF4-FFF2-40B4-BE49-F238E27FC236}">
                <a16:creationId xmlns:a16="http://schemas.microsoft.com/office/drawing/2014/main" id="{76170582-D736-B804-E2DC-1C37D9534DFB}"/>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323A2C47-FF17-D560-A200-119A3093A97D}"/>
              </a:ext>
            </a:extLst>
          </p:cNvPr>
          <p:cNvSpPr/>
          <p:nvPr/>
        </p:nvSpPr>
        <p:spPr>
          <a:xfrm flipH="1" flipV="1">
            <a:off x="-350000" y="8185457"/>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pic>
        <p:nvPicPr>
          <p:cNvPr id="6" name="Picture 2" descr="upload.wikimedia.org/wikipedia/commons/thumb/7/73/...">
            <a:extLst>
              <a:ext uri="{FF2B5EF4-FFF2-40B4-BE49-F238E27FC236}">
                <a16:creationId xmlns:a16="http://schemas.microsoft.com/office/drawing/2014/main" id="{1756985C-CE2C-8FBA-D2F3-D48B9F60D035}"/>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9086"/>
          <a:stretch/>
        </p:blipFill>
        <p:spPr bwMode="auto">
          <a:xfrm>
            <a:off x="13106400" y="4623908"/>
            <a:ext cx="3137002" cy="3382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81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3" grpId="0" build="p"/>
      <p:bldP spid="4" grpId="0"/>
      <p:bldP spid="2"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TextBox 7"/>
          <p:cNvSpPr txBox="1"/>
          <p:nvPr/>
        </p:nvSpPr>
        <p:spPr>
          <a:xfrm>
            <a:off x="1059180" y="2106557"/>
            <a:ext cx="10279125" cy="991425"/>
          </a:xfrm>
          <a:prstGeom prst="rect">
            <a:avLst/>
          </a:prstGeom>
        </p:spPr>
        <p:txBody>
          <a:bodyPr lIns="0" tIns="0" rIns="0" bIns="0" rtlCol="0" anchor="t">
            <a:spAutoFit/>
          </a:bodyPr>
          <a:lstStyle/>
          <a:p>
            <a:pPr>
              <a:lnSpc>
                <a:spcPts val="7600"/>
              </a:lnSpc>
            </a:pPr>
            <a:r>
              <a:rPr lang="en-US" sz="8000" dirty="0">
                <a:solidFill>
                  <a:srgbClr val="1B1A17"/>
                </a:solidFill>
                <a:latin typeface="IBM Plex Sans Condensed Bold"/>
              </a:rPr>
              <a:t>RACI MATRIX</a:t>
            </a:r>
          </a:p>
        </p:txBody>
      </p:sp>
      <p:graphicFrame>
        <p:nvGraphicFramePr>
          <p:cNvPr id="5" name="Table 4">
            <a:extLst>
              <a:ext uri="{FF2B5EF4-FFF2-40B4-BE49-F238E27FC236}">
                <a16:creationId xmlns:a16="http://schemas.microsoft.com/office/drawing/2014/main" id="{79C30B00-08FF-71F0-5FB3-9D0D991CC51D}"/>
              </a:ext>
            </a:extLst>
          </p:cNvPr>
          <p:cNvGraphicFramePr>
            <a:graphicFrameLocks noGrp="1"/>
          </p:cNvGraphicFramePr>
          <p:nvPr>
            <p:extLst>
              <p:ext uri="{D42A27DB-BD31-4B8C-83A1-F6EECF244321}">
                <p14:modId xmlns:p14="http://schemas.microsoft.com/office/powerpoint/2010/main" val="2515431010"/>
              </p:ext>
            </p:extLst>
          </p:nvPr>
        </p:nvGraphicFramePr>
        <p:xfrm>
          <a:off x="1043940" y="3254182"/>
          <a:ext cx="14665520" cy="4257019"/>
        </p:xfrm>
        <a:graphic>
          <a:graphicData uri="http://schemas.openxmlformats.org/drawingml/2006/table">
            <a:tbl>
              <a:tblPr firstRow="1" bandRow="1">
                <a:tableStyleId>{5FD0F851-EC5A-4D38-B0AD-8093EC10F338}</a:tableStyleId>
              </a:tblPr>
              <a:tblGrid>
                <a:gridCol w="2531090">
                  <a:extLst>
                    <a:ext uri="{9D8B030D-6E8A-4147-A177-3AD203B41FA5}">
                      <a16:colId xmlns:a16="http://schemas.microsoft.com/office/drawing/2014/main" val="2175160000"/>
                    </a:ext>
                  </a:extLst>
                </a:gridCol>
                <a:gridCol w="2426886">
                  <a:extLst>
                    <a:ext uri="{9D8B030D-6E8A-4147-A177-3AD203B41FA5}">
                      <a16:colId xmlns:a16="http://schemas.microsoft.com/office/drawing/2014/main" val="770429031"/>
                    </a:ext>
                  </a:extLst>
                </a:gridCol>
                <a:gridCol w="2426886">
                  <a:extLst>
                    <a:ext uri="{9D8B030D-6E8A-4147-A177-3AD203B41FA5}">
                      <a16:colId xmlns:a16="http://schemas.microsoft.com/office/drawing/2014/main" val="2761710712"/>
                    </a:ext>
                  </a:extLst>
                </a:gridCol>
                <a:gridCol w="2426886">
                  <a:extLst>
                    <a:ext uri="{9D8B030D-6E8A-4147-A177-3AD203B41FA5}">
                      <a16:colId xmlns:a16="http://schemas.microsoft.com/office/drawing/2014/main" val="1298252242"/>
                    </a:ext>
                  </a:extLst>
                </a:gridCol>
                <a:gridCol w="2426886">
                  <a:extLst>
                    <a:ext uri="{9D8B030D-6E8A-4147-A177-3AD203B41FA5}">
                      <a16:colId xmlns:a16="http://schemas.microsoft.com/office/drawing/2014/main" val="4186062208"/>
                    </a:ext>
                  </a:extLst>
                </a:gridCol>
                <a:gridCol w="2426886">
                  <a:extLst>
                    <a:ext uri="{9D8B030D-6E8A-4147-A177-3AD203B41FA5}">
                      <a16:colId xmlns:a16="http://schemas.microsoft.com/office/drawing/2014/main" val="1703505742"/>
                    </a:ext>
                  </a:extLst>
                </a:gridCol>
              </a:tblGrid>
              <a:tr h="513990">
                <a:tc>
                  <a:txBody>
                    <a:bodyPr/>
                    <a:lstStyle/>
                    <a:p>
                      <a:r>
                        <a:rPr lang="en-US" dirty="0"/>
                        <a:t>Project Deliverables</a:t>
                      </a:r>
                    </a:p>
                  </a:txBody>
                  <a:tcPr/>
                </a:tc>
                <a:tc>
                  <a:txBody>
                    <a:bodyPr/>
                    <a:lstStyle/>
                    <a:p>
                      <a:r>
                        <a:rPr lang="en-US" dirty="0"/>
                        <a:t>Harshraj</a:t>
                      </a:r>
                    </a:p>
                  </a:txBody>
                  <a:tcPr/>
                </a:tc>
                <a:tc>
                  <a:txBody>
                    <a:bodyPr/>
                    <a:lstStyle/>
                    <a:p>
                      <a:r>
                        <a:rPr lang="en-US" dirty="0"/>
                        <a:t>Saksham</a:t>
                      </a:r>
                    </a:p>
                  </a:txBody>
                  <a:tcPr/>
                </a:tc>
                <a:tc>
                  <a:txBody>
                    <a:bodyPr/>
                    <a:lstStyle/>
                    <a:p>
                      <a:r>
                        <a:rPr lang="en-US" dirty="0"/>
                        <a:t>Sanjana </a:t>
                      </a:r>
                    </a:p>
                  </a:txBody>
                  <a:tcPr/>
                </a:tc>
                <a:tc>
                  <a:txBody>
                    <a:bodyPr/>
                    <a:lstStyle/>
                    <a:p>
                      <a:r>
                        <a:rPr lang="en-US" dirty="0"/>
                        <a:t>Siddesh</a:t>
                      </a:r>
                    </a:p>
                  </a:txBody>
                  <a:tcPr/>
                </a:tc>
                <a:tc>
                  <a:txBody>
                    <a:bodyPr/>
                    <a:lstStyle/>
                    <a:p>
                      <a:r>
                        <a:rPr lang="en-US" dirty="0"/>
                        <a:t>Vats</a:t>
                      </a:r>
                    </a:p>
                  </a:txBody>
                  <a:tcPr/>
                </a:tc>
                <a:extLst>
                  <a:ext uri="{0D108BD9-81ED-4DB2-BD59-A6C34878D82A}">
                    <a16:rowId xmlns:a16="http://schemas.microsoft.com/office/drawing/2014/main" val="2013986097"/>
                  </a:ext>
                </a:extLst>
              </a:tr>
              <a:tr h="521129">
                <a:tc>
                  <a:txBody>
                    <a:bodyPr/>
                    <a:lstStyle/>
                    <a:p>
                      <a:r>
                        <a:rPr lang="en-US" dirty="0"/>
                        <a:t>Normalization</a:t>
                      </a:r>
                    </a:p>
                  </a:txBody>
                  <a:tcPr/>
                </a:tc>
                <a:tc>
                  <a:txBody>
                    <a:bodyPr/>
                    <a:lstStyle/>
                    <a:p>
                      <a:r>
                        <a:rPr lang="en-US" dirty="0"/>
                        <a:t>C</a:t>
                      </a:r>
                    </a:p>
                  </a:txBody>
                  <a:tcPr/>
                </a:tc>
                <a:tc>
                  <a:txBody>
                    <a:bodyPr/>
                    <a:lstStyle/>
                    <a:p>
                      <a:r>
                        <a:rPr lang="en-US" dirty="0"/>
                        <a:t>I</a:t>
                      </a:r>
                    </a:p>
                  </a:txBody>
                  <a:tcPr/>
                </a:tc>
                <a:tc>
                  <a:txBody>
                    <a:bodyPr/>
                    <a:lstStyle/>
                    <a:p>
                      <a:r>
                        <a:rPr lang="en-US" dirty="0"/>
                        <a:t>I</a:t>
                      </a:r>
                    </a:p>
                  </a:txBody>
                  <a:tcPr/>
                </a:tc>
                <a:tc>
                  <a:txBody>
                    <a:bodyPr/>
                    <a:lstStyle/>
                    <a:p>
                      <a:r>
                        <a:rPr lang="en-US" dirty="0"/>
                        <a:t>I</a:t>
                      </a:r>
                    </a:p>
                  </a:txBody>
                  <a:tcPr/>
                </a:tc>
                <a:tc>
                  <a:txBody>
                    <a:bodyPr/>
                    <a:lstStyle/>
                    <a:p>
                      <a:r>
                        <a:rPr lang="en-US" dirty="0"/>
                        <a:t>R , A</a:t>
                      </a:r>
                    </a:p>
                  </a:txBody>
                  <a:tcPr/>
                </a:tc>
                <a:extLst>
                  <a:ext uri="{0D108BD9-81ED-4DB2-BD59-A6C34878D82A}">
                    <a16:rowId xmlns:a16="http://schemas.microsoft.com/office/drawing/2014/main" val="733405185"/>
                  </a:ext>
                </a:extLst>
              </a:tr>
              <a:tr h="521129">
                <a:tc>
                  <a:txBody>
                    <a:bodyPr/>
                    <a:lstStyle/>
                    <a:p>
                      <a:r>
                        <a:rPr lang="en-US" dirty="0"/>
                        <a:t>Snowflake schema</a:t>
                      </a:r>
                    </a:p>
                  </a:txBody>
                  <a:tcPr/>
                </a:tc>
                <a:tc>
                  <a:txBody>
                    <a:bodyPr/>
                    <a:lstStyle/>
                    <a:p>
                      <a:r>
                        <a:rPr lang="en-US" dirty="0"/>
                        <a:t>I</a:t>
                      </a:r>
                    </a:p>
                  </a:txBody>
                  <a:tcPr/>
                </a:tc>
                <a:tc>
                  <a:txBody>
                    <a:bodyPr/>
                    <a:lstStyle/>
                    <a:p>
                      <a:r>
                        <a:rPr lang="en-US" dirty="0"/>
                        <a:t>I</a:t>
                      </a:r>
                    </a:p>
                  </a:txBody>
                  <a:tcPr/>
                </a:tc>
                <a:tc>
                  <a:txBody>
                    <a:bodyPr/>
                    <a:lstStyle/>
                    <a:p>
                      <a:r>
                        <a:rPr lang="en-US" dirty="0"/>
                        <a:t>I</a:t>
                      </a:r>
                    </a:p>
                  </a:txBody>
                  <a:tcPr/>
                </a:tc>
                <a:tc>
                  <a:txBody>
                    <a:bodyPr/>
                    <a:lstStyle/>
                    <a:p>
                      <a:r>
                        <a:rPr lang="en-US"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 A</a:t>
                      </a:r>
                    </a:p>
                    <a:p>
                      <a:endParaRPr lang="en-US" dirty="0"/>
                    </a:p>
                  </a:txBody>
                  <a:tcPr/>
                </a:tc>
                <a:extLst>
                  <a:ext uri="{0D108BD9-81ED-4DB2-BD59-A6C34878D82A}">
                    <a16:rowId xmlns:a16="http://schemas.microsoft.com/office/drawing/2014/main" val="3168241122"/>
                  </a:ext>
                </a:extLst>
              </a:tr>
              <a:tr h="521129">
                <a:tc>
                  <a:txBody>
                    <a:bodyPr/>
                    <a:lstStyle/>
                    <a:p>
                      <a:r>
                        <a:rPr lang="en-US" dirty="0"/>
                        <a:t>Business Intelligence</a:t>
                      </a:r>
                    </a:p>
                  </a:txBody>
                  <a:tcPr/>
                </a:tc>
                <a:tc>
                  <a:txBody>
                    <a:bodyPr/>
                    <a:lstStyle/>
                    <a:p>
                      <a:r>
                        <a:rPr lang="en-US" dirty="0"/>
                        <a:t>R , A</a:t>
                      </a:r>
                    </a:p>
                  </a:txBody>
                  <a:tcPr/>
                </a:tc>
                <a:tc>
                  <a:txBody>
                    <a:bodyPr/>
                    <a:lstStyle/>
                    <a:p>
                      <a:r>
                        <a:rPr lang="en-US" dirty="0"/>
                        <a:t>I</a:t>
                      </a:r>
                    </a:p>
                  </a:txBody>
                  <a:tcPr/>
                </a:tc>
                <a:tc>
                  <a:txBody>
                    <a:bodyPr/>
                    <a:lstStyle/>
                    <a:p>
                      <a:r>
                        <a:rPr lang="en-US" dirty="0"/>
                        <a:t>I</a:t>
                      </a:r>
                    </a:p>
                  </a:txBody>
                  <a:tcPr/>
                </a:tc>
                <a:tc>
                  <a:txBody>
                    <a:bodyPr/>
                    <a:lstStyle/>
                    <a:p>
                      <a:r>
                        <a:rPr lang="en-US" dirty="0"/>
                        <a:t>I</a:t>
                      </a:r>
                    </a:p>
                  </a:txBody>
                  <a:tcPr/>
                </a:tc>
                <a:tc>
                  <a:txBody>
                    <a:bodyPr/>
                    <a:lstStyle/>
                    <a:p>
                      <a:r>
                        <a:rPr lang="en-US" dirty="0"/>
                        <a:t>C</a:t>
                      </a:r>
                    </a:p>
                  </a:txBody>
                  <a:tcPr/>
                </a:tc>
                <a:extLst>
                  <a:ext uri="{0D108BD9-81ED-4DB2-BD59-A6C34878D82A}">
                    <a16:rowId xmlns:a16="http://schemas.microsoft.com/office/drawing/2014/main" val="3608222715"/>
                  </a:ext>
                </a:extLst>
              </a:tr>
              <a:tr h="899482">
                <a:tc>
                  <a:txBody>
                    <a:bodyPr/>
                    <a:lstStyle/>
                    <a:p>
                      <a:r>
                        <a:rPr lang="en-US" sz="1800" dirty="0">
                          <a:solidFill>
                            <a:schemeClr val="bg1"/>
                          </a:solidFill>
                        </a:rPr>
                        <a:t>Data Warehouse and BI Data </a:t>
                      </a:r>
                      <a:endParaRPr lang="en-US" dirty="0">
                        <a:solidFill>
                          <a:schemeClr val="bg1"/>
                        </a:solidFill>
                      </a:endParaRPr>
                    </a:p>
                  </a:txBody>
                  <a:tcPr/>
                </a:tc>
                <a:tc>
                  <a:txBody>
                    <a:bodyPr/>
                    <a:lstStyle/>
                    <a:p>
                      <a:r>
                        <a:rPr lang="en-US" dirty="0"/>
                        <a:t>C</a:t>
                      </a:r>
                    </a:p>
                  </a:txBody>
                  <a:tcPr/>
                </a:tc>
                <a:tc>
                  <a:txBody>
                    <a:bodyPr/>
                    <a:lstStyle/>
                    <a:p>
                      <a:r>
                        <a:rPr lang="en-US" dirty="0"/>
                        <a:t>I</a:t>
                      </a:r>
                    </a:p>
                  </a:txBody>
                  <a:tcPr/>
                </a:tc>
                <a:tc>
                  <a:txBody>
                    <a:bodyPr/>
                    <a:lstStyle/>
                    <a:p>
                      <a:r>
                        <a:rPr lang="en-US" dirty="0"/>
                        <a:t>R , A</a:t>
                      </a:r>
                    </a:p>
                  </a:txBody>
                  <a:tcPr/>
                </a:tc>
                <a:tc>
                  <a:txBody>
                    <a:bodyPr/>
                    <a:lstStyle/>
                    <a:p>
                      <a:r>
                        <a:rPr lang="en-US" dirty="0"/>
                        <a:t>I</a:t>
                      </a:r>
                    </a:p>
                  </a:txBody>
                  <a:tcPr/>
                </a:tc>
                <a:tc>
                  <a:txBody>
                    <a:bodyPr/>
                    <a:lstStyle/>
                    <a:p>
                      <a:r>
                        <a:rPr lang="en-US" dirty="0"/>
                        <a:t>I</a:t>
                      </a:r>
                    </a:p>
                  </a:txBody>
                  <a:tcPr/>
                </a:tc>
                <a:extLst>
                  <a:ext uri="{0D108BD9-81ED-4DB2-BD59-A6C34878D82A}">
                    <a16:rowId xmlns:a16="http://schemas.microsoft.com/office/drawing/2014/main" val="612316933"/>
                  </a:ext>
                </a:extLst>
              </a:tr>
              <a:tr h="521129">
                <a:tc>
                  <a:txBody>
                    <a:bodyPr/>
                    <a:lstStyle/>
                    <a:p>
                      <a:r>
                        <a:rPr lang="en-US" dirty="0"/>
                        <a:t>Data Integration</a:t>
                      </a:r>
                    </a:p>
                  </a:txBody>
                  <a:tcPr/>
                </a:tc>
                <a:tc>
                  <a:txBody>
                    <a:bodyPr/>
                    <a:lstStyle/>
                    <a:p>
                      <a:r>
                        <a:rPr lang="en-US" dirty="0"/>
                        <a:t>I</a:t>
                      </a:r>
                    </a:p>
                  </a:txBody>
                  <a:tcPr/>
                </a:tc>
                <a:tc>
                  <a:txBody>
                    <a:bodyPr/>
                    <a:lstStyle/>
                    <a:p>
                      <a:r>
                        <a:rPr lang="en-US" dirty="0"/>
                        <a:t>C</a:t>
                      </a:r>
                    </a:p>
                  </a:txBody>
                  <a:tcPr/>
                </a:tc>
                <a:tc>
                  <a:txBody>
                    <a:bodyPr/>
                    <a:lstStyle/>
                    <a:p>
                      <a:r>
                        <a:rPr lang="en-US" dirty="0"/>
                        <a: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 A</a:t>
                      </a:r>
                    </a:p>
                  </a:txBody>
                  <a:tcPr/>
                </a:tc>
                <a:tc>
                  <a:txBody>
                    <a:bodyPr/>
                    <a:lstStyle/>
                    <a:p>
                      <a:r>
                        <a:rPr lang="en-US" dirty="0"/>
                        <a:t>I</a:t>
                      </a:r>
                    </a:p>
                  </a:txBody>
                  <a:tcPr/>
                </a:tc>
                <a:extLst>
                  <a:ext uri="{0D108BD9-81ED-4DB2-BD59-A6C34878D82A}">
                    <a16:rowId xmlns:a16="http://schemas.microsoft.com/office/drawing/2014/main" val="3538702354"/>
                  </a:ext>
                </a:extLst>
              </a:tr>
              <a:tr h="521129">
                <a:tc>
                  <a:txBody>
                    <a:bodyPr/>
                    <a:lstStyle/>
                    <a:p>
                      <a:r>
                        <a:rPr lang="en-US" dirty="0"/>
                        <a:t>Data Sources</a:t>
                      </a:r>
                    </a:p>
                  </a:txBody>
                  <a:tcPr/>
                </a:tc>
                <a:tc>
                  <a:txBody>
                    <a:bodyPr/>
                    <a:lstStyle/>
                    <a:p>
                      <a:r>
                        <a:rPr lang="en-US" dirty="0"/>
                        <a: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 A</a:t>
                      </a:r>
                    </a:p>
                    <a:p>
                      <a:endParaRPr lang="en-US" dirty="0"/>
                    </a:p>
                  </a:txBody>
                  <a:tcPr/>
                </a:tc>
                <a:tc>
                  <a:txBody>
                    <a:bodyPr/>
                    <a:lstStyle/>
                    <a:p>
                      <a:r>
                        <a:rPr lang="en-US" dirty="0"/>
                        <a:t>C</a:t>
                      </a:r>
                    </a:p>
                  </a:txBody>
                  <a:tcPr/>
                </a:tc>
                <a:tc>
                  <a:txBody>
                    <a:bodyPr/>
                    <a:lstStyle/>
                    <a:p>
                      <a:r>
                        <a:rPr lang="en-US" dirty="0"/>
                        <a:t>I</a:t>
                      </a:r>
                    </a:p>
                  </a:txBody>
                  <a:tcPr/>
                </a:tc>
                <a:tc>
                  <a:txBody>
                    <a:bodyPr/>
                    <a:lstStyle/>
                    <a:p>
                      <a:r>
                        <a:rPr lang="en-US" dirty="0"/>
                        <a:t>I</a:t>
                      </a:r>
                    </a:p>
                  </a:txBody>
                  <a:tcPr/>
                </a:tc>
                <a:extLst>
                  <a:ext uri="{0D108BD9-81ED-4DB2-BD59-A6C34878D82A}">
                    <a16:rowId xmlns:a16="http://schemas.microsoft.com/office/drawing/2014/main" val="2853292972"/>
                  </a:ext>
                </a:extLst>
              </a:tr>
            </a:tbl>
          </a:graphicData>
        </a:graphic>
      </p:graphicFrame>
      <p:sp>
        <p:nvSpPr>
          <p:cNvPr id="8" name="TextBox 7">
            <a:extLst>
              <a:ext uri="{FF2B5EF4-FFF2-40B4-BE49-F238E27FC236}">
                <a16:creationId xmlns:a16="http://schemas.microsoft.com/office/drawing/2014/main" id="{7F253F7F-34A5-9F2E-9D54-BC77CD3D944E}"/>
              </a:ext>
            </a:extLst>
          </p:cNvPr>
          <p:cNvSpPr txBox="1"/>
          <p:nvPr/>
        </p:nvSpPr>
        <p:spPr>
          <a:xfrm>
            <a:off x="1059180" y="7530362"/>
            <a:ext cx="2800739" cy="1569660"/>
          </a:xfrm>
          <a:prstGeom prst="rect">
            <a:avLst/>
          </a:prstGeom>
          <a:noFill/>
        </p:spPr>
        <p:txBody>
          <a:bodyPr wrap="square" rtlCol="0">
            <a:spAutoFit/>
          </a:bodyPr>
          <a:lstStyle/>
          <a:p>
            <a:r>
              <a:rPr lang="en-CA" sz="2400" b="0" i="0" dirty="0">
                <a:solidFill>
                  <a:srgbClr val="040C28"/>
                </a:solidFill>
                <a:effectLst/>
                <a:latin typeface="IBM Plex Sans" panose="020B0503050203000203" pitchFamily="34" charset="0"/>
              </a:rPr>
              <a:t>R – Responsible</a:t>
            </a:r>
          </a:p>
          <a:p>
            <a:r>
              <a:rPr lang="en-CA" sz="2400" dirty="0">
                <a:solidFill>
                  <a:srgbClr val="040C28"/>
                </a:solidFill>
                <a:latin typeface="IBM Plex Sans" panose="020B0503050203000203" pitchFamily="34" charset="0"/>
              </a:rPr>
              <a:t>A - </a:t>
            </a:r>
            <a:r>
              <a:rPr lang="en-CA" sz="2400" b="0" i="0" dirty="0">
                <a:solidFill>
                  <a:srgbClr val="040C28"/>
                </a:solidFill>
                <a:effectLst/>
                <a:latin typeface="IBM Plex Sans" panose="020B0503050203000203" pitchFamily="34" charset="0"/>
              </a:rPr>
              <a:t>Accountable</a:t>
            </a:r>
          </a:p>
          <a:p>
            <a:r>
              <a:rPr lang="en-CA" sz="2400" dirty="0">
                <a:solidFill>
                  <a:srgbClr val="040C28"/>
                </a:solidFill>
                <a:latin typeface="IBM Plex Sans" panose="020B0503050203000203" pitchFamily="34" charset="0"/>
              </a:rPr>
              <a:t>C- </a:t>
            </a:r>
            <a:r>
              <a:rPr lang="en-CA" sz="2400" b="0" i="0" dirty="0">
                <a:solidFill>
                  <a:srgbClr val="040C28"/>
                </a:solidFill>
                <a:effectLst/>
                <a:latin typeface="IBM Plex Sans" panose="020B0503050203000203" pitchFamily="34" charset="0"/>
              </a:rPr>
              <a:t>Consulted</a:t>
            </a:r>
          </a:p>
          <a:p>
            <a:r>
              <a:rPr lang="en-CA" sz="2400" dirty="0">
                <a:solidFill>
                  <a:srgbClr val="040C28"/>
                </a:solidFill>
                <a:latin typeface="IBM Plex Sans" panose="020B0503050203000203" pitchFamily="34" charset="0"/>
              </a:rPr>
              <a:t>I - </a:t>
            </a:r>
            <a:r>
              <a:rPr lang="en-CA" sz="2400" b="0" i="0" dirty="0">
                <a:solidFill>
                  <a:srgbClr val="040C28"/>
                </a:solidFill>
                <a:effectLst/>
                <a:latin typeface="IBM Plex Sans" panose="020B0503050203000203" pitchFamily="34" charset="0"/>
              </a:rPr>
              <a:t>Informed</a:t>
            </a:r>
            <a:r>
              <a:rPr lang="en-CA" sz="2400" b="0" i="0" dirty="0">
                <a:solidFill>
                  <a:srgbClr val="1F1F1F"/>
                </a:solidFill>
                <a:effectLst/>
                <a:latin typeface="IBM Plex Sans" panose="020B0503050203000203" pitchFamily="34" charset="0"/>
              </a:rPr>
              <a:t>.</a:t>
            </a:r>
            <a:endParaRPr lang="en-US" sz="2400" dirty="0">
              <a:latin typeface="IBM Plex Sans" panose="020B0503050203000203" pitchFamily="34" charset="0"/>
            </a:endParaRPr>
          </a:p>
        </p:txBody>
      </p:sp>
    </p:spTree>
    <p:extLst>
      <p:ext uri="{BB962C8B-B14F-4D97-AF65-F5344CB8AC3E}">
        <p14:creationId xmlns:p14="http://schemas.microsoft.com/office/powerpoint/2010/main" val="348308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11D1-4D59-4C70-AFA3-E751F4C3D441}"/>
              </a:ext>
            </a:extLst>
          </p:cNvPr>
          <p:cNvSpPr>
            <a:spLocks noGrp="1"/>
          </p:cNvSpPr>
          <p:nvPr>
            <p:ph type="title"/>
          </p:nvPr>
        </p:nvSpPr>
        <p:spPr>
          <a:xfrm>
            <a:off x="750315" y="1212387"/>
            <a:ext cx="14249400" cy="2137950"/>
          </a:xfrm>
        </p:spPr>
        <p:txBody>
          <a:bodyPr/>
          <a:lstStyle/>
          <a:p>
            <a:r>
              <a:rPr lang="en-US" b="1" kern="1200" dirty="0">
                <a:solidFill>
                  <a:schemeClr val="tx1"/>
                </a:solidFill>
                <a:latin typeface="+mj-lt"/>
                <a:ea typeface="+mj-ea"/>
                <a:cs typeface="+mj-cs"/>
              </a:rPr>
              <a:t>Tools for </a:t>
            </a:r>
            <a:r>
              <a:rPr lang="en-US" b="1" kern="1200" dirty="0">
                <a:solidFill>
                  <a:schemeClr val="tx1"/>
                </a:solidFill>
                <a:effectLst/>
                <a:latin typeface="+mj-lt"/>
                <a:ea typeface="+mj-ea"/>
                <a:cs typeface="+mj-cs"/>
              </a:rPr>
              <a:t>Data Integration Layer</a:t>
            </a:r>
            <a:endParaRPr lang="en-IN" dirty="0"/>
          </a:p>
        </p:txBody>
      </p:sp>
      <p:sp useBgFill="1">
        <p:nvSpPr>
          <p:cNvPr id="4" name="Rectangle 3">
            <a:extLst>
              <a:ext uri="{FF2B5EF4-FFF2-40B4-BE49-F238E27FC236}">
                <a16:creationId xmlns:a16="http://schemas.microsoft.com/office/drawing/2014/main" id="{8C52BDD3-CAD9-457E-D0A7-71A528002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ketchy line">
            <a:extLst>
              <a:ext uri="{FF2B5EF4-FFF2-40B4-BE49-F238E27FC236}">
                <a16:creationId xmlns:a16="http://schemas.microsoft.com/office/drawing/2014/main" id="{81C3377E-36F7-67CC-7829-9026823ED7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9E746644-1A31-1DB6-EB60-70F377A95DF4}"/>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7" name="Title 3">
            <a:extLst>
              <a:ext uri="{FF2B5EF4-FFF2-40B4-BE49-F238E27FC236}">
                <a16:creationId xmlns:a16="http://schemas.microsoft.com/office/drawing/2014/main" id="{CD5829F2-C27E-4A4C-218E-B4F1024DB37F}"/>
              </a:ext>
            </a:extLst>
          </p:cNvPr>
          <p:cNvSpPr txBox="1">
            <a:spLocks/>
          </p:cNvSpPr>
          <p:nvPr/>
        </p:nvSpPr>
        <p:spPr>
          <a:xfrm>
            <a:off x="1219200" y="8434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6000" dirty="0">
              <a:latin typeface="IBM Plex Sans" panose="020B0503050203000203" pitchFamily="34" charset="0"/>
            </a:endParaRPr>
          </a:p>
        </p:txBody>
      </p:sp>
      <p:sp>
        <p:nvSpPr>
          <p:cNvPr id="8" name="Freeform 1">
            <a:extLst>
              <a:ext uri="{FF2B5EF4-FFF2-40B4-BE49-F238E27FC236}">
                <a16:creationId xmlns:a16="http://schemas.microsoft.com/office/drawing/2014/main" id="{CDF98195-69C4-C7A6-8E96-C22B02B55E2F}"/>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4">
            <a:extLst>
              <a:ext uri="{FF2B5EF4-FFF2-40B4-BE49-F238E27FC236}">
                <a16:creationId xmlns:a16="http://schemas.microsoft.com/office/drawing/2014/main" id="{E148F8B3-4CE5-6C93-8F73-53318D2B49B6}"/>
              </a:ext>
            </a:extLst>
          </p:cNvPr>
          <p:cNvSpPr/>
          <p:nvPr/>
        </p:nvSpPr>
        <p:spPr>
          <a:xfrm flipH="1" flipV="1">
            <a:off x="4011" y="7300430"/>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12" name="Content Placeholder 8" descr="A close-up of a sign&#10;&#10;Description automatically generated">
            <a:extLst>
              <a:ext uri="{FF2B5EF4-FFF2-40B4-BE49-F238E27FC236}">
                <a16:creationId xmlns:a16="http://schemas.microsoft.com/office/drawing/2014/main" id="{F66A5D11-20BA-5F80-56EF-C0B706F6757A}"/>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33400" y="73016"/>
            <a:ext cx="14249400" cy="2722619"/>
          </a:xfrm>
          <a:prstGeom prst="rect">
            <a:avLst/>
          </a:prstGeom>
        </p:spPr>
      </p:pic>
      <p:sp>
        <p:nvSpPr>
          <p:cNvPr id="15" name="Title 1">
            <a:extLst>
              <a:ext uri="{FF2B5EF4-FFF2-40B4-BE49-F238E27FC236}">
                <a16:creationId xmlns:a16="http://schemas.microsoft.com/office/drawing/2014/main" id="{D31811C1-4C2D-4646-B24B-EC57BB93094F}"/>
              </a:ext>
            </a:extLst>
          </p:cNvPr>
          <p:cNvSpPr txBox="1">
            <a:spLocks/>
          </p:cNvSpPr>
          <p:nvPr/>
        </p:nvSpPr>
        <p:spPr>
          <a:xfrm>
            <a:off x="1249728" y="3989099"/>
            <a:ext cx="5350474" cy="502148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t>Tools for Data Integration Layer</a:t>
            </a:r>
          </a:p>
        </p:txBody>
      </p:sp>
      <p:sp>
        <p:nvSpPr>
          <p:cNvPr id="16" name="TextBox 15">
            <a:extLst>
              <a:ext uri="{FF2B5EF4-FFF2-40B4-BE49-F238E27FC236}">
                <a16:creationId xmlns:a16="http://schemas.microsoft.com/office/drawing/2014/main" id="{7B25915D-A24A-C9B8-AE5A-5DE0BA03A7C5}"/>
              </a:ext>
            </a:extLst>
          </p:cNvPr>
          <p:cNvSpPr txBox="1"/>
          <p:nvPr/>
        </p:nvSpPr>
        <p:spPr>
          <a:xfrm>
            <a:off x="9807249" y="3652165"/>
            <a:ext cx="6145129" cy="5664707"/>
          </a:xfrm>
          <a:prstGeom prst="rect">
            <a:avLst/>
          </a:prstGeom>
        </p:spPr>
        <p:txBody>
          <a:bodyPr vert="horz" lIns="91440" tIns="45720" rIns="91440" bIns="45720" rtlCol="0" anchor="ctr">
            <a:normAutofit/>
          </a:bodyPr>
          <a:lstStyle/>
          <a:p>
            <a:pPr>
              <a:lnSpc>
                <a:spcPct val="90000"/>
              </a:lnSpc>
              <a:spcAft>
                <a:spcPts val="800"/>
              </a:spcAft>
            </a:pPr>
            <a:r>
              <a:rPr lang="en-US" sz="4000" b="1" dirty="0">
                <a:effectLst/>
              </a:rPr>
              <a:t>Components:</a:t>
            </a:r>
          </a:p>
          <a:p>
            <a:pPr>
              <a:lnSpc>
                <a:spcPct val="90000"/>
              </a:lnSpc>
              <a:spcAft>
                <a:spcPts val="800"/>
              </a:spcAft>
            </a:pPr>
            <a:endParaRPr lang="en-US" sz="4000" dirty="0">
              <a:effectLst/>
            </a:endParaRPr>
          </a:p>
          <a:p>
            <a:pPr marL="342900" lvl="0" indent="-228600">
              <a:lnSpc>
                <a:spcPct val="90000"/>
              </a:lnSpc>
              <a:buFont typeface="Arial" panose="020B0604020202020204" pitchFamily="34" charset="0"/>
              <a:buChar char="•"/>
            </a:pPr>
            <a:r>
              <a:rPr lang="en-US" sz="4000" dirty="0">
                <a:effectLst/>
              </a:rPr>
              <a:t>Data Virtualization</a:t>
            </a:r>
          </a:p>
          <a:p>
            <a:pPr marL="342900" lvl="0" indent="-228600">
              <a:lnSpc>
                <a:spcPct val="90000"/>
              </a:lnSpc>
              <a:buFont typeface="Arial" panose="020B0604020202020204" pitchFamily="34" charset="0"/>
              <a:buChar char="•"/>
            </a:pPr>
            <a:r>
              <a:rPr lang="en-US" sz="4000" dirty="0">
                <a:effectLst/>
              </a:rPr>
              <a:t>ETL ELT</a:t>
            </a:r>
          </a:p>
          <a:p>
            <a:pPr marL="342900" lvl="0" indent="-228600">
              <a:lnSpc>
                <a:spcPct val="90000"/>
              </a:lnSpc>
              <a:spcAft>
                <a:spcPts val="800"/>
              </a:spcAft>
              <a:buFont typeface="Arial" panose="020B0604020202020204" pitchFamily="34" charset="0"/>
              <a:buChar char="•"/>
            </a:pPr>
            <a:r>
              <a:rPr lang="en-US" sz="4000" dirty="0">
                <a:effectLst/>
              </a:rPr>
              <a:t>Data Services &amp; Data Integration</a:t>
            </a:r>
          </a:p>
          <a:p>
            <a:pPr marL="342900" lvl="0" indent="-228600">
              <a:lnSpc>
                <a:spcPct val="90000"/>
              </a:lnSpc>
              <a:spcAft>
                <a:spcPts val="800"/>
              </a:spcAft>
              <a:buFont typeface="Arial" panose="020B0604020202020204" pitchFamily="34" charset="0"/>
              <a:buChar char="•"/>
            </a:pPr>
            <a:r>
              <a:rPr lang="en-US" sz="4000" dirty="0">
                <a:effectLst/>
              </a:rPr>
              <a:t>Master Data Management</a:t>
            </a:r>
            <a:endParaRPr lang="en-US" sz="4000" dirty="0"/>
          </a:p>
        </p:txBody>
      </p:sp>
    </p:spTree>
    <p:extLst>
      <p:ext uri="{BB962C8B-B14F-4D97-AF65-F5344CB8AC3E}">
        <p14:creationId xmlns:p14="http://schemas.microsoft.com/office/powerpoint/2010/main" val="43066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build="p"/>
      <p:bldP spid="7" grpId="0"/>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E9FCBE47-EC85-3959-A182-0AAA4D3DF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ketchy line">
            <a:extLst>
              <a:ext uri="{FF2B5EF4-FFF2-40B4-BE49-F238E27FC236}">
                <a16:creationId xmlns:a16="http://schemas.microsoft.com/office/drawing/2014/main" id="{7D8769C9-AFE5-B4FA-95C4-B2E553F707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F486123F-8ED6-6C9C-0242-42904383AF59}"/>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8" name="Freeform 1">
            <a:extLst>
              <a:ext uri="{FF2B5EF4-FFF2-40B4-BE49-F238E27FC236}">
                <a16:creationId xmlns:a16="http://schemas.microsoft.com/office/drawing/2014/main" id="{E7EAB91B-8DE9-57DF-4035-7A7FF0CEB364}"/>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4">
            <a:extLst>
              <a:ext uri="{FF2B5EF4-FFF2-40B4-BE49-F238E27FC236}">
                <a16:creationId xmlns:a16="http://schemas.microsoft.com/office/drawing/2014/main" id="{7F44E7F3-A8FC-387B-8EE0-870C64BFBC12}"/>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Title 1">
            <a:extLst>
              <a:ext uri="{FF2B5EF4-FFF2-40B4-BE49-F238E27FC236}">
                <a16:creationId xmlns:a16="http://schemas.microsoft.com/office/drawing/2014/main" id="{01E8C3FB-38FD-C54A-259E-894D0FEBE23E}"/>
              </a:ext>
            </a:extLst>
          </p:cNvPr>
          <p:cNvSpPr>
            <a:spLocks noGrp="1"/>
          </p:cNvSpPr>
          <p:nvPr>
            <p:ph type="title"/>
          </p:nvPr>
        </p:nvSpPr>
        <p:spPr>
          <a:xfrm>
            <a:off x="858739" y="566861"/>
            <a:ext cx="16459200" cy="1904713"/>
          </a:xfrm>
        </p:spPr>
        <p:txBody>
          <a:bodyPr/>
          <a:lstStyle/>
          <a:p>
            <a:pPr algn="l"/>
            <a:r>
              <a:rPr lang="en-US" b="1" kern="100" dirty="0">
                <a:effectLst/>
                <a:latin typeface="Aptos" panose="020B0004020202020204" pitchFamily="34" charset="0"/>
                <a:ea typeface="Aptos" panose="020B0004020202020204" pitchFamily="34" charset="0"/>
                <a:cs typeface="Mangal" panose="02040503050203030202" pitchFamily="18" charset="0"/>
              </a:rPr>
              <a:t>Data Virtualization (1/3):</a:t>
            </a:r>
            <a:br>
              <a:rPr lang="en-IN" sz="1800" kern="100" dirty="0">
                <a:effectLst/>
                <a:latin typeface="Aptos" panose="020B0004020202020204" pitchFamily="34" charset="0"/>
                <a:ea typeface="Aptos" panose="020B0004020202020204" pitchFamily="34" charset="0"/>
                <a:cs typeface="Mangal" panose="02040503050203030202" pitchFamily="18" charset="0"/>
              </a:rPr>
            </a:br>
            <a:endParaRPr lang="en-IN" dirty="0"/>
          </a:p>
        </p:txBody>
      </p:sp>
      <p:pic>
        <p:nvPicPr>
          <p:cNvPr id="11" name="Picture 10">
            <a:extLst>
              <a:ext uri="{FF2B5EF4-FFF2-40B4-BE49-F238E27FC236}">
                <a16:creationId xmlns:a16="http://schemas.microsoft.com/office/drawing/2014/main" id="{6C080C7B-9CDC-43B1-855B-5606804DCAE3}"/>
              </a:ext>
            </a:extLst>
          </p:cNvPr>
          <p:cNvPicPr>
            <a:picLocks noChangeAspect="1"/>
          </p:cNvPicPr>
          <p:nvPr/>
        </p:nvPicPr>
        <p:blipFill>
          <a:blip r:embed="rId6"/>
          <a:stretch>
            <a:fillRect/>
          </a:stretch>
        </p:blipFill>
        <p:spPr>
          <a:xfrm>
            <a:off x="13179896" y="4846972"/>
            <a:ext cx="4138043" cy="1294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Content Placeholder 2">
            <a:extLst>
              <a:ext uri="{FF2B5EF4-FFF2-40B4-BE49-F238E27FC236}">
                <a16:creationId xmlns:a16="http://schemas.microsoft.com/office/drawing/2014/main" id="{DE73DC83-8A73-9A72-CB75-CDFDF172770E}"/>
              </a:ext>
            </a:extLst>
          </p:cNvPr>
          <p:cNvSpPr>
            <a:spLocks noGrp="1"/>
          </p:cNvSpPr>
          <p:nvPr>
            <p:ph idx="1"/>
          </p:nvPr>
        </p:nvSpPr>
        <p:spPr>
          <a:xfrm>
            <a:off x="858739" y="3297223"/>
            <a:ext cx="10617330" cy="5561076"/>
          </a:xfrm>
        </p:spPr>
        <p:txBody>
          <a:bodyPr>
            <a:normAutofit/>
          </a:bodyPr>
          <a:lstStyle/>
          <a:p>
            <a:pPr marL="0" indent="0" algn="just">
              <a:lnSpc>
                <a:spcPct val="115000"/>
              </a:lnSpc>
              <a:spcAft>
                <a:spcPts val="800"/>
              </a:spcAft>
              <a:buNone/>
            </a:pPr>
            <a:r>
              <a:rPr lang="en-US" sz="3600" b="1" kern="100" dirty="0">
                <a:effectLst/>
                <a:latin typeface="Aptos" panose="020B0004020202020204" pitchFamily="34" charset="0"/>
                <a:ea typeface="Aptos" panose="020B0004020202020204" pitchFamily="34" charset="0"/>
                <a:cs typeface="Mangal" panose="02040503050203030202" pitchFamily="18" charset="0"/>
              </a:rPr>
              <a:t>Recommendation</a:t>
            </a:r>
            <a:r>
              <a:rPr lang="en-US" sz="3600" kern="100" dirty="0">
                <a:effectLst/>
                <a:latin typeface="Aptos" panose="020B0004020202020204" pitchFamily="34" charset="0"/>
                <a:ea typeface="Aptos" panose="020B0004020202020204" pitchFamily="34" charset="0"/>
                <a:cs typeface="Mangal" panose="02040503050203030202" pitchFamily="18" charset="0"/>
              </a:rPr>
              <a:t>: </a:t>
            </a:r>
            <a:r>
              <a:rPr lang="en-US" sz="3600" kern="100" dirty="0">
                <a:latin typeface="Aptos" panose="020B0004020202020204" pitchFamily="34" charset="0"/>
                <a:ea typeface="Aptos" panose="020B0004020202020204" pitchFamily="34" charset="0"/>
                <a:cs typeface="Mangal" panose="02040503050203030202" pitchFamily="18" charset="0"/>
              </a:rPr>
              <a:t>Denodo</a:t>
            </a:r>
            <a:endParaRPr lang="en-IN" sz="3600" kern="100" dirty="0">
              <a:effectLst/>
              <a:latin typeface="Aptos" panose="020B0004020202020204" pitchFamily="34" charset="0"/>
              <a:ea typeface="Aptos" panose="020B0004020202020204" pitchFamily="34" charset="0"/>
              <a:cs typeface="Mangal" panose="02040503050203030202" pitchFamily="18" charset="0"/>
            </a:endParaRPr>
          </a:p>
          <a:p>
            <a:pPr marL="0" indent="0" algn="just">
              <a:lnSpc>
                <a:spcPct val="115000"/>
              </a:lnSpc>
              <a:spcAft>
                <a:spcPts val="800"/>
              </a:spcAft>
              <a:buNone/>
            </a:pPr>
            <a:r>
              <a:rPr lang="en-US" sz="3600" b="1" kern="100" dirty="0">
                <a:effectLst/>
                <a:latin typeface="Aptos" panose="020B0004020202020204" pitchFamily="34" charset="0"/>
                <a:ea typeface="Aptos" panose="020B0004020202020204" pitchFamily="34" charset="0"/>
                <a:cs typeface="Mangal" panose="02040503050203030202" pitchFamily="18" charset="0"/>
              </a:rPr>
              <a:t>Description</a:t>
            </a:r>
            <a:r>
              <a:rPr lang="en-US" sz="3600" kern="100" dirty="0">
                <a:effectLst/>
                <a:latin typeface="Aptos" panose="020B0004020202020204" pitchFamily="34" charset="0"/>
                <a:ea typeface="Aptos" panose="020B0004020202020204" pitchFamily="34" charset="0"/>
                <a:cs typeface="Mangal" panose="02040503050203030202" pitchFamily="18" charset="0"/>
              </a:rPr>
              <a:t>: The next generation of data management embraces distributed data across on-premises, hybrid, and multi-cloud environments; it uses a logical/semantic-model approach to integrating and managing data; and it leverages artificial intelligence (AI) to simplify and automate manual tasks.</a:t>
            </a:r>
            <a:endParaRPr lang="en-IN" sz="5400" dirty="0"/>
          </a:p>
        </p:txBody>
      </p:sp>
    </p:spTree>
    <p:extLst>
      <p:ext uri="{BB962C8B-B14F-4D97-AF65-F5344CB8AC3E}">
        <p14:creationId xmlns:p14="http://schemas.microsoft.com/office/powerpoint/2010/main" val="83851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build="p"/>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31C25C3-D349-E25A-4210-926BF7E7B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D58143C3-E297-3BEE-DD69-CDA2A7C4B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
            <a:extLst>
              <a:ext uri="{FF2B5EF4-FFF2-40B4-BE49-F238E27FC236}">
                <a16:creationId xmlns:a16="http://schemas.microsoft.com/office/drawing/2014/main" id="{476D2928-6C23-DF48-E932-1A72263F605A}"/>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0108ED08-723B-ABB0-430D-0E405F828E0C}"/>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Content Placeholder 2">
            <a:extLst>
              <a:ext uri="{FF2B5EF4-FFF2-40B4-BE49-F238E27FC236}">
                <a16:creationId xmlns:a16="http://schemas.microsoft.com/office/drawing/2014/main" id="{6C6EB7E4-6C1A-2C36-6A94-19939997F28D}"/>
              </a:ext>
            </a:extLst>
          </p:cNvPr>
          <p:cNvSpPr txBox="1">
            <a:spLocks/>
          </p:cNvSpPr>
          <p:nvPr/>
        </p:nvSpPr>
        <p:spPr>
          <a:xfrm>
            <a:off x="927893" y="3124586"/>
            <a:ext cx="9906000" cy="635050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15000"/>
              </a:lnSpc>
              <a:spcAft>
                <a:spcPts val="800"/>
              </a:spcAft>
              <a:buFont typeface="Arial" pitchFamily="34" charset="0"/>
              <a:buNone/>
            </a:pPr>
            <a:r>
              <a:rPr lang="en-US" b="1" kern="100" dirty="0">
                <a:latin typeface="Aptos" panose="020B0004020202020204" pitchFamily="34" charset="0"/>
                <a:ea typeface="Aptos" panose="020B0004020202020204" pitchFamily="34" charset="0"/>
                <a:cs typeface="Mangal" panose="02040503050203030202" pitchFamily="18" charset="0"/>
              </a:rPr>
              <a:t>Operating System</a:t>
            </a:r>
            <a:r>
              <a:rPr lang="en-US" kern="100" dirty="0">
                <a:latin typeface="Aptos" panose="020B0004020202020204" pitchFamily="34" charset="0"/>
                <a:ea typeface="Aptos" panose="020B0004020202020204" pitchFamily="34" charset="0"/>
                <a:cs typeface="Mangal" panose="02040503050203030202" pitchFamily="18" charset="0"/>
              </a:rPr>
              <a:t>: Windows, Linux and Unix-based systems</a:t>
            </a:r>
          </a:p>
          <a:p>
            <a:pPr marL="0" indent="0" algn="just">
              <a:lnSpc>
                <a:spcPct val="115000"/>
              </a:lnSpc>
              <a:spcAft>
                <a:spcPts val="800"/>
              </a:spcAft>
              <a:buFont typeface="Arial" pitchFamily="34" charset="0"/>
              <a:buNone/>
            </a:pPr>
            <a:r>
              <a:rPr lang="en-US" b="1" kern="100" dirty="0">
                <a:latin typeface="Aptos" panose="020B0004020202020204" pitchFamily="34" charset="0"/>
                <a:ea typeface="Aptos" panose="020B0004020202020204" pitchFamily="34" charset="0"/>
                <a:cs typeface="Mangal" panose="02040503050203030202" pitchFamily="18" charset="0"/>
              </a:rPr>
              <a:t>Cost</a:t>
            </a:r>
            <a:r>
              <a:rPr lang="en-US" kern="100" dirty="0">
                <a:latin typeface="Aptos" panose="020B0004020202020204" pitchFamily="34" charset="0"/>
                <a:ea typeface="Aptos" panose="020B0004020202020204" pitchFamily="34" charset="0"/>
                <a:cs typeface="Mangal" panose="02040503050203030202" pitchFamily="18" charset="0"/>
              </a:rPr>
              <a:t>: </a:t>
            </a:r>
            <a:endParaRPr lang="en-IN" kern="100" dirty="0">
              <a:latin typeface="Aptos" panose="020B0004020202020204" pitchFamily="34" charset="0"/>
              <a:ea typeface="Aptos" panose="020B0004020202020204" pitchFamily="34" charset="0"/>
              <a:cs typeface="Mangal" panose="02040503050203030202" pitchFamily="18" charset="0"/>
            </a:endParaRPr>
          </a:p>
          <a:p>
            <a:pPr algn="just">
              <a:lnSpc>
                <a:spcPct val="120000"/>
              </a:lnSpc>
              <a:buFont typeface="Symbol" panose="05050102010706020507" pitchFamily="18" charset="2"/>
              <a:buChar char=""/>
            </a:pPr>
            <a:r>
              <a:rPr lang="en-US" kern="100" dirty="0">
                <a:latin typeface="Aptos" panose="020B0004020202020204" pitchFamily="34" charset="0"/>
                <a:ea typeface="Aptos" panose="020B0004020202020204" pitchFamily="34" charset="0"/>
                <a:cs typeface="Mangal" panose="02040503050203030202" pitchFamily="18" charset="0"/>
              </a:rPr>
              <a:t>Denodo's pricing model typically involves licensing fees based on factors such as the number of cores, data sources, and concurrent users.</a:t>
            </a:r>
          </a:p>
          <a:p>
            <a:pPr algn="just">
              <a:lnSpc>
                <a:spcPct val="120000"/>
              </a:lnSpc>
              <a:buFont typeface="Symbol" panose="05050102010706020507" pitchFamily="18" charset="2"/>
              <a:buChar char=""/>
            </a:pPr>
            <a:r>
              <a:rPr lang="en-US" kern="100" dirty="0">
                <a:latin typeface="Aptos" panose="020B0004020202020204" pitchFamily="34" charset="0"/>
                <a:ea typeface="Aptos" panose="020B0004020202020204" pitchFamily="34" charset="0"/>
                <a:cs typeface="Mangal" panose="02040503050203030202" pitchFamily="18" charset="0"/>
              </a:rPr>
              <a:t>The cost can vary depending on the specific requirements of the organization, such as the scale of deployment, features needed, and level of support</a:t>
            </a:r>
            <a:r>
              <a:rPr lang="en-US" sz="1900" kern="100" dirty="0">
                <a:latin typeface="Aptos" panose="020B0004020202020204" pitchFamily="34" charset="0"/>
                <a:ea typeface="Aptos" panose="020B0004020202020204" pitchFamily="34" charset="0"/>
                <a:cs typeface="Mangal" panose="02040503050203030202" pitchFamily="18" charset="0"/>
              </a:rPr>
              <a:t>.</a:t>
            </a:r>
            <a:endParaRPr lang="en-IN" dirty="0"/>
          </a:p>
        </p:txBody>
      </p:sp>
      <p:sp>
        <p:nvSpPr>
          <p:cNvPr id="4" name="Title 1">
            <a:extLst>
              <a:ext uri="{FF2B5EF4-FFF2-40B4-BE49-F238E27FC236}">
                <a16:creationId xmlns:a16="http://schemas.microsoft.com/office/drawing/2014/main" id="{22916478-A05C-3D7D-5981-A9809E09ED5A}"/>
              </a:ext>
            </a:extLst>
          </p:cNvPr>
          <p:cNvSpPr txBox="1">
            <a:spLocks/>
          </p:cNvSpPr>
          <p:nvPr/>
        </p:nvSpPr>
        <p:spPr>
          <a:xfrm>
            <a:off x="908269" y="1409700"/>
            <a:ext cx="16459200" cy="190471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kern="100" dirty="0">
                <a:latin typeface="Aptos" panose="020B0004020202020204" pitchFamily="34" charset="0"/>
                <a:ea typeface="Aptos" panose="020B0004020202020204" pitchFamily="34" charset="0"/>
                <a:cs typeface="Mangal" panose="02040503050203030202" pitchFamily="18" charset="0"/>
              </a:rPr>
              <a:t>Data Virtualization (2/3):</a:t>
            </a:r>
            <a:br>
              <a:rPr lang="en-IN" sz="1800" kern="100" dirty="0">
                <a:latin typeface="Aptos" panose="020B0004020202020204" pitchFamily="34" charset="0"/>
                <a:ea typeface="Aptos" panose="020B0004020202020204" pitchFamily="34" charset="0"/>
                <a:cs typeface="Mangal" panose="02040503050203030202" pitchFamily="18" charset="0"/>
              </a:rPr>
            </a:br>
            <a:endParaRPr lang="en-IN" dirty="0"/>
          </a:p>
        </p:txBody>
      </p:sp>
      <p:pic>
        <p:nvPicPr>
          <p:cNvPr id="5" name="Picture 4">
            <a:extLst>
              <a:ext uri="{FF2B5EF4-FFF2-40B4-BE49-F238E27FC236}">
                <a16:creationId xmlns:a16="http://schemas.microsoft.com/office/drawing/2014/main" id="{C788AF7C-6BBC-2E9D-4676-35EE4CC60651}"/>
              </a:ext>
            </a:extLst>
          </p:cNvPr>
          <p:cNvPicPr>
            <a:picLocks noChangeAspect="1"/>
          </p:cNvPicPr>
          <p:nvPr/>
        </p:nvPicPr>
        <p:blipFill>
          <a:blip r:embed="rId6"/>
          <a:stretch>
            <a:fillRect/>
          </a:stretch>
        </p:blipFill>
        <p:spPr>
          <a:xfrm>
            <a:off x="13179896" y="4846972"/>
            <a:ext cx="4138043" cy="1294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6544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64C63893-5857-F70D-0B65-03844F76C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77EBEA16-2085-2FDA-F9F9-FD4C45B7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31D91FA1-A7F8-9199-A64C-D352C0F6F67C}"/>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6" name="Freeform 1">
            <a:extLst>
              <a:ext uri="{FF2B5EF4-FFF2-40B4-BE49-F238E27FC236}">
                <a16:creationId xmlns:a16="http://schemas.microsoft.com/office/drawing/2014/main" id="{9A78DC8C-3A84-CA1B-D3AB-F6A80F9DFE9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6DD9F54A-1D6D-6C97-70F8-63383CB70F11}"/>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EE9289DA-D5E5-13F0-362D-FC075EBDA23C}"/>
              </a:ext>
            </a:extLst>
          </p:cNvPr>
          <p:cNvSpPr txBox="1"/>
          <p:nvPr/>
        </p:nvSpPr>
        <p:spPr>
          <a:xfrm>
            <a:off x="858739" y="2933700"/>
            <a:ext cx="10545717" cy="6463308"/>
          </a:xfrm>
          <a:prstGeom prst="rect">
            <a:avLst/>
          </a:prstGeom>
          <a:noFill/>
        </p:spPr>
        <p:txBody>
          <a:bodyPr wrap="square">
            <a:spAutoFit/>
          </a:bodyPr>
          <a:lstStyle/>
          <a:p>
            <a:pPr algn="just"/>
            <a:r>
              <a:rPr lang="en-US" sz="5400" b="1" dirty="0">
                <a:latin typeface="Aptos" panose="020B0004020202020204" pitchFamily="34" charset="0"/>
              </a:rPr>
              <a:t>Why?</a:t>
            </a:r>
          </a:p>
          <a:p>
            <a:pPr marL="285750" indent="-285750" algn="just">
              <a:buFont typeface="Arial" panose="020B0604020202020204" pitchFamily="34" charset="0"/>
              <a:buChar char="•"/>
            </a:pPr>
            <a:r>
              <a:rPr lang="en-US" sz="3600" dirty="0">
                <a:latin typeface="Aptos" panose="020B0004020202020204" pitchFamily="34" charset="0"/>
              </a:rPr>
              <a:t>Accelerates Business Value by adopting a logical-first approach, and it saves money, time, and resources by not having to move any data.</a:t>
            </a:r>
          </a:p>
          <a:p>
            <a:pPr marL="285750" indent="-285750" algn="just">
              <a:buFont typeface="Arial" panose="020B0604020202020204" pitchFamily="34" charset="0"/>
              <a:buChar char="•"/>
            </a:pPr>
            <a:r>
              <a:rPr lang="en-US" sz="3600" dirty="0">
                <a:latin typeface="Aptos" panose="020B0004020202020204" pitchFamily="34" charset="0"/>
              </a:rPr>
              <a:t>Provides Flexibility to businesses users, so they can swiftly adapt to changes in business conditions, competitive landscapes, and market trends.</a:t>
            </a:r>
          </a:p>
          <a:p>
            <a:pPr marL="285750" indent="-285750" algn="just">
              <a:buFont typeface="Arial" panose="020B0604020202020204" pitchFamily="34" charset="0"/>
              <a:buChar char="•"/>
            </a:pPr>
            <a:r>
              <a:rPr lang="en-US" sz="3600" dirty="0">
                <a:latin typeface="Aptos" panose="020B0004020202020204" pitchFamily="34" charset="0"/>
              </a:rPr>
              <a:t>Future Proofs changes to the data infrastructure, with a data abstraction layer that enables business users to operate without interruption.</a:t>
            </a:r>
            <a:endParaRPr lang="en-IN" sz="3600" dirty="0">
              <a:latin typeface="Aptos" panose="020B0004020202020204" pitchFamily="34" charset="0"/>
            </a:endParaRPr>
          </a:p>
        </p:txBody>
      </p:sp>
      <p:sp>
        <p:nvSpPr>
          <p:cNvPr id="5" name="Title 1">
            <a:extLst>
              <a:ext uri="{FF2B5EF4-FFF2-40B4-BE49-F238E27FC236}">
                <a16:creationId xmlns:a16="http://schemas.microsoft.com/office/drawing/2014/main" id="{1E150686-6D9E-C0AD-F52C-44DE6932C622}"/>
              </a:ext>
            </a:extLst>
          </p:cNvPr>
          <p:cNvSpPr txBox="1">
            <a:spLocks/>
          </p:cNvSpPr>
          <p:nvPr/>
        </p:nvSpPr>
        <p:spPr>
          <a:xfrm>
            <a:off x="847883" y="1493598"/>
            <a:ext cx="16459200" cy="190471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kern="100" dirty="0">
                <a:latin typeface="Aptos" panose="020B0004020202020204" pitchFamily="34" charset="0"/>
                <a:ea typeface="Aptos" panose="020B0004020202020204" pitchFamily="34" charset="0"/>
                <a:cs typeface="Mangal" panose="02040503050203030202" pitchFamily="18" charset="0"/>
              </a:rPr>
              <a:t>Data Virtualization (3/3):</a:t>
            </a:r>
            <a:br>
              <a:rPr lang="en-IN" sz="1800" kern="100" dirty="0">
                <a:latin typeface="Aptos" panose="020B0004020202020204" pitchFamily="34" charset="0"/>
                <a:ea typeface="Aptos" panose="020B0004020202020204" pitchFamily="34" charset="0"/>
                <a:cs typeface="Mangal" panose="02040503050203030202" pitchFamily="18" charset="0"/>
              </a:rPr>
            </a:br>
            <a:endParaRPr lang="en-IN" dirty="0"/>
          </a:p>
        </p:txBody>
      </p:sp>
      <p:pic>
        <p:nvPicPr>
          <p:cNvPr id="9" name="Picture 8">
            <a:extLst>
              <a:ext uri="{FF2B5EF4-FFF2-40B4-BE49-F238E27FC236}">
                <a16:creationId xmlns:a16="http://schemas.microsoft.com/office/drawing/2014/main" id="{8EC92F11-AB6D-C23F-D438-7CE509D08A6C}"/>
              </a:ext>
            </a:extLst>
          </p:cNvPr>
          <p:cNvPicPr>
            <a:picLocks noChangeAspect="1"/>
          </p:cNvPicPr>
          <p:nvPr/>
        </p:nvPicPr>
        <p:blipFill>
          <a:blip r:embed="rId6"/>
          <a:stretch>
            <a:fillRect/>
          </a:stretch>
        </p:blipFill>
        <p:spPr>
          <a:xfrm>
            <a:off x="13179896" y="4846972"/>
            <a:ext cx="4138043" cy="1294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955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C851FA18-4E86-5DC1-657A-37FA4F0DB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8C7B1E0E-F0BA-C634-DCD1-2D025CD1E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29EC11A5-39B6-6639-E235-00382695DF36}"/>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6" name="Freeform 1">
            <a:extLst>
              <a:ext uri="{FF2B5EF4-FFF2-40B4-BE49-F238E27FC236}">
                <a16:creationId xmlns:a16="http://schemas.microsoft.com/office/drawing/2014/main" id="{DA69DFDB-9368-E89D-A3B3-AFD72DE34F06}"/>
              </a:ext>
            </a:extLst>
          </p:cNvPr>
          <p:cNvSpPr/>
          <p:nvPr/>
        </p:nvSpPr>
        <p:spPr>
          <a:xfrm>
            <a:off x="11726858" y="34509"/>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564A8325-EA48-C336-5076-B1F4B94C194B}"/>
              </a:ext>
            </a:extLst>
          </p:cNvPr>
          <p:cNvSpPr/>
          <p:nvPr/>
        </p:nvSpPr>
        <p:spPr>
          <a:xfrm flipH="1" flipV="1">
            <a:off x="-457200" y="7751191"/>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itle 1">
            <a:extLst>
              <a:ext uri="{FF2B5EF4-FFF2-40B4-BE49-F238E27FC236}">
                <a16:creationId xmlns:a16="http://schemas.microsoft.com/office/drawing/2014/main" id="{56C2BA63-8C76-52E7-8286-73CCD348620D}"/>
              </a:ext>
            </a:extLst>
          </p:cNvPr>
          <p:cNvSpPr txBox="1">
            <a:spLocks/>
          </p:cNvSpPr>
          <p:nvPr/>
        </p:nvSpPr>
        <p:spPr>
          <a:xfrm>
            <a:off x="843311" y="1160727"/>
            <a:ext cx="17429261" cy="275061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100" b="1" kern="100" dirty="0">
                <a:latin typeface="Aptos" panose="020B0004020202020204" pitchFamily="34" charset="0"/>
                <a:ea typeface="Aptos" panose="020B0004020202020204" pitchFamily="34" charset="0"/>
                <a:cs typeface="Mangal" panose="02040503050203030202" pitchFamily="18" charset="0"/>
              </a:rPr>
              <a:t>ETL (Extract Transform Load)/ELT (Extract Load Transform):</a:t>
            </a:r>
          </a:p>
          <a:p>
            <a:pPr algn="l"/>
            <a:r>
              <a:rPr lang="en-US" sz="4100" b="1" kern="100" dirty="0">
                <a:latin typeface="Aptos" panose="020B0004020202020204" pitchFamily="34" charset="0"/>
                <a:ea typeface="Aptos" panose="020B0004020202020204" pitchFamily="34" charset="0"/>
                <a:cs typeface="Mangal" panose="02040503050203030202" pitchFamily="18" charset="0"/>
              </a:rPr>
              <a:t>(1/2)</a:t>
            </a:r>
            <a:br>
              <a:rPr lang="en-IN" sz="1800" kern="100" dirty="0">
                <a:latin typeface="Aptos" panose="020B0004020202020204" pitchFamily="34" charset="0"/>
                <a:ea typeface="Aptos" panose="020B0004020202020204" pitchFamily="34" charset="0"/>
                <a:cs typeface="Mangal" panose="02040503050203030202" pitchFamily="18" charset="0"/>
              </a:rPr>
            </a:br>
            <a:endParaRPr lang="en-IN" dirty="0"/>
          </a:p>
        </p:txBody>
      </p:sp>
      <p:pic>
        <p:nvPicPr>
          <p:cNvPr id="9" name="Picture 8" descr="A close-up of a logo">
            <a:extLst>
              <a:ext uri="{FF2B5EF4-FFF2-40B4-BE49-F238E27FC236}">
                <a16:creationId xmlns:a16="http://schemas.microsoft.com/office/drawing/2014/main" id="{D1D8A281-B66B-A863-6FA0-2C6219620B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51614" y="4837278"/>
            <a:ext cx="5029200" cy="30067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ontent Placeholder 2">
            <a:extLst>
              <a:ext uri="{FF2B5EF4-FFF2-40B4-BE49-F238E27FC236}">
                <a16:creationId xmlns:a16="http://schemas.microsoft.com/office/drawing/2014/main" id="{BF959D70-DAD4-B3C4-21A8-1896B2A8A1DF}"/>
              </a:ext>
            </a:extLst>
          </p:cNvPr>
          <p:cNvSpPr txBox="1">
            <a:spLocks/>
          </p:cNvSpPr>
          <p:nvPr/>
        </p:nvSpPr>
        <p:spPr>
          <a:xfrm>
            <a:off x="870771" y="3425741"/>
            <a:ext cx="10178229" cy="605790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2500" dirty="0"/>
          </a:p>
          <a:p>
            <a:pPr marL="0" indent="0" algn="just">
              <a:buNone/>
            </a:pPr>
            <a:r>
              <a:rPr lang="en-US" sz="2500" b="1" dirty="0">
                <a:latin typeface="Aptos" panose="020B0004020202020204" pitchFamily="34" charset="0"/>
              </a:rPr>
              <a:t>Recommendation</a:t>
            </a:r>
            <a:r>
              <a:rPr lang="en-US" sz="2500" dirty="0">
                <a:latin typeface="Aptos" panose="020B0004020202020204" pitchFamily="34" charset="0"/>
              </a:rPr>
              <a:t>: Apache </a:t>
            </a:r>
            <a:r>
              <a:rPr lang="en-US" sz="2500" dirty="0" err="1">
                <a:latin typeface="Aptos" panose="020B0004020202020204" pitchFamily="34" charset="0"/>
              </a:rPr>
              <a:t>Nifi</a:t>
            </a:r>
            <a:endParaRPr lang="en-US" sz="2500" dirty="0">
              <a:latin typeface="Aptos" panose="020B0004020202020204" pitchFamily="34" charset="0"/>
            </a:endParaRPr>
          </a:p>
          <a:p>
            <a:pPr marL="0" indent="0" algn="just">
              <a:buNone/>
            </a:pPr>
            <a:r>
              <a:rPr lang="en-US" sz="2500" b="1" dirty="0">
                <a:latin typeface="Aptos" panose="020B0004020202020204" pitchFamily="34" charset="0"/>
              </a:rPr>
              <a:t>Description</a:t>
            </a:r>
            <a:r>
              <a:rPr lang="en-US" sz="2500" dirty="0">
                <a:latin typeface="Aptos" panose="020B0004020202020204" pitchFamily="34" charset="0"/>
              </a:rPr>
              <a:t>:  Apache </a:t>
            </a:r>
            <a:r>
              <a:rPr lang="en-US" sz="2500" dirty="0" err="1">
                <a:latin typeface="Aptos" panose="020B0004020202020204" pitchFamily="34" charset="0"/>
              </a:rPr>
              <a:t>NiFi</a:t>
            </a:r>
            <a:r>
              <a:rPr lang="en-US" sz="2500" dirty="0">
                <a:latin typeface="Aptos" panose="020B0004020202020204" pitchFamily="34" charset="0"/>
              </a:rPr>
              <a:t> is a software project from the Apache Software Foundation designed to automate the flow of data between software systems. Leveraging the concept of extract, transform, load (ETL), it is based on the "</a:t>
            </a:r>
            <a:r>
              <a:rPr lang="en-US" sz="2500" dirty="0" err="1">
                <a:latin typeface="Aptos" panose="020B0004020202020204" pitchFamily="34" charset="0"/>
              </a:rPr>
              <a:t>NiagaraFiles</a:t>
            </a:r>
            <a:r>
              <a:rPr lang="en-US" sz="2500" dirty="0">
                <a:latin typeface="Aptos" panose="020B0004020202020204" pitchFamily="34" charset="0"/>
              </a:rPr>
              <a:t>" software previously developed by the US National Security Agency (NSA), which is also the source of a part of its present name – </a:t>
            </a:r>
            <a:r>
              <a:rPr lang="en-US" sz="2500" dirty="0" err="1">
                <a:latin typeface="Aptos" panose="020B0004020202020204" pitchFamily="34" charset="0"/>
              </a:rPr>
              <a:t>NiFi</a:t>
            </a:r>
            <a:r>
              <a:rPr lang="en-US" sz="2500" dirty="0">
                <a:latin typeface="Aptos" panose="020B0004020202020204" pitchFamily="34" charset="0"/>
              </a:rPr>
              <a:t>. It was open sourced as a part of NSA's technology transfer program in 2014.</a:t>
            </a:r>
          </a:p>
          <a:p>
            <a:pPr marL="0" indent="0" algn="just">
              <a:buFont typeface="Arial" pitchFamily="34" charset="0"/>
              <a:buNone/>
            </a:pPr>
            <a:r>
              <a:rPr lang="en-US" sz="2500" b="1" dirty="0">
                <a:latin typeface="Aptos" panose="020B0004020202020204" pitchFamily="34" charset="0"/>
              </a:rPr>
              <a:t>Operating System</a:t>
            </a:r>
            <a:r>
              <a:rPr lang="en-US" sz="2500" dirty="0">
                <a:latin typeface="Aptos" panose="020B0004020202020204" pitchFamily="34" charset="0"/>
              </a:rPr>
              <a:t>: Windows, macOS, Linux, Unix</a:t>
            </a:r>
          </a:p>
          <a:p>
            <a:pPr marL="0" indent="0" algn="just">
              <a:buFont typeface="Arial" pitchFamily="34" charset="0"/>
              <a:buNone/>
            </a:pPr>
            <a:r>
              <a:rPr lang="en-US" sz="2500" b="1" dirty="0">
                <a:latin typeface="Aptos" panose="020B0004020202020204" pitchFamily="34" charset="0"/>
              </a:rPr>
              <a:t>Cost</a:t>
            </a:r>
            <a:r>
              <a:rPr lang="en-US" sz="2500" dirty="0">
                <a:latin typeface="Aptos" panose="020B0004020202020204" pitchFamily="34" charset="0"/>
              </a:rPr>
              <a:t>: </a:t>
            </a:r>
          </a:p>
          <a:p>
            <a:pPr marL="0" indent="0" algn="just">
              <a:buFont typeface="Arial" pitchFamily="34" charset="0"/>
              <a:buNone/>
            </a:pPr>
            <a:r>
              <a:rPr lang="en-US" sz="2500" dirty="0">
                <a:latin typeface="Aptos" panose="020B0004020202020204" pitchFamily="34" charset="0"/>
              </a:rPr>
              <a:t>•Apache </a:t>
            </a:r>
            <a:r>
              <a:rPr lang="en-US" sz="2500" dirty="0" err="1">
                <a:latin typeface="Aptos" panose="020B0004020202020204" pitchFamily="34" charset="0"/>
              </a:rPr>
              <a:t>NiFi</a:t>
            </a:r>
            <a:r>
              <a:rPr lang="en-US" sz="2500" dirty="0">
                <a:latin typeface="Aptos" panose="020B0004020202020204" pitchFamily="34" charset="0"/>
              </a:rPr>
              <a:t> is an open-source project distributed under the Apache License 2.0, which means it is free to download, use, and modify.</a:t>
            </a:r>
          </a:p>
          <a:p>
            <a:pPr marL="0" indent="0" algn="just">
              <a:buFont typeface="Arial" pitchFamily="34" charset="0"/>
              <a:buNone/>
            </a:pPr>
            <a:r>
              <a:rPr lang="en-US" sz="2500" dirty="0">
                <a:latin typeface="Aptos" panose="020B0004020202020204" pitchFamily="34" charset="0"/>
              </a:rPr>
              <a:t>•There are no licensing costs associated with Apache </a:t>
            </a:r>
            <a:r>
              <a:rPr lang="en-US" sz="2500" dirty="0" err="1">
                <a:latin typeface="Aptos" panose="020B0004020202020204" pitchFamily="34" charset="0"/>
              </a:rPr>
              <a:t>NiFi</a:t>
            </a:r>
            <a:r>
              <a:rPr lang="en-US" sz="2500" dirty="0">
                <a:latin typeface="Aptos" panose="020B0004020202020204" pitchFamily="34" charset="0"/>
              </a:rPr>
              <a:t> itself.</a:t>
            </a:r>
          </a:p>
        </p:txBody>
      </p:sp>
    </p:spTree>
    <p:extLst>
      <p:ext uri="{BB962C8B-B14F-4D97-AF65-F5344CB8AC3E}">
        <p14:creationId xmlns:p14="http://schemas.microsoft.com/office/powerpoint/2010/main" val="298082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727B25C-2D78-A6E7-B48F-3F4B71CD8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5245CAA2-2FB0-A7C3-9D2E-81354C9B70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5EC8603D-3255-BD3D-6A12-A67FB227C7FF}"/>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5" name="Title 3">
            <a:extLst>
              <a:ext uri="{FF2B5EF4-FFF2-40B4-BE49-F238E27FC236}">
                <a16:creationId xmlns:a16="http://schemas.microsoft.com/office/drawing/2014/main" id="{2B65CD75-560B-B83D-2A05-8B59DBA39FCF}"/>
              </a:ext>
            </a:extLst>
          </p:cNvPr>
          <p:cNvSpPr txBox="1">
            <a:spLocks/>
          </p:cNvSpPr>
          <p:nvPr/>
        </p:nvSpPr>
        <p:spPr>
          <a:xfrm>
            <a:off x="1219200" y="8434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6000" dirty="0">
              <a:latin typeface="IBM Plex Sans" panose="020B0503050203000203" pitchFamily="34" charset="0"/>
            </a:endParaRPr>
          </a:p>
        </p:txBody>
      </p:sp>
      <p:sp>
        <p:nvSpPr>
          <p:cNvPr id="6" name="Freeform 1">
            <a:extLst>
              <a:ext uri="{FF2B5EF4-FFF2-40B4-BE49-F238E27FC236}">
                <a16:creationId xmlns:a16="http://schemas.microsoft.com/office/drawing/2014/main" id="{41A193E9-519D-ADE2-2313-A59DDEFAABE9}"/>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7" name="Freeform 4">
            <a:extLst>
              <a:ext uri="{FF2B5EF4-FFF2-40B4-BE49-F238E27FC236}">
                <a16:creationId xmlns:a16="http://schemas.microsoft.com/office/drawing/2014/main" id="{23A8E0F3-9C8F-41B7-E387-FFF7371E6B54}"/>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9ED7EC5B-9E9A-DD22-448B-B38C758FB969}"/>
              </a:ext>
            </a:extLst>
          </p:cNvPr>
          <p:cNvSpPr txBox="1"/>
          <p:nvPr/>
        </p:nvSpPr>
        <p:spPr>
          <a:xfrm>
            <a:off x="843499" y="3199537"/>
            <a:ext cx="10883359" cy="5078313"/>
          </a:xfrm>
          <a:prstGeom prst="rect">
            <a:avLst/>
          </a:prstGeom>
          <a:noFill/>
        </p:spPr>
        <p:txBody>
          <a:bodyPr wrap="square">
            <a:spAutoFit/>
          </a:bodyPr>
          <a:lstStyle/>
          <a:p>
            <a:r>
              <a:rPr lang="en-US" sz="5400" b="1" i="0" dirty="0">
                <a:solidFill>
                  <a:srgbClr val="040C28"/>
                </a:solidFill>
                <a:effectLst/>
                <a:latin typeface="Aptos" panose="020B0004020202020204" pitchFamily="34" charset="0"/>
              </a:rPr>
              <a:t>Why?</a:t>
            </a:r>
          </a:p>
          <a:p>
            <a:endParaRPr lang="en-US" sz="5400" b="1" i="0" dirty="0">
              <a:solidFill>
                <a:srgbClr val="040C28"/>
              </a:solidFill>
              <a:effectLst/>
              <a:latin typeface="Aptos" panose="020B0004020202020204" pitchFamily="34" charset="0"/>
            </a:endParaRPr>
          </a:p>
          <a:p>
            <a:pPr marL="285750" indent="-285750">
              <a:buFont typeface="Arial" panose="020B0604020202020204" pitchFamily="34" charset="0"/>
              <a:buChar char="•"/>
            </a:pPr>
            <a:r>
              <a:rPr lang="en-US" sz="3600" b="0" i="0" dirty="0">
                <a:solidFill>
                  <a:srgbClr val="040C28"/>
                </a:solidFill>
                <a:effectLst/>
                <a:latin typeface="Aptos" panose="020B0004020202020204" pitchFamily="34" charset="0"/>
              </a:rPr>
              <a:t>An easy to use, powerful, and reliable system to process and distribute data</a:t>
            </a:r>
            <a:r>
              <a:rPr lang="en-US" sz="3600" b="0" i="0" dirty="0">
                <a:solidFill>
                  <a:srgbClr val="1F1F1F"/>
                </a:solidFill>
                <a:effectLst/>
                <a:latin typeface="Aptos" panose="020B0004020202020204" pitchFamily="34" charset="0"/>
              </a:rPr>
              <a:t>. </a:t>
            </a:r>
          </a:p>
          <a:p>
            <a:pPr marL="285750" indent="-285750">
              <a:buFont typeface="Arial" panose="020B0604020202020204" pitchFamily="34" charset="0"/>
              <a:buChar char="•"/>
            </a:pPr>
            <a:r>
              <a:rPr lang="en-US" sz="3600" b="0" i="0" dirty="0" err="1">
                <a:solidFill>
                  <a:srgbClr val="1F1F1F"/>
                </a:solidFill>
                <a:effectLst/>
                <a:latin typeface="Aptos" panose="020B0004020202020204" pitchFamily="34" charset="0"/>
              </a:rPr>
              <a:t>NiFi</a:t>
            </a:r>
            <a:r>
              <a:rPr lang="en-US" sz="3600" b="0" i="0" dirty="0">
                <a:solidFill>
                  <a:srgbClr val="1F1F1F"/>
                </a:solidFill>
                <a:effectLst/>
                <a:latin typeface="Aptos" panose="020B0004020202020204" pitchFamily="34" charset="0"/>
              </a:rPr>
              <a:t> automates cybersecurity, observability, event streams, and generative AI data pipelines and distribution for thousands of companies worldwide across every industry</a:t>
            </a:r>
            <a:r>
              <a:rPr lang="en-US" b="0" i="0" dirty="0">
                <a:solidFill>
                  <a:srgbClr val="1F1F1F"/>
                </a:solidFill>
                <a:effectLst/>
                <a:latin typeface="Google Sans"/>
              </a:rPr>
              <a:t>.</a:t>
            </a:r>
            <a:endParaRPr lang="en-IN" dirty="0"/>
          </a:p>
        </p:txBody>
      </p:sp>
      <p:sp>
        <p:nvSpPr>
          <p:cNvPr id="9" name="Title 1">
            <a:extLst>
              <a:ext uri="{FF2B5EF4-FFF2-40B4-BE49-F238E27FC236}">
                <a16:creationId xmlns:a16="http://schemas.microsoft.com/office/drawing/2014/main" id="{9F059E64-8A59-9953-DC9A-FF3A049D2ECC}"/>
              </a:ext>
            </a:extLst>
          </p:cNvPr>
          <p:cNvSpPr txBox="1">
            <a:spLocks/>
          </p:cNvSpPr>
          <p:nvPr/>
        </p:nvSpPr>
        <p:spPr>
          <a:xfrm>
            <a:off x="843311" y="1160727"/>
            <a:ext cx="17429261" cy="275061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100" b="1" kern="100" dirty="0">
                <a:latin typeface="Aptos" panose="020B0004020202020204" pitchFamily="34" charset="0"/>
                <a:ea typeface="Aptos" panose="020B0004020202020204" pitchFamily="34" charset="0"/>
                <a:cs typeface="Mangal" panose="02040503050203030202" pitchFamily="18" charset="0"/>
              </a:rPr>
              <a:t>ETL (Extract Transform Load)/ELT (Extract Load Transform) (2/2):</a:t>
            </a:r>
            <a:br>
              <a:rPr lang="en-IN" sz="1800" kern="100" dirty="0">
                <a:latin typeface="Aptos" panose="020B0004020202020204" pitchFamily="34" charset="0"/>
                <a:ea typeface="Aptos" panose="020B0004020202020204" pitchFamily="34" charset="0"/>
                <a:cs typeface="Mangal" panose="02040503050203030202" pitchFamily="18" charset="0"/>
              </a:rPr>
            </a:br>
            <a:endParaRPr lang="en-IN" dirty="0"/>
          </a:p>
        </p:txBody>
      </p:sp>
      <p:pic>
        <p:nvPicPr>
          <p:cNvPr id="10" name="Picture 9" descr="A close-up of a logo">
            <a:extLst>
              <a:ext uri="{FF2B5EF4-FFF2-40B4-BE49-F238E27FC236}">
                <a16:creationId xmlns:a16="http://schemas.microsoft.com/office/drawing/2014/main" id="{FB558C84-FD12-66C0-A39C-16DCC882C0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88739" y="4390636"/>
            <a:ext cx="5029200" cy="30067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0805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5" grpId="0"/>
      <p:bldP spid="6"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6169618F-7377-4687-7168-A21129C1B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2BD323FC-4411-5B75-2828-57DD33190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48134E00-8434-19D6-BCDF-B469841DB9FD}"/>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6" name="Freeform 1">
            <a:extLst>
              <a:ext uri="{FF2B5EF4-FFF2-40B4-BE49-F238E27FC236}">
                <a16:creationId xmlns:a16="http://schemas.microsoft.com/office/drawing/2014/main" id="{84608505-BF96-1E6C-CF1B-14F422C9CD46}"/>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D80A14F9-5969-409E-AAE8-94B2EC317F9C}"/>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itle 1">
            <a:extLst>
              <a:ext uri="{FF2B5EF4-FFF2-40B4-BE49-F238E27FC236}">
                <a16:creationId xmlns:a16="http://schemas.microsoft.com/office/drawing/2014/main" id="{BB19B276-6108-AEF7-73FD-A4D82C92D98E}"/>
              </a:ext>
            </a:extLst>
          </p:cNvPr>
          <p:cNvSpPr txBox="1">
            <a:spLocks/>
          </p:cNvSpPr>
          <p:nvPr/>
        </p:nvSpPr>
        <p:spPr>
          <a:xfrm>
            <a:off x="-208711" y="1548589"/>
            <a:ext cx="115062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kern="100" dirty="0">
                <a:latin typeface="Aptos" panose="020B0004020202020204" pitchFamily="34" charset="0"/>
                <a:ea typeface="Aptos" panose="020B0004020202020204" pitchFamily="34" charset="0"/>
                <a:cs typeface="Mangal" panose="02040503050203030202" pitchFamily="18" charset="0"/>
              </a:rPr>
              <a:t>Data Services and Data Integration (1/2):</a:t>
            </a:r>
            <a:br>
              <a:rPr lang="en-IN" sz="1800" kern="100" dirty="0">
                <a:latin typeface="Aptos" panose="020B0004020202020204" pitchFamily="34" charset="0"/>
                <a:ea typeface="Aptos" panose="020B0004020202020204" pitchFamily="34" charset="0"/>
                <a:cs typeface="Mangal" panose="02040503050203030202" pitchFamily="18" charset="0"/>
              </a:rPr>
            </a:br>
            <a:endParaRPr lang="en-IN" dirty="0"/>
          </a:p>
        </p:txBody>
      </p:sp>
      <p:pic>
        <p:nvPicPr>
          <p:cNvPr id="9" name="Picture 8" descr="A black and white logo">
            <a:extLst>
              <a:ext uri="{FF2B5EF4-FFF2-40B4-BE49-F238E27FC236}">
                <a16:creationId xmlns:a16="http://schemas.microsoft.com/office/drawing/2014/main" id="{83F7D080-4B70-3182-2F58-972369D840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99484" y="4931289"/>
            <a:ext cx="2929251" cy="1664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ontent Placeholder 2">
            <a:extLst>
              <a:ext uri="{FF2B5EF4-FFF2-40B4-BE49-F238E27FC236}">
                <a16:creationId xmlns:a16="http://schemas.microsoft.com/office/drawing/2014/main" id="{06018D74-2973-65B4-BE65-A5D3C46E9403}"/>
              </a:ext>
            </a:extLst>
          </p:cNvPr>
          <p:cNvSpPr txBox="1">
            <a:spLocks/>
          </p:cNvSpPr>
          <p:nvPr/>
        </p:nvSpPr>
        <p:spPr>
          <a:xfrm>
            <a:off x="858739" y="2736013"/>
            <a:ext cx="11638061" cy="6045708"/>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latin typeface="Aptos" panose="020B0004020202020204" pitchFamily="34" charset="0"/>
              </a:rPr>
              <a:t>Recommendation</a:t>
            </a:r>
            <a:r>
              <a:rPr lang="en-US" dirty="0">
                <a:latin typeface="Aptos" panose="020B0004020202020204" pitchFamily="34" charset="0"/>
              </a:rPr>
              <a:t>: Apache Kafka</a:t>
            </a:r>
          </a:p>
          <a:p>
            <a:pPr marL="0" indent="0">
              <a:buNone/>
            </a:pPr>
            <a:endParaRPr lang="en-US" dirty="0">
              <a:latin typeface="Aptos" panose="020B0004020202020204" pitchFamily="34" charset="0"/>
            </a:endParaRPr>
          </a:p>
          <a:p>
            <a:pPr marL="0" indent="0">
              <a:buNone/>
            </a:pPr>
            <a:r>
              <a:rPr lang="en-US" b="1" dirty="0">
                <a:latin typeface="Aptos" panose="020B0004020202020204" pitchFamily="34" charset="0"/>
              </a:rPr>
              <a:t>Description</a:t>
            </a:r>
            <a:r>
              <a:rPr lang="en-US" dirty="0">
                <a:latin typeface="Aptos" panose="020B0004020202020204" pitchFamily="34" charset="0"/>
              </a:rPr>
              <a:t>: Apache Kafka is a distributed event store and stream-processing platform. It is an open-source system developed by the Apache Software Foundation written in Java and Scala. The project aims to provide a unified, high-throughput, low-latency platform for handling real-time data feeds. Kafka can connect to external systems (for data import/export) via Kafka Connect and provides the Kafka Streams libraries for stream processing applications. </a:t>
            </a:r>
          </a:p>
          <a:p>
            <a:pPr marL="0" indent="0">
              <a:buNone/>
            </a:pPr>
            <a:endParaRPr lang="en-US" dirty="0">
              <a:latin typeface="Aptos" panose="020B0004020202020204" pitchFamily="34" charset="0"/>
            </a:endParaRPr>
          </a:p>
          <a:p>
            <a:pPr marL="0" indent="0">
              <a:buNone/>
            </a:pPr>
            <a:r>
              <a:rPr lang="en-US" b="1" dirty="0">
                <a:latin typeface="Aptos" panose="020B0004020202020204" pitchFamily="34" charset="0"/>
              </a:rPr>
              <a:t>Operating System</a:t>
            </a:r>
            <a:r>
              <a:rPr lang="en-US" dirty="0">
                <a:latin typeface="Aptos" panose="020B0004020202020204" pitchFamily="34" charset="0"/>
              </a:rPr>
              <a:t>:  Windows, macOS, Linux</a:t>
            </a:r>
          </a:p>
          <a:p>
            <a:pPr marL="0" indent="0">
              <a:buNone/>
            </a:pPr>
            <a:endParaRPr lang="en-US" dirty="0">
              <a:latin typeface="Aptos" panose="020B0004020202020204" pitchFamily="34" charset="0"/>
            </a:endParaRPr>
          </a:p>
          <a:p>
            <a:pPr marL="0" indent="0">
              <a:buFont typeface="Arial" pitchFamily="34" charset="0"/>
              <a:buNone/>
            </a:pPr>
            <a:r>
              <a:rPr lang="en-US" b="1" dirty="0">
                <a:latin typeface="Aptos" panose="020B0004020202020204" pitchFamily="34" charset="0"/>
              </a:rPr>
              <a:t>Cost</a:t>
            </a:r>
            <a:r>
              <a:rPr lang="en-US" dirty="0">
                <a:latin typeface="Aptos" panose="020B0004020202020204" pitchFamily="34" charset="0"/>
              </a:rPr>
              <a:t>: </a:t>
            </a:r>
          </a:p>
          <a:p>
            <a:pPr marL="0" indent="0">
              <a:buFont typeface="Arial" pitchFamily="34" charset="0"/>
              <a:buNone/>
            </a:pPr>
            <a:r>
              <a:rPr lang="en-US" dirty="0">
                <a:latin typeface="Aptos" panose="020B0004020202020204" pitchFamily="34" charset="0"/>
              </a:rPr>
              <a:t>•Apache Kafka is an open-source project distributed under the Apache License 2.0, which means it is free to download, use, and modify.</a:t>
            </a:r>
          </a:p>
          <a:p>
            <a:pPr marL="0" indent="0">
              <a:buFont typeface="Arial" pitchFamily="34" charset="0"/>
              <a:buNone/>
            </a:pPr>
            <a:r>
              <a:rPr lang="en-US" dirty="0">
                <a:latin typeface="Aptos" panose="020B0004020202020204" pitchFamily="34" charset="0"/>
              </a:rPr>
              <a:t>•There are no licensing costs associated with Apache Kafka itself.</a:t>
            </a:r>
          </a:p>
          <a:p>
            <a:endParaRPr lang="en-IN" dirty="0"/>
          </a:p>
        </p:txBody>
      </p:sp>
    </p:spTree>
    <p:extLst>
      <p:ext uri="{BB962C8B-B14F-4D97-AF65-F5344CB8AC3E}">
        <p14:creationId xmlns:p14="http://schemas.microsoft.com/office/powerpoint/2010/main" val="114987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DD3DB9D0-389C-9934-C1E0-ED271EE43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F6A37CED-080E-3E8A-C71A-50CA421E52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DA55B7C2-9AF0-869B-16E3-F0DF3FD8C323}"/>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5" name="Title 3">
            <a:extLst>
              <a:ext uri="{FF2B5EF4-FFF2-40B4-BE49-F238E27FC236}">
                <a16:creationId xmlns:a16="http://schemas.microsoft.com/office/drawing/2014/main" id="{8C122AC0-48AD-0841-4BEA-0684CBA16C93}"/>
              </a:ext>
            </a:extLst>
          </p:cNvPr>
          <p:cNvSpPr txBox="1">
            <a:spLocks/>
          </p:cNvSpPr>
          <p:nvPr/>
        </p:nvSpPr>
        <p:spPr>
          <a:xfrm>
            <a:off x="1219200" y="8434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6000" dirty="0">
              <a:latin typeface="IBM Plex Sans" panose="020B0503050203000203" pitchFamily="34" charset="0"/>
            </a:endParaRPr>
          </a:p>
        </p:txBody>
      </p:sp>
      <p:sp>
        <p:nvSpPr>
          <p:cNvPr id="6" name="Freeform 1">
            <a:extLst>
              <a:ext uri="{FF2B5EF4-FFF2-40B4-BE49-F238E27FC236}">
                <a16:creationId xmlns:a16="http://schemas.microsoft.com/office/drawing/2014/main" id="{862C5669-752E-D036-0D9E-A00F87746F9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EC946392-2C38-CB33-F96F-F198AD0F2F0A}"/>
              </a:ext>
            </a:extLst>
          </p:cNvPr>
          <p:cNvSpPr/>
          <p:nvPr/>
        </p:nvSpPr>
        <p:spPr>
          <a:xfrm flipH="1" flipV="1">
            <a:off x="-624683" y="7879586"/>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82981C0F-832B-91B1-70DA-72CE18384462}"/>
              </a:ext>
            </a:extLst>
          </p:cNvPr>
          <p:cNvSpPr txBox="1"/>
          <p:nvPr/>
        </p:nvSpPr>
        <p:spPr>
          <a:xfrm>
            <a:off x="826917" y="2874152"/>
            <a:ext cx="9993483" cy="6186309"/>
          </a:xfrm>
          <a:prstGeom prst="rect">
            <a:avLst/>
          </a:prstGeom>
          <a:noFill/>
        </p:spPr>
        <p:txBody>
          <a:bodyPr wrap="square">
            <a:spAutoFit/>
          </a:bodyPr>
          <a:lstStyle/>
          <a:p>
            <a:r>
              <a:rPr lang="en-US" sz="5400" b="1" i="0" dirty="0">
                <a:solidFill>
                  <a:srgbClr val="1F1F1F"/>
                </a:solidFill>
                <a:effectLst/>
                <a:latin typeface="Aptos" panose="020B0004020202020204" pitchFamily="34" charset="0"/>
              </a:rPr>
              <a:t>Why?</a:t>
            </a:r>
          </a:p>
          <a:p>
            <a:endParaRPr lang="en-US" sz="5400" b="1" i="0" dirty="0">
              <a:solidFill>
                <a:srgbClr val="1F1F1F"/>
              </a:solidFill>
              <a:effectLst/>
              <a:latin typeface="Aptos" panose="020B0004020202020204" pitchFamily="34" charset="0"/>
            </a:endParaRPr>
          </a:p>
          <a:p>
            <a:pPr marL="285750" indent="-285750">
              <a:buFont typeface="Arial" panose="020B0604020202020204" pitchFamily="34" charset="0"/>
              <a:buChar char="•"/>
            </a:pPr>
            <a:r>
              <a:rPr lang="en-US" sz="3600" b="0" i="0" dirty="0">
                <a:solidFill>
                  <a:srgbClr val="1F1F1F"/>
                </a:solidFill>
                <a:effectLst/>
                <a:latin typeface="Aptos" panose="020B0004020202020204" pitchFamily="34" charset="0"/>
              </a:rPr>
              <a:t>Kafka </a:t>
            </a:r>
            <a:r>
              <a:rPr lang="en-US" sz="3600" b="0" i="0" dirty="0">
                <a:solidFill>
                  <a:srgbClr val="040C28"/>
                </a:solidFill>
                <a:effectLst/>
                <a:latin typeface="Aptos" panose="020B0004020202020204" pitchFamily="34" charset="0"/>
              </a:rPr>
              <a:t>provides scalability by allowing partitions to be distributed across different servers</a:t>
            </a:r>
            <a:r>
              <a:rPr lang="en-US" sz="3600" b="0" i="0" dirty="0">
                <a:solidFill>
                  <a:srgbClr val="1F1F1F"/>
                </a:solidFill>
                <a:effectLst/>
                <a:latin typeface="Aptos" panose="020B0004020202020204" pitchFamily="34" charset="0"/>
              </a:rPr>
              <a:t>. </a:t>
            </a:r>
          </a:p>
          <a:p>
            <a:pPr marL="285750" indent="-285750">
              <a:buFont typeface="Arial" panose="020B0604020202020204" pitchFamily="34" charset="0"/>
              <a:buChar char="•"/>
            </a:pPr>
            <a:r>
              <a:rPr lang="en-US" sz="3600" b="0" i="0" dirty="0">
                <a:solidFill>
                  <a:srgbClr val="1F1F1F"/>
                </a:solidFill>
                <a:effectLst/>
                <a:latin typeface="Aptos" panose="020B0004020202020204" pitchFamily="34" charset="0"/>
              </a:rPr>
              <a:t>Increase the number of consumers to the queue to scale out processing across those competing consumers. </a:t>
            </a:r>
          </a:p>
          <a:p>
            <a:pPr marL="285750" indent="-285750">
              <a:buFont typeface="Arial" panose="020B0604020202020204" pitchFamily="34" charset="0"/>
              <a:buChar char="•"/>
            </a:pPr>
            <a:r>
              <a:rPr lang="en-US" sz="3600" b="0" i="0" dirty="0">
                <a:solidFill>
                  <a:srgbClr val="1F1F1F"/>
                </a:solidFill>
                <a:effectLst/>
                <a:latin typeface="Aptos" panose="020B0004020202020204" pitchFamily="34" charset="0"/>
              </a:rPr>
              <a:t>Policy based, for example messages may be stored for one day. </a:t>
            </a:r>
          </a:p>
          <a:p>
            <a:pPr marL="285750" indent="-285750">
              <a:buFont typeface="Arial" panose="020B0604020202020204" pitchFamily="34" charset="0"/>
              <a:buChar char="•"/>
            </a:pPr>
            <a:r>
              <a:rPr lang="en-US" sz="3600" b="0" i="0" dirty="0">
                <a:solidFill>
                  <a:srgbClr val="1F1F1F"/>
                </a:solidFill>
                <a:effectLst/>
                <a:latin typeface="Aptos" panose="020B0004020202020204" pitchFamily="34" charset="0"/>
              </a:rPr>
              <a:t>The user can configure this retention window.</a:t>
            </a:r>
            <a:endParaRPr lang="en-IN" sz="3600" dirty="0">
              <a:latin typeface="Aptos" panose="020B0004020202020204" pitchFamily="34" charset="0"/>
            </a:endParaRPr>
          </a:p>
        </p:txBody>
      </p:sp>
      <p:sp>
        <p:nvSpPr>
          <p:cNvPr id="10" name="Title 1">
            <a:extLst>
              <a:ext uri="{FF2B5EF4-FFF2-40B4-BE49-F238E27FC236}">
                <a16:creationId xmlns:a16="http://schemas.microsoft.com/office/drawing/2014/main" id="{789DFE90-39E7-B5AE-382C-0FBDD6DD0629}"/>
              </a:ext>
            </a:extLst>
          </p:cNvPr>
          <p:cNvSpPr txBox="1">
            <a:spLocks/>
          </p:cNvSpPr>
          <p:nvPr/>
        </p:nvSpPr>
        <p:spPr>
          <a:xfrm>
            <a:off x="-208711" y="1548589"/>
            <a:ext cx="115062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kern="100" dirty="0">
                <a:latin typeface="Aptos" panose="020B0004020202020204" pitchFamily="34" charset="0"/>
                <a:ea typeface="Aptos" panose="020B0004020202020204" pitchFamily="34" charset="0"/>
                <a:cs typeface="Mangal" panose="02040503050203030202" pitchFamily="18" charset="0"/>
              </a:rPr>
              <a:t>Data Services and Data Integration (2/2):</a:t>
            </a:r>
            <a:br>
              <a:rPr lang="en-IN" sz="1800" kern="100" dirty="0">
                <a:latin typeface="Aptos" panose="020B0004020202020204" pitchFamily="34" charset="0"/>
                <a:ea typeface="Aptos" panose="020B0004020202020204" pitchFamily="34" charset="0"/>
                <a:cs typeface="Mangal" panose="02040503050203030202" pitchFamily="18" charset="0"/>
              </a:rPr>
            </a:br>
            <a:endParaRPr lang="en-IN" dirty="0"/>
          </a:p>
        </p:txBody>
      </p:sp>
      <p:pic>
        <p:nvPicPr>
          <p:cNvPr id="11" name="Picture 10" descr="A black and white logo">
            <a:extLst>
              <a:ext uri="{FF2B5EF4-FFF2-40B4-BE49-F238E27FC236}">
                <a16:creationId xmlns:a16="http://schemas.microsoft.com/office/drawing/2014/main" id="{F73BA9B2-DF96-17FE-E28A-C42F92A0DE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35089" y="5143500"/>
            <a:ext cx="2929251" cy="1664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783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5" grpId="0"/>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F0BC664-234D-AD41-9035-22D7EA1B9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81E62AF3-C84A-AC6C-C775-B5B755964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60AEDAF4-F1F0-CEE6-C696-2C8CE6441E74}"/>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5" name="Title 3">
            <a:extLst>
              <a:ext uri="{FF2B5EF4-FFF2-40B4-BE49-F238E27FC236}">
                <a16:creationId xmlns:a16="http://schemas.microsoft.com/office/drawing/2014/main" id="{5C490D12-5669-65E2-8307-CA21C7C28885}"/>
              </a:ext>
            </a:extLst>
          </p:cNvPr>
          <p:cNvSpPr txBox="1">
            <a:spLocks/>
          </p:cNvSpPr>
          <p:nvPr/>
        </p:nvSpPr>
        <p:spPr>
          <a:xfrm>
            <a:off x="1219200" y="8434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6000" dirty="0">
              <a:latin typeface="IBM Plex Sans" panose="020B0503050203000203" pitchFamily="34" charset="0"/>
            </a:endParaRPr>
          </a:p>
        </p:txBody>
      </p:sp>
      <p:sp>
        <p:nvSpPr>
          <p:cNvPr id="6" name="Freeform 1">
            <a:extLst>
              <a:ext uri="{FF2B5EF4-FFF2-40B4-BE49-F238E27FC236}">
                <a16:creationId xmlns:a16="http://schemas.microsoft.com/office/drawing/2014/main" id="{B8B267CA-2993-F23E-B03C-A6CB5A5FDC5F}"/>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7" name="Freeform 4">
            <a:extLst>
              <a:ext uri="{FF2B5EF4-FFF2-40B4-BE49-F238E27FC236}">
                <a16:creationId xmlns:a16="http://schemas.microsoft.com/office/drawing/2014/main" id="{10C1422D-A1B7-EB58-C3CA-5C4F0447E26C}"/>
              </a:ext>
            </a:extLst>
          </p:cNvPr>
          <p:cNvSpPr/>
          <p:nvPr/>
        </p:nvSpPr>
        <p:spPr>
          <a:xfrm flipH="1" flipV="1">
            <a:off x="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itle 1">
            <a:extLst>
              <a:ext uri="{FF2B5EF4-FFF2-40B4-BE49-F238E27FC236}">
                <a16:creationId xmlns:a16="http://schemas.microsoft.com/office/drawing/2014/main" id="{BEF6CDCB-C6B1-A395-9DCB-64413C614062}"/>
              </a:ext>
            </a:extLst>
          </p:cNvPr>
          <p:cNvSpPr txBox="1">
            <a:spLocks/>
          </p:cNvSpPr>
          <p:nvPr/>
        </p:nvSpPr>
        <p:spPr>
          <a:xfrm>
            <a:off x="847883" y="1589121"/>
            <a:ext cx="12573000" cy="133054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kern="100" dirty="0">
                <a:latin typeface="Aptos" panose="020B0004020202020204" pitchFamily="34" charset="0"/>
                <a:ea typeface="Aptos" panose="020B0004020202020204" pitchFamily="34" charset="0"/>
                <a:cs typeface="Mangal" panose="02040503050203030202" pitchFamily="18" charset="0"/>
              </a:rPr>
              <a:t>Master Data Management (1/2):</a:t>
            </a:r>
            <a:br>
              <a:rPr lang="en-IN" sz="3200" kern="100" dirty="0">
                <a:latin typeface="Aptos" panose="020B0004020202020204" pitchFamily="34" charset="0"/>
                <a:ea typeface="Aptos" panose="020B0004020202020204" pitchFamily="34" charset="0"/>
                <a:cs typeface="Mangal" panose="02040503050203030202" pitchFamily="18" charset="0"/>
              </a:rPr>
            </a:br>
            <a:endParaRPr lang="en-IN" sz="6600" dirty="0"/>
          </a:p>
        </p:txBody>
      </p:sp>
      <p:pic>
        <p:nvPicPr>
          <p:cNvPr id="9" name="Picture 8" descr="A logo for a company">
            <a:extLst>
              <a:ext uri="{FF2B5EF4-FFF2-40B4-BE49-F238E27FC236}">
                <a16:creationId xmlns:a16="http://schemas.microsoft.com/office/drawing/2014/main" id="{6920FC13-A3B5-62FB-5010-5AB4969CB8C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590106" y="4962538"/>
            <a:ext cx="3717645" cy="20925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ontent Placeholder 2">
            <a:extLst>
              <a:ext uri="{FF2B5EF4-FFF2-40B4-BE49-F238E27FC236}">
                <a16:creationId xmlns:a16="http://schemas.microsoft.com/office/drawing/2014/main" id="{21D7C0E2-527F-6F8F-F84D-ECFFA4B3D583}"/>
              </a:ext>
            </a:extLst>
          </p:cNvPr>
          <p:cNvSpPr txBox="1">
            <a:spLocks/>
          </p:cNvSpPr>
          <p:nvPr/>
        </p:nvSpPr>
        <p:spPr>
          <a:xfrm>
            <a:off x="1006156" y="3171627"/>
            <a:ext cx="11719244" cy="6838951"/>
          </a:xfrm>
          <a:prstGeom prst="rect">
            <a:avLst/>
          </a:prstGeom>
        </p:spPr>
        <p:txBody>
          <a:bodyPr>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5000"/>
              </a:lnSpc>
              <a:spcAft>
                <a:spcPts val="800"/>
              </a:spcAft>
              <a:buNone/>
            </a:pPr>
            <a:r>
              <a:rPr lang="en-US" sz="6400" b="1" kern="100" dirty="0">
                <a:latin typeface="Aptos" panose="020B0004020202020204" pitchFamily="34" charset="0"/>
                <a:ea typeface="Aptos" panose="020B0004020202020204" pitchFamily="34" charset="0"/>
                <a:cs typeface="Mangal" panose="02040503050203030202" pitchFamily="18" charset="0"/>
              </a:rPr>
              <a:t>Recommendation</a:t>
            </a:r>
            <a:r>
              <a:rPr lang="en-US" sz="6400" kern="100" dirty="0">
                <a:latin typeface="Aptos" panose="020B0004020202020204" pitchFamily="34" charset="0"/>
                <a:ea typeface="Aptos" panose="020B0004020202020204" pitchFamily="34" charset="0"/>
                <a:cs typeface="Mangal" panose="02040503050203030202" pitchFamily="18" charset="0"/>
              </a:rPr>
              <a:t>: Talented Community Edition</a:t>
            </a:r>
            <a:endParaRPr lang="en-IN" sz="64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spcAft>
                <a:spcPts val="800"/>
              </a:spcAft>
              <a:buNone/>
            </a:pPr>
            <a:r>
              <a:rPr lang="en-US" sz="6400" b="1" kern="100" dirty="0">
                <a:latin typeface="Aptos" panose="020B0004020202020204" pitchFamily="34" charset="0"/>
                <a:ea typeface="Aptos" panose="020B0004020202020204" pitchFamily="34" charset="0"/>
                <a:cs typeface="Mangal" panose="02040503050203030202" pitchFamily="18" charset="0"/>
              </a:rPr>
              <a:t>Description</a:t>
            </a:r>
            <a:r>
              <a:rPr lang="en-US" sz="6400" kern="100" dirty="0">
                <a:latin typeface="Aptos" panose="020B0004020202020204" pitchFamily="34" charset="0"/>
                <a:ea typeface="Aptos" panose="020B0004020202020204" pitchFamily="34" charset="0"/>
                <a:cs typeface="Mangal" panose="02040503050203030202" pitchFamily="18" charset="0"/>
              </a:rPr>
              <a:t>: Talend MDM Server is where the live version of the master data is stored. The MDM Repository contains a working copy of the data, and can be stored locally (that is, on the same machine as Talend Studio) or remotely, based on a Git server. The data from the MDM Repository must be deployed to Talend MDM Server before it can be accessed by users of Talend MDM Web UI. </a:t>
            </a:r>
          </a:p>
          <a:p>
            <a:pPr marL="0" indent="0">
              <a:lnSpc>
                <a:spcPct val="115000"/>
              </a:lnSpc>
              <a:spcAft>
                <a:spcPts val="800"/>
              </a:spcAft>
              <a:buNone/>
            </a:pPr>
            <a:r>
              <a:rPr lang="en-US" sz="6400" b="1" kern="100" dirty="0">
                <a:latin typeface="Aptos" panose="020B0004020202020204" pitchFamily="34" charset="0"/>
                <a:ea typeface="Aptos" panose="020B0004020202020204" pitchFamily="34" charset="0"/>
                <a:cs typeface="Mangal" panose="02040503050203030202" pitchFamily="18" charset="0"/>
              </a:rPr>
              <a:t>Operating System</a:t>
            </a:r>
            <a:r>
              <a:rPr lang="en-US" sz="6400" kern="100" dirty="0">
                <a:latin typeface="Aptos" panose="020B0004020202020204" pitchFamily="34" charset="0"/>
                <a:ea typeface="Aptos" panose="020B0004020202020204" pitchFamily="34" charset="0"/>
                <a:cs typeface="Mangal" panose="02040503050203030202" pitchFamily="18" charset="0"/>
              </a:rPr>
              <a:t>:  Windows, macOS, Linux</a:t>
            </a:r>
            <a:endParaRPr lang="en-IN" sz="64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spcAft>
                <a:spcPts val="800"/>
              </a:spcAft>
              <a:buFont typeface="Arial" pitchFamily="34" charset="0"/>
              <a:buNone/>
            </a:pPr>
            <a:r>
              <a:rPr lang="en-US" sz="6400" b="1" kern="100" dirty="0">
                <a:latin typeface="Aptos" panose="020B0004020202020204" pitchFamily="34" charset="0"/>
                <a:ea typeface="Aptos" panose="020B0004020202020204" pitchFamily="34" charset="0"/>
                <a:cs typeface="Mangal" panose="02040503050203030202" pitchFamily="18" charset="0"/>
              </a:rPr>
              <a:t>Cost</a:t>
            </a:r>
            <a:r>
              <a:rPr lang="en-US" sz="6400" kern="100" dirty="0">
                <a:latin typeface="Aptos" panose="020B0004020202020204" pitchFamily="34" charset="0"/>
                <a:ea typeface="Aptos" panose="020B0004020202020204" pitchFamily="34" charset="0"/>
                <a:cs typeface="Mangal" panose="02040503050203030202" pitchFamily="18" charset="0"/>
              </a:rPr>
              <a:t>: </a:t>
            </a:r>
            <a:endParaRPr lang="en-IN" sz="6400" kern="100" dirty="0">
              <a:latin typeface="Aptos" panose="020B0004020202020204" pitchFamily="34" charset="0"/>
              <a:ea typeface="Aptos" panose="020B0004020202020204" pitchFamily="34" charset="0"/>
              <a:cs typeface="Mangal" panose="02040503050203030202" pitchFamily="18" charset="0"/>
            </a:endParaRPr>
          </a:p>
          <a:p>
            <a:pPr lvl="2">
              <a:lnSpc>
                <a:spcPct val="115000"/>
              </a:lnSpc>
              <a:buFont typeface="Symbol" panose="05050102010706020507" pitchFamily="18" charset="2"/>
              <a:buChar char=""/>
            </a:pPr>
            <a:r>
              <a:rPr lang="en-US" sz="5600" kern="100" dirty="0">
                <a:latin typeface="Aptos" panose="020B0004020202020204" pitchFamily="34" charset="0"/>
                <a:ea typeface="Aptos" panose="020B0004020202020204" pitchFamily="34" charset="0"/>
                <a:cs typeface="Mangal" panose="02040503050203030202" pitchFamily="18" charset="0"/>
              </a:rPr>
              <a:t>Talented MDM Server is an open-source project distributed under the Apache License 2.0, which means it is free to download, use, and modify.</a:t>
            </a:r>
            <a:endParaRPr lang="en-IN" sz="5600" kern="100" dirty="0">
              <a:latin typeface="Aptos" panose="020B0004020202020204" pitchFamily="34" charset="0"/>
              <a:ea typeface="Aptos" panose="020B0004020202020204" pitchFamily="34" charset="0"/>
              <a:cs typeface="Mangal" panose="02040503050203030202" pitchFamily="18" charset="0"/>
            </a:endParaRPr>
          </a:p>
          <a:p>
            <a:pPr lvl="2">
              <a:lnSpc>
                <a:spcPct val="115000"/>
              </a:lnSpc>
              <a:buFont typeface="Symbol" panose="05050102010706020507" pitchFamily="18" charset="2"/>
              <a:buChar char=""/>
            </a:pPr>
            <a:r>
              <a:rPr lang="en-US" sz="5600" kern="100" dirty="0">
                <a:latin typeface="Aptos" panose="020B0004020202020204" pitchFamily="34" charset="0"/>
                <a:ea typeface="Aptos" panose="020B0004020202020204" pitchFamily="34" charset="0"/>
                <a:cs typeface="Mangal" panose="02040503050203030202" pitchFamily="18" charset="0"/>
              </a:rPr>
              <a:t>There are no licensing costs associated with Talented MDM server itself.</a:t>
            </a:r>
            <a:endParaRPr lang="en-IN" sz="5600" kern="100" dirty="0">
              <a:latin typeface="Aptos" panose="020B0004020202020204" pitchFamily="34" charset="0"/>
              <a:ea typeface="Aptos" panose="020B0004020202020204" pitchFamily="34" charset="0"/>
              <a:cs typeface="Mangal" panose="02040503050203030202" pitchFamily="18" charset="0"/>
            </a:endParaRPr>
          </a:p>
          <a:p>
            <a:pPr lvl="2">
              <a:lnSpc>
                <a:spcPct val="115000"/>
              </a:lnSpc>
              <a:spcAft>
                <a:spcPts val="800"/>
              </a:spcAft>
              <a:buFont typeface="Symbol" panose="05050102010706020507" pitchFamily="18" charset="2"/>
              <a:buChar char=""/>
            </a:pPr>
            <a:r>
              <a:rPr lang="en-US" sz="5600" kern="100" dirty="0">
                <a:latin typeface="Aptos" panose="020B0004020202020204" pitchFamily="34" charset="0"/>
                <a:ea typeface="Aptos" panose="020B0004020202020204" pitchFamily="34" charset="0"/>
                <a:cs typeface="Mangal" panose="02040503050203030202" pitchFamily="18" charset="0"/>
              </a:rPr>
              <a:t>Organizations can download, install, and use the software without any upfront fees or subscription charges. However, it's essential to consider the total cost of ownership (TCO), which may include costs related to infrastructure, maintenance, support, and training.</a:t>
            </a:r>
            <a:endParaRPr lang="en-IN" sz="5600" kern="100" dirty="0">
              <a:latin typeface="Aptos" panose="020B0004020202020204" pitchFamily="34" charset="0"/>
              <a:ea typeface="Aptos" panose="020B000402020202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59684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5" grpId="0"/>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0438641-7C97-73C6-6D17-6623E5AB4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6F1BBB82-9145-6125-1E49-F8706C6B2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C85F3E8B-2BEE-39B3-C6FD-4781898F4B67}"/>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5" name="Title 3">
            <a:extLst>
              <a:ext uri="{FF2B5EF4-FFF2-40B4-BE49-F238E27FC236}">
                <a16:creationId xmlns:a16="http://schemas.microsoft.com/office/drawing/2014/main" id="{B17C82A3-032E-97E4-48DE-A1E5595BCBC0}"/>
              </a:ext>
            </a:extLst>
          </p:cNvPr>
          <p:cNvSpPr txBox="1">
            <a:spLocks/>
          </p:cNvSpPr>
          <p:nvPr/>
        </p:nvSpPr>
        <p:spPr>
          <a:xfrm>
            <a:off x="1219200" y="8434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6000" dirty="0">
              <a:latin typeface="IBM Plex Sans" panose="020B0503050203000203" pitchFamily="34" charset="0"/>
            </a:endParaRPr>
          </a:p>
        </p:txBody>
      </p:sp>
      <p:sp>
        <p:nvSpPr>
          <p:cNvPr id="6" name="Freeform 1">
            <a:extLst>
              <a:ext uri="{FF2B5EF4-FFF2-40B4-BE49-F238E27FC236}">
                <a16:creationId xmlns:a16="http://schemas.microsoft.com/office/drawing/2014/main" id="{D4F583D5-F69C-133A-7119-FCD472AE4E98}"/>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8DE184F2-C6C9-13D7-C8AC-B347591C20B5}"/>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21DD290C-36F4-6E03-A650-A88300AE831B}"/>
              </a:ext>
            </a:extLst>
          </p:cNvPr>
          <p:cNvSpPr txBox="1"/>
          <p:nvPr/>
        </p:nvSpPr>
        <p:spPr>
          <a:xfrm>
            <a:off x="1219200" y="2773654"/>
            <a:ext cx="15090773" cy="6463308"/>
          </a:xfrm>
          <a:prstGeom prst="rect">
            <a:avLst/>
          </a:prstGeom>
          <a:noFill/>
        </p:spPr>
        <p:txBody>
          <a:bodyPr wrap="square">
            <a:spAutoFit/>
          </a:bodyPr>
          <a:lstStyle/>
          <a:p>
            <a:r>
              <a:rPr lang="en-US" sz="5400" b="1" dirty="0"/>
              <a:t>Why?</a:t>
            </a:r>
          </a:p>
          <a:p>
            <a:pPr marL="285750" indent="-285750">
              <a:buFont typeface="Arial" panose="020B0604020202020204" pitchFamily="34" charset="0"/>
              <a:buChar char="•"/>
            </a:pPr>
            <a:r>
              <a:rPr lang="en-US" sz="3600" dirty="0"/>
              <a:t>Data consistency</a:t>
            </a:r>
          </a:p>
          <a:p>
            <a:pPr marL="285750" indent="-285750">
              <a:buFont typeface="Arial" panose="020B0604020202020204" pitchFamily="34" charset="0"/>
              <a:buChar char="•"/>
            </a:pPr>
            <a:r>
              <a:rPr lang="en-US" sz="3600" dirty="0"/>
              <a:t>Enhanced data quality</a:t>
            </a:r>
          </a:p>
          <a:p>
            <a:pPr marL="285750" indent="-285750">
              <a:buFont typeface="Arial" panose="020B0604020202020204" pitchFamily="34" charset="0"/>
              <a:buChar char="•"/>
            </a:pPr>
            <a:r>
              <a:rPr lang="en-US" sz="3600" dirty="0"/>
              <a:t>Streamlined operations</a:t>
            </a:r>
          </a:p>
          <a:p>
            <a:pPr marL="285750" indent="-285750">
              <a:buFont typeface="Arial" panose="020B0604020202020204" pitchFamily="34" charset="0"/>
              <a:buChar char="•"/>
            </a:pPr>
            <a:r>
              <a:rPr lang="en-US" sz="3600" dirty="0"/>
              <a:t>Single version of truth</a:t>
            </a:r>
          </a:p>
          <a:p>
            <a:pPr marL="285750" indent="-285750">
              <a:buFont typeface="Arial" panose="020B0604020202020204" pitchFamily="34" charset="0"/>
              <a:buChar char="•"/>
            </a:pPr>
            <a:r>
              <a:rPr lang="en-US" sz="3600" dirty="0"/>
              <a:t>Improved decision-making</a:t>
            </a:r>
          </a:p>
          <a:p>
            <a:pPr marL="285750" indent="-285750">
              <a:buFont typeface="Arial" panose="020B0604020202020204" pitchFamily="34" charset="0"/>
              <a:buChar char="•"/>
            </a:pPr>
            <a:r>
              <a:rPr lang="en-US" sz="3600" dirty="0"/>
              <a:t>Regulatory compliance</a:t>
            </a:r>
          </a:p>
          <a:p>
            <a:pPr marL="285750" indent="-285750">
              <a:buFont typeface="Arial" panose="020B0604020202020204" pitchFamily="34" charset="0"/>
              <a:buChar char="•"/>
            </a:pPr>
            <a:r>
              <a:rPr lang="en-US" sz="3600" dirty="0"/>
              <a:t>Reduced costs</a:t>
            </a:r>
          </a:p>
          <a:p>
            <a:pPr marL="285750" indent="-285750">
              <a:buFont typeface="Arial" panose="020B0604020202020204" pitchFamily="34" charset="0"/>
              <a:buChar char="•"/>
            </a:pPr>
            <a:r>
              <a:rPr lang="en-US" sz="3600" dirty="0"/>
              <a:t>Enhanced customer experience</a:t>
            </a:r>
          </a:p>
          <a:p>
            <a:pPr marL="285750" indent="-285750">
              <a:buFont typeface="Arial" panose="020B0604020202020204" pitchFamily="34" charset="0"/>
              <a:buChar char="•"/>
            </a:pPr>
            <a:r>
              <a:rPr lang="en-US" sz="3600" dirty="0"/>
              <a:t>Agility in innovation</a:t>
            </a:r>
          </a:p>
          <a:p>
            <a:pPr marL="285750" indent="-285750">
              <a:buFont typeface="Arial" panose="020B0604020202020204" pitchFamily="34" charset="0"/>
              <a:buChar char="•"/>
            </a:pPr>
            <a:r>
              <a:rPr lang="en-US" sz="3600" dirty="0"/>
              <a:t>Risk management</a:t>
            </a:r>
            <a:endParaRPr lang="en-IN" sz="3600" dirty="0"/>
          </a:p>
        </p:txBody>
      </p:sp>
      <p:sp>
        <p:nvSpPr>
          <p:cNvPr id="9" name="Title 1">
            <a:extLst>
              <a:ext uri="{FF2B5EF4-FFF2-40B4-BE49-F238E27FC236}">
                <a16:creationId xmlns:a16="http://schemas.microsoft.com/office/drawing/2014/main" id="{2E6EAA51-BCE9-61DF-A2AB-645F77F91CC5}"/>
              </a:ext>
            </a:extLst>
          </p:cNvPr>
          <p:cNvSpPr txBox="1">
            <a:spLocks/>
          </p:cNvSpPr>
          <p:nvPr/>
        </p:nvSpPr>
        <p:spPr>
          <a:xfrm>
            <a:off x="847883" y="1589121"/>
            <a:ext cx="12573000" cy="133054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kern="100" dirty="0">
                <a:latin typeface="Aptos" panose="020B0004020202020204" pitchFamily="34" charset="0"/>
                <a:ea typeface="Aptos" panose="020B0004020202020204" pitchFamily="34" charset="0"/>
                <a:cs typeface="Mangal" panose="02040503050203030202" pitchFamily="18" charset="0"/>
              </a:rPr>
              <a:t>Master Data Management (2/2):</a:t>
            </a:r>
            <a:br>
              <a:rPr lang="en-IN" sz="3200" kern="100" dirty="0">
                <a:latin typeface="Aptos" panose="020B0004020202020204" pitchFamily="34" charset="0"/>
                <a:ea typeface="Aptos" panose="020B0004020202020204" pitchFamily="34" charset="0"/>
                <a:cs typeface="Mangal" panose="02040503050203030202" pitchFamily="18" charset="0"/>
              </a:rPr>
            </a:br>
            <a:endParaRPr lang="en-IN" sz="6600" dirty="0"/>
          </a:p>
        </p:txBody>
      </p:sp>
      <p:pic>
        <p:nvPicPr>
          <p:cNvPr id="10" name="Picture 9" descr="A logo for a company">
            <a:extLst>
              <a:ext uri="{FF2B5EF4-FFF2-40B4-BE49-F238E27FC236}">
                <a16:creationId xmlns:a16="http://schemas.microsoft.com/office/drawing/2014/main" id="{C4617527-B2FE-32C7-4B21-908665C2F66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94882" y="4498299"/>
            <a:ext cx="5069345" cy="28534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7900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5" grpId="0"/>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5143500"/>
            <a:ext cx="8477852" cy="5657039"/>
          </a:xfrm>
          <a:custGeom>
            <a:avLst/>
            <a:gdLst/>
            <a:ahLst/>
            <a:cxnLst/>
            <a:rect l="l" t="t" r="r" b="b"/>
            <a:pathLst>
              <a:path w="8477852" h="5657039">
                <a:moveTo>
                  <a:pt x="8477852" y="5657039"/>
                </a:moveTo>
                <a:lnTo>
                  <a:pt x="0" y="5657039"/>
                </a:lnTo>
                <a:lnTo>
                  <a:pt x="0" y="0"/>
                </a:lnTo>
                <a:lnTo>
                  <a:pt x="8477852" y="0"/>
                </a:lnTo>
                <a:lnTo>
                  <a:pt x="8477852" y="565703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664230" y="1642063"/>
            <a:ext cx="5781990" cy="7284397"/>
          </a:xfrm>
          <a:custGeom>
            <a:avLst/>
            <a:gdLst/>
            <a:ahLst/>
            <a:cxnLst/>
            <a:rect l="l" t="t" r="r" b="b"/>
            <a:pathLst>
              <a:path w="5781990" h="7284397">
                <a:moveTo>
                  <a:pt x="0" y="0"/>
                </a:moveTo>
                <a:lnTo>
                  <a:pt x="5781990" y="0"/>
                </a:lnTo>
                <a:lnTo>
                  <a:pt x="5781990" y="7284397"/>
                </a:lnTo>
                <a:lnTo>
                  <a:pt x="0" y="72843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8451753" y="2138258"/>
            <a:ext cx="8115300" cy="1035051"/>
          </a:xfrm>
          <a:prstGeom prst="rect">
            <a:avLst/>
          </a:prstGeom>
        </p:spPr>
        <p:txBody>
          <a:bodyPr lIns="0" tIns="0" rIns="0" bIns="0" rtlCol="0" anchor="t">
            <a:spAutoFit/>
          </a:bodyPr>
          <a:lstStyle/>
          <a:p>
            <a:pPr algn="r">
              <a:lnSpc>
                <a:spcPts val="7600"/>
              </a:lnSpc>
            </a:pPr>
            <a:r>
              <a:rPr lang="en-US" sz="8000" dirty="0">
                <a:solidFill>
                  <a:srgbClr val="1B1A17"/>
                </a:solidFill>
                <a:latin typeface="IBM Plex Sans Condensed Bold"/>
              </a:rPr>
              <a:t>NORMALIZATION</a:t>
            </a:r>
          </a:p>
        </p:txBody>
      </p:sp>
      <p:sp>
        <p:nvSpPr>
          <p:cNvPr id="5" name="TextBox 5"/>
          <p:cNvSpPr txBox="1"/>
          <p:nvPr/>
        </p:nvSpPr>
        <p:spPr>
          <a:xfrm>
            <a:off x="8610600" y="3447680"/>
            <a:ext cx="7797607" cy="4723922"/>
          </a:xfrm>
          <a:prstGeom prst="rect">
            <a:avLst/>
          </a:prstGeom>
        </p:spPr>
        <p:txBody>
          <a:bodyPr wrap="square" lIns="0" tIns="0" rIns="0" bIns="0" rtlCol="0" anchor="t">
            <a:spAutoFit/>
          </a:bodyPr>
          <a:lstStyle/>
          <a:p>
            <a:pPr marL="323850" lvl="1" algn="just">
              <a:lnSpc>
                <a:spcPts val="3660"/>
              </a:lnSpc>
            </a:pPr>
            <a:r>
              <a:rPr lang="en-US" sz="3000" dirty="0">
                <a:solidFill>
                  <a:srgbClr val="1B1A17"/>
                </a:solidFill>
                <a:latin typeface="IBM Plex Sans"/>
              </a:rPr>
              <a:t>Normalization is a process in database design that reduces data redundancy by organizing information into multiple related tables.</a:t>
            </a:r>
          </a:p>
          <a:p>
            <a:pPr algn="just">
              <a:lnSpc>
                <a:spcPts val="3660"/>
              </a:lnSpc>
            </a:pPr>
            <a:endParaRPr lang="en-US" sz="3000" dirty="0">
              <a:solidFill>
                <a:srgbClr val="1B1A17"/>
              </a:solidFill>
              <a:latin typeface="IBM Plex Sans"/>
            </a:endParaRPr>
          </a:p>
          <a:p>
            <a:pPr marL="323850" lvl="1" algn="just">
              <a:lnSpc>
                <a:spcPts val="3660"/>
              </a:lnSpc>
            </a:pPr>
            <a:r>
              <a:rPr lang="en-US" sz="3000" dirty="0">
                <a:solidFill>
                  <a:srgbClr val="1B1A17"/>
                </a:solidFill>
                <a:latin typeface="IBM Plex Sans"/>
              </a:rPr>
              <a:t>It ensures data integrity and minimizes anomalies by structuring data according to specific normalization rules, such as 1NF, 2NF, and 3NF.</a:t>
            </a:r>
          </a:p>
          <a:p>
            <a:pPr>
              <a:lnSpc>
                <a:spcPts val="3660"/>
              </a:lnSpc>
            </a:pPr>
            <a:endParaRPr lang="en-US" sz="3000" dirty="0">
              <a:solidFill>
                <a:srgbClr val="1B1A17"/>
              </a:solidFill>
              <a:latin typeface="IBM Plex Sans"/>
            </a:endParaRPr>
          </a:p>
        </p:txBody>
      </p:sp>
      <p:sp>
        <p:nvSpPr>
          <p:cNvPr id="6" name="Freeform 6"/>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FDBB5C2-0ED4-5FC3-AED2-DCA351C9E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4C8E4742-EB28-91C2-AF03-9C5D48735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E2792D3F-CB79-2283-E1B8-110795CD8C6F}"/>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5" name="Title 3">
            <a:extLst>
              <a:ext uri="{FF2B5EF4-FFF2-40B4-BE49-F238E27FC236}">
                <a16:creationId xmlns:a16="http://schemas.microsoft.com/office/drawing/2014/main" id="{E30D38EE-EE01-2F02-CBAB-1C80343C2706}"/>
              </a:ext>
            </a:extLst>
          </p:cNvPr>
          <p:cNvSpPr txBox="1">
            <a:spLocks/>
          </p:cNvSpPr>
          <p:nvPr/>
        </p:nvSpPr>
        <p:spPr>
          <a:xfrm>
            <a:off x="1219200" y="8434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6000" dirty="0">
              <a:latin typeface="IBM Plex Sans" panose="020B0503050203000203" pitchFamily="34" charset="0"/>
            </a:endParaRPr>
          </a:p>
        </p:txBody>
      </p:sp>
      <p:sp>
        <p:nvSpPr>
          <p:cNvPr id="6" name="Freeform 1">
            <a:extLst>
              <a:ext uri="{FF2B5EF4-FFF2-40B4-BE49-F238E27FC236}">
                <a16:creationId xmlns:a16="http://schemas.microsoft.com/office/drawing/2014/main" id="{2B73F123-8E1E-EA5D-BE5C-CC1F520A67BE}"/>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B9B428D5-816E-0197-AD88-3512DE723EFF}"/>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itle 1">
            <a:extLst>
              <a:ext uri="{FF2B5EF4-FFF2-40B4-BE49-F238E27FC236}">
                <a16:creationId xmlns:a16="http://schemas.microsoft.com/office/drawing/2014/main" id="{7352D4E6-91FF-97DC-5210-26DC7A83C270}"/>
              </a:ext>
            </a:extLst>
          </p:cNvPr>
          <p:cNvSpPr txBox="1">
            <a:spLocks/>
          </p:cNvSpPr>
          <p:nvPr/>
        </p:nvSpPr>
        <p:spPr>
          <a:xfrm>
            <a:off x="1031157" y="5717300"/>
            <a:ext cx="7162800" cy="397022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dirty="0"/>
              <a:t>TOOLS FOR DATA WAREHOUSE AND BI DATA LAYER</a:t>
            </a:r>
            <a:endParaRPr lang="en-CA" sz="4800" dirty="0"/>
          </a:p>
        </p:txBody>
      </p:sp>
      <p:sp>
        <p:nvSpPr>
          <p:cNvPr id="9" name="Title 1">
            <a:extLst>
              <a:ext uri="{FF2B5EF4-FFF2-40B4-BE49-F238E27FC236}">
                <a16:creationId xmlns:a16="http://schemas.microsoft.com/office/drawing/2014/main" id="{8F5DF46A-A6DE-ADA3-543E-5E675DDF3525}"/>
              </a:ext>
            </a:extLst>
          </p:cNvPr>
          <p:cNvSpPr txBox="1">
            <a:spLocks/>
          </p:cNvSpPr>
          <p:nvPr/>
        </p:nvSpPr>
        <p:spPr>
          <a:xfrm>
            <a:off x="228600" y="1620820"/>
            <a:ext cx="3419856" cy="469997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CA" sz="5400" dirty="0"/>
          </a:p>
        </p:txBody>
      </p:sp>
      <p:pic>
        <p:nvPicPr>
          <p:cNvPr id="10" name="Picture 9" descr="A diagram of data warehouse and bi data">
            <a:extLst>
              <a:ext uri="{FF2B5EF4-FFF2-40B4-BE49-F238E27FC236}">
                <a16:creationId xmlns:a16="http://schemas.microsoft.com/office/drawing/2014/main" id="{DEA4CB24-3225-2D5D-B783-86B8AF8377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8456" y="579029"/>
            <a:ext cx="10753344" cy="37070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Content Placeholder 2">
            <a:extLst>
              <a:ext uri="{FF2B5EF4-FFF2-40B4-BE49-F238E27FC236}">
                <a16:creationId xmlns:a16="http://schemas.microsoft.com/office/drawing/2014/main" id="{0B2CE005-191E-3AC9-F79C-3874A2A98689}"/>
              </a:ext>
            </a:extLst>
          </p:cNvPr>
          <p:cNvSpPr txBox="1">
            <a:spLocks/>
          </p:cNvSpPr>
          <p:nvPr/>
        </p:nvSpPr>
        <p:spPr>
          <a:xfrm>
            <a:off x="8158458" y="5281118"/>
            <a:ext cx="9372600" cy="4092539"/>
          </a:xfrm>
          <a:prstGeom prst="rect">
            <a:avLst/>
          </a:prstGeom>
        </p:spPr>
        <p:txBody>
          <a:bodyPr vert="horz" lIns="91440" tIns="45720" rIns="91440" bIns="45720" rtlCol="0" anchor="t">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CA" sz="3600" b="1" dirty="0"/>
              <a:t>COMPONENTS</a:t>
            </a:r>
          </a:p>
          <a:p>
            <a:r>
              <a:rPr lang="en-CA" sz="3600" dirty="0"/>
              <a:t>Enterprise Data Warehouse, Data marts, OLAP cubes</a:t>
            </a:r>
          </a:p>
          <a:p>
            <a:r>
              <a:rPr lang="en-CA" sz="3600" dirty="0"/>
              <a:t>Analytical sandboxes</a:t>
            </a:r>
          </a:p>
          <a:p>
            <a:r>
              <a:rPr lang="en-CA" sz="3600" dirty="0"/>
              <a:t>Refined Big Data and Unstructured Databases</a:t>
            </a:r>
          </a:p>
          <a:p>
            <a:r>
              <a:rPr lang="en-CA" sz="3600" dirty="0"/>
              <a:t>Master Data Management</a:t>
            </a:r>
          </a:p>
          <a:p>
            <a:r>
              <a:rPr lang="en-CA" sz="3600" dirty="0"/>
              <a:t>Operation Data Source</a:t>
            </a:r>
          </a:p>
          <a:p>
            <a:endParaRPr lang="en-CA" sz="3600" dirty="0"/>
          </a:p>
          <a:p>
            <a:endParaRPr lang="en-CA" sz="3600" dirty="0"/>
          </a:p>
        </p:txBody>
      </p:sp>
    </p:spTree>
    <p:extLst>
      <p:ext uri="{BB962C8B-B14F-4D97-AF65-F5344CB8AC3E}">
        <p14:creationId xmlns:p14="http://schemas.microsoft.com/office/powerpoint/2010/main" val="404328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5" grpId="0"/>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Title 1">
            <a:extLst>
              <a:ext uri="{FF2B5EF4-FFF2-40B4-BE49-F238E27FC236}">
                <a16:creationId xmlns:a16="http://schemas.microsoft.com/office/drawing/2014/main" id="{9C6F7516-0FE4-D82B-0C88-36D75EC1C121}"/>
              </a:ext>
            </a:extLst>
          </p:cNvPr>
          <p:cNvSpPr txBox="1">
            <a:spLocks/>
          </p:cNvSpPr>
          <p:nvPr/>
        </p:nvSpPr>
        <p:spPr>
          <a:xfrm>
            <a:off x="853296" y="952500"/>
            <a:ext cx="4785504" cy="1426164"/>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kern="100" dirty="0">
                <a:latin typeface="Aptos" panose="020B0004020202020204" pitchFamily="34" charset="0"/>
                <a:ea typeface="Aptos" panose="020B0004020202020204" pitchFamily="34" charset="0"/>
                <a:cs typeface="Mangal" panose="02040503050203030202" pitchFamily="18" charset="0"/>
              </a:rPr>
              <a:t>Refined Big Data (1/2):</a:t>
            </a:r>
            <a:r>
              <a:rPr lang="en-US" sz="4000" kern="100" dirty="0">
                <a:latin typeface="Aptos" panose="020B0004020202020204" pitchFamily="34" charset="0"/>
                <a:ea typeface="Aptos" panose="020B0004020202020204" pitchFamily="34" charset="0"/>
                <a:cs typeface="Mangal" panose="02040503050203030202" pitchFamily="18" charset="0"/>
              </a:rPr>
              <a:t> </a:t>
            </a:r>
            <a:br>
              <a:rPr lang="en-IN" sz="2800" kern="100" dirty="0">
                <a:latin typeface="Aptos" panose="020B0004020202020204" pitchFamily="34" charset="0"/>
                <a:ea typeface="Aptos" panose="020B0004020202020204" pitchFamily="34" charset="0"/>
                <a:cs typeface="Mangal" panose="02040503050203030202" pitchFamily="18" charset="0"/>
              </a:rPr>
            </a:br>
            <a:endParaRPr lang="en-IN" sz="4800" b="1" u="sng" dirty="0">
              <a:latin typeface="Arial" panose="020B0604020202020204" pitchFamily="34" charset="0"/>
              <a:cs typeface="Arial" panose="020B0604020202020204" pitchFamily="34" charset="0"/>
            </a:endParaRPr>
          </a:p>
        </p:txBody>
      </p:sp>
      <p:sp>
        <p:nvSpPr>
          <p:cNvPr id="12" name="Subtitle 6">
            <a:extLst>
              <a:ext uri="{FF2B5EF4-FFF2-40B4-BE49-F238E27FC236}">
                <a16:creationId xmlns:a16="http://schemas.microsoft.com/office/drawing/2014/main" id="{72D2BD76-2992-3E00-AE05-0385A493F809}"/>
              </a:ext>
            </a:extLst>
          </p:cNvPr>
          <p:cNvSpPr txBox="1">
            <a:spLocks/>
          </p:cNvSpPr>
          <p:nvPr/>
        </p:nvSpPr>
        <p:spPr>
          <a:xfrm>
            <a:off x="1066800" y="3002937"/>
            <a:ext cx="9422818" cy="62684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5000"/>
              </a:lnSpc>
              <a:buNone/>
            </a:pPr>
            <a:r>
              <a:rPr lang="en-US" sz="2800" b="1" kern="100" dirty="0">
                <a:latin typeface="Aptos" panose="020B0004020202020204" pitchFamily="34" charset="0"/>
                <a:ea typeface="Aptos" panose="020B0004020202020204" pitchFamily="34" charset="0"/>
                <a:cs typeface="Mangal" panose="02040503050203030202" pitchFamily="18" charset="0"/>
              </a:rPr>
              <a:t>Recommendation</a:t>
            </a:r>
            <a:r>
              <a:rPr lang="en-US" sz="2800" kern="100" dirty="0">
                <a:latin typeface="Aptos" panose="020B0004020202020204" pitchFamily="34" charset="0"/>
                <a:ea typeface="Aptos" panose="020B0004020202020204" pitchFamily="34" charset="0"/>
                <a:cs typeface="Mangal" panose="02040503050203030202" pitchFamily="18" charset="0"/>
              </a:rPr>
              <a:t>: Apache Spark</a:t>
            </a:r>
            <a:endParaRPr lang="en-IN" sz="28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buNone/>
            </a:pPr>
            <a:r>
              <a:rPr lang="en-US" sz="2800" b="1" kern="100" dirty="0">
                <a:latin typeface="Aptos" panose="020B0004020202020204" pitchFamily="34" charset="0"/>
                <a:ea typeface="Aptos" panose="020B0004020202020204" pitchFamily="34" charset="0"/>
                <a:cs typeface="Mangal" panose="02040503050203030202" pitchFamily="18" charset="0"/>
              </a:rPr>
              <a:t>Description</a:t>
            </a:r>
            <a:r>
              <a:rPr lang="en-US" sz="2800" kern="100" dirty="0">
                <a:latin typeface="Aptos" panose="020B0004020202020204" pitchFamily="34" charset="0"/>
                <a:ea typeface="Aptos" panose="020B0004020202020204" pitchFamily="34" charset="0"/>
                <a:cs typeface="Mangal" panose="02040503050203030202" pitchFamily="18" charset="0"/>
              </a:rPr>
              <a:t>: Apache Spark is a powerful distributed computing engine that provides high-level APIs in Scala, Java, Python, and R. It's ideal for processing and analyzing large-scale structured and unstructured data, making it suitable for refining big data before storage in the LDW.</a:t>
            </a:r>
            <a:endParaRPr lang="en-IN" sz="28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buNone/>
            </a:pPr>
            <a:r>
              <a:rPr lang="en-US" sz="2800" b="1" kern="100" dirty="0">
                <a:latin typeface="Aptos" panose="020B0004020202020204" pitchFamily="34" charset="0"/>
                <a:ea typeface="Aptos" panose="020B0004020202020204" pitchFamily="34" charset="0"/>
                <a:cs typeface="Mangal" panose="02040503050203030202" pitchFamily="18" charset="0"/>
              </a:rPr>
              <a:t>Operating System </a:t>
            </a:r>
            <a:r>
              <a:rPr lang="en-US" sz="2800" kern="100" dirty="0">
                <a:latin typeface="Aptos" panose="020B0004020202020204" pitchFamily="34" charset="0"/>
                <a:ea typeface="Aptos" panose="020B0004020202020204" pitchFamily="34" charset="0"/>
                <a:cs typeface="Mangal" panose="02040503050203030202" pitchFamily="18" charset="0"/>
              </a:rPr>
              <a:t>: Microsoft Windows, macOS, Linux</a:t>
            </a:r>
            <a:endParaRPr lang="en-IN" sz="28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buNone/>
            </a:pPr>
            <a:r>
              <a:rPr lang="en-US" sz="2800" b="1" kern="100" dirty="0">
                <a:latin typeface="Aptos" panose="020B0004020202020204" pitchFamily="34" charset="0"/>
                <a:ea typeface="Aptos" panose="020B0004020202020204" pitchFamily="34" charset="0"/>
                <a:cs typeface="Mangal" panose="02040503050203030202" pitchFamily="18" charset="0"/>
              </a:rPr>
              <a:t>Cost</a:t>
            </a:r>
            <a:r>
              <a:rPr lang="en-US" sz="2800" kern="100" dirty="0">
                <a:latin typeface="Aptos" panose="020B0004020202020204" pitchFamily="34" charset="0"/>
                <a:ea typeface="Aptos" panose="020B0004020202020204" pitchFamily="34" charset="0"/>
                <a:cs typeface="Mangal" panose="02040503050203030202" pitchFamily="18" charset="0"/>
              </a:rPr>
              <a:t> : Free (open-source)</a:t>
            </a:r>
            <a:endParaRPr lang="en-IN" sz="2800" kern="100" dirty="0">
              <a:latin typeface="Aptos" panose="020B0004020202020204" pitchFamily="34" charset="0"/>
              <a:ea typeface="Aptos" panose="020B0004020202020204" pitchFamily="34" charset="0"/>
              <a:cs typeface="Mangal" panose="02040503050203030202" pitchFamily="18" charset="0"/>
            </a:endParaRPr>
          </a:p>
          <a:p>
            <a:pPr lvl="1">
              <a:lnSpc>
                <a:spcPct val="115000"/>
              </a:lnSpc>
              <a:spcAft>
                <a:spcPts val="800"/>
              </a:spcAft>
              <a:buFont typeface="Symbol" panose="05050102010706020507" pitchFamily="18" charset="2"/>
              <a:buChar char=""/>
            </a:pPr>
            <a:r>
              <a:rPr lang="en-US" sz="2400" kern="100" dirty="0">
                <a:latin typeface="Aptos" panose="020B0004020202020204" pitchFamily="34" charset="0"/>
                <a:ea typeface="Aptos" panose="020B0004020202020204" pitchFamily="34" charset="0"/>
                <a:cs typeface="Mangal" panose="02040503050203030202" pitchFamily="18" charset="0"/>
              </a:rPr>
              <a:t>Additional Costs: While the software itself is free, there may be costs associated with infrastructure (e.g., cloud services, compute resources) and support for deployment, configuration, and optimization.</a:t>
            </a:r>
            <a:endParaRPr lang="en-IN" sz="2400" kern="100" dirty="0">
              <a:latin typeface="Aptos" panose="020B0004020202020204" pitchFamily="34" charset="0"/>
              <a:ea typeface="Aptos" panose="020B0004020202020204" pitchFamily="34" charset="0"/>
              <a:cs typeface="Mangal" panose="02040503050203030202" pitchFamily="18" charset="0"/>
            </a:endParaRPr>
          </a:p>
          <a:p>
            <a:pPr marL="285750" indent="-285750"/>
            <a:endParaRPr lang="en-IN" sz="4000" dirty="0">
              <a:latin typeface="Arial" panose="020B0604020202020204" pitchFamily="34" charset="0"/>
              <a:cs typeface="Arial" panose="020B0604020202020204" pitchFamily="34" charset="0"/>
            </a:endParaRPr>
          </a:p>
        </p:txBody>
      </p:sp>
      <p:pic>
        <p:nvPicPr>
          <p:cNvPr id="15" name="Picture 14" descr="Apache Spark - Wikipedia">
            <a:extLst>
              <a:ext uri="{FF2B5EF4-FFF2-40B4-BE49-F238E27FC236}">
                <a16:creationId xmlns:a16="http://schemas.microsoft.com/office/drawing/2014/main" id="{C3F670F7-843A-4B28-B6C7-43F6EBB2441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963400" y="3887190"/>
            <a:ext cx="4712970" cy="2446695"/>
          </a:xfrm>
          <a:prstGeom prst="rect">
            <a:avLst/>
          </a:prstGeom>
          <a:noFill/>
          <a:ln>
            <a:solidFill>
              <a:schemeClr val="tx1"/>
            </a:solidFill>
          </a:ln>
        </p:spPr>
      </p:pic>
    </p:spTree>
    <p:extLst>
      <p:ext uri="{BB962C8B-B14F-4D97-AF65-F5344CB8AC3E}">
        <p14:creationId xmlns:p14="http://schemas.microsoft.com/office/powerpoint/2010/main" val="162714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9" name="Content Placeholder 2">
            <a:extLst>
              <a:ext uri="{FF2B5EF4-FFF2-40B4-BE49-F238E27FC236}">
                <a16:creationId xmlns:a16="http://schemas.microsoft.com/office/drawing/2014/main" id="{F244BCBE-22FD-5C86-08D5-53DEDA5725E2}"/>
              </a:ext>
            </a:extLst>
          </p:cNvPr>
          <p:cNvSpPr>
            <a:spLocks noGrp="1"/>
          </p:cNvSpPr>
          <p:nvPr>
            <p:ph idx="1"/>
          </p:nvPr>
        </p:nvSpPr>
        <p:spPr>
          <a:xfrm>
            <a:off x="1130283" y="3565408"/>
            <a:ext cx="9260586" cy="3156183"/>
          </a:xfrm>
        </p:spPr>
        <p:txBody>
          <a:bodyPr>
            <a:normAutofit lnSpcReduction="10000"/>
          </a:bodyPr>
          <a:lstStyle/>
          <a:p>
            <a:pPr marL="0" indent="0">
              <a:buNone/>
            </a:pPr>
            <a:r>
              <a:rPr lang="en-US" b="1" dirty="0">
                <a:latin typeface="Aptos" panose="020B0004020202020204" pitchFamily="34" charset="0"/>
              </a:rPr>
              <a:t>Why ?</a:t>
            </a:r>
          </a:p>
          <a:p>
            <a:pPr marL="0" indent="0">
              <a:buNone/>
            </a:pPr>
            <a:endParaRPr lang="en-US" dirty="0">
              <a:latin typeface="Aptos" panose="020B0004020202020204" pitchFamily="34" charset="0"/>
            </a:endParaRPr>
          </a:p>
          <a:p>
            <a:pPr marL="0" indent="0">
              <a:buNone/>
            </a:pPr>
            <a:r>
              <a:rPr lang="en-US" dirty="0">
                <a:latin typeface="Aptos" panose="020B0004020202020204" pitchFamily="34" charset="0"/>
              </a:rPr>
              <a:t>•Speed : In-memory processing </a:t>
            </a:r>
          </a:p>
          <a:p>
            <a:pPr marL="0" indent="0">
              <a:buNone/>
            </a:pPr>
            <a:r>
              <a:rPr lang="en-US" dirty="0">
                <a:latin typeface="Aptos" panose="020B0004020202020204" pitchFamily="34" charset="0"/>
              </a:rPr>
              <a:t>•Ease of Use : User-friendly APIs</a:t>
            </a:r>
          </a:p>
          <a:p>
            <a:pPr marL="0" indent="0">
              <a:buNone/>
            </a:pPr>
            <a:r>
              <a:rPr lang="en-US" dirty="0">
                <a:latin typeface="Aptos" panose="020B0004020202020204" pitchFamily="34" charset="0"/>
              </a:rPr>
              <a:t>•Support for multiple programming languages and available on all operating systems</a:t>
            </a:r>
          </a:p>
          <a:p>
            <a:endParaRPr lang="en-IN" sz="4800" dirty="0"/>
          </a:p>
        </p:txBody>
      </p:sp>
      <p:sp>
        <p:nvSpPr>
          <p:cNvPr id="2" name="Title 1">
            <a:extLst>
              <a:ext uri="{FF2B5EF4-FFF2-40B4-BE49-F238E27FC236}">
                <a16:creationId xmlns:a16="http://schemas.microsoft.com/office/drawing/2014/main" id="{401ED67C-8C8F-48AF-5E52-B16868974694}"/>
              </a:ext>
            </a:extLst>
          </p:cNvPr>
          <p:cNvSpPr txBox="1">
            <a:spLocks/>
          </p:cNvSpPr>
          <p:nvPr/>
        </p:nvSpPr>
        <p:spPr>
          <a:xfrm>
            <a:off x="1130283" y="1470806"/>
            <a:ext cx="4785504" cy="14261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Refined Big Data (2/2):</a:t>
            </a:r>
            <a:r>
              <a:rPr lang="en-US" sz="3600" kern="100" dirty="0">
                <a:latin typeface="Aptos" panose="020B0004020202020204" pitchFamily="34" charset="0"/>
                <a:ea typeface="Aptos" panose="020B0004020202020204" pitchFamily="34" charset="0"/>
                <a:cs typeface="Mangal" panose="02040503050203030202" pitchFamily="18" charset="0"/>
              </a:rPr>
              <a:t> </a:t>
            </a:r>
            <a:br>
              <a:rPr lang="en-IN" sz="2800" kern="100" dirty="0">
                <a:latin typeface="Aptos" panose="020B0004020202020204" pitchFamily="34" charset="0"/>
                <a:ea typeface="Aptos" panose="020B0004020202020204" pitchFamily="34" charset="0"/>
                <a:cs typeface="Mangal" panose="02040503050203030202" pitchFamily="18" charset="0"/>
              </a:rPr>
            </a:br>
            <a:endParaRPr lang="en-IN" b="1" u="sng" dirty="0">
              <a:latin typeface="Arial" panose="020B0604020202020204" pitchFamily="34" charset="0"/>
              <a:cs typeface="Arial" panose="020B0604020202020204" pitchFamily="34" charset="0"/>
            </a:endParaRPr>
          </a:p>
        </p:txBody>
      </p:sp>
      <p:pic>
        <p:nvPicPr>
          <p:cNvPr id="5" name="Picture 4" descr="Apache Spark - Wikipedia">
            <a:extLst>
              <a:ext uri="{FF2B5EF4-FFF2-40B4-BE49-F238E27FC236}">
                <a16:creationId xmlns:a16="http://schemas.microsoft.com/office/drawing/2014/main" id="{EE34BE7C-1372-79E6-4C11-94E25BF8B9E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963400" y="3887190"/>
            <a:ext cx="4712970" cy="2446695"/>
          </a:xfrm>
          <a:prstGeom prst="rect">
            <a:avLst/>
          </a:prstGeom>
          <a:noFill/>
          <a:ln>
            <a:solidFill>
              <a:schemeClr val="tx1"/>
            </a:solidFill>
          </a:ln>
        </p:spPr>
      </p:pic>
    </p:spTree>
    <p:extLst>
      <p:ext uri="{BB962C8B-B14F-4D97-AF65-F5344CB8AC3E}">
        <p14:creationId xmlns:p14="http://schemas.microsoft.com/office/powerpoint/2010/main" val="62140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3" name="Rectangle 2">
            <a:extLst>
              <a:ext uri="{FF2B5EF4-FFF2-40B4-BE49-F238E27FC236}">
                <a16:creationId xmlns:a16="http://schemas.microsoft.com/office/drawing/2014/main" id="{47655688-D2B8-90E4-7D55-6AC01648DBCB}"/>
              </a:ext>
            </a:extLst>
          </p:cNvPr>
          <p:cNvSpPr>
            <a:spLocks noGrp="1" noChangeArrowheads="1"/>
          </p:cNvSpPr>
          <p:nvPr>
            <p:ph type="title"/>
          </p:nvPr>
        </p:nvSpPr>
        <p:spPr>
          <a:xfrm>
            <a:off x="-533400" y="1807233"/>
            <a:ext cx="9144000" cy="1203324"/>
          </a:xfrm>
        </p:spPr>
        <p:txBody>
          <a:bodyPr>
            <a:normAutofit/>
          </a:bodyPr>
          <a:lstStyle/>
          <a:p>
            <a:r>
              <a:rPr lang="en-US" sz="2800" b="1" kern="100" dirty="0">
                <a:effectLst/>
                <a:latin typeface="Aptos" panose="020B0004020202020204" pitchFamily="34" charset="0"/>
                <a:ea typeface="Aptos" panose="020B0004020202020204" pitchFamily="34" charset="0"/>
                <a:cs typeface="Mangal" panose="02040503050203030202" pitchFamily="18" charset="0"/>
              </a:rPr>
              <a:t>Master Data Management (MDM) (1/2):</a:t>
            </a:r>
            <a:br>
              <a:rPr lang="en-IN" sz="1800" kern="100" dirty="0">
                <a:effectLst/>
                <a:latin typeface="Aptos" panose="020B0004020202020204" pitchFamily="34" charset="0"/>
                <a:ea typeface="Aptos" panose="020B0004020202020204" pitchFamily="34" charset="0"/>
                <a:cs typeface="Mangal" panose="02040503050203030202" pitchFamily="18" charset="0"/>
              </a:rPr>
            </a:br>
            <a:endParaRPr lang="en-US" b="1" u="sng" dirty="0">
              <a:latin typeface="Arial" charset="0"/>
              <a:ea typeface="ＭＳ Ｐゴシック" charset="0"/>
              <a:cs typeface="ＭＳ Ｐゴシック" charset="0"/>
            </a:endParaRPr>
          </a:p>
        </p:txBody>
      </p:sp>
      <p:sp>
        <p:nvSpPr>
          <p:cNvPr id="14" name="Rectangle 3">
            <a:extLst>
              <a:ext uri="{FF2B5EF4-FFF2-40B4-BE49-F238E27FC236}">
                <a16:creationId xmlns:a16="http://schemas.microsoft.com/office/drawing/2014/main" id="{51AB6D02-7106-910F-CF0E-09F45236B5AD}"/>
              </a:ext>
            </a:extLst>
          </p:cNvPr>
          <p:cNvSpPr>
            <a:spLocks noGrp="1" noChangeArrowheads="1"/>
          </p:cNvSpPr>
          <p:nvPr>
            <p:ph idx="1"/>
          </p:nvPr>
        </p:nvSpPr>
        <p:spPr>
          <a:xfrm>
            <a:off x="792158" y="3056053"/>
            <a:ext cx="9982200" cy="5725668"/>
          </a:xfrm>
        </p:spPr>
        <p:txBody>
          <a:bodyPr>
            <a:normAutofit fontScale="92500" lnSpcReduction="10000"/>
          </a:bodyPr>
          <a:lstStyle/>
          <a:p>
            <a:pPr marL="0" lvl="0" indent="0">
              <a:lnSpc>
                <a:spcPct val="115000"/>
              </a:lnSpc>
              <a:buNone/>
            </a:pPr>
            <a:r>
              <a:rPr lang="en-US" sz="2800" b="1" kern="100" dirty="0">
                <a:effectLst/>
                <a:latin typeface="Aptos" panose="020B0004020202020204" pitchFamily="34" charset="0"/>
                <a:ea typeface="Aptos" panose="020B0004020202020204" pitchFamily="34" charset="0"/>
                <a:cs typeface="Mangal" panose="02040503050203030202" pitchFamily="18" charset="0"/>
              </a:rPr>
              <a:t>Recommendation</a:t>
            </a:r>
            <a:r>
              <a:rPr lang="en-US" sz="2800" kern="100" dirty="0">
                <a:effectLst/>
                <a:latin typeface="Aptos" panose="020B0004020202020204" pitchFamily="34" charset="0"/>
                <a:ea typeface="Aptos" panose="020B0004020202020204" pitchFamily="34" charset="0"/>
                <a:cs typeface="Mangal" panose="02040503050203030202" pitchFamily="18" charset="0"/>
              </a:rPr>
              <a:t>: Informatica MDM SaaS</a:t>
            </a:r>
            <a:r>
              <a:rPr lang="en-US" sz="2800" kern="100" dirty="0">
                <a:solidFill>
                  <a:srgbClr val="4D5156"/>
                </a:solidFill>
                <a:effectLst/>
                <a:latin typeface="Arial" panose="020B0604020202020204" pitchFamily="34" charset="0"/>
                <a:ea typeface="Aptos" panose="020B0004020202020204" pitchFamily="34" charset="0"/>
                <a:cs typeface="Mangal" panose="02040503050203030202" pitchFamily="18" charset="0"/>
              </a:rPr>
              <a:t> </a:t>
            </a:r>
            <a:endParaRPr lang="en-IN" sz="2800"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buNone/>
            </a:pPr>
            <a:r>
              <a:rPr lang="en-US" sz="2800" b="1" kern="100" dirty="0">
                <a:effectLst/>
                <a:latin typeface="Aptos" panose="020B0004020202020204" pitchFamily="34" charset="0"/>
                <a:ea typeface="Aptos" panose="020B0004020202020204" pitchFamily="34" charset="0"/>
                <a:cs typeface="Mangal" panose="02040503050203030202" pitchFamily="18" charset="0"/>
              </a:rPr>
              <a:t>Description</a:t>
            </a:r>
            <a:r>
              <a:rPr lang="en-US" sz="2800" kern="100" dirty="0">
                <a:effectLst/>
                <a:latin typeface="Aptos" panose="020B0004020202020204" pitchFamily="34" charset="0"/>
                <a:ea typeface="Aptos" panose="020B0004020202020204" pitchFamily="34" charset="0"/>
                <a:cs typeface="Mangal" panose="02040503050203030202" pitchFamily="18" charset="0"/>
              </a:rPr>
              <a:t>: Informatica MDM is a comprehensive master data management solution that provides capabilities for data modeling, data quality, data governance, and data integration. It helps organizations manage and govern their master data across multiple domains, such as customers, products, and suppliers.</a:t>
            </a:r>
            <a:endParaRPr lang="en-IN" sz="2800"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buNone/>
            </a:pPr>
            <a:r>
              <a:rPr lang="en-US" sz="2800" b="1" kern="100" dirty="0">
                <a:effectLst/>
                <a:latin typeface="Aptos" panose="020B0004020202020204" pitchFamily="34" charset="0"/>
                <a:ea typeface="Aptos" panose="020B0004020202020204" pitchFamily="34" charset="0"/>
                <a:cs typeface="Mangal" panose="02040503050203030202" pitchFamily="18" charset="0"/>
              </a:rPr>
              <a:t>Operating System</a:t>
            </a:r>
            <a:r>
              <a:rPr lang="en-US" sz="2800" kern="100" dirty="0">
                <a:effectLst/>
                <a:latin typeface="Aptos" panose="020B0004020202020204" pitchFamily="34" charset="0"/>
                <a:ea typeface="Aptos" panose="020B0004020202020204" pitchFamily="34" charset="0"/>
                <a:cs typeface="Mangal" panose="02040503050203030202" pitchFamily="18" charset="0"/>
              </a:rPr>
              <a:t>: SaaS cloud service</a:t>
            </a:r>
            <a:endParaRPr lang="en-IN" sz="2800"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buNone/>
            </a:pPr>
            <a:r>
              <a:rPr lang="en-US" sz="2800" b="1" kern="100" dirty="0">
                <a:effectLst/>
                <a:latin typeface="Aptos" panose="020B0004020202020204" pitchFamily="34" charset="0"/>
                <a:ea typeface="Aptos" panose="020B0004020202020204" pitchFamily="34" charset="0"/>
                <a:cs typeface="Mangal" panose="02040503050203030202" pitchFamily="18" charset="0"/>
              </a:rPr>
              <a:t>Cost</a:t>
            </a:r>
            <a:r>
              <a:rPr lang="en-US" sz="2800" kern="100" dirty="0">
                <a:effectLst/>
                <a:latin typeface="Aptos" panose="020B0004020202020204" pitchFamily="34" charset="0"/>
                <a:ea typeface="Aptos" panose="020B0004020202020204" pitchFamily="34" charset="0"/>
                <a:cs typeface="Mangal" panose="02040503050203030202" pitchFamily="18" charset="0"/>
              </a:rPr>
              <a:t>: Subscription-based pricing model, typically priced per user or per server/core. Approx. 40,000 USD for first year for a small sized firm.</a:t>
            </a:r>
            <a:endParaRPr lang="en-IN" sz="2800" kern="100" dirty="0">
              <a:effectLst/>
              <a:latin typeface="Aptos" panose="020B0004020202020204" pitchFamily="34" charset="0"/>
              <a:ea typeface="Aptos" panose="020B0004020202020204" pitchFamily="34" charset="0"/>
              <a:cs typeface="Mangal" panose="02040503050203030202" pitchFamily="18" charset="0"/>
            </a:endParaRPr>
          </a:p>
          <a:p>
            <a:pPr lvl="1" indent="-342900">
              <a:lnSpc>
                <a:spcPct val="115000"/>
              </a:lnSpc>
              <a:spcAft>
                <a:spcPts val="800"/>
              </a:spcAft>
              <a:buFont typeface="Arial" panose="020B0604020202020204" pitchFamily="34" charset="0"/>
              <a:buChar char="•"/>
            </a:pPr>
            <a:r>
              <a:rPr lang="en-US" sz="2400" kern="100" dirty="0">
                <a:effectLst/>
                <a:latin typeface="Aptos" panose="020B0004020202020204" pitchFamily="34" charset="0"/>
                <a:ea typeface="Aptos" panose="020B0004020202020204" pitchFamily="34" charset="0"/>
                <a:cs typeface="Mangal" panose="02040503050203030202" pitchFamily="18" charset="0"/>
              </a:rPr>
              <a:t>Additional Costs: Implementation costs for setup, configuration, and customization. Ongoing costs include maintenance, support, and potential add-on modules for advanced features.</a:t>
            </a:r>
            <a:endParaRPr lang="en-IN" sz="2400" kern="100" dirty="0">
              <a:effectLst/>
              <a:latin typeface="Aptos" panose="020B0004020202020204" pitchFamily="34" charset="0"/>
              <a:ea typeface="Aptos" panose="020B0004020202020204" pitchFamily="34" charset="0"/>
              <a:cs typeface="Mangal" panose="02040503050203030202" pitchFamily="18" charset="0"/>
            </a:endParaRPr>
          </a:p>
          <a:p>
            <a:pPr eaLnBrk="1" hangingPunct="1"/>
            <a:endParaRPr lang="en-US" sz="4400" dirty="0">
              <a:latin typeface="Arial" charset="0"/>
              <a:ea typeface="ＭＳ Ｐゴシック" charset="0"/>
              <a:cs typeface="ＭＳ Ｐゴシック" charset="0"/>
            </a:endParaRPr>
          </a:p>
        </p:txBody>
      </p:sp>
      <p:pic>
        <p:nvPicPr>
          <p:cNvPr id="18" name="Picture 17">
            <a:extLst>
              <a:ext uri="{FF2B5EF4-FFF2-40B4-BE49-F238E27FC236}">
                <a16:creationId xmlns:a16="http://schemas.microsoft.com/office/drawing/2014/main" id="{1651419F-67C6-CF34-41ED-2BD2DB28068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87200" y="4465160"/>
            <a:ext cx="5615619" cy="2811283"/>
          </a:xfrm>
          <a:prstGeom prst="rect">
            <a:avLst/>
          </a:prstGeom>
          <a:noFill/>
          <a:ln>
            <a:solidFill>
              <a:schemeClr val="tx1"/>
            </a:solidFill>
          </a:ln>
        </p:spPr>
      </p:pic>
    </p:spTree>
    <p:extLst>
      <p:ext uri="{BB962C8B-B14F-4D97-AF65-F5344CB8AC3E}">
        <p14:creationId xmlns:p14="http://schemas.microsoft.com/office/powerpoint/2010/main" val="121939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6" name="TextBox 25">
            <a:extLst>
              <a:ext uri="{FF2B5EF4-FFF2-40B4-BE49-F238E27FC236}">
                <a16:creationId xmlns:a16="http://schemas.microsoft.com/office/drawing/2014/main" id="{18F74312-7F96-5073-BD90-3651AD749445}"/>
              </a:ext>
            </a:extLst>
          </p:cNvPr>
          <p:cNvSpPr txBox="1"/>
          <p:nvPr/>
        </p:nvSpPr>
        <p:spPr>
          <a:xfrm>
            <a:off x="759845" y="3234753"/>
            <a:ext cx="11508356" cy="5727530"/>
          </a:xfrm>
          <a:prstGeom prst="rect">
            <a:avLst/>
          </a:prstGeom>
          <a:noFill/>
        </p:spPr>
        <p:txBody>
          <a:bodyPr wrap="square">
            <a:spAutoFit/>
          </a:bodyPr>
          <a:lstStyle/>
          <a:p>
            <a:pPr lvl="0">
              <a:lnSpc>
                <a:spcPct val="115000"/>
              </a:lnSpc>
            </a:pPr>
            <a:r>
              <a:rPr lang="en-US" sz="3200" b="1" kern="100" dirty="0">
                <a:effectLst/>
                <a:latin typeface="Aptos" panose="020B0004020202020204" pitchFamily="34" charset="0"/>
                <a:ea typeface="Aptos" panose="020B0004020202020204" pitchFamily="34" charset="0"/>
                <a:cs typeface="Mangal" panose="02040503050203030202" pitchFamily="18" charset="0"/>
              </a:rPr>
              <a:t>Why ?</a:t>
            </a:r>
          </a:p>
          <a:p>
            <a:pPr lvl="0">
              <a:lnSpc>
                <a:spcPct val="115000"/>
              </a:lnSpc>
            </a:pPr>
            <a:endParaRPr lang="en-US" sz="32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buFont typeface="Symbol" panose="05050102010706020507" pitchFamily="18" charset="2"/>
              <a:buChar char=""/>
            </a:pPr>
            <a:r>
              <a:rPr lang="en-US" sz="3200" kern="100" dirty="0">
                <a:effectLst/>
                <a:latin typeface="Aptos" panose="020B0004020202020204" pitchFamily="34" charset="0"/>
                <a:ea typeface="Aptos" panose="020B0004020202020204" pitchFamily="34" charset="0"/>
                <a:cs typeface="Mangal" panose="02040503050203030202" pitchFamily="18" charset="0"/>
              </a:rPr>
              <a:t>Data Governance and Compliance: Informatica MDM SaaS offers robust data governance capabilities to ensure data quality, consistency, and compliance with regulatory requirements.</a:t>
            </a:r>
            <a:endParaRPr lang="en-IN" sz="32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spcAft>
                <a:spcPts val="800"/>
              </a:spcAft>
              <a:buFont typeface="Symbol" panose="05050102010706020507" pitchFamily="18" charset="2"/>
              <a:buChar char=""/>
            </a:pPr>
            <a:r>
              <a:rPr lang="en-US" sz="3200" kern="100" dirty="0">
                <a:effectLst/>
                <a:latin typeface="Aptos" panose="020B0004020202020204" pitchFamily="34" charset="0"/>
                <a:ea typeface="Aptos" panose="020B0004020202020204" pitchFamily="34" charset="0"/>
                <a:cs typeface="Mangal" panose="02040503050203030202" pitchFamily="18" charset="0"/>
              </a:rPr>
              <a:t>Scalability : As a SaaS offering, it eliminates the need for upfront hardware investments, can manage master data effectively regardless of their size or industry, making it suitable for both small businesses and large enterprises.</a:t>
            </a:r>
            <a:endParaRPr lang="en-IN" sz="32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2" name="Rectangle 2">
            <a:extLst>
              <a:ext uri="{FF2B5EF4-FFF2-40B4-BE49-F238E27FC236}">
                <a16:creationId xmlns:a16="http://schemas.microsoft.com/office/drawing/2014/main" id="{D8547129-BC55-697B-D4C7-58F983AD6903}"/>
              </a:ext>
            </a:extLst>
          </p:cNvPr>
          <p:cNvSpPr txBox="1">
            <a:spLocks noChangeArrowheads="1"/>
          </p:cNvSpPr>
          <p:nvPr/>
        </p:nvSpPr>
        <p:spPr>
          <a:xfrm>
            <a:off x="228600" y="1840126"/>
            <a:ext cx="9144000" cy="120332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kern="100" dirty="0">
                <a:latin typeface="Aptos" panose="020B0004020202020204" pitchFamily="34" charset="0"/>
                <a:ea typeface="Aptos" panose="020B0004020202020204" pitchFamily="34" charset="0"/>
                <a:cs typeface="Mangal" panose="02040503050203030202" pitchFamily="18" charset="0"/>
              </a:rPr>
              <a:t>Master Data Management (MDM) (2/2):</a:t>
            </a:r>
            <a:br>
              <a:rPr lang="en-IN" sz="3600" kern="100" dirty="0">
                <a:latin typeface="Aptos" panose="020B0004020202020204" pitchFamily="34" charset="0"/>
                <a:ea typeface="Aptos" panose="020B0004020202020204" pitchFamily="34" charset="0"/>
                <a:cs typeface="Mangal" panose="02040503050203030202" pitchFamily="18" charset="0"/>
              </a:rPr>
            </a:br>
            <a:endParaRPr lang="en-US" sz="3600" b="1" u="sng" dirty="0">
              <a:latin typeface="Arial" charset="0"/>
              <a:ea typeface="ＭＳ Ｐゴシック" charset="0"/>
              <a:cs typeface="ＭＳ Ｐゴシック" charset="0"/>
            </a:endParaRPr>
          </a:p>
        </p:txBody>
      </p:sp>
      <p:pic>
        <p:nvPicPr>
          <p:cNvPr id="5" name="Picture 4">
            <a:extLst>
              <a:ext uri="{FF2B5EF4-FFF2-40B4-BE49-F238E27FC236}">
                <a16:creationId xmlns:a16="http://schemas.microsoft.com/office/drawing/2014/main" id="{525E9340-2C1C-2CE6-23E1-0CC7341A45B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91905" y="4513583"/>
            <a:ext cx="5615619" cy="2811283"/>
          </a:xfrm>
          <a:prstGeom prst="rect">
            <a:avLst/>
          </a:prstGeom>
          <a:noFill/>
          <a:ln>
            <a:solidFill>
              <a:schemeClr val="tx1"/>
            </a:solidFill>
          </a:ln>
        </p:spPr>
      </p:pic>
    </p:spTree>
    <p:extLst>
      <p:ext uri="{BB962C8B-B14F-4D97-AF65-F5344CB8AC3E}">
        <p14:creationId xmlns:p14="http://schemas.microsoft.com/office/powerpoint/2010/main" val="68624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2" name="Title 1">
            <a:extLst>
              <a:ext uri="{FF2B5EF4-FFF2-40B4-BE49-F238E27FC236}">
                <a16:creationId xmlns:a16="http://schemas.microsoft.com/office/drawing/2014/main" id="{BC6850A7-0FFA-0C76-940C-9CC97581C96C}"/>
              </a:ext>
            </a:extLst>
          </p:cNvPr>
          <p:cNvSpPr>
            <a:spLocks noGrp="1"/>
          </p:cNvSpPr>
          <p:nvPr>
            <p:ph type="title"/>
          </p:nvPr>
        </p:nvSpPr>
        <p:spPr>
          <a:xfrm>
            <a:off x="272999" y="2022127"/>
            <a:ext cx="6019800" cy="658810"/>
          </a:xfrm>
        </p:spPr>
        <p:txBody>
          <a:bodyPr>
            <a:noAutofit/>
          </a:bodyPr>
          <a:lstStyle/>
          <a:p>
            <a:r>
              <a:rPr lang="en-US" sz="3600" b="1" kern="100" dirty="0">
                <a:effectLst/>
                <a:latin typeface="Aptos" panose="020B0004020202020204" pitchFamily="34" charset="0"/>
                <a:ea typeface="Aptos" panose="020B0004020202020204" pitchFamily="34" charset="0"/>
                <a:cs typeface="Mangal" panose="02040503050203030202" pitchFamily="18" charset="0"/>
              </a:rPr>
              <a:t>Analytical Sandboxes (1/2):</a:t>
            </a:r>
            <a:br>
              <a:rPr lang="en-IN" sz="2000" kern="100" dirty="0">
                <a:effectLst/>
                <a:latin typeface="Aptos" panose="020B0004020202020204" pitchFamily="34" charset="0"/>
                <a:ea typeface="Aptos" panose="020B0004020202020204" pitchFamily="34" charset="0"/>
                <a:cs typeface="Mangal" panose="02040503050203030202" pitchFamily="18" charset="0"/>
              </a:rPr>
            </a:br>
            <a:endParaRPr lang="en-IN" sz="4800" dirty="0">
              <a:latin typeface="Arial" panose="020B0604020202020204" pitchFamily="34" charset="0"/>
              <a:cs typeface="Arial" panose="020B0604020202020204" pitchFamily="34" charset="0"/>
            </a:endParaRPr>
          </a:p>
        </p:txBody>
      </p:sp>
      <p:sp>
        <p:nvSpPr>
          <p:cNvPr id="23" name="Content Placeholder 3">
            <a:extLst>
              <a:ext uri="{FF2B5EF4-FFF2-40B4-BE49-F238E27FC236}">
                <a16:creationId xmlns:a16="http://schemas.microsoft.com/office/drawing/2014/main" id="{0FB0AA44-C5A3-7119-52D8-1F78946595CE}"/>
              </a:ext>
            </a:extLst>
          </p:cNvPr>
          <p:cNvSpPr>
            <a:spLocks noGrp="1"/>
          </p:cNvSpPr>
          <p:nvPr>
            <p:ph idx="1"/>
          </p:nvPr>
        </p:nvSpPr>
        <p:spPr>
          <a:xfrm>
            <a:off x="984724" y="3097546"/>
            <a:ext cx="11207276" cy="4837922"/>
          </a:xfrm>
        </p:spPr>
        <p:txBody>
          <a:bodyPr>
            <a:normAutofit fontScale="92500" lnSpcReduction="10000"/>
          </a:bodyPr>
          <a:lstStyle/>
          <a:p>
            <a:pPr marL="0" lvl="0" indent="0">
              <a:lnSpc>
                <a:spcPct val="115000"/>
              </a:lnSpc>
              <a:buNone/>
            </a:pPr>
            <a:r>
              <a:rPr lang="en-US" sz="3600" b="1" kern="100" dirty="0">
                <a:effectLst/>
                <a:latin typeface="Aptos" panose="020B0004020202020204" pitchFamily="34" charset="0"/>
                <a:ea typeface="Aptos" panose="020B0004020202020204" pitchFamily="34" charset="0"/>
                <a:cs typeface="Mangal" panose="02040503050203030202" pitchFamily="18" charset="0"/>
              </a:rPr>
              <a:t>Recommendation</a:t>
            </a:r>
            <a:r>
              <a:rPr lang="en-US" sz="3600" kern="100" dirty="0">
                <a:effectLst/>
                <a:latin typeface="Aptos" panose="020B0004020202020204" pitchFamily="34" charset="0"/>
                <a:ea typeface="Aptos" panose="020B0004020202020204" pitchFamily="34" charset="0"/>
                <a:cs typeface="Mangal" panose="02040503050203030202" pitchFamily="18" charset="0"/>
              </a:rPr>
              <a:t>: Apache Zeppelin</a:t>
            </a:r>
            <a:endParaRPr lang="en-IN" sz="3600"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buNone/>
            </a:pPr>
            <a:r>
              <a:rPr lang="en-US" sz="3600" b="1" kern="100" dirty="0">
                <a:effectLst/>
                <a:latin typeface="Aptos" panose="020B0004020202020204" pitchFamily="34" charset="0"/>
                <a:ea typeface="Aptos" panose="020B0004020202020204" pitchFamily="34" charset="0"/>
                <a:cs typeface="Mangal" panose="02040503050203030202" pitchFamily="18" charset="0"/>
              </a:rPr>
              <a:t>Description</a:t>
            </a:r>
            <a:r>
              <a:rPr lang="en-US" sz="3600" kern="100" dirty="0">
                <a:effectLst/>
                <a:latin typeface="Aptos" panose="020B0004020202020204" pitchFamily="34" charset="0"/>
                <a:ea typeface="Aptos" panose="020B0004020202020204" pitchFamily="34" charset="0"/>
                <a:cs typeface="Mangal" panose="02040503050203030202" pitchFamily="18" charset="0"/>
              </a:rPr>
              <a:t>: Apache Zeppelin is an open-source web-based notebook that enables interactive data analytics. It supports multiple interpreters, including Spark, SQL, Python, and more, making it suitable for exploring and analyzing data in analytical sandboxes.</a:t>
            </a:r>
            <a:endParaRPr lang="en-IN" sz="3600"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buNone/>
            </a:pPr>
            <a:r>
              <a:rPr lang="en-US" sz="3600" b="1" kern="100" dirty="0">
                <a:effectLst/>
                <a:latin typeface="Aptos" panose="020B0004020202020204" pitchFamily="34" charset="0"/>
                <a:ea typeface="Aptos" panose="020B0004020202020204" pitchFamily="34" charset="0"/>
                <a:cs typeface="Mangal" panose="02040503050203030202" pitchFamily="18" charset="0"/>
              </a:rPr>
              <a:t>Operating System </a:t>
            </a:r>
            <a:r>
              <a:rPr lang="en-US" sz="3600" kern="100" dirty="0">
                <a:effectLst/>
                <a:latin typeface="Aptos" panose="020B0004020202020204" pitchFamily="34" charset="0"/>
                <a:ea typeface="Aptos" panose="020B0004020202020204" pitchFamily="34" charset="0"/>
                <a:cs typeface="Mangal" panose="02040503050203030202" pitchFamily="18" charset="0"/>
              </a:rPr>
              <a:t>: Web Based</a:t>
            </a:r>
            <a:endParaRPr lang="en-IN" sz="3600"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spcAft>
                <a:spcPts val="800"/>
              </a:spcAft>
              <a:buNone/>
            </a:pPr>
            <a:r>
              <a:rPr lang="en-US" sz="3600" b="1" kern="100" dirty="0">
                <a:effectLst/>
                <a:latin typeface="Aptos" panose="020B0004020202020204" pitchFamily="34" charset="0"/>
                <a:ea typeface="Aptos" panose="020B0004020202020204" pitchFamily="34" charset="0"/>
                <a:cs typeface="Mangal" panose="02040503050203030202" pitchFamily="18" charset="0"/>
              </a:rPr>
              <a:t>Cost</a:t>
            </a:r>
            <a:r>
              <a:rPr lang="en-US" sz="3600" kern="100" dirty="0">
                <a:effectLst/>
                <a:latin typeface="Aptos" panose="020B0004020202020204" pitchFamily="34" charset="0"/>
                <a:ea typeface="Aptos" panose="020B0004020202020204" pitchFamily="34" charset="0"/>
                <a:cs typeface="Mangal" panose="02040503050203030202" pitchFamily="18" charset="0"/>
              </a:rPr>
              <a:t> : Free (open-source)</a:t>
            </a:r>
            <a:endParaRPr lang="en-IN" sz="3600" kern="100" dirty="0">
              <a:effectLst/>
              <a:latin typeface="Aptos" panose="020B0004020202020204" pitchFamily="34" charset="0"/>
              <a:ea typeface="Aptos" panose="020B0004020202020204" pitchFamily="34" charset="0"/>
              <a:cs typeface="Mangal" panose="02040503050203030202" pitchFamily="18" charset="0"/>
            </a:endParaRPr>
          </a:p>
          <a:p>
            <a:endParaRPr lang="en-IN" sz="5400" dirty="0"/>
          </a:p>
        </p:txBody>
      </p:sp>
      <p:pic>
        <p:nvPicPr>
          <p:cNvPr id="26" name="Picture 25">
            <a:extLst>
              <a:ext uri="{FF2B5EF4-FFF2-40B4-BE49-F238E27FC236}">
                <a16:creationId xmlns:a16="http://schemas.microsoft.com/office/drawing/2014/main" id="{B3CBF631-AFF3-A5CC-AD3B-C995FDB4903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420600" y="4367776"/>
            <a:ext cx="4019139" cy="3014354"/>
          </a:xfrm>
          <a:prstGeom prst="rect">
            <a:avLst/>
          </a:prstGeom>
          <a:noFill/>
          <a:ln>
            <a:solidFill>
              <a:schemeClr val="tx1"/>
            </a:solidFill>
          </a:ln>
        </p:spPr>
      </p:pic>
    </p:spTree>
    <p:extLst>
      <p:ext uri="{BB962C8B-B14F-4D97-AF65-F5344CB8AC3E}">
        <p14:creationId xmlns:p14="http://schemas.microsoft.com/office/powerpoint/2010/main" val="206745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6" name="TextBox 25">
            <a:extLst>
              <a:ext uri="{FF2B5EF4-FFF2-40B4-BE49-F238E27FC236}">
                <a16:creationId xmlns:a16="http://schemas.microsoft.com/office/drawing/2014/main" id="{18F74312-7F96-5073-BD90-3651AD749445}"/>
              </a:ext>
            </a:extLst>
          </p:cNvPr>
          <p:cNvSpPr txBox="1"/>
          <p:nvPr/>
        </p:nvSpPr>
        <p:spPr>
          <a:xfrm>
            <a:off x="759845" y="3234753"/>
            <a:ext cx="10967014" cy="4028603"/>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en-US" sz="3200" kern="100" dirty="0">
                <a:effectLst/>
                <a:latin typeface="Aptos" panose="020B0004020202020204" pitchFamily="34" charset="0"/>
                <a:ea typeface="Aptos" panose="020B0004020202020204" pitchFamily="34" charset="0"/>
                <a:cs typeface="Mangal" panose="02040503050203030202" pitchFamily="18" charset="0"/>
              </a:rPr>
              <a:t>Interactive Data Exploration : interactive and collaborative environment for data exploration and analysis.</a:t>
            </a:r>
            <a:endParaRPr lang="en-IN" sz="32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spcAft>
                <a:spcPts val="800"/>
              </a:spcAft>
              <a:buFont typeface="Symbol" panose="05050102010706020507" pitchFamily="18" charset="2"/>
              <a:buChar char=""/>
            </a:pPr>
            <a:r>
              <a:rPr lang="en-US" sz="3200" kern="100" dirty="0">
                <a:effectLst/>
                <a:latin typeface="Aptos" panose="020B0004020202020204" pitchFamily="34" charset="0"/>
                <a:ea typeface="Aptos" panose="020B0004020202020204" pitchFamily="34" charset="0"/>
                <a:cs typeface="Mangal" panose="02040503050203030202" pitchFamily="18" charset="0"/>
              </a:rPr>
              <a:t>Rich Visualization Capabilities: Zeppelin offers a wide range of built-in visualization options, including charts, graphs, and dashboards, allowing users to create compelling visual representations of their data without the need for additional tools.</a:t>
            </a:r>
            <a:endParaRPr lang="en-IN" sz="32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28" name="Title 27">
            <a:extLst>
              <a:ext uri="{FF2B5EF4-FFF2-40B4-BE49-F238E27FC236}">
                <a16:creationId xmlns:a16="http://schemas.microsoft.com/office/drawing/2014/main" id="{E521926E-DA7A-652A-340B-BE991BBCBC01}"/>
              </a:ext>
            </a:extLst>
          </p:cNvPr>
          <p:cNvSpPr>
            <a:spLocks noGrp="1"/>
          </p:cNvSpPr>
          <p:nvPr>
            <p:ph type="title"/>
          </p:nvPr>
        </p:nvSpPr>
        <p:spPr>
          <a:xfrm>
            <a:off x="759844" y="2476500"/>
            <a:ext cx="8229600" cy="1143000"/>
          </a:xfrm>
        </p:spPr>
        <p:txBody>
          <a:bodyPr>
            <a:noAutofit/>
          </a:bodyPr>
          <a:lstStyle/>
          <a:p>
            <a:pPr algn="l"/>
            <a:r>
              <a:rPr lang="en-US" sz="3600" b="1" kern="100" dirty="0">
                <a:effectLst/>
                <a:latin typeface="Aptos" panose="020B0004020202020204" pitchFamily="34" charset="0"/>
                <a:ea typeface="Aptos" panose="020B0004020202020204" pitchFamily="34" charset="0"/>
                <a:cs typeface="Mangal" panose="02040503050203030202" pitchFamily="18" charset="0"/>
              </a:rPr>
              <a:t>Why?</a:t>
            </a:r>
            <a:br>
              <a:rPr lang="en-IN" sz="3600" b="1" kern="100" dirty="0">
                <a:effectLst/>
                <a:latin typeface="Aptos" panose="020B0004020202020204" pitchFamily="34" charset="0"/>
                <a:ea typeface="Aptos" panose="020B0004020202020204" pitchFamily="34" charset="0"/>
                <a:cs typeface="Mangal" panose="02040503050203030202" pitchFamily="18" charset="0"/>
              </a:rPr>
            </a:br>
            <a:endParaRPr lang="en-US" sz="3600" dirty="0"/>
          </a:p>
        </p:txBody>
      </p:sp>
      <p:sp>
        <p:nvSpPr>
          <p:cNvPr id="2" name="Title 1">
            <a:extLst>
              <a:ext uri="{FF2B5EF4-FFF2-40B4-BE49-F238E27FC236}">
                <a16:creationId xmlns:a16="http://schemas.microsoft.com/office/drawing/2014/main" id="{731FF064-F337-E31D-C44B-7EB493E44D81}"/>
              </a:ext>
            </a:extLst>
          </p:cNvPr>
          <p:cNvSpPr txBox="1">
            <a:spLocks/>
          </p:cNvSpPr>
          <p:nvPr/>
        </p:nvSpPr>
        <p:spPr>
          <a:xfrm>
            <a:off x="658815" y="1760349"/>
            <a:ext cx="6019800" cy="6588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kern="100" dirty="0">
                <a:latin typeface="Aptos" panose="020B0004020202020204" pitchFamily="34" charset="0"/>
                <a:ea typeface="Aptos" panose="020B0004020202020204" pitchFamily="34" charset="0"/>
                <a:cs typeface="Mangal" panose="02040503050203030202" pitchFamily="18" charset="0"/>
              </a:rPr>
              <a:t>Analytical Sandboxes (2/2):</a:t>
            </a:r>
            <a:br>
              <a:rPr lang="en-IN" sz="2000" kern="100" dirty="0">
                <a:latin typeface="Aptos" panose="020B0004020202020204" pitchFamily="34" charset="0"/>
                <a:ea typeface="Aptos" panose="020B0004020202020204" pitchFamily="34" charset="0"/>
                <a:cs typeface="Mangal" panose="02040503050203030202" pitchFamily="18" charset="0"/>
              </a:rPr>
            </a:br>
            <a:endParaRPr lang="en-IN" sz="4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B7CF5F7-86C2-51E7-C36B-316FDAB4020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454703" y="3848100"/>
            <a:ext cx="4019139" cy="3014354"/>
          </a:xfrm>
          <a:prstGeom prst="rect">
            <a:avLst/>
          </a:prstGeom>
          <a:noFill/>
          <a:ln>
            <a:solidFill>
              <a:schemeClr val="tx1"/>
            </a:solidFill>
          </a:ln>
        </p:spPr>
      </p:pic>
    </p:spTree>
    <p:extLst>
      <p:ext uri="{BB962C8B-B14F-4D97-AF65-F5344CB8AC3E}">
        <p14:creationId xmlns:p14="http://schemas.microsoft.com/office/powerpoint/2010/main" val="32955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Title 1">
            <a:extLst>
              <a:ext uri="{FF2B5EF4-FFF2-40B4-BE49-F238E27FC236}">
                <a16:creationId xmlns:a16="http://schemas.microsoft.com/office/drawing/2014/main" id="{39422916-6307-2B87-3625-756E90F5D294}"/>
              </a:ext>
            </a:extLst>
          </p:cNvPr>
          <p:cNvSpPr>
            <a:spLocks noGrp="1"/>
          </p:cNvSpPr>
          <p:nvPr>
            <p:ph type="title"/>
          </p:nvPr>
        </p:nvSpPr>
        <p:spPr>
          <a:xfrm>
            <a:off x="838200" y="1474141"/>
            <a:ext cx="9144000" cy="914400"/>
          </a:xfrm>
        </p:spPr>
        <p:txBody>
          <a:bodyPr>
            <a:normAutofit fontScale="90000"/>
          </a:bodyPr>
          <a:lstStyle/>
          <a:p>
            <a:pPr algn="l"/>
            <a:r>
              <a:rPr lang="en-US" sz="3600" b="1" kern="100" dirty="0">
                <a:effectLst/>
                <a:latin typeface="Aptos" panose="020B0004020202020204" pitchFamily="34" charset="0"/>
                <a:ea typeface="Aptos" panose="020B0004020202020204" pitchFamily="34" charset="0"/>
                <a:cs typeface="Mangal" panose="02040503050203030202" pitchFamily="18" charset="0"/>
              </a:rPr>
              <a:t>Operational Data Store (ODS) (1/2) :</a:t>
            </a:r>
            <a:br>
              <a:rPr lang="en-IN" sz="1800" kern="100" dirty="0">
                <a:effectLst/>
                <a:latin typeface="Aptos" panose="020B0004020202020204" pitchFamily="34" charset="0"/>
                <a:ea typeface="Aptos" panose="020B0004020202020204" pitchFamily="34" charset="0"/>
                <a:cs typeface="Mangal" panose="02040503050203030202" pitchFamily="18" charset="0"/>
              </a:rPr>
            </a:br>
            <a:endParaRPr lang="en-IN" dirty="0"/>
          </a:p>
        </p:txBody>
      </p:sp>
      <p:sp>
        <p:nvSpPr>
          <p:cNvPr id="7" name="Content Placeholder 2">
            <a:extLst>
              <a:ext uri="{FF2B5EF4-FFF2-40B4-BE49-F238E27FC236}">
                <a16:creationId xmlns:a16="http://schemas.microsoft.com/office/drawing/2014/main" id="{A89EF035-4084-0BA1-688F-43AB098B7F37}"/>
              </a:ext>
            </a:extLst>
          </p:cNvPr>
          <p:cNvSpPr>
            <a:spLocks noGrp="1"/>
          </p:cNvSpPr>
          <p:nvPr>
            <p:ph idx="1"/>
          </p:nvPr>
        </p:nvSpPr>
        <p:spPr>
          <a:xfrm>
            <a:off x="838200" y="2767159"/>
            <a:ext cx="11937418" cy="6022182"/>
          </a:xfrm>
        </p:spPr>
        <p:txBody>
          <a:bodyPr>
            <a:normAutofit lnSpcReduction="10000"/>
          </a:bodyPr>
          <a:lstStyle/>
          <a:p>
            <a:pPr marL="0" lvl="0" indent="0">
              <a:lnSpc>
                <a:spcPct val="115000"/>
              </a:lnSpc>
              <a:buNone/>
            </a:pPr>
            <a:r>
              <a:rPr lang="en-US" b="1" kern="100" dirty="0">
                <a:effectLst/>
                <a:latin typeface="Aptos" panose="020B0004020202020204" pitchFamily="34" charset="0"/>
                <a:ea typeface="Aptos" panose="020B0004020202020204" pitchFamily="34" charset="0"/>
                <a:cs typeface="Mangal" panose="02040503050203030202" pitchFamily="18" charset="0"/>
              </a:rPr>
              <a:t>Recommendation</a:t>
            </a:r>
            <a:r>
              <a:rPr lang="en-US" kern="100" dirty="0">
                <a:effectLst/>
                <a:latin typeface="Aptos" panose="020B0004020202020204" pitchFamily="34" charset="0"/>
                <a:ea typeface="Aptos" panose="020B0004020202020204" pitchFamily="34" charset="0"/>
                <a:cs typeface="Mangal" panose="02040503050203030202" pitchFamily="18" charset="0"/>
              </a:rPr>
              <a:t>: Microsoft SQL Server (Standard - server)</a:t>
            </a:r>
            <a:endParaRPr lang="en-IN"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buNone/>
            </a:pPr>
            <a:r>
              <a:rPr lang="en-US" b="1" kern="100" dirty="0">
                <a:effectLst/>
                <a:latin typeface="Aptos" panose="020B0004020202020204" pitchFamily="34" charset="0"/>
                <a:ea typeface="Aptos" panose="020B0004020202020204" pitchFamily="34" charset="0"/>
                <a:cs typeface="Mangal" panose="02040503050203030202" pitchFamily="18" charset="0"/>
              </a:rPr>
              <a:t>Description</a:t>
            </a:r>
            <a:r>
              <a:rPr lang="en-US" kern="100" dirty="0">
                <a:effectLst/>
                <a:latin typeface="Aptos" panose="020B0004020202020204" pitchFamily="34" charset="0"/>
                <a:ea typeface="Aptos" panose="020B0004020202020204" pitchFamily="34" charset="0"/>
                <a:cs typeface="Mangal" panose="02040503050203030202" pitchFamily="18" charset="0"/>
              </a:rPr>
              <a:t>: Microsoft SQL Server is a relational database management system that provides capabilities for building and maintaining operational data stores. It offers robust transaction processing, data integration, and reporting functionalities, making it suitable for storing and managing operational data before loading into the LDW.</a:t>
            </a:r>
            <a:endParaRPr lang="en-IN"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buNone/>
            </a:pPr>
            <a:r>
              <a:rPr lang="en-US" b="1" kern="100" dirty="0">
                <a:effectLst/>
                <a:latin typeface="Aptos" panose="020B0004020202020204" pitchFamily="34" charset="0"/>
                <a:ea typeface="Aptos" panose="020B0004020202020204" pitchFamily="34" charset="0"/>
                <a:cs typeface="Mangal" panose="02040503050203030202" pitchFamily="18" charset="0"/>
              </a:rPr>
              <a:t>Operating System </a:t>
            </a:r>
            <a:r>
              <a:rPr lang="en-US" kern="100" dirty="0">
                <a:effectLst/>
                <a:latin typeface="Aptos" panose="020B0004020202020204" pitchFamily="34" charset="0"/>
                <a:ea typeface="Aptos" panose="020B0004020202020204" pitchFamily="34" charset="0"/>
                <a:cs typeface="Mangal" panose="02040503050203030202" pitchFamily="18" charset="0"/>
              </a:rPr>
              <a:t>: Windows, macOS (Azure Data Studio), Linux, Ubuntu.</a:t>
            </a:r>
            <a:endParaRPr lang="en-IN"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spcAft>
                <a:spcPts val="800"/>
              </a:spcAft>
              <a:buNone/>
            </a:pPr>
            <a:r>
              <a:rPr lang="en-US" b="1" kern="100" dirty="0">
                <a:effectLst/>
                <a:latin typeface="Aptos" panose="020B0004020202020204" pitchFamily="34" charset="0"/>
                <a:ea typeface="Aptos" panose="020B0004020202020204" pitchFamily="34" charset="0"/>
                <a:cs typeface="Mangal" panose="02040503050203030202" pitchFamily="18" charset="0"/>
              </a:rPr>
              <a:t>Cost</a:t>
            </a:r>
            <a:r>
              <a:rPr lang="en-US" kern="100" dirty="0">
                <a:effectLst/>
                <a:latin typeface="Aptos" panose="020B0004020202020204" pitchFamily="34" charset="0"/>
                <a:ea typeface="Aptos" panose="020B0004020202020204" pitchFamily="34" charset="0"/>
                <a:cs typeface="Mangal" panose="02040503050203030202" pitchFamily="18" charset="0"/>
              </a:rPr>
              <a:t> : SQL Server Standard	1,418 USD /year</a:t>
            </a:r>
            <a:endParaRPr lang="en-IN" kern="100" dirty="0">
              <a:effectLst/>
              <a:latin typeface="Aptos" panose="020B0004020202020204" pitchFamily="34" charset="0"/>
              <a:ea typeface="Aptos" panose="020B0004020202020204" pitchFamily="34" charset="0"/>
              <a:cs typeface="Mangal" panose="02040503050203030202" pitchFamily="18" charset="0"/>
            </a:endParaRPr>
          </a:p>
          <a:p>
            <a:pPr marL="0" indent="0">
              <a:buNone/>
            </a:pPr>
            <a:endParaRPr lang="en-IN" sz="4800" dirty="0"/>
          </a:p>
        </p:txBody>
      </p:sp>
      <p:pic>
        <p:nvPicPr>
          <p:cNvPr id="16" name="Picture 15" descr="How to query Dataverse in Microsoft SQL Server Management Studio (SSMS)?">
            <a:extLst>
              <a:ext uri="{FF2B5EF4-FFF2-40B4-BE49-F238E27FC236}">
                <a16:creationId xmlns:a16="http://schemas.microsoft.com/office/drawing/2014/main" id="{ED44E37E-371D-5C01-D1DC-97015564E7E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94668" y="3147388"/>
            <a:ext cx="4216904" cy="3051153"/>
          </a:xfrm>
          <a:prstGeom prst="rect">
            <a:avLst/>
          </a:prstGeom>
          <a:noFill/>
          <a:ln>
            <a:solidFill>
              <a:schemeClr val="tx1"/>
            </a:solidFill>
          </a:ln>
        </p:spPr>
      </p:pic>
    </p:spTree>
    <p:extLst>
      <p:ext uri="{BB962C8B-B14F-4D97-AF65-F5344CB8AC3E}">
        <p14:creationId xmlns:p14="http://schemas.microsoft.com/office/powerpoint/2010/main" val="122936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6" name="TextBox 25">
            <a:extLst>
              <a:ext uri="{FF2B5EF4-FFF2-40B4-BE49-F238E27FC236}">
                <a16:creationId xmlns:a16="http://schemas.microsoft.com/office/drawing/2014/main" id="{18F74312-7F96-5073-BD90-3651AD749445}"/>
              </a:ext>
            </a:extLst>
          </p:cNvPr>
          <p:cNvSpPr txBox="1"/>
          <p:nvPr/>
        </p:nvSpPr>
        <p:spPr>
          <a:xfrm>
            <a:off x="759845" y="3234753"/>
            <a:ext cx="11965556" cy="4594912"/>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en-US" sz="3200" kern="100" dirty="0">
                <a:effectLst/>
                <a:latin typeface="Aptos" panose="020B0004020202020204" pitchFamily="34" charset="0"/>
                <a:ea typeface="Aptos" panose="020B0004020202020204" pitchFamily="34" charset="0"/>
                <a:cs typeface="Mangal" panose="02040503050203030202" pitchFamily="18" charset="0"/>
              </a:rPr>
              <a:t>Microsoft SQL Server seamlessly integrates with other Microsoft technologies and platforms, such as Azure Cloud Services, Power BI, and Excel.</a:t>
            </a:r>
            <a:endParaRPr lang="en-IN" sz="32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spcAft>
                <a:spcPts val="800"/>
              </a:spcAft>
              <a:buFont typeface="Symbol" panose="05050102010706020507" pitchFamily="18" charset="2"/>
              <a:buChar char=""/>
            </a:pPr>
            <a:r>
              <a:rPr lang="en-US" sz="3200" kern="100" dirty="0">
                <a:effectLst/>
                <a:latin typeface="Aptos" panose="020B0004020202020204" pitchFamily="34" charset="0"/>
                <a:ea typeface="Aptos" panose="020B0004020202020204" pitchFamily="34" charset="0"/>
                <a:cs typeface="Mangal" panose="02040503050203030202" pitchFamily="18" charset="0"/>
              </a:rPr>
              <a:t>Security features : Microsoft SQL Server provides a comprehensive set of data management and security features to support ODS requirements. These include advanced data integration capabilities with SQL Server Integration Services (SSIS) for ETL</a:t>
            </a:r>
            <a:endParaRPr lang="en-IN" sz="32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28" name="Title 27">
            <a:extLst>
              <a:ext uri="{FF2B5EF4-FFF2-40B4-BE49-F238E27FC236}">
                <a16:creationId xmlns:a16="http://schemas.microsoft.com/office/drawing/2014/main" id="{E521926E-DA7A-652A-340B-BE991BBCBC01}"/>
              </a:ext>
            </a:extLst>
          </p:cNvPr>
          <p:cNvSpPr>
            <a:spLocks noGrp="1"/>
          </p:cNvSpPr>
          <p:nvPr>
            <p:ph type="title"/>
          </p:nvPr>
        </p:nvSpPr>
        <p:spPr>
          <a:xfrm>
            <a:off x="759844" y="2476500"/>
            <a:ext cx="8229600" cy="1143000"/>
          </a:xfrm>
        </p:spPr>
        <p:txBody>
          <a:bodyPr>
            <a:noAutofit/>
          </a:bodyPr>
          <a:lstStyle/>
          <a:p>
            <a:pPr algn="l"/>
            <a:r>
              <a:rPr lang="en-US" sz="3600" b="1" kern="100" dirty="0">
                <a:effectLst/>
                <a:latin typeface="Aptos" panose="020B0004020202020204" pitchFamily="34" charset="0"/>
                <a:ea typeface="Aptos" panose="020B0004020202020204" pitchFamily="34" charset="0"/>
                <a:cs typeface="Mangal" panose="02040503050203030202" pitchFamily="18" charset="0"/>
              </a:rPr>
              <a:t>Why?</a:t>
            </a:r>
            <a:br>
              <a:rPr lang="en-IN" sz="3600" b="1" kern="100" dirty="0">
                <a:effectLst/>
                <a:latin typeface="Aptos" panose="020B0004020202020204" pitchFamily="34" charset="0"/>
                <a:ea typeface="Aptos" panose="020B0004020202020204" pitchFamily="34" charset="0"/>
                <a:cs typeface="Mangal" panose="02040503050203030202" pitchFamily="18" charset="0"/>
              </a:rPr>
            </a:br>
            <a:endParaRPr lang="en-US" sz="3600" dirty="0"/>
          </a:p>
        </p:txBody>
      </p:sp>
      <p:sp>
        <p:nvSpPr>
          <p:cNvPr id="2" name="Title 1">
            <a:extLst>
              <a:ext uri="{FF2B5EF4-FFF2-40B4-BE49-F238E27FC236}">
                <a16:creationId xmlns:a16="http://schemas.microsoft.com/office/drawing/2014/main" id="{3D95FDD5-4F13-BD25-7EB5-B5761BA02DF5}"/>
              </a:ext>
            </a:extLst>
          </p:cNvPr>
          <p:cNvSpPr txBox="1">
            <a:spLocks/>
          </p:cNvSpPr>
          <p:nvPr/>
        </p:nvSpPr>
        <p:spPr>
          <a:xfrm>
            <a:off x="759844" y="1562100"/>
            <a:ext cx="91440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Operational Data Store (ODS) (2/2) :</a:t>
            </a:r>
            <a:br>
              <a:rPr lang="en-IN" sz="3600" kern="100" dirty="0">
                <a:latin typeface="Aptos" panose="020B0004020202020204" pitchFamily="34" charset="0"/>
                <a:ea typeface="Aptos" panose="020B0004020202020204" pitchFamily="34" charset="0"/>
                <a:cs typeface="Mangal" panose="02040503050203030202" pitchFamily="18" charset="0"/>
              </a:rPr>
            </a:br>
            <a:endParaRPr lang="en-IN" sz="3600" dirty="0"/>
          </a:p>
        </p:txBody>
      </p:sp>
      <p:pic>
        <p:nvPicPr>
          <p:cNvPr id="3" name="Picture 2" descr="How to query Dataverse in Microsoft SQL Server Management Studio (SSMS)?">
            <a:extLst>
              <a:ext uri="{FF2B5EF4-FFF2-40B4-BE49-F238E27FC236}">
                <a16:creationId xmlns:a16="http://schemas.microsoft.com/office/drawing/2014/main" id="{B3F442DF-CC8E-F846-7021-868FFA50395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296011" y="3771900"/>
            <a:ext cx="4216904" cy="3051153"/>
          </a:xfrm>
          <a:prstGeom prst="rect">
            <a:avLst/>
          </a:prstGeom>
          <a:noFill/>
          <a:ln>
            <a:solidFill>
              <a:schemeClr val="tx1"/>
            </a:solidFill>
          </a:ln>
        </p:spPr>
      </p:pic>
    </p:spTree>
    <p:extLst>
      <p:ext uri="{BB962C8B-B14F-4D97-AF65-F5344CB8AC3E}">
        <p14:creationId xmlns:p14="http://schemas.microsoft.com/office/powerpoint/2010/main" val="366021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5240" y="5957076"/>
            <a:ext cx="6964181" cy="4329924"/>
          </a:xfrm>
          <a:custGeom>
            <a:avLst/>
            <a:gdLst/>
            <a:ahLst/>
            <a:cxnLst/>
            <a:rect l="l" t="t" r="r" b="b"/>
            <a:pathLst>
              <a:path w="8477852" h="5657039">
                <a:moveTo>
                  <a:pt x="8477852" y="5657039"/>
                </a:moveTo>
                <a:lnTo>
                  <a:pt x="0" y="5657039"/>
                </a:lnTo>
                <a:lnTo>
                  <a:pt x="0" y="0"/>
                </a:lnTo>
                <a:lnTo>
                  <a:pt x="8477852" y="0"/>
                </a:lnTo>
                <a:lnTo>
                  <a:pt x="8477852" y="565703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1905000" y="4322304"/>
            <a:ext cx="7905148" cy="866391"/>
          </a:xfrm>
          <a:prstGeom prst="rect">
            <a:avLst/>
          </a:prstGeom>
        </p:spPr>
        <p:txBody>
          <a:bodyPr wrap="square" lIns="0" tIns="0" rIns="0" bIns="0" rtlCol="0" anchor="t">
            <a:spAutoFit/>
          </a:bodyPr>
          <a:lstStyle/>
          <a:p>
            <a:pPr>
              <a:lnSpc>
                <a:spcPts val="7600"/>
              </a:lnSpc>
            </a:pPr>
            <a:r>
              <a:rPr lang="en-US" sz="4000" dirty="0">
                <a:solidFill>
                  <a:srgbClr val="1B1A17"/>
                </a:solidFill>
                <a:latin typeface="+mj-lt"/>
              </a:rPr>
              <a:t>TOOLS FOR BI LAYER</a:t>
            </a:r>
          </a:p>
        </p:txBody>
      </p:sp>
      <p:sp>
        <p:nvSpPr>
          <p:cNvPr id="6" name="Freeform 6"/>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9" name="Content Placeholder 2">
            <a:extLst>
              <a:ext uri="{FF2B5EF4-FFF2-40B4-BE49-F238E27FC236}">
                <a16:creationId xmlns:a16="http://schemas.microsoft.com/office/drawing/2014/main" id="{3BC7E4C9-CE04-51D0-7FDF-4018060E8179}"/>
              </a:ext>
            </a:extLst>
          </p:cNvPr>
          <p:cNvSpPr txBox="1">
            <a:spLocks/>
          </p:cNvSpPr>
          <p:nvPr/>
        </p:nvSpPr>
        <p:spPr>
          <a:xfrm>
            <a:off x="11783338" y="3463224"/>
            <a:ext cx="5287781" cy="4854205"/>
          </a:xfrm>
          <a:prstGeom prst="rect">
            <a:avLst/>
          </a:prstGeom>
        </p:spPr>
        <p:txBody>
          <a:bodyPr anchor="t">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CA" b="1" dirty="0"/>
              <a:t>COMPONENTS</a:t>
            </a:r>
          </a:p>
          <a:p>
            <a:r>
              <a:rPr lang="en-US" dirty="0"/>
              <a:t>Reporting and analytics</a:t>
            </a:r>
          </a:p>
          <a:p>
            <a:r>
              <a:rPr lang="en-US" dirty="0"/>
              <a:t>Ad-hoc analysis</a:t>
            </a:r>
          </a:p>
          <a:p>
            <a:r>
              <a:rPr lang="en-US" dirty="0"/>
              <a:t>Dashboards</a:t>
            </a:r>
          </a:p>
          <a:p>
            <a:r>
              <a:rPr lang="en-US" dirty="0"/>
              <a:t>OLAP, Predictive analytics</a:t>
            </a:r>
          </a:p>
          <a:p>
            <a:r>
              <a:rPr lang="en-US" dirty="0"/>
              <a:t>Data Discovery and Data visualizations</a:t>
            </a:r>
          </a:p>
          <a:p>
            <a:r>
              <a:rPr lang="en-US" dirty="0"/>
              <a:t>Big data analytics and Mobile BI</a:t>
            </a:r>
          </a:p>
          <a:p>
            <a:endParaRPr lang="en-CA" dirty="0"/>
          </a:p>
          <a:p>
            <a:endParaRPr lang="en-CA" dirty="0"/>
          </a:p>
        </p:txBody>
      </p:sp>
      <p:pic>
        <p:nvPicPr>
          <p:cNvPr id="12" name="Picture 11">
            <a:extLst>
              <a:ext uri="{FF2B5EF4-FFF2-40B4-BE49-F238E27FC236}">
                <a16:creationId xmlns:a16="http://schemas.microsoft.com/office/drawing/2014/main" id="{93FDA34C-F443-9A83-231C-B3545D7F4251}"/>
              </a:ext>
            </a:extLst>
          </p:cNvPr>
          <p:cNvPicPr>
            <a:picLocks noChangeAspect="1"/>
          </p:cNvPicPr>
          <p:nvPr/>
        </p:nvPicPr>
        <p:blipFill rotWithShape="1">
          <a:blip r:embed="rId8"/>
          <a:srcRect l="21650" t="9731" r="9114" b="72759"/>
          <a:stretch/>
        </p:blipFill>
        <p:spPr bwMode="auto">
          <a:xfrm>
            <a:off x="2667000" y="723900"/>
            <a:ext cx="11546291" cy="18468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073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TextBox 7"/>
          <p:cNvSpPr txBox="1"/>
          <p:nvPr/>
        </p:nvSpPr>
        <p:spPr>
          <a:xfrm>
            <a:off x="1028700" y="2340201"/>
            <a:ext cx="10279125" cy="1997076"/>
          </a:xfrm>
          <a:prstGeom prst="rect">
            <a:avLst/>
          </a:prstGeom>
        </p:spPr>
        <p:txBody>
          <a:bodyPr lIns="0" tIns="0" rIns="0" bIns="0" rtlCol="0" anchor="t">
            <a:spAutoFit/>
          </a:bodyPr>
          <a:lstStyle/>
          <a:p>
            <a:pPr>
              <a:lnSpc>
                <a:spcPts val="7600"/>
              </a:lnSpc>
            </a:pPr>
            <a:r>
              <a:rPr lang="en-US" sz="8000">
                <a:solidFill>
                  <a:srgbClr val="1B1A17"/>
                </a:solidFill>
                <a:latin typeface="IBM Plex Sans Condensed Bold"/>
              </a:rPr>
              <a:t>1 NORMALIZATION FORM</a:t>
            </a:r>
          </a:p>
        </p:txBody>
      </p:sp>
      <p:sp>
        <p:nvSpPr>
          <p:cNvPr id="9" name="TextBox 9"/>
          <p:cNvSpPr txBox="1"/>
          <p:nvPr/>
        </p:nvSpPr>
        <p:spPr>
          <a:xfrm>
            <a:off x="1028700" y="4676571"/>
            <a:ext cx="6965740" cy="4249368"/>
          </a:xfrm>
          <a:prstGeom prst="rect">
            <a:avLst/>
          </a:prstGeom>
        </p:spPr>
        <p:txBody>
          <a:bodyPr lIns="0" tIns="0" rIns="0" bIns="0" rtlCol="0" anchor="t">
            <a:spAutoFit/>
          </a:bodyPr>
          <a:lstStyle/>
          <a:p>
            <a:pPr>
              <a:lnSpc>
                <a:spcPts val="3659"/>
              </a:lnSpc>
            </a:pPr>
            <a:r>
              <a:rPr lang="en-US" sz="2999" dirty="0">
                <a:solidFill>
                  <a:srgbClr val="000000"/>
                </a:solidFill>
                <a:latin typeface="IBM Plex Sans" panose="020B0503050203000203" pitchFamily="34" charset="0"/>
              </a:rPr>
              <a:t>Rule 1 (Atomic Values) − Every column of a table should contain only atomic values. An atomic value is a value that cannot be divided further.</a:t>
            </a:r>
          </a:p>
          <a:p>
            <a:pPr>
              <a:lnSpc>
                <a:spcPts val="3659"/>
              </a:lnSpc>
            </a:pPr>
            <a:endParaRPr lang="en-US" sz="2999" dirty="0">
              <a:solidFill>
                <a:srgbClr val="000000"/>
              </a:solidFill>
              <a:latin typeface="IBM Plex Sans" panose="020B0503050203000203" pitchFamily="34" charset="0"/>
            </a:endParaRPr>
          </a:p>
          <a:p>
            <a:pPr>
              <a:lnSpc>
                <a:spcPts val="3659"/>
              </a:lnSpc>
            </a:pPr>
            <a:r>
              <a:rPr lang="en-US" sz="2999" dirty="0">
                <a:solidFill>
                  <a:srgbClr val="000000"/>
                </a:solidFill>
                <a:latin typeface="IBM Plex Sans" panose="020B0503050203000203" pitchFamily="34" charset="0"/>
              </a:rPr>
              <a:t>Rule 2 (No Repeating Groups) − There are no repeating groups of data. This means a table should not contain repeating columns.</a:t>
            </a:r>
          </a:p>
        </p:txBody>
      </p:sp>
      <p:graphicFrame>
        <p:nvGraphicFramePr>
          <p:cNvPr id="13" name="Table 12">
            <a:extLst>
              <a:ext uri="{FF2B5EF4-FFF2-40B4-BE49-F238E27FC236}">
                <a16:creationId xmlns:a16="http://schemas.microsoft.com/office/drawing/2014/main" id="{E8E09DB6-A148-7902-71E4-B51A94E2022F}"/>
              </a:ext>
            </a:extLst>
          </p:cNvPr>
          <p:cNvGraphicFramePr>
            <a:graphicFrameLocks noGrp="1"/>
          </p:cNvGraphicFramePr>
          <p:nvPr>
            <p:extLst>
              <p:ext uri="{D42A27DB-BD31-4B8C-83A1-F6EECF244321}">
                <p14:modId xmlns:p14="http://schemas.microsoft.com/office/powerpoint/2010/main" val="3759587559"/>
              </p:ext>
            </p:extLst>
          </p:nvPr>
        </p:nvGraphicFramePr>
        <p:xfrm>
          <a:off x="11074859" y="487594"/>
          <a:ext cx="5715000" cy="4188977"/>
        </p:xfrm>
        <a:graphic>
          <a:graphicData uri="http://schemas.openxmlformats.org/drawingml/2006/table">
            <a:tbl>
              <a:tblPr firstRow="1" bandRow="1">
                <a:tableStyleId>{7DF18680-E054-41AD-8BC1-D1AEF772440D}</a:tableStyleId>
              </a:tblPr>
              <a:tblGrid>
                <a:gridCol w="5715000">
                  <a:extLst>
                    <a:ext uri="{9D8B030D-6E8A-4147-A177-3AD203B41FA5}">
                      <a16:colId xmlns:a16="http://schemas.microsoft.com/office/drawing/2014/main" val="75570295"/>
                    </a:ext>
                  </a:extLst>
                </a:gridCol>
              </a:tblGrid>
              <a:tr h="1223617">
                <a:tc>
                  <a:txBody>
                    <a:bodyPr/>
                    <a:lstStyle/>
                    <a:p>
                      <a:pPr algn="ctr"/>
                      <a:r>
                        <a:rPr lang="en-US" sz="2400" b="1" dirty="0">
                          <a:solidFill>
                            <a:schemeClr val="bg1"/>
                          </a:solidFill>
                          <a:latin typeface="IBM Plex Sans" panose="020B0503050203000203" pitchFamily="34" charset="0"/>
                        </a:rPr>
                        <a:t>Customer Address</a:t>
                      </a:r>
                      <a:endParaRPr lang="en-IN" sz="2400" b="1" dirty="0">
                        <a:solidFill>
                          <a:schemeClr val="bg1"/>
                        </a:solidFill>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00585741"/>
                  </a:ext>
                </a:extLst>
              </a:tr>
              <a:tr h="1223617">
                <a:tc>
                  <a:txBody>
                    <a:bodyPr/>
                    <a:lstStyle/>
                    <a:p>
                      <a:pPr algn="ctr">
                        <a:lnSpc>
                          <a:spcPts val="2800"/>
                        </a:lnSpc>
                        <a:defRPr/>
                      </a:pPr>
                      <a:r>
                        <a:rPr lang="en-US" sz="2000" b="1" dirty="0">
                          <a:solidFill>
                            <a:srgbClr val="000000"/>
                          </a:solidFill>
                          <a:latin typeface="IBM Plex Sans" panose="020B0503050203000203" pitchFamily="34" charset="0"/>
                        </a:rPr>
                        <a:t>44 Main Street, Toronto</a:t>
                      </a:r>
                      <a:endParaRPr lang="en-US" sz="2000" b="1" dirty="0">
                        <a:latin typeface="IBM Plex Sans" panose="020B0503050203000203" pitchFamily="34" charset="0"/>
                      </a:endParaRPr>
                    </a:p>
                    <a:p>
                      <a:pPr algn="ctr">
                        <a:lnSpc>
                          <a:spcPts val="2800"/>
                        </a:lnSpc>
                      </a:pPr>
                      <a:r>
                        <a:rPr lang="en-US" sz="2000" b="1" dirty="0">
                          <a:solidFill>
                            <a:srgbClr val="000000"/>
                          </a:solidFill>
                          <a:latin typeface="IBM Plex Sans" panose="020B0503050203000203" pitchFamily="34" charset="0"/>
                        </a:rPr>
                        <a:t>John.Smith@gmail.com</a:t>
                      </a:r>
                    </a:p>
                    <a:p>
                      <a:pPr algn="ctr"/>
                      <a:endParaRPr lang="en-IN" sz="2400" b="1" dirty="0">
                        <a:latin typeface="IBM Plex Sans" panose="020B0503050203000203" pitchFamily="34" charset="0"/>
                      </a:endParaRPr>
                    </a:p>
                  </a:txBody>
                  <a:tcPr marT="36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325733"/>
                  </a:ext>
                </a:extLst>
              </a:tr>
              <a:tr h="1223617">
                <a:tc>
                  <a:txBody>
                    <a:bodyPr/>
                    <a:lstStyle/>
                    <a:p>
                      <a:pPr algn="ctr">
                        <a:lnSpc>
                          <a:spcPts val="2800"/>
                        </a:lnSpc>
                        <a:defRPr/>
                      </a:pPr>
                      <a:r>
                        <a:rPr lang="en-US" sz="2000" b="1" dirty="0">
                          <a:solidFill>
                            <a:srgbClr val="000000"/>
                          </a:solidFill>
                          <a:latin typeface="IBM Plex Sans" panose="020B0503050203000203" pitchFamily="34" charset="0"/>
                        </a:rPr>
                        <a:t>31 Main Street, Kitchener</a:t>
                      </a:r>
                      <a:endParaRPr lang="en-US" sz="2000" b="1" dirty="0">
                        <a:latin typeface="IBM Plex Sans" panose="020B0503050203000203" pitchFamily="34" charset="0"/>
                      </a:endParaRPr>
                    </a:p>
                    <a:p>
                      <a:pPr algn="ctr">
                        <a:lnSpc>
                          <a:spcPts val="2800"/>
                        </a:lnSpc>
                      </a:pPr>
                      <a:r>
                        <a:rPr lang="en-US" sz="2000" b="1" dirty="0">
                          <a:solidFill>
                            <a:srgbClr val="000000"/>
                          </a:solidFill>
                          <a:latin typeface="IBM Plex Sans" panose="020B0503050203000203" pitchFamily="34" charset="0"/>
                        </a:rPr>
                        <a:t>Jane.Wright@gmail.com</a:t>
                      </a:r>
                    </a:p>
                    <a:p>
                      <a:pPr algn="ctr"/>
                      <a:endParaRPr lang="en-IN" sz="2400" b="1" dirty="0">
                        <a:latin typeface="IBM Plex Sans" panose="020B0503050203000203" pitchFamily="34" charset="0"/>
                      </a:endParaRPr>
                    </a:p>
                  </a:txBody>
                  <a:tcPr marT="3600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4767424"/>
                  </a:ext>
                </a:extLst>
              </a:tr>
            </a:tbl>
          </a:graphicData>
        </a:graphic>
      </p:graphicFrame>
      <p:graphicFrame>
        <p:nvGraphicFramePr>
          <p:cNvPr id="14" name="Table 13">
            <a:extLst>
              <a:ext uri="{FF2B5EF4-FFF2-40B4-BE49-F238E27FC236}">
                <a16:creationId xmlns:a16="http://schemas.microsoft.com/office/drawing/2014/main" id="{69C3DFC6-1BD9-01F3-BB9B-A3004647558F}"/>
              </a:ext>
            </a:extLst>
          </p:cNvPr>
          <p:cNvGraphicFramePr>
            <a:graphicFrameLocks noGrp="1"/>
          </p:cNvGraphicFramePr>
          <p:nvPr>
            <p:extLst>
              <p:ext uri="{D42A27DB-BD31-4B8C-83A1-F6EECF244321}">
                <p14:modId xmlns:p14="http://schemas.microsoft.com/office/powerpoint/2010/main" val="2869637178"/>
              </p:ext>
            </p:extLst>
          </p:nvPr>
        </p:nvGraphicFramePr>
        <p:xfrm>
          <a:off x="10721282" y="5769640"/>
          <a:ext cx="6422154" cy="3663990"/>
        </p:xfrm>
        <a:graphic>
          <a:graphicData uri="http://schemas.openxmlformats.org/drawingml/2006/table">
            <a:tbl>
              <a:tblPr firstRow="1" bandRow="1">
                <a:tableStyleId>{7DF18680-E054-41AD-8BC1-D1AEF772440D}</a:tableStyleId>
              </a:tblPr>
              <a:tblGrid>
                <a:gridCol w="3211077">
                  <a:extLst>
                    <a:ext uri="{9D8B030D-6E8A-4147-A177-3AD203B41FA5}">
                      <a16:colId xmlns:a16="http://schemas.microsoft.com/office/drawing/2014/main" val="75570295"/>
                    </a:ext>
                  </a:extLst>
                </a:gridCol>
                <a:gridCol w="3211077">
                  <a:extLst>
                    <a:ext uri="{9D8B030D-6E8A-4147-A177-3AD203B41FA5}">
                      <a16:colId xmlns:a16="http://schemas.microsoft.com/office/drawing/2014/main" val="400217008"/>
                    </a:ext>
                  </a:extLst>
                </a:gridCol>
              </a:tblGrid>
              <a:tr h="865179">
                <a:tc>
                  <a:txBody>
                    <a:bodyPr/>
                    <a:lstStyle/>
                    <a:p>
                      <a:pPr algn="ctr"/>
                      <a:r>
                        <a:rPr lang="en-US" sz="2400" b="1" dirty="0">
                          <a:solidFill>
                            <a:schemeClr val="bg1"/>
                          </a:solidFill>
                          <a:latin typeface="IBM Plex Sans" panose="020B0503050203000203" pitchFamily="34" charset="0"/>
                        </a:rPr>
                        <a:t>Customer Address</a:t>
                      </a:r>
                      <a:endParaRPr lang="en-IN" sz="2400" b="1" dirty="0">
                        <a:solidFill>
                          <a:schemeClr val="bg1"/>
                        </a:solidFill>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2400" b="1" dirty="0">
                          <a:solidFill>
                            <a:schemeClr val="bg1"/>
                          </a:solidFill>
                          <a:latin typeface="IBM Plex Sans" panose="020B0503050203000203" pitchFamily="34" charset="0"/>
                        </a:rPr>
                        <a:t>Email</a:t>
                      </a:r>
                      <a:endParaRPr lang="en-IN" sz="2400" b="1" dirty="0">
                        <a:solidFill>
                          <a:schemeClr val="bg1"/>
                        </a:solidFill>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00585741"/>
                  </a:ext>
                </a:extLst>
              </a:tr>
              <a:tr h="1316131">
                <a:tc>
                  <a:txBody>
                    <a:bodyPr/>
                    <a:lstStyle/>
                    <a:p>
                      <a:pPr algn="ctr">
                        <a:lnSpc>
                          <a:spcPts val="2800"/>
                        </a:lnSpc>
                        <a:defRPr/>
                      </a:pPr>
                      <a:r>
                        <a:rPr lang="en-US" sz="2000" b="1" dirty="0">
                          <a:solidFill>
                            <a:srgbClr val="000000"/>
                          </a:solidFill>
                          <a:latin typeface="IBM Plex Sans" panose="020B0503050203000203" pitchFamily="34" charset="0"/>
                        </a:rPr>
                        <a:t>44 Main Street, Toronto</a:t>
                      </a:r>
                      <a:endParaRPr lang="en-US" sz="2000" b="1" dirty="0">
                        <a:latin typeface="IBM Plex Sans" panose="020B0503050203000203" pitchFamily="34" charset="0"/>
                      </a:endParaRPr>
                    </a:p>
                    <a:p>
                      <a:pPr algn="ctr"/>
                      <a:endParaRPr lang="en-IN" sz="2400" b="1" dirty="0">
                        <a:latin typeface="IBM Plex Sans" panose="020B0503050203000203" pitchFamily="34" charset="0"/>
                      </a:endParaRPr>
                    </a:p>
                  </a:txBody>
                  <a:tcPr marT="36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latin typeface="IBM Plex Sans" panose="020B0503050203000203" pitchFamily="34" charset="0"/>
                        </a:rPr>
                        <a:t>John.Smith@gmail.com</a:t>
                      </a:r>
                    </a:p>
                    <a:p>
                      <a:pPr algn="ctr"/>
                      <a:endParaRPr lang="en-IN" sz="2400" b="1" dirty="0">
                        <a:latin typeface="IBM Plex Sans" panose="020B0503050203000203" pitchFamily="34" charset="0"/>
                      </a:endParaRPr>
                    </a:p>
                  </a:txBody>
                  <a:tcPr marT="36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325733"/>
                  </a:ext>
                </a:extLst>
              </a:tr>
              <a:tr h="1316131">
                <a:tc>
                  <a:txBody>
                    <a:bodyPr/>
                    <a:lstStyle/>
                    <a:p>
                      <a:pPr algn="ctr">
                        <a:lnSpc>
                          <a:spcPts val="2800"/>
                        </a:lnSpc>
                        <a:defRPr/>
                      </a:pPr>
                      <a:r>
                        <a:rPr lang="en-US" sz="2000" b="1" dirty="0">
                          <a:solidFill>
                            <a:srgbClr val="000000"/>
                          </a:solidFill>
                          <a:latin typeface="IBM Plex Sans" panose="020B0503050203000203" pitchFamily="34" charset="0"/>
                        </a:rPr>
                        <a:t>31 Main Street, Kitchener</a:t>
                      </a:r>
                      <a:endParaRPr lang="en-US" sz="2000" b="1" dirty="0">
                        <a:latin typeface="IBM Plex Sans" panose="020B0503050203000203" pitchFamily="34" charset="0"/>
                      </a:endParaRPr>
                    </a:p>
                    <a:p>
                      <a:pPr algn="ctr"/>
                      <a:endParaRPr lang="en-IN" sz="2400" b="1" dirty="0">
                        <a:latin typeface="IBM Plex Sans" panose="020B0503050203000203" pitchFamily="34" charset="0"/>
                      </a:endParaRPr>
                    </a:p>
                  </a:txBody>
                  <a:tcPr marT="3600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latin typeface="IBM Plex Sans" panose="020B0503050203000203" pitchFamily="34" charset="0"/>
                        </a:rPr>
                        <a:t>Jane.Wright@gmail.com</a:t>
                      </a:r>
                    </a:p>
                    <a:p>
                      <a:pPr algn="ctr"/>
                      <a:endParaRPr lang="en-IN" sz="2400" b="1" dirty="0">
                        <a:latin typeface="IBM Plex Sans" panose="020B0503050203000203" pitchFamily="34" charset="0"/>
                      </a:endParaRPr>
                    </a:p>
                  </a:txBody>
                  <a:tcPr marT="3600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4767424"/>
                  </a:ext>
                </a:extLst>
              </a:tr>
            </a:tbl>
          </a:graphicData>
        </a:graphic>
      </p:graphicFrame>
      <p:cxnSp>
        <p:nvCxnSpPr>
          <p:cNvPr id="18" name="Straight Arrow Connector 17">
            <a:extLst>
              <a:ext uri="{FF2B5EF4-FFF2-40B4-BE49-F238E27FC236}">
                <a16:creationId xmlns:a16="http://schemas.microsoft.com/office/drawing/2014/main" id="{CFFB6D64-4935-DE05-DF4C-C781033F3B48}"/>
              </a:ext>
            </a:extLst>
          </p:cNvPr>
          <p:cNvCxnSpPr/>
          <p:nvPr/>
        </p:nvCxnSpPr>
        <p:spPr>
          <a:xfrm>
            <a:off x="13948693" y="4833733"/>
            <a:ext cx="0" cy="720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anim calcmode="lin" valueType="num">
                                      <p:cBhvr>
                                        <p:cTn id="13" dur="750" fill="hold"/>
                                        <p:tgtEl>
                                          <p:spTgt spid="7"/>
                                        </p:tgtEl>
                                        <p:attrNameLst>
                                          <p:attrName>ppt_x</p:attrName>
                                        </p:attrNameLst>
                                      </p:cBhvr>
                                      <p:tavLst>
                                        <p:tav tm="0">
                                          <p:val>
                                            <p:strVal val="#ppt_x"/>
                                          </p:val>
                                        </p:tav>
                                        <p:tav tm="100000">
                                          <p:val>
                                            <p:strVal val="#ppt_x"/>
                                          </p:val>
                                        </p:tav>
                                      </p:tavLst>
                                    </p:anim>
                                    <p:anim calcmode="lin" valueType="num">
                                      <p:cBhvr>
                                        <p:cTn id="14" dur="7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750"/>
                                        <p:tgtEl>
                                          <p:spTgt spid="9"/>
                                        </p:tgtEl>
                                      </p:cBhvr>
                                    </p:animEffect>
                                    <p:anim calcmode="lin" valueType="num">
                                      <p:cBhvr>
                                        <p:cTn id="18" dur="750" fill="hold"/>
                                        <p:tgtEl>
                                          <p:spTgt spid="9"/>
                                        </p:tgtEl>
                                        <p:attrNameLst>
                                          <p:attrName>ppt_x</p:attrName>
                                        </p:attrNameLst>
                                      </p:cBhvr>
                                      <p:tavLst>
                                        <p:tav tm="0">
                                          <p:val>
                                            <p:strVal val="#ppt_x"/>
                                          </p:val>
                                        </p:tav>
                                        <p:tav tm="100000">
                                          <p:val>
                                            <p:strVal val="#ppt_x"/>
                                          </p:val>
                                        </p:tav>
                                      </p:tavLst>
                                    </p:anim>
                                    <p:anim calcmode="lin" valueType="num">
                                      <p:cBhvr>
                                        <p:cTn id="19" dur="75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anim calcmode="lin" valueType="num">
                                      <p:cBhvr>
                                        <p:cTn id="23" dur="750" fill="hold"/>
                                        <p:tgtEl>
                                          <p:spTgt spid="13"/>
                                        </p:tgtEl>
                                        <p:attrNameLst>
                                          <p:attrName>ppt_x</p:attrName>
                                        </p:attrNameLst>
                                      </p:cBhvr>
                                      <p:tavLst>
                                        <p:tav tm="0">
                                          <p:val>
                                            <p:strVal val="#ppt_x"/>
                                          </p:val>
                                        </p:tav>
                                        <p:tav tm="100000">
                                          <p:val>
                                            <p:strVal val="#ppt_x"/>
                                          </p:val>
                                        </p:tav>
                                      </p:tavLst>
                                    </p:anim>
                                    <p:anim calcmode="lin" valueType="num">
                                      <p:cBhvr>
                                        <p:cTn id="24" dur="75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750"/>
                                        <p:tgtEl>
                                          <p:spTgt spid="14"/>
                                        </p:tgtEl>
                                      </p:cBhvr>
                                    </p:animEffect>
                                    <p:anim calcmode="lin" valueType="num">
                                      <p:cBhvr>
                                        <p:cTn id="44" dur="750" fill="hold"/>
                                        <p:tgtEl>
                                          <p:spTgt spid="14"/>
                                        </p:tgtEl>
                                        <p:attrNameLst>
                                          <p:attrName>ppt_x</p:attrName>
                                        </p:attrNameLst>
                                      </p:cBhvr>
                                      <p:tavLst>
                                        <p:tav tm="0">
                                          <p:val>
                                            <p:strVal val="#ppt_x"/>
                                          </p:val>
                                        </p:tav>
                                        <p:tav tm="100000">
                                          <p:val>
                                            <p:strVal val="#ppt_x"/>
                                          </p:val>
                                        </p:tav>
                                      </p:tavLst>
                                    </p:anim>
                                    <p:anim calcmode="lin" valueType="num">
                                      <p:cBhvr>
                                        <p:cTn id="45"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6" name="Title 1">
            <a:extLst>
              <a:ext uri="{FF2B5EF4-FFF2-40B4-BE49-F238E27FC236}">
                <a16:creationId xmlns:a16="http://schemas.microsoft.com/office/drawing/2014/main" id="{FC1CE86B-4D69-CC6A-C96B-760DFDAEA4F0}"/>
              </a:ext>
            </a:extLst>
          </p:cNvPr>
          <p:cNvSpPr txBox="1">
            <a:spLocks/>
          </p:cNvSpPr>
          <p:nvPr/>
        </p:nvSpPr>
        <p:spPr>
          <a:xfrm>
            <a:off x="851611" y="495300"/>
            <a:ext cx="8895121" cy="115121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b="1" kern="100">
                <a:latin typeface="Aptos" panose="020B0004020202020204" pitchFamily="34" charset="0"/>
                <a:ea typeface="Aptos" panose="020B0004020202020204" pitchFamily="34" charset="0"/>
                <a:cs typeface="Mangal" panose="02040503050203030202" pitchFamily="18" charset="0"/>
              </a:rPr>
              <a:t>Reporting and Analytics:</a:t>
            </a:r>
            <a:endParaRPr lang="en-IN" sz="6000" b="1" u="sng" dirty="0">
              <a:latin typeface="Arial" panose="020B0604020202020204" pitchFamily="34" charset="0"/>
              <a:cs typeface="Arial" panose="020B0604020202020204" pitchFamily="34" charset="0"/>
            </a:endParaRPr>
          </a:p>
        </p:txBody>
      </p:sp>
      <p:sp>
        <p:nvSpPr>
          <p:cNvPr id="17" name="Subtitle 6">
            <a:extLst>
              <a:ext uri="{FF2B5EF4-FFF2-40B4-BE49-F238E27FC236}">
                <a16:creationId xmlns:a16="http://schemas.microsoft.com/office/drawing/2014/main" id="{07816054-E165-D2C3-BE94-684317F8DEF9}"/>
              </a:ext>
            </a:extLst>
          </p:cNvPr>
          <p:cNvSpPr txBox="1">
            <a:spLocks/>
          </p:cNvSpPr>
          <p:nvPr/>
        </p:nvSpPr>
        <p:spPr>
          <a:xfrm>
            <a:off x="851611" y="1669374"/>
            <a:ext cx="11582400" cy="728091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7000"/>
              </a:lnSpc>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Recommendation: </a:t>
            </a:r>
            <a:r>
              <a:rPr lang="en-CA" sz="2800" kern="100" dirty="0" err="1">
                <a:latin typeface="Aptos" panose="020B0004020202020204" pitchFamily="34" charset="0"/>
                <a:ea typeface="Aptos" panose="020B0004020202020204" pitchFamily="34" charset="0"/>
                <a:cs typeface="Times New Roman" panose="02020603050405020304" pitchFamily="18" charset="0"/>
              </a:rPr>
              <a:t>Zoho</a:t>
            </a:r>
            <a:r>
              <a:rPr lang="en-CA" sz="2800" kern="100" dirty="0">
                <a:latin typeface="Aptos" panose="020B0004020202020204" pitchFamily="34" charset="0"/>
                <a:ea typeface="Aptos" panose="020B0004020202020204" pitchFamily="34" charset="0"/>
                <a:cs typeface="Times New Roman" panose="02020603050405020304" pitchFamily="18" charset="0"/>
              </a:rPr>
              <a:t> Analytics</a:t>
            </a:r>
          </a:p>
          <a:p>
            <a:pPr algn="just">
              <a:lnSpc>
                <a:spcPct val="107000"/>
              </a:lnSpc>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Description: </a:t>
            </a:r>
            <a:r>
              <a:rPr lang="en-CA" sz="2800" kern="100" dirty="0" err="1">
                <a:latin typeface="Aptos" panose="020B0004020202020204" pitchFamily="34" charset="0"/>
                <a:ea typeface="Aptos" panose="020B0004020202020204" pitchFamily="34" charset="0"/>
                <a:cs typeface="Times New Roman" panose="02020603050405020304" pitchFamily="18" charset="0"/>
              </a:rPr>
              <a:t>Zoho</a:t>
            </a:r>
            <a:r>
              <a:rPr lang="en-CA" sz="2800" kern="100" dirty="0">
                <a:latin typeface="Aptos" panose="020B0004020202020204" pitchFamily="34" charset="0"/>
                <a:ea typeface="Aptos" panose="020B0004020202020204" pitchFamily="34" charset="0"/>
                <a:cs typeface="Times New Roman" panose="02020603050405020304" pitchFamily="18" charset="0"/>
              </a:rPr>
              <a:t> Analytics helps company users can see and analyze patterns, spot outliers, track company KPIs, create informative reports and dashboards from raw data, and forecast the future with the aid of </a:t>
            </a:r>
            <a:r>
              <a:rPr lang="en-CA" sz="2800" kern="100" dirty="0" err="1">
                <a:latin typeface="Aptos" panose="020B0004020202020204" pitchFamily="34" charset="0"/>
                <a:ea typeface="Aptos" panose="020B0004020202020204" pitchFamily="34" charset="0"/>
                <a:cs typeface="Times New Roman" panose="02020603050405020304" pitchFamily="18" charset="0"/>
              </a:rPr>
              <a:t>Zoho</a:t>
            </a:r>
            <a:r>
              <a:rPr lang="en-CA" sz="2800" kern="100" dirty="0">
                <a:latin typeface="Aptos" panose="020B0004020202020204" pitchFamily="34" charset="0"/>
                <a:ea typeface="Aptos" panose="020B0004020202020204" pitchFamily="34" charset="0"/>
                <a:cs typeface="Times New Roman" panose="02020603050405020304" pitchFamily="18" charset="0"/>
              </a:rPr>
              <a:t> Analytics. Its features include data integration and preparation, visual analysis, augmented and collaborative analytics, storytelling, embedded BI, and unified business insights.</a:t>
            </a:r>
          </a:p>
          <a:p>
            <a:pPr algn="just">
              <a:lnSpc>
                <a:spcPct val="107000"/>
              </a:lnSpc>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Operating System: Web Application (integrate with </a:t>
            </a:r>
            <a:r>
              <a:rPr lang="en-CA" sz="2800" kern="100" dirty="0" err="1">
                <a:latin typeface="Aptos" panose="020B0004020202020204" pitchFamily="34" charset="0"/>
                <a:ea typeface="Aptos" panose="020B0004020202020204" pitchFamily="34" charset="0"/>
                <a:cs typeface="Times New Roman" panose="02020603050405020304" pitchFamily="18" charset="0"/>
              </a:rPr>
              <a:t>Zoho</a:t>
            </a:r>
            <a:r>
              <a:rPr lang="en-CA" sz="2800" kern="100" dirty="0">
                <a:latin typeface="Aptos" panose="020B0004020202020204" pitchFamily="34" charset="0"/>
                <a:ea typeface="Aptos" panose="020B0004020202020204" pitchFamily="34" charset="0"/>
                <a:cs typeface="Times New Roman" panose="02020603050405020304" pitchFamily="18" charset="0"/>
              </a:rPr>
              <a:t> or On-premise clouds, such as AWS, Azure, Google)</a:t>
            </a:r>
          </a:p>
          <a:p>
            <a:pPr algn="just">
              <a:lnSpc>
                <a:spcPct val="107000"/>
              </a:lnSpc>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Cost: </a:t>
            </a:r>
          </a:p>
          <a:p>
            <a:pPr lvl="1" algn="just">
              <a:lnSpc>
                <a:spcPct val="107000"/>
              </a:lnSpc>
              <a:buFont typeface="Courier New" panose="02070309020205020404" pitchFamily="49" charset="0"/>
              <a:buChar char="o"/>
            </a:pPr>
            <a:r>
              <a:rPr lang="en-CA" kern="100" dirty="0">
                <a:latin typeface="Aptos" panose="020B0004020202020204" pitchFamily="34" charset="0"/>
                <a:ea typeface="Aptos" panose="020B0004020202020204" pitchFamily="34" charset="0"/>
                <a:cs typeface="Times New Roman" panose="02020603050405020304" pitchFamily="18" charset="0"/>
              </a:rPr>
              <a:t>Cloud – CAD 30 – 569/month</a:t>
            </a:r>
          </a:p>
          <a:p>
            <a:pPr lvl="1" algn="just">
              <a:lnSpc>
                <a:spcPct val="107000"/>
              </a:lnSpc>
              <a:buFont typeface="Courier New" panose="02070309020205020404" pitchFamily="49" charset="0"/>
              <a:buChar char="o"/>
            </a:pPr>
            <a:r>
              <a:rPr lang="en-CA" kern="100" dirty="0">
                <a:latin typeface="Aptos" panose="020B0004020202020204" pitchFamily="34" charset="0"/>
                <a:ea typeface="Aptos" panose="020B0004020202020204" pitchFamily="34" charset="0"/>
                <a:cs typeface="Times New Roman" panose="02020603050405020304" pitchFamily="18" charset="0"/>
              </a:rPr>
              <a:t>On-premise </a:t>
            </a:r>
          </a:p>
          <a:p>
            <a:pPr lvl="2" algn="just">
              <a:lnSpc>
                <a:spcPct val="107000"/>
              </a:lnSpc>
              <a:buFont typeface="Wingdings" panose="05000000000000000000" pitchFamily="2"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Personal – Free</a:t>
            </a:r>
          </a:p>
          <a:p>
            <a:pPr lvl="2" algn="just">
              <a:lnSpc>
                <a:spcPct val="107000"/>
              </a:lnSpc>
              <a:buFont typeface="Wingdings" panose="05000000000000000000" pitchFamily="2"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Professional – CAD 37/month</a:t>
            </a:r>
          </a:p>
          <a:p>
            <a:pPr algn="just">
              <a:lnSpc>
                <a:spcPct val="107000"/>
              </a:lnSpc>
              <a:spcAft>
                <a:spcPts val="800"/>
              </a:spcAft>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Additional Costs: Additional costs/different pricing for custom design for enterprises</a:t>
            </a:r>
          </a:p>
          <a:p>
            <a:pPr algn="just"/>
            <a:endParaRPr lang="en-IN" sz="2800" dirty="0">
              <a:latin typeface="Aptos" panose="020B00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F095BE7A-50AD-C760-98F6-7FDC2BC939D8}"/>
              </a:ext>
            </a:extLst>
          </p:cNvPr>
          <p:cNvPicPr>
            <a:picLocks noChangeAspect="1"/>
          </p:cNvPicPr>
          <p:nvPr/>
        </p:nvPicPr>
        <p:blipFill>
          <a:blip r:embed="rId8"/>
          <a:stretch>
            <a:fillRect/>
          </a:stretch>
        </p:blipFill>
        <p:spPr>
          <a:xfrm>
            <a:off x="13716000" y="3751195"/>
            <a:ext cx="3821129" cy="3821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Subtitle 6">
            <a:extLst>
              <a:ext uri="{FF2B5EF4-FFF2-40B4-BE49-F238E27FC236}">
                <a16:creationId xmlns:a16="http://schemas.microsoft.com/office/drawing/2014/main" id="{14EEA0D8-E1E1-E3B6-BC53-1763385ADCB6}"/>
              </a:ext>
            </a:extLst>
          </p:cNvPr>
          <p:cNvSpPr txBox="1">
            <a:spLocks/>
          </p:cNvSpPr>
          <p:nvPr/>
        </p:nvSpPr>
        <p:spPr>
          <a:xfrm>
            <a:off x="800100" y="2463777"/>
            <a:ext cx="10020300" cy="71107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Offers intelligent suggestions from the app itself when the data is pulled into the platform.</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Helps connect data from files, feeds, web URLs, databases, business apps, and more when integrating other apps.</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Allows utilization of artificial intelligence, machine learning, and natural language processing and generation.</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Provides built-in AI Assistant (Zia) to help make better data-driven decisions.</a:t>
            </a:r>
          </a:p>
          <a:p>
            <a:pPr algn="just"/>
            <a:endParaRPr lang="en-IN" sz="2800" dirty="0">
              <a:latin typeface="Aptos" panose="020B00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4644E4D-4960-C4D7-5995-A63CC846F2FC}"/>
              </a:ext>
            </a:extLst>
          </p:cNvPr>
          <p:cNvPicPr>
            <a:picLocks noChangeAspect="1"/>
          </p:cNvPicPr>
          <p:nvPr/>
        </p:nvPicPr>
        <p:blipFill>
          <a:blip r:embed="rId8"/>
          <a:stretch>
            <a:fillRect/>
          </a:stretch>
        </p:blipFill>
        <p:spPr>
          <a:xfrm>
            <a:off x="13258800" y="3751195"/>
            <a:ext cx="3821129" cy="3821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781506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Title 1">
            <a:extLst>
              <a:ext uri="{FF2B5EF4-FFF2-40B4-BE49-F238E27FC236}">
                <a16:creationId xmlns:a16="http://schemas.microsoft.com/office/drawing/2014/main" id="{CB46EB8E-DB99-1EF8-38C5-423F02AACE53}"/>
              </a:ext>
            </a:extLst>
          </p:cNvPr>
          <p:cNvSpPr txBox="1">
            <a:spLocks/>
          </p:cNvSpPr>
          <p:nvPr/>
        </p:nvSpPr>
        <p:spPr>
          <a:xfrm>
            <a:off x="539507" y="1280230"/>
            <a:ext cx="10484179" cy="110461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b="1" kern="100" dirty="0">
                <a:latin typeface="Aptos" panose="020B0004020202020204" pitchFamily="34" charset="0"/>
                <a:ea typeface="Aptos" panose="020B0004020202020204" pitchFamily="34" charset="0"/>
                <a:cs typeface="Mangal" panose="02040503050203030202" pitchFamily="18" charset="0"/>
              </a:rPr>
              <a:t>Ad-hoc Analysis:</a:t>
            </a:r>
            <a:endParaRPr lang="en-IN" sz="66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CEF33B48-AA45-C182-321D-46E5DC21B0F3}"/>
              </a:ext>
            </a:extLst>
          </p:cNvPr>
          <p:cNvSpPr txBox="1">
            <a:spLocks/>
          </p:cNvSpPr>
          <p:nvPr/>
        </p:nvSpPr>
        <p:spPr>
          <a:xfrm>
            <a:off x="539507" y="2947669"/>
            <a:ext cx="10936123" cy="66535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7000"/>
              </a:lnSpc>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Recommendation: Looker</a:t>
            </a:r>
          </a:p>
          <a:p>
            <a:pPr algn="just">
              <a:lnSpc>
                <a:spcPct val="107000"/>
              </a:lnSpc>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Description: Looker takes a simple approach to data discovery, which makes it easy and efficient to promote a culture of inquiry. Business users may leverage the expertise of your data analytics team with an easy-to-use, web-based interface. The data analysts can build mini-applications that enhance the functionality and efficiency of data exploration by using </a:t>
            </a:r>
            <a:r>
              <a:rPr lang="en-CA" sz="2800" kern="100" dirty="0" err="1">
                <a:latin typeface="Aptos" panose="020B0004020202020204" pitchFamily="34" charset="0"/>
                <a:ea typeface="Aptos" panose="020B0004020202020204" pitchFamily="34" charset="0"/>
                <a:cs typeface="Times New Roman" panose="02020603050405020304" pitchFamily="18" charset="0"/>
              </a:rPr>
              <a:t>LookML</a:t>
            </a:r>
            <a:r>
              <a:rPr lang="en-CA" sz="2800" kern="100" dirty="0">
                <a:latin typeface="Aptos" panose="020B0004020202020204" pitchFamily="34" charset="0"/>
                <a:ea typeface="Aptos" panose="020B0004020202020204" pitchFamily="34" charset="0"/>
                <a:cs typeface="Times New Roman" panose="02020603050405020304" pitchFamily="18" charset="0"/>
              </a:rPr>
              <a:t>, a versatile and simple-to-learn language. It is not necessary to invest time and money in scripting queries on an ad-hoc basis. </a:t>
            </a:r>
          </a:p>
          <a:p>
            <a:pPr algn="just">
              <a:lnSpc>
                <a:spcPct val="107000"/>
              </a:lnSpc>
              <a:spcAft>
                <a:spcPts val="800"/>
              </a:spcAft>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Operating System: Web, Android, IOS </a:t>
            </a:r>
          </a:p>
          <a:p>
            <a:pPr algn="just">
              <a:lnSpc>
                <a:spcPct val="107000"/>
              </a:lnSpc>
              <a:spcAft>
                <a:spcPts val="800"/>
              </a:spcAft>
              <a:buFont typeface="Symbol" panose="05050102010706020507" pitchFamily="18" charset="2"/>
              <a:buChar char=""/>
            </a:pPr>
            <a:r>
              <a:rPr lang="en-CA" sz="2800" dirty="0">
                <a:latin typeface="Aptos" panose="020B0004020202020204" pitchFamily="34" charset="0"/>
                <a:ea typeface="Aptos" panose="020B0004020202020204" pitchFamily="34" charset="0"/>
                <a:cs typeface="Times New Roman" panose="02020603050405020304" pitchFamily="18" charset="0"/>
              </a:rPr>
              <a:t>Cost: CAD 60000-120000/year</a:t>
            </a:r>
            <a:endParaRPr lang="en-US" sz="2400" dirty="0">
              <a:latin typeface="Aptos" panose="020B0004020202020204" pitchFamily="34" charset="0"/>
              <a:cs typeface="Arial" panose="020B0604020202020204" pitchFamily="34" charset="0"/>
            </a:endParaRPr>
          </a:p>
          <a:p>
            <a:pPr marL="285750" indent="-285750" algn="just"/>
            <a:endParaRPr lang="en-IN" sz="2400" dirty="0">
              <a:latin typeface="Aptos" panose="020B00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648E37D-0698-7555-4345-B457DD7DFAEF}"/>
              </a:ext>
            </a:extLst>
          </p:cNvPr>
          <p:cNvPicPr>
            <a:picLocks noChangeAspect="1"/>
          </p:cNvPicPr>
          <p:nvPr/>
        </p:nvPicPr>
        <p:blipFill>
          <a:blip r:embed="rId8"/>
          <a:stretch>
            <a:fillRect/>
          </a:stretch>
        </p:blipFill>
        <p:spPr>
          <a:xfrm>
            <a:off x="12281792" y="4015647"/>
            <a:ext cx="5466701" cy="2784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123546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Subtitle 6">
            <a:extLst>
              <a:ext uri="{FF2B5EF4-FFF2-40B4-BE49-F238E27FC236}">
                <a16:creationId xmlns:a16="http://schemas.microsoft.com/office/drawing/2014/main" id="{340107D3-3FC0-4300-1253-0E9E0718D1DD}"/>
              </a:ext>
            </a:extLst>
          </p:cNvPr>
          <p:cNvSpPr txBox="1">
            <a:spLocks/>
          </p:cNvSpPr>
          <p:nvPr/>
        </p:nvSpPr>
        <p:spPr>
          <a:xfrm>
            <a:off x="171450" y="1995169"/>
            <a:ext cx="10877550" cy="61963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It’s not mandatory in Looker to ETL or cube data. It is a 100% in-database, and therefore, data is transformed at query time, so drill paths are unlimited and infinite, leading to true data discovery. </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The </a:t>
            </a:r>
            <a:r>
              <a:rPr lang="en-CA" kern="100" dirty="0" err="1">
                <a:latin typeface="Aptos" panose="020B0004020202020204" pitchFamily="34" charset="0"/>
                <a:ea typeface="Aptos" panose="020B0004020202020204" pitchFamily="34" charset="0"/>
                <a:cs typeface="Times New Roman" panose="02020603050405020304" pitchFamily="18" charset="0"/>
              </a:rPr>
              <a:t>LookML</a:t>
            </a:r>
            <a:r>
              <a:rPr lang="en-CA" kern="100" dirty="0">
                <a:latin typeface="Aptos" panose="020B0004020202020204" pitchFamily="34" charset="0"/>
                <a:ea typeface="Aptos" panose="020B0004020202020204" pitchFamily="34" charset="0"/>
                <a:cs typeface="Times New Roman" panose="02020603050405020304" pitchFamily="18" charset="0"/>
              </a:rPr>
              <a:t> syntax simplifies the development of robust models for any organization while enhancing the capabilities of SQL.</a:t>
            </a:r>
          </a:p>
        </p:txBody>
      </p:sp>
      <p:pic>
        <p:nvPicPr>
          <p:cNvPr id="5" name="Picture 4">
            <a:extLst>
              <a:ext uri="{FF2B5EF4-FFF2-40B4-BE49-F238E27FC236}">
                <a16:creationId xmlns:a16="http://schemas.microsoft.com/office/drawing/2014/main" id="{8C192C19-B5C5-2BD0-2173-0E775C561436}"/>
              </a:ext>
            </a:extLst>
          </p:cNvPr>
          <p:cNvPicPr>
            <a:picLocks noChangeAspect="1"/>
          </p:cNvPicPr>
          <p:nvPr/>
        </p:nvPicPr>
        <p:blipFill>
          <a:blip r:embed="rId8"/>
          <a:stretch>
            <a:fillRect/>
          </a:stretch>
        </p:blipFill>
        <p:spPr>
          <a:xfrm>
            <a:off x="12115800" y="3619500"/>
            <a:ext cx="5466701" cy="2784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917471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itle 1">
            <a:extLst>
              <a:ext uri="{FF2B5EF4-FFF2-40B4-BE49-F238E27FC236}">
                <a16:creationId xmlns:a16="http://schemas.microsoft.com/office/drawing/2014/main" id="{713AC072-448D-D02A-3AF3-7DCACBB1622A}"/>
              </a:ext>
            </a:extLst>
          </p:cNvPr>
          <p:cNvSpPr txBox="1">
            <a:spLocks/>
          </p:cNvSpPr>
          <p:nvPr/>
        </p:nvSpPr>
        <p:spPr>
          <a:xfrm>
            <a:off x="448231" y="733087"/>
            <a:ext cx="10147531" cy="109428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b="1" kern="100" dirty="0">
                <a:latin typeface="Aptos" panose="020B0004020202020204" pitchFamily="34" charset="0"/>
                <a:ea typeface="Aptos" panose="020B0004020202020204" pitchFamily="34" charset="0"/>
                <a:cs typeface="Mangal" panose="02040503050203030202" pitchFamily="18" charset="0"/>
              </a:rPr>
              <a:t>Dashboards:</a:t>
            </a:r>
            <a:endParaRPr lang="en-IN" sz="72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34B655F9-7382-EFF8-D2DA-12F0298E585B}"/>
              </a:ext>
            </a:extLst>
          </p:cNvPr>
          <p:cNvSpPr txBox="1">
            <a:spLocks/>
          </p:cNvSpPr>
          <p:nvPr/>
        </p:nvSpPr>
        <p:spPr>
          <a:xfrm>
            <a:off x="432991" y="2476500"/>
            <a:ext cx="11073209" cy="65913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Recommendation: </a:t>
            </a:r>
            <a:r>
              <a:rPr lang="en-CA" kern="100" dirty="0" err="1">
                <a:latin typeface="Aptos" panose="020B0004020202020204" pitchFamily="34" charset="0"/>
                <a:ea typeface="Aptos" panose="020B0004020202020204" pitchFamily="34" charset="0"/>
                <a:cs typeface="Times New Roman" panose="02020603050405020304" pitchFamily="18" charset="0"/>
              </a:rPr>
              <a:t>Metabase</a:t>
            </a:r>
            <a:endParaRPr lang="en-CA"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Description: </a:t>
            </a:r>
            <a:r>
              <a:rPr lang="en-CA" kern="100" dirty="0" err="1">
                <a:latin typeface="Aptos" panose="020B0004020202020204" pitchFamily="34" charset="0"/>
                <a:ea typeface="Aptos" panose="020B0004020202020204" pitchFamily="34" charset="0"/>
                <a:cs typeface="Times New Roman" panose="02020603050405020304" pitchFamily="18" charset="0"/>
              </a:rPr>
              <a:t>Metabase</a:t>
            </a:r>
            <a:r>
              <a:rPr lang="en-CA" kern="100" dirty="0">
                <a:latin typeface="Aptos" panose="020B0004020202020204" pitchFamily="34" charset="0"/>
                <a:ea typeface="Aptos" panose="020B0004020202020204" pitchFamily="34" charset="0"/>
                <a:cs typeface="Times New Roman" panose="02020603050405020304" pitchFamily="18" charset="0"/>
              </a:rPr>
              <a:t> is a platform that allows users to exchange data and get various conclusions from the same data using internal analytics. This tool does not require SQL or any other type of coding, and anyone may ask any questions or provide a summary of the data to help them come to useful conclusions. Information can be readily retrieved from the tables by applying filters to the data and browsing through the necessary data within the tool's table or visualization. </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Operating System: Cloud-based Application </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Cost: Open Source</a:t>
            </a:r>
          </a:p>
        </p:txBody>
      </p:sp>
      <p:pic>
        <p:nvPicPr>
          <p:cNvPr id="8" name="Picture 7" descr="metabase, logo Icon">
            <a:extLst>
              <a:ext uri="{FF2B5EF4-FFF2-40B4-BE49-F238E27FC236}">
                <a16:creationId xmlns:a16="http://schemas.microsoft.com/office/drawing/2014/main" id="{B8CE8DC5-F141-68F4-5A5B-1CACC17B6AE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933526" y="3741266"/>
            <a:ext cx="6163233" cy="30816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79356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Subtitle 6">
            <a:extLst>
              <a:ext uri="{FF2B5EF4-FFF2-40B4-BE49-F238E27FC236}">
                <a16:creationId xmlns:a16="http://schemas.microsoft.com/office/drawing/2014/main" id="{A04A1DCD-C783-163B-7391-A34E62DA76B4}"/>
              </a:ext>
            </a:extLst>
          </p:cNvPr>
          <p:cNvSpPr txBox="1">
            <a:spLocks/>
          </p:cNvSpPr>
          <p:nvPr/>
        </p:nvSpPr>
        <p:spPr>
          <a:xfrm>
            <a:off x="685800" y="2271445"/>
            <a:ext cx="10896600" cy="69583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It’s a hybrid tool that allows both SQL and without SQL creation of simple dashboards. Users can easily make dashboards through the data, and to make more complex datasets, users can use SQL queries.</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The dashboard offers a usage analytics feature to check the previous contributions and an inbuilt SQL editor for advanced datasets.</a:t>
            </a:r>
          </a:p>
        </p:txBody>
      </p:sp>
      <p:pic>
        <p:nvPicPr>
          <p:cNvPr id="5" name="Picture 4" descr="metabase, logo Icon">
            <a:extLst>
              <a:ext uri="{FF2B5EF4-FFF2-40B4-BE49-F238E27FC236}">
                <a16:creationId xmlns:a16="http://schemas.microsoft.com/office/drawing/2014/main" id="{B0F2686B-5406-CA36-4EF4-76DA1A8BA08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933526" y="3741266"/>
            <a:ext cx="6163233" cy="30816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12160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itle 1">
            <a:extLst>
              <a:ext uri="{FF2B5EF4-FFF2-40B4-BE49-F238E27FC236}">
                <a16:creationId xmlns:a16="http://schemas.microsoft.com/office/drawing/2014/main" id="{9F457D14-95AA-1050-1176-BC100CF31D91}"/>
              </a:ext>
            </a:extLst>
          </p:cNvPr>
          <p:cNvSpPr txBox="1">
            <a:spLocks/>
          </p:cNvSpPr>
          <p:nvPr/>
        </p:nvSpPr>
        <p:spPr>
          <a:xfrm>
            <a:off x="219661" y="757428"/>
            <a:ext cx="11706243" cy="120814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kern="100" dirty="0">
                <a:latin typeface="Aptos" panose="020B0004020202020204" pitchFamily="34" charset="0"/>
                <a:ea typeface="Aptos" panose="020B0004020202020204" pitchFamily="34" charset="0"/>
                <a:cs typeface="Mangal" panose="02040503050203030202" pitchFamily="18" charset="0"/>
              </a:rPr>
              <a:t>Online Analytical Processing:</a:t>
            </a:r>
            <a:endParaRPr lang="en-IN" sz="54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7D9F462C-F097-30B1-C485-B71516DBF91E}"/>
              </a:ext>
            </a:extLst>
          </p:cNvPr>
          <p:cNvSpPr txBox="1">
            <a:spLocks/>
          </p:cNvSpPr>
          <p:nvPr/>
        </p:nvSpPr>
        <p:spPr>
          <a:xfrm>
            <a:off x="457200" y="2151295"/>
            <a:ext cx="12039600" cy="72771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Recommendation: Palo</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Description: Palo is a multidimensional online analytical processing server (MOLAP) that is commonly used as a business intelligence tool for a range of tasks, including budgeting and control. </a:t>
            </a:r>
            <a:r>
              <a:rPr lang="en-CA" kern="100" dirty="0" err="1">
                <a:latin typeface="Aptos" panose="020B0004020202020204" pitchFamily="34" charset="0"/>
                <a:ea typeface="Aptos" panose="020B0004020202020204" pitchFamily="34" charset="0"/>
                <a:cs typeface="Times New Roman" panose="02020603050405020304" pitchFamily="18" charset="0"/>
              </a:rPr>
              <a:t>Jedox</a:t>
            </a:r>
            <a:r>
              <a:rPr lang="en-CA" kern="100" dirty="0">
                <a:latin typeface="Aptos" panose="020B0004020202020204" pitchFamily="34" charset="0"/>
                <a:ea typeface="Aptos" panose="020B0004020202020204" pitchFamily="34" charset="0"/>
                <a:cs typeface="Times New Roman" panose="02020603050405020304" pitchFamily="18" charset="0"/>
              </a:rPr>
              <a:t> AG produces Palo. Its user interface is spreadsheet software. Palo enables several users to collaborate on a single, centralized database that serves as the only source of truth. With this kind of adaptability to complex data models, people can gain a deeper understanding of statistics.</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Operating System: Web Application </a:t>
            </a:r>
          </a:p>
          <a:p>
            <a:pPr algn="just">
              <a:lnSpc>
                <a:spcPct val="107000"/>
              </a:lnSpc>
              <a:spcAft>
                <a:spcPts val="800"/>
              </a:spcAft>
              <a:buFont typeface="Symbol" panose="05050102010706020507" pitchFamily="18" charset="2"/>
              <a:buChar char=""/>
            </a:pPr>
            <a:r>
              <a:rPr lang="en-CA" dirty="0">
                <a:latin typeface="Aptos" panose="020B0004020202020204" pitchFamily="34" charset="0"/>
                <a:ea typeface="Aptos" panose="020B0004020202020204" pitchFamily="34" charset="0"/>
                <a:cs typeface="Times New Roman" panose="02020603050405020304" pitchFamily="18" charset="0"/>
              </a:rPr>
              <a:t>Cost: Open Source</a:t>
            </a:r>
            <a:endParaRPr lang="en-CA"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descr="Palo (OLAP database)">
            <a:extLst>
              <a:ext uri="{FF2B5EF4-FFF2-40B4-BE49-F238E27FC236}">
                <a16:creationId xmlns:a16="http://schemas.microsoft.com/office/drawing/2014/main" id="{31B3F280-3978-AE40-387C-B892FCB14FF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487400" y="3924300"/>
            <a:ext cx="4016493" cy="2192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349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Subtitle 6">
            <a:extLst>
              <a:ext uri="{FF2B5EF4-FFF2-40B4-BE49-F238E27FC236}">
                <a16:creationId xmlns:a16="http://schemas.microsoft.com/office/drawing/2014/main" id="{036193D8-79C4-C34E-2373-E1B900E567F2}"/>
              </a:ext>
            </a:extLst>
          </p:cNvPr>
          <p:cNvSpPr txBox="1">
            <a:spLocks/>
          </p:cNvSpPr>
          <p:nvPr/>
        </p:nvSpPr>
        <p:spPr>
          <a:xfrm>
            <a:off x="762000" y="1969134"/>
            <a:ext cx="10363200" cy="63487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utilizes real-time data, which can be written back or combined with the aid of multidimensional queries.</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Palo keeps run-time data in memory to enable faster data access for all users.</a:t>
            </a:r>
          </a:p>
          <a:p>
            <a:pPr algn="just">
              <a:lnSpc>
                <a:spcPct val="107000"/>
              </a:lnSpc>
              <a:spcAft>
                <a:spcPts val="800"/>
              </a:spcAft>
              <a:buFont typeface="Symbol" panose="05050102010706020507" pitchFamily="18" charset="2"/>
              <a:buChar char=""/>
            </a:pPr>
            <a:r>
              <a:rPr lang="en-CA" dirty="0">
                <a:latin typeface="Aptos" panose="020B0004020202020204" pitchFamily="34" charset="0"/>
                <a:ea typeface="Aptos" panose="020B0004020202020204" pitchFamily="34" charset="0"/>
                <a:cs typeface="Times New Roman" panose="02020603050405020304" pitchFamily="18" charset="0"/>
              </a:rPr>
              <a:t>The Palo Suite (OLAP Server, Palo Web, Palo ETL Server, and Palo for Excel) allows users direct access via Microsoft Excel and Open Office Calc by including Palo for Excel.</a:t>
            </a:r>
            <a:endParaRPr lang="en-CA"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Palo (OLAP database)">
            <a:extLst>
              <a:ext uri="{FF2B5EF4-FFF2-40B4-BE49-F238E27FC236}">
                <a16:creationId xmlns:a16="http://schemas.microsoft.com/office/drawing/2014/main" id="{78FAEC81-1EAC-7495-6DA8-151CA79EC97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487400" y="3924300"/>
            <a:ext cx="4016493" cy="2192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23916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itle 1">
            <a:extLst>
              <a:ext uri="{FF2B5EF4-FFF2-40B4-BE49-F238E27FC236}">
                <a16:creationId xmlns:a16="http://schemas.microsoft.com/office/drawing/2014/main" id="{01C99EE0-06EC-48F5-3ABC-58EF185A304D}"/>
              </a:ext>
            </a:extLst>
          </p:cNvPr>
          <p:cNvSpPr txBox="1">
            <a:spLocks/>
          </p:cNvSpPr>
          <p:nvPr/>
        </p:nvSpPr>
        <p:spPr>
          <a:xfrm>
            <a:off x="365693" y="1468895"/>
            <a:ext cx="12075359" cy="112991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b="1" kern="100" dirty="0">
                <a:latin typeface="Aptos" panose="020B0004020202020204" pitchFamily="34" charset="0"/>
                <a:ea typeface="Aptos" panose="020B0004020202020204" pitchFamily="34" charset="0"/>
                <a:cs typeface="Mangal" panose="02040503050203030202" pitchFamily="18" charset="0"/>
              </a:rPr>
              <a:t>MS Office Integration:</a:t>
            </a:r>
            <a:endParaRPr lang="en-IN" sz="72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E19B3B2E-BDCC-B9AD-FAD5-1D3FFABCB2B0}"/>
              </a:ext>
            </a:extLst>
          </p:cNvPr>
          <p:cNvSpPr txBox="1">
            <a:spLocks/>
          </p:cNvSpPr>
          <p:nvPr/>
        </p:nvSpPr>
        <p:spPr>
          <a:xfrm>
            <a:off x="365693" y="3086100"/>
            <a:ext cx="11163300" cy="68059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Recommendation: Board</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Description: With the Board Office Add-in, you can view and utilize Board reports right within the comfortable Excel environment, going beyond the capabilities of the default Excel reporting tools. While preserving the integrity of the original data source, users can alter analytical dimensions, adjust numbers, and drill down further to related information using a live link to the source data stored in Board.</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Operating System: Supports both online and offline </a:t>
            </a:r>
          </a:p>
          <a:p>
            <a:pPr algn="just">
              <a:lnSpc>
                <a:spcPct val="107000"/>
              </a:lnSpc>
              <a:spcAft>
                <a:spcPts val="800"/>
              </a:spcAft>
              <a:buFont typeface="Symbol" panose="05050102010706020507" pitchFamily="18" charset="2"/>
              <a:buChar char=""/>
            </a:pPr>
            <a:r>
              <a:rPr lang="en-CA" dirty="0">
                <a:latin typeface="Aptos" panose="020B0004020202020204" pitchFamily="34" charset="0"/>
                <a:ea typeface="Aptos" panose="020B0004020202020204" pitchFamily="34" charset="0"/>
                <a:cs typeface="Times New Roman" panose="02020603050405020304" pitchFamily="18" charset="0"/>
              </a:rPr>
              <a:t>Cost: Unknown</a:t>
            </a:r>
            <a:endParaRPr lang="en-CA"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E69CF9F-8547-8710-C6F7-2F0C07656D90}"/>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367280" y="4686300"/>
            <a:ext cx="5501620" cy="1584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3180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152400" y="6915048"/>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152400" y="7276443"/>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Subtitle 6">
            <a:extLst>
              <a:ext uri="{FF2B5EF4-FFF2-40B4-BE49-F238E27FC236}">
                <a16:creationId xmlns:a16="http://schemas.microsoft.com/office/drawing/2014/main" id="{AE82B8C8-E1C0-3B10-90EB-A667DE1F6E69}"/>
              </a:ext>
            </a:extLst>
          </p:cNvPr>
          <p:cNvSpPr txBox="1">
            <a:spLocks/>
          </p:cNvSpPr>
          <p:nvPr/>
        </p:nvSpPr>
        <p:spPr>
          <a:xfrm>
            <a:off x="1295400" y="2550130"/>
            <a:ext cx="9608613" cy="60439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Board provides complete customization options for every industry, including finance, human resources, sales, retail, and supply chain, offering different pricing for every solution.</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Its planning platform does not require users to get involved with coding, which makes it easier for users to understand and use the platform.</a:t>
            </a:r>
          </a:p>
        </p:txBody>
      </p:sp>
      <p:pic>
        <p:nvPicPr>
          <p:cNvPr id="5" name="Picture 4">
            <a:extLst>
              <a:ext uri="{FF2B5EF4-FFF2-40B4-BE49-F238E27FC236}">
                <a16:creationId xmlns:a16="http://schemas.microsoft.com/office/drawing/2014/main" id="{3DFB4E60-8F0E-D613-095E-0F1AC7E20A6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039600" y="4351196"/>
            <a:ext cx="5501620" cy="1584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63353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extBox 5"/>
          <p:cNvSpPr txBox="1"/>
          <p:nvPr/>
        </p:nvSpPr>
        <p:spPr>
          <a:xfrm>
            <a:off x="575207" y="2812609"/>
            <a:ext cx="10279125" cy="1997076"/>
          </a:xfrm>
          <a:prstGeom prst="rect">
            <a:avLst/>
          </a:prstGeom>
        </p:spPr>
        <p:txBody>
          <a:bodyPr lIns="0" tIns="0" rIns="0" bIns="0" rtlCol="0" anchor="t">
            <a:spAutoFit/>
          </a:bodyPr>
          <a:lstStyle/>
          <a:p>
            <a:pPr>
              <a:lnSpc>
                <a:spcPts val="7600"/>
              </a:lnSpc>
            </a:pPr>
            <a:r>
              <a:rPr lang="en-US" sz="8000" dirty="0">
                <a:solidFill>
                  <a:srgbClr val="1B1A17"/>
                </a:solidFill>
                <a:latin typeface="IBM Plex Sans Condensed Bold"/>
              </a:rPr>
              <a:t>2 NORMALIZATION FORM</a:t>
            </a:r>
          </a:p>
        </p:txBody>
      </p:sp>
      <p:sp>
        <p:nvSpPr>
          <p:cNvPr id="8" name="TextBox 8"/>
          <p:cNvSpPr txBox="1"/>
          <p:nvPr/>
        </p:nvSpPr>
        <p:spPr>
          <a:xfrm>
            <a:off x="575207" y="5143500"/>
            <a:ext cx="6965740" cy="2825902"/>
          </a:xfrm>
          <a:prstGeom prst="rect">
            <a:avLst/>
          </a:prstGeom>
        </p:spPr>
        <p:txBody>
          <a:bodyPr lIns="0" tIns="0" rIns="0" bIns="0" rtlCol="0" anchor="t">
            <a:spAutoFit/>
          </a:bodyPr>
          <a:lstStyle/>
          <a:p>
            <a:pPr>
              <a:lnSpc>
                <a:spcPts val="3659"/>
              </a:lnSpc>
            </a:pPr>
            <a:r>
              <a:rPr lang="en-US" sz="2999" dirty="0">
                <a:solidFill>
                  <a:srgbClr val="000000"/>
                </a:solidFill>
                <a:latin typeface="IBM Plex Sans"/>
              </a:rPr>
              <a:t>2NF eliminates redundant data by requiring that each non-key attribute be dependent on the primary key. This means that each column should be directly related to the primary key, and not to other columns.</a:t>
            </a:r>
          </a:p>
        </p:txBody>
      </p:sp>
      <p:graphicFrame>
        <p:nvGraphicFramePr>
          <p:cNvPr id="10" name="Table 9">
            <a:extLst>
              <a:ext uri="{FF2B5EF4-FFF2-40B4-BE49-F238E27FC236}">
                <a16:creationId xmlns:a16="http://schemas.microsoft.com/office/drawing/2014/main" id="{D92E3589-33E8-2D36-6A4D-B52528281C67}"/>
              </a:ext>
            </a:extLst>
          </p:cNvPr>
          <p:cNvGraphicFramePr>
            <a:graphicFrameLocks noGrp="1"/>
          </p:cNvGraphicFramePr>
          <p:nvPr>
            <p:extLst>
              <p:ext uri="{D42A27DB-BD31-4B8C-83A1-F6EECF244321}">
                <p14:modId xmlns:p14="http://schemas.microsoft.com/office/powerpoint/2010/main" val="3527617175"/>
              </p:ext>
            </p:extLst>
          </p:nvPr>
        </p:nvGraphicFramePr>
        <p:xfrm>
          <a:off x="10164882" y="680237"/>
          <a:ext cx="3154812" cy="9176550"/>
        </p:xfrm>
        <a:graphic>
          <a:graphicData uri="http://schemas.openxmlformats.org/drawingml/2006/table">
            <a:tbl>
              <a:tblPr firstRow="1" bandRow="1">
                <a:tableStyleId>{5C22544A-7EE6-4342-B048-85BDC9FD1C3A}</a:tableStyleId>
              </a:tblPr>
              <a:tblGrid>
                <a:gridCol w="3154812">
                  <a:extLst>
                    <a:ext uri="{9D8B030D-6E8A-4147-A177-3AD203B41FA5}">
                      <a16:colId xmlns:a16="http://schemas.microsoft.com/office/drawing/2014/main" val="3256193782"/>
                    </a:ext>
                  </a:extLst>
                </a:gridCol>
              </a:tblGrid>
              <a:tr h="917655">
                <a:tc>
                  <a:txBody>
                    <a:bodyPr/>
                    <a:lstStyle/>
                    <a:p>
                      <a:pPr algn="ctr"/>
                      <a:r>
                        <a:rPr lang="en-US" sz="2400" b="1" dirty="0">
                          <a:latin typeface="IBM Plex Sans" panose="020B0503050203000203" pitchFamily="34" charset="0"/>
                        </a:rPr>
                        <a:t>Sales Fact Table</a:t>
                      </a:r>
                      <a:endParaRPr lang="en-IN" sz="2400"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874123869"/>
                  </a:ext>
                </a:extLst>
              </a:tr>
              <a:tr h="917655">
                <a:tc>
                  <a:txBody>
                    <a:bodyPr/>
                    <a:lstStyle/>
                    <a:p>
                      <a:pPr algn="ctr"/>
                      <a:r>
                        <a:rPr lang="en-US" b="1" dirty="0" err="1">
                          <a:latin typeface="IBM Plex Sans" panose="020B0503050203000203" pitchFamily="34" charset="0"/>
                        </a:rPr>
                        <a:t>Date_ID</a:t>
                      </a:r>
                      <a:r>
                        <a:rPr lang="en-US" b="1" dirty="0">
                          <a:latin typeface="IBM Plex Sans" panose="020B0503050203000203" pitchFamily="34" charset="0"/>
                        </a:rPr>
                        <a:t> ( FK )</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563840"/>
                  </a:ext>
                </a:extLst>
              </a:tr>
              <a:tr h="9176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err="1">
                          <a:latin typeface="IBM Plex Sans" panose="020B0503050203000203" pitchFamily="34" charset="0"/>
                        </a:rPr>
                        <a:t>Transaction_ID</a:t>
                      </a:r>
                      <a:r>
                        <a:rPr lang="en-US" sz="1800" b="1" dirty="0">
                          <a:latin typeface="IBM Plex Sans" panose="020B0503050203000203" pitchFamily="34" charset="0"/>
                        </a:rPr>
                        <a:t> ( PK )</a:t>
                      </a:r>
                    </a:p>
                    <a:p>
                      <a:pPr algn="ct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9552046"/>
                  </a:ext>
                </a:extLst>
              </a:tr>
              <a:tr h="917655">
                <a:tc>
                  <a:txBody>
                    <a:bodyPr/>
                    <a:lstStyle/>
                    <a:p>
                      <a:pPr algn="ctr"/>
                      <a:r>
                        <a:rPr lang="en-US" b="1" dirty="0">
                          <a:latin typeface="IBM Plex Sans" panose="020B0503050203000203" pitchFamily="34" charset="0"/>
                        </a:rPr>
                        <a:t>.</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4094671"/>
                  </a:ext>
                </a:extLst>
              </a:tr>
              <a:tr h="917655">
                <a:tc>
                  <a:txBody>
                    <a:bodyPr/>
                    <a:lstStyle/>
                    <a:p>
                      <a:pPr algn="ctr"/>
                      <a:r>
                        <a:rPr lang="en-US" b="1" dirty="0" err="1">
                          <a:latin typeface="IBM Plex Sans" panose="020B0503050203000203" pitchFamily="34" charset="0"/>
                        </a:rPr>
                        <a:t>Product_Description</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4776372"/>
                  </a:ext>
                </a:extLst>
              </a:tr>
              <a:tr h="917655">
                <a:tc>
                  <a:txBody>
                    <a:bodyPr/>
                    <a:lstStyle/>
                    <a:p>
                      <a:pPr algn="ctr"/>
                      <a:r>
                        <a:rPr lang="en-US" b="1" dirty="0" err="1">
                          <a:latin typeface="IBM Plex Sans" panose="020B0503050203000203" pitchFamily="34" charset="0"/>
                        </a:rPr>
                        <a:t>Department_Name</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0458531"/>
                  </a:ext>
                </a:extLst>
              </a:tr>
              <a:tr h="917655">
                <a:tc>
                  <a:txBody>
                    <a:bodyPr/>
                    <a:lstStyle/>
                    <a:p>
                      <a:pPr algn="ctr"/>
                      <a:r>
                        <a:rPr lang="en-US" b="1" dirty="0" err="1">
                          <a:latin typeface="IBM Plex Sans" panose="020B0503050203000203" pitchFamily="34" charset="0"/>
                        </a:rPr>
                        <a:t>Manufacturer_Name</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499908"/>
                  </a:ext>
                </a:extLst>
              </a:tr>
              <a:tr h="917655">
                <a:tc>
                  <a:txBody>
                    <a:bodyPr/>
                    <a:lstStyle/>
                    <a:p>
                      <a:pPr algn="ctr"/>
                      <a:r>
                        <a:rPr lang="en-US" b="1" dirty="0">
                          <a:latin typeface="IBM Plex Sans" panose="020B0503050203000203" pitchFamily="34" charset="0"/>
                        </a:rPr>
                        <a:t>Cost</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282476"/>
                  </a:ext>
                </a:extLst>
              </a:tr>
              <a:tr h="917655">
                <a:tc>
                  <a:txBody>
                    <a:bodyPr/>
                    <a:lstStyle/>
                    <a:p>
                      <a:pPr algn="ctr"/>
                      <a:r>
                        <a:rPr lang="en-US" b="1" dirty="0">
                          <a:latin typeface="IBM Plex Sans" panose="020B0503050203000203" pitchFamily="34" charset="0"/>
                        </a:rPr>
                        <a:t>.</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0960532"/>
                  </a:ext>
                </a:extLst>
              </a:tr>
              <a:tr h="917655">
                <a:tc>
                  <a:txBody>
                    <a:bodyPr/>
                    <a:lstStyle/>
                    <a:p>
                      <a:pPr algn="ctr"/>
                      <a:r>
                        <a:rPr lang="en-US" b="1" dirty="0">
                          <a:latin typeface="IBM Plex Sans" panose="020B0503050203000203" pitchFamily="34" charset="0"/>
                        </a:rPr>
                        <a:t>.</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525451"/>
                  </a:ext>
                </a:extLst>
              </a:tr>
            </a:tbl>
          </a:graphicData>
        </a:graphic>
      </p:graphicFrame>
      <p:graphicFrame>
        <p:nvGraphicFramePr>
          <p:cNvPr id="11" name="Table 10">
            <a:extLst>
              <a:ext uri="{FF2B5EF4-FFF2-40B4-BE49-F238E27FC236}">
                <a16:creationId xmlns:a16="http://schemas.microsoft.com/office/drawing/2014/main" id="{0B2DD42C-1B7E-536F-A23E-838EF7624CCA}"/>
              </a:ext>
            </a:extLst>
          </p:cNvPr>
          <p:cNvGraphicFramePr>
            <a:graphicFrameLocks noGrp="1"/>
          </p:cNvGraphicFramePr>
          <p:nvPr>
            <p:extLst>
              <p:ext uri="{D42A27DB-BD31-4B8C-83A1-F6EECF244321}">
                <p14:modId xmlns:p14="http://schemas.microsoft.com/office/powerpoint/2010/main" val="2851800187"/>
              </p:ext>
            </p:extLst>
          </p:nvPr>
        </p:nvGraphicFramePr>
        <p:xfrm>
          <a:off x="14859000" y="2713982"/>
          <a:ext cx="3154812" cy="5505930"/>
        </p:xfrm>
        <a:graphic>
          <a:graphicData uri="http://schemas.openxmlformats.org/drawingml/2006/table">
            <a:tbl>
              <a:tblPr firstRow="1" bandRow="1">
                <a:tableStyleId>{5C22544A-7EE6-4342-B048-85BDC9FD1C3A}</a:tableStyleId>
              </a:tblPr>
              <a:tblGrid>
                <a:gridCol w="3154812">
                  <a:extLst>
                    <a:ext uri="{9D8B030D-6E8A-4147-A177-3AD203B41FA5}">
                      <a16:colId xmlns:a16="http://schemas.microsoft.com/office/drawing/2014/main" val="3256193782"/>
                    </a:ext>
                  </a:extLst>
                </a:gridCol>
              </a:tblGrid>
              <a:tr h="917655">
                <a:tc>
                  <a:txBody>
                    <a:bodyPr/>
                    <a:lstStyle/>
                    <a:p>
                      <a:pPr algn="ctr"/>
                      <a:r>
                        <a:rPr lang="en-US" sz="2400" b="1" dirty="0">
                          <a:latin typeface="IBM Plex Sans" panose="020B0503050203000203" pitchFamily="34" charset="0"/>
                        </a:rPr>
                        <a:t>Product</a:t>
                      </a:r>
                      <a:endParaRPr lang="en-IN" sz="2400"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874123869"/>
                  </a:ext>
                </a:extLst>
              </a:tr>
              <a:tr h="917655">
                <a:tc>
                  <a:txBody>
                    <a:bodyPr/>
                    <a:lstStyle/>
                    <a:p>
                      <a:pPr algn="ctr"/>
                      <a:r>
                        <a:rPr lang="en-US" b="1" dirty="0" err="1">
                          <a:latin typeface="IBM Plex Sans" panose="020B0503050203000203" pitchFamily="34" charset="0"/>
                        </a:rPr>
                        <a:t>Product_ID</a:t>
                      </a:r>
                      <a:r>
                        <a:rPr lang="en-US" b="1" dirty="0">
                          <a:latin typeface="IBM Plex Sans" panose="020B0503050203000203" pitchFamily="34" charset="0"/>
                        </a:rPr>
                        <a:t> ( PK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563840"/>
                  </a:ext>
                </a:extLst>
              </a:tr>
              <a:tr h="917655">
                <a:tc>
                  <a:txBody>
                    <a:bodyPr/>
                    <a:lstStyle/>
                    <a:p>
                      <a:pPr algn="ctr"/>
                      <a:r>
                        <a:rPr lang="en-US" b="1" dirty="0" err="1">
                          <a:latin typeface="IBM Plex Sans" panose="020B0503050203000203" pitchFamily="34" charset="0"/>
                        </a:rPr>
                        <a:t>Product_Description</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4776372"/>
                  </a:ext>
                </a:extLst>
              </a:tr>
              <a:tr h="917655">
                <a:tc>
                  <a:txBody>
                    <a:bodyPr/>
                    <a:lstStyle/>
                    <a:p>
                      <a:pPr algn="ctr"/>
                      <a:r>
                        <a:rPr lang="en-US" b="1" dirty="0" err="1">
                          <a:latin typeface="IBM Plex Sans" panose="020B0503050203000203" pitchFamily="34" charset="0"/>
                        </a:rPr>
                        <a:t>Department_Name</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0458531"/>
                  </a:ext>
                </a:extLst>
              </a:tr>
              <a:tr h="917655">
                <a:tc>
                  <a:txBody>
                    <a:bodyPr/>
                    <a:lstStyle/>
                    <a:p>
                      <a:pPr algn="ctr"/>
                      <a:r>
                        <a:rPr lang="en-US" b="1" dirty="0" err="1">
                          <a:latin typeface="IBM Plex Sans" panose="020B0503050203000203" pitchFamily="34" charset="0"/>
                        </a:rPr>
                        <a:t>Manufacturer_Name</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499908"/>
                  </a:ext>
                </a:extLst>
              </a:tr>
              <a:tr h="917655">
                <a:tc>
                  <a:txBody>
                    <a:bodyPr/>
                    <a:lstStyle/>
                    <a:p>
                      <a:pPr algn="ctr"/>
                      <a:r>
                        <a:rPr lang="en-US" b="1" dirty="0">
                          <a:latin typeface="IBM Plex Sans" panose="020B0503050203000203" pitchFamily="34" charset="0"/>
                        </a:rPr>
                        <a:t>Cost</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282476"/>
                  </a:ext>
                </a:extLst>
              </a:tr>
            </a:tbl>
          </a:graphicData>
        </a:graphic>
      </p:graphicFrame>
      <p:cxnSp>
        <p:nvCxnSpPr>
          <p:cNvPr id="13" name="Straight Arrow Connector 12">
            <a:extLst>
              <a:ext uri="{FF2B5EF4-FFF2-40B4-BE49-F238E27FC236}">
                <a16:creationId xmlns:a16="http://schemas.microsoft.com/office/drawing/2014/main" id="{C85CE839-0D91-8297-78E8-A3C08C03C8E6}"/>
              </a:ext>
            </a:extLst>
          </p:cNvPr>
          <p:cNvCxnSpPr/>
          <p:nvPr/>
        </p:nvCxnSpPr>
        <p:spPr>
          <a:xfrm>
            <a:off x="13779000" y="5128846"/>
            <a:ext cx="1080000"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16" name="Double Bracket 15">
            <a:extLst>
              <a:ext uri="{FF2B5EF4-FFF2-40B4-BE49-F238E27FC236}">
                <a16:creationId xmlns:a16="http://schemas.microsoft.com/office/drawing/2014/main" id="{A9672DCB-0A82-AA25-B5EE-740F6697F50A}"/>
              </a:ext>
            </a:extLst>
          </p:cNvPr>
          <p:cNvSpPr/>
          <p:nvPr/>
        </p:nvSpPr>
        <p:spPr>
          <a:xfrm>
            <a:off x="9753600" y="4250458"/>
            <a:ext cx="3886200" cy="3969445"/>
          </a:xfrm>
          <a:prstGeom prst="bracketPair">
            <a:avLst/>
          </a:prstGeom>
          <a:ln w="762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b="1" spc="5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8" grpId="0"/>
      <p:bldP spid="1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itle 1">
            <a:extLst>
              <a:ext uri="{FF2B5EF4-FFF2-40B4-BE49-F238E27FC236}">
                <a16:creationId xmlns:a16="http://schemas.microsoft.com/office/drawing/2014/main" id="{10B96AD4-4098-BB74-7F6F-3FFC6D68CDC8}"/>
              </a:ext>
            </a:extLst>
          </p:cNvPr>
          <p:cNvSpPr txBox="1">
            <a:spLocks/>
          </p:cNvSpPr>
          <p:nvPr/>
        </p:nvSpPr>
        <p:spPr>
          <a:xfrm>
            <a:off x="792480" y="1310639"/>
            <a:ext cx="11864436" cy="114256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b="1" kern="100" dirty="0">
                <a:latin typeface="Aptos" panose="020B0004020202020204" pitchFamily="34" charset="0"/>
                <a:ea typeface="Aptos" panose="020B0004020202020204" pitchFamily="34" charset="0"/>
                <a:cs typeface="Mangal" panose="02040503050203030202" pitchFamily="18" charset="0"/>
              </a:rPr>
              <a:t>Predictive Analytics:</a:t>
            </a:r>
            <a:endParaRPr lang="en-IN" sz="66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46247324-A780-385B-ECDA-7634EF46A58B}"/>
              </a:ext>
            </a:extLst>
          </p:cNvPr>
          <p:cNvSpPr txBox="1">
            <a:spLocks/>
          </p:cNvSpPr>
          <p:nvPr/>
        </p:nvSpPr>
        <p:spPr>
          <a:xfrm>
            <a:off x="792480" y="2714676"/>
            <a:ext cx="10980286" cy="68821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Recommendation: SAP Analytics Cloud</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Description: SAP Analytics Cloud is primarily concerned with planning, predictive analysis, and business intelligence. SAP Analytics Cloud facilitates the consolidation and importation of huge datasets from numerous sources. The capability to tailor data access according to each user's level of authorization is another helpful feature of this program. The obvious option if you operate within the SAP environment, it is a comprehensive predictive analytics tool.</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Operating System: Web-based Application </a:t>
            </a:r>
          </a:p>
          <a:p>
            <a:pPr algn="just">
              <a:lnSpc>
                <a:spcPct val="107000"/>
              </a:lnSpc>
              <a:spcAft>
                <a:spcPts val="800"/>
              </a:spcAft>
              <a:buFont typeface="Symbol" panose="05050102010706020507" pitchFamily="18" charset="2"/>
              <a:buChar char=""/>
            </a:pPr>
            <a:r>
              <a:rPr lang="en-CA" dirty="0">
                <a:latin typeface="Aptos" panose="020B0004020202020204" pitchFamily="34" charset="0"/>
                <a:ea typeface="Aptos" panose="020B0004020202020204" pitchFamily="34" charset="0"/>
                <a:cs typeface="Times New Roman" panose="02020603050405020304" pitchFamily="18" charset="0"/>
              </a:rPr>
              <a:t>Cost: CAD 22/month</a:t>
            </a:r>
            <a:endParaRPr lang="en-CA"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0F2020D-477B-1DC5-82D4-1639F35D905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725400" y="4178691"/>
            <a:ext cx="5334000" cy="2636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037447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Subtitle 6">
            <a:extLst>
              <a:ext uri="{FF2B5EF4-FFF2-40B4-BE49-F238E27FC236}">
                <a16:creationId xmlns:a16="http://schemas.microsoft.com/office/drawing/2014/main" id="{2B6ADC21-79B0-C86C-8B08-F61FE580FD20}"/>
              </a:ext>
            </a:extLst>
          </p:cNvPr>
          <p:cNvSpPr txBox="1">
            <a:spLocks/>
          </p:cNvSpPr>
          <p:nvPr/>
        </p:nvSpPr>
        <p:spPr>
          <a:xfrm>
            <a:off x="914400" y="1104900"/>
            <a:ext cx="9601200" cy="71107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SAP Analytics Cloud combines planning and analytics. It allows modeling any situation for improved business results and automatically creates plans from projections to support quick decisions that are all possible.</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To speed up analytics and planning initiatives, SAP Analytics Cloud includes more than 100 prebuilt best-practice SAP business content packages spanning business lines and industries.</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uses machine learning to automate insights, making it possible to create specialized analytics apps more quickly and provide high-performance analytics at scale.</a:t>
            </a:r>
          </a:p>
        </p:txBody>
      </p:sp>
      <p:pic>
        <p:nvPicPr>
          <p:cNvPr id="5" name="Picture 4">
            <a:extLst>
              <a:ext uri="{FF2B5EF4-FFF2-40B4-BE49-F238E27FC236}">
                <a16:creationId xmlns:a16="http://schemas.microsoft.com/office/drawing/2014/main" id="{70A9BD77-F7D4-79DD-7C6C-7D248C838424}"/>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742286" y="4186311"/>
            <a:ext cx="5334000" cy="2636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674260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itle 1">
            <a:extLst>
              <a:ext uri="{FF2B5EF4-FFF2-40B4-BE49-F238E27FC236}">
                <a16:creationId xmlns:a16="http://schemas.microsoft.com/office/drawing/2014/main" id="{BD425FE9-B491-B072-9641-C23F937A9219}"/>
              </a:ext>
            </a:extLst>
          </p:cNvPr>
          <p:cNvSpPr txBox="1">
            <a:spLocks/>
          </p:cNvSpPr>
          <p:nvPr/>
        </p:nvSpPr>
        <p:spPr>
          <a:xfrm>
            <a:off x="609600" y="1185060"/>
            <a:ext cx="11706243" cy="110461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b="1" kern="100" dirty="0">
                <a:latin typeface="Aptos" panose="020B0004020202020204" pitchFamily="34" charset="0"/>
                <a:ea typeface="Aptos" panose="020B0004020202020204" pitchFamily="34" charset="0"/>
                <a:cs typeface="Mangal" panose="02040503050203030202" pitchFamily="18" charset="0"/>
              </a:rPr>
              <a:t>Data Discovery:</a:t>
            </a:r>
            <a:endParaRPr lang="en-IN" sz="72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5210DD3E-1043-3432-453D-9CAF3DFAF9AF}"/>
              </a:ext>
            </a:extLst>
          </p:cNvPr>
          <p:cNvSpPr txBox="1">
            <a:spLocks/>
          </p:cNvSpPr>
          <p:nvPr/>
        </p:nvSpPr>
        <p:spPr>
          <a:xfrm>
            <a:off x="609600" y="2515285"/>
            <a:ext cx="10287000" cy="66535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Recommendation: ManageEngine Endpoint DLP Plus</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Description: ManageEngine Endpoint DLP Plus offers file protection via containerization, data movement controls, and data loss prevention via data discovery and classification. This package is available for Windows Server in a free version that supports 25 endpoints. It has ability to provide a thorough and integrated solution for managing insider threats, preventing data loss, and providing general endpoint security. </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Operating System: Windows</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Cost: CAD 700-25000/year</a:t>
            </a:r>
          </a:p>
        </p:txBody>
      </p:sp>
      <p:pic>
        <p:nvPicPr>
          <p:cNvPr id="8" name="Picture 7">
            <a:extLst>
              <a:ext uri="{FF2B5EF4-FFF2-40B4-BE49-F238E27FC236}">
                <a16:creationId xmlns:a16="http://schemas.microsoft.com/office/drawing/2014/main" id="{48A7C4B8-F163-1D88-0049-0ADB06C0EB5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239367" y="4457765"/>
            <a:ext cx="6705600" cy="11846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556822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533400" y="7609032"/>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533400" y="8267700"/>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1" name="Subtitle 6">
            <a:extLst>
              <a:ext uri="{FF2B5EF4-FFF2-40B4-BE49-F238E27FC236}">
                <a16:creationId xmlns:a16="http://schemas.microsoft.com/office/drawing/2014/main" id="{90EE8BB4-2E01-4102-4FE2-0C20099C373B}"/>
              </a:ext>
            </a:extLst>
          </p:cNvPr>
          <p:cNvSpPr txBox="1">
            <a:spLocks/>
          </p:cNvSpPr>
          <p:nvPr/>
        </p:nvSpPr>
        <p:spPr>
          <a:xfrm>
            <a:off x="762000" y="1685228"/>
            <a:ext cx="10591800" cy="67297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prevents data loss and manages insider threats. Against ever-changing security threats, the combination of these features aids enterprises in protecting their confidential information and keeping command over their endpoints.</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Depending on the user's data access privileges, this system monitors data movements to USB devices, email, or cloud platforms and either blocks or permits each transfer.</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effectively blocks the uploading of private files to unauthorized websites and also provides visualizations concerning network data trends and thorough audits of user behavior.</a:t>
            </a:r>
          </a:p>
        </p:txBody>
      </p:sp>
      <p:pic>
        <p:nvPicPr>
          <p:cNvPr id="5" name="Picture 4">
            <a:extLst>
              <a:ext uri="{FF2B5EF4-FFF2-40B4-BE49-F238E27FC236}">
                <a16:creationId xmlns:a16="http://schemas.microsoft.com/office/drawing/2014/main" id="{B98F8B25-65B1-0C95-F345-BD6E12B5E8E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38560" y="4457763"/>
            <a:ext cx="6705600" cy="11846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34461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itle 1">
            <a:extLst>
              <a:ext uri="{FF2B5EF4-FFF2-40B4-BE49-F238E27FC236}">
                <a16:creationId xmlns:a16="http://schemas.microsoft.com/office/drawing/2014/main" id="{9F38960B-9057-4914-249E-D0AC413A2978}"/>
              </a:ext>
            </a:extLst>
          </p:cNvPr>
          <p:cNvSpPr txBox="1">
            <a:spLocks/>
          </p:cNvSpPr>
          <p:nvPr/>
        </p:nvSpPr>
        <p:spPr>
          <a:xfrm>
            <a:off x="970679" y="737204"/>
            <a:ext cx="10704358" cy="112991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b="1" kern="100" dirty="0">
                <a:latin typeface="Aptos" panose="020B0004020202020204" pitchFamily="34" charset="0"/>
                <a:ea typeface="Aptos" panose="020B0004020202020204" pitchFamily="34" charset="0"/>
                <a:cs typeface="Mangal" panose="02040503050203030202" pitchFamily="18" charset="0"/>
              </a:rPr>
              <a:t>Data Visualization:</a:t>
            </a:r>
            <a:endParaRPr lang="en-IN" sz="7200" b="1" u="sng" dirty="0">
              <a:latin typeface="Arial" panose="020B0604020202020204" pitchFamily="34" charset="0"/>
              <a:cs typeface="Arial" panose="020B0604020202020204" pitchFamily="34" charset="0"/>
            </a:endParaRPr>
          </a:p>
        </p:txBody>
      </p:sp>
      <p:sp>
        <p:nvSpPr>
          <p:cNvPr id="6" name="Subtitle 6">
            <a:extLst>
              <a:ext uri="{FF2B5EF4-FFF2-40B4-BE49-F238E27FC236}">
                <a16:creationId xmlns:a16="http://schemas.microsoft.com/office/drawing/2014/main" id="{6601BFC8-54F6-BBFD-327A-C4C9BD205AE2}"/>
              </a:ext>
            </a:extLst>
          </p:cNvPr>
          <p:cNvSpPr txBox="1">
            <a:spLocks/>
          </p:cNvSpPr>
          <p:nvPr/>
        </p:nvSpPr>
        <p:spPr>
          <a:xfrm>
            <a:off x="970679" y="2047819"/>
            <a:ext cx="9677400" cy="68059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7000"/>
              </a:lnSpc>
              <a:buFont typeface="Symbol" panose="05050102010706020507" pitchFamily="18" charset="2"/>
              <a:buChar char=""/>
            </a:pPr>
            <a:r>
              <a:rPr lang="en-CA"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kern="100" dirty="0">
                <a:latin typeface="Aptos" panose="020B0004020202020204" pitchFamily="34" charset="0"/>
                <a:ea typeface="Aptos" panose="020B0004020202020204" pitchFamily="34" charset="0"/>
                <a:cs typeface="Times New Roman" panose="02020603050405020304" pitchFamily="18" charset="0"/>
              </a:rPr>
              <a:t>: Tableau</a:t>
            </a:r>
          </a:p>
          <a:p>
            <a:pPr algn="just">
              <a:lnSpc>
                <a:spcPct val="107000"/>
              </a:lnSpc>
              <a:buFont typeface="Symbol" panose="05050102010706020507" pitchFamily="18" charset="2"/>
              <a:buChar char=""/>
            </a:pPr>
            <a:r>
              <a:rPr lang="en-CA" b="1" kern="100" dirty="0">
                <a:latin typeface="Aptos" panose="020B0004020202020204" pitchFamily="34" charset="0"/>
                <a:ea typeface="Aptos" panose="020B0004020202020204" pitchFamily="34" charset="0"/>
                <a:cs typeface="Times New Roman" panose="02020603050405020304" pitchFamily="18" charset="0"/>
              </a:rPr>
              <a:t>Description</a:t>
            </a:r>
            <a:r>
              <a:rPr lang="en-CA" kern="100" dirty="0">
                <a:latin typeface="Aptos" panose="020B0004020202020204" pitchFamily="34" charset="0"/>
                <a:ea typeface="Aptos" panose="020B0004020202020204" pitchFamily="34" charset="0"/>
                <a:cs typeface="Times New Roman" panose="02020603050405020304" pitchFamily="18" charset="0"/>
              </a:rPr>
              <a:t>: Tableau is particularly useful for data analysts and scientists to create custom reports, dynamic charts, and complex visualizations. It is frequently utilized as an entry-level data tool that is difficult for most employees of the firm to use. Tableau incorporates new developments in augmented analytics, including machine learning, statistics, natural language processing, and intelligent data preparation, which enable everyone to gain insights more quickly, from data scientists to business users.</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Operating System: Cloud and desktop application</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Cost: CAD 15-70/month</a:t>
            </a:r>
          </a:p>
        </p:txBody>
      </p:sp>
      <p:pic>
        <p:nvPicPr>
          <p:cNvPr id="7" name="Picture 6" descr="Tableau, from Salesforce">
            <a:extLst>
              <a:ext uri="{FF2B5EF4-FFF2-40B4-BE49-F238E27FC236}">
                <a16:creationId xmlns:a16="http://schemas.microsoft.com/office/drawing/2014/main" id="{6628A577-BF0C-A010-D860-8FC19E9E327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412425" y="4610100"/>
            <a:ext cx="6213221" cy="1681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41173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0" y="7276443"/>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Subtitle 6">
            <a:extLst>
              <a:ext uri="{FF2B5EF4-FFF2-40B4-BE49-F238E27FC236}">
                <a16:creationId xmlns:a16="http://schemas.microsoft.com/office/drawing/2014/main" id="{EB443F31-FFEA-A5F2-426C-70770E0347AF}"/>
              </a:ext>
            </a:extLst>
          </p:cNvPr>
          <p:cNvSpPr txBox="1">
            <a:spLocks/>
          </p:cNvSpPr>
          <p:nvPr/>
        </p:nvSpPr>
        <p:spPr>
          <a:xfrm>
            <a:off x="335415" y="2169872"/>
            <a:ext cx="10713585" cy="6705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is an effective tool for data visualization because of its great flexibility in handling and utilizing data. Additionally, the vast quality and variety of graphics that can be created with it makes this tool even versatile.</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Tableau also allows easy integration into its other platforms, such as Pulse, Server, CRM analytics, data management, embedded analytics, etc.</a:t>
            </a:r>
          </a:p>
        </p:txBody>
      </p:sp>
      <p:pic>
        <p:nvPicPr>
          <p:cNvPr id="3" name="Picture 2" descr="Tableau, from Salesforce">
            <a:extLst>
              <a:ext uri="{FF2B5EF4-FFF2-40B4-BE49-F238E27FC236}">
                <a16:creationId xmlns:a16="http://schemas.microsoft.com/office/drawing/2014/main" id="{7B03CFAC-148F-8F2B-AD96-FF946E4B493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739364" y="4000500"/>
            <a:ext cx="6213221" cy="1681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199237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9832" y="7572324"/>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 name="Title 1">
            <a:extLst>
              <a:ext uri="{FF2B5EF4-FFF2-40B4-BE49-F238E27FC236}">
                <a16:creationId xmlns:a16="http://schemas.microsoft.com/office/drawing/2014/main" id="{9B739ACF-7BBE-8301-F449-ADA22A698585}"/>
              </a:ext>
            </a:extLst>
          </p:cNvPr>
          <p:cNvSpPr txBox="1">
            <a:spLocks/>
          </p:cNvSpPr>
          <p:nvPr/>
        </p:nvSpPr>
        <p:spPr>
          <a:xfrm>
            <a:off x="1219200" y="958362"/>
            <a:ext cx="10704358" cy="123344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600" b="1" kern="100" dirty="0">
                <a:latin typeface="Aptos" panose="020B0004020202020204" pitchFamily="34" charset="0"/>
                <a:ea typeface="Aptos" panose="020B0004020202020204" pitchFamily="34" charset="0"/>
                <a:cs typeface="Mangal" panose="02040503050203030202" pitchFamily="18" charset="0"/>
              </a:rPr>
              <a:t>Big Data Analytics:</a:t>
            </a:r>
            <a:endParaRPr lang="en-IN" sz="8000" b="1" u="sng" dirty="0">
              <a:latin typeface="Arial" panose="020B0604020202020204" pitchFamily="34" charset="0"/>
              <a:cs typeface="Arial" panose="020B0604020202020204" pitchFamily="34" charset="0"/>
            </a:endParaRPr>
          </a:p>
        </p:txBody>
      </p:sp>
      <p:sp>
        <p:nvSpPr>
          <p:cNvPr id="5" name="Subtitle 6">
            <a:extLst>
              <a:ext uri="{FF2B5EF4-FFF2-40B4-BE49-F238E27FC236}">
                <a16:creationId xmlns:a16="http://schemas.microsoft.com/office/drawing/2014/main" id="{2E9C6AAA-C480-977A-9F7D-661F1E23432F}"/>
              </a:ext>
            </a:extLst>
          </p:cNvPr>
          <p:cNvSpPr txBox="1">
            <a:spLocks/>
          </p:cNvSpPr>
          <p:nvPr/>
        </p:nvSpPr>
        <p:spPr>
          <a:xfrm>
            <a:off x="1219200" y="2191805"/>
            <a:ext cx="12065264" cy="74295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7000"/>
              </a:lnSpc>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Recommendation: Pentaho Data Integration and Analytics</a:t>
            </a:r>
          </a:p>
          <a:p>
            <a:pPr algn="just">
              <a:lnSpc>
                <a:spcPct val="107000"/>
              </a:lnSpc>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Description: Hitachi’s Pentaho analytics platform allows organizations to access and blend all types and sizes of data. The product offers a range of capabilities for big data integration and data preparation. Hitachi’s Pentaho analytics platform allows organizations to access and blend all types and sizes of data. The product offers a range of capabilities for big data integration and data preparation. The Pentaho platform is purpose-built for embedding into and integrating with applications, portals, and processes. Organizations can embed a range of analytics, including visualizations, reports, ad hoc analysis, and tailored dashboards. It also extends to third-party charts, graphs, and visualizations via an open API for a wider selection of embeddable analytics.</a:t>
            </a:r>
          </a:p>
          <a:p>
            <a:pPr algn="just">
              <a:lnSpc>
                <a:spcPct val="107000"/>
              </a:lnSpc>
              <a:spcAft>
                <a:spcPts val="800"/>
              </a:spcAft>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Operating System: Cloud-based, On-premise</a:t>
            </a:r>
          </a:p>
          <a:p>
            <a:pPr algn="just">
              <a:lnSpc>
                <a:spcPct val="107000"/>
              </a:lnSpc>
              <a:spcAft>
                <a:spcPts val="800"/>
              </a:spcAft>
              <a:buFont typeface="Symbol" panose="05050102010706020507" pitchFamily="18" charset="2"/>
              <a:buChar char=""/>
            </a:pPr>
            <a:r>
              <a:rPr lang="en-CA" sz="2800" dirty="0">
                <a:latin typeface="Aptos" panose="020B0004020202020204" pitchFamily="34" charset="0"/>
                <a:ea typeface="Aptos" panose="020B0004020202020204" pitchFamily="34" charset="0"/>
                <a:cs typeface="Times New Roman" panose="02020603050405020304" pitchFamily="18" charset="0"/>
              </a:rPr>
              <a:t>Cost: Undisclosed</a:t>
            </a:r>
            <a:endParaRPr lang="en-CA" sz="2800"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65FB5CE-3035-189B-DEFE-625C1A7EE27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639800" y="4401709"/>
            <a:ext cx="3228230" cy="24211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225963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9832" y="7279374"/>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Subtitle 6">
            <a:extLst>
              <a:ext uri="{FF2B5EF4-FFF2-40B4-BE49-F238E27FC236}">
                <a16:creationId xmlns:a16="http://schemas.microsoft.com/office/drawing/2014/main" id="{FF20234C-A09D-BA1E-89D8-A276F429C7AB}"/>
              </a:ext>
            </a:extLst>
          </p:cNvPr>
          <p:cNvSpPr txBox="1">
            <a:spLocks/>
          </p:cNvSpPr>
          <p:nvPr/>
        </p:nvSpPr>
        <p:spPr>
          <a:xfrm>
            <a:off x="381000" y="2171700"/>
            <a:ext cx="10751686" cy="52819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has high-performance capabilities that make it simple for users to connect, display, and mix data anywhere—on-premises or in any cloud, including Azure, AWS, and GCP.</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allows handling native Kettle and Spark engines with ease and operationalizes AI/ML models based on R, Python, Scala, and Weka.</a:t>
            </a:r>
          </a:p>
        </p:txBody>
      </p:sp>
      <p:pic>
        <p:nvPicPr>
          <p:cNvPr id="3" name="Picture 2">
            <a:extLst>
              <a:ext uri="{FF2B5EF4-FFF2-40B4-BE49-F238E27FC236}">
                <a16:creationId xmlns:a16="http://schemas.microsoft.com/office/drawing/2014/main" id="{922F10CD-6667-AF85-D373-D18A9CDAF09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58800" y="3464118"/>
            <a:ext cx="3228230" cy="24211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86190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9832" y="7572324"/>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 name="Title 1">
            <a:extLst>
              <a:ext uri="{FF2B5EF4-FFF2-40B4-BE49-F238E27FC236}">
                <a16:creationId xmlns:a16="http://schemas.microsoft.com/office/drawing/2014/main" id="{F42572B7-60CE-DF9C-8107-938071B232FE}"/>
              </a:ext>
            </a:extLst>
          </p:cNvPr>
          <p:cNvSpPr txBox="1">
            <a:spLocks/>
          </p:cNvSpPr>
          <p:nvPr/>
        </p:nvSpPr>
        <p:spPr>
          <a:xfrm>
            <a:off x="865389" y="1068742"/>
            <a:ext cx="11917167" cy="115522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600" b="1" kern="100" dirty="0">
                <a:latin typeface="Aptos" panose="020B0004020202020204" pitchFamily="34" charset="0"/>
                <a:ea typeface="Aptos" panose="020B0004020202020204" pitchFamily="34" charset="0"/>
                <a:cs typeface="Mangal" panose="02040503050203030202" pitchFamily="18" charset="0"/>
              </a:rPr>
              <a:t>Mobile BI:</a:t>
            </a:r>
            <a:endParaRPr lang="en-IN" sz="8000" b="1" u="sng" dirty="0">
              <a:latin typeface="Arial" panose="020B0604020202020204" pitchFamily="34" charset="0"/>
              <a:cs typeface="Arial" panose="020B0604020202020204" pitchFamily="34" charset="0"/>
            </a:endParaRPr>
          </a:p>
        </p:txBody>
      </p:sp>
      <p:sp>
        <p:nvSpPr>
          <p:cNvPr id="5" name="Subtitle 6">
            <a:extLst>
              <a:ext uri="{FF2B5EF4-FFF2-40B4-BE49-F238E27FC236}">
                <a16:creationId xmlns:a16="http://schemas.microsoft.com/office/drawing/2014/main" id="{164098A2-A4B6-3549-91A7-9EFC87EB8603}"/>
              </a:ext>
            </a:extLst>
          </p:cNvPr>
          <p:cNvSpPr txBox="1">
            <a:spLocks/>
          </p:cNvSpPr>
          <p:nvPr/>
        </p:nvSpPr>
        <p:spPr>
          <a:xfrm>
            <a:off x="865389" y="2714676"/>
            <a:ext cx="10515600" cy="69583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Recommendation: Sisense</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Description: Sisense streamlines complex data business analytics. Sisense helps with extensive data preparation that business analytics tools often require and offers a single, comprehensive solution for analyzing and visualizing big, heterogeneous data sets without the need for IT resources. It offers statistical functions, including correlation, covariance, and different distributions as one-click formulas straight from Sisense dashboards. </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Operating System: Web based Application</a:t>
            </a:r>
          </a:p>
          <a:p>
            <a:pPr algn="just">
              <a:lnSpc>
                <a:spcPct val="107000"/>
              </a:lnSpc>
              <a:spcAft>
                <a:spcPts val="800"/>
              </a:spcAft>
              <a:buFont typeface="Symbol" panose="05050102010706020507" pitchFamily="18" charset="2"/>
              <a:buChar char=""/>
            </a:pPr>
            <a:r>
              <a:rPr lang="en-CA" dirty="0">
                <a:latin typeface="Aptos" panose="020B0004020202020204" pitchFamily="34" charset="0"/>
                <a:ea typeface="Aptos" panose="020B0004020202020204" pitchFamily="34" charset="0"/>
                <a:cs typeface="Times New Roman" panose="02020603050405020304" pitchFamily="18" charset="0"/>
              </a:rPr>
              <a:t>Cost: Undisclosed</a:t>
            </a:r>
            <a:endParaRPr lang="en-CA"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F9E3A94-326E-11A2-89F2-D7D14B13F4E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963400" y="4445547"/>
            <a:ext cx="5705003" cy="13959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783746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0" y="7276443"/>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Subtitle 6">
            <a:extLst>
              <a:ext uri="{FF2B5EF4-FFF2-40B4-BE49-F238E27FC236}">
                <a16:creationId xmlns:a16="http://schemas.microsoft.com/office/drawing/2014/main" id="{DBFCC46A-8856-5D2E-5439-00F8197C3FA1}"/>
              </a:ext>
            </a:extLst>
          </p:cNvPr>
          <p:cNvSpPr txBox="1">
            <a:spLocks/>
          </p:cNvSpPr>
          <p:nvPr/>
        </p:nvSpPr>
        <p:spPr>
          <a:xfrm>
            <a:off x="381000" y="2324100"/>
            <a:ext cx="10820400" cy="358438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400" b="1" kern="100" dirty="0">
                <a:latin typeface="Aptos" panose="020B0004020202020204" pitchFamily="34" charset="0"/>
                <a:ea typeface="Aptos" panose="020B0004020202020204" pitchFamily="34" charset="0"/>
                <a:cs typeface="Times New Roman" panose="02020603050405020304" pitchFamily="18" charset="0"/>
              </a:rPr>
              <a:t>Why?</a:t>
            </a:r>
            <a:endParaRPr lang="en-CA" sz="44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Sisense Fusion Embed is a low- or no-code, AI-driven embedded analytics solution that lets users include personalized analytics into enterprise products and applications. </a:t>
            </a:r>
          </a:p>
          <a:p>
            <a:pPr algn="just">
              <a:lnSpc>
                <a:spcPct val="107000"/>
              </a:lnSpc>
              <a:spcAft>
                <a:spcPts val="800"/>
              </a:spcAft>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It offers cloud based solution, which allows users to ditch installation, upgradation, and maintenance of on-premise servers.</a:t>
            </a:r>
          </a:p>
        </p:txBody>
      </p:sp>
      <p:pic>
        <p:nvPicPr>
          <p:cNvPr id="3" name="Picture 2">
            <a:extLst>
              <a:ext uri="{FF2B5EF4-FFF2-40B4-BE49-F238E27FC236}">
                <a16:creationId xmlns:a16="http://schemas.microsoft.com/office/drawing/2014/main" id="{FF8954A3-0273-F023-3E27-84B867D12D0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963400" y="3924300"/>
            <a:ext cx="5705003" cy="13959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2707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extBox 5"/>
          <p:cNvSpPr txBox="1"/>
          <p:nvPr/>
        </p:nvSpPr>
        <p:spPr>
          <a:xfrm>
            <a:off x="3654034" y="2050292"/>
            <a:ext cx="12202110" cy="991425"/>
          </a:xfrm>
          <a:prstGeom prst="rect">
            <a:avLst/>
          </a:prstGeom>
        </p:spPr>
        <p:txBody>
          <a:bodyPr wrap="square" lIns="0" tIns="0" rIns="0" bIns="0" rtlCol="0" anchor="t">
            <a:spAutoFit/>
          </a:bodyPr>
          <a:lstStyle/>
          <a:p>
            <a:pPr>
              <a:lnSpc>
                <a:spcPts val="7600"/>
              </a:lnSpc>
            </a:pPr>
            <a:r>
              <a:rPr lang="en-US" sz="8000" dirty="0">
                <a:solidFill>
                  <a:srgbClr val="1B1A17"/>
                </a:solidFill>
                <a:latin typeface="IBM Plex Sans Condensed Bold"/>
              </a:rPr>
              <a:t>3 NORMALIZATION FORM</a:t>
            </a:r>
          </a:p>
        </p:txBody>
      </p:sp>
      <p:sp>
        <p:nvSpPr>
          <p:cNvPr id="8" name="TextBox 8"/>
          <p:cNvSpPr txBox="1"/>
          <p:nvPr/>
        </p:nvSpPr>
        <p:spPr>
          <a:xfrm>
            <a:off x="1295400" y="3786321"/>
            <a:ext cx="16230600" cy="1402435"/>
          </a:xfrm>
          <a:prstGeom prst="rect">
            <a:avLst/>
          </a:prstGeom>
        </p:spPr>
        <p:txBody>
          <a:bodyPr wrap="square" lIns="0" tIns="0" rIns="0" bIns="0" rtlCol="0" anchor="t">
            <a:spAutoFit/>
          </a:bodyPr>
          <a:lstStyle/>
          <a:p>
            <a:pPr>
              <a:lnSpc>
                <a:spcPts val="3659"/>
              </a:lnSpc>
            </a:pPr>
            <a:r>
              <a:rPr lang="en-US" sz="2999" dirty="0">
                <a:solidFill>
                  <a:srgbClr val="000000"/>
                </a:solidFill>
                <a:latin typeface="IBM Plex Sans"/>
              </a:rPr>
              <a:t>3NF builds on 2NF by requiring that all non-key attributes are independent of each other. This means that each column should be directly related to the primary key, and not to any other columns in the same table.</a:t>
            </a:r>
          </a:p>
        </p:txBody>
      </p:sp>
      <p:graphicFrame>
        <p:nvGraphicFramePr>
          <p:cNvPr id="6" name="Table 5">
            <a:extLst>
              <a:ext uri="{FF2B5EF4-FFF2-40B4-BE49-F238E27FC236}">
                <a16:creationId xmlns:a16="http://schemas.microsoft.com/office/drawing/2014/main" id="{FC6206EB-C425-5B25-1AF8-57BE77E22E88}"/>
              </a:ext>
            </a:extLst>
          </p:cNvPr>
          <p:cNvGraphicFramePr>
            <a:graphicFrameLocks noGrp="1"/>
          </p:cNvGraphicFramePr>
          <p:nvPr>
            <p:extLst>
              <p:ext uri="{D42A27DB-BD31-4B8C-83A1-F6EECF244321}">
                <p14:modId xmlns:p14="http://schemas.microsoft.com/office/powerpoint/2010/main" val="689594469"/>
              </p:ext>
            </p:extLst>
          </p:nvPr>
        </p:nvGraphicFramePr>
        <p:xfrm>
          <a:off x="334394" y="6758276"/>
          <a:ext cx="2561206" cy="2514600"/>
        </p:xfrm>
        <a:graphic>
          <a:graphicData uri="http://schemas.openxmlformats.org/drawingml/2006/table">
            <a:tbl>
              <a:tblPr firstRow="1" bandRow="1">
                <a:tableStyleId>{5C22544A-7EE6-4342-B048-85BDC9FD1C3A}</a:tableStyleId>
              </a:tblPr>
              <a:tblGrid>
                <a:gridCol w="2561206">
                  <a:extLst>
                    <a:ext uri="{9D8B030D-6E8A-4147-A177-3AD203B41FA5}">
                      <a16:colId xmlns:a16="http://schemas.microsoft.com/office/drawing/2014/main" val="1580262656"/>
                    </a:ext>
                  </a:extLst>
                </a:gridCol>
              </a:tblGrid>
              <a:tr h="628650">
                <a:tc>
                  <a:txBody>
                    <a:bodyPr/>
                    <a:lstStyle/>
                    <a:p>
                      <a:pPr algn="ctr"/>
                      <a:r>
                        <a:rPr lang="en-US" sz="2400" b="1" dirty="0">
                          <a:latin typeface="IBM Plex Sans" panose="020B0503050203000203" pitchFamily="34" charset="0"/>
                        </a:rPr>
                        <a:t>Address</a:t>
                      </a:r>
                      <a:endParaRPr lang="en-IN" sz="2400" b="1" dirty="0">
                        <a:latin typeface="IBM Plex Sans" panose="020B0503050203000203" pitchFamily="34" charset="0"/>
                      </a:endParaRPr>
                    </a:p>
                  </a:txBody>
                  <a:tcPr anchor="ctr"/>
                </a:tc>
                <a:extLst>
                  <a:ext uri="{0D108BD9-81ED-4DB2-BD59-A6C34878D82A}">
                    <a16:rowId xmlns:a16="http://schemas.microsoft.com/office/drawing/2014/main" val="4263563155"/>
                  </a:ext>
                </a:extLst>
              </a:tr>
              <a:tr h="628650">
                <a:tc>
                  <a:txBody>
                    <a:bodyPr/>
                    <a:lstStyle/>
                    <a:p>
                      <a:pPr algn="ctr"/>
                      <a:r>
                        <a:rPr lang="en-US" b="1" dirty="0" err="1">
                          <a:latin typeface="IBM Plex Sans" panose="020B0503050203000203" pitchFamily="34" charset="0"/>
                        </a:rPr>
                        <a:t>Address_ID</a:t>
                      </a:r>
                      <a:r>
                        <a:rPr lang="en-US" b="1" dirty="0">
                          <a:latin typeface="IBM Plex Sans" panose="020B0503050203000203" pitchFamily="34" charset="0"/>
                        </a:rPr>
                        <a:t> ( PK )</a:t>
                      </a:r>
                      <a:endParaRPr lang="en-IN" b="1" dirty="0">
                        <a:latin typeface="IBM Plex Sans" panose="020B0503050203000203" pitchFamily="34" charset="0"/>
                      </a:endParaRPr>
                    </a:p>
                  </a:txBody>
                  <a:tcPr anchor="ctr"/>
                </a:tc>
                <a:extLst>
                  <a:ext uri="{0D108BD9-81ED-4DB2-BD59-A6C34878D82A}">
                    <a16:rowId xmlns:a16="http://schemas.microsoft.com/office/drawing/2014/main" val="4283537053"/>
                  </a:ext>
                </a:extLst>
              </a:tr>
              <a:tr h="628650">
                <a:tc>
                  <a:txBody>
                    <a:bodyPr/>
                    <a:lstStyle/>
                    <a:p>
                      <a:pPr algn="ctr"/>
                      <a:r>
                        <a:rPr lang="en-US" b="1" dirty="0">
                          <a:latin typeface="IBM Plex Sans" panose="020B0503050203000203" pitchFamily="34" charset="0"/>
                        </a:rPr>
                        <a:t>Address</a:t>
                      </a:r>
                      <a:endParaRPr lang="en-IN" b="1" dirty="0">
                        <a:latin typeface="IBM Plex Sans" panose="020B0503050203000203" pitchFamily="34" charset="0"/>
                      </a:endParaRPr>
                    </a:p>
                  </a:txBody>
                  <a:tcPr anchor="ctr"/>
                </a:tc>
                <a:extLst>
                  <a:ext uri="{0D108BD9-81ED-4DB2-BD59-A6C34878D82A}">
                    <a16:rowId xmlns:a16="http://schemas.microsoft.com/office/drawing/2014/main" val="2813555918"/>
                  </a:ext>
                </a:extLst>
              </a:tr>
              <a:tr h="628650">
                <a:tc>
                  <a:txBody>
                    <a:bodyPr/>
                    <a:lstStyle/>
                    <a:p>
                      <a:pPr algn="ctr"/>
                      <a:r>
                        <a:rPr lang="en-US" b="1" dirty="0" err="1">
                          <a:latin typeface="IBM Plex Sans" panose="020B0503050203000203" pitchFamily="34" charset="0"/>
                        </a:rPr>
                        <a:t>Postalcode_ID</a:t>
                      </a:r>
                      <a:r>
                        <a:rPr lang="en-US" b="1" dirty="0">
                          <a:latin typeface="IBM Plex Sans" panose="020B0503050203000203" pitchFamily="34" charset="0"/>
                        </a:rPr>
                        <a:t> ( FK )</a:t>
                      </a:r>
                      <a:endParaRPr lang="en-IN" b="1" dirty="0">
                        <a:latin typeface="IBM Plex Sans" panose="020B0503050203000203" pitchFamily="34" charset="0"/>
                      </a:endParaRPr>
                    </a:p>
                  </a:txBody>
                  <a:tcPr anchor="ctr"/>
                </a:tc>
                <a:extLst>
                  <a:ext uri="{0D108BD9-81ED-4DB2-BD59-A6C34878D82A}">
                    <a16:rowId xmlns:a16="http://schemas.microsoft.com/office/drawing/2014/main" val="3379664174"/>
                  </a:ext>
                </a:extLst>
              </a:tr>
            </a:tbl>
          </a:graphicData>
        </a:graphic>
      </p:graphicFrame>
      <p:graphicFrame>
        <p:nvGraphicFramePr>
          <p:cNvPr id="7" name="Table 6">
            <a:extLst>
              <a:ext uri="{FF2B5EF4-FFF2-40B4-BE49-F238E27FC236}">
                <a16:creationId xmlns:a16="http://schemas.microsoft.com/office/drawing/2014/main" id="{F57CDF6C-878F-70E5-0505-AB7FCF68CFB5}"/>
              </a:ext>
            </a:extLst>
          </p:cNvPr>
          <p:cNvGraphicFramePr>
            <a:graphicFrameLocks noGrp="1"/>
          </p:cNvGraphicFramePr>
          <p:nvPr>
            <p:extLst>
              <p:ext uri="{D42A27DB-BD31-4B8C-83A1-F6EECF244321}">
                <p14:modId xmlns:p14="http://schemas.microsoft.com/office/powerpoint/2010/main" val="2502248763"/>
              </p:ext>
            </p:extLst>
          </p:nvPr>
        </p:nvGraphicFramePr>
        <p:xfrm>
          <a:off x="3851654" y="6747756"/>
          <a:ext cx="2553949" cy="2551776"/>
        </p:xfrm>
        <a:graphic>
          <a:graphicData uri="http://schemas.openxmlformats.org/drawingml/2006/table">
            <a:tbl>
              <a:tblPr firstRow="1" bandRow="1">
                <a:tableStyleId>{5C22544A-7EE6-4342-B048-85BDC9FD1C3A}</a:tableStyleId>
              </a:tblPr>
              <a:tblGrid>
                <a:gridCol w="2553949">
                  <a:extLst>
                    <a:ext uri="{9D8B030D-6E8A-4147-A177-3AD203B41FA5}">
                      <a16:colId xmlns:a16="http://schemas.microsoft.com/office/drawing/2014/main" val="1580262656"/>
                    </a:ext>
                  </a:extLst>
                </a:gridCol>
              </a:tblGrid>
              <a:tr h="637944">
                <a:tc>
                  <a:txBody>
                    <a:bodyPr/>
                    <a:lstStyle/>
                    <a:p>
                      <a:pPr algn="ctr"/>
                      <a:r>
                        <a:rPr lang="en-US" sz="2400" b="1" dirty="0" err="1">
                          <a:latin typeface="IBM Plex Sans" panose="020B0503050203000203" pitchFamily="34" charset="0"/>
                        </a:rPr>
                        <a:t>Postal_Code</a:t>
                      </a:r>
                      <a:endParaRPr lang="en-IN" sz="2400" b="1" dirty="0">
                        <a:latin typeface="IBM Plex Sans" panose="020B0503050203000203" pitchFamily="34" charset="0"/>
                      </a:endParaRPr>
                    </a:p>
                  </a:txBody>
                  <a:tcPr anchor="ctr"/>
                </a:tc>
                <a:extLst>
                  <a:ext uri="{0D108BD9-81ED-4DB2-BD59-A6C34878D82A}">
                    <a16:rowId xmlns:a16="http://schemas.microsoft.com/office/drawing/2014/main" val="4263563155"/>
                  </a:ext>
                </a:extLst>
              </a:tr>
              <a:tr h="637944">
                <a:tc>
                  <a:txBody>
                    <a:bodyPr/>
                    <a:lstStyle/>
                    <a:p>
                      <a:pPr algn="ctr"/>
                      <a:r>
                        <a:rPr lang="en-US" b="1" dirty="0" err="1">
                          <a:latin typeface="IBM Plex Sans" panose="020B0503050203000203" pitchFamily="34" charset="0"/>
                        </a:rPr>
                        <a:t>Postalcode_ID</a:t>
                      </a:r>
                      <a:r>
                        <a:rPr lang="en-US" b="1" dirty="0">
                          <a:latin typeface="IBM Plex Sans" panose="020B0503050203000203" pitchFamily="34" charset="0"/>
                        </a:rPr>
                        <a:t> ( PK )</a:t>
                      </a:r>
                      <a:endParaRPr lang="en-IN" b="1" dirty="0">
                        <a:latin typeface="IBM Plex Sans" panose="020B0503050203000203" pitchFamily="34" charset="0"/>
                      </a:endParaRPr>
                    </a:p>
                  </a:txBody>
                  <a:tcPr anchor="ctr"/>
                </a:tc>
                <a:extLst>
                  <a:ext uri="{0D108BD9-81ED-4DB2-BD59-A6C34878D82A}">
                    <a16:rowId xmlns:a16="http://schemas.microsoft.com/office/drawing/2014/main" val="4283537053"/>
                  </a:ext>
                </a:extLst>
              </a:tr>
              <a:tr h="637944">
                <a:tc>
                  <a:txBody>
                    <a:bodyPr/>
                    <a:lstStyle/>
                    <a:p>
                      <a:pPr algn="ctr"/>
                      <a:r>
                        <a:rPr lang="en-US" b="1" dirty="0" err="1">
                          <a:latin typeface="IBM Plex Sans" panose="020B0503050203000203" pitchFamily="34" charset="0"/>
                        </a:rPr>
                        <a:t>Postalcode</a:t>
                      </a:r>
                      <a:endParaRPr lang="en-IN" b="1" dirty="0">
                        <a:latin typeface="IBM Plex Sans" panose="020B0503050203000203" pitchFamily="34" charset="0"/>
                      </a:endParaRPr>
                    </a:p>
                  </a:txBody>
                  <a:tcPr anchor="ctr"/>
                </a:tc>
                <a:extLst>
                  <a:ext uri="{0D108BD9-81ED-4DB2-BD59-A6C34878D82A}">
                    <a16:rowId xmlns:a16="http://schemas.microsoft.com/office/drawing/2014/main" val="2813555918"/>
                  </a:ext>
                </a:extLst>
              </a:tr>
              <a:tr h="637944">
                <a:tc>
                  <a:txBody>
                    <a:bodyPr/>
                    <a:lstStyle/>
                    <a:p>
                      <a:pPr algn="ctr"/>
                      <a:r>
                        <a:rPr lang="en-US" b="1" dirty="0" err="1">
                          <a:latin typeface="IBM Plex Sans" panose="020B0503050203000203" pitchFamily="34" charset="0"/>
                        </a:rPr>
                        <a:t>City_ID</a:t>
                      </a:r>
                      <a:r>
                        <a:rPr lang="en-US" b="1" dirty="0">
                          <a:latin typeface="IBM Plex Sans" panose="020B0503050203000203" pitchFamily="34" charset="0"/>
                        </a:rPr>
                        <a:t> ( FK )</a:t>
                      </a:r>
                      <a:endParaRPr lang="en-IN" b="1" dirty="0">
                        <a:latin typeface="IBM Plex Sans" panose="020B0503050203000203" pitchFamily="34" charset="0"/>
                      </a:endParaRPr>
                    </a:p>
                  </a:txBody>
                  <a:tcPr anchor="ctr"/>
                </a:tc>
                <a:extLst>
                  <a:ext uri="{0D108BD9-81ED-4DB2-BD59-A6C34878D82A}">
                    <a16:rowId xmlns:a16="http://schemas.microsoft.com/office/drawing/2014/main" val="3379664174"/>
                  </a:ext>
                </a:extLst>
              </a:tr>
            </a:tbl>
          </a:graphicData>
        </a:graphic>
      </p:graphicFrame>
      <p:graphicFrame>
        <p:nvGraphicFramePr>
          <p:cNvPr id="15" name="Table 14">
            <a:extLst>
              <a:ext uri="{FF2B5EF4-FFF2-40B4-BE49-F238E27FC236}">
                <a16:creationId xmlns:a16="http://schemas.microsoft.com/office/drawing/2014/main" id="{AFE6B41C-508D-FFAC-3EC7-B5C876F857D5}"/>
              </a:ext>
            </a:extLst>
          </p:cNvPr>
          <p:cNvGraphicFramePr>
            <a:graphicFrameLocks noGrp="1"/>
          </p:cNvGraphicFramePr>
          <p:nvPr>
            <p:extLst>
              <p:ext uri="{D42A27DB-BD31-4B8C-83A1-F6EECF244321}">
                <p14:modId xmlns:p14="http://schemas.microsoft.com/office/powerpoint/2010/main" val="3113251831"/>
              </p:ext>
            </p:extLst>
          </p:nvPr>
        </p:nvGraphicFramePr>
        <p:xfrm>
          <a:off x="7430844" y="6754248"/>
          <a:ext cx="2553949" cy="2551776"/>
        </p:xfrm>
        <a:graphic>
          <a:graphicData uri="http://schemas.openxmlformats.org/drawingml/2006/table">
            <a:tbl>
              <a:tblPr firstRow="1" bandRow="1">
                <a:tableStyleId>{5C22544A-7EE6-4342-B048-85BDC9FD1C3A}</a:tableStyleId>
              </a:tblPr>
              <a:tblGrid>
                <a:gridCol w="2553949">
                  <a:extLst>
                    <a:ext uri="{9D8B030D-6E8A-4147-A177-3AD203B41FA5}">
                      <a16:colId xmlns:a16="http://schemas.microsoft.com/office/drawing/2014/main" val="1580262656"/>
                    </a:ext>
                  </a:extLst>
                </a:gridCol>
              </a:tblGrid>
              <a:tr h="637944">
                <a:tc>
                  <a:txBody>
                    <a:bodyPr/>
                    <a:lstStyle/>
                    <a:p>
                      <a:pPr algn="ctr"/>
                      <a:r>
                        <a:rPr lang="en-US" sz="2400" b="1" dirty="0">
                          <a:latin typeface="IBM Plex Sans" panose="020B0503050203000203" pitchFamily="34" charset="0"/>
                        </a:rPr>
                        <a:t>City</a:t>
                      </a:r>
                      <a:endParaRPr lang="en-IN" sz="2400" b="1" dirty="0">
                        <a:latin typeface="IBM Plex Sans" panose="020B0503050203000203" pitchFamily="34" charset="0"/>
                      </a:endParaRPr>
                    </a:p>
                  </a:txBody>
                  <a:tcPr anchor="ctr"/>
                </a:tc>
                <a:extLst>
                  <a:ext uri="{0D108BD9-81ED-4DB2-BD59-A6C34878D82A}">
                    <a16:rowId xmlns:a16="http://schemas.microsoft.com/office/drawing/2014/main" val="4263563155"/>
                  </a:ext>
                </a:extLst>
              </a:tr>
              <a:tr h="637944">
                <a:tc>
                  <a:txBody>
                    <a:bodyPr/>
                    <a:lstStyle/>
                    <a:p>
                      <a:pPr algn="ctr"/>
                      <a:r>
                        <a:rPr lang="en-US" b="1" dirty="0" err="1">
                          <a:latin typeface="IBM Plex Sans" panose="020B0503050203000203" pitchFamily="34" charset="0"/>
                        </a:rPr>
                        <a:t>City_ID</a:t>
                      </a:r>
                      <a:r>
                        <a:rPr lang="en-US" b="1" dirty="0">
                          <a:latin typeface="IBM Plex Sans" panose="020B0503050203000203" pitchFamily="34" charset="0"/>
                        </a:rPr>
                        <a:t> ( PK )</a:t>
                      </a:r>
                      <a:endParaRPr lang="en-IN" b="1" dirty="0">
                        <a:latin typeface="IBM Plex Sans" panose="020B0503050203000203" pitchFamily="34" charset="0"/>
                      </a:endParaRPr>
                    </a:p>
                  </a:txBody>
                  <a:tcPr anchor="ctr"/>
                </a:tc>
                <a:extLst>
                  <a:ext uri="{0D108BD9-81ED-4DB2-BD59-A6C34878D82A}">
                    <a16:rowId xmlns:a16="http://schemas.microsoft.com/office/drawing/2014/main" val="4283537053"/>
                  </a:ext>
                </a:extLst>
              </a:tr>
              <a:tr h="637944">
                <a:tc>
                  <a:txBody>
                    <a:bodyPr/>
                    <a:lstStyle/>
                    <a:p>
                      <a:pPr algn="ctr"/>
                      <a:r>
                        <a:rPr lang="en-US" b="1" dirty="0" err="1">
                          <a:latin typeface="IBM Plex Sans" panose="020B0503050203000203" pitchFamily="34" charset="0"/>
                        </a:rPr>
                        <a:t>City_Name</a:t>
                      </a:r>
                      <a:endParaRPr lang="en-IN" b="1" dirty="0">
                        <a:latin typeface="IBM Plex Sans" panose="020B0503050203000203" pitchFamily="34" charset="0"/>
                      </a:endParaRPr>
                    </a:p>
                  </a:txBody>
                  <a:tcPr anchor="ctr"/>
                </a:tc>
                <a:extLst>
                  <a:ext uri="{0D108BD9-81ED-4DB2-BD59-A6C34878D82A}">
                    <a16:rowId xmlns:a16="http://schemas.microsoft.com/office/drawing/2014/main" val="2813555918"/>
                  </a:ext>
                </a:extLst>
              </a:tr>
              <a:tr h="637944">
                <a:tc>
                  <a:txBody>
                    <a:bodyPr/>
                    <a:lstStyle/>
                    <a:p>
                      <a:pPr algn="ctr"/>
                      <a:r>
                        <a:rPr lang="en-US" b="1" dirty="0" err="1">
                          <a:latin typeface="IBM Plex Sans" panose="020B0503050203000203" pitchFamily="34" charset="0"/>
                        </a:rPr>
                        <a:t>Province_ID</a:t>
                      </a:r>
                      <a:r>
                        <a:rPr lang="en-US" b="1" dirty="0">
                          <a:latin typeface="IBM Plex Sans" panose="020B0503050203000203" pitchFamily="34" charset="0"/>
                        </a:rPr>
                        <a:t> ( FK )</a:t>
                      </a:r>
                      <a:endParaRPr lang="en-IN" b="1" dirty="0">
                        <a:latin typeface="IBM Plex Sans" panose="020B0503050203000203" pitchFamily="34" charset="0"/>
                      </a:endParaRPr>
                    </a:p>
                  </a:txBody>
                  <a:tcPr anchor="ctr"/>
                </a:tc>
                <a:extLst>
                  <a:ext uri="{0D108BD9-81ED-4DB2-BD59-A6C34878D82A}">
                    <a16:rowId xmlns:a16="http://schemas.microsoft.com/office/drawing/2014/main" val="3379664174"/>
                  </a:ext>
                </a:extLst>
              </a:tr>
            </a:tbl>
          </a:graphicData>
        </a:graphic>
      </p:graphicFrame>
      <p:graphicFrame>
        <p:nvGraphicFramePr>
          <p:cNvPr id="17" name="Table 16">
            <a:extLst>
              <a:ext uri="{FF2B5EF4-FFF2-40B4-BE49-F238E27FC236}">
                <a16:creationId xmlns:a16="http://schemas.microsoft.com/office/drawing/2014/main" id="{8AACDFF0-AF76-2887-CD9A-22FA9908A3E6}"/>
              </a:ext>
            </a:extLst>
          </p:cNvPr>
          <p:cNvGraphicFramePr>
            <a:graphicFrameLocks noGrp="1"/>
          </p:cNvGraphicFramePr>
          <p:nvPr>
            <p:extLst>
              <p:ext uri="{D42A27DB-BD31-4B8C-83A1-F6EECF244321}">
                <p14:modId xmlns:p14="http://schemas.microsoft.com/office/powerpoint/2010/main" val="2605868275"/>
              </p:ext>
            </p:extLst>
          </p:nvPr>
        </p:nvGraphicFramePr>
        <p:xfrm>
          <a:off x="11280289" y="6734630"/>
          <a:ext cx="2553949" cy="2551776"/>
        </p:xfrm>
        <a:graphic>
          <a:graphicData uri="http://schemas.openxmlformats.org/drawingml/2006/table">
            <a:tbl>
              <a:tblPr firstRow="1" bandRow="1">
                <a:tableStyleId>{5C22544A-7EE6-4342-B048-85BDC9FD1C3A}</a:tableStyleId>
              </a:tblPr>
              <a:tblGrid>
                <a:gridCol w="2553949">
                  <a:extLst>
                    <a:ext uri="{9D8B030D-6E8A-4147-A177-3AD203B41FA5}">
                      <a16:colId xmlns:a16="http://schemas.microsoft.com/office/drawing/2014/main" val="1580262656"/>
                    </a:ext>
                  </a:extLst>
                </a:gridCol>
              </a:tblGrid>
              <a:tr h="637944">
                <a:tc>
                  <a:txBody>
                    <a:bodyPr/>
                    <a:lstStyle/>
                    <a:p>
                      <a:pPr algn="ctr"/>
                      <a:r>
                        <a:rPr lang="en-US" sz="2400" b="1" dirty="0">
                          <a:latin typeface="IBM Plex Sans" panose="020B0503050203000203" pitchFamily="34" charset="0"/>
                        </a:rPr>
                        <a:t>Province</a:t>
                      </a:r>
                      <a:endParaRPr lang="en-IN" sz="2400" b="1" dirty="0">
                        <a:latin typeface="IBM Plex Sans" panose="020B0503050203000203" pitchFamily="34" charset="0"/>
                      </a:endParaRPr>
                    </a:p>
                  </a:txBody>
                  <a:tcPr anchor="ctr"/>
                </a:tc>
                <a:extLst>
                  <a:ext uri="{0D108BD9-81ED-4DB2-BD59-A6C34878D82A}">
                    <a16:rowId xmlns:a16="http://schemas.microsoft.com/office/drawing/2014/main" val="4263563155"/>
                  </a:ext>
                </a:extLst>
              </a:tr>
              <a:tr h="637944">
                <a:tc>
                  <a:txBody>
                    <a:bodyPr/>
                    <a:lstStyle/>
                    <a:p>
                      <a:pPr algn="ctr"/>
                      <a:r>
                        <a:rPr lang="en-US" b="1" dirty="0" err="1">
                          <a:latin typeface="IBM Plex Sans" panose="020B0503050203000203" pitchFamily="34" charset="0"/>
                        </a:rPr>
                        <a:t>Province_ID</a:t>
                      </a:r>
                      <a:r>
                        <a:rPr lang="en-US" b="1" dirty="0">
                          <a:latin typeface="IBM Plex Sans" panose="020B0503050203000203" pitchFamily="34" charset="0"/>
                        </a:rPr>
                        <a:t> ( PK )</a:t>
                      </a:r>
                      <a:endParaRPr lang="en-IN" b="1" dirty="0">
                        <a:latin typeface="IBM Plex Sans" panose="020B0503050203000203" pitchFamily="34" charset="0"/>
                      </a:endParaRPr>
                    </a:p>
                  </a:txBody>
                  <a:tcPr anchor="ctr"/>
                </a:tc>
                <a:extLst>
                  <a:ext uri="{0D108BD9-81ED-4DB2-BD59-A6C34878D82A}">
                    <a16:rowId xmlns:a16="http://schemas.microsoft.com/office/drawing/2014/main" val="4283537053"/>
                  </a:ext>
                </a:extLst>
              </a:tr>
              <a:tr h="637944">
                <a:tc>
                  <a:txBody>
                    <a:bodyPr/>
                    <a:lstStyle/>
                    <a:p>
                      <a:pPr algn="ctr"/>
                      <a:r>
                        <a:rPr lang="en-US" b="1" dirty="0" err="1">
                          <a:latin typeface="IBM Plex Sans" panose="020B0503050203000203" pitchFamily="34" charset="0"/>
                        </a:rPr>
                        <a:t>Province_Name</a:t>
                      </a:r>
                      <a:endParaRPr lang="en-IN" b="1" dirty="0">
                        <a:latin typeface="IBM Plex Sans" panose="020B0503050203000203" pitchFamily="34" charset="0"/>
                      </a:endParaRPr>
                    </a:p>
                  </a:txBody>
                  <a:tcPr anchor="ctr"/>
                </a:tc>
                <a:extLst>
                  <a:ext uri="{0D108BD9-81ED-4DB2-BD59-A6C34878D82A}">
                    <a16:rowId xmlns:a16="http://schemas.microsoft.com/office/drawing/2014/main" val="2813555918"/>
                  </a:ext>
                </a:extLst>
              </a:tr>
              <a:tr h="637944">
                <a:tc>
                  <a:txBody>
                    <a:bodyPr/>
                    <a:lstStyle/>
                    <a:p>
                      <a:pPr algn="ctr"/>
                      <a:r>
                        <a:rPr lang="en-US" b="1" dirty="0" err="1">
                          <a:latin typeface="IBM Plex Sans" panose="020B0503050203000203" pitchFamily="34" charset="0"/>
                        </a:rPr>
                        <a:t>Country_ID</a:t>
                      </a:r>
                      <a:r>
                        <a:rPr lang="en-US" b="1" dirty="0">
                          <a:latin typeface="IBM Plex Sans" panose="020B0503050203000203" pitchFamily="34" charset="0"/>
                        </a:rPr>
                        <a:t> ( FK )</a:t>
                      </a:r>
                      <a:endParaRPr lang="en-IN" b="1" dirty="0">
                        <a:latin typeface="IBM Plex Sans" panose="020B0503050203000203" pitchFamily="34" charset="0"/>
                      </a:endParaRPr>
                    </a:p>
                  </a:txBody>
                  <a:tcPr anchor="ctr"/>
                </a:tc>
                <a:extLst>
                  <a:ext uri="{0D108BD9-81ED-4DB2-BD59-A6C34878D82A}">
                    <a16:rowId xmlns:a16="http://schemas.microsoft.com/office/drawing/2014/main" val="3379664174"/>
                  </a:ext>
                </a:extLst>
              </a:tr>
            </a:tbl>
          </a:graphicData>
        </a:graphic>
      </p:graphicFrame>
      <p:graphicFrame>
        <p:nvGraphicFramePr>
          <p:cNvPr id="18" name="Table 17">
            <a:extLst>
              <a:ext uri="{FF2B5EF4-FFF2-40B4-BE49-F238E27FC236}">
                <a16:creationId xmlns:a16="http://schemas.microsoft.com/office/drawing/2014/main" id="{4B2E5F3C-0B39-3E39-C2F4-56CFFA4AAEAE}"/>
              </a:ext>
            </a:extLst>
          </p:cNvPr>
          <p:cNvGraphicFramePr>
            <a:graphicFrameLocks noGrp="1"/>
          </p:cNvGraphicFramePr>
          <p:nvPr>
            <p:extLst>
              <p:ext uri="{D42A27DB-BD31-4B8C-83A1-F6EECF244321}">
                <p14:modId xmlns:p14="http://schemas.microsoft.com/office/powerpoint/2010/main" val="1644257032"/>
              </p:ext>
            </p:extLst>
          </p:nvPr>
        </p:nvGraphicFramePr>
        <p:xfrm>
          <a:off x="15240000" y="6721100"/>
          <a:ext cx="2553949" cy="1913832"/>
        </p:xfrm>
        <a:graphic>
          <a:graphicData uri="http://schemas.openxmlformats.org/drawingml/2006/table">
            <a:tbl>
              <a:tblPr firstRow="1" bandRow="1">
                <a:tableStyleId>{5C22544A-7EE6-4342-B048-85BDC9FD1C3A}</a:tableStyleId>
              </a:tblPr>
              <a:tblGrid>
                <a:gridCol w="2553949">
                  <a:extLst>
                    <a:ext uri="{9D8B030D-6E8A-4147-A177-3AD203B41FA5}">
                      <a16:colId xmlns:a16="http://schemas.microsoft.com/office/drawing/2014/main" val="1580262656"/>
                    </a:ext>
                  </a:extLst>
                </a:gridCol>
              </a:tblGrid>
              <a:tr h="637944">
                <a:tc>
                  <a:txBody>
                    <a:bodyPr/>
                    <a:lstStyle/>
                    <a:p>
                      <a:pPr algn="ctr"/>
                      <a:r>
                        <a:rPr lang="en-US" sz="2400" b="1" dirty="0">
                          <a:latin typeface="IBM Plex Sans" panose="020B0503050203000203" pitchFamily="34" charset="0"/>
                        </a:rPr>
                        <a:t>Country</a:t>
                      </a:r>
                      <a:endParaRPr lang="en-IN" sz="2400" b="1" dirty="0">
                        <a:latin typeface="IBM Plex Sans" panose="020B0503050203000203" pitchFamily="34" charset="0"/>
                      </a:endParaRPr>
                    </a:p>
                  </a:txBody>
                  <a:tcPr anchor="ctr"/>
                </a:tc>
                <a:extLst>
                  <a:ext uri="{0D108BD9-81ED-4DB2-BD59-A6C34878D82A}">
                    <a16:rowId xmlns:a16="http://schemas.microsoft.com/office/drawing/2014/main" val="4263563155"/>
                  </a:ext>
                </a:extLst>
              </a:tr>
              <a:tr h="637944">
                <a:tc>
                  <a:txBody>
                    <a:bodyPr/>
                    <a:lstStyle/>
                    <a:p>
                      <a:pPr algn="ctr"/>
                      <a:r>
                        <a:rPr lang="en-US" b="1" dirty="0" err="1">
                          <a:latin typeface="IBM Plex Sans" panose="020B0503050203000203" pitchFamily="34" charset="0"/>
                        </a:rPr>
                        <a:t>Country_ID</a:t>
                      </a:r>
                      <a:r>
                        <a:rPr lang="en-US" b="1" dirty="0">
                          <a:latin typeface="IBM Plex Sans" panose="020B0503050203000203" pitchFamily="34" charset="0"/>
                        </a:rPr>
                        <a:t> ( PK )</a:t>
                      </a:r>
                      <a:endParaRPr lang="en-IN" b="1" dirty="0">
                        <a:latin typeface="IBM Plex Sans" panose="020B0503050203000203" pitchFamily="34" charset="0"/>
                      </a:endParaRPr>
                    </a:p>
                  </a:txBody>
                  <a:tcPr anchor="ctr"/>
                </a:tc>
                <a:extLst>
                  <a:ext uri="{0D108BD9-81ED-4DB2-BD59-A6C34878D82A}">
                    <a16:rowId xmlns:a16="http://schemas.microsoft.com/office/drawing/2014/main" val="4283537053"/>
                  </a:ext>
                </a:extLst>
              </a:tr>
              <a:tr h="637944">
                <a:tc>
                  <a:txBody>
                    <a:bodyPr/>
                    <a:lstStyle/>
                    <a:p>
                      <a:pPr algn="ctr"/>
                      <a:r>
                        <a:rPr lang="en-US" b="1" dirty="0" err="1">
                          <a:latin typeface="IBM Plex Sans" panose="020B0503050203000203" pitchFamily="34" charset="0"/>
                        </a:rPr>
                        <a:t>Country_Name</a:t>
                      </a:r>
                      <a:endParaRPr lang="en-IN" b="1" dirty="0">
                        <a:latin typeface="IBM Plex Sans" panose="020B0503050203000203" pitchFamily="34" charset="0"/>
                      </a:endParaRPr>
                    </a:p>
                  </a:txBody>
                  <a:tcPr anchor="ctr"/>
                </a:tc>
                <a:extLst>
                  <a:ext uri="{0D108BD9-81ED-4DB2-BD59-A6C34878D82A}">
                    <a16:rowId xmlns:a16="http://schemas.microsoft.com/office/drawing/2014/main" val="2813555918"/>
                  </a:ext>
                </a:extLst>
              </a:tr>
            </a:tbl>
          </a:graphicData>
        </a:graphic>
      </p:graphicFrame>
      <p:cxnSp>
        <p:nvCxnSpPr>
          <p:cNvPr id="20" name="Straight Arrow Connector 19">
            <a:extLst>
              <a:ext uri="{FF2B5EF4-FFF2-40B4-BE49-F238E27FC236}">
                <a16:creationId xmlns:a16="http://schemas.microsoft.com/office/drawing/2014/main" id="{DD78DC02-5DAB-460D-77AB-70B3016F8390}"/>
              </a:ext>
            </a:extLst>
          </p:cNvPr>
          <p:cNvCxnSpPr/>
          <p:nvPr/>
        </p:nvCxnSpPr>
        <p:spPr>
          <a:xfrm>
            <a:off x="3048000" y="7981950"/>
            <a:ext cx="6884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80B0E0E1-9C78-4101-EC96-8298C9098FAD}"/>
              </a:ext>
            </a:extLst>
          </p:cNvPr>
          <p:cNvCxnSpPr/>
          <p:nvPr/>
        </p:nvCxnSpPr>
        <p:spPr>
          <a:xfrm>
            <a:off x="6545714" y="7981950"/>
            <a:ext cx="6884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95FA958C-E909-F1FF-8131-8604F3A19538}"/>
              </a:ext>
            </a:extLst>
          </p:cNvPr>
          <p:cNvCxnSpPr/>
          <p:nvPr/>
        </p:nvCxnSpPr>
        <p:spPr>
          <a:xfrm>
            <a:off x="10287000" y="7967662"/>
            <a:ext cx="6884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F28A883-3A8D-CA04-898C-2B2C2994946D}"/>
              </a:ext>
            </a:extLst>
          </p:cNvPr>
          <p:cNvCxnSpPr/>
          <p:nvPr/>
        </p:nvCxnSpPr>
        <p:spPr>
          <a:xfrm>
            <a:off x="14249400" y="7934325"/>
            <a:ext cx="6884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3764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9" name="TextBox 9"/>
          <p:cNvSpPr txBox="1"/>
          <p:nvPr/>
        </p:nvSpPr>
        <p:spPr>
          <a:xfrm>
            <a:off x="1474991" y="2628900"/>
            <a:ext cx="14280940" cy="7347652"/>
          </a:xfrm>
          <a:prstGeom prst="rect">
            <a:avLst/>
          </a:prstGeom>
        </p:spPr>
        <p:txBody>
          <a:bodyPr wrap="square" lIns="0" tIns="0" rIns="0" bIns="0" rtlCol="0" anchor="t">
            <a:spAutoFit/>
          </a:bodyPr>
          <a:lstStyle/>
          <a:p>
            <a:r>
              <a:rPr lang="en-IN" sz="2800" b="1" dirty="0"/>
              <a:t>Apache Spark:</a:t>
            </a:r>
          </a:p>
          <a:p>
            <a:r>
              <a:rPr lang="en-IN" sz="2800" dirty="0"/>
              <a:t>Refined Big Data Processing, Unified Data Analytics</a:t>
            </a:r>
          </a:p>
          <a:p>
            <a:r>
              <a:rPr lang="en-IN" sz="2800" b="1" dirty="0"/>
              <a:t>Apache </a:t>
            </a:r>
            <a:r>
              <a:rPr lang="en-IN" sz="2800" b="1" dirty="0" err="1"/>
              <a:t>Nifi</a:t>
            </a:r>
            <a:r>
              <a:rPr lang="en-IN" sz="2800" b="1" dirty="0"/>
              <a:t>:</a:t>
            </a:r>
          </a:p>
          <a:p>
            <a:r>
              <a:rPr lang="en-IN" sz="2800" dirty="0"/>
              <a:t>ETL (Extract Transform Load),ELT (Extract Load Transform), Data Integration, Data Streaming </a:t>
            </a:r>
          </a:p>
          <a:p>
            <a:r>
              <a:rPr lang="en-IN" sz="2800" b="1" dirty="0"/>
              <a:t>Microsoft Azure:</a:t>
            </a:r>
          </a:p>
          <a:p>
            <a:r>
              <a:rPr lang="en-IN" sz="2800" dirty="0"/>
              <a:t>Cloud Application, Cloud Database</a:t>
            </a:r>
          </a:p>
          <a:p>
            <a:r>
              <a:rPr lang="en-IN" sz="2800" b="1" dirty="0"/>
              <a:t>Tableau:</a:t>
            </a:r>
          </a:p>
          <a:p>
            <a:r>
              <a:rPr lang="en-IN" sz="2800" dirty="0"/>
              <a:t>Reporting, Data Visualization, Business Intelligence</a:t>
            </a:r>
          </a:p>
          <a:p>
            <a:r>
              <a:rPr lang="en-IN" sz="2800" b="1" dirty="0"/>
              <a:t>Informatica MDM SaaS:</a:t>
            </a:r>
          </a:p>
          <a:p>
            <a:r>
              <a:rPr lang="en-IN" sz="2800" dirty="0"/>
              <a:t>Master Data Management (MDM), Data Services</a:t>
            </a:r>
          </a:p>
          <a:p>
            <a:r>
              <a:rPr lang="en-IN" sz="2800" b="1" dirty="0"/>
              <a:t>SAP Analytics Cloud:</a:t>
            </a:r>
          </a:p>
          <a:p>
            <a:r>
              <a:rPr lang="en-IN" sz="2800" dirty="0"/>
              <a:t>Predictive Analytics, Reporting</a:t>
            </a:r>
          </a:p>
          <a:p>
            <a:r>
              <a:rPr lang="en-IN" sz="2800" b="1" dirty="0"/>
              <a:t>ManageEngine Endpoint DLP Plus:</a:t>
            </a:r>
          </a:p>
          <a:p>
            <a:r>
              <a:rPr lang="en-IN" sz="2800" dirty="0"/>
              <a:t>Data Discovery, Endpoint DLP</a:t>
            </a:r>
          </a:p>
          <a:p>
            <a:r>
              <a:rPr lang="en-IN" sz="2800" b="1" dirty="0"/>
              <a:t>Meta base:</a:t>
            </a:r>
          </a:p>
          <a:p>
            <a:r>
              <a:rPr lang="en-IN" sz="2800" dirty="0"/>
              <a:t>Dashboards Ad-hoc Analysis</a:t>
            </a:r>
          </a:p>
          <a:p>
            <a:pPr>
              <a:lnSpc>
                <a:spcPts val="3659"/>
              </a:lnSpc>
            </a:pPr>
            <a:endParaRPr lang="en-US" sz="2999" dirty="0">
              <a:solidFill>
                <a:srgbClr val="000000"/>
              </a:solidFill>
              <a:latin typeface="IBM Plex Sans" panose="020B0503050203000203" pitchFamily="34" charset="0"/>
            </a:endParaRPr>
          </a:p>
        </p:txBody>
      </p:sp>
      <p:sp>
        <p:nvSpPr>
          <p:cNvPr id="5" name="TextBox 7">
            <a:extLst>
              <a:ext uri="{FF2B5EF4-FFF2-40B4-BE49-F238E27FC236}">
                <a16:creationId xmlns:a16="http://schemas.microsoft.com/office/drawing/2014/main" id="{41E6F3D2-DA33-9AB3-FBE1-0ADDFFC719E0}"/>
              </a:ext>
            </a:extLst>
          </p:cNvPr>
          <p:cNvSpPr txBox="1"/>
          <p:nvPr/>
        </p:nvSpPr>
        <p:spPr>
          <a:xfrm>
            <a:off x="5983186" y="631824"/>
            <a:ext cx="10279125" cy="991425"/>
          </a:xfrm>
          <a:prstGeom prst="rect">
            <a:avLst/>
          </a:prstGeom>
        </p:spPr>
        <p:txBody>
          <a:bodyPr lIns="0" tIns="0" rIns="0" bIns="0" rtlCol="0" anchor="t">
            <a:spAutoFit/>
          </a:bodyPr>
          <a:lstStyle/>
          <a:p>
            <a:pPr>
              <a:lnSpc>
                <a:spcPts val="7600"/>
              </a:lnSpc>
            </a:pPr>
            <a:r>
              <a:rPr lang="en-US" sz="8000" dirty="0">
                <a:solidFill>
                  <a:srgbClr val="1B1A17"/>
                </a:solidFill>
                <a:latin typeface="IBM Plex Sans Condensed Bold"/>
              </a:rPr>
              <a:t>List of Common Tools</a:t>
            </a:r>
          </a:p>
        </p:txBody>
      </p:sp>
    </p:spTree>
    <p:extLst>
      <p:ext uri="{BB962C8B-B14F-4D97-AF65-F5344CB8AC3E}">
        <p14:creationId xmlns:p14="http://schemas.microsoft.com/office/powerpoint/2010/main" val="384611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anim calcmode="lin" valueType="num">
                                      <p:cBhvr>
                                        <p:cTn id="13" dur="750" fill="hold"/>
                                        <p:tgtEl>
                                          <p:spTgt spid="9"/>
                                        </p:tgtEl>
                                        <p:attrNameLst>
                                          <p:attrName>ppt_x</p:attrName>
                                        </p:attrNameLst>
                                      </p:cBhvr>
                                      <p:tavLst>
                                        <p:tav tm="0">
                                          <p:val>
                                            <p:strVal val="#ppt_x"/>
                                          </p:val>
                                        </p:tav>
                                        <p:tav tm="100000">
                                          <p:val>
                                            <p:strVal val="#ppt_x"/>
                                          </p:val>
                                        </p:tav>
                                      </p:tavLst>
                                    </p:anim>
                                    <p:anim calcmode="lin" valueType="num">
                                      <p:cBhvr>
                                        <p:cTn id="14" dur="7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750"/>
                                        <p:tgtEl>
                                          <p:spTgt spid="5"/>
                                        </p:tgtEl>
                                      </p:cBhvr>
                                    </p:animEffect>
                                    <p:anim calcmode="lin" valueType="num">
                                      <p:cBhvr>
                                        <p:cTn id="28" dur="750" fill="hold"/>
                                        <p:tgtEl>
                                          <p:spTgt spid="5"/>
                                        </p:tgtEl>
                                        <p:attrNameLst>
                                          <p:attrName>ppt_x</p:attrName>
                                        </p:attrNameLst>
                                      </p:cBhvr>
                                      <p:tavLst>
                                        <p:tav tm="0">
                                          <p:val>
                                            <p:strVal val="#ppt_x"/>
                                          </p:val>
                                        </p:tav>
                                        <p:tav tm="100000">
                                          <p:val>
                                            <p:strVal val="#ppt_x"/>
                                          </p:val>
                                        </p:tav>
                                      </p:tavLst>
                                    </p:anim>
                                    <p:anim calcmode="lin" valueType="num">
                                      <p:cBhvr>
                                        <p:cTn id="2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9" grpId="0"/>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259C-25ED-AEF6-4994-9035B50DA7A3}"/>
              </a:ext>
            </a:extLst>
          </p:cNvPr>
          <p:cNvSpPr>
            <a:spLocks noGrp="1"/>
          </p:cNvSpPr>
          <p:nvPr>
            <p:ph type="ctrTitle"/>
          </p:nvPr>
        </p:nvSpPr>
        <p:spPr>
          <a:xfrm>
            <a:off x="773723" y="1448875"/>
            <a:ext cx="4953000" cy="1470025"/>
          </a:xfrm>
        </p:spPr>
        <p:txBody>
          <a:bodyPr>
            <a:normAutofit/>
          </a:bodyPr>
          <a:lstStyle/>
          <a:p>
            <a:pPr algn="l"/>
            <a:r>
              <a:rPr lang="en-US" sz="6000" b="1" dirty="0">
                <a:latin typeface="IBM Plex Sans" panose="020B0503050203000203" pitchFamily="34" charset="0"/>
              </a:rPr>
              <a:t>References:</a:t>
            </a:r>
            <a:endParaRPr lang="en-US" sz="6000" dirty="0">
              <a:latin typeface="IBM Plex Sans" panose="020B0503050203000203" pitchFamily="34" charset="0"/>
            </a:endParaRPr>
          </a:p>
        </p:txBody>
      </p:sp>
      <p:sp>
        <p:nvSpPr>
          <p:cNvPr id="3" name="Subtitle 2">
            <a:extLst>
              <a:ext uri="{FF2B5EF4-FFF2-40B4-BE49-F238E27FC236}">
                <a16:creationId xmlns:a16="http://schemas.microsoft.com/office/drawing/2014/main" id="{4430C8B2-57CB-D254-2E03-558D7675163C}"/>
              </a:ext>
            </a:extLst>
          </p:cNvPr>
          <p:cNvSpPr>
            <a:spLocks noGrp="1"/>
          </p:cNvSpPr>
          <p:nvPr>
            <p:ph type="subTitle" idx="1"/>
          </p:nvPr>
        </p:nvSpPr>
        <p:spPr>
          <a:xfrm>
            <a:off x="762000" y="3162300"/>
            <a:ext cx="17221200" cy="8118475"/>
          </a:xfrm>
        </p:spPr>
        <p:txBody>
          <a:bodyPr>
            <a:normAutofit/>
          </a:bodyPr>
          <a:lstStyle/>
          <a:p>
            <a:pPr marL="457200" indent="-457200" algn="l">
              <a:lnSpc>
                <a:spcPts val="3659"/>
              </a:lnSpc>
              <a:buFont typeface="Arial" panose="020B0604020202020204" pitchFamily="34" charset="0"/>
              <a:buChar char="•"/>
            </a:pPr>
            <a:r>
              <a:rPr lang="en-US" sz="2500" dirty="0">
                <a:solidFill>
                  <a:srgbClr val="000000"/>
                </a:solidFill>
                <a:latin typeface="IBM Plex Sans"/>
                <a:hlinkClick r:id="rId2"/>
              </a:rPr>
              <a:t>https://www.geeksforgeeks.org/normal-forms-in-dbms/</a:t>
            </a:r>
            <a:endParaRPr lang="en-US" sz="2500" dirty="0">
              <a:solidFill>
                <a:srgbClr val="000000"/>
              </a:solidFill>
              <a:latin typeface="IBM Plex Sans"/>
            </a:endParaRPr>
          </a:p>
          <a:p>
            <a:pPr marL="457200" indent="-457200" algn="l">
              <a:lnSpc>
                <a:spcPts val="3659"/>
              </a:lnSpc>
              <a:buFont typeface="Arial" panose="020B0604020202020204" pitchFamily="34" charset="0"/>
              <a:buChar char="•"/>
            </a:pPr>
            <a:r>
              <a:rPr lang="en-US" sz="2500" dirty="0">
                <a:solidFill>
                  <a:srgbClr val="000000"/>
                </a:solidFill>
                <a:latin typeface="IBM Plex Sans"/>
                <a:hlinkClick r:id="rId3"/>
              </a:rPr>
              <a:t>https://www.tutorialspoint.com/sql/first-normal-form.htm</a:t>
            </a:r>
            <a:endParaRPr lang="en-IN" sz="2500" dirty="0">
              <a:latin typeface="IBM Plex Sans" panose="020B0503050203000203" pitchFamily="34" charset="0"/>
              <a:hlinkClick r:id="rId4"/>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4"/>
              </a:rPr>
              <a:t>https://signoz.io/</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5"/>
              </a:rPr>
              <a:t>https://www.datapine.com/</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6"/>
              </a:rPr>
              <a:t>https://www.octoparse.com/</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7"/>
              </a:rPr>
              <a:t>https://www.microsoft.com/en-ca/microsoft-365/excel</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8"/>
              </a:rPr>
              <a:t>https://www.mongodb.com/</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9"/>
              </a:rPr>
              <a:t>https://www.informatica.com/ca/platform.html</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10"/>
              </a:rPr>
              <a:t>https://kafka.apache.org/</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11"/>
              </a:rPr>
              <a:t>https://azure.microsoft.com/en-ca</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endParaRPr lang="en-IN" sz="2500" dirty="0">
              <a:latin typeface="IBM Plex Sans" panose="020B0503050203000203" pitchFamily="34" charset="0"/>
            </a:endParaRPr>
          </a:p>
          <a:p>
            <a:pPr>
              <a:lnSpc>
                <a:spcPct val="107000"/>
              </a:lnSpc>
              <a:spcAft>
                <a:spcPts val="800"/>
              </a:spcAft>
            </a:pPr>
            <a:endParaRPr lang="en-IN" sz="3200" dirty="0">
              <a:latin typeface="Aptos" panose="020B0004020202020204" pitchFamily="34" charset="0"/>
            </a:endParaRPr>
          </a:p>
          <a:p>
            <a:endParaRPr lang="en-US" dirty="0"/>
          </a:p>
        </p:txBody>
      </p:sp>
      <p:sp>
        <p:nvSpPr>
          <p:cNvPr id="4" name="Freeform 3">
            <a:extLst>
              <a:ext uri="{FF2B5EF4-FFF2-40B4-BE49-F238E27FC236}">
                <a16:creationId xmlns:a16="http://schemas.microsoft.com/office/drawing/2014/main" id="{E83483E1-DC15-1463-4F4A-DF705E84901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C03A7FD1-CCEE-931D-8220-C570EF98D56B}"/>
              </a:ext>
            </a:extLst>
          </p:cNvPr>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Tree>
    <p:extLst>
      <p:ext uri="{BB962C8B-B14F-4D97-AF65-F5344CB8AC3E}">
        <p14:creationId xmlns:p14="http://schemas.microsoft.com/office/powerpoint/2010/main" val="39692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259C-25ED-AEF6-4994-9035B50DA7A3}"/>
              </a:ext>
            </a:extLst>
          </p:cNvPr>
          <p:cNvSpPr>
            <a:spLocks noGrp="1"/>
          </p:cNvSpPr>
          <p:nvPr>
            <p:ph type="ctrTitle"/>
          </p:nvPr>
        </p:nvSpPr>
        <p:spPr>
          <a:xfrm>
            <a:off x="773723" y="1448875"/>
            <a:ext cx="4953000" cy="1470025"/>
          </a:xfrm>
        </p:spPr>
        <p:txBody>
          <a:bodyPr>
            <a:normAutofit/>
          </a:bodyPr>
          <a:lstStyle/>
          <a:p>
            <a:pPr algn="l"/>
            <a:r>
              <a:rPr lang="en-US" sz="6000" b="1" dirty="0">
                <a:latin typeface="IBM Plex Sans" panose="020B0503050203000203" pitchFamily="34" charset="0"/>
              </a:rPr>
              <a:t>References:</a:t>
            </a:r>
            <a:endParaRPr lang="en-US" sz="6000" dirty="0">
              <a:latin typeface="IBM Plex Sans" panose="020B0503050203000203" pitchFamily="34" charset="0"/>
            </a:endParaRPr>
          </a:p>
        </p:txBody>
      </p:sp>
      <p:sp>
        <p:nvSpPr>
          <p:cNvPr id="4" name="Freeform 3">
            <a:extLst>
              <a:ext uri="{FF2B5EF4-FFF2-40B4-BE49-F238E27FC236}">
                <a16:creationId xmlns:a16="http://schemas.microsoft.com/office/drawing/2014/main" id="{E83483E1-DC15-1463-4F4A-DF705E84901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C03A7FD1-CCEE-931D-8220-C570EF98D56B}"/>
              </a:ext>
            </a:extLst>
          </p:cNvPr>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3269DA35-66BE-FFD7-2D55-59C2FE4D8E08}"/>
              </a:ext>
            </a:extLst>
          </p:cNvPr>
          <p:cNvSpPr txBox="1"/>
          <p:nvPr/>
        </p:nvSpPr>
        <p:spPr>
          <a:xfrm>
            <a:off x="804202" y="3086100"/>
            <a:ext cx="13292797" cy="5490734"/>
          </a:xfrm>
          <a:prstGeom prst="rect">
            <a:avLst/>
          </a:prstGeom>
          <a:noFill/>
        </p:spPr>
        <p:txBody>
          <a:bodyPr wrap="square">
            <a:spAutoFit/>
          </a:bodyPr>
          <a:lstStyle/>
          <a:p>
            <a:pPr>
              <a:lnSpc>
                <a:spcPct val="107000"/>
              </a:lnSpc>
              <a:spcAft>
                <a:spcPts val="800"/>
              </a:spcAft>
            </a:pPr>
            <a:r>
              <a:rPr lang="en-IN" sz="2000" dirty="0">
                <a:latin typeface="Aptos" panose="020B0004020202020204" pitchFamily="34" charset="0"/>
                <a:hlinkClick r:id="rId6"/>
              </a:rPr>
              <a:t>https://www.gestisoft.com/blog/what-are-the-benefits-of-power-bi#:~:text=Data%2DDriven%20Decision%20Making%3A%20Power,up%2Dto%2Ddate%20information</a:t>
            </a:r>
            <a:r>
              <a:rPr lang="en-IN" sz="2000" dirty="0">
                <a:latin typeface="Aptos" panose="020B0004020202020204" pitchFamily="34" charset="0"/>
              </a:rPr>
              <a:t>.</a:t>
            </a:r>
          </a:p>
          <a:p>
            <a:pPr>
              <a:lnSpc>
                <a:spcPct val="107000"/>
              </a:lnSpc>
              <a:spcAft>
                <a:spcPts val="800"/>
              </a:spcAft>
            </a:pPr>
            <a:r>
              <a:rPr lang="en-IN" sz="2000" dirty="0">
                <a:latin typeface="Aptos" panose="020B0004020202020204" pitchFamily="34" charset="0"/>
                <a:hlinkClick r:id="rId7"/>
              </a:rPr>
              <a:t>https://atlan.com/master-data-management-benefits/</a:t>
            </a:r>
            <a:endParaRPr lang="en-IN" sz="2000" dirty="0">
              <a:latin typeface="Aptos" panose="020B0004020202020204" pitchFamily="34" charset="0"/>
            </a:endParaRPr>
          </a:p>
          <a:p>
            <a:pPr>
              <a:lnSpc>
                <a:spcPct val="107000"/>
              </a:lnSpc>
              <a:spcAft>
                <a:spcPts val="800"/>
              </a:spcAft>
            </a:pPr>
            <a:r>
              <a:rPr lang="en-IN" sz="2000" dirty="0">
                <a:latin typeface="Aptos" panose="020B0004020202020204" pitchFamily="34" charset="0"/>
                <a:hlinkClick r:id="rId8"/>
              </a:rPr>
              <a:t>https://azure.microsoft.com/en-ca</a:t>
            </a:r>
            <a:endParaRPr lang="en-IN" sz="2000" dirty="0">
              <a:latin typeface="Aptos" panose="020B0004020202020204" pitchFamily="34" charset="0"/>
            </a:endParaRPr>
          </a:p>
          <a:p>
            <a:pPr>
              <a:lnSpc>
                <a:spcPct val="107000"/>
              </a:lnSpc>
              <a:spcAft>
                <a:spcPts val="800"/>
              </a:spcAft>
            </a:pPr>
            <a:r>
              <a:rPr lang="en-IN" sz="2000" dirty="0">
                <a:latin typeface="Aptos" panose="020B0004020202020204" pitchFamily="34" charset="0"/>
                <a:hlinkClick r:id="rId9"/>
              </a:rPr>
              <a:t>https://signoz.io/</a:t>
            </a:r>
            <a:endParaRPr lang="en-IN" sz="2000" dirty="0">
              <a:latin typeface="Aptos" panose="020B0004020202020204" pitchFamily="34" charset="0"/>
            </a:endParaRPr>
          </a:p>
          <a:p>
            <a:pPr>
              <a:lnSpc>
                <a:spcPct val="107000"/>
              </a:lnSpc>
              <a:spcAft>
                <a:spcPts val="800"/>
              </a:spcAft>
            </a:pPr>
            <a:r>
              <a:rPr lang="en-IN" sz="2000" dirty="0">
                <a:latin typeface="Aptos" panose="020B0004020202020204" pitchFamily="34" charset="0"/>
                <a:hlinkClick r:id="rId10"/>
              </a:rPr>
              <a:t>https://www.datapine.com/</a:t>
            </a:r>
            <a:endParaRPr lang="en-IN" sz="2000" dirty="0">
              <a:latin typeface="Aptos" panose="020B0004020202020204" pitchFamily="34" charset="0"/>
            </a:endParaRPr>
          </a:p>
          <a:p>
            <a:pPr>
              <a:lnSpc>
                <a:spcPct val="107000"/>
              </a:lnSpc>
              <a:spcAft>
                <a:spcPts val="800"/>
              </a:spcAft>
            </a:pPr>
            <a:r>
              <a:rPr lang="en-IN" sz="2000" dirty="0">
                <a:latin typeface="Aptos" panose="020B0004020202020204" pitchFamily="34" charset="0"/>
                <a:hlinkClick r:id="rId11"/>
              </a:rPr>
              <a:t>https://www.octoparse.com/</a:t>
            </a:r>
            <a:endParaRPr lang="en-IN"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2"/>
              </a:rPr>
              <a:t>https://www.zoho.com/analytics/features.html?src=top-header</a:t>
            </a:r>
            <a:endParaRPr lang="en-CA"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3"/>
              </a:rPr>
              <a:t>https://www.zoho.com/analytics/pricing.html</a:t>
            </a:r>
            <a:endParaRPr lang="en-CA"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4"/>
              </a:rPr>
              <a:t>https://theworkflowacademy.com/wp-content/uploads/2022/05/zoho-Analytics.png</a:t>
            </a:r>
            <a:endParaRPr lang="en-CA"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5"/>
              </a:rPr>
              <a:t>https://www.betterbuys.com/bi/reviews/datapine/</a:t>
            </a:r>
            <a:endParaRPr lang="en-CA"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6"/>
              </a:rPr>
              <a:t>https://www.datapine.com/blog/ad-hoc-reporting-analysis-meaning-benefits-examples/#ad-hoc-reporting-definition</a:t>
            </a:r>
            <a:endParaRPr lang="en-CA"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7"/>
              </a:rPr>
              <a:t>https://www.metabase.com/pricing/</a:t>
            </a:r>
            <a:endParaRPr lang="en-IN" sz="2000" dirty="0">
              <a:latin typeface="Aptos" panose="020B0004020202020204" pitchFamily="34" charset="0"/>
            </a:endParaRPr>
          </a:p>
        </p:txBody>
      </p:sp>
    </p:spTree>
    <p:extLst>
      <p:ext uri="{BB962C8B-B14F-4D97-AF65-F5344CB8AC3E}">
        <p14:creationId xmlns:p14="http://schemas.microsoft.com/office/powerpoint/2010/main" val="238031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259C-25ED-AEF6-4994-9035B50DA7A3}"/>
              </a:ext>
            </a:extLst>
          </p:cNvPr>
          <p:cNvSpPr>
            <a:spLocks noGrp="1"/>
          </p:cNvSpPr>
          <p:nvPr>
            <p:ph type="ctrTitle"/>
          </p:nvPr>
        </p:nvSpPr>
        <p:spPr>
          <a:xfrm>
            <a:off x="773723" y="1448875"/>
            <a:ext cx="4953000" cy="1470025"/>
          </a:xfrm>
        </p:spPr>
        <p:txBody>
          <a:bodyPr>
            <a:normAutofit/>
          </a:bodyPr>
          <a:lstStyle/>
          <a:p>
            <a:pPr algn="l"/>
            <a:r>
              <a:rPr lang="en-US" sz="6000" b="1" dirty="0">
                <a:latin typeface="IBM Plex Sans" panose="020B0503050203000203" pitchFamily="34" charset="0"/>
              </a:rPr>
              <a:t>References:</a:t>
            </a:r>
            <a:endParaRPr lang="en-US" sz="6000" dirty="0">
              <a:latin typeface="IBM Plex Sans" panose="020B0503050203000203" pitchFamily="34" charset="0"/>
            </a:endParaRPr>
          </a:p>
        </p:txBody>
      </p:sp>
      <p:sp>
        <p:nvSpPr>
          <p:cNvPr id="4" name="Freeform 3">
            <a:extLst>
              <a:ext uri="{FF2B5EF4-FFF2-40B4-BE49-F238E27FC236}">
                <a16:creationId xmlns:a16="http://schemas.microsoft.com/office/drawing/2014/main" id="{E83483E1-DC15-1463-4F4A-DF705E84901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C03A7FD1-CCEE-931D-8220-C570EF98D56B}"/>
              </a:ext>
            </a:extLst>
          </p:cNvPr>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 name="TextBox 2">
            <a:extLst>
              <a:ext uri="{FF2B5EF4-FFF2-40B4-BE49-F238E27FC236}">
                <a16:creationId xmlns:a16="http://schemas.microsoft.com/office/drawing/2014/main" id="{0FA6F685-F403-5CCB-B31D-6DF30545B0FF}"/>
              </a:ext>
            </a:extLst>
          </p:cNvPr>
          <p:cNvSpPr txBox="1"/>
          <p:nvPr/>
        </p:nvSpPr>
        <p:spPr>
          <a:xfrm>
            <a:off x="788963" y="3063633"/>
            <a:ext cx="9144000" cy="6556667"/>
          </a:xfrm>
          <a:prstGeom prst="rect">
            <a:avLst/>
          </a:prstGeom>
          <a:noFill/>
        </p:spPr>
        <p:txBody>
          <a:bodyPr wrap="square">
            <a:spAutoFit/>
          </a:bodyPr>
          <a:lstStyle/>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6"/>
              </a:rPr>
              <a:t>https://medevel.com/bi-dashboards/</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7"/>
              </a:rPr>
              <a:t>https://www.softwaretestinghelp.com/best-olap-tools/</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8"/>
              </a:rPr>
              <a:t>https://www.linuxlinks.com/palo/</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9"/>
              </a:rPr>
              <a:t>https://www.board.com/en/ms-office-integration</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0"/>
              </a:rPr>
              <a:t>https://www.board.com/en/why-board</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1"/>
              </a:rPr>
              <a:t>https://www.sap.com/canada/products/technology-platform/cloud-analytics.html</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1"/>
              </a:rPr>
              <a:t>https://www.sap.com/canada/products/technology-platform/cloud-analytics.html</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2"/>
              </a:rPr>
              <a:t>https://www.techradar.com/best/best-data-recovery-software</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3"/>
              </a:rPr>
              <a:t>https://www.stellarinfo.com/windows-data-recovery.php</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4"/>
              </a:rPr>
              <a:t>https://www.comparitech.com/net-admin/best-data-discovery-tools/</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5"/>
              </a:rPr>
              <a:t>https://www.manageengine.com/endpoint-dlp/get-quote.html</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6"/>
              </a:rPr>
              <a:t>https://solutionsreview.com/business-intelligence/the-best-big-data-analytics-tools-and-platforms/</a:t>
            </a:r>
            <a:endPar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7"/>
              </a:rPr>
              <a:t>https://www.hitachivantara.com/pentaho/pentaho-plus-platform/data-integration-analytics.html</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8"/>
              </a:rPr>
              <a:t>https://www.predictiveanalyticstoday.com/sisense/</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9"/>
              </a:rPr>
              <a:t>https://www.sisense.com/platform/</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5529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259C-25ED-AEF6-4994-9035B50DA7A3}"/>
              </a:ext>
            </a:extLst>
          </p:cNvPr>
          <p:cNvSpPr>
            <a:spLocks noGrp="1"/>
          </p:cNvSpPr>
          <p:nvPr>
            <p:ph type="ctrTitle"/>
          </p:nvPr>
        </p:nvSpPr>
        <p:spPr>
          <a:xfrm>
            <a:off x="6324600" y="4367776"/>
            <a:ext cx="5715000" cy="1842524"/>
          </a:xfrm>
        </p:spPr>
        <p:txBody>
          <a:bodyPr>
            <a:normAutofit fontScale="90000"/>
          </a:bodyPr>
          <a:lstStyle/>
          <a:p>
            <a:pPr algn="l"/>
            <a:r>
              <a:rPr lang="en-US" sz="6000" b="1" dirty="0">
                <a:latin typeface="IBM Plex Sans" panose="020B0503050203000203" pitchFamily="34" charset="0"/>
              </a:rPr>
              <a:t>Thank you! </a:t>
            </a:r>
            <a:br>
              <a:rPr lang="en-US" sz="6000" b="1" dirty="0">
                <a:latin typeface="IBM Plex Sans" panose="020B0503050203000203" pitchFamily="34" charset="0"/>
              </a:rPr>
            </a:br>
            <a:br>
              <a:rPr lang="en-US" sz="6000" b="1" dirty="0">
                <a:latin typeface="IBM Plex Sans" panose="020B0503050203000203" pitchFamily="34" charset="0"/>
              </a:rPr>
            </a:br>
            <a:r>
              <a:rPr lang="en-US" sz="6000" b="1" dirty="0">
                <a:latin typeface="IBM Plex Sans" panose="020B0503050203000203" pitchFamily="34" charset="0"/>
              </a:rPr>
              <a:t>Any Questions?</a:t>
            </a:r>
          </a:p>
        </p:txBody>
      </p:sp>
      <p:sp>
        <p:nvSpPr>
          <p:cNvPr id="4" name="Freeform 3">
            <a:extLst>
              <a:ext uri="{FF2B5EF4-FFF2-40B4-BE49-F238E27FC236}">
                <a16:creationId xmlns:a16="http://schemas.microsoft.com/office/drawing/2014/main" id="{E83483E1-DC15-1463-4F4A-DF705E84901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C03A7FD1-CCEE-931D-8220-C570EF98D56B}"/>
              </a:ext>
            </a:extLst>
          </p:cNvPr>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Tree>
    <p:extLst>
      <p:ext uri="{BB962C8B-B14F-4D97-AF65-F5344CB8AC3E}">
        <p14:creationId xmlns:p14="http://schemas.microsoft.com/office/powerpoint/2010/main" val="418355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any's work flow&#10;&#10;Description automatically generated">
            <a:extLst>
              <a:ext uri="{FF2B5EF4-FFF2-40B4-BE49-F238E27FC236}">
                <a16:creationId xmlns:a16="http://schemas.microsoft.com/office/drawing/2014/main" id="{9A1F6AF7-990C-028E-E74F-A03464BC4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139" y="0"/>
            <a:ext cx="16541721" cy="1028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88091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omputer program&#10;&#10;Description automatically generated with medium confidence">
            <a:extLst>
              <a:ext uri="{FF2B5EF4-FFF2-40B4-BE49-F238E27FC236}">
                <a16:creationId xmlns:a16="http://schemas.microsoft.com/office/drawing/2014/main" id="{FFF1A903-86F9-F994-F93F-014FD28C8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7787" y="0"/>
            <a:ext cx="7972425" cy="1028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781528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uter&#10;&#10;Description automatically generated with medium confidence">
            <a:extLst>
              <a:ext uri="{FF2B5EF4-FFF2-40B4-BE49-F238E27FC236}">
                <a16:creationId xmlns:a16="http://schemas.microsoft.com/office/drawing/2014/main" id="{FA333679-B491-6429-C9D0-99FC4B700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548" y="0"/>
            <a:ext cx="11064904" cy="1028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81401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uter&#10;&#10;Description automatically generated with medium confidence">
            <a:extLst>
              <a:ext uri="{FF2B5EF4-FFF2-40B4-BE49-F238E27FC236}">
                <a16:creationId xmlns:a16="http://schemas.microsoft.com/office/drawing/2014/main" id="{4FF51139-87C2-C919-7F5C-721A3ED9D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112" y="57150"/>
            <a:ext cx="6581775" cy="10172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1633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extBox 5"/>
          <p:cNvSpPr txBox="1"/>
          <p:nvPr/>
        </p:nvSpPr>
        <p:spPr>
          <a:xfrm>
            <a:off x="575207" y="2812609"/>
            <a:ext cx="10279125" cy="991425"/>
          </a:xfrm>
          <a:prstGeom prst="rect">
            <a:avLst/>
          </a:prstGeom>
        </p:spPr>
        <p:txBody>
          <a:bodyPr lIns="0" tIns="0" rIns="0" bIns="0" rtlCol="0" anchor="t">
            <a:spAutoFit/>
          </a:bodyPr>
          <a:lstStyle/>
          <a:p>
            <a:pPr>
              <a:lnSpc>
                <a:spcPts val="7600"/>
              </a:lnSpc>
            </a:pPr>
            <a:r>
              <a:rPr lang="en-US" sz="8000" dirty="0">
                <a:solidFill>
                  <a:srgbClr val="1B1A17"/>
                </a:solidFill>
                <a:latin typeface="IBM Plex Sans Condensed Bold"/>
              </a:rPr>
              <a:t>STAR SCHEMA</a:t>
            </a:r>
          </a:p>
        </p:txBody>
      </p:sp>
      <p:sp>
        <p:nvSpPr>
          <p:cNvPr id="8" name="TextBox 8"/>
          <p:cNvSpPr txBox="1"/>
          <p:nvPr/>
        </p:nvSpPr>
        <p:spPr>
          <a:xfrm>
            <a:off x="575207" y="5143500"/>
            <a:ext cx="6965740" cy="1876924"/>
          </a:xfrm>
          <a:prstGeom prst="rect">
            <a:avLst/>
          </a:prstGeom>
        </p:spPr>
        <p:txBody>
          <a:bodyPr lIns="0" tIns="0" rIns="0" bIns="0" rtlCol="0" anchor="t">
            <a:spAutoFit/>
          </a:bodyPr>
          <a:lstStyle/>
          <a:p>
            <a:pPr>
              <a:lnSpc>
                <a:spcPts val="3659"/>
              </a:lnSpc>
            </a:pPr>
            <a:r>
              <a:rPr lang="en-US" sz="2999" dirty="0">
                <a:solidFill>
                  <a:srgbClr val="000000"/>
                </a:solidFill>
                <a:latin typeface="IBM Plex Sans"/>
              </a:rPr>
              <a:t>A star schema is a multi-dimensional data model used to organize data in a database so that it is easy to understand and analyze.</a:t>
            </a:r>
          </a:p>
        </p:txBody>
      </p:sp>
      <p:pic>
        <p:nvPicPr>
          <p:cNvPr id="7" name="Picture 6" descr="A diagram of a fact table&#10;&#10;Description automatically generated">
            <a:extLst>
              <a:ext uri="{FF2B5EF4-FFF2-40B4-BE49-F238E27FC236}">
                <a16:creationId xmlns:a16="http://schemas.microsoft.com/office/drawing/2014/main" id="{3EEDB4C4-06BA-E93F-CA0C-236923210A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91600" y="2546608"/>
            <a:ext cx="8530493" cy="53507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3848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6400800" y="495300"/>
            <a:ext cx="12202110" cy="991425"/>
          </a:xfrm>
          <a:prstGeom prst="rect">
            <a:avLst/>
          </a:prstGeom>
        </p:spPr>
        <p:txBody>
          <a:bodyPr wrap="square" lIns="0" tIns="0" rIns="0" bIns="0" rtlCol="0" anchor="t">
            <a:spAutoFit/>
          </a:bodyPr>
          <a:lstStyle/>
          <a:p>
            <a:pPr>
              <a:lnSpc>
                <a:spcPts val="7600"/>
              </a:lnSpc>
            </a:pPr>
            <a:r>
              <a:rPr lang="en-US" sz="8000" dirty="0">
                <a:solidFill>
                  <a:srgbClr val="1B1A17"/>
                </a:solidFill>
                <a:latin typeface="IBM Plex Sans Condensed Bold"/>
              </a:rPr>
              <a:t>STAR SCHEMA</a:t>
            </a:r>
          </a:p>
        </p:txBody>
      </p:sp>
      <p:sp>
        <p:nvSpPr>
          <p:cNvPr id="9" name="Freeform 3">
            <a:extLst>
              <a:ext uri="{FF2B5EF4-FFF2-40B4-BE49-F238E27FC236}">
                <a16:creationId xmlns:a16="http://schemas.microsoft.com/office/drawing/2014/main" id="{C50CD455-CFF0-4C9C-16FD-516BCC0084CB}"/>
              </a:ext>
            </a:extLst>
          </p:cNvPr>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011E5929-CD88-FE53-B8B7-283E4EDE2F14}"/>
              </a:ext>
            </a:extLst>
          </p:cNvPr>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pic>
        <p:nvPicPr>
          <p:cNvPr id="19" name="Picture 18" descr="A white sheet of paper with black text&#10;&#10;Description automatically generated">
            <a:extLst>
              <a:ext uri="{FF2B5EF4-FFF2-40B4-BE49-F238E27FC236}">
                <a16:creationId xmlns:a16="http://schemas.microsoft.com/office/drawing/2014/main" id="{752DEB7C-8D42-7ABF-D116-7D1174253B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9800" y="1800004"/>
            <a:ext cx="7106398" cy="16973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281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9"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482</TotalTime>
  <Words>6133</Words>
  <Application>Microsoft Office PowerPoint</Application>
  <PresentationFormat>Custom</PresentationFormat>
  <Paragraphs>581</Paragraphs>
  <Slides>78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78</vt:i4>
      </vt:variant>
    </vt:vector>
  </HeadingPairs>
  <TitlesOfParts>
    <vt:vector size="88" baseType="lpstr">
      <vt:lpstr>Arial</vt:lpstr>
      <vt:lpstr>Calibri</vt:lpstr>
      <vt:lpstr>Aptos</vt:lpstr>
      <vt:lpstr>Google Sans</vt:lpstr>
      <vt:lpstr>IBM Plex Sans Condensed Bold</vt:lpstr>
      <vt:lpstr>IBM Plex Sans</vt:lpstr>
      <vt:lpstr>Wingdings</vt:lpstr>
      <vt:lpstr>Symbol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 for Data Sources</vt:lpstr>
      <vt:lpstr> Application services (1/2)  </vt:lpstr>
      <vt:lpstr>Application services (2/2) </vt:lpstr>
      <vt:lpstr>Cloud Application  and Database (1/2)</vt:lpstr>
      <vt:lpstr> </vt:lpstr>
      <vt:lpstr>Business Processes (1/2)</vt:lpstr>
      <vt:lpstr>Business Processes (2/2)</vt:lpstr>
      <vt:lpstr>Enterprises Application (1/2) </vt:lpstr>
      <vt:lpstr>Enterprises Application (2/2) </vt:lpstr>
      <vt:lpstr>Data Services (1/2)</vt:lpstr>
      <vt:lpstr>Data Services (2/2)</vt:lpstr>
      <vt:lpstr>Extract (1/2)</vt:lpstr>
      <vt:lpstr>Extract (2/2)</vt:lpstr>
      <vt:lpstr>Unstructured  Documents (1/2)</vt:lpstr>
      <vt:lpstr>Unstructured  Documents (2/2)</vt:lpstr>
      <vt:lpstr>Spreadsheets (1/2)</vt:lpstr>
      <vt:lpstr>Spreadsheets (2/2)</vt:lpstr>
      <vt:lpstr>Tools for Data Integration Layer</vt:lpstr>
      <vt:lpstr>Data Virtualization (1/3):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Master Data Management (MDM) (1/2): </vt:lpstr>
      <vt:lpstr>PowerPoint Presentation</vt:lpstr>
      <vt:lpstr>Analytical Sandboxes (1/2): </vt:lpstr>
      <vt:lpstr>Why? </vt:lpstr>
      <vt:lpstr>Operational Data Store (ODS) (1/2) : </vt:lpstr>
      <vt:lpstr>Why?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lpstr>References:</vt:lpstr>
      <vt:lpstr>Thank you!   Any Questions?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ARHITEC</dc:title>
  <cp:lastModifiedBy>Siddhesh Otari</cp:lastModifiedBy>
  <cp:revision>122</cp:revision>
  <dcterms:created xsi:type="dcterms:W3CDTF">2006-08-16T00:00:00Z</dcterms:created>
  <dcterms:modified xsi:type="dcterms:W3CDTF">2024-04-09T00:43:56Z</dcterms:modified>
  <dc:identifier>DAGBlcO36VQ</dc:identifier>
</cp:coreProperties>
</file>