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2.jpe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Vats Sanghvi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765644" y="1896672"/>
            <a:ext cx="6493656" cy="6493656"/>
          </a:xfrm>
          <a:custGeom>
            <a:avLst/>
            <a:gdLst/>
            <a:ahLst/>
            <a:cxnLst/>
            <a:rect r="r" b="b" t="t" l="l"/>
            <a:pathLst>
              <a:path h="6493656" w="6493656">
                <a:moveTo>
                  <a:pt x="0" y="0"/>
                </a:moveTo>
                <a:lnTo>
                  <a:pt x="6493656" y="0"/>
                </a:lnTo>
                <a:lnTo>
                  <a:pt x="6493656" y="6493656"/>
                </a:lnTo>
                <a:lnTo>
                  <a:pt x="0" y="6493656"/>
                </a:lnTo>
                <a:lnTo>
                  <a:pt x="0" y="0"/>
                </a:lnTo>
                <a:close/>
              </a:path>
            </a:pathLst>
          </a:custGeom>
          <a:blipFill>
            <a:blip r:embed="rId15"/>
            <a:stretch>
              <a:fillRect l="0" t="0" r="0" b="0"/>
            </a:stretch>
          </a:blipFill>
        </p:spPr>
      </p:sp>
      <p:sp>
        <p:nvSpPr>
          <p:cNvPr name="TextBox 10" id="10"/>
          <p:cNvSpPr txBox="true"/>
          <p:nvPr/>
        </p:nvSpPr>
        <p:spPr>
          <a:xfrm rot="0">
            <a:off x="1028700" y="2593990"/>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Total Population</a:t>
            </a:r>
          </a:p>
        </p:txBody>
      </p:sp>
      <p:sp>
        <p:nvSpPr>
          <p:cNvPr name="TextBox 11" id="11"/>
          <p:cNvSpPr txBox="true"/>
          <p:nvPr/>
        </p:nvSpPr>
        <p:spPr>
          <a:xfrm rot="0">
            <a:off x="1028700" y="5255133"/>
            <a:ext cx="9108179" cy="1559373"/>
          </a:xfrm>
          <a:prstGeom prst="rect">
            <a:avLst/>
          </a:prstGeom>
        </p:spPr>
        <p:txBody>
          <a:bodyPr anchor="t" rtlCol="false" tIns="0" lIns="0" bIns="0" rIns="0">
            <a:spAutoFit/>
          </a:bodyPr>
          <a:lstStyle/>
          <a:p>
            <a:pPr marL="0" indent="0" lvl="0">
              <a:lnSpc>
                <a:spcPts val="3190"/>
              </a:lnSpc>
              <a:spcBef>
                <a:spcPct val="0"/>
              </a:spcBef>
            </a:pPr>
            <a:r>
              <a:rPr lang="en-US" sz="2363" spc="141">
                <a:solidFill>
                  <a:srgbClr val="000000"/>
                </a:solidFill>
                <a:latin typeface="DM Sans"/>
              </a:rPr>
              <a:t>The total population across all cities has shown a consistent upward trend from 2021 to 2023, indicating overall urban growth and possibly immigration trends across the regions.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35847" y="2448906"/>
            <a:ext cx="7698840" cy="5389188"/>
          </a:xfrm>
          <a:custGeom>
            <a:avLst/>
            <a:gdLst/>
            <a:ahLst/>
            <a:cxnLst/>
            <a:rect r="r" b="b" t="t" l="l"/>
            <a:pathLst>
              <a:path h="5389188" w="7698840">
                <a:moveTo>
                  <a:pt x="0" y="0"/>
                </a:moveTo>
                <a:lnTo>
                  <a:pt x="7698840" y="0"/>
                </a:lnTo>
                <a:lnTo>
                  <a:pt x="7698840" y="5389188"/>
                </a:lnTo>
                <a:lnTo>
                  <a:pt x="0" y="5389188"/>
                </a:lnTo>
                <a:lnTo>
                  <a:pt x="0" y="0"/>
                </a:lnTo>
                <a:close/>
              </a:path>
            </a:pathLst>
          </a:custGeom>
          <a:blipFill>
            <a:blip r:embed="rId5"/>
            <a:stretch>
              <a:fillRect l="0" t="0" r="0" b="0"/>
            </a:stretch>
          </a:blipFill>
        </p:spPr>
      </p:sp>
      <p:sp>
        <p:nvSpPr>
          <p:cNvPr name="TextBox 5" id="5"/>
          <p:cNvSpPr txBox="true"/>
          <p:nvPr/>
        </p:nvSpPr>
        <p:spPr>
          <a:xfrm rot="0">
            <a:off x="1028700" y="2070038"/>
            <a:ext cx="8826881"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Unemployment </a:t>
            </a:r>
          </a:p>
          <a:p>
            <a:pPr>
              <a:lnSpc>
                <a:spcPts val="8730"/>
              </a:lnSpc>
            </a:pPr>
            <a:r>
              <a:rPr lang="en-US" sz="9000">
                <a:solidFill>
                  <a:srgbClr val="000000"/>
                </a:solidFill>
                <a:latin typeface="DM Sans Bold"/>
              </a:rPr>
              <a:t>Rate</a:t>
            </a:r>
          </a:p>
        </p:txBody>
      </p:sp>
      <p:sp>
        <p:nvSpPr>
          <p:cNvPr name="TextBox 6" id="6"/>
          <p:cNvSpPr txBox="true"/>
          <p:nvPr/>
        </p:nvSpPr>
        <p:spPr>
          <a:xfrm rot="0">
            <a:off x="1028700" y="4676345"/>
            <a:ext cx="9049375" cy="2332314"/>
          </a:xfrm>
          <a:prstGeom prst="rect">
            <a:avLst/>
          </a:prstGeom>
        </p:spPr>
        <p:txBody>
          <a:bodyPr anchor="t" rtlCol="false" tIns="0" lIns="0" bIns="0" rIns="0">
            <a:spAutoFit/>
          </a:bodyPr>
          <a:lstStyle/>
          <a:p>
            <a:pPr marL="0" indent="0" lvl="0">
              <a:lnSpc>
                <a:spcPts val="3170"/>
              </a:lnSpc>
              <a:spcBef>
                <a:spcPct val="0"/>
              </a:spcBef>
            </a:pPr>
            <a:r>
              <a:rPr lang="en-US" sz="2348" spc="140">
                <a:solidFill>
                  <a:srgbClr val="000000"/>
                </a:solidFill>
                <a:latin typeface="DM Sans"/>
              </a:rPr>
              <a:t>There is significant variability in unemployment rates across different cities and years. Calgary and Edmonton experienced a notable spike in unemployment rates in 2023 compared to 2021 and 2022, suggesting potential economic challenges or shifts in the labor market in those regions.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834007" y="2440543"/>
            <a:ext cx="4122265" cy="6234958"/>
          </a:xfrm>
          <a:custGeom>
            <a:avLst/>
            <a:gdLst/>
            <a:ahLst/>
            <a:cxnLst/>
            <a:rect r="r" b="b" t="t" l="l"/>
            <a:pathLst>
              <a:path h="6234958" w="4122265">
                <a:moveTo>
                  <a:pt x="0" y="0"/>
                </a:moveTo>
                <a:lnTo>
                  <a:pt x="4122265" y="0"/>
                </a:lnTo>
                <a:lnTo>
                  <a:pt x="4122265" y="6234958"/>
                </a:lnTo>
                <a:lnTo>
                  <a:pt x="0" y="6234958"/>
                </a:lnTo>
                <a:lnTo>
                  <a:pt x="0" y="0"/>
                </a:lnTo>
                <a:close/>
              </a:path>
            </a:pathLst>
          </a:custGeom>
          <a:blipFill>
            <a:blip r:embed="rId5"/>
            <a:stretch>
              <a:fillRect l="-99837" t="-13047" r="-104136" b="0"/>
            </a:stretch>
          </a:blipFill>
        </p:spPr>
      </p:sp>
      <p:sp>
        <p:nvSpPr>
          <p:cNvPr name="TextBox 5" id="5"/>
          <p:cNvSpPr txBox="true"/>
          <p:nvPr/>
        </p:nvSpPr>
        <p:spPr>
          <a:xfrm rot="0">
            <a:off x="7504350" y="2162021"/>
            <a:ext cx="7848753" cy="22821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Max</a:t>
            </a:r>
          </a:p>
          <a:p>
            <a:pPr>
              <a:lnSpc>
                <a:spcPts val="8730"/>
              </a:lnSpc>
            </a:pPr>
            <a:r>
              <a:rPr lang="en-US" sz="9000">
                <a:solidFill>
                  <a:srgbClr val="000000"/>
                </a:solidFill>
                <a:latin typeface="DM Sans Bold"/>
              </a:rPr>
              <a:t>Temprature</a:t>
            </a:r>
          </a:p>
        </p:txBody>
      </p:sp>
      <p:sp>
        <p:nvSpPr>
          <p:cNvPr name="TextBox 6" id="6"/>
          <p:cNvSpPr txBox="true"/>
          <p:nvPr/>
        </p:nvSpPr>
        <p:spPr>
          <a:xfrm rot="0">
            <a:off x="7504350" y="4699942"/>
            <a:ext cx="9208577" cy="2780665"/>
          </a:xfrm>
          <a:prstGeom prst="rect">
            <a:avLst/>
          </a:prstGeom>
        </p:spPr>
        <p:txBody>
          <a:bodyPr anchor="t" rtlCol="false" tIns="0" lIns="0" bIns="0" rIns="0">
            <a:spAutoFit/>
          </a:bodyPr>
          <a:lstStyle/>
          <a:p>
            <a:pPr marL="0" indent="0" lvl="0">
              <a:lnSpc>
                <a:spcPts val="3225"/>
              </a:lnSpc>
              <a:spcBef>
                <a:spcPct val="0"/>
              </a:spcBef>
            </a:pPr>
            <a:r>
              <a:rPr lang="en-US" sz="2389" spc="143">
                <a:solidFill>
                  <a:srgbClr val="000000"/>
                </a:solidFill>
                <a:latin typeface="DM Sans"/>
              </a:rPr>
              <a:t>Max temperatures have remained relatively stable across the years for most cities, with minor fluctuations observed. However, it's worth noting that Halifax consistently experiences higher maximum temperatures compared to other cities, which could impact various aspects of life such as energy consumption, outdoor activities, and infrastructure planning.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650726" y="5114925"/>
            <a:ext cx="9844046" cy="1990725"/>
          </a:xfrm>
          <a:prstGeom prst="rect">
            <a:avLst/>
          </a:prstGeom>
        </p:spPr>
        <p:txBody>
          <a:bodyPr anchor="t" rtlCol="false" tIns="0" lIns="0" bIns="0" rIns="0">
            <a:spAutoFit/>
          </a:bodyPr>
          <a:lstStyle/>
          <a:p>
            <a:pPr algn="ctr" marL="0" indent="0" lvl="0">
              <a:lnSpc>
                <a:spcPts val="2699"/>
              </a:lnSpc>
              <a:spcBef>
                <a:spcPct val="0"/>
              </a:spcBef>
            </a:pPr>
            <a:r>
              <a:rPr lang="en-US" sz="1999" spc="119">
                <a:solidFill>
                  <a:srgbClr val="000000"/>
                </a:solidFill>
                <a:latin typeface="DM Sans"/>
              </a:rPr>
              <a:t>There has been a significant increase in the number of actual incidents reported across all cities from 2021 to 2023. Toronto experienced the highest increase in actual incidents, more than doubling from 2021 to 2023. This trend underscores the importance of effective law enforcement, community safety initiatives, and addressing underlying social issues to maintain public security and well-being.</a:t>
            </a:r>
          </a:p>
        </p:txBody>
      </p:sp>
      <p:sp>
        <p:nvSpPr>
          <p:cNvPr name="TextBox 4" id="4"/>
          <p:cNvSpPr txBox="true"/>
          <p:nvPr/>
        </p:nvSpPr>
        <p:spPr>
          <a:xfrm rot="0">
            <a:off x="3639351" y="2035042"/>
            <a:ext cx="11496919" cy="2534875"/>
          </a:xfrm>
          <a:prstGeom prst="rect">
            <a:avLst/>
          </a:prstGeom>
        </p:spPr>
        <p:txBody>
          <a:bodyPr anchor="t" rtlCol="false" tIns="0" lIns="0" bIns="0" rIns="0">
            <a:spAutoFit/>
          </a:bodyPr>
          <a:lstStyle/>
          <a:p>
            <a:pPr algn="ctr">
              <a:lnSpc>
                <a:spcPts val="18952"/>
              </a:lnSpc>
            </a:pPr>
            <a:r>
              <a:rPr lang="en-US" sz="19538">
                <a:solidFill>
                  <a:srgbClr val="000000"/>
                </a:solidFill>
                <a:latin typeface="DM Sans Bold"/>
              </a:rPr>
              <a:t>Incidents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528525"/>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DAGAW-sHWKM</dc:identifier>
  <dcterms:modified xsi:type="dcterms:W3CDTF">2011-08-01T06:04:30Z</dcterms:modified>
  <cp:revision>1</cp:revision>
  <dc:title>Presented by Vats Sanghvi</dc:title>
</cp:coreProperties>
</file>