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Bold" charset="1" panose="020B0704020202020204"/>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gif"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25.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11.jpeg" Type="http://schemas.openxmlformats.org/officeDocument/2006/relationships/image"/><Relationship Id="rId6" Target="../media/image12.jpe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https://github.com/Vatsaboii/fin_advisory"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74822" y="9508044"/>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grpSp>
        <p:nvGrpSpPr>
          <p:cNvPr name="Group 5" id="5"/>
          <p:cNvGrpSpPr/>
          <p:nvPr/>
        </p:nvGrpSpPr>
        <p:grpSpPr>
          <a:xfrm rot="0">
            <a:off x="707746" y="804963"/>
            <a:ext cx="10585826" cy="5537524"/>
            <a:chOff x="0" y="0"/>
            <a:chExt cx="2788037" cy="1458443"/>
          </a:xfrm>
        </p:grpSpPr>
        <p:sp>
          <p:nvSpPr>
            <p:cNvPr name="Freeform 6" id="6"/>
            <p:cNvSpPr/>
            <p:nvPr/>
          </p:nvSpPr>
          <p:spPr>
            <a:xfrm flipH="false" flipV="false" rot="0">
              <a:off x="0" y="0"/>
              <a:ext cx="2788037" cy="1458443"/>
            </a:xfrm>
            <a:custGeom>
              <a:avLst/>
              <a:gdLst/>
              <a:ahLst/>
              <a:cxnLst/>
              <a:rect r="r" b="b" t="t" l="l"/>
              <a:pathLst>
                <a:path h="1458443" w="2788037">
                  <a:moveTo>
                    <a:pt x="0" y="0"/>
                  </a:moveTo>
                  <a:lnTo>
                    <a:pt x="2788037" y="0"/>
                  </a:lnTo>
                  <a:lnTo>
                    <a:pt x="2788037" y="1458443"/>
                  </a:lnTo>
                  <a:lnTo>
                    <a:pt x="0" y="1458443"/>
                  </a:lnTo>
                  <a:close/>
                </a:path>
              </a:pathLst>
            </a:custGeom>
            <a:solidFill>
              <a:srgbClr val="FFFFFF"/>
            </a:solidFill>
          </p:spPr>
        </p:sp>
        <p:sp>
          <p:nvSpPr>
            <p:cNvPr name="TextBox 7" id="7"/>
            <p:cNvSpPr txBox="true"/>
            <p:nvPr/>
          </p:nvSpPr>
          <p:spPr>
            <a:xfrm>
              <a:off x="0" y="-9525"/>
              <a:ext cx="2788037" cy="1467968"/>
            </a:xfrm>
            <a:prstGeom prst="rect">
              <a:avLst/>
            </a:prstGeom>
          </p:spPr>
          <p:txBody>
            <a:bodyPr anchor="ctr" rtlCol="false" tIns="50800" lIns="50800" bIns="50800" rIns="50800"/>
            <a:lstStyle/>
            <a:p>
              <a:pPr algn="ctr">
                <a:lnSpc>
                  <a:spcPts val="2879"/>
                </a:lnSpc>
              </a:pPr>
            </a:p>
          </p:txBody>
        </p:sp>
      </p:grpSp>
      <p:grpSp>
        <p:nvGrpSpPr>
          <p:cNvPr name="Group 8" id="8"/>
          <p:cNvGrpSpPr/>
          <p:nvPr/>
        </p:nvGrpSpPr>
        <p:grpSpPr>
          <a:xfrm rot="0">
            <a:off x="158191" y="6528537"/>
            <a:ext cx="12540339" cy="2471108"/>
            <a:chOff x="0" y="0"/>
            <a:chExt cx="3302805" cy="650827"/>
          </a:xfrm>
        </p:grpSpPr>
        <p:sp>
          <p:nvSpPr>
            <p:cNvPr name="Freeform 9" id="9"/>
            <p:cNvSpPr/>
            <p:nvPr/>
          </p:nvSpPr>
          <p:spPr>
            <a:xfrm flipH="false" flipV="false" rot="0">
              <a:off x="0" y="0"/>
              <a:ext cx="3302805" cy="650827"/>
            </a:xfrm>
            <a:custGeom>
              <a:avLst/>
              <a:gdLst/>
              <a:ahLst/>
              <a:cxnLst/>
              <a:rect r="r" b="b" t="t" l="l"/>
              <a:pathLst>
                <a:path h="650827" w="3302805">
                  <a:moveTo>
                    <a:pt x="0" y="0"/>
                  </a:moveTo>
                  <a:lnTo>
                    <a:pt x="3302805" y="0"/>
                  </a:lnTo>
                  <a:lnTo>
                    <a:pt x="3302805" y="650827"/>
                  </a:lnTo>
                  <a:lnTo>
                    <a:pt x="0" y="650827"/>
                  </a:lnTo>
                  <a:close/>
                </a:path>
              </a:pathLst>
            </a:custGeom>
            <a:solidFill>
              <a:srgbClr val="FFFFFF"/>
            </a:solidFill>
          </p:spPr>
        </p:sp>
        <p:sp>
          <p:nvSpPr>
            <p:cNvPr name="TextBox 10" id="10"/>
            <p:cNvSpPr txBox="true"/>
            <p:nvPr/>
          </p:nvSpPr>
          <p:spPr>
            <a:xfrm>
              <a:off x="0" y="-9525"/>
              <a:ext cx="3302805" cy="660352"/>
            </a:xfrm>
            <a:prstGeom prst="rect">
              <a:avLst/>
            </a:prstGeom>
          </p:spPr>
          <p:txBody>
            <a:bodyPr anchor="ctr" rtlCol="false" tIns="50800" lIns="50800" bIns="50800" rIns="50800"/>
            <a:lstStyle/>
            <a:p>
              <a:pPr algn="ctr">
                <a:lnSpc>
                  <a:spcPts val="2879"/>
                </a:lnSpc>
              </a:pPr>
            </a:p>
          </p:txBody>
        </p:sp>
      </p:grpSp>
      <p:pic>
        <p:nvPicPr>
          <p:cNvPr name="Picture 11" id="11"/>
          <p:cNvPicPr>
            <a:picLocks noChangeAspect="true"/>
          </p:cNvPicPr>
          <p:nvPr/>
        </p:nvPicPr>
        <p:blipFill>
          <a:blip r:embed="rId5"/>
          <a:srcRect l="0" t="0" r="0" b="0"/>
          <a:stretch>
            <a:fillRect/>
          </a:stretch>
        </p:blipFill>
        <p:spPr>
          <a:xfrm flipH="false" flipV="false" rot="0">
            <a:off x="13248085" y="1028700"/>
            <a:ext cx="8229600" cy="8229600"/>
          </a:xfrm>
          <a:prstGeom prst="rect">
            <a:avLst/>
          </a:prstGeom>
        </p:spPr>
      </p:pic>
      <p:sp>
        <p:nvSpPr>
          <p:cNvPr name="Freeform 12" id="12"/>
          <p:cNvSpPr/>
          <p:nvPr/>
        </p:nvSpPr>
        <p:spPr>
          <a:xfrm flipH="false" flipV="false" rot="0">
            <a:off x="16626177" y="3944513"/>
            <a:ext cx="1582663" cy="2397975"/>
          </a:xfrm>
          <a:custGeom>
            <a:avLst/>
            <a:gdLst/>
            <a:ahLst/>
            <a:cxnLst/>
            <a:rect r="r" b="b" t="t" l="l"/>
            <a:pathLst>
              <a:path h="2397975" w="1582663">
                <a:moveTo>
                  <a:pt x="0" y="0"/>
                </a:moveTo>
                <a:lnTo>
                  <a:pt x="1582663" y="0"/>
                </a:lnTo>
                <a:lnTo>
                  <a:pt x="1582663" y="2397975"/>
                </a:lnTo>
                <a:lnTo>
                  <a:pt x="0" y="23979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0" y="2096265"/>
            <a:ext cx="11817709" cy="2693003"/>
          </a:xfrm>
          <a:prstGeom prst="rect">
            <a:avLst/>
          </a:prstGeom>
        </p:spPr>
        <p:txBody>
          <a:bodyPr anchor="t" rtlCol="false" tIns="0" lIns="0" bIns="0" rIns="0">
            <a:spAutoFit/>
          </a:bodyPr>
          <a:lstStyle/>
          <a:p>
            <a:pPr algn="ctr">
              <a:lnSpc>
                <a:spcPts val="6949"/>
              </a:lnSpc>
            </a:pPr>
            <a:r>
              <a:rPr lang="en-US" sz="6434">
                <a:solidFill>
                  <a:srgbClr val="000000"/>
                </a:solidFill>
                <a:latin typeface="Arimo Bold"/>
              </a:rPr>
              <a:t>Sample presentation</a:t>
            </a:r>
          </a:p>
          <a:p>
            <a:pPr algn="ctr">
              <a:lnSpc>
                <a:spcPts val="6949"/>
              </a:lnSpc>
            </a:pPr>
            <a:r>
              <a:rPr lang="en-US" sz="6434">
                <a:solidFill>
                  <a:srgbClr val="000000"/>
                </a:solidFill>
                <a:latin typeface="Arimo Bold"/>
              </a:rPr>
              <a:t>Bank of Baroda Hackathon 2024</a:t>
            </a:r>
          </a:p>
        </p:txBody>
      </p:sp>
      <p:sp>
        <p:nvSpPr>
          <p:cNvPr name="TextBox 14" id="14"/>
          <p:cNvSpPr txBox="true"/>
          <p:nvPr/>
        </p:nvSpPr>
        <p:spPr>
          <a:xfrm rot="0">
            <a:off x="158191" y="6706272"/>
            <a:ext cx="15202963" cy="2076096"/>
          </a:xfrm>
          <a:prstGeom prst="rect">
            <a:avLst/>
          </a:prstGeom>
        </p:spPr>
        <p:txBody>
          <a:bodyPr anchor="t" rtlCol="false" tIns="0" lIns="0" bIns="0" rIns="0">
            <a:spAutoFit/>
          </a:bodyPr>
          <a:lstStyle/>
          <a:p>
            <a:pPr algn="l">
              <a:lnSpc>
                <a:spcPts val="2734"/>
              </a:lnSpc>
            </a:pPr>
            <a:r>
              <a:rPr lang="en-US" sz="2278">
                <a:solidFill>
                  <a:srgbClr val="000000"/>
                </a:solidFill>
                <a:latin typeface="Arimo Bold"/>
              </a:rPr>
              <a:t>Your Team Name : Medusa</a:t>
            </a:r>
          </a:p>
          <a:p>
            <a:pPr algn="l">
              <a:lnSpc>
                <a:spcPts val="2734"/>
              </a:lnSpc>
            </a:pPr>
          </a:p>
          <a:p>
            <a:pPr algn="l">
              <a:lnSpc>
                <a:spcPts val="2734"/>
              </a:lnSpc>
            </a:pPr>
            <a:r>
              <a:rPr lang="en-US" sz="2278">
                <a:solidFill>
                  <a:srgbClr val="000000"/>
                </a:solidFill>
                <a:latin typeface="Arimo Bold"/>
              </a:rPr>
              <a:t>Your team bio : Srivatsa Palepu, Manipal University Jaipur, AIML Enthusiast </a:t>
            </a:r>
          </a:p>
          <a:p>
            <a:pPr algn="l">
              <a:lnSpc>
                <a:spcPts val="2734"/>
              </a:lnSpc>
            </a:pPr>
            <a:r>
              <a:rPr lang="en-US" sz="2278">
                <a:solidFill>
                  <a:srgbClr val="000000"/>
                </a:solidFill>
                <a:latin typeface="Arimo Bold"/>
              </a:rPr>
              <a:t>                            Srikruthi Neriyanuri, Manipal University Jaipur, IoT Enthusiast</a:t>
            </a:r>
          </a:p>
          <a:p>
            <a:pPr algn="l">
              <a:lnSpc>
                <a:spcPts val="2734"/>
              </a:lnSpc>
            </a:pPr>
          </a:p>
          <a:p>
            <a:pPr algn="l">
              <a:lnSpc>
                <a:spcPts val="2734"/>
              </a:lnSpc>
            </a:pPr>
            <a:r>
              <a:rPr lang="en-US" sz="2278">
                <a:solidFill>
                  <a:srgbClr val="000000"/>
                </a:solidFill>
                <a:latin typeface="Arimo Bold"/>
              </a:rPr>
              <a:t>Date : 30-06-2024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58192" y="1107375"/>
            <a:ext cx="12175050" cy="494812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will your idea enhance the user experience?</a:t>
            </a:r>
          </a:p>
        </p:txBody>
      </p:sp>
      <p:grpSp>
        <p:nvGrpSpPr>
          <p:cNvPr name="Group 6" id="6"/>
          <p:cNvGrpSpPr/>
          <p:nvPr/>
        </p:nvGrpSpPr>
        <p:grpSpPr>
          <a:xfrm rot="0">
            <a:off x="352870" y="1885009"/>
            <a:ext cx="17555672" cy="7640402"/>
            <a:chOff x="0" y="0"/>
            <a:chExt cx="4623716" cy="2012287"/>
          </a:xfrm>
        </p:grpSpPr>
        <p:sp>
          <p:nvSpPr>
            <p:cNvPr name="Freeform 7" id="7"/>
            <p:cNvSpPr/>
            <p:nvPr/>
          </p:nvSpPr>
          <p:spPr>
            <a:xfrm flipH="false" flipV="false" rot="0">
              <a:off x="0" y="0"/>
              <a:ext cx="4623716" cy="2012287"/>
            </a:xfrm>
            <a:custGeom>
              <a:avLst/>
              <a:gdLst/>
              <a:ahLst/>
              <a:cxnLst/>
              <a:rect r="r" b="b" t="t" l="l"/>
              <a:pathLst>
                <a:path h="2012287" w="4623716">
                  <a:moveTo>
                    <a:pt x="0" y="0"/>
                  </a:moveTo>
                  <a:lnTo>
                    <a:pt x="4623716" y="0"/>
                  </a:lnTo>
                  <a:lnTo>
                    <a:pt x="4623716"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4623716" cy="2021812"/>
            </a:xfrm>
            <a:prstGeom prst="rect">
              <a:avLst/>
            </a:prstGeom>
          </p:spPr>
          <p:txBody>
            <a:bodyPr anchor="ctr" rtlCol="false" tIns="50800" lIns="50800" bIns="50800" rIns="50800"/>
            <a:lstStyle/>
            <a:p>
              <a:pPr algn="ctr">
                <a:lnSpc>
                  <a:spcPts val="2879"/>
                </a:lnSpc>
              </a:pPr>
            </a:p>
          </p:txBody>
        </p:sp>
      </p:grpSp>
      <p:sp>
        <p:nvSpPr>
          <p:cNvPr name="Freeform 9" id="9"/>
          <p:cNvSpPr/>
          <p:nvPr/>
        </p:nvSpPr>
        <p:spPr>
          <a:xfrm flipH="false" flipV="false" rot="0">
            <a:off x="11115640" y="5507170"/>
            <a:ext cx="5401289" cy="4114800"/>
          </a:xfrm>
          <a:custGeom>
            <a:avLst/>
            <a:gdLst/>
            <a:ahLst/>
            <a:cxnLst/>
            <a:rect r="r" b="b" t="t" l="l"/>
            <a:pathLst>
              <a:path h="4114800" w="5401289">
                <a:moveTo>
                  <a:pt x="0" y="0"/>
                </a:moveTo>
                <a:lnTo>
                  <a:pt x="5401289" y="0"/>
                </a:lnTo>
                <a:lnTo>
                  <a:pt x="540128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User Experience</a:t>
            </a:r>
          </a:p>
        </p:txBody>
      </p:sp>
      <p:sp>
        <p:nvSpPr>
          <p:cNvPr name="TextBox 11" id="11"/>
          <p:cNvSpPr txBox="true"/>
          <p:nvPr/>
        </p:nvSpPr>
        <p:spPr>
          <a:xfrm rot="0">
            <a:off x="475956" y="2084425"/>
            <a:ext cx="8048923" cy="7219950"/>
          </a:xfrm>
          <a:prstGeom prst="rect">
            <a:avLst/>
          </a:prstGeom>
        </p:spPr>
        <p:txBody>
          <a:bodyPr anchor="t" rtlCol="false" tIns="0" lIns="0" bIns="0" rIns="0">
            <a:spAutoFit/>
          </a:bodyPr>
          <a:lstStyle/>
          <a:p>
            <a:pPr algn="l">
              <a:lnSpc>
                <a:spcPts val="4085"/>
              </a:lnSpc>
              <a:spcBef>
                <a:spcPct val="0"/>
              </a:spcBef>
            </a:pPr>
            <a:r>
              <a:rPr lang="en-US" sz="3404">
                <a:solidFill>
                  <a:srgbClr val="000000"/>
                </a:solidFill>
                <a:latin typeface="Arimo"/>
              </a:rPr>
              <a:t>1. </a:t>
            </a:r>
            <a:r>
              <a:rPr lang="en-US" sz="3404">
                <a:solidFill>
                  <a:srgbClr val="000000"/>
                </a:solidFill>
                <a:latin typeface="Arimo Bold"/>
              </a:rPr>
              <a:t>Personalization and Relevance</a:t>
            </a:r>
          </a:p>
          <a:p>
            <a:pPr algn="l">
              <a:lnSpc>
                <a:spcPts val="4085"/>
              </a:lnSpc>
              <a:spcBef>
                <a:spcPct val="0"/>
              </a:spcBef>
            </a:pPr>
            <a:r>
              <a:rPr lang="en-US" sz="3404">
                <a:solidFill>
                  <a:srgbClr val="000000"/>
                </a:solidFill>
                <a:latin typeface="Arimo Bold"/>
              </a:rPr>
              <a:t>Tailored Advice</a:t>
            </a:r>
          </a:p>
          <a:p>
            <a:pPr algn="l">
              <a:lnSpc>
                <a:spcPts val="4085"/>
              </a:lnSpc>
              <a:spcBef>
                <a:spcPct val="0"/>
              </a:spcBef>
            </a:pPr>
            <a:r>
              <a:rPr lang="en-US" sz="3404">
                <a:solidFill>
                  <a:srgbClr val="000000"/>
                </a:solidFill>
                <a:latin typeface="Arimo Bold"/>
              </a:rPr>
              <a:t> - </a:t>
            </a:r>
            <a:r>
              <a:rPr lang="en-US" sz="3404">
                <a:solidFill>
                  <a:srgbClr val="000000"/>
                </a:solidFill>
                <a:latin typeface="Arimo"/>
              </a:rPr>
              <a:t>Behavioral Insights</a:t>
            </a:r>
          </a:p>
          <a:p>
            <a:pPr algn="l">
              <a:lnSpc>
                <a:spcPts val="4085"/>
              </a:lnSpc>
              <a:spcBef>
                <a:spcPct val="0"/>
              </a:spcBef>
            </a:pPr>
            <a:r>
              <a:rPr lang="en-US" sz="3404">
                <a:solidFill>
                  <a:srgbClr val="000000"/>
                </a:solidFill>
                <a:latin typeface="Arimo"/>
              </a:rPr>
              <a:t>2. </a:t>
            </a:r>
            <a:r>
              <a:rPr lang="en-US" sz="3404">
                <a:solidFill>
                  <a:srgbClr val="000000"/>
                </a:solidFill>
                <a:latin typeface="Arimo Bold"/>
              </a:rPr>
              <a:t>Real-Time Updates and Adaptability</a:t>
            </a:r>
          </a:p>
          <a:p>
            <a:pPr algn="l">
              <a:lnSpc>
                <a:spcPts val="4085"/>
              </a:lnSpc>
              <a:spcBef>
                <a:spcPct val="0"/>
              </a:spcBef>
            </a:pPr>
            <a:r>
              <a:rPr lang="en-US" sz="3404">
                <a:solidFill>
                  <a:srgbClr val="000000"/>
                </a:solidFill>
                <a:latin typeface="Arimo"/>
              </a:rPr>
              <a:t> - Dynamic Adjustments</a:t>
            </a:r>
          </a:p>
          <a:p>
            <a:pPr algn="l">
              <a:lnSpc>
                <a:spcPts val="4085"/>
              </a:lnSpc>
              <a:spcBef>
                <a:spcPct val="0"/>
              </a:spcBef>
            </a:pPr>
            <a:r>
              <a:rPr lang="en-US" sz="3404">
                <a:solidFill>
                  <a:srgbClr val="000000"/>
                </a:solidFill>
                <a:latin typeface="Arimo"/>
              </a:rPr>
              <a:t> - Immediate Responses</a:t>
            </a:r>
          </a:p>
          <a:p>
            <a:pPr algn="l">
              <a:lnSpc>
                <a:spcPts val="4085"/>
              </a:lnSpc>
              <a:spcBef>
                <a:spcPct val="0"/>
              </a:spcBef>
            </a:pPr>
            <a:r>
              <a:rPr lang="en-US" sz="3404">
                <a:solidFill>
                  <a:srgbClr val="000000"/>
                </a:solidFill>
                <a:latin typeface="Arimo"/>
              </a:rPr>
              <a:t>3. </a:t>
            </a:r>
            <a:r>
              <a:rPr lang="en-US" sz="3404">
                <a:solidFill>
                  <a:srgbClr val="000000"/>
                </a:solidFill>
                <a:latin typeface="Arimo Bold"/>
              </a:rPr>
              <a:t>User-Friendly Interface</a:t>
            </a:r>
          </a:p>
          <a:p>
            <a:pPr algn="l">
              <a:lnSpc>
                <a:spcPts val="4085"/>
              </a:lnSpc>
              <a:spcBef>
                <a:spcPct val="0"/>
              </a:spcBef>
            </a:pPr>
            <a:r>
              <a:rPr lang="en-US" sz="3404">
                <a:solidFill>
                  <a:srgbClr val="000000"/>
                </a:solidFill>
                <a:latin typeface="Arimo"/>
              </a:rPr>
              <a:t> - Intuitive Design</a:t>
            </a:r>
          </a:p>
          <a:p>
            <a:pPr algn="l">
              <a:lnSpc>
                <a:spcPts val="4085"/>
              </a:lnSpc>
              <a:spcBef>
                <a:spcPct val="0"/>
              </a:spcBef>
            </a:pPr>
            <a:r>
              <a:rPr lang="en-US" sz="3404">
                <a:solidFill>
                  <a:srgbClr val="000000"/>
                </a:solidFill>
                <a:latin typeface="Arimo"/>
              </a:rPr>
              <a:t> - Guided Onboarding</a:t>
            </a:r>
          </a:p>
          <a:p>
            <a:pPr algn="l">
              <a:lnSpc>
                <a:spcPts val="4085"/>
              </a:lnSpc>
              <a:spcBef>
                <a:spcPct val="0"/>
              </a:spcBef>
            </a:pPr>
            <a:r>
              <a:rPr lang="en-US" sz="3404">
                <a:solidFill>
                  <a:srgbClr val="000000"/>
                </a:solidFill>
                <a:latin typeface="Arimo"/>
              </a:rPr>
              <a:t>4. </a:t>
            </a:r>
            <a:r>
              <a:rPr lang="en-US" sz="3404">
                <a:solidFill>
                  <a:srgbClr val="000000"/>
                </a:solidFill>
                <a:latin typeface="Arimo Bold"/>
              </a:rPr>
              <a:t>Interactive and Engaging Experience</a:t>
            </a:r>
          </a:p>
          <a:p>
            <a:pPr algn="l">
              <a:lnSpc>
                <a:spcPts val="4085"/>
              </a:lnSpc>
              <a:spcBef>
                <a:spcPct val="0"/>
              </a:spcBef>
            </a:pPr>
            <a:r>
              <a:rPr lang="en-US" sz="3404">
                <a:solidFill>
                  <a:srgbClr val="000000"/>
                </a:solidFill>
                <a:latin typeface="Arimo"/>
              </a:rPr>
              <a:t> - Natural Language Processing</a:t>
            </a:r>
          </a:p>
          <a:p>
            <a:pPr algn="l">
              <a:lnSpc>
                <a:spcPts val="4085"/>
              </a:lnSpc>
              <a:spcBef>
                <a:spcPct val="0"/>
              </a:spcBef>
            </a:pPr>
            <a:r>
              <a:rPr lang="en-US" sz="3404">
                <a:solidFill>
                  <a:srgbClr val="000000"/>
                </a:solidFill>
                <a:latin typeface="Arimo"/>
              </a:rPr>
              <a:t>6. </a:t>
            </a:r>
            <a:r>
              <a:rPr lang="en-US" sz="3404">
                <a:solidFill>
                  <a:srgbClr val="000000"/>
                </a:solidFill>
                <a:latin typeface="Arimo Bold"/>
              </a:rPr>
              <a:t>Comprehensive Support</a:t>
            </a:r>
          </a:p>
          <a:p>
            <a:pPr algn="l">
              <a:lnSpc>
                <a:spcPts val="4085"/>
              </a:lnSpc>
              <a:spcBef>
                <a:spcPct val="0"/>
              </a:spcBef>
            </a:pPr>
            <a:r>
              <a:rPr lang="en-US" sz="3404">
                <a:solidFill>
                  <a:srgbClr val="000000"/>
                </a:solidFill>
                <a:latin typeface="Arimo"/>
              </a:rPr>
              <a:t> - 24/7 Availability</a:t>
            </a:r>
          </a:p>
          <a:p>
            <a:pPr algn="l">
              <a:lnSpc>
                <a:spcPts val="4085"/>
              </a:lnSpc>
              <a:spcBef>
                <a:spcPct val="0"/>
              </a:spcBef>
            </a:pPr>
            <a:r>
              <a:rPr lang="en-US" sz="3404">
                <a:solidFill>
                  <a:srgbClr val="000000"/>
                </a:solidFill>
                <a:latin typeface="Arimo"/>
              </a:rPr>
              <a:t> - Multi-Channel Access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58192" y="1107375"/>
            <a:ext cx="12175050" cy="494812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effectively can your solution be scaled to accommodate growth without compromising performance?</a:t>
            </a:r>
          </a:p>
        </p:txBody>
      </p:sp>
      <p:grpSp>
        <p:nvGrpSpPr>
          <p:cNvPr name="Group 6" id="6"/>
          <p:cNvGrpSpPr/>
          <p:nvPr/>
        </p:nvGrpSpPr>
        <p:grpSpPr>
          <a:xfrm rot="0">
            <a:off x="290191" y="1981569"/>
            <a:ext cx="10680558" cy="7640402"/>
            <a:chOff x="0" y="0"/>
            <a:chExt cx="2812986" cy="2012287"/>
          </a:xfrm>
        </p:grpSpPr>
        <p:sp>
          <p:nvSpPr>
            <p:cNvPr name="Freeform 7" id="7"/>
            <p:cNvSpPr/>
            <p:nvPr/>
          </p:nvSpPr>
          <p:spPr>
            <a:xfrm flipH="false" flipV="false" rot="0">
              <a:off x="0" y="0"/>
              <a:ext cx="2812986" cy="2012287"/>
            </a:xfrm>
            <a:custGeom>
              <a:avLst/>
              <a:gdLst/>
              <a:ahLst/>
              <a:cxnLst/>
              <a:rect r="r" b="b" t="t" l="l"/>
              <a:pathLst>
                <a:path h="2012287" w="2812986">
                  <a:moveTo>
                    <a:pt x="0" y="0"/>
                  </a:moveTo>
                  <a:lnTo>
                    <a:pt x="2812986" y="0"/>
                  </a:lnTo>
                  <a:lnTo>
                    <a:pt x="2812986"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2812986" cy="2021812"/>
            </a:xfrm>
            <a:prstGeom prst="rect">
              <a:avLst/>
            </a:prstGeom>
          </p:spPr>
          <p:txBody>
            <a:bodyPr anchor="ctr" rtlCol="false" tIns="50800" lIns="50800" bIns="50800" rIns="50800"/>
            <a:lstStyle/>
            <a:p>
              <a:pPr algn="ctr">
                <a:lnSpc>
                  <a:spcPts val="2879"/>
                </a:lnSpc>
              </a:pPr>
            </a:p>
          </p:txBody>
        </p:sp>
      </p:grpSp>
      <p:sp>
        <p:nvSpPr>
          <p:cNvPr name="TextBox 9" id="9"/>
          <p:cNvSpPr txBox="true"/>
          <p:nvPr/>
        </p:nvSpPr>
        <p:spPr>
          <a:xfrm rot="0">
            <a:off x="290191" y="2173442"/>
            <a:ext cx="10290610" cy="724713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Arimo Bold"/>
              </a:rPr>
              <a:t>Key scalability features include:</a:t>
            </a:r>
          </a:p>
          <a:p>
            <a:pPr algn="l" marL="518160" indent="-259080" lvl="1">
              <a:lnSpc>
                <a:spcPts val="2879"/>
              </a:lnSpc>
              <a:buFont typeface="Arial"/>
              <a:buChar char="•"/>
            </a:pPr>
            <a:r>
              <a:rPr lang="en-US" sz="2400">
                <a:solidFill>
                  <a:srgbClr val="000000"/>
                </a:solidFill>
                <a:latin typeface="Arimo"/>
              </a:rPr>
              <a:t>Azure Databricks: Handle large-scale data processing and storage needs.</a:t>
            </a:r>
          </a:p>
          <a:p>
            <a:pPr algn="l" marL="518160" indent="-259080" lvl="1">
              <a:lnSpc>
                <a:spcPts val="2879"/>
              </a:lnSpc>
              <a:buFont typeface="Arial"/>
              <a:buChar char="•"/>
            </a:pPr>
            <a:r>
              <a:rPr lang="en-US" sz="2400">
                <a:solidFill>
                  <a:srgbClr val="000000"/>
                </a:solidFill>
                <a:latin typeface="Arimo"/>
              </a:rPr>
              <a:t>Azure Kubernetes Service (AKS): Ensure the model deployment environment can scale up or down based on demand.</a:t>
            </a:r>
          </a:p>
          <a:p>
            <a:pPr algn="l" marL="518160" indent="-259080" lvl="1">
              <a:lnSpc>
                <a:spcPts val="2879"/>
              </a:lnSpc>
              <a:buFont typeface="Arial"/>
              <a:buChar char="•"/>
            </a:pPr>
            <a:r>
              <a:rPr lang="en-US" sz="2400">
                <a:solidFill>
                  <a:srgbClr val="000000"/>
                </a:solidFill>
                <a:latin typeface="Arimo"/>
              </a:rPr>
              <a:t>Azure Cosmos DB: Provide high availability and low latency for globally distributed data.</a:t>
            </a:r>
          </a:p>
          <a:p>
            <a:pPr algn="l" marL="518160" indent="-259080" lvl="1">
              <a:lnSpc>
                <a:spcPts val="2879"/>
              </a:lnSpc>
              <a:buFont typeface="Arial"/>
              <a:buChar char="•"/>
            </a:pPr>
            <a:r>
              <a:rPr lang="en-US" sz="2400">
                <a:solidFill>
                  <a:srgbClr val="000000"/>
                </a:solidFill>
                <a:latin typeface="Arimo"/>
              </a:rPr>
              <a:t>API Management: Ensure APIs can handle increasing numbers of requests and manage load effectively.</a:t>
            </a:r>
          </a:p>
          <a:p>
            <a:pPr algn="l" marL="518160" indent="-259080" lvl="1">
              <a:lnSpc>
                <a:spcPts val="2879"/>
              </a:lnSpc>
              <a:buFont typeface="Arial"/>
              <a:buChar char="•"/>
            </a:pPr>
            <a:r>
              <a:rPr lang="en-US" sz="2400">
                <a:solidFill>
                  <a:srgbClr val="000000"/>
                </a:solidFill>
                <a:latin typeface="Arimo"/>
              </a:rPr>
              <a:t>By leveraging these Azure tools and resources, we can build a robust, scalable, and secure financial advisory service that provides real-time, personalized financial advice, enhancing customer satisfaction and trust.</a:t>
            </a:r>
          </a:p>
          <a:p>
            <a:pPr algn="l" marL="518160" indent="-259080" lvl="1">
              <a:lnSpc>
                <a:spcPts val="2879"/>
              </a:lnSpc>
              <a:buFont typeface="Arial"/>
              <a:buChar char="•"/>
            </a:pPr>
            <a:r>
              <a:rPr lang="en-US" sz="2400">
                <a:solidFill>
                  <a:srgbClr val="000000"/>
                </a:solidFill>
                <a:latin typeface="Arimo"/>
              </a:rPr>
              <a:t>Future-Proofing:</a:t>
            </a:r>
          </a:p>
          <a:p>
            <a:pPr algn="l" marL="518160" indent="-259080" lvl="1">
              <a:lnSpc>
                <a:spcPts val="2879"/>
              </a:lnSpc>
              <a:buFont typeface="Arial"/>
              <a:buChar char="•"/>
            </a:pPr>
            <a:r>
              <a:rPr lang="en-US" sz="2400">
                <a:solidFill>
                  <a:srgbClr val="000000"/>
                </a:solidFill>
                <a:latin typeface="Arimo"/>
              </a:rPr>
              <a:t>Scalability: AI systems can easily scale to handle growing customer bases and increasing data volumes, ensuring that the advisory services can evolve with the bank’s growth.</a:t>
            </a:r>
          </a:p>
          <a:p>
            <a:pPr algn="l" marL="518160" indent="-259080" lvl="1">
              <a:lnSpc>
                <a:spcPts val="2879"/>
              </a:lnSpc>
              <a:buFont typeface="Arial"/>
              <a:buChar char="•"/>
            </a:pPr>
            <a:r>
              <a:rPr lang="en-US" sz="2400">
                <a:solidFill>
                  <a:srgbClr val="000000"/>
                </a:solidFill>
                <a:latin typeface="Arimo"/>
              </a:rPr>
              <a:t>Continuous Improvement: Machine learning algorithms can continuously learn from new data, improving the quality and accuracy of financial advice over time.</a:t>
            </a:r>
          </a:p>
        </p:txBody>
      </p:sp>
      <p:sp>
        <p:nvSpPr>
          <p:cNvPr name="Freeform 10" id="10"/>
          <p:cNvSpPr/>
          <p:nvPr/>
        </p:nvSpPr>
        <p:spPr>
          <a:xfrm flipH="true" flipV="false" rot="0">
            <a:off x="12402129" y="0"/>
            <a:ext cx="5885871" cy="5885871"/>
          </a:xfrm>
          <a:custGeom>
            <a:avLst/>
            <a:gdLst/>
            <a:ahLst/>
            <a:cxnLst/>
            <a:rect r="r" b="b" t="t" l="l"/>
            <a:pathLst>
              <a:path h="5885871" w="5885871">
                <a:moveTo>
                  <a:pt x="5885871" y="0"/>
                </a:moveTo>
                <a:lnTo>
                  <a:pt x="0" y="0"/>
                </a:lnTo>
                <a:lnTo>
                  <a:pt x="0" y="5885871"/>
                </a:lnTo>
                <a:lnTo>
                  <a:pt x="5885871" y="5885871"/>
                </a:lnTo>
                <a:lnTo>
                  <a:pt x="58858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2402129" y="2182967"/>
            <a:ext cx="4178596" cy="6604103"/>
          </a:xfrm>
          <a:custGeom>
            <a:avLst/>
            <a:gdLst/>
            <a:ahLst/>
            <a:cxnLst/>
            <a:rect r="r" b="b" t="t" l="l"/>
            <a:pathLst>
              <a:path h="6604103" w="4178596">
                <a:moveTo>
                  <a:pt x="0" y="0"/>
                </a:moveTo>
                <a:lnTo>
                  <a:pt x="4178596" y="0"/>
                </a:lnTo>
                <a:lnTo>
                  <a:pt x="4178596" y="6604103"/>
                </a:lnTo>
                <a:lnTo>
                  <a:pt x="0" y="66041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Scalability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58192" y="1280851"/>
            <a:ext cx="12175050" cy="494812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How simple is your solution to implement and maintain on an ongoing basis?</a:t>
            </a:r>
          </a:p>
        </p:txBody>
      </p:sp>
      <p:grpSp>
        <p:nvGrpSpPr>
          <p:cNvPr name="Group 6" id="6"/>
          <p:cNvGrpSpPr/>
          <p:nvPr/>
        </p:nvGrpSpPr>
        <p:grpSpPr>
          <a:xfrm rot="0">
            <a:off x="158191" y="1705637"/>
            <a:ext cx="11256891" cy="7640402"/>
            <a:chOff x="0" y="0"/>
            <a:chExt cx="2964778" cy="2012287"/>
          </a:xfrm>
        </p:grpSpPr>
        <p:sp>
          <p:nvSpPr>
            <p:cNvPr name="Freeform 7" id="7"/>
            <p:cNvSpPr/>
            <p:nvPr/>
          </p:nvSpPr>
          <p:spPr>
            <a:xfrm flipH="false" flipV="false" rot="0">
              <a:off x="0" y="0"/>
              <a:ext cx="2964778" cy="2012287"/>
            </a:xfrm>
            <a:custGeom>
              <a:avLst/>
              <a:gdLst/>
              <a:ahLst/>
              <a:cxnLst/>
              <a:rect r="r" b="b" t="t" l="l"/>
              <a:pathLst>
                <a:path h="2012287" w="2964778">
                  <a:moveTo>
                    <a:pt x="0" y="0"/>
                  </a:moveTo>
                  <a:lnTo>
                    <a:pt x="2964778" y="0"/>
                  </a:lnTo>
                  <a:lnTo>
                    <a:pt x="2964778"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2964778" cy="2021812"/>
            </a:xfrm>
            <a:prstGeom prst="rect">
              <a:avLst/>
            </a:prstGeom>
          </p:spPr>
          <p:txBody>
            <a:bodyPr anchor="ctr" rtlCol="false" tIns="50800" lIns="50800" bIns="50800" rIns="50800"/>
            <a:lstStyle/>
            <a:p>
              <a:pPr algn="ctr">
                <a:lnSpc>
                  <a:spcPts val="2879"/>
                </a:lnSpc>
              </a:pPr>
            </a:p>
          </p:txBody>
        </p:sp>
      </p:grpSp>
      <p:pic>
        <p:nvPicPr>
          <p:cNvPr name="Picture 9" id="9"/>
          <p:cNvPicPr>
            <a:picLocks noChangeAspect="true"/>
          </p:cNvPicPr>
          <p:nvPr/>
        </p:nvPicPr>
        <p:blipFill>
          <a:blip r:embed="rId5"/>
          <a:srcRect l="0" t="0" r="0" b="0"/>
          <a:stretch>
            <a:fillRect/>
          </a:stretch>
        </p:blipFill>
        <p:spPr>
          <a:xfrm flipH="false" flipV="false" rot="0">
            <a:off x="11648307" y="5858390"/>
            <a:ext cx="6490302" cy="3667021"/>
          </a:xfrm>
          <a:prstGeom prst="rect">
            <a:avLst/>
          </a:prstGeom>
        </p:spPr>
      </p:pic>
      <p:sp>
        <p:nvSpPr>
          <p:cNvPr name="TextBox 10" id="10"/>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Ease of Deployment and Maintenance</a:t>
            </a:r>
          </a:p>
        </p:txBody>
      </p:sp>
      <p:sp>
        <p:nvSpPr>
          <p:cNvPr name="TextBox 11" id="11"/>
          <p:cNvSpPr txBox="true"/>
          <p:nvPr/>
        </p:nvSpPr>
        <p:spPr>
          <a:xfrm rot="0">
            <a:off x="324311" y="1922048"/>
            <a:ext cx="10955843" cy="7336252"/>
          </a:xfrm>
          <a:prstGeom prst="rect">
            <a:avLst/>
          </a:prstGeom>
        </p:spPr>
        <p:txBody>
          <a:bodyPr anchor="t" rtlCol="false" tIns="0" lIns="0" bIns="0" rIns="0">
            <a:spAutoFit/>
          </a:bodyPr>
          <a:lstStyle/>
          <a:p>
            <a:pPr algn="l">
              <a:lnSpc>
                <a:spcPts val="3068"/>
              </a:lnSpc>
            </a:pPr>
            <a:r>
              <a:rPr lang="en-US" sz="2557">
                <a:solidFill>
                  <a:srgbClr val="000000"/>
                </a:solidFill>
                <a:latin typeface="Arimo Bold"/>
              </a:rPr>
              <a:t>Our AI-driven financial advisory solution, powered by Azure, ensures seamless integration, scalability, and robust security. Leveraging Azure AI services like Azure Machine Learning and Cognitive Services, we provide personalized financial advice through advanced algorithms and natural language processing. Azure Functions enable real-time updates, adjusting strategies based on market shifts and user data, ensuring advice remains current and relevant. Security is paramount with Azure Security Center and Azure Key Vault, safeguarding sensitive information through encryption and comprehensive threat protection. Azure DevOps facilitates automated deployment and updates via CI/CD pipelines, ensuring reliability and efficiency. Azure Monitor monitors system performance, offering insights for proactive maintenance. We maintain compliance with Azure’s comprehensive compliance offerings, ensuring adherence to regulatory standards like GDPR and CCPA. With Azure’s robust support and documentation, our solution is designed for simplicity in implementation and ongoing management, empowering users with effective financial guidance while maintaining high standards of security and compliance.</a:t>
            </a:r>
          </a:p>
          <a:p>
            <a:pPr algn="l">
              <a:lnSpc>
                <a:spcPts val="306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58191" y="1224280"/>
            <a:ext cx="12175050" cy="494812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What measures are incorporated to ensure the security and integrity of your solution?</a:t>
            </a:r>
          </a:p>
        </p:txBody>
      </p:sp>
      <p:grpSp>
        <p:nvGrpSpPr>
          <p:cNvPr name="Group 6" id="6"/>
          <p:cNvGrpSpPr/>
          <p:nvPr/>
        </p:nvGrpSpPr>
        <p:grpSpPr>
          <a:xfrm rot="0">
            <a:off x="8507868" y="1885009"/>
            <a:ext cx="9125301" cy="7640402"/>
            <a:chOff x="0" y="0"/>
            <a:chExt cx="2403372" cy="2012287"/>
          </a:xfrm>
        </p:grpSpPr>
        <p:sp>
          <p:nvSpPr>
            <p:cNvPr name="Freeform 7" id="7"/>
            <p:cNvSpPr/>
            <p:nvPr/>
          </p:nvSpPr>
          <p:spPr>
            <a:xfrm flipH="false" flipV="false" rot="0">
              <a:off x="0" y="0"/>
              <a:ext cx="2403372" cy="2012287"/>
            </a:xfrm>
            <a:custGeom>
              <a:avLst/>
              <a:gdLst/>
              <a:ahLst/>
              <a:cxnLst/>
              <a:rect r="r" b="b" t="t" l="l"/>
              <a:pathLst>
                <a:path h="2012287" w="2403372">
                  <a:moveTo>
                    <a:pt x="0" y="0"/>
                  </a:moveTo>
                  <a:lnTo>
                    <a:pt x="2403372" y="0"/>
                  </a:lnTo>
                  <a:lnTo>
                    <a:pt x="2403372"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2403372" cy="2021812"/>
            </a:xfrm>
            <a:prstGeom prst="rect">
              <a:avLst/>
            </a:prstGeom>
          </p:spPr>
          <p:txBody>
            <a:bodyPr anchor="ctr" rtlCol="false" tIns="50800" lIns="50800" bIns="50800" rIns="50800"/>
            <a:lstStyle/>
            <a:p>
              <a:pPr algn="ctr">
                <a:lnSpc>
                  <a:spcPts val="2879"/>
                </a:lnSpc>
              </a:pPr>
            </a:p>
          </p:txBody>
        </p:sp>
      </p:grpSp>
      <p:sp>
        <p:nvSpPr>
          <p:cNvPr name="Freeform 9" id="9"/>
          <p:cNvSpPr/>
          <p:nvPr/>
        </p:nvSpPr>
        <p:spPr>
          <a:xfrm flipH="false" flipV="false" rot="0">
            <a:off x="1257300" y="2819797"/>
            <a:ext cx="5452781" cy="5452781"/>
          </a:xfrm>
          <a:custGeom>
            <a:avLst/>
            <a:gdLst/>
            <a:ahLst/>
            <a:cxnLst/>
            <a:rect r="r" b="b" t="t" l="l"/>
            <a:pathLst>
              <a:path h="5452781" w="5452781">
                <a:moveTo>
                  <a:pt x="0" y="0"/>
                </a:moveTo>
                <a:lnTo>
                  <a:pt x="5452781" y="0"/>
                </a:lnTo>
                <a:lnTo>
                  <a:pt x="5452781" y="5452781"/>
                </a:lnTo>
                <a:lnTo>
                  <a:pt x="0" y="54527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8677391" y="2400130"/>
            <a:ext cx="6666429" cy="6591109"/>
          </a:xfrm>
          <a:prstGeom prst="rect">
            <a:avLst/>
          </a:prstGeom>
        </p:spPr>
        <p:txBody>
          <a:bodyPr anchor="t" rtlCol="false" tIns="0" lIns="0" bIns="0" rIns="0">
            <a:spAutoFit/>
          </a:bodyPr>
          <a:lstStyle/>
          <a:p>
            <a:pPr algn="l">
              <a:lnSpc>
                <a:spcPts val="3268"/>
              </a:lnSpc>
              <a:spcBef>
                <a:spcPct val="0"/>
              </a:spcBef>
            </a:pPr>
            <a:r>
              <a:rPr lang="en-US" sz="2724">
                <a:solidFill>
                  <a:srgbClr val="000000"/>
                </a:solidFill>
                <a:latin typeface="Arimo Bold"/>
              </a:rPr>
              <a:t>To ensure the security and integrity of our AI-driven financial advisory solution, several measures are implemented:</a:t>
            </a:r>
          </a:p>
          <a:p>
            <a:pPr algn="l" marL="588140" indent="-294070" lvl="1">
              <a:lnSpc>
                <a:spcPts val="3268"/>
              </a:lnSpc>
              <a:buFont typeface="Arial"/>
              <a:buChar char="•"/>
            </a:pPr>
            <a:r>
              <a:rPr lang="en-US" sz="2724">
                <a:solidFill>
                  <a:srgbClr val="000000"/>
                </a:solidFill>
                <a:latin typeface="Arimo Bold"/>
              </a:rPr>
              <a:t>Data Encryption</a:t>
            </a:r>
          </a:p>
          <a:p>
            <a:pPr algn="l" marL="588140" indent="-294070" lvl="1">
              <a:lnSpc>
                <a:spcPts val="3268"/>
              </a:lnSpc>
              <a:buFont typeface="Arial"/>
              <a:buChar char="•"/>
            </a:pPr>
            <a:r>
              <a:rPr lang="en-US" sz="2724">
                <a:solidFill>
                  <a:srgbClr val="000000"/>
                </a:solidFill>
                <a:latin typeface="Arimo Bold"/>
              </a:rPr>
              <a:t>Access Control:</a:t>
            </a:r>
            <a:r>
              <a:rPr lang="en-US" sz="2724">
                <a:solidFill>
                  <a:srgbClr val="000000"/>
                </a:solidFill>
                <a:latin typeface="Arimo"/>
              </a:rPr>
              <a:t> Role-based access control (RBAC) </a:t>
            </a:r>
          </a:p>
          <a:p>
            <a:pPr algn="l" marL="588140" indent="-294070" lvl="1">
              <a:lnSpc>
                <a:spcPts val="3268"/>
              </a:lnSpc>
              <a:buFont typeface="Arial"/>
              <a:buChar char="•"/>
            </a:pPr>
            <a:r>
              <a:rPr lang="en-US" sz="2724">
                <a:solidFill>
                  <a:srgbClr val="000000"/>
                </a:solidFill>
                <a:latin typeface="Arimo Bold"/>
              </a:rPr>
              <a:t>Authentication and Authorization: </a:t>
            </a:r>
            <a:r>
              <a:rPr lang="en-US" sz="2724">
                <a:solidFill>
                  <a:srgbClr val="000000"/>
                </a:solidFill>
                <a:latin typeface="Arimo"/>
              </a:rPr>
              <a:t>Multi-factor authentication (MFA) </a:t>
            </a:r>
          </a:p>
          <a:p>
            <a:pPr algn="l" marL="588140" indent="-294070" lvl="1">
              <a:lnSpc>
                <a:spcPts val="3268"/>
              </a:lnSpc>
              <a:buFont typeface="Arial"/>
              <a:buChar char="•"/>
            </a:pPr>
            <a:r>
              <a:rPr lang="en-US" sz="2724">
                <a:solidFill>
                  <a:srgbClr val="000000"/>
                </a:solidFill>
                <a:latin typeface="Arimo Bold"/>
              </a:rPr>
              <a:t>Monitoring and Logging:</a:t>
            </a:r>
            <a:r>
              <a:rPr lang="en-US" sz="2724">
                <a:solidFill>
                  <a:srgbClr val="000000"/>
                </a:solidFill>
                <a:latin typeface="Arimo"/>
              </a:rPr>
              <a:t>  monitoring of the application, network traffic,and system logs.</a:t>
            </a:r>
          </a:p>
          <a:p>
            <a:pPr algn="l" marL="588140" indent="-294070" lvl="1">
              <a:lnSpc>
                <a:spcPts val="3268"/>
              </a:lnSpc>
              <a:buFont typeface="Arial"/>
              <a:buChar char="•"/>
            </a:pPr>
            <a:r>
              <a:rPr lang="en-US" sz="2724">
                <a:solidFill>
                  <a:srgbClr val="000000"/>
                </a:solidFill>
                <a:latin typeface="Arimo Bold"/>
              </a:rPr>
              <a:t>Incident Response Plan.</a:t>
            </a:r>
          </a:p>
          <a:p>
            <a:pPr algn="l" marL="588140" indent="-294070" lvl="1">
              <a:lnSpc>
                <a:spcPts val="3268"/>
              </a:lnSpc>
              <a:buFont typeface="Arial"/>
              <a:buChar char="•"/>
            </a:pPr>
            <a:r>
              <a:rPr lang="en-US" sz="2724">
                <a:solidFill>
                  <a:srgbClr val="000000"/>
                </a:solidFill>
                <a:latin typeface="Arimo Bold"/>
              </a:rPr>
              <a:t>Compliance and Standards:</a:t>
            </a:r>
            <a:r>
              <a:rPr lang="en-US" sz="2724">
                <a:solidFill>
                  <a:srgbClr val="000000"/>
                </a:solidFill>
                <a:latin typeface="Arimo"/>
              </a:rPr>
              <a:t> regulatory standards and frameworks </a:t>
            </a:r>
          </a:p>
          <a:p>
            <a:pPr algn="l" marL="588140" indent="-294070" lvl="1">
              <a:lnSpc>
                <a:spcPts val="3268"/>
              </a:lnSpc>
              <a:buFont typeface="Arial"/>
              <a:buChar char="•"/>
            </a:pPr>
            <a:r>
              <a:rPr lang="en-US" sz="2724">
                <a:solidFill>
                  <a:srgbClr val="000000"/>
                </a:solidFill>
                <a:latin typeface="Arimo Bold"/>
              </a:rPr>
              <a:t>Employee Training and Awareness.</a:t>
            </a:r>
          </a:p>
        </p:txBody>
      </p:sp>
      <p:sp>
        <p:nvSpPr>
          <p:cNvPr name="TextBox 11" id="11"/>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Security Considerations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6B11"/>
        </a:soli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704346" y="4485684"/>
            <a:ext cx="12791100" cy="10868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rPr>
              <a:t>Thank You</a:t>
            </a:r>
          </a:p>
        </p:txBody>
      </p:sp>
      <p:sp>
        <p:nvSpPr>
          <p:cNvPr name="TextBox 6" id="6"/>
          <p:cNvSpPr txBox="true"/>
          <p:nvPr/>
        </p:nvSpPr>
        <p:spPr>
          <a:xfrm rot="0">
            <a:off x="706502" y="5621934"/>
            <a:ext cx="6655800" cy="2543175"/>
          </a:xfrm>
          <a:prstGeom prst="rect">
            <a:avLst/>
          </a:prstGeom>
        </p:spPr>
        <p:txBody>
          <a:bodyPr anchor="t" rtlCol="false" tIns="0" lIns="0" bIns="0" rIns="0">
            <a:spAutoFit/>
          </a:bodyPr>
          <a:lstStyle/>
          <a:p>
            <a:pPr algn="l">
              <a:lnSpc>
                <a:spcPts val="4050"/>
              </a:lnSpc>
            </a:pPr>
            <a:r>
              <a:rPr lang="en-US" sz="2250">
                <a:solidFill>
                  <a:srgbClr val="FFFFFF"/>
                </a:solidFill>
                <a:latin typeface="Arimo Bold"/>
              </a:rPr>
              <a:t>Team member names: </a:t>
            </a:r>
          </a:p>
          <a:p>
            <a:pPr algn="l">
              <a:lnSpc>
                <a:spcPts val="4050"/>
              </a:lnSpc>
            </a:pPr>
          </a:p>
          <a:p>
            <a:pPr algn="l" marL="485775" indent="-242888" lvl="1">
              <a:lnSpc>
                <a:spcPts val="4050"/>
              </a:lnSpc>
              <a:buAutoNum type="arabicPeriod" startAt="1"/>
            </a:pPr>
            <a:r>
              <a:rPr lang="en-US" sz="2250">
                <a:solidFill>
                  <a:srgbClr val="FFFFFF"/>
                </a:solidFill>
                <a:latin typeface="Arimo Bold"/>
              </a:rPr>
              <a:t>Srivatsa Palepu</a:t>
            </a:r>
          </a:p>
          <a:p>
            <a:pPr algn="l" marL="485775" indent="-242888" lvl="1">
              <a:lnSpc>
                <a:spcPts val="4050"/>
              </a:lnSpc>
              <a:buAutoNum type="arabicPeriod" startAt="1"/>
            </a:pPr>
            <a:r>
              <a:rPr lang="en-US" sz="2250">
                <a:solidFill>
                  <a:srgbClr val="FFFFFF"/>
                </a:solidFill>
                <a:latin typeface="Arimo Bold"/>
              </a:rPr>
              <a:t>Srikruthi Neriyanuri</a:t>
            </a:r>
          </a:p>
          <a:p>
            <a:pPr algn="l">
              <a:lnSpc>
                <a:spcPts val="405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grpSp>
        <p:nvGrpSpPr>
          <p:cNvPr name="Group 5" id="5"/>
          <p:cNvGrpSpPr/>
          <p:nvPr/>
        </p:nvGrpSpPr>
        <p:grpSpPr>
          <a:xfrm rot="0">
            <a:off x="2465552" y="2182884"/>
            <a:ext cx="15607339" cy="7342527"/>
            <a:chOff x="0" y="0"/>
            <a:chExt cx="4110575" cy="1933834"/>
          </a:xfrm>
        </p:grpSpPr>
        <p:sp>
          <p:nvSpPr>
            <p:cNvPr name="Freeform 6" id="6"/>
            <p:cNvSpPr/>
            <p:nvPr/>
          </p:nvSpPr>
          <p:spPr>
            <a:xfrm flipH="false" flipV="false" rot="0">
              <a:off x="0" y="0"/>
              <a:ext cx="4110575" cy="1933834"/>
            </a:xfrm>
            <a:custGeom>
              <a:avLst/>
              <a:gdLst/>
              <a:ahLst/>
              <a:cxnLst/>
              <a:rect r="r" b="b" t="t" l="l"/>
              <a:pathLst>
                <a:path h="1933834" w="4110575">
                  <a:moveTo>
                    <a:pt x="0" y="0"/>
                  </a:moveTo>
                  <a:lnTo>
                    <a:pt x="4110575" y="0"/>
                  </a:lnTo>
                  <a:lnTo>
                    <a:pt x="4110575" y="1933834"/>
                  </a:lnTo>
                  <a:lnTo>
                    <a:pt x="0" y="1933834"/>
                  </a:lnTo>
                  <a:close/>
                </a:path>
              </a:pathLst>
            </a:custGeom>
            <a:gradFill rotWithShape="true">
              <a:gsLst>
                <a:gs pos="0">
                  <a:srgbClr val="FFDE59">
                    <a:alpha val="100000"/>
                  </a:srgbClr>
                </a:gs>
                <a:gs pos="100000">
                  <a:srgbClr val="FF914D">
                    <a:alpha val="100000"/>
                  </a:srgbClr>
                </a:gs>
              </a:gsLst>
              <a:lin ang="0"/>
            </a:gradFill>
          </p:spPr>
        </p:sp>
        <p:sp>
          <p:nvSpPr>
            <p:cNvPr name="TextBox 7" id="7"/>
            <p:cNvSpPr txBox="true"/>
            <p:nvPr/>
          </p:nvSpPr>
          <p:spPr>
            <a:xfrm>
              <a:off x="0" y="-9525"/>
              <a:ext cx="4110575" cy="1943359"/>
            </a:xfrm>
            <a:prstGeom prst="rect">
              <a:avLst/>
            </a:prstGeom>
          </p:spPr>
          <p:txBody>
            <a:bodyPr anchor="ctr" rtlCol="false" tIns="50800" lIns="50800" bIns="50800" rIns="50800"/>
            <a:lstStyle/>
            <a:p>
              <a:pPr algn="ctr">
                <a:lnSpc>
                  <a:spcPts val="2879"/>
                </a:lnSpc>
              </a:pPr>
            </a:p>
          </p:txBody>
        </p:sp>
      </p:grpSp>
      <p:sp>
        <p:nvSpPr>
          <p:cNvPr name="TextBox 8" id="8"/>
          <p:cNvSpPr txBox="true"/>
          <p:nvPr/>
        </p:nvSpPr>
        <p:spPr>
          <a:xfrm rot="0">
            <a:off x="2659107" y="2267478"/>
            <a:ext cx="15258940" cy="7081877"/>
          </a:xfrm>
          <a:prstGeom prst="rect">
            <a:avLst/>
          </a:prstGeom>
        </p:spPr>
        <p:txBody>
          <a:bodyPr anchor="t" rtlCol="false" tIns="0" lIns="0" bIns="0" rIns="0">
            <a:spAutoFit/>
          </a:bodyPr>
          <a:lstStyle/>
          <a:p>
            <a:pPr algn="l" marL="565356" indent="-282678" lvl="1">
              <a:lnSpc>
                <a:spcPts val="3142"/>
              </a:lnSpc>
              <a:buFont typeface="Arial"/>
              <a:buChar char="•"/>
            </a:pPr>
            <a:r>
              <a:rPr lang="en-US" sz="2618" u="sng">
                <a:solidFill>
                  <a:srgbClr val="000000"/>
                </a:solidFill>
                <a:latin typeface="Arimo Bold"/>
              </a:rPr>
              <a:t>Customer-Centric Innovation:</a:t>
            </a:r>
          </a:p>
          <a:p>
            <a:pPr algn="l">
              <a:lnSpc>
                <a:spcPts val="3142"/>
              </a:lnSpc>
            </a:pPr>
          </a:p>
          <a:p>
            <a:pPr algn="l" marL="565356" indent="-282678" lvl="1">
              <a:lnSpc>
                <a:spcPts val="3142"/>
              </a:lnSpc>
              <a:buFont typeface="Arial"/>
              <a:buChar char="•"/>
            </a:pPr>
            <a:r>
              <a:rPr lang="en-US" sz="2618">
                <a:solidFill>
                  <a:srgbClr val="000000"/>
                </a:solidFill>
                <a:latin typeface="Arimo Bold"/>
              </a:rPr>
              <a:t>Personalization: </a:t>
            </a:r>
            <a:r>
              <a:rPr lang="en-US" sz="2618">
                <a:solidFill>
                  <a:srgbClr val="000000"/>
                </a:solidFill>
                <a:latin typeface="Arimo"/>
              </a:rPr>
              <a:t>Generative AI can provide highly personalized financial advice based on individual   customer profiles, financial goals, and risk tolerance. </a:t>
            </a:r>
          </a:p>
          <a:p>
            <a:pPr algn="l">
              <a:lnSpc>
                <a:spcPts val="3142"/>
              </a:lnSpc>
            </a:pPr>
            <a:r>
              <a:rPr lang="en-US" sz="2618">
                <a:solidFill>
                  <a:srgbClr val="000000"/>
                </a:solidFill>
                <a:latin typeface="Arimo Bold"/>
              </a:rPr>
              <a:t>Real-Time Advisory: </a:t>
            </a:r>
            <a:r>
              <a:rPr lang="en-US" sz="2618">
                <a:solidFill>
                  <a:srgbClr val="000000"/>
                </a:solidFill>
                <a:latin typeface="Arimo"/>
              </a:rPr>
              <a:t>The ability to offer real-time financial advice that adapts to market conditions and personal circumstances.</a:t>
            </a:r>
          </a:p>
          <a:p>
            <a:pPr algn="l">
              <a:lnSpc>
                <a:spcPts val="3142"/>
              </a:lnSpc>
            </a:pPr>
          </a:p>
          <a:p>
            <a:pPr algn="l" marL="565356" indent="-282678" lvl="1">
              <a:lnSpc>
                <a:spcPts val="3142"/>
              </a:lnSpc>
              <a:buFont typeface="Arial"/>
              <a:buChar char="•"/>
            </a:pPr>
            <a:r>
              <a:rPr lang="en-US" sz="2618" u="sng">
                <a:solidFill>
                  <a:srgbClr val="000000"/>
                </a:solidFill>
                <a:latin typeface="Arimo Bold"/>
              </a:rPr>
              <a:t>Data-Driven Decisions:</a:t>
            </a:r>
          </a:p>
          <a:p>
            <a:pPr algn="l">
              <a:lnSpc>
                <a:spcPts val="3142"/>
              </a:lnSpc>
            </a:pPr>
            <a:r>
              <a:rPr lang="en-US" sz="2618">
                <a:solidFill>
                  <a:srgbClr val="000000"/>
                </a:solidFill>
                <a:latin typeface="Arimo Bold"/>
              </a:rPr>
              <a:t> Market Trends Analysis:</a:t>
            </a:r>
            <a:r>
              <a:rPr lang="en-US" sz="2618">
                <a:solidFill>
                  <a:srgbClr val="000000"/>
                </a:solidFill>
                <a:latin typeface="Arimo"/>
              </a:rPr>
              <a:t> Utilizing generative AI to analyze vast amounts of market data and trends helps in creating robust investment strategies.</a:t>
            </a:r>
          </a:p>
          <a:p>
            <a:pPr algn="l">
              <a:lnSpc>
                <a:spcPts val="3142"/>
              </a:lnSpc>
            </a:pPr>
            <a:r>
              <a:rPr lang="en-US" sz="2618">
                <a:solidFill>
                  <a:srgbClr val="000000"/>
                </a:solidFill>
                <a:latin typeface="Arimo Bold"/>
              </a:rPr>
              <a:t> Predictive Analytics: </a:t>
            </a:r>
            <a:r>
              <a:rPr lang="en-US" sz="2618">
                <a:solidFill>
                  <a:srgbClr val="000000"/>
                </a:solidFill>
                <a:latin typeface="Arimo"/>
              </a:rPr>
              <a:t>By leveraging predictive models, the bank can anticipate market movements and customer needs, providing proactive advice.</a:t>
            </a:r>
          </a:p>
          <a:p>
            <a:pPr algn="l">
              <a:lnSpc>
                <a:spcPts val="3142"/>
              </a:lnSpc>
            </a:pPr>
          </a:p>
          <a:p>
            <a:pPr algn="l" marL="565356" indent="-282678" lvl="1">
              <a:lnSpc>
                <a:spcPts val="3142"/>
              </a:lnSpc>
              <a:buFont typeface="Arial"/>
              <a:buChar char="•"/>
            </a:pPr>
            <a:r>
              <a:rPr lang="en-US" sz="2618" u="sng">
                <a:solidFill>
                  <a:srgbClr val="000000"/>
                </a:solidFill>
                <a:latin typeface="Arimo Bold"/>
              </a:rPr>
              <a:t>Operational Efficiency:</a:t>
            </a:r>
          </a:p>
          <a:p>
            <a:pPr algn="l">
              <a:lnSpc>
                <a:spcPts val="3142"/>
              </a:lnSpc>
            </a:pPr>
            <a:r>
              <a:rPr lang="en-US" sz="2618">
                <a:solidFill>
                  <a:srgbClr val="000000"/>
                </a:solidFill>
                <a:latin typeface="Arimo Bold"/>
              </a:rPr>
              <a:t>Automation: </a:t>
            </a:r>
            <a:r>
              <a:rPr lang="en-US" sz="2618">
                <a:solidFill>
                  <a:srgbClr val="000000"/>
                </a:solidFill>
                <a:latin typeface="Arimo"/>
              </a:rPr>
              <a:t>Automating the advisory process reduces the workload on human advisors, allowing them to focus on more complex cases and strategic planning.</a:t>
            </a:r>
          </a:p>
          <a:p>
            <a:pPr algn="l">
              <a:lnSpc>
                <a:spcPts val="3142"/>
              </a:lnSpc>
            </a:pPr>
            <a:r>
              <a:rPr lang="en-US" sz="2618">
                <a:solidFill>
                  <a:srgbClr val="000000"/>
                </a:solidFill>
                <a:latin typeface="Arimo Bold"/>
              </a:rPr>
              <a:t>Cost Reduction:</a:t>
            </a:r>
            <a:r>
              <a:rPr lang="en-US" sz="2618">
                <a:solidFill>
                  <a:srgbClr val="000000"/>
                </a:solidFill>
                <a:latin typeface="Arimo"/>
              </a:rPr>
              <a:t> AI-driven advisory services can be more cost-effective in the long run, as they can handle a large volume of customer interactions.</a:t>
            </a:r>
          </a:p>
        </p:txBody>
      </p:sp>
      <p:sp>
        <p:nvSpPr>
          <p:cNvPr name="Freeform 9" id="9"/>
          <p:cNvSpPr/>
          <p:nvPr/>
        </p:nvSpPr>
        <p:spPr>
          <a:xfrm flipH="false" flipV="false" rot="0">
            <a:off x="-2854371" y="2441220"/>
            <a:ext cx="5149072" cy="5404561"/>
          </a:xfrm>
          <a:custGeom>
            <a:avLst/>
            <a:gdLst/>
            <a:ahLst/>
            <a:cxnLst/>
            <a:rect r="r" b="b" t="t" l="l"/>
            <a:pathLst>
              <a:path h="5404561" w="5149072">
                <a:moveTo>
                  <a:pt x="0" y="0"/>
                </a:moveTo>
                <a:lnTo>
                  <a:pt x="5149072" y="0"/>
                </a:lnTo>
                <a:lnTo>
                  <a:pt x="5149072" y="5404560"/>
                </a:lnTo>
                <a:lnTo>
                  <a:pt x="0" y="54045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97737" y="1268394"/>
            <a:ext cx="12175050" cy="37147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Why did you decide to solve this Problem statement?</a:t>
            </a:r>
          </a:p>
        </p:txBody>
      </p:sp>
      <p:sp>
        <p:nvSpPr>
          <p:cNvPr name="TextBox 11" id="11"/>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grpSp>
        <p:nvGrpSpPr>
          <p:cNvPr name="Group 5" id="5"/>
          <p:cNvGrpSpPr/>
          <p:nvPr/>
        </p:nvGrpSpPr>
        <p:grpSpPr>
          <a:xfrm rot="0">
            <a:off x="300520" y="1731324"/>
            <a:ext cx="13055810" cy="7526976"/>
            <a:chOff x="0" y="0"/>
            <a:chExt cx="3438567" cy="1982413"/>
          </a:xfrm>
        </p:grpSpPr>
        <p:sp>
          <p:nvSpPr>
            <p:cNvPr name="Freeform 6" id="6"/>
            <p:cNvSpPr/>
            <p:nvPr/>
          </p:nvSpPr>
          <p:spPr>
            <a:xfrm flipH="false" flipV="false" rot="0">
              <a:off x="0" y="0"/>
              <a:ext cx="3438567" cy="1982413"/>
            </a:xfrm>
            <a:custGeom>
              <a:avLst/>
              <a:gdLst/>
              <a:ahLst/>
              <a:cxnLst/>
              <a:rect r="r" b="b" t="t" l="l"/>
              <a:pathLst>
                <a:path h="1982413" w="3438567">
                  <a:moveTo>
                    <a:pt x="0" y="0"/>
                  </a:moveTo>
                  <a:lnTo>
                    <a:pt x="3438567" y="0"/>
                  </a:lnTo>
                  <a:lnTo>
                    <a:pt x="3438567" y="1982413"/>
                  </a:lnTo>
                  <a:lnTo>
                    <a:pt x="0" y="1982413"/>
                  </a:lnTo>
                  <a:close/>
                </a:path>
              </a:pathLst>
            </a:custGeom>
            <a:gradFill rotWithShape="true">
              <a:gsLst>
                <a:gs pos="0">
                  <a:srgbClr val="FFDE59">
                    <a:alpha val="100000"/>
                  </a:srgbClr>
                </a:gs>
                <a:gs pos="100000">
                  <a:srgbClr val="FF914D">
                    <a:alpha val="100000"/>
                  </a:srgbClr>
                </a:gs>
              </a:gsLst>
              <a:lin ang="0"/>
            </a:gradFill>
          </p:spPr>
        </p:sp>
        <p:sp>
          <p:nvSpPr>
            <p:cNvPr name="TextBox 7" id="7"/>
            <p:cNvSpPr txBox="true"/>
            <p:nvPr/>
          </p:nvSpPr>
          <p:spPr>
            <a:xfrm>
              <a:off x="0" y="-9525"/>
              <a:ext cx="3438567" cy="1991938"/>
            </a:xfrm>
            <a:prstGeom prst="rect">
              <a:avLst/>
            </a:prstGeom>
          </p:spPr>
          <p:txBody>
            <a:bodyPr anchor="ctr" rtlCol="false" tIns="50800" lIns="50800" bIns="50800" rIns="50800"/>
            <a:lstStyle/>
            <a:p>
              <a:pPr algn="ctr">
                <a:lnSpc>
                  <a:spcPts val="2879"/>
                </a:lnSpc>
              </a:pPr>
            </a:p>
          </p:txBody>
        </p:sp>
      </p:grpSp>
      <p:sp>
        <p:nvSpPr>
          <p:cNvPr name="TextBox 8" id="8"/>
          <p:cNvSpPr txBox="true"/>
          <p:nvPr/>
        </p:nvSpPr>
        <p:spPr>
          <a:xfrm rot="0">
            <a:off x="0" y="2342765"/>
            <a:ext cx="13395442" cy="7729438"/>
          </a:xfrm>
          <a:prstGeom prst="rect">
            <a:avLst/>
          </a:prstGeom>
        </p:spPr>
        <p:txBody>
          <a:bodyPr anchor="t" rtlCol="false" tIns="0" lIns="0" bIns="0" rIns="0">
            <a:spAutoFit/>
          </a:bodyPr>
          <a:lstStyle/>
          <a:p>
            <a:pPr algn="l" marL="1222499" indent="-611250" lvl="1">
              <a:lnSpc>
                <a:spcPts val="6794"/>
              </a:lnSpc>
              <a:buAutoNum type="arabicPeriod" startAt="1"/>
            </a:pPr>
            <a:r>
              <a:rPr lang="en-US" sz="5662">
                <a:solidFill>
                  <a:srgbClr val="000000"/>
                </a:solidFill>
                <a:latin typeface="Arimo Bold"/>
              </a:rPr>
              <a:t>Customer Financial Data Access</a:t>
            </a:r>
          </a:p>
          <a:p>
            <a:pPr algn="l" marL="1222499" indent="-611250" lvl="1">
              <a:lnSpc>
                <a:spcPts val="6794"/>
              </a:lnSpc>
              <a:buAutoNum type="arabicPeriod" startAt="1"/>
            </a:pPr>
            <a:r>
              <a:rPr lang="en-US" sz="5662">
                <a:solidFill>
                  <a:srgbClr val="000000"/>
                </a:solidFill>
                <a:latin typeface="Arimo Bold"/>
              </a:rPr>
              <a:t>Market Data Integration</a:t>
            </a:r>
          </a:p>
          <a:p>
            <a:pPr algn="l" marL="1222499" indent="-611250" lvl="1">
              <a:lnSpc>
                <a:spcPts val="6794"/>
              </a:lnSpc>
              <a:buAutoNum type="arabicPeriod" startAt="1"/>
            </a:pPr>
            <a:r>
              <a:rPr lang="en-US" sz="5662">
                <a:solidFill>
                  <a:srgbClr val="000000"/>
                </a:solidFill>
                <a:latin typeface="Arimo Bold"/>
              </a:rPr>
              <a:t>Regulatory Compliance</a:t>
            </a:r>
          </a:p>
          <a:p>
            <a:pPr algn="l" marL="1222499" indent="-611250" lvl="1">
              <a:lnSpc>
                <a:spcPts val="6794"/>
              </a:lnSpc>
              <a:buAutoNum type="arabicPeriod" startAt="1"/>
            </a:pPr>
            <a:r>
              <a:rPr lang="en-US" sz="5662">
                <a:solidFill>
                  <a:srgbClr val="000000"/>
                </a:solidFill>
                <a:latin typeface="Arimo Bold"/>
              </a:rPr>
              <a:t>High-Performance computing Resources</a:t>
            </a:r>
          </a:p>
          <a:p>
            <a:pPr algn="l" marL="1222499" indent="-611250" lvl="1">
              <a:lnSpc>
                <a:spcPts val="6794"/>
              </a:lnSpc>
              <a:spcBef>
                <a:spcPct val="0"/>
              </a:spcBef>
              <a:buAutoNum type="arabicPeriod" startAt="1"/>
            </a:pPr>
            <a:r>
              <a:rPr lang="en-US" sz="5662">
                <a:solidFill>
                  <a:srgbClr val="000000"/>
                </a:solidFill>
                <a:latin typeface="Arimo Bold"/>
              </a:rPr>
              <a:t>User-Friendly Interface </a:t>
            </a:r>
          </a:p>
          <a:p>
            <a:pPr algn="l" marL="1222499" indent="-611250" lvl="1">
              <a:lnSpc>
                <a:spcPts val="6794"/>
              </a:lnSpc>
              <a:spcBef>
                <a:spcPct val="0"/>
              </a:spcBef>
              <a:buAutoNum type="arabicPeriod" startAt="1"/>
            </a:pPr>
            <a:r>
              <a:rPr lang="en-US" sz="5662">
                <a:solidFill>
                  <a:srgbClr val="000000"/>
                </a:solidFill>
                <a:latin typeface="Arimo Bold"/>
              </a:rPr>
              <a:t>Partnerships and Collaborations</a:t>
            </a:r>
          </a:p>
          <a:p>
            <a:pPr algn="l">
              <a:lnSpc>
                <a:spcPts val="6794"/>
              </a:lnSpc>
              <a:spcBef>
                <a:spcPct val="0"/>
              </a:spcBef>
            </a:pPr>
          </a:p>
          <a:p>
            <a:pPr algn="l">
              <a:lnSpc>
                <a:spcPts val="6794"/>
              </a:lnSpc>
              <a:spcBef>
                <a:spcPct val="0"/>
              </a:spcBef>
            </a:pPr>
          </a:p>
        </p:txBody>
      </p:sp>
      <p:sp>
        <p:nvSpPr>
          <p:cNvPr name="TextBox 9" id="9"/>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Pre-Requisite</a:t>
            </a:r>
          </a:p>
        </p:txBody>
      </p:sp>
      <p:sp>
        <p:nvSpPr>
          <p:cNvPr name="TextBox 10" id="10"/>
          <p:cNvSpPr txBox="true"/>
          <p:nvPr/>
        </p:nvSpPr>
        <p:spPr>
          <a:xfrm rot="0">
            <a:off x="158192" y="1107375"/>
            <a:ext cx="12175050" cy="37140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What are the alternatives/competitive products for the problem you are solving?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61776" y="1115037"/>
            <a:ext cx="12175050" cy="494812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Azure tools or resources which are likely to be used by you for the prototype, if your idea gets selected</a:t>
            </a:r>
          </a:p>
        </p:txBody>
      </p:sp>
      <p:grpSp>
        <p:nvGrpSpPr>
          <p:cNvPr name="Group 6" id="6"/>
          <p:cNvGrpSpPr/>
          <p:nvPr/>
        </p:nvGrpSpPr>
        <p:grpSpPr>
          <a:xfrm rot="0">
            <a:off x="433113" y="2218603"/>
            <a:ext cx="17101108" cy="6911195"/>
            <a:chOff x="0" y="0"/>
            <a:chExt cx="4503996" cy="1820232"/>
          </a:xfrm>
        </p:grpSpPr>
        <p:sp>
          <p:nvSpPr>
            <p:cNvPr name="Freeform 7" id="7"/>
            <p:cNvSpPr/>
            <p:nvPr/>
          </p:nvSpPr>
          <p:spPr>
            <a:xfrm flipH="false" flipV="false" rot="0">
              <a:off x="0" y="0"/>
              <a:ext cx="4503996" cy="1820232"/>
            </a:xfrm>
            <a:custGeom>
              <a:avLst/>
              <a:gdLst/>
              <a:ahLst/>
              <a:cxnLst/>
              <a:rect r="r" b="b" t="t" l="l"/>
              <a:pathLst>
                <a:path h="1820232" w="4503996">
                  <a:moveTo>
                    <a:pt x="0" y="0"/>
                  </a:moveTo>
                  <a:lnTo>
                    <a:pt x="4503996" y="0"/>
                  </a:lnTo>
                  <a:lnTo>
                    <a:pt x="4503996" y="1820232"/>
                  </a:lnTo>
                  <a:lnTo>
                    <a:pt x="0" y="1820232"/>
                  </a:ln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4503996" cy="1829757"/>
            </a:xfrm>
            <a:prstGeom prst="rect">
              <a:avLst/>
            </a:prstGeom>
          </p:spPr>
          <p:txBody>
            <a:bodyPr anchor="ctr" rtlCol="false" tIns="50800" lIns="50800" bIns="50800" rIns="50800"/>
            <a:lstStyle/>
            <a:p>
              <a:pPr algn="ctr">
                <a:lnSpc>
                  <a:spcPts val="2879"/>
                </a:lnSpc>
              </a:pPr>
            </a:p>
          </p:txBody>
        </p:sp>
      </p:grpSp>
      <p:sp>
        <p:nvSpPr>
          <p:cNvPr name="Freeform 9" id="9"/>
          <p:cNvSpPr/>
          <p:nvPr/>
        </p:nvSpPr>
        <p:spPr>
          <a:xfrm flipH="true" flipV="false" rot="0">
            <a:off x="707746" y="2218603"/>
            <a:ext cx="8335199" cy="6911195"/>
          </a:xfrm>
          <a:custGeom>
            <a:avLst/>
            <a:gdLst/>
            <a:ahLst/>
            <a:cxnLst/>
            <a:rect r="r" b="b" t="t" l="l"/>
            <a:pathLst>
              <a:path h="6911195" w="8335199">
                <a:moveTo>
                  <a:pt x="8335199" y="0"/>
                </a:moveTo>
                <a:lnTo>
                  <a:pt x="0" y="0"/>
                </a:lnTo>
                <a:lnTo>
                  <a:pt x="0" y="6911195"/>
                </a:lnTo>
                <a:lnTo>
                  <a:pt x="8335199" y="6911195"/>
                </a:lnTo>
                <a:lnTo>
                  <a:pt x="8335199" y="0"/>
                </a:lnTo>
                <a:close/>
              </a:path>
            </a:pathLst>
          </a:custGeom>
          <a:blipFill>
            <a:blip r:embed="rId5"/>
            <a:stretch>
              <a:fillRect l="0" t="-2462" r="0" b="-2462"/>
            </a:stretch>
          </a:blipFill>
        </p:spPr>
      </p:sp>
      <p:sp>
        <p:nvSpPr>
          <p:cNvPr name="TextBox 10" id="10"/>
          <p:cNvSpPr txBox="true"/>
          <p:nvPr/>
        </p:nvSpPr>
        <p:spPr>
          <a:xfrm rot="0">
            <a:off x="9762877" y="2627474"/>
            <a:ext cx="7107404" cy="6852326"/>
          </a:xfrm>
          <a:prstGeom prst="rect">
            <a:avLst/>
          </a:prstGeom>
        </p:spPr>
        <p:txBody>
          <a:bodyPr anchor="t" rtlCol="false" tIns="0" lIns="0" bIns="0" rIns="0">
            <a:spAutoFit/>
          </a:bodyPr>
          <a:lstStyle/>
          <a:p>
            <a:pPr algn="l" marL="660488" indent="-330244" lvl="1">
              <a:lnSpc>
                <a:spcPts val="3671"/>
              </a:lnSpc>
              <a:buFont typeface="Arial"/>
              <a:buChar char="•"/>
            </a:pPr>
            <a:r>
              <a:rPr lang="en-US" sz="3059" u="sng">
                <a:solidFill>
                  <a:srgbClr val="000000"/>
                </a:solidFill>
                <a:latin typeface="Arimo Bold"/>
              </a:rPr>
              <a:t>Azure Machine Learning:</a:t>
            </a:r>
          </a:p>
          <a:p>
            <a:pPr algn="l">
              <a:lnSpc>
                <a:spcPts val="3671"/>
              </a:lnSpc>
            </a:pPr>
          </a:p>
          <a:p>
            <a:pPr algn="l" marL="660488" indent="-330244" lvl="1">
              <a:lnSpc>
                <a:spcPts val="3671"/>
              </a:lnSpc>
              <a:buFont typeface="Arial"/>
              <a:buChar char="•"/>
            </a:pPr>
            <a:r>
              <a:rPr lang="en-US" sz="3059" u="sng">
                <a:solidFill>
                  <a:srgbClr val="000000"/>
                </a:solidFill>
                <a:latin typeface="Arimo Bold"/>
              </a:rPr>
              <a:t>Azure Databricks:</a:t>
            </a:r>
          </a:p>
          <a:p>
            <a:pPr algn="l">
              <a:lnSpc>
                <a:spcPts val="3671"/>
              </a:lnSpc>
            </a:pPr>
          </a:p>
          <a:p>
            <a:pPr algn="l" marL="660488" indent="-330244" lvl="1">
              <a:lnSpc>
                <a:spcPts val="3671"/>
              </a:lnSpc>
              <a:buFont typeface="Arial"/>
              <a:buChar char="•"/>
            </a:pPr>
            <a:r>
              <a:rPr lang="en-US" sz="3059" u="sng">
                <a:solidFill>
                  <a:srgbClr val="000000"/>
                </a:solidFill>
                <a:latin typeface="Arimo Bold"/>
              </a:rPr>
              <a:t>Azure Cognitive Services:</a:t>
            </a:r>
          </a:p>
          <a:p>
            <a:pPr algn="l">
              <a:lnSpc>
                <a:spcPts val="3671"/>
              </a:lnSpc>
            </a:pPr>
          </a:p>
          <a:p>
            <a:pPr algn="l" marL="660488" indent="-330244" lvl="1">
              <a:lnSpc>
                <a:spcPts val="3671"/>
              </a:lnSpc>
              <a:buFont typeface="Arial"/>
              <a:buChar char="•"/>
            </a:pPr>
            <a:r>
              <a:rPr lang="en-US" sz="3059" u="sng">
                <a:solidFill>
                  <a:srgbClr val="000000"/>
                </a:solidFill>
                <a:latin typeface="Arimo Bold"/>
              </a:rPr>
              <a:t>Azure API Management:</a:t>
            </a:r>
          </a:p>
          <a:p>
            <a:pPr algn="l">
              <a:lnSpc>
                <a:spcPts val="3671"/>
              </a:lnSpc>
            </a:pPr>
            <a:r>
              <a:rPr lang="en-US" sz="3059">
                <a:solidFill>
                  <a:srgbClr val="000000"/>
                </a:solidFill>
                <a:latin typeface="Arimo Bold"/>
              </a:rPr>
              <a:t> </a:t>
            </a:r>
          </a:p>
          <a:p>
            <a:pPr algn="l" marL="660488" indent="-330244" lvl="1">
              <a:lnSpc>
                <a:spcPts val="3671"/>
              </a:lnSpc>
              <a:buFont typeface="Arial"/>
              <a:buChar char="•"/>
            </a:pPr>
            <a:r>
              <a:rPr lang="en-US" sz="3059" u="sng">
                <a:solidFill>
                  <a:srgbClr val="000000"/>
                </a:solidFill>
                <a:latin typeface="Arimo Bold"/>
              </a:rPr>
              <a:t>Azure Key Vault:</a:t>
            </a:r>
          </a:p>
          <a:p>
            <a:pPr algn="l">
              <a:lnSpc>
                <a:spcPts val="3671"/>
              </a:lnSpc>
            </a:pPr>
          </a:p>
          <a:p>
            <a:pPr algn="l" marL="660488" indent="-330244" lvl="1">
              <a:lnSpc>
                <a:spcPts val="3671"/>
              </a:lnSpc>
              <a:buFont typeface="Arial"/>
              <a:buChar char="•"/>
            </a:pPr>
            <a:r>
              <a:rPr lang="en-US" sz="3059" u="sng">
                <a:solidFill>
                  <a:srgbClr val="000000"/>
                </a:solidFill>
                <a:latin typeface="Arimo Bold"/>
              </a:rPr>
              <a:t>Azure Monitor:</a:t>
            </a:r>
          </a:p>
          <a:p>
            <a:pPr algn="l">
              <a:lnSpc>
                <a:spcPts val="3671"/>
              </a:lnSpc>
            </a:pPr>
          </a:p>
          <a:p>
            <a:pPr algn="l" marL="660488" indent="-330244" lvl="1">
              <a:lnSpc>
                <a:spcPts val="3671"/>
              </a:lnSpc>
              <a:buFont typeface="Arial"/>
              <a:buChar char="•"/>
            </a:pPr>
            <a:r>
              <a:rPr lang="en-US" sz="3059" u="sng">
                <a:solidFill>
                  <a:srgbClr val="000000"/>
                </a:solidFill>
                <a:latin typeface="Arimo Bold"/>
              </a:rPr>
              <a:t>Azure Cosmos DB:</a:t>
            </a:r>
          </a:p>
          <a:p>
            <a:pPr algn="l">
              <a:lnSpc>
                <a:spcPts val="3671"/>
              </a:lnSpc>
              <a:spcBef>
                <a:spcPct val="0"/>
              </a:spcBef>
            </a:pPr>
          </a:p>
          <a:p>
            <a:pPr algn="l">
              <a:lnSpc>
                <a:spcPts val="3671"/>
              </a:lnSpc>
              <a:spcBef>
                <a:spcPct val="0"/>
              </a:spcBef>
            </a:pPr>
          </a:p>
        </p:txBody>
      </p:sp>
      <p:sp>
        <p:nvSpPr>
          <p:cNvPr name="TextBox 11" id="11"/>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Tools or resources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11424257" y="828745"/>
            <a:ext cx="7206062" cy="8629510"/>
          </a:xfrm>
          <a:custGeom>
            <a:avLst/>
            <a:gdLst/>
            <a:ahLst/>
            <a:cxnLst/>
            <a:rect r="r" b="b" t="t" l="l"/>
            <a:pathLst>
              <a:path h="8629510" w="7206062">
                <a:moveTo>
                  <a:pt x="0" y="0"/>
                </a:moveTo>
                <a:lnTo>
                  <a:pt x="7206062" y="0"/>
                </a:lnTo>
                <a:lnTo>
                  <a:pt x="7206062" y="8629510"/>
                </a:lnTo>
                <a:lnTo>
                  <a:pt x="0" y="8629510"/>
                </a:lnTo>
                <a:lnTo>
                  <a:pt x="0" y="0"/>
                </a:lnTo>
                <a:close/>
              </a:path>
            </a:pathLst>
          </a:custGeom>
          <a:blipFill>
            <a:blip r:embed="rId5"/>
            <a:stretch>
              <a:fillRect l="0" t="-2236" r="0" b="-3095"/>
            </a:stretch>
          </a:blipFill>
        </p:spPr>
      </p:sp>
      <p:sp>
        <p:nvSpPr>
          <p:cNvPr name="TextBox 6" id="6"/>
          <p:cNvSpPr txBox="true"/>
          <p:nvPr/>
        </p:nvSpPr>
        <p:spPr>
          <a:xfrm rot="0">
            <a:off x="158191" y="1266681"/>
            <a:ext cx="12175050" cy="733286"/>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Present your solution, talk about methodology, architecture &amp; scalability</a:t>
            </a:r>
          </a:p>
          <a:p>
            <a:pPr algn="l">
              <a:lnSpc>
                <a:spcPts val="2879"/>
              </a:lnSpc>
            </a:pPr>
          </a:p>
        </p:txBody>
      </p:sp>
      <p:grpSp>
        <p:nvGrpSpPr>
          <p:cNvPr name="Group 7" id="7"/>
          <p:cNvGrpSpPr/>
          <p:nvPr/>
        </p:nvGrpSpPr>
        <p:grpSpPr>
          <a:xfrm rot="0">
            <a:off x="286249" y="1885009"/>
            <a:ext cx="10680558" cy="7640402"/>
            <a:chOff x="0" y="0"/>
            <a:chExt cx="2812986" cy="2012287"/>
          </a:xfrm>
        </p:grpSpPr>
        <p:sp>
          <p:nvSpPr>
            <p:cNvPr name="Freeform 8" id="8"/>
            <p:cNvSpPr/>
            <p:nvPr/>
          </p:nvSpPr>
          <p:spPr>
            <a:xfrm flipH="false" flipV="false" rot="0">
              <a:off x="0" y="0"/>
              <a:ext cx="2812986" cy="2012287"/>
            </a:xfrm>
            <a:custGeom>
              <a:avLst/>
              <a:gdLst/>
              <a:ahLst/>
              <a:cxnLst/>
              <a:rect r="r" b="b" t="t" l="l"/>
              <a:pathLst>
                <a:path h="2012287" w="2812986">
                  <a:moveTo>
                    <a:pt x="0" y="0"/>
                  </a:moveTo>
                  <a:lnTo>
                    <a:pt x="2812986" y="0"/>
                  </a:lnTo>
                  <a:lnTo>
                    <a:pt x="2812986"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9" id="9"/>
            <p:cNvSpPr txBox="true"/>
            <p:nvPr/>
          </p:nvSpPr>
          <p:spPr>
            <a:xfrm>
              <a:off x="0" y="-9525"/>
              <a:ext cx="2812986" cy="2021812"/>
            </a:xfrm>
            <a:prstGeom prst="rect">
              <a:avLst/>
            </a:prstGeom>
          </p:spPr>
          <p:txBody>
            <a:bodyPr anchor="ctr" rtlCol="false" tIns="50800" lIns="50800" bIns="50800" rIns="50800"/>
            <a:lstStyle/>
            <a:p>
              <a:pPr algn="ctr">
                <a:lnSpc>
                  <a:spcPts val="2879"/>
                </a:lnSpc>
              </a:pPr>
            </a:p>
          </p:txBody>
        </p:sp>
      </p:grpSp>
      <p:sp>
        <p:nvSpPr>
          <p:cNvPr name="TextBox 10" id="10"/>
          <p:cNvSpPr txBox="true"/>
          <p:nvPr/>
        </p:nvSpPr>
        <p:spPr>
          <a:xfrm rot="0">
            <a:off x="443942" y="2114550"/>
            <a:ext cx="10408502" cy="7142688"/>
          </a:xfrm>
          <a:prstGeom prst="rect">
            <a:avLst/>
          </a:prstGeom>
        </p:spPr>
        <p:txBody>
          <a:bodyPr anchor="t" rtlCol="false" tIns="0" lIns="0" bIns="0" rIns="0">
            <a:spAutoFit/>
          </a:bodyPr>
          <a:lstStyle/>
          <a:p>
            <a:pPr algn="l">
              <a:lnSpc>
                <a:spcPts val="2613"/>
              </a:lnSpc>
              <a:spcBef>
                <a:spcPct val="0"/>
              </a:spcBef>
            </a:pPr>
          </a:p>
          <a:p>
            <a:pPr algn="l">
              <a:lnSpc>
                <a:spcPts val="2613"/>
              </a:lnSpc>
              <a:spcBef>
                <a:spcPct val="0"/>
              </a:spcBef>
            </a:pPr>
            <a:r>
              <a:rPr lang="en-US" sz="2177" u="sng">
                <a:solidFill>
                  <a:srgbClr val="000000"/>
                </a:solidFill>
                <a:latin typeface="Arimo Bold"/>
              </a:rPr>
              <a:t>Methodology</a:t>
            </a:r>
          </a:p>
          <a:p>
            <a:pPr algn="l">
              <a:lnSpc>
                <a:spcPts val="2613"/>
              </a:lnSpc>
              <a:spcBef>
                <a:spcPct val="0"/>
              </a:spcBef>
            </a:pPr>
            <a:r>
              <a:rPr lang="en-US" sz="2177">
                <a:solidFill>
                  <a:srgbClr val="000000"/>
                </a:solidFill>
                <a:latin typeface="Arimo"/>
              </a:rPr>
              <a:t>1.</a:t>
            </a:r>
            <a:r>
              <a:rPr lang="en-US" sz="2177">
                <a:solidFill>
                  <a:srgbClr val="000000"/>
                </a:solidFill>
                <a:latin typeface="Arimo Bold"/>
              </a:rPr>
              <a:t> Data Collection and Preparation</a:t>
            </a:r>
          </a:p>
          <a:p>
            <a:pPr algn="l" marL="470172" indent="-235086" lvl="1">
              <a:lnSpc>
                <a:spcPts val="2613"/>
              </a:lnSpc>
              <a:spcBef>
                <a:spcPct val="0"/>
              </a:spcBef>
              <a:buFont typeface="Arial"/>
              <a:buChar char="•"/>
            </a:pPr>
            <a:r>
              <a:rPr lang="en-US" sz="2177">
                <a:solidFill>
                  <a:srgbClr val="000000"/>
                </a:solidFill>
                <a:latin typeface="Arimo Bold"/>
              </a:rPr>
              <a:t>Azure Databricks:</a:t>
            </a:r>
            <a:r>
              <a:rPr lang="en-US" sz="2177">
                <a:solidFill>
                  <a:srgbClr val="000000"/>
                </a:solidFill>
                <a:latin typeface="Arimo"/>
              </a:rPr>
              <a:t> Use this platform for big data processing and to clean, transform, and prepare data for analysis and model training.</a:t>
            </a:r>
          </a:p>
          <a:p>
            <a:pPr algn="l">
              <a:lnSpc>
                <a:spcPts val="2613"/>
              </a:lnSpc>
              <a:spcBef>
                <a:spcPct val="0"/>
              </a:spcBef>
            </a:pPr>
            <a:r>
              <a:rPr lang="en-US" sz="2177">
                <a:solidFill>
                  <a:srgbClr val="000000"/>
                </a:solidFill>
                <a:latin typeface="Arimo"/>
              </a:rPr>
              <a:t>2. </a:t>
            </a:r>
            <a:r>
              <a:rPr lang="en-US" sz="2177">
                <a:solidFill>
                  <a:srgbClr val="000000"/>
                </a:solidFill>
                <a:latin typeface="Arimo Bold"/>
              </a:rPr>
              <a:t>Model Building and Training</a:t>
            </a:r>
          </a:p>
          <a:p>
            <a:pPr algn="l" marL="470172" indent="-235086" lvl="1">
              <a:lnSpc>
                <a:spcPts val="2613"/>
              </a:lnSpc>
              <a:spcBef>
                <a:spcPct val="0"/>
              </a:spcBef>
              <a:buFont typeface="Arial"/>
              <a:buChar char="•"/>
            </a:pPr>
            <a:r>
              <a:rPr lang="en-US" sz="2177">
                <a:solidFill>
                  <a:srgbClr val="000000"/>
                </a:solidFill>
                <a:latin typeface="Arimo Bold"/>
              </a:rPr>
              <a:t>Azure Machine Learning:</a:t>
            </a:r>
            <a:r>
              <a:rPr lang="en-US" sz="2177">
                <a:solidFill>
                  <a:srgbClr val="000000"/>
                </a:solidFill>
                <a:latin typeface="Arimo"/>
              </a:rPr>
              <a:t> Build, train, and validate machine learning models using Azure ML. </a:t>
            </a:r>
          </a:p>
          <a:p>
            <a:pPr algn="l">
              <a:lnSpc>
                <a:spcPts val="2613"/>
              </a:lnSpc>
              <a:spcBef>
                <a:spcPct val="0"/>
              </a:spcBef>
            </a:pPr>
            <a:r>
              <a:rPr lang="en-US" sz="2177">
                <a:solidFill>
                  <a:srgbClr val="000000"/>
                </a:solidFill>
                <a:latin typeface="Arimo"/>
              </a:rPr>
              <a:t>3. </a:t>
            </a:r>
            <a:r>
              <a:rPr lang="en-US" sz="2177">
                <a:solidFill>
                  <a:srgbClr val="000000"/>
                </a:solidFill>
                <a:latin typeface="Arimo Bold"/>
              </a:rPr>
              <a:t>Model Deployment and API Management</a:t>
            </a:r>
          </a:p>
          <a:p>
            <a:pPr algn="l" marL="470172" indent="-235086" lvl="1">
              <a:lnSpc>
                <a:spcPts val="2613"/>
              </a:lnSpc>
              <a:spcBef>
                <a:spcPct val="0"/>
              </a:spcBef>
              <a:buFont typeface="Arial"/>
              <a:buChar char="•"/>
            </a:pPr>
            <a:r>
              <a:rPr lang="en-US" sz="2177">
                <a:solidFill>
                  <a:srgbClr val="000000"/>
                </a:solidFill>
                <a:latin typeface="Arimo Bold"/>
              </a:rPr>
              <a:t>Azure Kubernetes Service (AKS):</a:t>
            </a:r>
            <a:r>
              <a:rPr lang="en-US" sz="2177">
                <a:solidFill>
                  <a:srgbClr val="000000"/>
                </a:solidFill>
                <a:latin typeface="Arimo"/>
              </a:rPr>
              <a:t> Deploy machine learning models as microservices in a scalable and containerized environment.</a:t>
            </a:r>
          </a:p>
          <a:p>
            <a:pPr algn="l" marL="470172" indent="-235086" lvl="1">
              <a:lnSpc>
                <a:spcPts val="2613"/>
              </a:lnSpc>
              <a:spcBef>
                <a:spcPct val="0"/>
              </a:spcBef>
              <a:buFont typeface="Arial"/>
              <a:buChar char="•"/>
            </a:pPr>
            <a:r>
              <a:rPr lang="en-US" sz="2177">
                <a:solidFill>
                  <a:srgbClr val="000000"/>
                </a:solidFill>
                <a:latin typeface="Arimo Bold"/>
              </a:rPr>
              <a:t>Azure API Management:</a:t>
            </a:r>
            <a:r>
              <a:rPr lang="en-US" sz="2177">
                <a:solidFill>
                  <a:srgbClr val="000000"/>
                </a:solidFill>
                <a:latin typeface="Arimo"/>
              </a:rPr>
              <a:t> Create, publish, and manage APIs that allow external applications and services to interact with the deployed models.</a:t>
            </a:r>
          </a:p>
          <a:p>
            <a:pPr algn="l">
              <a:lnSpc>
                <a:spcPts val="2613"/>
              </a:lnSpc>
              <a:spcBef>
                <a:spcPct val="0"/>
              </a:spcBef>
            </a:pPr>
            <a:r>
              <a:rPr lang="en-US" sz="2177">
                <a:solidFill>
                  <a:srgbClr val="000000"/>
                </a:solidFill>
                <a:latin typeface="Arimo"/>
              </a:rPr>
              <a:t>4. </a:t>
            </a:r>
            <a:r>
              <a:rPr lang="en-US" sz="2177">
                <a:solidFill>
                  <a:srgbClr val="000000"/>
                </a:solidFill>
                <a:latin typeface="Arimo Bold"/>
              </a:rPr>
              <a:t>Real-Time Advisory and Adaptation</a:t>
            </a:r>
          </a:p>
          <a:p>
            <a:pPr algn="l" marL="470172" indent="-235086" lvl="1">
              <a:lnSpc>
                <a:spcPts val="2613"/>
              </a:lnSpc>
              <a:spcBef>
                <a:spcPct val="0"/>
              </a:spcBef>
              <a:buFont typeface="Arial"/>
              <a:buChar char="•"/>
            </a:pPr>
            <a:r>
              <a:rPr lang="en-US" sz="2177">
                <a:solidFill>
                  <a:srgbClr val="000000"/>
                </a:solidFill>
                <a:latin typeface="Arimo Bold"/>
              </a:rPr>
              <a:t>Azure Cosmos DB:</a:t>
            </a:r>
            <a:r>
              <a:rPr lang="en-US" sz="2177">
                <a:solidFill>
                  <a:srgbClr val="000000"/>
                </a:solidFill>
                <a:latin typeface="Arimo"/>
              </a:rPr>
              <a:t> Database</a:t>
            </a:r>
          </a:p>
          <a:p>
            <a:pPr algn="l">
              <a:lnSpc>
                <a:spcPts val="2613"/>
              </a:lnSpc>
              <a:spcBef>
                <a:spcPct val="0"/>
              </a:spcBef>
            </a:pPr>
            <a:r>
              <a:rPr lang="en-US" sz="2177">
                <a:solidFill>
                  <a:srgbClr val="000000"/>
                </a:solidFill>
                <a:latin typeface="Arimo"/>
              </a:rPr>
              <a:t>5. </a:t>
            </a:r>
            <a:r>
              <a:rPr lang="en-US" sz="2177">
                <a:solidFill>
                  <a:srgbClr val="000000"/>
                </a:solidFill>
                <a:latin typeface="Arimo Bold"/>
              </a:rPr>
              <a:t>Security and Compliance</a:t>
            </a:r>
          </a:p>
          <a:p>
            <a:pPr algn="l" marL="470172" indent="-235086" lvl="1">
              <a:lnSpc>
                <a:spcPts val="2613"/>
              </a:lnSpc>
              <a:spcBef>
                <a:spcPct val="0"/>
              </a:spcBef>
              <a:buFont typeface="Arial"/>
              <a:buChar char="•"/>
            </a:pPr>
            <a:r>
              <a:rPr lang="en-US" sz="2177">
                <a:solidFill>
                  <a:srgbClr val="000000"/>
                </a:solidFill>
                <a:latin typeface="Arimo Bold"/>
              </a:rPr>
              <a:t>Azure Key Vault:</a:t>
            </a:r>
            <a:r>
              <a:rPr lang="en-US" sz="2177">
                <a:solidFill>
                  <a:srgbClr val="000000"/>
                </a:solidFill>
                <a:latin typeface="Arimo"/>
              </a:rPr>
              <a:t> Securely manage sensitive information, including API keys, passwords, and certificates.</a:t>
            </a:r>
          </a:p>
          <a:p>
            <a:pPr algn="l">
              <a:lnSpc>
                <a:spcPts val="2613"/>
              </a:lnSpc>
              <a:spcBef>
                <a:spcPct val="0"/>
              </a:spcBef>
            </a:pPr>
            <a:r>
              <a:rPr lang="en-US" sz="2177">
                <a:solidFill>
                  <a:srgbClr val="000000"/>
                </a:solidFill>
                <a:latin typeface="Arimo"/>
              </a:rPr>
              <a:t>6. </a:t>
            </a:r>
            <a:r>
              <a:rPr lang="en-US" sz="2177">
                <a:solidFill>
                  <a:srgbClr val="000000"/>
                </a:solidFill>
                <a:latin typeface="Arimo Bold"/>
              </a:rPr>
              <a:t>Monitoring and Continuous Improvement</a:t>
            </a:r>
          </a:p>
          <a:p>
            <a:pPr algn="l" marL="470172" indent="-235086" lvl="1">
              <a:lnSpc>
                <a:spcPts val="2613"/>
              </a:lnSpc>
              <a:spcBef>
                <a:spcPct val="0"/>
              </a:spcBef>
              <a:buFont typeface="Arial"/>
              <a:buChar char="•"/>
            </a:pPr>
            <a:r>
              <a:rPr lang="en-US" sz="2177">
                <a:solidFill>
                  <a:srgbClr val="000000"/>
                </a:solidFill>
                <a:latin typeface="Arimo Bold"/>
              </a:rPr>
              <a:t>Azure Monitor: </a:t>
            </a:r>
            <a:r>
              <a:rPr lang="en-US" sz="2177">
                <a:solidFill>
                  <a:srgbClr val="000000"/>
                </a:solidFill>
                <a:latin typeface="Arimo"/>
              </a:rPr>
              <a:t>Provide full-stack monitoring to track application performance, detect issues, and optimize the system.</a:t>
            </a:r>
          </a:p>
          <a:p>
            <a:pPr algn="l">
              <a:lnSpc>
                <a:spcPts val="2613"/>
              </a:lnSpc>
              <a:spcBef>
                <a:spcPct val="0"/>
              </a:spcBef>
            </a:pPr>
          </a:p>
        </p:txBody>
      </p:sp>
      <p:sp>
        <p:nvSpPr>
          <p:cNvPr name="TextBox 11" id="11"/>
          <p:cNvSpPr txBox="true"/>
          <p:nvPr/>
        </p:nvSpPr>
        <p:spPr>
          <a:xfrm rot="0">
            <a:off x="91425" y="416700"/>
            <a:ext cx="12979093" cy="657134"/>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Proposed Solution:</a:t>
            </a:r>
          </a:p>
        </p:txBody>
      </p:sp>
      <p:sp>
        <p:nvSpPr>
          <p:cNvPr name="TextBox 12" id="12"/>
          <p:cNvSpPr txBox="true"/>
          <p:nvPr/>
        </p:nvSpPr>
        <p:spPr>
          <a:xfrm rot="0">
            <a:off x="13769042" y="457340"/>
            <a:ext cx="1795591" cy="733286"/>
          </a:xfrm>
          <a:prstGeom prst="rect">
            <a:avLst/>
          </a:prstGeom>
        </p:spPr>
        <p:txBody>
          <a:bodyPr anchor="t" rtlCol="false" tIns="0" lIns="0" bIns="0" rIns="0">
            <a:spAutoFit/>
          </a:bodyPr>
          <a:lstStyle/>
          <a:p>
            <a:pPr algn="ctr">
              <a:lnSpc>
                <a:spcPts val="2879"/>
              </a:lnSpc>
            </a:pPr>
            <a:r>
              <a:rPr lang="en-US" sz="2400">
                <a:solidFill>
                  <a:srgbClr val="000000"/>
                </a:solidFill>
                <a:latin typeface="Arimo Bold"/>
              </a:rPr>
              <a:t>Architecture</a:t>
            </a:r>
          </a:p>
          <a:p>
            <a:pPr algn="ctr">
              <a:lnSpc>
                <a:spcPts val="2879"/>
              </a:lnSpc>
              <a:spcBef>
                <a:spcPct val="0"/>
              </a:spcBef>
            </a:pPr>
          </a:p>
        </p:txBody>
      </p:sp>
      <p:sp>
        <p:nvSpPr>
          <p:cNvPr name="AutoShape 13" id="13"/>
          <p:cNvSpPr/>
          <p:nvPr/>
        </p:nvSpPr>
        <p:spPr>
          <a:xfrm flipH="true">
            <a:off x="11424257" y="0"/>
            <a:ext cx="19050" cy="12229674"/>
          </a:xfrm>
          <a:prstGeom prst="line">
            <a:avLst/>
          </a:prstGeom>
          <a:ln cap="flat" w="38100">
            <a:solidFill>
              <a:srgbClr val="000000"/>
            </a:solidFill>
            <a:prstDash val="sysDot"/>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Key Differentiators &amp; Adoption Plan</a:t>
            </a:r>
          </a:p>
        </p:txBody>
      </p:sp>
      <p:sp>
        <p:nvSpPr>
          <p:cNvPr name="TextBox 6" id="6"/>
          <p:cNvSpPr txBox="true"/>
          <p:nvPr/>
        </p:nvSpPr>
        <p:spPr>
          <a:xfrm rot="0">
            <a:off x="158191" y="1105163"/>
            <a:ext cx="12175050" cy="37140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How is your solution better than alternatives and how do you plan to build adoption?</a:t>
            </a:r>
          </a:p>
        </p:txBody>
      </p:sp>
      <p:grpSp>
        <p:nvGrpSpPr>
          <p:cNvPr name="Group 7" id="7"/>
          <p:cNvGrpSpPr/>
          <p:nvPr/>
        </p:nvGrpSpPr>
        <p:grpSpPr>
          <a:xfrm rot="0">
            <a:off x="286249" y="1683015"/>
            <a:ext cx="16973051" cy="7640402"/>
            <a:chOff x="0" y="0"/>
            <a:chExt cx="4470269" cy="2012287"/>
          </a:xfrm>
        </p:grpSpPr>
        <p:sp>
          <p:nvSpPr>
            <p:cNvPr name="Freeform 8" id="8"/>
            <p:cNvSpPr/>
            <p:nvPr/>
          </p:nvSpPr>
          <p:spPr>
            <a:xfrm flipH="false" flipV="false" rot="0">
              <a:off x="0" y="0"/>
              <a:ext cx="4470269" cy="2012287"/>
            </a:xfrm>
            <a:custGeom>
              <a:avLst/>
              <a:gdLst/>
              <a:ahLst/>
              <a:cxnLst/>
              <a:rect r="r" b="b" t="t" l="l"/>
              <a:pathLst>
                <a:path h="2012287" w="4470269">
                  <a:moveTo>
                    <a:pt x="0" y="0"/>
                  </a:moveTo>
                  <a:lnTo>
                    <a:pt x="4470269" y="0"/>
                  </a:lnTo>
                  <a:lnTo>
                    <a:pt x="4470269"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9" id="9"/>
            <p:cNvSpPr txBox="true"/>
            <p:nvPr/>
          </p:nvSpPr>
          <p:spPr>
            <a:xfrm>
              <a:off x="0" y="-9525"/>
              <a:ext cx="4470269" cy="2021812"/>
            </a:xfrm>
            <a:prstGeom prst="rect">
              <a:avLst/>
            </a:prstGeom>
          </p:spPr>
          <p:txBody>
            <a:bodyPr anchor="ctr" rtlCol="false" tIns="50800" lIns="50800" bIns="50800" rIns="50800"/>
            <a:lstStyle/>
            <a:p>
              <a:pPr algn="ctr">
                <a:lnSpc>
                  <a:spcPts val="2879"/>
                </a:lnSpc>
              </a:pPr>
            </a:p>
          </p:txBody>
        </p:sp>
      </p:grpSp>
      <p:sp>
        <p:nvSpPr>
          <p:cNvPr name="TextBox 10" id="10"/>
          <p:cNvSpPr txBox="true"/>
          <p:nvPr/>
        </p:nvSpPr>
        <p:spPr>
          <a:xfrm rot="0">
            <a:off x="707746" y="2277612"/>
            <a:ext cx="7767196" cy="2865888"/>
          </a:xfrm>
          <a:prstGeom prst="rect">
            <a:avLst/>
          </a:prstGeom>
        </p:spPr>
        <p:txBody>
          <a:bodyPr anchor="t" rtlCol="false" tIns="0" lIns="0" bIns="0" rIns="0">
            <a:spAutoFit/>
          </a:bodyPr>
          <a:lstStyle/>
          <a:p>
            <a:pPr algn="l">
              <a:lnSpc>
                <a:spcPts val="4513"/>
              </a:lnSpc>
              <a:spcBef>
                <a:spcPct val="0"/>
              </a:spcBef>
            </a:pPr>
            <a:r>
              <a:rPr lang="en-US" sz="3761">
                <a:solidFill>
                  <a:srgbClr val="000000"/>
                </a:solidFill>
                <a:latin typeface="Arimo Bold"/>
              </a:rPr>
              <a:t>Key Features of Our Solution:</a:t>
            </a:r>
          </a:p>
          <a:p>
            <a:pPr algn="l" marL="812005" indent="-406002" lvl="1">
              <a:lnSpc>
                <a:spcPts val="4513"/>
              </a:lnSpc>
              <a:buFont typeface="Arial"/>
              <a:buChar char="•"/>
            </a:pPr>
            <a:r>
              <a:rPr lang="en-US" sz="3761">
                <a:solidFill>
                  <a:srgbClr val="000000"/>
                </a:solidFill>
                <a:latin typeface="Arimo"/>
              </a:rPr>
              <a:t>Personalized, Real-Time Advice</a:t>
            </a:r>
          </a:p>
          <a:p>
            <a:pPr algn="l" marL="812005" indent="-406002" lvl="1">
              <a:lnSpc>
                <a:spcPts val="4513"/>
              </a:lnSpc>
              <a:buFont typeface="Arial"/>
              <a:buChar char="•"/>
            </a:pPr>
            <a:r>
              <a:rPr lang="en-US" sz="3761">
                <a:solidFill>
                  <a:srgbClr val="000000"/>
                </a:solidFill>
                <a:latin typeface="Arimo"/>
              </a:rPr>
              <a:t>Advanced Cognitive Capabilities</a:t>
            </a:r>
          </a:p>
          <a:p>
            <a:pPr algn="l" marL="812005" indent="-406002" lvl="1">
              <a:lnSpc>
                <a:spcPts val="4513"/>
              </a:lnSpc>
              <a:buFont typeface="Arial"/>
              <a:buChar char="•"/>
            </a:pPr>
            <a:r>
              <a:rPr lang="en-US" sz="3761">
                <a:solidFill>
                  <a:srgbClr val="000000"/>
                </a:solidFill>
                <a:latin typeface="Arimo"/>
              </a:rPr>
              <a:t>Robust Security and Compliance</a:t>
            </a:r>
          </a:p>
          <a:p>
            <a:pPr algn="l" marL="812005" indent="-406002" lvl="1">
              <a:lnSpc>
                <a:spcPts val="4513"/>
              </a:lnSpc>
              <a:buFont typeface="Arial"/>
              <a:buChar char="•"/>
            </a:pPr>
            <a:r>
              <a:rPr lang="en-US" sz="3761">
                <a:solidFill>
                  <a:srgbClr val="000000"/>
                </a:solidFill>
                <a:latin typeface="Arimo"/>
              </a:rPr>
              <a:t>Scalability and Performance</a:t>
            </a:r>
          </a:p>
        </p:txBody>
      </p:sp>
      <p:sp>
        <p:nvSpPr>
          <p:cNvPr name="TextBox 11" id="11"/>
          <p:cNvSpPr txBox="true"/>
          <p:nvPr/>
        </p:nvSpPr>
        <p:spPr>
          <a:xfrm rot="0">
            <a:off x="707746" y="5601932"/>
            <a:ext cx="8369662" cy="3298490"/>
          </a:xfrm>
          <a:prstGeom prst="rect">
            <a:avLst/>
          </a:prstGeom>
        </p:spPr>
        <p:txBody>
          <a:bodyPr anchor="t" rtlCol="false" tIns="0" lIns="0" bIns="0" rIns="0">
            <a:spAutoFit/>
          </a:bodyPr>
          <a:lstStyle/>
          <a:p>
            <a:pPr algn="l">
              <a:lnSpc>
                <a:spcPts val="3728"/>
              </a:lnSpc>
              <a:spcBef>
                <a:spcPct val="0"/>
              </a:spcBef>
            </a:pPr>
            <a:r>
              <a:rPr lang="en-US" sz="3107">
                <a:solidFill>
                  <a:srgbClr val="000000"/>
                </a:solidFill>
                <a:latin typeface="Arimo Bold"/>
              </a:rPr>
              <a:t>Adoption Strategy:</a:t>
            </a:r>
          </a:p>
          <a:p>
            <a:pPr algn="l" marL="670812" indent="-335406" lvl="1">
              <a:lnSpc>
                <a:spcPts val="3728"/>
              </a:lnSpc>
              <a:buFont typeface="Arial"/>
              <a:buChar char="•"/>
            </a:pPr>
            <a:r>
              <a:rPr lang="en-US" sz="3107">
                <a:solidFill>
                  <a:srgbClr val="000000"/>
                </a:solidFill>
                <a:latin typeface="Arimo"/>
              </a:rPr>
              <a:t>Customer Education and Awareness:</a:t>
            </a:r>
          </a:p>
          <a:p>
            <a:pPr algn="l" marL="670812" indent="-335406" lvl="1">
              <a:lnSpc>
                <a:spcPts val="3728"/>
              </a:lnSpc>
              <a:buFont typeface="Arial"/>
              <a:buChar char="•"/>
            </a:pPr>
            <a:r>
              <a:rPr lang="en-US" sz="3107">
                <a:solidFill>
                  <a:srgbClr val="000000"/>
                </a:solidFill>
                <a:latin typeface="Arimo"/>
              </a:rPr>
              <a:t>Partnerships with Financial Institutions</a:t>
            </a:r>
          </a:p>
          <a:p>
            <a:pPr algn="l" marL="670812" indent="-335406" lvl="1">
              <a:lnSpc>
                <a:spcPts val="3728"/>
              </a:lnSpc>
              <a:buFont typeface="Arial"/>
              <a:buChar char="•"/>
            </a:pPr>
            <a:r>
              <a:rPr lang="en-US" sz="3107">
                <a:solidFill>
                  <a:srgbClr val="000000"/>
                </a:solidFill>
                <a:latin typeface="Arimo"/>
              </a:rPr>
              <a:t>Freemium and Trial Models</a:t>
            </a:r>
          </a:p>
          <a:p>
            <a:pPr algn="l" marL="670812" indent="-335406" lvl="1">
              <a:lnSpc>
                <a:spcPts val="3728"/>
              </a:lnSpc>
              <a:buFont typeface="Arial"/>
              <a:buChar char="•"/>
            </a:pPr>
            <a:r>
              <a:rPr lang="en-US" sz="3107">
                <a:solidFill>
                  <a:srgbClr val="000000"/>
                </a:solidFill>
                <a:latin typeface="Arimo"/>
              </a:rPr>
              <a:t>Customer Testimonials and Case Studies</a:t>
            </a:r>
          </a:p>
          <a:p>
            <a:pPr algn="l" marL="670812" indent="-335406" lvl="1">
              <a:lnSpc>
                <a:spcPts val="3728"/>
              </a:lnSpc>
              <a:buFont typeface="Arial"/>
              <a:buChar char="•"/>
            </a:pPr>
            <a:r>
              <a:rPr lang="en-US" sz="3107">
                <a:solidFill>
                  <a:srgbClr val="000000"/>
                </a:solidFill>
                <a:latin typeface="Arimo"/>
              </a:rPr>
              <a:t>Seamless Onboarding and User Experience</a:t>
            </a:r>
          </a:p>
          <a:p>
            <a:pPr algn="l">
              <a:lnSpc>
                <a:spcPts val="372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1818642"/>
            <a:ext cx="12150910" cy="4938333"/>
          </a:xfrm>
          <a:prstGeom prst="rect">
            <a:avLst/>
          </a:prstGeom>
        </p:spPr>
        <p:txBody>
          <a:bodyPr anchor="t" rtlCol="false" tIns="0" lIns="0" bIns="0" rIns="0">
            <a:spAutoFit/>
          </a:bodyPr>
          <a:lstStyle/>
          <a:p>
            <a:pPr algn="l">
              <a:lnSpc>
                <a:spcPts val="2874"/>
              </a:lnSpc>
            </a:pPr>
            <a:r>
              <a:rPr lang="en-US" sz="2395">
                <a:solidFill>
                  <a:srgbClr val="222222"/>
                </a:solidFill>
                <a:latin typeface="Arimo"/>
              </a:rPr>
              <a:t>How far it can go?</a:t>
            </a:r>
          </a:p>
        </p:txBody>
      </p:sp>
      <p:grpSp>
        <p:nvGrpSpPr>
          <p:cNvPr name="Group 6" id="6"/>
          <p:cNvGrpSpPr/>
          <p:nvPr/>
        </p:nvGrpSpPr>
        <p:grpSpPr>
          <a:xfrm rot="0">
            <a:off x="409844" y="2532740"/>
            <a:ext cx="9456542" cy="1856985"/>
            <a:chOff x="0" y="0"/>
            <a:chExt cx="2490612" cy="489082"/>
          </a:xfrm>
        </p:grpSpPr>
        <p:sp>
          <p:nvSpPr>
            <p:cNvPr name="Freeform 7" id="7"/>
            <p:cNvSpPr/>
            <p:nvPr/>
          </p:nvSpPr>
          <p:spPr>
            <a:xfrm flipH="false" flipV="false" rot="0">
              <a:off x="0" y="0"/>
              <a:ext cx="2490612" cy="489082"/>
            </a:xfrm>
            <a:custGeom>
              <a:avLst/>
              <a:gdLst/>
              <a:ahLst/>
              <a:cxnLst/>
              <a:rect r="r" b="b" t="t" l="l"/>
              <a:pathLst>
                <a:path h="489082" w="2490612">
                  <a:moveTo>
                    <a:pt x="41753" y="0"/>
                  </a:moveTo>
                  <a:lnTo>
                    <a:pt x="2448859" y="0"/>
                  </a:lnTo>
                  <a:cubicBezTo>
                    <a:pt x="2471918" y="0"/>
                    <a:pt x="2490612" y="18693"/>
                    <a:pt x="2490612" y="41753"/>
                  </a:cubicBezTo>
                  <a:lnTo>
                    <a:pt x="2490612" y="447330"/>
                  </a:lnTo>
                  <a:cubicBezTo>
                    <a:pt x="2490612" y="470389"/>
                    <a:pt x="2471918" y="489082"/>
                    <a:pt x="2448859" y="489082"/>
                  </a:cubicBezTo>
                  <a:lnTo>
                    <a:pt x="41753" y="489082"/>
                  </a:lnTo>
                  <a:cubicBezTo>
                    <a:pt x="18693" y="489082"/>
                    <a:pt x="0" y="470389"/>
                    <a:pt x="0" y="447330"/>
                  </a:cubicBezTo>
                  <a:lnTo>
                    <a:pt x="0" y="41753"/>
                  </a:lnTo>
                  <a:cubicBezTo>
                    <a:pt x="0" y="18693"/>
                    <a:pt x="18693" y="0"/>
                    <a:pt x="41753" y="0"/>
                  </a:cubicBez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2490612" cy="498607"/>
            </a:xfrm>
            <a:prstGeom prst="rect">
              <a:avLst/>
            </a:prstGeom>
          </p:spPr>
          <p:txBody>
            <a:bodyPr anchor="ctr" rtlCol="false" tIns="50800" lIns="50800" bIns="50800" rIns="50800"/>
            <a:lstStyle/>
            <a:p>
              <a:pPr algn="ctr">
                <a:lnSpc>
                  <a:spcPts val="2879"/>
                </a:lnSpc>
              </a:pPr>
            </a:p>
          </p:txBody>
        </p:sp>
      </p:grpSp>
      <p:grpSp>
        <p:nvGrpSpPr>
          <p:cNvPr name="Group 9" id="9"/>
          <p:cNvGrpSpPr/>
          <p:nvPr/>
        </p:nvGrpSpPr>
        <p:grpSpPr>
          <a:xfrm rot="0">
            <a:off x="409844" y="4553148"/>
            <a:ext cx="17437431" cy="4972263"/>
            <a:chOff x="0" y="0"/>
            <a:chExt cx="4592575" cy="1309567"/>
          </a:xfrm>
        </p:grpSpPr>
        <p:sp>
          <p:nvSpPr>
            <p:cNvPr name="Freeform 10" id="10"/>
            <p:cNvSpPr/>
            <p:nvPr/>
          </p:nvSpPr>
          <p:spPr>
            <a:xfrm flipH="false" flipV="false" rot="0">
              <a:off x="0" y="0"/>
              <a:ext cx="4592575" cy="1309567"/>
            </a:xfrm>
            <a:custGeom>
              <a:avLst/>
              <a:gdLst/>
              <a:ahLst/>
              <a:cxnLst/>
              <a:rect r="r" b="b" t="t" l="l"/>
              <a:pathLst>
                <a:path h="1309567" w="4592575">
                  <a:moveTo>
                    <a:pt x="22643" y="0"/>
                  </a:moveTo>
                  <a:lnTo>
                    <a:pt x="4569932" y="0"/>
                  </a:lnTo>
                  <a:cubicBezTo>
                    <a:pt x="4582437" y="0"/>
                    <a:pt x="4592575" y="10138"/>
                    <a:pt x="4592575" y="22643"/>
                  </a:cubicBezTo>
                  <a:lnTo>
                    <a:pt x="4592575" y="1286924"/>
                  </a:lnTo>
                  <a:cubicBezTo>
                    <a:pt x="4592575" y="1299430"/>
                    <a:pt x="4582437" y="1309567"/>
                    <a:pt x="4569932" y="1309567"/>
                  </a:cubicBezTo>
                  <a:lnTo>
                    <a:pt x="22643" y="1309567"/>
                  </a:lnTo>
                  <a:cubicBezTo>
                    <a:pt x="10138" y="1309567"/>
                    <a:pt x="0" y="1299430"/>
                    <a:pt x="0" y="1286924"/>
                  </a:cubicBezTo>
                  <a:lnTo>
                    <a:pt x="0" y="22643"/>
                  </a:lnTo>
                  <a:cubicBezTo>
                    <a:pt x="0" y="10138"/>
                    <a:pt x="10138" y="0"/>
                    <a:pt x="22643" y="0"/>
                  </a:cubicBezTo>
                  <a:close/>
                </a:path>
              </a:pathLst>
            </a:custGeom>
            <a:gradFill rotWithShape="true">
              <a:gsLst>
                <a:gs pos="0">
                  <a:srgbClr val="FFDE59">
                    <a:alpha val="100000"/>
                  </a:srgbClr>
                </a:gs>
                <a:gs pos="100000">
                  <a:srgbClr val="FF914D">
                    <a:alpha val="100000"/>
                  </a:srgbClr>
                </a:gs>
              </a:gsLst>
              <a:lin ang="0"/>
            </a:gradFill>
          </p:spPr>
        </p:sp>
        <p:sp>
          <p:nvSpPr>
            <p:cNvPr name="TextBox 11" id="11"/>
            <p:cNvSpPr txBox="true"/>
            <p:nvPr/>
          </p:nvSpPr>
          <p:spPr>
            <a:xfrm>
              <a:off x="0" y="-9525"/>
              <a:ext cx="4592575" cy="1319092"/>
            </a:xfrm>
            <a:prstGeom prst="rect">
              <a:avLst/>
            </a:prstGeom>
          </p:spPr>
          <p:txBody>
            <a:bodyPr anchor="ctr" rtlCol="false" tIns="50800" lIns="50800" bIns="50800" rIns="50800"/>
            <a:lstStyle/>
            <a:p>
              <a:pPr algn="ctr">
                <a:lnSpc>
                  <a:spcPts val="2879"/>
                </a:lnSpc>
              </a:pPr>
            </a:p>
          </p:txBody>
        </p:sp>
      </p:grpSp>
      <p:sp>
        <p:nvSpPr>
          <p:cNvPr name="Freeform 12" id="12"/>
          <p:cNvSpPr/>
          <p:nvPr/>
        </p:nvSpPr>
        <p:spPr>
          <a:xfrm flipH="false" flipV="false" rot="0">
            <a:off x="9144000" y="4816436"/>
            <a:ext cx="8291264" cy="4378824"/>
          </a:xfrm>
          <a:custGeom>
            <a:avLst/>
            <a:gdLst/>
            <a:ahLst/>
            <a:cxnLst/>
            <a:rect r="r" b="b" t="t" l="l"/>
            <a:pathLst>
              <a:path h="4378824" w="8291264">
                <a:moveTo>
                  <a:pt x="0" y="0"/>
                </a:moveTo>
                <a:lnTo>
                  <a:pt x="8291264" y="0"/>
                </a:lnTo>
                <a:lnTo>
                  <a:pt x="8291264" y="4378824"/>
                </a:lnTo>
                <a:lnTo>
                  <a:pt x="0" y="4378824"/>
                </a:lnTo>
                <a:lnTo>
                  <a:pt x="0" y="0"/>
                </a:lnTo>
                <a:close/>
              </a:path>
            </a:pathLst>
          </a:custGeom>
          <a:blipFill>
            <a:blip r:embed="rId5"/>
            <a:stretch>
              <a:fillRect l="0" t="0" r="0" b="0"/>
            </a:stretch>
          </a:blipFill>
        </p:spPr>
      </p:sp>
      <p:sp>
        <p:nvSpPr>
          <p:cNvPr name="Freeform 13" id="13"/>
          <p:cNvSpPr/>
          <p:nvPr/>
        </p:nvSpPr>
        <p:spPr>
          <a:xfrm flipH="false" flipV="false" rot="0">
            <a:off x="707746" y="4816436"/>
            <a:ext cx="8242492" cy="4378824"/>
          </a:xfrm>
          <a:custGeom>
            <a:avLst/>
            <a:gdLst/>
            <a:ahLst/>
            <a:cxnLst/>
            <a:rect r="r" b="b" t="t" l="l"/>
            <a:pathLst>
              <a:path h="4378824" w="8242492">
                <a:moveTo>
                  <a:pt x="0" y="0"/>
                </a:moveTo>
                <a:lnTo>
                  <a:pt x="8242492" y="0"/>
                </a:lnTo>
                <a:lnTo>
                  <a:pt x="8242492" y="4378824"/>
                </a:lnTo>
                <a:lnTo>
                  <a:pt x="0" y="4378824"/>
                </a:lnTo>
                <a:lnTo>
                  <a:pt x="0" y="0"/>
                </a:lnTo>
                <a:close/>
              </a:path>
            </a:pathLst>
          </a:custGeom>
          <a:blipFill>
            <a:blip r:embed="rId6"/>
            <a:stretch>
              <a:fillRect l="0" t="0" r="0" b="0"/>
            </a:stretch>
          </a:blipFill>
        </p:spPr>
      </p:sp>
      <p:sp>
        <p:nvSpPr>
          <p:cNvPr name="Freeform 14" id="14"/>
          <p:cNvSpPr/>
          <p:nvPr/>
        </p:nvSpPr>
        <p:spPr>
          <a:xfrm flipH="true" flipV="false" rot="0">
            <a:off x="9357946" y="1690765"/>
            <a:ext cx="3647243" cy="2698960"/>
          </a:xfrm>
          <a:custGeom>
            <a:avLst/>
            <a:gdLst/>
            <a:ahLst/>
            <a:cxnLst/>
            <a:rect r="r" b="b" t="t" l="l"/>
            <a:pathLst>
              <a:path h="2698960" w="3647243">
                <a:moveTo>
                  <a:pt x="3647243" y="0"/>
                </a:moveTo>
                <a:lnTo>
                  <a:pt x="0" y="0"/>
                </a:lnTo>
                <a:lnTo>
                  <a:pt x="0" y="2698960"/>
                </a:lnTo>
                <a:lnTo>
                  <a:pt x="3647243" y="2698960"/>
                </a:lnTo>
                <a:lnTo>
                  <a:pt x="364724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91425" y="416700"/>
            <a:ext cx="17033095"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GitHub Repository Link &amp; supporting diagrams, screenshots, if any</a:t>
            </a:r>
          </a:p>
          <a:p>
            <a:pPr algn="l">
              <a:lnSpc>
                <a:spcPts val="5040"/>
              </a:lnSpc>
            </a:pPr>
          </a:p>
        </p:txBody>
      </p:sp>
      <p:sp>
        <p:nvSpPr>
          <p:cNvPr name="TextBox 16" id="16"/>
          <p:cNvSpPr txBox="true"/>
          <p:nvPr/>
        </p:nvSpPr>
        <p:spPr>
          <a:xfrm rot="0">
            <a:off x="707746" y="2692366"/>
            <a:ext cx="8650200" cy="1600205"/>
          </a:xfrm>
          <a:prstGeom prst="rect">
            <a:avLst/>
          </a:prstGeom>
        </p:spPr>
        <p:txBody>
          <a:bodyPr anchor="t" rtlCol="false" tIns="0" lIns="0" bIns="0" rIns="0">
            <a:spAutoFit/>
          </a:bodyPr>
          <a:lstStyle/>
          <a:p>
            <a:pPr algn="ctr">
              <a:lnSpc>
                <a:spcPts val="4167"/>
              </a:lnSpc>
            </a:pPr>
            <a:r>
              <a:rPr lang="en-US" sz="3472">
                <a:solidFill>
                  <a:srgbClr val="000000"/>
                </a:solidFill>
                <a:latin typeface="Arimo Bold"/>
              </a:rPr>
              <a:t>GitHub Repository Link </a:t>
            </a:r>
          </a:p>
          <a:p>
            <a:pPr algn="ctr">
              <a:lnSpc>
                <a:spcPts val="4167"/>
              </a:lnSpc>
            </a:pPr>
            <a:r>
              <a:rPr lang="en-US" sz="3472" u="sng">
                <a:solidFill>
                  <a:srgbClr val="000000"/>
                </a:solidFill>
                <a:latin typeface="Arimo Bold"/>
                <a:hlinkClick r:id="rId9" tooltip="https://github.com/Vatsaboii/fin_advisory"/>
              </a:rPr>
              <a:t>https://github.com/Vatsaboii/fin_advisory</a:t>
            </a:r>
          </a:p>
          <a:p>
            <a:pPr algn="ctr">
              <a:lnSpc>
                <a:spcPts val="416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1107375"/>
            <a:ext cx="12175050" cy="494812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What are the business applications of the problem you are solving? </a:t>
            </a:r>
          </a:p>
        </p:txBody>
      </p:sp>
      <p:grpSp>
        <p:nvGrpSpPr>
          <p:cNvPr name="Group 6" id="6"/>
          <p:cNvGrpSpPr/>
          <p:nvPr/>
        </p:nvGrpSpPr>
        <p:grpSpPr>
          <a:xfrm rot="0">
            <a:off x="6971850" y="1614202"/>
            <a:ext cx="7635858" cy="8458001"/>
            <a:chOff x="0" y="0"/>
            <a:chExt cx="2011090" cy="2227622"/>
          </a:xfrm>
        </p:grpSpPr>
        <p:sp>
          <p:nvSpPr>
            <p:cNvPr name="Freeform 7" id="7"/>
            <p:cNvSpPr/>
            <p:nvPr/>
          </p:nvSpPr>
          <p:spPr>
            <a:xfrm flipH="false" flipV="false" rot="0">
              <a:off x="0" y="0"/>
              <a:ext cx="2011090" cy="2227622"/>
            </a:xfrm>
            <a:custGeom>
              <a:avLst/>
              <a:gdLst/>
              <a:ahLst/>
              <a:cxnLst/>
              <a:rect r="r" b="b" t="t" l="l"/>
              <a:pathLst>
                <a:path h="2227622" w="2011090">
                  <a:moveTo>
                    <a:pt x="0" y="0"/>
                  </a:moveTo>
                  <a:lnTo>
                    <a:pt x="2011090" y="0"/>
                  </a:lnTo>
                  <a:lnTo>
                    <a:pt x="2011090" y="2227622"/>
                  </a:lnTo>
                  <a:lnTo>
                    <a:pt x="0" y="2227622"/>
                  </a:lnTo>
                  <a:close/>
                </a:path>
              </a:pathLst>
            </a:custGeom>
            <a:gradFill rotWithShape="true">
              <a:gsLst>
                <a:gs pos="0">
                  <a:srgbClr val="FFDE59">
                    <a:alpha val="100000"/>
                  </a:srgbClr>
                </a:gs>
                <a:gs pos="100000">
                  <a:srgbClr val="FF914D">
                    <a:alpha val="100000"/>
                  </a:srgbClr>
                </a:gs>
              </a:gsLst>
              <a:lin ang="0"/>
            </a:gradFill>
          </p:spPr>
        </p:sp>
        <p:sp>
          <p:nvSpPr>
            <p:cNvPr name="TextBox 8" id="8"/>
            <p:cNvSpPr txBox="true"/>
            <p:nvPr/>
          </p:nvSpPr>
          <p:spPr>
            <a:xfrm>
              <a:off x="0" y="-9525"/>
              <a:ext cx="2011090" cy="2237147"/>
            </a:xfrm>
            <a:prstGeom prst="rect">
              <a:avLst/>
            </a:prstGeom>
          </p:spPr>
          <p:txBody>
            <a:bodyPr anchor="ctr" rtlCol="false" tIns="50800" lIns="50800" bIns="50800" rIns="50800"/>
            <a:lstStyle/>
            <a:p>
              <a:pPr algn="ctr">
                <a:lnSpc>
                  <a:spcPts val="2879"/>
                </a:lnSpc>
              </a:pPr>
            </a:p>
          </p:txBody>
        </p:sp>
      </p:grpSp>
      <p:sp>
        <p:nvSpPr>
          <p:cNvPr name="TextBox 9" id="9"/>
          <p:cNvSpPr txBox="true"/>
          <p:nvPr/>
        </p:nvSpPr>
        <p:spPr>
          <a:xfrm rot="0">
            <a:off x="7369376" y="1753479"/>
            <a:ext cx="6840805" cy="8584992"/>
          </a:xfrm>
          <a:prstGeom prst="rect">
            <a:avLst/>
          </a:prstGeom>
        </p:spPr>
        <p:txBody>
          <a:bodyPr anchor="t" rtlCol="false" tIns="0" lIns="0" bIns="0" rIns="0">
            <a:spAutoFit/>
          </a:bodyPr>
          <a:lstStyle/>
          <a:p>
            <a:pPr algn="just">
              <a:lnSpc>
                <a:spcPts val="3143"/>
              </a:lnSpc>
            </a:pPr>
            <a:r>
              <a:rPr lang="en-US" sz="2619">
                <a:solidFill>
                  <a:srgbClr val="000000"/>
                </a:solidFill>
                <a:latin typeface="Arimo"/>
              </a:rPr>
              <a:t>1. </a:t>
            </a:r>
            <a:r>
              <a:rPr lang="en-US" sz="2619">
                <a:solidFill>
                  <a:srgbClr val="000000"/>
                </a:solidFill>
                <a:latin typeface="Arimo Bold"/>
              </a:rPr>
              <a:t>Retail Banking</a:t>
            </a:r>
          </a:p>
          <a:p>
            <a:pPr algn="just" marL="565594" indent="-282797" lvl="1">
              <a:lnSpc>
                <a:spcPts val="3143"/>
              </a:lnSpc>
              <a:buFont typeface="Arial"/>
              <a:buChar char="•"/>
            </a:pPr>
            <a:r>
              <a:rPr lang="en-US" sz="2619">
                <a:solidFill>
                  <a:srgbClr val="000000"/>
                </a:solidFill>
                <a:latin typeface="Arimo"/>
              </a:rPr>
              <a:t>Personalized Financial Planning</a:t>
            </a:r>
          </a:p>
          <a:p>
            <a:pPr algn="just" marL="565594" indent="-282797" lvl="1">
              <a:lnSpc>
                <a:spcPts val="3143"/>
              </a:lnSpc>
              <a:buFont typeface="Arial"/>
              <a:buChar char="•"/>
            </a:pPr>
            <a:r>
              <a:rPr lang="en-US" sz="2619">
                <a:solidFill>
                  <a:srgbClr val="000000"/>
                </a:solidFill>
                <a:latin typeface="Arimo"/>
              </a:rPr>
              <a:t>Budgeting and Saving Recommendations</a:t>
            </a:r>
          </a:p>
          <a:p>
            <a:pPr algn="just" marL="565594" indent="-282797" lvl="1">
              <a:lnSpc>
                <a:spcPts val="3143"/>
              </a:lnSpc>
              <a:buFont typeface="Arial"/>
              <a:buChar char="•"/>
            </a:pPr>
            <a:r>
              <a:rPr lang="en-US" sz="2619">
                <a:solidFill>
                  <a:srgbClr val="000000"/>
                </a:solidFill>
                <a:latin typeface="Arimo"/>
              </a:rPr>
              <a:t>Loan and Credit Advice</a:t>
            </a:r>
          </a:p>
          <a:p>
            <a:pPr algn="just">
              <a:lnSpc>
                <a:spcPts val="3143"/>
              </a:lnSpc>
            </a:pPr>
            <a:r>
              <a:rPr lang="en-US" sz="2619">
                <a:solidFill>
                  <a:srgbClr val="000000"/>
                </a:solidFill>
                <a:latin typeface="Arimo"/>
              </a:rPr>
              <a:t>2. </a:t>
            </a:r>
            <a:r>
              <a:rPr lang="en-US" sz="2619">
                <a:solidFill>
                  <a:srgbClr val="000000"/>
                </a:solidFill>
                <a:latin typeface="Arimo Bold"/>
              </a:rPr>
              <a:t>Wealth Management</a:t>
            </a:r>
          </a:p>
          <a:p>
            <a:pPr algn="just" marL="565594" indent="-282797" lvl="1">
              <a:lnSpc>
                <a:spcPts val="3143"/>
              </a:lnSpc>
              <a:buFont typeface="Arial"/>
              <a:buChar char="•"/>
            </a:pPr>
            <a:r>
              <a:rPr lang="en-US" sz="2619">
                <a:solidFill>
                  <a:srgbClr val="000000"/>
                </a:solidFill>
                <a:latin typeface="Arimo"/>
              </a:rPr>
              <a:t>Investment Portfolio Management</a:t>
            </a:r>
          </a:p>
          <a:p>
            <a:pPr algn="just" marL="565594" indent="-282797" lvl="1">
              <a:lnSpc>
                <a:spcPts val="3143"/>
              </a:lnSpc>
              <a:buFont typeface="Arial"/>
              <a:buChar char="•"/>
            </a:pPr>
            <a:r>
              <a:rPr lang="en-US" sz="2619">
                <a:solidFill>
                  <a:srgbClr val="000000"/>
                </a:solidFill>
                <a:latin typeface="Arimo"/>
              </a:rPr>
              <a:t>Retirement Planning</a:t>
            </a:r>
          </a:p>
          <a:p>
            <a:pPr algn="just">
              <a:lnSpc>
                <a:spcPts val="3143"/>
              </a:lnSpc>
            </a:pPr>
            <a:r>
              <a:rPr lang="en-US" sz="2619">
                <a:solidFill>
                  <a:srgbClr val="000000"/>
                </a:solidFill>
                <a:latin typeface="Arimo"/>
              </a:rPr>
              <a:t>3. </a:t>
            </a:r>
            <a:r>
              <a:rPr lang="en-US" sz="2619">
                <a:solidFill>
                  <a:srgbClr val="000000"/>
                </a:solidFill>
                <a:latin typeface="Arimo Bold"/>
              </a:rPr>
              <a:t>Insurance</a:t>
            </a:r>
          </a:p>
          <a:p>
            <a:pPr algn="just" marL="565594" indent="-282797" lvl="1">
              <a:lnSpc>
                <a:spcPts val="3143"/>
              </a:lnSpc>
              <a:buFont typeface="Arial"/>
              <a:buChar char="•"/>
            </a:pPr>
            <a:r>
              <a:rPr lang="en-US" sz="2619">
                <a:solidFill>
                  <a:srgbClr val="000000"/>
                </a:solidFill>
                <a:latin typeface="Arimo"/>
              </a:rPr>
              <a:t>Policy Recommendations </a:t>
            </a:r>
          </a:p>
          <a:p>
            <a:pPr algn="just" marL="565594" indent="-282797" lvl="1">
              <a:lnSpc>
                <a:spcPts val="3143"/>
              </a:lnSpc>
              <a:buFont typeface="Arial"/>
              <a:buChar char="•"/>
            </a:pPr>
            <a:r>
              <a:rPr lang="en-US" sz="2619">
                <a:solidFill>
                  <a:srgbClr val="000000"/>
                </a:solidFill>
                <a:latin typeface="Arimo"/>
              </a:rPr>
              <a:t>Claims Processing</a:t>
            </a:r>
          </a:p>
          <a:p>
            <a:pPr algn="just" marL="565594" indent="-282797" lvl="1">
              <a:lnSpc>
                <a:spcPts val="3143"/>
              </a:lnSpc>
              <a:buFont typeface="Arial"/>
              <a:buChar char="•"/>
            </a:pPr>
            <a:r>
              <a:rPr lang="en-US" sz="2619">
                <a:solidFill>
                  <a:srgbClr val="000000"/>
                </a:solidFill>
                <a:latin typeface="Arimo"/>
              </a:rPr>
              <a:t>Risk Management </a:t>
            </a:r>
          </a:p>
          <a:p>
            <a:pPr algn="just">
              <a:lnSpc>
                <a:spcPts val="3143"/>
              </a:lnSpc>
            </a:pPr>
            <a:r>
              <a:rPr lang="en-US" sz="2619">
                <a:solidFill>
                  <a:srgbClr val="000000"/>
                </a:solidFill>
                <a:latin typeface="Arimo"/>
              </a:rPr>
              <a:t>4. </a:t>
            </a:r>
            <a:r>
              <a:rPr lang="en-US" sz="2619">
                <a:solidFill>
                  <a:srgbClr val="000000"/>
                </a:solidFill>
                <a:latin typeface="Arimo Bold"/>
              </a:rPr>
              <a:t>Corporate Finance</a:t>
            </a:r>
          </a:p>
          <a:p>
            <a:pPr algn="just" marL="565594" indent="-282797" lvl="1">
              <a:lnSpc>
                <a:spcPts val="3143"/>
              </a:lnSpc>
              <a:spcBef>
                <a:spcPct val="0"/>
              </a:spcBef>
              <a:buFont typeface="Arial"/>
              <a:buChar char="•"/>
            </a:pPr>
            <a:r>
              <a:rPr lang="en-US" sz="2619">
                <a:solidFill>
                  <a:srgbClr val="000000"/>
                </a:solidFill>
                <a:latin typeface="Arimo"/>
              </a:rPr>
              <a:t>Financial Forecasting</a:t>
            </a:r>
          </a:p>
          <a:p>
            <a:pPr algn="just" marL="565594" indent="-282797" lvl="1">
              <a:lnSpc>
                <a:spcPts val="3143"/>
              </a:lnSpc>
              <a:spcBef>
                <a:spcPct val="0"/>
              </a:spcBef>
              <a:buFont typeface="Arial"/>
              <a:buChar char="•"/>
            </a:pPr>
            <a:r>
              <a:rPr lang="en-US" sz="2619">
                <a:solidFill>
                  <a:srgbClr val="000000"/>
                </a:solidFill>
                <a:latin typeface="Arimo"/>
              </a:rPr>
              <a:t>Cash Flow Management </a:t>
            </a:r>
          </a:p>
          <a:p>
            <a:pPr algn="just" marL="565594" indent="-282797" lvl="1">
              <a:lnSpc>
                <a:spcPts val="3143"/>
              </a:lnSpc>
              <a:spcBef>
                <a:spcPct val="0"/>
              </a:spcBef>
              <a:buFont typeface="Arial"/>
              <a:buChar char="•"/>
            </a:pPr>
            <a:r>
              <a:rPr lang="en-US" sz="2619">
                <a:solidFill>
                  <a:srgbClr val="000000"/>
                </a:solidFill>
                <a:latin typeface="Arimo"/>
              </a:rPr>
              <a:t>Expense Optimization</a:t>
            </a:r>
          </a:p>
          <a:p>
            <a:pPr algn="just">
              <a:lnSpc>
                <a:spcPts val="3143"/>
              </a:lnSpc>
              <a:spcBef>
                <a:spcPct val="0"/>
              </a:spcBef>
            </a:pPr>
            <a:r>
              <a:rPr lang="en-US" sz="2619">
                <a:solidFill>
                  <a:srgbClr val="000000"/>
                </a:solidFill>
                <a:latin typeface="Arimo"/>
              </a:rPr>
              <a:t>5.</a:t>
            </a:r>
            <a:r>
              <a:rPr lang="en-US" sz="2619">
                <a:solidFill>
                  <a:srgbClr val="000000"/>
                </a:solidFill>
                <a:latin typeface="Arimo Bold"/>
              </a:rPr>
              <a:t> Brokerage Services</a:t>
            </a:r>
          </a:p>
          <a:p>
            <a:pPr algn="just" marL="565594" indent="-282797" lvl="1">
              <a:lnSpc>
                <a:spcPts val="3143"/>
              </a:lnSpc>
              <a:spcBef>
                <a:spcPct val="0"/>
              </a:spcBef>
              <a:buFont typeface="Arial"/>
              <a:buChar char="•"/>
            </a:pPr>
            <a:r>
              <a:rPr lang="en-US" sz="2619">
                <a:solidFill>
                  <a:srgbClr val="000000"/>
                </a:solidFill>
                <a:latin typeface="Arimo"/>
              </a:rPr>
              <a:t>Real-Time Trading Recommendations</a:t>
            </a:r>
          </a:p>
          <a:p>
            <a:pPr algn="just" marL="565594" indent="-282797" lvl="1">
              <a:lnSpc>
                <a:spcPts val="3143"/>
              </a:lnSpc>
              <a:spcBef>
                <a:spcPct val="0"/>
              </a:spcBef>
              <a:buFont typeface="Arial"/>
              <a:buChar char="•"/>
            </a:pPr>
            <a:r>
              <a:rPr lang="en-US" sz="2619">
                <a:solidFill>
                  <a:srgbClr val="000000"/>
                </a:solidFill>
                <a:latin typeface="Arimo"/>
              </a:rPr>
              <a:t>Market Analysis and Insights</a:t>
            </a:r>
          </a:p>
          <a:p>
            <a:pPr algn="just" marL="565594" indent="-282797" lvl="1">
              <a:lnSpc>
                <a:spcPts val="3143"/>
              </a:lnSpc>
              <a:spcBef>
                <a:spcPct val="0"/>
              </a:spcBef>
              <a:buFont typeface="Arial"/>
              <a:buChar char="•"/>
            </a:pPr>
            <a:r>
              <a:rPr lang="en-US" sz="2619">
                <a:solidFill>
                  <a:srgbClr val="000000"/>
                </a:solidFill>
                <a:latin typeface="Arimo"/>
              </a:rPr>
              <a:t>Automated Portfolio Rebalancing</a:t>
            </a:r>
          </a:p>
          <a:p>
            <a:pPr algn="just">
              <a:lnSpc>
                <a:spcPts val="3143"/>
              </a:lnSpc>
              <a:spcBef>
                <a:spcPct val="0"/>
              </a:spcBef>
            </a:pPr>
            <a:r>
              <a:rPr lang="en-US" sz="2619">
                <a:solidFill>
                  <a:srgbClr val="000000"/>
                </a:solidFill>
                <a:latin typeface="Arimo"/>
              </a:rPr>
              <a:t>6. </a:t>
            </a:r>
            <a:r>
              <a:rPr lang="en-US" sz="2619">
                <a:solidFill>
                  <a:srgbClr val="000000"/>
                </a:solidFill>
                <a:latin typeface="Arimo Bold"/>
              </a:rPr>
              <a:t>Financial Advisory Firms</a:t>
            </a:r>
          </a:p>
          <a:p>
            <a:pPr algn="just" marL="565594" indent="-282797" lvl="1">
              <a:lnSpc>
                <a:spcPts val="3143"/>
              </a:lnSpc>
              <a:spcBef>
                <a:spcPct val="0"/>
              </a:spcBef>
              <a:buFont typeface="Arial"/>
              <a:buChar char="•"/>
            </a:pPr>
            <a:r>
              <a:rPr lang="en-US" sz="2619">
                <a:solidFill>
                  <a:srgbClr val="000000"/>
                </a:solidFill>
                <a:latin typeface="Arimo"/>
              </a:rPr>
              <a:t>Scalable Advisory Services</a:t>
            </a:r>
          </a:p>
          <a:p>
            <a:pPr algn="just">
              <a:lnSpc>
                <a:spcPts val="3143"/>
              </a:lnSpc>
              <a:spcBef>
                <a:spcPct val="0"/>
              </a:spcBef>
            </a:pPr>
          </a:p>
        </p:txBody>
      </p:sp>
      <p:sp>
        <p:nvSpPr>
          <p:cNvPr name="Freeform 10" id="10"/>
          <p:cNvSpPr/>
          <p:nvPr/>
        </p:nvSpPr>
        <p:spPr>
          <a:xfrm flipH="false" flipV="false" rot="0">
            <a:off x="16516929" y="2781956"/>
            <a:ext cx="3127248" cy="4114800"/>
          </a:xfrm>
          <a:custGeom>
            <a:avLst/>
            <a:gdLst/>
            <a:ahLst/>
            <a:cxnLst/>
            <a:rect r="r" b="b" t="t" l="l"/>
            <a:pathLst>
              <a:path h="4114800" w="3127248">
                <a:moveTo>
                  <a:pt x="0" y="0"/>
                </a:moveTo>
                <a:lnTo>
                  <a:pt x="3127248" y="0"/>
                </a:lnTo>
                <a:lnTo>
                  <a:pt x="312724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Business Potential and Relevance</a:t>
            </a:r>
          </a:p>
          <a:p>
            <a:pPr algn="l">
              <a:lnSpc>
                <a:spcPts val="50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Uniqueness of Approach and Solution</a:t>
            </a:r>
          </a:p>
          <a:p>
            <a:pPr algn="l">
              <a:lnSpc>
                <a:spcPts val="5040"/>
              </a:lnSpc>
            </a:pPr>
          </a:p>
        </p:txBody>
      </p:sp>
      <p:sp>
        <p:nvSpPr>
          <p:cNvPr name="TextBox 6" id="6"/>
          <p:cNvSpPr txBox="true"/>
          <p:nvPr/>
        </p:nvSpPr>
        <p:spPr>
          <a:xfrm rot="0">
            <a:off x="91425" y="1107375"/>
            <a:ext cx="12175050" cy="494812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What is the unique aspects of the proposed idea?</a:t>
            </a:r>
          </a:p>
        </p:txBody>
      </p:sp>
      <p:grpSp>
        <p:nvGrpSpPr>
          <p:cNvPr name="Group 7" id="7"/>
          <p:cNvGrpSpPr/>
          <p:nvPr/>
        </p:nvGrpSpPr>
        <p:grpSpPr>
          <a:xfrm rot="0">
            <a:off x="522496" y="1702386"/>
            <a:ext cx="15042137" cy="7640402"/>
            <a:chOff x="0" y="0"/>
            <a:chExt cx="3961715" cy="2012287"/>
          </a:xfrm>
        </p:grpSpPr>
        <p:sp>
          <p:nvSpPr>
            <p:cNvPr name="Freeform 8" id="8"/>
            <p:cNvSpPr/>
            <p:nvPr/>
          </p:nvSpPr>
          <p:spPr>
            <a:xfrm flipH="false" flipV="false" rot="0">
              <a:off x="0" y="0"/>
              <a:ext cx="3961715" cy="2012287"/>
            </a:xfrm>
            <a:custGeom>
              <a:avLst/>
              <a:gdLst/>
              <a:ahLst/>
              <a:cxnLst/>
              <a:rect r="r" b="b" t="t" l="l"/>
              <a:pathLst>
                <a:path h="2012287" w="3961715">
                  <a:moveTo>
                    <a:pt x="0" y="0"/>
                  </a:moveTo>
                  <a:lnTo>
                    <a:pt x="3961715" y="0"/>
                  </a:lnTo>
                  <a:lnTo>
                    <a:pt x="3961715" y="2012287"/>
                  </a:lnTo>
                  <a:lnTo>
                    <a:pt x="0" y="2012287"/>
                  </a:lnTo>
                  <a:close/>
                </a:path>
              </a:pathLst>
            </a:custGeom>
            <a:gradFill rotWithShape="true">
              <a:gsLst>
                <a:gs pos="0">
                  <a:srgbClr val="FFDE59">
                    <a:alpha val="100000"/>
                  </a:srgbClr>
                </a:gs>
                <a:gs pos="100000">
                  <a:srgbClr val="FF914D">
                    <a:alpha val="100000"/>
                  </a:srgbClr>
                </a:gs>
              </a:gsLst>
              <a:lin ang="0"/>
            </a:gradFill>
          </p:spPr>
        </p:sp>
        <p:sp>
          <p:nvSpPr>
            <p:cNvPr name="TextBox 9" id="9"/>
            <p:cNvSpPr txBox="true"/>
            <p:nvPr/>
          </p:nvSpPr>
          <p:spPr>
            <a:xfrm>
              <a:off x="0" y="-9525"/>
              <a:ext cx="3961715" cy="2021812"/>
            </a:xfrm>
            <a:prstGeom prst="rect">
              <a:avLst/>
            </a:prstGeom>
          </p:spPr>
          <p:txBody>
            <a:bodyPr anchor="ctr" rtlCol="false" tIns="50800" lIns="50800" bIns="50800" rIns="50800"/>
            <a:lstStyle/>
            <a:p>
              <a:pPr algn="ctr">
                <a:lnSpc>
                  <a:spcPts val="2879"/>
                </a:lnSpc>
              </a:pPr>
            </a:p>
          </p:txBody>
        </p:sp>
      </p:grpSp>
      <p:sp>
        <p:nvSpPr>
          <p:cNvPr name="TextBox 10" id="10"/>
          <p:cNvSpPr txBox="true"/>
          <p:nvPr/>
        </p:nvSpPr>
        <p:spPr>
          <a:xfrm rot="0">
            <a:off x="770615" y="2023548"/>
            <a:ext cx="11620714" cy="6962625"/>
          </a:xfrm>
          <a:prstGeom prst="rect">
            <a:avLst/>
          </a:prstGeom>
        </p:spPr>
        <p:txBody>
          <a:bodyPr anchor="t" rtlCol="false" tIns="0" lIns="0" bIns="0" rIns="0">
            <a:spAutoFit/>
          </a:bodyPr>
          <a:lstStyle/>
          <a:p>
            <a:pPr algn="l">
              <a:lnSpc>
                <a:spcPts val="3945"/>
              </a:lnSpc>
              <a:spcBef>
                <a:spcPct val="0"/>
              </a:spcBef>
            </a:pPr>
            <a:r>
              <a:rPr lang="en-US" sz="3288">
                <a:solidFill>
                  <a:srgbClr val="000000"/>
                </a:solidFill>
                <a:latin typeface="Arimo"/>
              </a:rPr>
              <a:t>1.</a:t>
            </a:r>
            <a:r>
              <a:rPr lang="en-US" sz="3288">
                <a:solidFill>
                  <a:srgbClr val="000000"/>
                </a:solidFill>
                <a:latin typeface="Arimo Bold"/>
              </a:rPr>
              <a:t>Hyper-Personalization</a:t>
            </a:r>
          </a:p>
          <a:p>
            <a:pPr algn="l" marL="709886" indent="-354943" lvl="1">
              <a:lnSpc>
                <a:spcPts val="3945"/>
              </a:lnSpc>
              <a:buFont typeface="Arial"/>
              <a:buChar char="•"/>
            </a:pPr>
            <a:r>
              <a:rPr lang="en-US" sz="3288">
                <a:solidFill>
                  <a:srgbClr val="000000"/>
                </a:solidFill>
                <a:latin typeface="Arimo"/>
              </a:rPr>
              <a:t>    Deep Customer Insights </a:t>
            </a:r>
          </a:p>
          <a:p>
            <a:pPr algn="l" marL="709886" indent="-354943" lvl="1">
              <a:lnSpc>
                <a:spcPts val="3945"/>
              </a:lnSpc>
              <a:buFont typeface="Arial"/>
              <a:buChar char="•"/>
            </a:pPr>
            <a:r>
              <a:rPr lang="en-US" sz="3288">
                <a:solidFill>
                  <a:srgbClr val="000000"/>
                </a:solidFill>
                <a:latin typeface="Arimo"/>
              </a:rPr>
              <a:t>    Behavioral Analysis</a:t>
            </a:r>
          </a:p>
          <a:p>
            <a:pPr algn="l">
              <a:lnSpc>
                <a:spcPts val="3945"/>
              </a:lnSpc>
              <a:spcBef>
                <a:spcPct val="0"/>
              </a:spcBef>
            </a:pPr>
            <a:r>
              <a:rPr lang="en-US" sz="3288">
                <a:solidFill>
                  <a:srgbClr val="000000"/>
                </a:solidFill>
                <a:latin typeface="Arimo"/>
              </a:rPr>
              <a:t>2. </a:t>
            </a:r>
            <a:r>
              <a:rPr lang="en-US" sz="3288">
                <a:solidFill>
                  <a:srgbClr val="000000"/>
                </a:solidFill>
                <a:latin typeface="Arimo Bold"/>
              </a:rPr>
              <a:t>Real-Time Adaptive Advice</a:t>
            </a:r>
          </a:p>
          <a:p>
            <a:pPr algn="l" marL="709886" indent="-354943" lvl="1">
              <a:lnSpc>
                <a:spcPts val="3945"/>
              </a:lnSpc>
              <a:buFont typeface="Arial"/>
              <a:buChar char="•"/>
            </a:pPr>
            <a:r>
              <a:rPr lang="en-US" sz="3288">
                <a:solidFill>
                  <a:srgbClr val="000000"/>
                </a:solidFill>
                <a:latin typeface="Arimo"/>
              </a:rPr>
              <a:t>    Dynamic Market Response</a:t>
            </a:r>
          </a:p>
          <a:p>
            <a:pPr algn="l">
              <a:lnSpc>
                <a:spcPts val="3945"/>
              </a:lnSpc>
              <a:spcBef>
                <a:spcPct val="0"/>
              </a:spcBef>
            </a:pPr>
            <a:r>
              <a:rPr lang="en-US" sz="3288">
                <a:solidFill>
                  <a:srgbClr val="000000"/>
                </a:solidFill>
                <a:latin typeface="Arimo"/>
              </a:rPr>
              <a:t>3. </a:t>
            </a:r>
            <a:r>
              <a:rPr lang="en-US" sz="3288">
                <a:solidFill>
                  <a:srgbClr val="000000"/>
                </a:solidFill>
                <a:latin typeface="Arimo Bold"/>
              </a:rPr>
              <a:t>Comprehensive AI Integration</a:t>
            </a:r>
          </a:p>
          <a:p>
            <a:pPr algn="l" marL="709886" indent="-354943" lvl="1">
              <a:lnSpc>
                <a:spcPts val="3945"/>
              </a:lnSpc>
              <a:buFont typeface="Arial"/>
              <a:buChar char="•"/>
            </a:pPr>
            <a:r>
              <a:rPr lang="en-US" sz="3288">
                <a:solidFill>
                  <a:srgbClr val="000000"/>
                </a:solidFill>
                <a:latin typeface="Arimo"/>
              </a:rPr>
              <a:t>    Multi-Layered AI Capabilities </a:t>
            </a:r>
          </a:p>
          <a:p>
            <a:pPr algn="l" marL="709886" indent="-354943" lvl="1">
              <a:lnSpc>
                <a:spcPts val="3945"/>
              </a:lnSpc>
              <a:buFont typeface="Arial"/>
              <a:buChar char="•"/>
            </a:pPr>
            <a:r>
              <a:rPr lang="en-US" sz="3288">
                <a:solidFill>
                  <a:srgbClr val="000000"/>
                </a:solidFill>
                <a:latin typeface="Arimo"/>
              </a:rPr>
              <a:t>    Cognitive Interactions </a:t>
            </a:r>
          </a:p>
          <a:p>
            <a:pPr algn="l">
              <a:lnSpc>
                <a:spcPts val="3945"/>
              </a:lnSpc>
              <a:spcBef>
                <a:spcPct val="0"/>
              </a:spcBef>
            </a:pPr>
            <a:r>
              <a:rPr lang="en-US" sz="3288">
                <a:solidFill>
                  <a:srgbClr val="000000"/>
                </a:solidFill>
                <a:latin typeface="Arimo"/>
              </a:rPr>
              <a:t>4. </a:t>
            </a:r>
            <a:r>
              <a:rPr lang="en-US" sz="3288">
                <a:solidFill>
                  <a:srgbClr val="000000"/>
                </a:solidFill>
                <a:latin typeface="Arimo Bold"/>
              </a:rPr>
              <a:t>Scalability and Performance</a:t>
            </a:r>
          </a:p>
          <a:p>
            <a:pPr algn="l" marL="709886" indent="-354943" lvl="1">
              <a:lnSpc>
                <a:spcPts val="3945"/>
              </a:lnSpc>
              <a:buFont typeface="Arial"/>
              <a:buChar char="•"/>
            </a:pPr>
            <a:r>
              <a:rPr lang="en-US" sz="3288">
                <a:solidFill>
                  <a:srgbClr val="000000"/>
                </a:solidFill>
                <a:latin typeface="Arimo"/>
              </a:rPr>
              <a:t>    Global Reach</a:t>
            </a:r>
          </a:p>
          <a:p>
            <a:pPr algn="l" marL="709886" indent="-354943" lvl="1">
              <a:lnSpc>
                <a:spcPts val="3945"/>
              </a:lnSpc>
              <a:buFont typeface="Arial"/>
              <a:buChar char="•"/>
            </a:pPr>
            <a:r>
              <a:rPr lang="en-US" sz="3288">
                <a:solidFill>
                  <a:srgbClr val="000000"/>
                </a:solidFill>
                <a:latin typeface="Arimo"/>
              </a:rPr>
              <a:t>    Scalable Infrastructure </a:t>
            </a:r>
          </a:p>
          <a:p>
            <a:pPr algn="l">
              <a:lnSpc>
                <a:spcPts val="3945"/>
              </a:lnSpc>
              <a:spcBef>
                <a:spcPct val="0"/>
              </a:spcBef>
            </a:pPr>
            <a:r>
              <a:rPr lang="en-US" sz="3288">
                <a:solidFill>
                  <a:srgbClr val="000000"/>
                </a:solidFill>
                <a:latin typeface="Arimo"/>
              </a:rPr>
              <a:t>5.</a:t>
            </a:r>
            <a:r>
              <a:rPr lang="en-US" sz="3288">
                <a:solidFill>
                  <a:srgbClr val="000000"/>
                </a:solidFill>
                <a:latin typeface="Arimo Bold"/>
              </a:rPr>
              <a:t> Seamless Integration and User Experience</a:t>
            </a:r>
          </a:p>
          <a:p>
            <a:pPr algn="l" marL="709886" indent="-354943" lvl="1">
              <a:lnSpc>
                <a:spcPts val="3945"/>
              </a:lnSpc>
              <a:buFont typeface="Arial"/>
              <a:buChar char="•"/>
            </a:pPr>
            <a:r>
              <a:rPr lang="en-US" sz="3288">
                <a:solidFill>
                  <a:srgbClr val="000000"/>
                </a:solidFill>
                <a:latin typeface="Arimo"/>
              </a:rPr>
              <a:t>    API Management</a:t>
            </a:r>
          </a:p>
          <a:p>
            <a:pPr algn="l" marL="709886" indent="-354943" lvl="1">
              <a:lnSpc>
                <a:spcPts val="3945"/>
              </a:lnSpc>
              <a:buFont typeface="Arial"/>
              <a:buChar char="•"/>
            </a:pPr>
            <a:r>
              <a:rPr lang="en-US" sz="3288">
                <a:solidFill>
                  <a:srgbClr val="000000"/>
                </a:solidFill>
                <a:latin typeface="Arimo"/>
              </a:rPr>
              <a:t>    User-Friendly Interface</a:t>
            </a:r>
          </a:p>
        </p:txBody>
      </p:sp>
      <p:sp>
        <p:nvSpPr>
          <p:cNvPr name="Freeform 11" id="11"/>
          <p:cNvSpPr/>
          <p:nvPr/>
        </p:nvSpPr>
        <p:spPr>
          <a:xfrm flipH="false" flipV="false" rot="0">
            <a:off x="10167950" y="5143500"/>
            <a:ext cx="3983642" cy="3983642"/>
          </a:xfrm>
          <a:custGeom>
            <a:avLst/>
            <a:gdLst/>
            <a:ahLst/>
            <a:cxnLst/>
            <a:rect r="r" b="b" t="t" l="l"/>
            <a:pathLst>
              <a:path h="3983642" w="3983642">
                <a:moveTo>
                  <a:pt x="0" y="0"/>
                </a:moveTo>
                <a:lnTo>
                  <a:pt x="3983642" y="0"/>
                </a:lnTo>
                <a:lnTo>
                  <a:pt x="3983642" y="3983642"/>
                </a:lnTo>
                <a:lnTo>
                  <a:pt x="0" y="3983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DAGJnniaOKs</dc:identifier>
  <dcterms:modified xsi:type="dcterms:W3CDTF">2011-08-01T06:04:30Z</dcterms:modified>
  <cp:revision>1</cp:revision>
  <dc:title>Blue Futuristic Artificial Intelligence Presentation</dc:title>
</cp:coreProperties>
</file>