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73" r:id="rId3"/>
    <p:sldId id="257" r:id="rId4"/>
    <p:sldId id="259" r:id="rId5"/>
    <p:sldId id="260" r:id="rId6"/>
    <p:sldId id="261" r:id="rId7"/>
    <p:sldId id="264" r:id="rId8"/>
    <p:sldId id="262" r:id="rId9"/>
    <p:sldId id="263"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93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67319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5379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97827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83318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4/14/2021</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94906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4/14/2021</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59991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5628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456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37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19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3311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4/14/2021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76650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4/14/2021</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80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4/14/2021</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70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4/14/2021</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44224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53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4/14/2021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00053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85EE-7BF9-4F14-8C49-618D1056BB17}"/>
              </a:ext>
            </a:extLst>
          </p:cNvPr>
          <p:cNvSpPr>
            <a:spLocks noGrp="1"/>
          </p:cNvSpPr>
          <p:nvPr>
            <p:ph type="ctrTitle"/>
          </p:nvPr>
        </p:nvSpPr>
        <p:spPr>
          <a:xfrm>
            <a:off x="1154955" y="0"/>
            <a:ext cx="10195914" cy="3657600"/>
          </a:xfrm>
        </p:spPr>
        <p:txBody>
          <a:bodyPr/>
          <a:lstStyle/>
          <a:p>
            <a:br>
              <a:rPr lang="en-IN" sz="3200" b="1" i="0" u="none" strike="noStrike" baseline="0" dirty="0">
                <a:solidFill>
                  <a:schemeClr val="tx1"/>
                </a:solidFill>
              </a:rPr>
            </a:br>
            <a:r>
              <a:rPr lang="en-US" sz="3200" b="1" i="0" u="none" strike="noStrike" baseline="0" dirty="0">
                <a:solidFill>
                  <a:schemeClr val="tx1"/>
                </a:solidFill>
              </a:rPr>
              <a:t> SLIMDB: A Space-Efficient Implementation of Logic Structured Merge Trees </a:t>
            </a:r>
            <a:endParaRPr lang="en-IN" sz="3200" b="1" dirty="0">
              <a:solidFill>
                <a:schemeClr val="tx1"/>
              </a:solidFill>
            </a:endParaRPr>
          </a:p>
        </p:txBody>
      </p:sp>
    </p:spTree>
    <p:extLst>
      <p:ext uri="{BB962C8B-B14F-4D97-AF65-F5344CB8AC3E}">
        <p14:creationId xmlns:p14="http://schemas.microsoft.com/office/powerpoint/2010/main" val="12673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F733-5E99-4CEC-8EDA-15AA3B9F1C6E}"/>
              </a:ext>
            </a:extLst>
          </p:cNvPr>
          <p:cNvSpPr>
            <a:spLocks noGrp="1"/>
          </p:cNvSpPr>
          <p:nvPr>
            <p:ph type="title"/>
          </p:nvPr>
        </p:nvSpPr>
        <p:spPr/>
        <p:txBody>
          <a:bodyPr/>
          <a:lstStyle/>
          <a:p>
            <a:pPr algn="ctr"/>
            <a:r>
              <a:rPr lang="en-US" b="1" dirty="0"/>
              <a:t>Space Efficiency of SSTable index</a:t>
            </a:r>
            <a:endParaRPr lang="en-IN" b="1" dirty="0"/>
          </a:p>
        </p:txBody>
      </p:sp>
      <p:sp>
        <p:nvSpPr>
          <p:cNvPr id="3" name="Content Placeholder 2">
            <a:extLst>
              <a:ext uri="{FF2B5EF4-FFF2-40B4-BE49-F238E27FC236}">
                <a16:creationId xmlns:a16="http://schemas.microsoft.com/office/drawing/2014/main" id="{8D04FA0B-70BA-4821-B2A3-8C22A866A644}"/>
              </a:ext>
            </a:extLst>
          </p:cNvPr>
          <p:cNvSpPr>
            <a:spLocks noGrp="1"/>
          </p:cNvSpPr>
          <p:nvPr>
            <p:ph idx="1"/>
          </p:nvPr>
        </p:nvSpPr>
        <p:spPr>
          <a:xfrm>
            <a:off x="1103312" y="2664068"/>
            <a:ext cx="10018957" cy="3741213"/>
          </a:xfrm>
        </p:spPr>
        <p:txBody>
          <a:bodyPr/>
          <a:lstStyle/>
          <a:p>
            <a:r>
              <a:rPr lang="en-US" dirty="0">
                <a:latin typeface="Arial" panose="020B0604020202020204" pitchFamily="34" charset="0"/>
                <a:cs typeface="Arial" panose="020B0604020202020204" pitchFamily="34" charset="0"/>
              </a:rPr>
              <a:t>In LevelDB, as we store full key in each data block so the space required for each of them comes out to be 8 bits. For storage of full data it takes a lot of storage.</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overcome the above problem, we use semi sorted data in SlimDB, where we need to only store the prefix or the suffix and the data is sorted on that basics. This reduces the storage space by 4 times the space used by LevelDB.</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56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F11A-6514-4EA8-A038-910C3020E0C2}"/>
              </a:ext>
            </a:extLst>
          </p:cNvPr>
          <p:cNvSpPr>
            <a:spLocks noGrp="1"/>
          </p:cNvSpPr>
          <p:nvPr>
            <p:ph type="title"/>
          </p:nvPr>
        </p:nvSpPr>
        <p:spPr/>
        <p:txBody>
          <a:bodyPr/>
          <a:lstStyle/>
          <a:p>
            <a:pPr algn="ctr"/>
            <a:r>
              <a:rPr lang="en-US" b="1" dirty="0"/>
              <a:t>Entropy – Coded Trie (ECT)</a:t>
            </a:r>
            <a:endParaRPr lang="en-IN" b="1" dirty="0"/>
          </a:p>
        </p:txBody>
      </p:sp>
      <p:sp>
        <p:nvSpPr>
          <p:cNvPr id="3" name="Content Placeholder 2">
            <a:extLst>
              <a:ext uri="{FF2B5EF4-FFF2-40B4-BE49-F238E27FC236}">
                <a16:creationId xmlns:a16="http://schemas.microsoft.com/office/drawing/2014/main" id="{7E3C4DD6-5E64-47DB-A7B9-DB1D9BB5D1E4}"/>
              </a:ext>
            </a:extLst>
          </p:cNvPr>
          <p:cNvSpPr>
            <a:spLocks noGrp="1"/>
          </p:cNvSpPr>
          <p:nvPr>
            <p:ph idx="1"/>
          </p:nvPr>
        </p:nvSpPr>
        <p:spPr>
          <a:xfrm>
            <a:off x="1103312" y="2052919"/>
            <a:ext cx="10150842" cy="4172036"/>
          </a:xfrm>
        </p:spPr>
        <p:txBody>
          <a:bodyPr>
            <a:normAutofit/>
          </a:bodyPr>
          <a:lstStyle/>
          <a:p>
            <a:r>
              <a:rPr lang="en-US" dirty="0">
                <a:latin typeface="Arial" panose="020B0604020202020204" pitchFamily="34" charset="0"/>
                <a:cs typeface="Arial" panose="020B0604020202020204" pitchFamily="34" charset="0"/>
              </a:rPr>
              <a:t>In ECT, </a:t>
            </a:r>
            <a:r>
              <a:rPr lang="en-US" b="0" i="0" u="none" strike="noStrike" baseline="0" dirty="0">
                <a:latin typeface="Arial" panose="020B0604020202020204" pitchFamily="34" charset="0"/>
                <a:cs typeface="Arial" panose="020B0604020202020204" pitchFamily="34" charset="0"/>
              </a:rPr>
              <a:t>each internal node represents longest common prefix shared by all the nodes under this internal node and the external node or the leaf represents one key of the set.</a:t>
            </a:r>
          </a:p>
          <a:p>
            <a:pPr marL="0" indent="0">
              <a:buNone/>
            </a:pPr>
            <a:endParaRPr lang="en-US" b="0" i="0" u="none" strike="noStrike" baseline="0" dirty="0">
              <a:latin typeface="Arial" panose="020B0604020202020204" pitchFamily="34" charset="0"/>
              <a:cs typeface="Arial" panose="020B0604020202020204" pitchFamily="34" charset="0"/>
            </a:endParaRPr>
          </a:p>
          <a:p>
            <a:r>
              <a:rPr lang="en-US" b="0" i="0" u="none" strike="noStrike" baseline="0" dirty="0">
                <a:latin typeface="Arial" panose="020B0604020202020204" pitchFamily="34" charset="0"/>
                <a:cs typeface="Arial" panose="020B0604020202020204" pitchFamily="34" charset="0"/>
              </a:rPr>
              <a:t>Main functionality of it is to assign a unique prefix for each unique data input as by this the data is compressed and by this, we can reduce the number of CPU cycles for the data.  </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AE3B5FD-2BD1-436C-AAF9-004AFF69F44D}"/>
              </a:ext>
            </a:extLst>
          </p:cNvPr>
          <p:cNvPicPr>
            <a:picLocks noChangeAspect="1"/>
          </p:cNvPicPr>
          <p:nvPr/>
        </p:nvPicPr>
        <p:blipFill>
          <a:blip r:embed="rId2"/>
          <a:stretch>
            <a:fillRect/>
          </a:stretch>
        </p:blipFill>
        <p:spPr>
          <a:xfrm>
            <a:off x="3432281" y="4573166"/>
            <a:ext cx="5468113" cy="2152950"/>
          </a:xfrm>
          <a:prstGeom prst="rect">
            <a:avLst/>
          </a:prstGeom>
        </p:spPr>
      </p:pic>
    </p:spTree>
    <p:extLst>
      <p:ext uri="{BB962C8B-B14F-4D97-AF65-F5344CB8AC3E}">
        <p14:creationId xmlns:p14="http://schemas.microsoft.com/office/powerpoint/2010/main" val="502630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FEC-F91A-4119-AB13-31725CFD1F88}"/>
              </a:ext>
            </a:extLst>
          </p:cNvPr>
          <p:cNvSpPr>
            <a:spLocks noGrp="1"/>
          </p:cNvSpPr>
          <p:nvPr>
            <p:ph type="title"/>
          </p:nvPr>
        </p:nvSpPr>
        <p:spPr/>
        <p:txBody>
          <a:bodyPr/>
          <a:lstStyle/>
          <a:p>
            <a:pPr algn="ctr"/>
            <a:r>
              <a:rPr lang="en-US" b="1" dirty="0"/>
              <a:t>Three – Level Index </a:t>
            </a:r>
            <a:endParaRPr lang="en-IN" b="1" dirty="0"/>
          </a:p>
        </p:txBody>
      </p:sp>
      <p:sp>
        <p:nvSpPr>
          <p:cNvPr id="3" name="Content Placeholder 2">
            <a:extLst>
              <a:ext uri="{FF2B5EF4-FFF2-40B4-BE49-F238E27FC236}">
                <a16:creationId xmlns:a16="http://schemas.microsoft.com/office/drawing/2014/main" id="{76C3766B-33D9-4D6A-8518-87A4B1FE85F8}"/>
              </a:ext>
            </a:extLst>
          </p:cNvPr>
          <p:cNvSpPr>
            <a:spLocks noGrp="1"/>
          </p:cNvSpPr>
          <p:nvPr>
            <p:ph idx="1"/>
          </p:nvPr>
        </p:nvSpPr>
        <p:spPr>
          <a:xfrm>
            <a:off x="580292" y="2444262"/>
            <a:ext cx="10744200" cy="4413738"/>
          </a:xfrm>
        </p:spPr>
        <p:txBody>
          <a:bodyPr>
            <a:normAutofit/>
          </a:bodyPr>
          <a:lstStyle/>
          <a:p>
            <a:r>
              <a:rPr lang="en-US" dirty="0">
                <a:effectLst/>
                <a:latin typeface="Arial" panose="020B0604020202020204" pitchFamily="34" charset="0"/>
              </a:rPr>
              <a:t>In SlimDB, the semi-sorted ordering of keys is important and so to maintain it we will have to use two ECTs to compress both the fragments of the key. This compression leads to a three-level index system which in turn helps us in finding the desired data entry from a data block with less consumption of space.</a:t>
            </a:r>
          </a:p>
          <a:p>
            <a:pPr marL="0" indent="0">
              <a:buNone/>
            </a:pPr>
            <a:endParaRPr lang="en-US" dirty="0">
              <a:effectLst/>
              <a:latin typeface="Arial" panose="020B0604020202020204" pitchFamily="34" charset="0"/>
            </a:endParaRPr>
          </a:p>
          <a:p>
            <a:r>
              <a:rPr lang="en-US" dirty="0">
                <a:effectLst/>
                <a:latin typeface="Arial" panose="020B0604020202020204" pitchFamily="34" charset="0"/>
              </a:rPr>
              <a:t>Construction of a three level index system is based on the compression of a vanilla block index which contains the first and last key of each data block. The first level is the prefix array which consists of the prefixes which uniquely determines all the entries from all the data blocks. ECT is used to compress this prefix array and then store it. This level will allow us to map each entry with its corresponding prefix value in the array which will serve as the input to the second level of the three-level index system.</a:t>
            </a:r>
          </a:p>
        </p:txBody>
      </p:sp>
    </p:spTree>
    <p:extLst>
      <p:ext uri="{BB962C8B-B14F-4D97-AF65-F5344CB8AC3E}">
        <p14:creationId xmlns:p14="http://schemas.microsoft.com/office/powerpoint/2010/main" val="310039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FEC-F91A-4119-AB13-31725CFD1F88}"/>
              </a:ext>
            </a:extLst>
          </p:cNvPr>
          <p:cNvSpPr>
            <a:spLocks noGrp="1"/>
          </p:cNvSpPr>
          <p:nvPr>
            <p:ph type="title"/>
          </p:nvPr>
        </p:nvSpPr>
        <p:spPr/>
        <p:txBody>
          <a:bodyPr/>
          <a:lstStyle/>
          <a:p>
            <a:pPr algn="ctr"/>
            <a:r>
              <a:rPr lang="en-US" b="1" dirty="0"/>
              <a:t>Three – Level Index </a:t>
            </a:r>
            <a:endParaRPr lang="en-IN" b="1" dirty="0"/>
          </a:p>
        </p:txBody>
      </p:sp>
      <p:sp>
        <p:nvSpPr>
          <p:cNvPr id="3" name="Content Placeholder 2">
            <a:extLst>
              <a:ext uri="{FF2B5EF4-FFF2-40B4-BE49-F238E27FC236}">
                <a16:creationId xmlns:a16="http://schemas.microsoft.com/office/drawing/2014/main" id="{76C3766B-33D9-4D6A-8518-87A4B1FE85F8}"/>
              </a:ext>
            </a:extLst>
          </p:cNvPr>
          <p:cNvSpPr>
            <a:spLocks noGrp="1"/>
          </p:cNvSpPr>
          <p:nvPr>
            <p:ph idx="1"/>
          </p:nvPr>
        </p:nvSpPr>
        <p:spPr>
          <a:xfrm>
            <a:off x="580292" y="2277208"/>
            <a:ext cx="10744200" cy="4580792"/>
          </a:xfrm>
        </p:spPr>
        <p:txBody>
          <a:bodyPr>
            <a:normAutofit/>
          </a:bodyPr>
          <a:lstStyle/>
          <a:p>
            <a:r>
              <a:rPr lang="en-US" dirty="0">
                <a:effectLst/>
                <a:latin typeface="Arial" panose="020B0604020202020204" pitchFamily="34" charset="0"/>
              </a:rPr>
              <a:t>The second level then takes the rank from the prefix array and maps it to the SS tables which have data entries with that prefix value. The second level is an integer array which basically stores the last block number which has the corresponding prefix value in it.</a:t>
            </a:r>
          </a:p>
          <a:p>
            <a:pPr marL="0" indent="0">
              <a:buNone/>
            </a:pPr>
            <a:endParaRPr lang="en-US" dirty="0">
              <a:effectLst/>
              <a:latin typeface="Arial" panose="020B0604020202020204" pitchFamily="34" charset="0"/>
            </a:endParaRPr>
          </a:p>
          <a:p>
            <a:r>
              <a:rPr lang="en-US" dirty="0">
                <a:effectLst/>
                <a:latin typeface="Arial" panose="020B0604020202020204" pitchFamily="34" charset="0"/>
              </a:rPr>
              <a:t>Because of these two levels, we can get a list of potential SSTable blocks that contain the target key’s prefix.</a:t>
            </a:r>
          </a:p>
          <a:p>
            <a:pPr marL="0" indent="0">
              <a:buNone/>
            </a:pPr>
            <a:endParaRPr lang="en-US" dirty="0">
              <a:effectLst/>
              <a:latin typeface="Arial" panose="020B0604020202020204" pitchFamily="34" charset="0"/>
            </a:endParaRPr>
          </a:p>
          <a:p>
            <a:r>
              <a:rPr lang="en-US" dirty="0">
                <a:effectLst/>
                <a:latin typeface="Arial" panose="020B0604020202020204" pitchFamily="34" charset="0"/>
              </a:rPr>
              <a:t>The third level consists of suffixes array which when combined with the results obtained from the first two levels and </a:t>
            </a:r>
            <a:r>
              <a:rPr lang="en-US" dirty="0">
                <a:latin typeface="Arial" panose="020B0604020202020204" pitchFamily="34" charset="0"/>
              </a:rPr>
              <a:t>perform </a:t>
            </a:r>
            <a:r>
              <a:rPr lang="en-US" dirty="0">
                <a:effectLst/>
                <a:latin typeface="Arial" panose="020B0604020202020204" pitchFamily="34" charset="0"/>
              </a:rPr>
              <a:t>binary search on the range of blocks gives us the desired data’s block.</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92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0CC3-54AD-436D-BD7E-F222E68E0568}"/>
              </a:ext>
            </a:extLst>
          </p:cNvPr>
          <p:cNvSpPr>
            <a:spLocks noGrp="1"/>
          </p:cNvSpPr>
          <p:nvPr>
            <p:ph type="title"/>
          </p:nvPr>
        </p:nvSpPr>
        <p:spPr/>
        <p:txBody>
          <a:bodyPr/>
          <a:lstStyle/>
          <a:p>
            <a:pPr algn="ctr"/>
            <a:r>
              <a:rPr lang="en-US" b="1" dirty="0"/>
              <a:t>Multi – Level Cuckoo Filter</a:t>
            </a:r>
            <a:endParaRPr lang="en-IN" b="1" dirty="0"/>
          </a:p>
        </p:txBody>
      </p:sp>
      <p:sp>
        <p:nvSpPr>
          <p:cNvPr id="3" name="Content Placeholder 2">
            <a:extLst>
              <a:ext uri="{FF2B5EF4-FFF2-40B4-BE49-F238E27FC236}">
                <a16:creationId xmlns:a16="http://schemas.microsoft.com/office/drawing/2014/main" id="{AC594EDA-9B83-47C5-AD78-6CB238FEE371}"/>
              </a:ext>
            </a:extLst>
          </p:cNvPr>
          <p:cNvSpPr>
            <a:spLocks noGrp="1"/>
          </p:cNvSpPr>
          <p:nvPr>
            <p:ph idx="1"/>
          </p:nvPr>
        </p:nvSpPr>
        <p:spPr>
          <a:xfrm>
            <a:off x="1103312" y="1853248"/>
            <a:ext cx="10229973" cy="5004752"/>
          </a:xfrm>
        </p:spPr>
        <p:txBody>
          <a:bodyPr>
            <a:normAutofit/>
          </a:bodyPr>
          <a:lstStyle/>
          <a:p>
            <a:r>
              <a:rPr lang="en-US" dirty="0">
                <a:latin typeface="Arial" panose="020B0604020202020204" pitchFamily="34" charset="0"/>
                <a:cs typeface="Arial" panose="020B0604020202020204" pitchFamily="34" charset="0"/>
              </a:rPr>
              <a:t>In-memory Filters like bloom filter are probabilistic data structure which have a false positive rate and this can lead to increase in read latency. So, to overcome this problem, we can use cuckoo filter as it can reduce the number of reads in cases when there are chances of false positive answers.</a:t>
            </a:r>
          </a:p>
          <a:p>
            <a:r>
              <a:rPr lang="en-US" b="0" i="0" u="none" strike="noStrike" baseline="0" dirty="0">
                <a:latin typeface="Arial" panose="020B0604020202020204" pitchFamily="34" charset="0"/>
                <a:cs typeface="Arial" panose="020B0604020202020204" pitchFamily="34" charset="0"/>
              </a:rPr>
              <a:t>Cuckoo filter contains a hash table in which each key has two candidate buckets. When any new data is inserted than at that time it looks for an empty candidate bucket and if it is not found than it extends the size of the hash table and this process goes on. </a:t>
            </a:r>
          </a:p>
          <a:p>
            <a:r>
              <a:rPr lang="en-US" sz="2000" b="0" i="0" u="none" strike="noStrike" baseline="0" dirty="0">
                <a:latin typeface="Arial" panose="020B0604020202020204" pitchFamily="34" charset="0"/>
                <a:cs typeface="Arial" panose="020B0604020202020204" pitchFamily="34" charset="0"/>
              </a:rPr>
              <a:t>In the cuckoo filter, if it stores the full key than it would make it space-inefficient. So, to reduce the space it stores hash fingerprint which is of constant size in place of the original inserted key. </a:t>
            </a:r>
            <a:endParaRPr lang="en-US" b="0" i="0" u="none" strike="noStrike" baseline="0" dirty="0">
              <a:latin typeface="Arial" panose="020B0604020202020204" pitchFamily="34" charset="0"/>
              <a:cs typeface="Arial" panose="020B0604020202020204" pitchFamily="34" charset="0"/>
            </a:endParaRPr>
          </a:p>
          <a:p>
            <a:r>
              <a:rPr lang="en-US" dirty="0">
                <a:effectLst/>
                <a:latin typeface="Arial" panose="020B0604020202020204" pitchFamily="34" charset="0"/>
                <a:cs typeface="Arial" panose="020B0604020202020204" pitchFamily="34" charset="0"/>
              </a:rPr>
              <a:t>Multi-level cuckoo filters consist of two tables, the primary table and the secondary table. The primary table is a variant of cuckoo filter which along with the fingerprint also stores the level number of the LSM tree where the data can be present.</a:t>
            </a:r>
          </a:p>
        </p:txBody>
      </p:sp>
    </p:spTree>
    <p:extLst>
      <p:ext uri="{BB962C8B-B14F-4D97-AF65-F5344CB8AC3E}">
        <p14:creationId xmlns:p14="http://schemas.microsoft.com/office/powerpoint/2010/main" val="176891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0CC3-54AD-436D-BD7E-F222E68E0568}"/>
              </a:ext>
            </a:extLst>
          </p:cNvPr>
          <p:cNvSpPr>
            <a:spLocks noGrp="1"/>
          </p:cNvSpPr>
          <p:nvPr>
            <p:ph type="title"/>
          </p:nvPr>
        </p:nvSpPr>
        <p:spPr/>
        <p:txBody>
          <a:bodyPr/>
          <a:lstStyle/>
          <a:p>
            <a:pPr algn="ctr"/>
            <a:r>
              <a:rPr lang="en-US" b="1" dirty="0"/>
              <a:t>Multi – Level Cuckoo Filter</a:t>
            </a:r>
            <a:endParaRPr lang="en-IN" b="1" dirty="0"/>
          </a:p>
        </p:txBody>
      </p:sp>
      <p:sp>
        <p:nvSpPr>
          <p:cNvPr id="3" name="Content Placeholder 2">
            <a:extLst>
              <a:ext uri="{FF2B5EF4-FFF2-40B4-BE49-F238E27FC236}">
                <a16:creationId xmlns:a16="http://schemas.microsoft.com/office/drawing/2014/main" id="{AC594EDA-9B83-47C5-AD78-6CB238FEE371}"/>
              </a:ext>
            </a:extLst>
          </p:cNvPr>
          <p:cNvSpPr>
            <a:spLocks noGrp="1"/>
          </p:cNvSpPr>
          <p:nvPr>
            <p:ph idx="1"/>
          </p:nvPr>
        </p:nvSpPr>
        <p:spPr>
          <a:xfrm>
            <a:off x="1103312" y="2259622"/>
            <a:ext cx="10229973" cy="4598377"/>
          </a:xfrm>
        </p:spPr>
        <p:txBody>
          <a:bodyPr>
            <a:normAutofit/>
          </a:bodyPr>
          <a:lstStyle/>
          <a:p>
            <a:r>
              <a:rPr lang="en-US" dirty="0">
                <a:latin typeface="Arial" panose="020B0604020202020204" pitchFamily="34" charset="0"/>
                <a:cs typeface="Arial" panose="020B0604020202020204" pitchFamily="34" charset="0"/>
              </a:rPr>
              <a:t>The secondary table stores special entries with their full keys. </a:t>
            </a:r>
            <a:r>
              <a:rPr lang="en-IN" b="0" i="0" u="none" strike="noStrike" baseline="0" dirty="0">
                <a:latin typeface="Arial" panose="020B0604020202020204" pitchFamily="34" charset="0"/>
                <a:cs typeface="Arial" panose="020B0604020202020204" pitchFamily="34" charset="0"/>
              </a:rPr>
              <a:t>The reason for having </a:t>
            </a:r>
            <a:r>
              <a:rPr lang="en-US" b="0" i="0" u="none" strike="noStrike" baseline="0" dirty="0">
                <a:latin typeface="Arial" panose="020B0604020202020204" pitchFamily="34" charset="0"/>
                <a:cs typeface="Arial" panose="020B0604020202020204" pitchFamily="34" charset="0"/>
              </a:rPr>
              <a:t>the secondary table is to cope with the case that multiple entries may have the same fingerprint.</a:t>
            </a:r>
            <a:endParaRPr lang="en-IN" dirty="0">
              <a:latin typeface="Arial" panose="020B0604020202020204" pitchFamily="34" charset="0"/>
              <a:cs typeface="Arial" panose="020B0604020202020204" pitchFamily="34" charset="0"/>
            </a:endParaRPr>
          </a:p>
          <a:p>
            <a:pPr algn="l"/>
            <a:r>
              <a:rPr lang="en-IN" b="0" i="0" u="none" strike="noStrike" baseline="0" dirty="0">
                <a:latin typeface="Arial" panose="020B0604020202020204" pitchFamily="34" charset="0"/>
                <a:cs typeface="Arial" panose="020B0604020202020204" pitchFamily="34" charset="0"/>
              </a:rPr>
              <a:t>In such cases, the </a:t>
            </a:r>
            <a:r>
              <a:rPr lang="en-US" b="0" i="0" u="none" strike="noStrike" baseline="0" dirty="0">
                <a:latin typeface="Arial" panose="020B0604020202020204" pitchFamily="34" charset="0"/>
                <a:cs typeface="Arial" panose="020B0604020202020204" pitchFamily="34" charset="0"/>
              </a:rPr>
              <a:t>primary table would need to keep multiple copies of the same fingerprint with all the associated level numbers. To locate the level that actually contains the sought entry, it would be necessary to perform a disk read for each level associated with the conflicting fingerprint in the worst case.</a:t>
            </a:r>
          </a:p>
          <a:p>
            <a:pPr algn="l"/>
            <a:r>
              <a:rPr lang="en-US" dirty="0">
                <a:effectLst/>
                <a:latin typeface="Arial" panose="020B0604020202020204" pitchFamily="34" charset="0"/>
                <a:cs typeface="Arial" panose="020B0604020202020204" pitchFamily="34" charset="0"/>
              </a:rPr>
              <a:t>To overcome this issue we can use unique fingerprint </a:t>
            </a:r>
            <a:r>
              <a:rPr lang="en-US" dirty="0">
                <a:latin typeface="Arial" panose="020B0604020202020204" pitchFamily="34" charset="0"/>
                <a:cs typeface="Arial" panose="020B0604020202020204" pitchFamily="34" charset="0"/>
              </a:rPr>
              <a:t>and it can only be associated with one level number in primary table.</a:t>
            </a:r>
          </a:p>
          <a:p>
            <a:pPr algn="l"/>
            <a:r>
              <a:rPr lang="en-US" b="0" i="0" u="none" strike="noStrike" baseline="0" dirty="0">
                <a:latin typeface="Arial" panose="020B0604020202020204" pitchFamily="34" charset="0"/>
                <a:cs typeface="Arial" panose="020B0604020202020204" pitchFamily="34" charset="0"/>
              </a:rPr>
              <a:t>To maintain this property, the multi-level cuckoo filter uses the secondary table to record the full key for each entry having a conflicting fingerprint in the </a:t>
            </a:r>
            <a:r>
              <a:rPr lang="en-IN" b="0" i="0" u="none" strike="noStrike" baseline="0" dirty="0">
                <a:latin typeface="Arial" panose="020B0604020202020204" pitchFamily="34" charset="0"/>
                <a:cs typeface="Arial" panose="020B0604020202020204" pitchFamily="34" charset="0"/>
              </a:rPr>
              <a:t>primary table.</a:t>
            </a:r>
            <a:endParaRPr lang="en-US"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95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D826-BD12-4D04-876C-79DFC1E040C0}"/>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94315FEE-06BC-4512-B6D7-C90C8ACB0D9D}"/>
              </a:ext>
            </a:extLst>
          </p:cNvPr>
          <p:cNvSpPr>
            <a:spLocks noGrp="1"/>
          </p:cNvSpPr>
          <p:nvPr>
            <p:ph idx="1"/>
          </p:nvPr>
        </p:nvSpPr>
        <p:spPr>
          <a:xfrm>
            <a:off x="1103312" y="2329962"/>
            <a:ext cx="9623303" cy="3918437"/>
          </a:xfrm>
        </p:spPr>
        <p:txBody>
          <a:bodyPr>
            <a:normAutofit/>
          </a:bodyPr>
          <a:lstStyle/>
          <a:p>
            <a:r>
              <a:rPr lang="en-US" b="0" i="0" u="none" strike="noStrike" baseline="0" dirty="0">
                <a:latin typeface="Arial" panose="020B0604020202020204" pitchFamily="34" charset="0"/>
                <a:cs typeface="Arial" panose="020B0604020202020204" pitchFamily="34" charset="0"/>
              </a:rPr>
              <a:t>We can thus conclude that the general methods of implementation of LSM trees are write and storage inefficient and thus we present new way of implementation called SlimDB, which improves the insertion process and provide a better structure for lookup process.</a:t>
            </a:r>
          </a:p>
          <a:p>
            <a:endParaRPr lang="en-US" sz="1800" dirty="0">
              <a:solidFill>
                <a:srgbClr val="000000"/>
              </a:solidFill>
              <a:effectLst/>
              <a:latin typeface="Arial" panose="020B0604020202020204" pitchFamily="34" charset="0"/>
            </a:endParaRPr>
          </a:p>
          <a:p>
            <a:r>
              <a:rPr lang="en-US" dirty="0">
                <a:effectLst/>
                <a:latin typeface="Arial" panose="020B0604020202020204" pitchFamily="34" charset="0"/>
              </a:rPr>
              <a:t>SlimDB requires less main memory because of its optimal methods of storage and improved write operations which require less memory.</a:t>
            </a:r>
            <a:endParaRPr lang="en-US" b="0" i="0" u="none" strike="noStrike" baseline="0"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03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054A-FB50-4730-BD5D-83DFFBCEF736}"/>
              </a:ext>
            </a:extLst>
          </p:cNvPr>
          <p:cNvSpPr>
            <a:spLocks noGrp="1"/>
          </p:cNvSpPr>
          <p:nvPr>
            <p:ph type="title"/>
          </p:nvPr>
        </p:nvSpPr>
        <p:spPr>
          <a:xfrm>
            <a:off x="1331911" y="2800264"/>
            <a:ext cx="9404723" cy="1400530"/>
          </a:xfrm>
        </p:spPr>
        <p:txBody>
          <a:bodyPr/>
          <a:lstStyle/>
          <a:p>
            <a:pPr algn="ctr"/>
            <a:r>
              <a:rPr lang="en-US" sz="5000" b="1" dirty="0"/>
              <a:t>Thank You</a:t>
            </a:r>
            <a:endParaRPr lang="en-IN" sz="5000" b="1" dirty="0"/>
          </a:p>
        </p:txBody>
      </p:sp>
    </p:spTree>
    <p:extLst>
      <p:ext uri="{BB962C8B-B14F-4D97-AF65-F5344CB8AC3E}">
        <p14:creationId xmlns:p14="http://schemas.microsoft.com/office/powerpoint/2010/main" val="199213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5B2-93D2-48FA-A318-1FB1CE623E31}"/>
              </a:ext>
            </a:extLst>
          </p:cNvPr>
          <p:cNvSpPr>
            <a:spLocks noGrp="1"/>
          </p:cNvSpPr>
          <p:nvPr>
            <p:ph type="title"/>
          </p:nvPr>
        </p:nvSpPr>
        <p:spPr>
          <a:xfrm>
            <a:off x="1393638" y="3072826"/>
            <a:ext cx="9404723" cy="1400530"/>
          </a:xfrm>
        </p:spPr>
        <p:txBody>
          <a:bodyPr/>
          <a:lstStyle/>
          <a:p>
            <a:pPr algn="ctr"/>
            <a:r>
              <a:rPr lang="en-US" sz="5200" b="1" dirty="0"/>
              <a:t>Introduction</a:t>
            </a:r>
            <a:endParaRPr lang="en-IN" sz="5200" b="1" dirty="0"/>
          </a:p>
        </p:txBody>
      </p:sp>
    </p:spTree>
    <p:extLst>
      <p:ext uri="{BB962C8B-B14F-4D97-AF65-F5344CB8AC3E}">
        <p14:creationId xmlns:p14="http://schemas.microsoft.com/office/powerpoint/2010/main" val="342116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C2175-C6BC-4BC2-84BC-FA445EF06EC8}"/>
              </a:ext>
            </a:extLst>
          </p:cNvPr>
          <p:cNvSpPr>
            <a:spLocks noGrp="1"/>
          </p:cNvSpPr>
          <p:nvPr>
            <p:ph idx="1"/>
          </p:nvPr>
        </p:nvSpPr>
        <p:spPr>
          <a:xfrm>
            <a:off x="931984" y="474785"/>
            <a:ext cx="10427677" cy="6383215"/>
          </a:xfrm>
        </p:spPr>
        <p:txBody>
          <a:bodyPr/>
          <a:lstStyle/>
          <a:p>
            <a:endParaRPr lang="en-US" b="1" dirty="0"/>
          </a:p>
          <a:p>
            <a:r>
              <a:rPr lang="en-US" sz="2500" b="1" dirty="0"/>
              <a:t>What is key-value store?</a:t>
            </a:r>
          </a:p>
          <a:p>
            <a:pPr marL="0" indent="0">
              <a:buNone/>
            </a:pPr>
            <a:r>
              <a:rPr lang="en-US" b="0" i="0" dirty="0">
                <a:effectLst/>
                <a:latin typeface="arial" panose="020B0604020202020204" pitchFamily="34" charset="0"/>
              </a:rPr>
              <a:t>A key-value database </a:t>
            </a:r>
            <a:r>
              <a:rPr lang="en-US" i="0" dirty="0">
                <a:effectLst/>
                <a:latin typeface="arial" panose="020B0604020202020204" pitchFamily="34" charset="0"/>
              </a:rPr>
              <a:t>stores data </a:t>
            </a:r>
            <a:r>
              <a:rPr lang="en-US" b="0" i="0" dirty="0">
                <a:effectLst/>
                <a:latin typeface="arial" panose="020B0604020202020204" pitchFamily="34" charset="0"/>
              </a:rPr>
              <a:t>as a collection of key-value pairs in which a key serves as a unique identifier.</a:t>
            </a:r>
          </a:p>
          <a:p>
            <a:pPr marL="0" indent="0">
              <a:buNone/>
            </a:pPr>
            <a:endParaRPr lang="en-US" b="0" i="0" dirty="0">
              <a:effectLst/>
              <a:latin typeface="arial" panose="020B0604020202020204" pitchFamily="34" charset="0"/>
            </a:endParaRPr>
          </a:p>
          <a:p>
            <a:r>
              <a:rPr lang="en-US" sz="2500" b="1" dirty="0"/>
              <a:t>What is Log Structured Merge tree?</a:t>
            </a:r>
          </a:p>
          <a:p>
            <a:pPr marL="0" indent="0" algn="l">
              <a:buNone/>
            </a:pPr>
            <a:r>
              <a:rPr lang="en-US" b="0" i="0" u="none" strike="noStrike" baseline="0" dirty="0"/>
              <a:t>LSM tree is write-optimized index which provides indexed access to write intensive data. The main reason for their usage is that they support very high write rate compared to the traditionally used ones like the B-trees. Key value stores often uses LSM trees for the write optimized indexes.</a:t>
            </a:r>
          </a:p>
          <a:p>
            <a:pPr marL="0" indent="0" algn="l">
              <a:buNone/>
            </a:pPr>
            <a:endParaRPr lang="en-US" sz="2500" b="0" i="0" u="none" strike="noStrike" baseline="0" dirty="0"/>
          </a:p>
          <a:p>
            <a:r>
              <a:rPr lang="en-US" sz="2500" b="1" dirty="0"/>
              <a:t>What is Semi Sorted Data?</a:t>
            </a:r>
          </a:p>
          <a:p>
            <a:pPr marL="0" indent="0">
              <a:buNone/>
            </a:pPr>
            <a:r>
              <a:rPr lang="en-US" dirty="0">
                <a:latin typeface="Arial" panose="020B0604020202020204" pitchFamily="34" charset="0"/>
                <a:cs typeface="Arial" panose="020B0604020202020204" pitchFamily="34" charset="0"/>
              </a:rPr>
              <a:t>The primary key used in key-value store can be divided into two fragments: a prefix x and suffix y. If we iterate through a data which has same prefix and have different suffix then, we define the data as semi-sorted.</a:t>
            </a:r>
          </a:p>
          <a:p>
            <a:pPr marL="0" indent="0">
              <a:buNone/>
            </a:pPr>
            <a:endParaRPr lang="en-US" b="1" dirty="0"/>
          </a:p>
          <a:p>
            <a:pPr marL="0" indent="0">
              <a:buNone/>
            </a:pPr>
            <a:endParaRPr lang="en-US" b="0" i="0" u="none" strike="noStrike" baseline="0" dirty="0"/>
          </a:p>
          <a:p>
            <a:endParaRPr lang="en-US" dirty="0"/>
          </a:p>
          <a:p>
            <a:pPr marL="0" indent="0">
              <a:buNone/>
            </a:pPr>
            <a:endParaRPr lang="en-IN" dirty="0"/>
          </a:p>
        </p:txBody>
      </p:sp>
    </p:spTree>
    <p:extLst>
      <p:ext uri="{BB962C8B-B14F-4D97-AF65-F5344CB8AC3E}">
        <p14:creationId xmlns:p14="http://schemas.microsoft.com/office/powerpoint/2010/main" val="385391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901B-BC12-4861-ADB8-91AC0499499D}"/>
              </a:ext>
            </a:extLst>
          </p:cNvPr>
          <p:cNvSpPr>
            <a:spLocks noGrp="1"/>
          </p:cNvSpPr>
          <p:nvPr>
            <p:ph type="title"/>
          </p:nvPr>
        </p:nvSpPr>
        <p:spPr>
          <a:xfrm>
            <a:off x="1951892" y="2725615"/>
            <a:ext cx="8098942" cy="2954215"/>
          </a:xfrm>
        </p:spPr>
        <p:txBody>
          <a:bodyPr/>
          <a:lstStyle/>
          <a:p>
            <a:pPr algn="ctr"/>
            <a:r>
              <a:rPr lang="en-US" sz="5200" b="1" dirty="0"/>
              <a:t>Description</a:t>
            </a:r>
            <a:endParaRPr lang="en-IN" sz="5200" b="1" dirty="0"/>
          </a:p>
        </p:txBody>
      </p:sp>
    </p:spTree>
    <p:extLst>
      <p:ext uri="{BB962C8B-B14F-4D97-AF65-F5344CB8AC3E}">
        <p14:creationId xmlns:p14="http://schemas.microsoft.com/office/powerpoint/2010/main" val="426260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08F5-FE75-478B-BBA0-DD2FE3A8E112}"/>
              </a:ext>
            </a:extLst>
          </p:cNvPr>
          <p:cNvSpPr>
            <a:spLocks noGrp="1"/>
          </p:cNvSpPr>
          <p:nvPr>
            <p:ph type="title"/>
          </p:nvPr>
        </p:nvSpPr>
        <p:spPr/>
        <p:txBody>
          <a:bodyPr/>
          <a:lstStyle/>
          <a:p>
            <a:pPr algn="ctr"/>
            <a:r>
              <a:rPr lang="en-US" sz="3800" b="1" dirty="0"/>
              <a:t>LevelDB Implementation of LSM Tree</a:t>
            </a:r>
            <a:endParaRPr lang="en-IN" sz="3800" b="1" dirty="0"/>
          </a:p>
        </p:txBody>
      </p:sp>
      <p:sp>
        <p:nvSpPr>
          <p:cNvPr id="3" name="Content Placeholder 2">
            <a:extLst>
              <a:ext uri="{FF2B5EF4-FFF2-40B4-BE49-F238E27FC236}">
                <a16:creationId xmlns:a16="http://schemas.microsoft.com/office/drawing/2014/main" id="{5C97128E-8027-4AF3-8DA7-AC096B4CB8FB}"/>
              </a:ext>
            </a:extLst>
          </p:cNvPr>
          <p:cNvSpPr>
            <a:spLocks noGrp="1"/>
          </p:cNvSpPr>
          <p:nvPr>
            <p:ph idx="1"/>
          </p:nvPr>
        </p:nvSpPr>
        <p:spPr>
          <a:xfrm>
            <a:off x="404446" y="1749669"/>
            <a:ext cx="11141443" cy="5108331"/>
          </a:xfrm>
        </p:spPr>
        <p:txBody>
          <a:bodyPr>
            <a:normAutofit/>
          </a:bodyPr>
          <a:lstStyle/>
          <a:p>
            <a:r>
              <a:rPr lang="en-US" dirty="0">
                <a:effectLst/>
                <a:latin typeface="Arial" panose="020B0604020202020204" pitchFamily="34" charset="0"/>
                <a:cs typeface="Arial" panose="020B0604020202020204" pitchFamily="34" charset="0"/>
              </a:rPr>
              <a:t>An LSM-tree contains multiple append-only sorted tables, each of which is created by sequential writes, and often implemented as SSTables (Sorted string table).</a:t>
            </a:r>
          </a:p>
          <a:p>
            <a:pPr marL="0" indent="0">
              <a:buNone/>
            </a:pPr>
            <a:endParaRPr lang="en-US"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LevelDB contains multiple levels and in memory buffer.</a:t>
            </a:r>
          </a:p>
          <a:p>
            <a:pPr marL="0" indent="0">
              <a:buNone/>
            </a:pPr>
            <a:endParaRPr lang="en-US" dirty="0">
              <a:latin typeface="Arial" panose="020B0604020202020204" pitchFamily="34" charset="0"/>
              <a:cs typeface="Arial" panose="020B0604020202020204" pitchFamily="34" charset="0"/>
            </a:endParaRPr>
          </a:p>
          <a:p>
            <a:r>
              <a:rPr lang="en-US" i="0" u="none" strike="noStrike" baseline="0" dirty="0">
                <a:latin typeface="Arial" panose="020B0604020202020204" pitchFamily="34" charset="0"/>
                <a:cs typeface="Arial" panose="020B0604020202020204" pitchFamily="34" charset="0"/>
              </a:rPr>
              <a:t>When a new entry is inserted than it is first inserted in the in-memory buffer and when the buffer becomes full then the entry and all other updates gets inserted into the disk and then it generates a SSTable at level 0. When the data limit of a SSTable is reached than the data is then merged with the SSTable of the next level and this process of moving of data from one level to another is called Compaction.</a:t>
            </a:r>
            <a:endParaRPr lang="en-US"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6FBBABC-33EC-4C58-A3F7-B0EB4C8B042B}"/>
              </a:ext>
            </a:extLst>
          </p:cNvPr>
          <p:cNvPicPr>
            <a:picLocks noChangeAspect="1"/>
          </p:cNvPicPr>
          <p:nvPr/>
        </p:nvPicPr>
        <p:blipFill>
          <a:blip r:embed="rId2"/>
          <a:stretch>
            <a:fillRect/>
          </a:stretch>
        </p:blipFill>
        <p:spPr>
          <a:xfrm>
            <a:off x="3838260" y="5654108"/>
            <a:ext cx="4515480" cy="1124107"/>
          </a:xfrm>
          <a:prstGeom prst="rect">
            <a:avLst/>
          </a:prstGeom>
        </p:spPr>
      </p:pic>
    </p:spTree>
    <p:extLst>
      <p:ext uri="{BB962C8B-B14F-4D97-AF65-F5344CB8AC3E}">
        <p14:creationId xmlns:p14="http://schemas.microsoft.com/office/powerpoint/2010/main" val="188495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A9FF-9F78-43FE-933C-9C174FF41E77}"/>
              </a:ext>
            </a:extLst>
          </p:cNvPr>
          <p:cNvSpPr>
            <a:spLocks noGrp="1"/>
          </p:cNvSpPr>
          <p:nvPr>
            <p:ph type="title"/>
          </p:nvPr>
        </p:nvSpPr>
        <p:spPr/>
        <p:txBody>
          <a:bodyPr/>
          <a:lstStyle/>
          <a:p>
            <a:pPr algn="ctr"/>
            <a:r>
              <a:rPr lang="en-US" sz="3800" b="1" dirty="0"/>
              <a:t>Stepped – Merge Algorithm</a:t>
            </a:r>
            <a:endParaRPr lang="en-IN" sz="3800" b="1" dirty="0"/>
          </a:p>
        </p:txBody>
      </p:sp>
      <p:sp>
        <p:nvSpPr>
          <p:cNvPr id="3" name="Content Placeholder 2">
            <a:extLst>
              <a:ext uri="{FF2B5EF4-FFF2-40B4-BE49-F238E27FC236}">
                <a16:creationId xmlns:a16="http://schemas.microsoft.com/office/drawing/2014/main" id="{EA5505F2-FD87-43EF-B5CE-9454F18CE518}"/>
              </a:ext>
            </a:extLst>
          </p:cNvPr>
          <p:cNvSpPr>
            <a:spLocks noGrp="1"/>
          </p:cNvSpPr>
          <p:nvPr>
            <p:ph idx="1"/>
          </p:nvPr>
        </p:nvSpPr>
        <p:spPr>
          <a:xfrm>
            <a:off x="1103312" y="2052918"/>
            <a:ext cx="10432196" cy="4805082"/>
          </a:xfrm>
        </p:spPr>
        <p:txBody>
          <a:bodyPr>
            <a:normAutofit/>
          </a:bodyPr>
          <a:lstStyle/>
          <a:p>
            <a:r>
              <a:rPr lang="en-US" dirty="0">
                <a:effectLst/>
                <a:latin typeface="Arial" panose="020B0604020202020204" pitchFamily="34" charset="0"/>
                <a:cs typeface="Arial" panose="020B0604020202020204" pitchFamily="34" charset="0"/>
              </a:rPr>
              <a:t>Stepped-Merge is an LSM variant that uses a different</a:t>
            </a:r>
            <a:r>
              <a:rPr lang="en-US" dirty="0">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compaction strategy to manage SSTables.</a:t>
            </a:r>
          </a:p>
          <a:p>
            <a:pPr marL="0" indent="0">
              <a:buNone/>
            </a:pPr>
            <a:endParaRPr lang="en-US" dirty="0">
              <a:effectLst/>
              <a:latin typeface="Arial" panose="020B0604020202020204" pitchFamily="34" charset="0"/>
              <a:cs typeface="Arial" panose="020B0604020202020204" pitchFamily="34" charset="0"/>
            </a:endParaRPr>
          </a:p>
          <a:p>
            <a:pPr marL="0" indent="0">
              <a:buNone/>
            </a:pPr>
            <a:endParaRPr lang="en-US" dirty="0">
              <a:effectLst/>
              <a:latin typeface="Arial" panose="020B0604020202020204" pitchFamily="34" charset="0"/>
              <a:cs typeface="Arial" panose="020B0604020202020204" pitchFamily="34" charset="0"/>
            </a:endParaRPr>
          </a:p>
          <a:p>
            <a:pPr algn="l"/>
            <a:r>
              <a:rPr lang="en-IN" b="0" i="0" u="none" strike="noStrike" baseline="0" dirty="0">
                <a:latin typeface="Arial" panose="020B0604020202020204" pitchFamily="34" charset="0"/>
                <a:cs typeface="Arial" panose="020B0604020202020204" pitchFamily="34" charset="0"/>
              </a:rPr>
              <a:t>Stepped-</a:t>
            </a:r>
            <a:r>
              <a:rPr lang="en-US" b="0" i="0" u="none" strike="noStrike" baseline="0" dirty="0">
                <a:latin typeface="Arial" panose="020B0604020202020204" pitchFamily="34" charset="0"/>
                <a:cs typeface="Arial" panose="020B0604020202020204" pitchFamily="34" charset="0"/>
              </a:rPr>
              <a:t>Merge divides the SSTables in each level into r sub-levels. The size limit of each level is still the same as the LSM-tree. However, when compacting SSTables in Level i, Stepped-Merge does not merge-sort SSTables in Level i with tables in Level i+1 as the LSM-tree does.</a:t>
            </a:r>
            <a:r>
              <a:rPr lang="en-IN" b="0" i="0" u="none" strike="noStrike" baseline="0" dirty="0">
                <a:latin typeface="Arial" panose="020B0604020202020204" pitchFamily="34" charset="0"/>
                <a:cs typeface="Arial" panose="020B0604020202020204" pitchFamily="34" charset="0"/>
              </a:rPr>
              <a:t> Instead, all sub-levels in </a:t>
            </a:r>
            <a:r>
              <a:rPr lang="en-US" b="0" i="0" u="none" strike="noStrike" baseline="0" dirty="0">
                <a:latin typeface="Arial" panose="020B0604020202020204" pitchFamily="34" charset="0"/>
                <a:cs typeface="Arial" panose="020B0604020202020204" pitchFamily="34" charset="0"/>
              </a:rPr>
              <a:t>Level i are merge-sorted with themselves and inserted into Level i+1 </a:t>
            </a:r>
            <a:r>
              <a:rPr lang="en-IN" b="0" i="0" u="none" strike="noStrike" baseline="0" dirty="0">
                <a:latin typeface="Arial" panose="020B0604020202020204" pitchFamily="34" charset="0"/>
                <a:cs typeface="Arial" panose="020B0604020202020204" pitchFamily="34" charset="0"/>
              </a:rPr>
              <a:t>as a new sub-level.</a:t>
            </a:r>
          </a:p>
          <a:p>
            <a:pPr marL="0" indent="0" algn="l">
              <a:buNone/>
            </a:pPr>
            <a:endParaRPr lang="en-IN" b="0"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387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2F5E-BAA8-4522-A4DC-E106D73E2634}"/>
              </a:ext>
            </a:extLst>
          </p:cNvPr>
          <p:cNvSpPr>
            <a:spLocks noGrp="1"/>
          </p:cNvSpPr>
          <p:nvPr>
            <p:ph type="title"/>
          </p:nvPr>
        </p:nvSpPr>
        <p:spPr/>
        <p:txBody>
          <a:bodyPr/>
          <a:lstStyle/>
          <a:p>
            <a:pPr algn="ctr"/>
            <a:r>
              <a:rPr lang="en-US" sz="3500" dirty="0"/>
              <a:t>Why to use Stepped - Merge Algorithm?</a:t>
            </a:r>
            <a:endParaRPr lang="en-IN" sz="3500" dirty="0"/>
          </a:p>
        </p:txBody>
      </p:sp>
      <p:sp>
        <p:nvSpPr>
          <p:cNvPr id="3" name="Content Placeholder 2">
            <a:extLst>
              <a:ext uri="{FF2B5EF4-FFF2-40B4-BE49-F238E27FC236}">
                <a16:creationId xmlns:a16="http://schemas.microsoft.com/office/drawing/2014/main" id="{192B7A65-5C5B-4A1D-A4C2-0C39CA9E9481}"/>
              </a:ext>
            </a:extLst>
          </p:cNvPr>
          <p:cNvSpPr>
            <a:spLocks noGrp="1"/>
          </p:cNvSpPr>
          <p:nvPr>
            <p:ph idx="1"/>
          </p:nvPr>
        </p:nvSpPr>
        <p:spPr>
          <a:xfrm>
            <a:off x="1103312" y="2052918"/>
            <a:ext cx="10010165" cy="4805082"/>
          </a:xfrm>
        </p:spPr>
        <p:txBody>
          <a:bodyPr>
            <a:normAutofit/>
          </a:bodyPr>
          <a:lstStyle/>
          <a:p>
            <a:pPr algn="l"/>
            <a:r>
              <a:rPr lang="en-US" dirty="0">
                <a:latin typeface="Arial" panose="020B0604020202020204" pitchFamily="34" charset="0"/>
                <a:cs typeface="Arial" panose="020B0604020202020204" pitchFamily="34" charset="0"/>
              </a:rPr>
              <a:t>In the normal process of compaction, at least one SSTable of level i is merge-sorted with</a:t>
            </a:r>
            <a:r>
              <a:rPr lang="en-US" b="0" i="0" u="none" strike="noStrike" baseline="0" dirty="0">
                <a:latin typeface="Arial" panose="020B0604020202020204" pitchFamily="34" charset="0"/>
                <a:cs typeface="Arial" panose="020B0604020202020204" pitchFamily="34" charset="0"/>
              </a:rPr>
              <a:t> all of the over-lapping SSTables in the next level this would increase the write amplification as here duplicate entries of the same entry would be created.</a:t>
            </a:r>
          </a:p>
          <a:p>
            <a:pPr marL="0" indent="0" algn="l">
              <a:buNone/>
            </a:pPr>
            <a:endParaRPr lang="en-US" b="0" i="0" u="none" strike="noStrike" baseline="0" dirty="0">
              <a:latin typeface="Arial" panose="020B0604020202020204" pitchFamily="34" charset="0"/>
              <a:cs typeface="Arial" panose="020B0604020202020204" pitchFamily="34" charset="0"/>
            </a:endParaRPr>
          </a:p>
          <a:p>
            <a:pPr marL="0" indent="0" algn="l">
              <a:buNone/>
            </a:pPr>
            <a:endParaRPr lang="en-US" b="0" i="0" u="none" strike="noStrike" baseline="0"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But in the stepped merge algorithm the SSTable of level i is inserted as a new sub level in the level i+1 and this would not create duplicate entries and thus would reduce write amplification. </a:t>
            </a:r>
          </a:p>
          <a:p>
            <a:pPr marL="0" indent="0" algn="l">
              <a:buNone/>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But this algorithm would degrade the read performance because for a lookup process, it will have to lookup in multiple overlapping sub-levels within each level.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00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D088-4D56-4E6D-B2E4-0C9CFB886EC7}"/>
              </a:ext>
            </a:extLst>
          </p:cNvPr>
          <p:cNvSpPr>
            <a:spLocks noGrp="1"/>
          </p:cNvSpPr>
          <p:nvPr>
            <p:ph type="title"/>
          </p:nvPr>
        </p:nvSpPr>
        <p:spPr>
          <a:xfrm>
            <a:off x="646111" y="96715"/>
            <a:ext cx="9404723" cy="1756533"/>
          </a:xfrm>
        </p:spPr>
        <p:txBody>
          <a:bodyPr/>
          <a:lstStyle/>
          <a:p>
            <a:pPr algn="ctr"/>
            <a:br>
              <a:rPr lang="en-IN" sz="3800" b="1" i="0" u="none" strike="noStrike" baseline="0" dirty="0">
                <a:solidFill>
                  <a:schemeClr val="tx1"/>
                </a:solidFill>
              </a:rPr>
            </a:br>
            <a:r>
              <a:rPr lang="en-US" sz="3800" b="1" i="0" u="none" strike="noStrike" baseline="0" dirty="0">
                <a:solidFill>
                  <a:schemeClr val="tx1"/>
                </a:solidFill>
              </a:rPr>
              <a:t>Block Index and Bloom filter </a:t>
            </a:r>
            <a:br>
              <a:rPr lang="en-US" sz="3800" b="1" i="0" u="none" strike="noStrike" baseline="0" dirty="0">
                <a:solidFill>
                  <a:schemeClr val="tx1"/>
                </a:solidFill>
              </a:rPr>
            </a:br>
            <a:endParaRPr lang="en-IN" sz="3800" b="1" dirty="0">
              <a:solidFill>
                <a:schemeClr val="tx1"/>
              </a:solidFill>
            </a:endParaRPr>
          </a:p>
        </p:txBody>
      </p:sp>
      <p:sp>
        <p:nvSpPr>
          <p:cNvPr id="3" name="Content Placeholder 2">
            <a:extLst>
              <a:ext uri="{FF2B5EF4-FFF2-40B4-BE49-F238E27FC236}">
                <a16:creationId xmlns:a16="http://schemas.microsoft.com/office/drawing/2014/main" id="{B779C8CF-B7F5-408D-B770-32C4B979DE52}"/>
              </a:ext>
            </a:extLst>
          </p:cNvPr>
          <p:cNvSpPr>
            <a:spLocks noGrp="1"/>
          </p:cNvSpPr>
          <p:nvPr>
            <p:ph idx="1"/>
          </p:nvPr>
        </p:nvSpPr>
        <p:spPr>
          <a:xfrm>
            <a:off x="1204546" y="2136531"/>
            <a:ext cx="9864969" cy="4721469"/>
          </a:xfrm>
        </p:spPr>
        <p:txBody>
          <a:bodyPr/>
          <a:lstStyle/>
          <a:p>
            <a:r>
              <a:rPr lang="en-US" sz="2500" b="1" dirty="0">
                <a:latin typeface="Arial" panose="020B0604020202020204" pitchFamily="34" charset="0"/>
                <a:cs typeface="Arial" panose="020B0604020202020204" pitchFamily="34" charset="0"/>
              </a:rPr>
              <a:t>How to overcome the problem of high read latency?</a:t>
            </a:r>
          </a:p>
          <a:p>
            <a:pPr marL="0" indent="0">
              <a:buNone/>
            </a:pPr>
            <a:r>
              <a:rPr lang="en-US" dirty="0">
                <a:latin typeface="Arial" panose="020B0604020202020204" pitchFamily="34" charset="0"/>
                <a:cs typeface="Arial" panose="020B0604020202020204" pitchFamily="34" charset="0"/>
              </a:rPr>
              <a:t>To avoid high read latency, one solution can be to increase the effectiveness of in-memory indexes and filters. These better data structures can pin point whether the entries might be present or not and if present then can tell us where it is present.</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Bloom filter is a probabilistic data structure which tells us whether the key which we are searching is present in the data block or not.</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Now if the target key is present in the bloom filter than comes the block index in which we search for the index of that data block which contains the key and through that index, we search inside the data block and find the target key.</a:t>
            </a:r>
          </a:p>
        </p:txBody>
      </p:sp>
    </p:spTree>
    <p:extLst>
      <p:ext uri="{BB962C8B-B14F-4D97-AF65-F5344CB8AC3E}">
        <p14:creationId xmlns:p14="http://schemas.microsoft.com/office/powerpoint/2010/main" val="123326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3F0B-1ED3-4D30-ADD1-B27D9947EA02}"/>
              </a:ext>
            </a:extLst>
          </p:cNvPr>
          <p:cNvSpPr>
            <a:spLocks noGrp="1"/>
          </p:cNvSpPr>
          <p:nvPr>
            <p:ph type="title"/>
          </p:nvPr>
        </p:nvSpPr>
        <p:spPr>
          <a:xfrm>
            <a:off x="646111" y="0"/>
            <a:ext cx="9404723" cy="1853248"/>
          </a:xfrm>
        </p:spPr>
        <p:txBody>
          <a:bodyPr/>
          <a:lstStyle/>
          <a:p>
            <a:pPr algn="ctr"/>
            <a:br>
              <a:rPr lang="en-IN" sz="3800" b="1" i="0" u="none" strike="noStrike" baseline="0" dirty="0">
                <a:solidFill>
                  <a:schemeClr val="tx1"/>
                </a:solidFill>
              </a:rPr>
            </a:br>
            <a:r>
              <a:rPr lang="en-IN" sz="3800" b="1" i="0" u="none" strike="noStrike" baseline="0" dirty="0">
                <a:solidFill>
                  <a:schemeClr val="tx1"/>
                </a:solidFill>
              </a:rPr>
              <a:t>SlimDB: Design and Implementation </a:t>
            </a:r>
            <a:br>
              <a:rPr lang="en-IN" sz="3800" b="1" i="0" u="none" strike="noStrike" baseline="0" dirty="0">
                <a:solidFill>
                  <a:schemeClr val="tx1"/>
                </a:solidFill>
              </a:rPr>
            </a:br>
            <a:endParaRPr lang="en-IN" sz="3800" b="1" dirty="0">
              <a:solidFill>
                <a:schemeClr val="tx1"/>
              </a:solidFill>
            </a:endParaRPr>
          </a:p>
        </p:txBody>
      </p:sp>
      <p:sp>
        <p:nvSpPr>
          <p:cNvPr id="3" name="Content Placeholder 2">
            <a:extLst>
              <a:ext uri="{FF2B5EF4-FFF2-40B4-BE49-F238E27FC236}">
                <a16:creationId xmlns:a16="http://schemas.microsoft.com/office/drawing/2014/main" id="{630F38C9-BB16-40A8-A857-1612D20694A5}"/>
              </a:ext>
            </a:extLst>
          </p:cNvPr>
          <p:cNvSpPr>
            <a:spLocks noGrp="1"/>
          </p:cNvSpPr>
          <p:nvPr>
            <p:ph idx="1"/>
          </p:nvPr>
        </p:nvSpPr>
        <p:spPr>
          <a:xfrm>
            <a:off x="1103312" y="2052918"/>
            <a:ext cx="10150842" cy="4268751"/>
          </a:xfrm>
        </p:spPr>
        <p:txBody>
          <a:bodyPr/>
          <a:lstStyle/>
          <a:p>
            <a:r>
              <a:rPr lang="en-US" dirty="0">
                <a:latin typeface="Arial" panose="020B0604020202020204" pitchFamily="34" charset="0"/>
                <a:cs typeface="Arial" panose="020B0604020202020204" pitchFamily="34" charset="0"/>
              </a:rPr>
              <a:t>In SlimDB we use three-level Block index in place of the traditionally used block index and we use multi-level cuckoo filter in place of the traditionally used bloom filter.</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Three-level block index is specially optimized for semi sorted data and it features a memory cost which is as small as 0.7 bits per key.</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Main advantage of usage of Multi level cuckoo filter over the normal bloom filter is that the filter returns the most recent sub-level containing the target key if the key exists.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784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1255</TotalTime>
  <Words>1578</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Century Gothic</vt:lpstr>
      <vt:lpstr>Wingdings 3</vt:lpstr>
      <vt:lpstr>Ion</vt:lpstr>
      <vt:lpstr>  SLIMDB: A Space-Efficient Implementation of Logic Structured Merge Trees </vt:lpstr>
      <vt:lpstr>Introduction</vt:lpstr>
      <vt:lpstr>PowerPoint Presentation</vt:lpstr>
      <vt:lpstr>Description</vt:lpstr>
      <vt:lpstr>LevelDB Implementation of LSM Tree</vt:lpstr>
      <vt:lpstr>Stepped – Merge Algorithm</vt:lpstr>
      <vt:lpstr>Why to use Stepped - Merge Algorithm?</vt:lpstr>
      <vt:lpstr> Block Index and Bloom filter  </vt:lpstr>
      <vt:lpstr> SlimDB: Design and Implementation  </vt:lpstr>
      <vt:lpstr>Space Efficiency of SSTable index</vt:lpstr>
      <vt:lpstr>Entropy – Coded Trie (ECT)</vt:lpstr>
      <vt:lpstr>Three – Level Index </vt:lpstr>
      <vt:lpstr>Three – Level Index </vt:lpstr>
      <vt:lpstr>Multi – Level Cuckoo Filter</vt:lpstr>
      <vt:lpstr>Multi – Level Cuckoo Filter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Vatsal Gujarati</dc:creator>
  <cp:lastModifiedBy>Vatsal Gujarati</cp:lastModifiedBy>
  <cp:revision>33</cp:revision>
  <dcterms:created xsi:type="dcterms:W3CDTF">2021-04-14T18:04:16Z</dcterms:created>
  <dcterms:modified xsi:type="dcterms:W3CDTF">2021-04-15T14:59:59Z</dcterms:modified>
</cp:coreProperties>
</file>