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70" r:id="rId4"/>
    <p:sldId id="271" r:id="rId5"/>
    <p:sldId id="274" r:id="rId6"/>
    <p:sldId id="272" r:id="rId7"/>
    <p:sldId id="275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tsal Mandalia" initials="VM" lastIdx="1" clrIdx="0">
    <p:extLst>
      <p:ext uri="{19B8F6BF-5375-455C-9EA6-DF929625EA0E}">
        <p15:presenceInfo xmlns:p15="http://schemas.microsoft.com/office/powerpoint/2012/main" userId="b41e19dbbab3d9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outlineViewPr>
    <p:cViewPr>
      <p:scale>
        <a:sx n="33" d="100"/>
        <a:sy n="33" d="100"/>
      </p:scale>
      <p:origin x="0" y="-1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G2M insight for Cab Investment firm</a:t>
            </a:r>
          </a:p>
          <a:p>
            <a:endParaRPr lang="en-US" sz="4000" dirty="0"/>
          </a:p>
          <a:p>
            <a:r>
              <a:rPr lang="en-US" sz="2800" b="1" dirty="0"/>
              <a:t>08/07/2021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4A-D93C-5D48-80EE-5B5A9909A1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Income Group Analysis</a:t>
            </a:r>
          </a:p>
        </p:txBody>
      </p:sp>
      <p:pic>
        <p:nvPicPr>
          <p:cNvPr id="5" name="Content Placeholder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8ED988FB-1E0A-204D-AEAA-ACC0C8AB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r="9139" b="7015"/>
          <a:stretch/>
        </p:blipFill>
        <p:spPr>
          <a:xfrm>
            <a:off x="838201" y="1690688"/>
            <a:ext cx="4324108" cy="4802187"/>
          </a:xfr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E6195E7-EAD2-FB49-BCE5-3FECEF7AB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1428" r="9524" b="6435"/>
          <a:stretch/>
        </p:blipFill>
        <p:spPr>
          <a:xfrm>
            <a:off x="5177744" y="1690688"/>
            <a:ext cx="4190999" cy="4802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4FC15-58A7-5849-B56B-76D0A14A6F72}"/>
              </a:ext>
            </a:extLst>
          </p:cNvPr>
          <p:cNvSpPr txBox="1"/>
          <p:nvPr/>
        </p:nvSpPr>
        <p:spPr>
          <a:xfrm>
            <a:off x="9384179" y="1872343"/>
            <a:ext cx="23179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For both the cab companies, the Medium income group (10-20k) is major contributor to the profit and customer share.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 A 10% gap is maintained for the three years in both the profit and customer share between the Medium and other income groups.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High income group contributes the least to the profits and customer base of the two cab companies.</a:t>
            </a:r>
          </a:p>
          <a:p>
            <a:pPr algn="just"/>
            <a:endParaRPr lang="en-OM" sz="2000" dirty="0"/>
          </a:p>
        </p:txBody>
      </p:sp>
    </p:spTree>
    <p:extLst>
      <p:ext uri="{BB962C8B-B14F-4D97-AF65-F5344CB8AC3E}">
        <p14:creationId xmlns:p14="http://schemas.microsoft.com/office/powerpoint/2010/main" val="194433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E456-1505-C240-A3CB-7764DE1A02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Age Group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3D02B30-296B-F147-995A-A0B90311A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" t="1324" r="6220" b="6614"/>
          <a:stretch/>
        </p:blipFill>
        <p:spPr>
          <a:xfrm>
            <a:off x="752354" y="1690687"/>
            <a:ext cx="4679243" cy="480218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8974D65-F0FC-054B-B6FF-B2DB9E4EBB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" t="8814" r="9259" b="8255"/>
          <a:stretch/>
        </p:blipFill>
        <p:spPr>
          <a:xfrm>
            <a:off x="7315200" y="1951191"/>
            <a:ext cx="4495800" cy="4544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9B1C3-BE85-544C-8EE4-B461D1290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29" y="1690687"/>
            <a:ext cx="4288971" cy="260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0AEB6-FF9D-234C-AD3E-81BCE69B2B7C}"/>
              </a:ext>
            </a:extLst>
          </p:cNvPr>
          <p:cNvSpPr txBox="1"/>
          <p:nvPr/>
        </p:nvSpPr>
        <p:spPr>
          <a:xfrm>
            <a:off x="5334000" y="2250681"/>
            <a:ext cx="198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The 26-40 age group is majority contributor to the profit and customer-share of the Yellow and Pink cabs.</a:t>
            </a:r>
          </a:p>
          <a:p>
            <a:pPr algn="just"/>
            <a:endParaRPr lang="en-GB" sz="1400" dirty="0"/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A 20% gap is maintained with the next highest contributing age group 12-25.</a:t>
            </a:r>
          </a:p>
          <a:p>
            <a:pPr algn="just"/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377706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0596-2B24-C744-90FC-B51E22B7A3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Customer Retention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37CE36-6D9D-AF49-8DD6-48A04B60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" t="7943" r="51001" b="6614"/>
          <a:stretch/>
        </p:blipFill>
        <p:spPr>
          <a:xfrm>
            <a:off x="838201" y="1690688"/>
            <a:ext cx="2418376" cy="48021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85C12-CDD7-404A-B255-64C2D18B5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0" t="1" r="4298" b="1"/>
          <a:stretch/>
        </p:blipFill>
        <p:spPr>
          <a:xfrm>
            <a:off x="3402957" y="1690688"/>
            <a:ext cx="4815068" cy="279398"/>
          </a:xfrm>
          <a:prstGeom prst="rect">
            <a:avLst/>
          </a:prstGeom>
        </p:spPr>
      </p:pic>
      <p:pic>
        <p:nvPicPr>
          <p:cNvPr id="7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660BF04-338C-5141-9E1F-2CC363854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6" t="8214" r="7722" b="6614"/>
          <a:stretch/>
        </p:blipFill>
        <p:spPr>
          <a:xfrm>
            <a:off x="8218025" y="1690688"/>
            <a:ext cx="2418376" cy="483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BC8EF8-9213-7E4F-95B0-06589B926309}"/>
              </a:ext>
            </a:extLst>
          </p:cNvPr>
          <p:cNvSpPr txBox="1"/>
          <p:nvPr/>
        </p:nvSpPr>
        <p:spPr>
          <a:xfrm>
            <a:off x="4068777" y="2196461"/>
            <a:ext cx="3483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Customer retention is calculated for two thresholds. The calculation only considers customers who took multiple rides with the same cab company.</a:t>
            </a:r>
          </a:p>
          <a:p>
            <a:pPr algn="just"/>
            <a:endParaRPr lang="en-OM" sz="1400" dirty="0"/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From both plots, the Yellow cab is able to retain approximately 26% of its customers on average over the three years.</a:t>
            </a:r>
          </a:p>
          <a:p>
            <a:pPr algn="just"/>
            <a:endParaRPr lang="en-OM" sz="1400" dirty="0"/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The customer retention can indicate the performance of the cab company in terms of ride services. </a:t>
            </a:r>
            <a:r>
              <a:rPr lang="en-GB" sz="1400" dirty="0"/>
              <a:t>B</a:t>
            </a:r>
            <a:r>
              <a:rPr lang="en-OM" sz="1400" dirty="0"/>
              <a:t>ased on this, the Yellow cab appears to perform better than its competitor.</a:t>
            </a:r>
          </a:p>
        </p:txBody>
      </p:sp>
    </p:spTree>
    <p:extLst>
      <p:ext uri="{BB962C8B-B14F-4D97-AF65-F5344CB8AC3E}">
        <p14:creationId xmlns:p14="http://schemas.microsoft.com/office/powerpoint/2010/main" val="354410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A70-9F4C-ED40-8C1F-FB39BD6B08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User Coverage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28B6540-DE70-9945-8C3C-DC53DD81A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9079" r="9573"/>
          <a:stretch/>
        </p:blipFill>
        <p:spPr>
          <a:xfrm>
            <a:off x="838200" y="1690906"/>
            <a:ext cx="6338104" cy="48019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D7FC3-F468-3743-8EE6-860A54989005}"/>
              </a:ext>
            </a:extLst>
          </p:cNvPr>
          <p:cNvSpPr txBox="1"/>
          <p:nvPr/>
        </p:nvSpPr>
        <p:spPr>
          <a:xfrm>
            <a:off x="7500396" y="1846438"/>
            <a:ext cx="31946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User coverage per city - </a:t>
            </a:r>
            <a:r>
              <a:rPr lang="en-GB" sz="1400" dirty="0"/>
              <a:t>% of users travelling with Yellow/Pink cabs out of all cab users in each city.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In majority of the cities, the Yellow cab has a higher user coverage with Boston MA, Chicago IL, Dallas TX, New York NY and Washington DC showing its dominance.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The Pink cab leads in user coverage in Nashville TN, Pittsburgh PA, </a:t>
            </a:r>
            <a:r>
              <a:rPr lang="en-GB" sz="1400" dirty="0" err="1"/>
              <a:t>Sacremento</a:t>
            </a:r>
            <a:r>
              <a:rPr lang="en-GB" sz="1400" dirty="0"/>
              <a:t> CA and San Diego CA.</a:t>
            </a:r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38842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B75B-4D3B-A64A-A92B-D54E25A07C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Seasonality in Profits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17E893-F6BC-A44E-9C36-36CFB8F9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" t="3424" r="50091" b="66946"/>
          <a:stretch/>
        </p:blipFill>
        <p:spPr>
          <a:xfrm>
            <a:off x="838199" y="1972858"/>
            <a:ext cx="2738377" cy="2316502"/>
          </a:xfrm>
        </p:spPr>
      </p:pic>
      <p:pic>
        <p:nvPicPr>
          <p:cNvPr id="6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AB7B2E8-AFCD-E143-9624-B9D929936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7" t="36196" r="51126" b="34531"/>
          <a:stretch/>
        </p:blipFill>
        <p:spPr>
          <a:xfrm>
            <a:off x="3782352" y="2000177"/>
            <a:ext cx="2738377" cy="231650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D5F23A1-E8EF-C344-8F4B-A25FDB1BF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t="67937" r="52143" b="3599"/>
          <a:stretch/>
        </p:blipFill>
        <p:spPr>
          <a:xfrm>
            <a:off x="6820519" y="2000177"/>
            <a:ext cx="2738376" cy="2251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8919B-FA7E-614C-BB9B-940CDCA9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0" t="21637" r="7142" b="21220"/>
          <a:stretch/>
        </p:blipFill>
        <p:spPr>
          <a:xfrm>
            <a:off x="4082142" y="1819682"/>
            <a:ext cx="3929613" cy="19746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6F04086-0D64-7C44-B5EC-206EC8DEE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0" t="3333" r="5055" b="66667"/>
          <a:stretch/>
        </p:blipFill>
        <p:spPr>
          <a:xfrm>
            <a:off x="919221" y="4316680"/>
            <a:ext cx="2526217" cy="2409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1E86D2-EB4C-914F-8379-788D436ED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1" t="35714" r="4048" b="35080"/>
          <a:stretch/>
        </p:blipFill>
        <p:spPr>
          <a:xfrm>
            <a:off x="3913489" y="4333653"/>
            <a:ext cx="2607240" cy="2320119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01CBBCFC-ED33-B24F-AE9D-DEF057AF3C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81" t="67595" r="5756" b="3236"/>
          <a:stretch/>
        </p:blipFill>
        <p:spPr>
          <a:xfrm>
            <a:off x="6988779" y="4289360"/>
            <a:ext cx="2570116" cy="232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8D8802-E9D5-2E40-8050-74363E6EEF25}"/>
              </a:ext>
            </a:extLst>
          </p:cNvPr>
          <p:cNvSpPr txBox="1"/>
          <p:nvPr/>
        </p:nvSpPr>
        <p:spPr>
          <a:xfrm>
            <a:off x="9558895" y="2142765"/>
            <a:ext cx="14490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From the yearly profits of the Yellow and Pink cabs, there is a quarterly trend seen.</a:t>
            </a:r>
          </a:p>
          <a:p>
            <a:pPr algn="just"/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22376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CA51-481B-AA45-961F-D27077B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Holiday Travel Analysis – Profits</a:t>
            </a:r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CC3CC4E-8173-D84E-8058-BFF9DD011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8851" r="8129" b="7890"/>
          <a:stretch/>
        </p:blipFill>
        <p:spPr>
          <a:xfrm>
            <a:off x="838202" y="1724890"/>
            <a:ext cx="8314925" cy="4641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EDD9A-6095-1D4B-BC5B-36FB68B650E5}"/>
              </a:ext>
            </a:extLst>
          </p:cNvPr>
          <p:cNvSpPr txBox="1"/>
          <p:nvPr/>
        </p:nvSpPr>
        <p:spPr>
          <a:xfrm>
            <a:off x="9153127" y="1863524"/>
            <a:ext cx="2294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The Yellow Cab leads in the profits earned on the holidays from 2016-2018.</a:t>
            </a:r>
          </a:p>
          <a:p>
            <a:pPr algn="just"/>
            <a:endParaRPr lang="en-OM" sz="1400" dirty="0"/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On Christmas, New Year and Labor Day weekend the Yellow Cab is significantly profitable than the Pink Cab.</a:t>
            </a:r>
          </a:p>
        </p:txBody>
      </p:sp>
    </p:spTree>
    <p:extLst>
      <p:ext uri="{BB962C8B-B14F-4D97-AF65-F5344CB8AC3E}">
        <p14:creationId xmlns:p14="http://schemas.microsoft.com/office/powerpoint/2010/main" val="333627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667E-7036-5D48-9F4A-53517E05CC6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Holiday Travel Analysis - # of Rides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F62DB75-EBA0-8A40-B141-2D26558FE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8585" r="9655" b="7358"/>
          <a:stretch/>
        </p:blipFill>
        <p:spPr>
          <a:xfrm>
            <a:off x="710879" y="1690688"/>
            <a:ext cx="8676191" cy="45364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95168-A304-7547-A987-23755D1A1172}"/>
              </a:ext>
            </a:extLst>
          </p:cNvPr>
          <p:cNvSpPr txBox="1"/>
          <p:nvPr/>
        </p:nvSpPr>
        <p:spPr>
          <a:xfrm>
            <a:off x="9514390" y="1863524"/>
            <a:ext cx="18394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Similar trend of the Yellow Cab being very much the preferred choice on Holidays for the customers of each city seen here.</a:t>
            </a:r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On popular holidays expecting more travel like the Labor Day Weekend, Christmas and New Year Eve, the Yellow Cab takes a larger share in the number rides done.</a:t>
            </a:r>
          </a:p>
        </p:txBody>
      </p:sp>
    </p:spTree>
    <p:extLst>
      <p:ext uri="{BB962C8B-B14F-4D97-AF65-F5344CB8AC3E}">
        <p14:creationId xmlns:p14="http://schemas.microsoft.com/office/powerpoint/2010/main" val="145279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DCA7-AFF4-8749-869B-D56810423A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3026-DB28-E749-A058-58DAD9BC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OM" sz="1400" dirty="0"/>
              <a:t>Below are the points considered while evaluating the Yellow and Pink cab companies:</a:t>
            </a:r>
          </a:p>
          <a:p>
            <a:r>
              <a:rPr lang="en-OM" sz="1400" b="1" dirty="0"/>
              <a:t>User coverage: </a:t>
            </a:r>
            <a:r>
              <a:rPr lang="en-OM" sz="1400" dirty="0"/>
              <a:t>Yellow cab has a higher user coverage in 15 cities (including </a:t>
            </a:r>
            <a:r>
              <a:rPr lang="en-GB" sz="1400" dirty="0"/>
              <a:t>Boston MA, Chicago IL, Dallas TX, New York NY and Washington DC) than the Pink cab. </a:t>
            </a:r>
          </a:p>
          <a:p>
            <a:r>
              <a:rPr lang="en-GB" sz="1400" b="1" dirty="0"/>
              <a:t>Holiday Travel: </a:t>
            </a:r>
            <a:r>
              <a:rPr lang="en-GB" sz="1400" dirty="0"/>
              <a:t>In all of the 19 cities, the Yellow cab earns more profits than the Pink cab for 2016-2018. In addition, number of rides done by the Yellow cab on holidays is significantly greater than its competitor in majority of the cities.</a:t>
            </a:r>
          </a:p>
          <a:p>
            <a:r>
              <a:rPr lang="en-GB" sz="1400" b="1" dirty="0"/>
              <a:t>Customer Retention: </a:t>
            </a:r>
            <a:r>
              <a:rPr lang="en-GB" sz="1400" dirty="0"/>
              <a:t>Yellow cab performs better than the Pink cab for the three years. On average, 26% of customers are retained by the Yellow cab.</a:t>
            </a:r>
          </a:p>
          <a:p>
            <a:r>
              <a:rPr lang="en-GB" sz="1400" b="1" dirty="0"/>
              <a:t>Profit share: </a:t>
            </a:r>
            <a:r>
              <a:rPr lang="en-GB" sz="1400" dirty="0"/>
              <a:t>From 2016-2018, the Yellow cab has a higher profit share in majority of the cities than the Pink cab. Tucson AZ is the exception where the Pink cab is ahead.</a:t>
            </a:r>
          </a:p>
          <a:p>
            <a:r>
              <a:rPr lang="en-GB" sz="1400" b="1" dirty="0"/>
              <a:t>Age-group:</a:t>
            </a:r>
            <a:r>
              <a:rPr lang="en-GB" sz="1400" dirty="0"/>
              <a:t> The 26-40 age group remains the dominant contributor to the profits and customer base for both cab companies.</a:t>
            </a:r>
          </a:p>
          <a:p>
            <a:r>
              <a:rPr lang="en-GB" sz="1400" b="1" dirty="0"/>
              <a:t>Income-group: </a:t>
            </a:r>
            <a:r>
              <a:rPr lang="en-GB" sz="1400" dirty="0"/>
              <a:t>Medium income group (10-20k) takes the leading share (~40%) in profit and customer base of the Yellow cab company from 2016-2018</a:t>
            </a:r>
          </a:p>
          <a:p>
            <a:r>
              <a:rPr lang="en-GB" sz="1400" b="1" dirty="0"/>
              <a:t>City-wise performance: </a:t>
            </a:r>
            <a:r>
              <a:rPr lang="en-GB" sz="1400" dirty="0"/>
              <a:t>Yellow cab dominates in the profit and customer share in majority of the 19 US cities.</a:t>
            </a:r>
            <a:endParaRPr lang="en-OM" sz="1400" dirty="0"/>
          </a:p>
        </p:txBody>
      </p:sp>
    </p:spTree>
    <p:extLst>
      <p:ext uri="{BB962C8B-B14F-4D97-AF65-F5344CB8AC3E}">
        <p14:creationId xmlns:p14="http://schemas.microsoft.com/office/powerpoint/2010/main" val="3102194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431-CF7D-154E-ABD3-07EEBEA3E5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4EC9-491D-FB46-8C19-824AFA7D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OM" sz="1800" dirty="0"/>
              <a:t>XYZ, a private firm in US, wants to invest in the cab industry due to the remarkable growth and multiple key players in it. As per the Go-to-Market strategy, they want to understand the market before making a decision.</a:t>
            </a:r>
          </a:p>
          <a:p>
            <a:pPr marL="0" indent="0">
              <a:buNone/>
            </a:pPr>
            <a:endParaRPr lang="en-OM" sz="1800" dirty="0"/>
          </a:p>
          <a:p>
            <a:r>
              <a:rPr lang="en-OM" sz="1800" dirty="0"/>
              <a:t>Problem Statement – Produce actionable insights from the data for XYZ to help them make the choice of the right company to invest.</a:t>
            </a:r>
          </a:p>
          <a:p>
            <a:endParaRPr lang="en-OM" sz="1800" dirty="0"/>
          </a:p>
          <a:p>
            <a:r>
              <a:rPr lang="en-OM" sz="1800" dirty="0"/>
              <a:t>Analysis is divided into sections: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Understanding the data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Carrying out EDA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Profits and customer base analysis of the companies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Final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139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431-CF7D-154E-ABD3-07EEBEA3E5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4EC9-491D-FB46-8C19-824AFA7D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OM" sz="1800" dirty="0"/>
              <a:t>Four datasets containing the Cab, City, Transaction and Customer data.</a:t>
            </a:r>
          </a:p>
          <a:p>
            <a:r>
              <a:rPr lang="en-OM" sz="1800" dirty="0"/>
              <a:t>A third-party dataset ‘US Holiday Dates (2004-2021).csv</a:t>
            </a:r>
          </a:p>
          <a:p>
            <a:endParaRPr lang="en-OM" sz="1800" dirty="0"/>
          </a:p>
          <a:p>
            <a:endParaRPr lang="en-OM" sz="1800" dirty="0"/>
          </a:p>
          <a:p>
            <a:endParaRPr lang="en-OM" sz="1800" dirty="0"/>
          </a:p>
          <a:p>
            <a:r>
              <a:rPr lang="en-OM" sz="1800" dirty="0"/>
              <a:t>Total number of features = 14 (1 derived feature)</a:t>
            </a:r>
          </a:p>
          <a:p>
            <a:r>
              <a:rPr lang="en-OM" sz="1800" dirty="0"/>
              <a:t>Total number of observations = 359392</a:t>
            </a:r>
          </a:p>
          <a:p>
            <a:r>
              <a:rPr lang="en-OM" sz="1800" dirty="0"/>
              <a:t>Timeline of the data: 2016-01-02 to 2018-12-31</a:t>
            </a:r>
          </a:p>
          <a:p>
            <a:r>
              <a:rPr lang="en-OM" sz="1800" dirty="0"/>
              <a:t>City of ‘San Francisco CA’ does not have cab ride data</a:t>
            </a:r>
          </a:p>
          <a:p>
            <a:r>
              <a:rPr lang="en-OM" sz="1800" dirty="0"/>
              <a:t>Assumptions considered: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To calculate Profit, used ‘Price Charged’ and ‘Cost of Trip’ features, and assumed</a:t>
            </a:r>
          </a:p>
          <a:p>
            <a:pPr marL="457200" lvl="1" indent="0">
              <a:buNone/>
            </a:pPr>
            <a:r>
              <a:rPr lang="en-GB" sz="1600" dirty="0"/>
              <a:t>o</a:t>
            </a:r>
            <a:r>
              <a:rPr lang="en-OM" sz="1600" dirty="0"/>
              <a:t>ther features to be constant.</a:t>
            </a:r>
          </a:p>
          <a:p>
            <a:pPr lvl="1">
              <a:buFont typeface="Wingdings" pitchFamily="2" charset="2"/>
              <a:buChar char="§"/>
            </a:pPr>
            <a:r>
              <a:rPr lang="en-OM" sz="1600" dirty="0"/>
              <a:t>‘Users’ feature assumed as the total number of users of all types of cabs in each city.</a:t>
            </a:r>
          </a:p>
          <a:p>
            <a:endParaRPr lang="en-OM" sz="1800" dirty="0"/>
          </a:p>
          <a:p>
            <a:pPr marL="0" indent="0">
              <a:buNone/>
            </a:pPr>
            <a:endParaRPr lang="en-OM" sz="1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20159D-6B79-7941-ACB4-189B60EDC9DC}"/>
              </a:ext>
            </a:extLst>
          </p:cNvPr>
          <p:cNvSpPr/>
          <p:nvPr/>
        </p:nvSpPr>
        <p:spPr>
          <a:xfrm>
            <a:off x="4994909" y="2628900"/>
            <a:ext cx="1194435" cy="10629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Cab_Data.csv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B5BFC1-C73D-3F44-BACF-71E4FE697E9D}"/>
              </a:ext>
            </a:extLst>
          </p:cNvPr>
          <p:cNvSpPr/>
          <p:nvPr/>
        </p:nvSpPr>
        <p:spPr>
          <a:xfrm>
            <a:off x="6446520" y="2331720"/>
            <a:ext cx="1017270" cy="902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City.csv</a:t>
            </a:r>
            <a:endParaRPr lang="en-OM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0BAC65-412D-5F45-B81D-557B411F8407}"/>
              </a:ext>
            </a:extLst>
          </p:cNvPr>
          <p:cNvSpPr/>
          <p:nvPr/>
        </p:nvSpPr>
        <p:spPr>
          <a:xfrm>
            <a:off x="7814310" y="2251710"/>
            <a:ext cx="1181100" cy="9029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Customer_ID.csv</a:t>
            </a:r>
            <a:endParaRPr lang="en-OM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A7A392-745D-D445-AEA7-980528D56B5C}"/>
              </a:ext>
            </a:extLst>
          </p:cNvPr>
          <p:cNvSpPr/>
          <p:nvPr/>
        </p:nvSpPr>
        <p:spPr>
          <a:xfrm>
            <a:off x="9252585" y="2286000"/>
            <a:ext cx="1314450" cy="10629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Transaction_ID.csv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74870-DD72-DE41-9FED-79571A9FC7CC}"/>
              </a:ext>
            </a:extLst>
          </p:cNvPr>
          <p:cNvSpPr/>
          <p:nvPr/>
        </p:nvSpPr>
        <p:spPr>
          <a:xfrm>
            <a:off x="9818370" y="3691890"/>
            <a:ext cx="1101090" cy="10972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US Holiday Dates (2004-2021).csv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41FAE-BD2A-344B-8D1F-FA423322AD8E}"/>
              </a:ext>
            </a:extLst>
          </p:cNvPr>
          <p:cNvCxnSpPr/>
          <p:nvPr/>
        </p:nvCxnSpPr>
        <p:spPr>
          <a:xfrm>
            <a:off x="6189344" y="3577590"/>
            <a:ext cx="920116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90FA7-F31C-0A43-A6A5-34E1666D0E85}"/>
              </a:ext>
            </a:extLst>
          </p:cNvPr>
          <p:cNvCxnSpPr/>
          <p:nvPr/>
        </p:nvCxnSpPr>
        <p:spPr>
          <a:xfrm>
            <a:off x="7463790" y="3234690"/>
            <a:ext cx="45720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BD8FD-6399-D84E-B3C6-36CC318C2061}"/>
              </a:ext>
            </a:extLst>
          </p:cNvPr>
          <p:cNvCxnSpPr/>
          <p:nvPr/>
        </p:nvCxnSpPr>
        <p:spPr>
          <a:xfrm flipH="1">
            <a:off x="8383906" y="3234690"/>
            <a:ext cx="180974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C4F57A-1864-5046-B4D5-E5478271277B}"/>
              </a:ext>
            </a:extLst>
          </p:cNvPr>
          <p:cNvCxnSpPr/>
          <p:nvPr/>
        </p:nvCxnSpPr>
        <p:spPr>
          <a:xfrm flipH="1">
            <a:off x="8898254" y="3429000"/>
            <a:ext cx="666752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5CB98F-6BD2-9441-B8C3-240AB3124B47}"/>
              </a:ext>
            </a:extLst>
          </p:cNvPr>
          <p:cNvCxnSpPr/>
          <p:nvPr/>
        </p:nvCxnSpPr>
        <p:spPr>
          <a:xfrm flipH="1">
            <a:off x="8995410" y="4491990"/>
            <a:ext cx="714374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8BE4BF-FD87-6E44-9AAB-3D3722DBB80C}"/>
              </a:ext>
            </a:extLst>
          </p:cNvPr>
          <p:cNvSpPr/>
          <p:nvPr/>
        </p:nvSpPr>
        <p:spPr>
          <a:xfrm>
            <a:off x="7543800" y="4137660"/>
            <a:ext cx="1188720" cy="9715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OM" sz="1200" dirty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11425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431-CF7D-154E-ABD3-07EEBEA3E55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Profit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EB59584-8593-FE4F-BED5-1092D67C4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82814"/>
              </p:ext>
            </p:extLst>
          </p:nvPr>
        </p:nvGraphicFramePr>
        <p:xfrm>
          <a:off x="838201" y="1825624"/>
          <a:ext cx="2236470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490">
                  <a:extLst>
                    <a:ext uri="{9D8B030D-6E8A-4147-A177-3AD203B41FA5}">
                      <a16:colId xmlns:a16="http://schemas.microsoft.com/office/drawing/2014/main" val="1728012454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1664277106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486909778"/>
                    </a:ext>
                  </a:extLst>
                </a:gridCol>
              </a:tblGrid>
              <a:tr h="357676">
                <a:tc>
                  <a:txBody>
                    <a:bodyPr/>
                    <a:lstStyle/>
                    <a:p>
                      <a:endParaRPr lang="en-OM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Yellow Cab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Pink Cab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5844"/>
                  </a:ext>
                </a:extLst>
              </a:tr>
              <a:tr h="500746">
                <a:tc>
                  <a:txBody>
                    <a:bodyPr/>
                    <a:lstStyle/>
                    <a:p>
                      <a:r>
                        <a:rPr lang="en-OM" sz="1100" dirty="0"/>
                        <a:t>Total net profit (in 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44.020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5.307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94105"/>
                  </a:ext>
                </a:extLst>
              </a:tr>
              <a:tr h="500746">
                <a:tc>
                  <a:txBody>
                    <a:bodyPr/>
                    <a:lstStyle/>
                    <a:p>
                      <a:r>
                        <a:rPr lang="en-OM" sz="1100" dirty="0"/>
                        <a:t>Total km travelled (in 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6.199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1.911 million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75572"/>
                  </a:ext>
                </a:extLst>
              </a:tr>
              <a:tr h="500746">
                <a:tc>
                  <a:txBody>
                    <a:bodyPr/>
                    <a:lstStyle/>
                    <a:p>
                      <a:r>
                        <a:rPr lang="en-OM" sz="1100" dirty="0"/>
                        <a:t>Total number of 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274681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OM" sz="1100" dirty="0"/>
                        <a:t>84711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58325"/>
                  </a:ext>
                </a:extLst>
              </a:tr>
            </a:tbl>
          </a:graphicData>
        </a:graphic>
      </p:graphicFrame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34D8B5F-A0D3-7841-A7D8-B7F5652870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8562" r="9197" b="6439"/>
          <a:stretch/>
        </p:blipFill>
        <p:spPr>
          <a:xfrm>
            <a:off x="3302597" y="1690687"/>
            <a:ext cx="3911638" cy="4802187"/>
          </a:xfrm>
          <a:prstGeom prst="rect">
            <a:avLst/>
          </a:prstGeom>
        </p:spPr>
      </p:pic>
      <p:pic>
        <p:nvPicPr>
          <p:cNvPr id="6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95483335-CAE4-F84E-AD93-30237D4B2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t="8851" r="7692" b="49386"/>
          <a:stretch/>
        </p:blipFill>
        <p:spPr>
          <a:xfrm>
            <a:off x="7442161" y="1690688"/>
            <a:ext cx="3911638" cy="2539974"/>
          </a:xfrm>
          <a:prstGeom prst="rect">
            <a:avLst/>
          </a:prstGeom>
        </p:spPr>
      </p:pic>
      <p:pic>
        <p:nvPicPr>
          <p:cNvPr id="7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6A521CE5-D0BA-024E-825A-96492F396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50524" r="7371" b="7979"/>
          <a:stretch/>
        </p:blipFill>
        <p:spPr>
          <a:xfrm>
            <a:off x="7442160" y="4230662"/>
            <a:ext cx="3911639" cy="23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D61-004E-B446-AAE9-AD2EC73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Profit-share per Year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CB1BC8E7-12B8-9941-8F8C-90F364C2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7896" r="9138" b="5653"/>
          <a:stretch/>
        </p:blipFill>
        <p:spPr>
          <a:xfrm>
            <a:off x="525684" y="1690686"/>
            <a:ext cx="4169910" cy="4846780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6DB755-57A2-8E43-8989-1B6879AC2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7821" r="9614" b="6285"/>
          <a:stretch/>
        </p:blipFill>
        <p:spPr>
          <a:xfrm>
            <a:off x="7464706" y="1705794"/>
            <a:ext cx="4327966" cy="48165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EE9E4F-CD88-924F-8735-5ADAA9146055}"/>
              </a:ext>
            </a:extLst>
          </p:cNvPr>
          <p:cNvSpPr txBox="1"/>
          <p:nvPr/>
        </p:nvSpPr>
        <p:spPr>
          <a:xfrm>
            <a:off x="4745620" y="1921397"/>
            <a:ext cx="2719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Left: Profit-share % of the two cab companies per year. The Yellow cab earns profit on average 95% of the rides per year.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C2454-64C9-1148-A2BD-541425122690}"/>
              </a:ext>
            </a:extLst>
          </p:cNvPr>
          <p:cNvSpPr txBox="1"/>
          <p:nvPr/>
        </p:nvSpPr>
        <p:spPr>
          <a:xfrm>
            <a:off x="4745620" y="3429000"/>
            <a:ext cx="253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Right: Net profts of the two cab companies per year (2016-2018).</a:t>
            </a:r>
          </a:p>
          <a:p>
            <a:pPr algn="just"/>
            <a:r>
              <a:rPr lang="en-OM" sz="1400" dirty="0"/>
              <a:t>The Pink cab observes approximately 7 times less net profit per year than the Yellow Cab.</a:t>
            </a:r>
          </a:p>
        </p:txBody>
      </p:sp>
    </p:spTree>
    <p:extLst>
      <p:ext uri="{BB962C8B-B14F-4D97-AF65-F5344CB8AC3E}">
        <p14:creationId xmlns:p14="http://schemas.microsoft.com/office/powerpoint/2010/main" val="391951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E34F-0069-3547-9B86-B2C234F828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City-wise Profit Analysis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1F2D9385-5D73-FA42-9B44-BDACD4AF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3" r="9481" b="6414"/>
          <a:stretch/>
        </p:blipFill>
        <p:spPr>
          <a:xfrm>
            <a:off x="490604" y="1690689"/>
            <a:ext cx="8051512" cy="478767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B47027-D58F-9E4B-AF07-27553B27A0F7}"/>
              </a:ext>
            </a:extLst>
          </p:cNvPr>
          <p:cNvSpPr txBox="1"/>
          <p:nvPr/>
        </p:nvSpPr>
        <p:spPr>
          <a:xfrm>
            <a:off x="8542116" y="2083442"/>
            <a:ext cx="2811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OM" sz="1400" dirty="0"/>
              <a:t>Yellow cab gives more profitable rides over majority of the cities than the Pink cab.</a:t>
            </a:r>
          </a:p>
          <a:p>
            <a:pPr algn="just"/>
            <a:r>
              <a:rPr lang="en-OM" sz="1400" dirty="0"/>
              <a:t>An exception being in the city of Tucson, Arizona.</a:t>
            </a:r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In cities like Austin TX, Boston MA, New York NY, Sacremento CA, San Diego CA, Silicon Valley and Washington DC, the cab companies show stiff competition.</a:t>
            </a:r>
          </a:p>
          <a:p>
            <a:pPr algn="just"/>
            <a:endParaRPr lang="en-OM" sz="1400" dirty="0"/>
          </a:p>
          <a:p>
            <a:pPr algn="just"/>
            <a:r>
              <a:rPr lang="en-OM" sz="1400" dirty="0"/>
              <a:t>Yellow cab is profitable in certain cities like Dallas TX, Denver CO and Pittsburgh PA with a 30% gap with its competitor.</a:t>
            </a:r>
          </a:p>
        </p:txBody>
      </p:sp>
    </p:spTree>
    <p:extLst>
      <p:ext uri="{BB962C8B-B14F-4D97-AF65-F5344CB8AC3E}">
        <p14:creationId xmlns:p14="http://schemas.microsoft.com/office/powerpoint/2010/main" val="217990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695-E9E9-1547-9ACF-8C0C736E47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Average Profits per City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6BA0BB6-A596-E048-917A-B52844A87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7428" r="9595" b="4575"/>
          <a:stretch/>
        </p:blipFill>
        <p:spPr>
          <a:xfrm>
            <a:off x="703312" y="1690688"/>
            <a:ext cx="8000850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9346E-78E4-F149-B2A4-DED45F1118A4}"/>
              </a:ext>
            </a:extLst>
          </p:cNvPr>
          <p:cNvSpPr txBox="1"/>
          <p:nvPr/>
        </p:nvSpPr>
        <p:spPr>
          <a:xfrm>
            <a:off x="8704162" y="1988820"/>
            <a:ext cx="26496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OM" sz="1400" dirty="0"/>
              <a:t>The Yellow cab earns significantly higher average profits in Dallas TX, Denver CO and New Y</a:t>
            </a:r>
            <a:r>
              <a:rPr lang="en-GB" sz="1400" dirty="0"/>
              <a:t>o</a:t>
            </a:r>
            <a:r>
              <a:rPr lang="en-OM" sz="1400" dirty="0"/>
              <a:t>rk NY. </a:t>
            </a:r>
          </a:p>
          <a:p>
            <a:endParaRPr lang="en-OM" sz="1400" dirty="0"/>
          </a:p>
          <a:p>
            <a:endParaRPr lang="en-OM" sz="1400" dirty="0"/>
          </a:p>
          <a:p>
            <a:r>
              <a:rPr lang="en-OM" sz="1400" dirty="0"/>
              <a:t>In every city except Tucson AZ,  the Yellow cab is more profitable than the Pink cab.</a:t>
            </a:r>
          </a:p>
        </p:txBody>
      </p:sp>
    </p:spTree>
    <p:extLst>
      <p:ext uri="{BB962C8B-B14F-4D97-AF65-F5344CB8AC3E}">
        <p14:creationId xmlns:p14="http://schemas.microsoft.com/office/powerpoint/2010/main" val="168886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3AA9-3E1B-CE47-BE98-AFDEA0CB863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Customer Base Analysis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1382BCD6-0974-E84C-97F5-4AC17A605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3" r="9228" b="5888"/>
          <a:stretch/>
        </p:blipFill>
        <p:spPr>
          <a:xfrm>
            <a:off x="838200" y="1690688"/>
            <a:ext cx="5100420" cy="4802187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52C6307E-1CC6-1044-A5E0-83FDC28C5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" b="6072"/>
          <a:stretch/>
        </p:blipFill>
        <p:spPr>
          <a:xfrm>
            <a:off x="6253379" y="1702262"/>
            <a:ext cx="510042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5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ABAC-99DA-564A-AF4A-79B30CCD5A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B3B3B"/>
          </a:solidFill>
        </p:spPr>
        <p:txBody>
          <a:bodyPr/>
          <a:lstStyle/>
          <a:p>
            <a:pPr algn="ctr"/>
            <a:r>
              <a:rPr lang="en-OM" dirty="0">
                <a:solidFill>
                  <a:srgbClr val="FF6600"/>
                </a:solidFill>
              </a:rPr>
              <a:t>Gender based Analysis per City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5A946F1-73E6-3148-80DC-FBCF065E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9267" r="8847" b="50784"/>
          <a:stretch/>
        </p:blipFill>
        <p:spPr>
          <a:xfrm>
            <a:off x="419065" y="1906588"/>
            <a:ext cx="5410232" cy="235680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273DB-F4B9-EF4C-ACC5-5E428B7F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25" y="1690688"/>
            <a:ext cx="5503128" cy="302462"/>
          </a:xfrm>
          <a:prstGeom prst="rect">
            <a:avLst/>
          </a:prstGeom>
        </p:spPr>
      </p:pic>
      <p:pic>
        <p:nvPicPr>
          <p:cNvPr id="7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2CD36D3-9EDB-3647-9DB8-4D2907098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50589" r="8847" b="1"/>
          <a:stretch/>
        </p:blipFill>
        <p:spPr>
          <a:xfrm>
            <a:off x="6015095" y="1906588"/>
            <a:ext cx="5757840" cy="2831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28359-F802-A447-9E7E-122EC9F1D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" t="6262" r="1552"/>
          <a:stretch/>
        </p:blipFill>
        <p:spPr>
          <a:xfrm>
            <a:off x="749254" y="4113183"/>
            <a:ext cx="4969742" cy="779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6E925-B923-6946-8F4B-BA6A619ADEAC}"/>
              </a:ext>
            </a:extLst>
          </p:cNvPr>
          <p:cNvSpPr txBox="1"/>
          <p:nvPr/>
        </p:nvSpPr>
        <p:spPr>
          <a:xfrm>
            <a:off x="838200" y="5040086"/>
            <a:ext cx="10798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/>
              <a:t>Across all cities, Males have a higher share in the customer base of the Yellow cab. For the Pink cab, the same trend is followed in the majority of the cities, where there is a 20% margin between the gender groups in cities like Chicago IL, New York NY and Washington DC.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However, in some cities like Atlanta GA, Austin TX, Miami FL, Orange County, </a:t>
            </a:r>
            <a:r>
              <a:rPr lang="en-GB" sz="1400" dirty="0" err="1"/>
              <a:t>Pheonix</a:t>
            </a:r>
            <a:r>
              <a:rPr lang="en-GB" sz="1400" dirty="0"/>
              <a:t> AZ, Pittsburgh PA, </a:t>
            </a:r>
            <a:r>
              <a:rPr lang="en-GB" sz="1400" dirty="0" err="1"/>
              <a:t>Sacremento</a:t>
            </a:r>
            <a:r>
              <a:rPr lang="en-GB" sz="1400" dirty="0"/>
              <a:t> CA and Silicon Valley the Females customer share is on par or even greater than the Males for both cab companies.</a:t>
            </a:r>
          </a:p>
          <a:p>
            <a:pPr algn="just"/>
            <a:r>
              <a:rPr lang="en-GB" sz="1400" dirty="0"/>
              <a:t> </a:t>
            </a:r>
          </a:p>
          <a:p>
            <a:pPr algn="just"/>
            <a:r>
              <a:rPr lang="en-GB" sz="1400" dirty="0"/>
              <a:t>In conclusion, the Males contribute higher than Females in profits and the customer base for the Yellow and Pink cab companies.</a:t>
            </a:r>
          </a:p>
        </p:txBody>
      </p:sp>
    </p:spTree>
    <p:extLst>
      <p:ext uri="{BB962C8B-B14F-4D97-AF65-F5344CB8AC3E}">
        <p14:creationId xmlns:p14="http://schemas.microsoft.com/office/powerpoint/2010/main" val="269386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1230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Business Problem</vt:lpstr>
      <vt:lpstr>Data Exploration</vt:lpstr>
      <vt:lpstr>Profit Analysis</vt:lpstr>
      <vt:lpstr>Profit-share per Year</vt:lpstr>
      <vt:lpstr>City-wise Profit Analysis</vt:lpstr>
      <vt:lpstr>Average Profits per City</vt:lpstr>
      <vt:lpstr>Customer Base Analysis</vt:lpstr>
      <vt:lpstr>Gender based Analysis per City</vt:lpstr>
      <vt:lpstr>Income Group Analysis</vt:lpstr>
      <vt:lpstr>Age Group Analysis</vt:lpstr>
      <vt:lpstr>Customer Retention</vt:lpstr>
      <vt:lpstr>User Coverage</vt:lpstr>
      <vt:lpstr>Seasonality in Profits</vt:lpstr>
      <vt:lpstr>Holiday Travel Analysis – Profits</vt:lpstr>
      <vt:lpstr>Holiday Travel Analysis - # of Rides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 Mandalia</dc:creator>
  <cp:lastModifiedBy>Vatsal Mandalia</cp:lastModifiedBy>
  <cp:revision>57</cp:revision>
  <dcterms:created xsi:type="dcterms:W3CDTF">2021-07-04T13:23:15Z</dcterms:created>
  <dcterms:modified xsi:type="dcterms:W3CDTF">2021-07-08T11:52:07Z</dcterms:modified>
</cp:coreProperties>
</file>