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78" r:id="rId2"/>
    <p:sldId id="279" r:id="rId3"/>
    <p:sldId id="295" r:id="rId4"/>
    <p:sldId id="280" r:id="rId5"/>
    <p:sldId id="300" r:id="rId6"/>
    <p:sldId id="301" r:id="rId7"/>
    <p:sldId id="298" r:id="rId8"/>
    <p:sldId id="299" r:id="rId9"/>
    <p:sldId id="304" r:id="rId10"/>
    <p:sldId id="306" r:id="rId11"/>
    <p:sldId id="303" r:id="rId12"/>
    <p:sldId id="307"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15:clr>
            <a:srgbClr val="A4A3A4"/>
          </p15:clr>
        </p15:guide>
        <p15:guide id="2" pos="456">
          <p15:clr>
            <a:srgbClr val="A4A3A4"/>
          </p15:clr>
        </p15:guide>
        <p15:guide id="3" orient="horz" pos="2616">
          <p15:clr>
            <a:srgbClr val="A4A3A4"/>
          </p15:clr>
        </p15:guide>
        <p15:guide id="4" orient="horz" pos="3264">
          <p15:clr>
            <a:srgbClr val="A4A3A4"/>
          </p15:clr>
        </p15:guide>
        <p15:guide id="5" pos="6895">
          <p15:clr>
            <a:srgbClr val="A4A3A4"/>
          </p15:clr>
        </p15:guide>
        <p15:guide id="6" orient="horz" pos="2136">
          <p15:clr>
            <a:srgbClr val="A4A3A4"/>
          </p15:clr>
        </p15:guide>
        <p15:guide id="7" orient="horz" pos="4008">
          <p15:clr>
            <a:srgbClr val="A4A3A4"/>
          </p15:clr>
        </p15:guide>
        <p15:guide id="8" orient="horz" pos="1152">
          <p15:clr>
            <a:srgbClr val="A4A3A4"/>
          </p15:clr>
        </p15:guide>
        <p15:guide id="9" orient="horz" pos="2352">
          <p15:clr>
            <a:srgbClr val="A4A3A4"/>
          </p15:clr>
        </p15:guide>
        <p15:guide id="10" orient="horz" pos="1512">
          <p15:clr>
            <a:srgbClr val="A4A3A4"/>
          </p15:clr>
        </p15:guide>
        <p15:guide id="11" pos="7680">
          <p15:clr>
            <a:srgbClr val="A4A3A4"/>
          </p15:clr>
        </p15:guide>
        <p15:guide id="12" pos="6696">
          <p15:clr>
            <a:srgbClr val="A4A3A4"/>
          </p15:clr>
        </p15:guide>
        <p15:guide id="13" pos="1008">
          <p15:clr>
            <a:srgbClr val="A4A3A4"/>
          </p15:clr>
        </p15:guide>
        <p15:guide id="14" pos="1584">
          <p15:clr>
            <a:srgbClr val="A4A3A4"/>
          </p15:clr>
        </p15:guide>
        <p15:guide id="15" pos="2136">
          <p15:clr>
            <a:srgbClr val="A4A3A4"/>
          </p15:clr>
        </p15:guide>
        <p15:guide id="16" pos="2772">
          <p15:clr>
            <a:srgbClr val="A4A3A4"/>
          </p15:clr>
        </p15:guide>
        <p15:guide id="17" pos="3288">
          <p15:clr>
            <a:srgbClr val="A4A3A4"/>
          </p15:clr>
        </p15:guide>
        <p15:guide id="18" pos="4032">
          <p15:clr>
            <a:srgbClr val="A4A3A4"/>
          </p15:clr>
        </p15:guide>
        <p15:guide id="19" pos="4392">
          <p15:clr>
            <a:srgbClr val="A4A3A4"/>
          </p15:clr>
        </p15:guide>
        <p15:guide id="20" pos="4944">
          <p15:clr>
            <a:srgbClr val="A4A3A4"/>
          </p15:clr>
        </p15:guide>
        <p15:guide id="21" pos="5544">
          <p15:clr>
            <a:srgbClr val="A4A3A4"/>
          </p15:clr>
        </p15:guide>
        <p15:guide id="22" pos="6072">
          <p15:clr>
            <a:srgbClr val="A4A3A4"/>
          </p15:clr>
        </p15:guide>
        <p15:guide id="23" orient="horz" pos="2448">
          <p15:clr>
            <a:srgbClr val="A4A3A4"/>
          </p15:clr>
        </p15:guide>
        <p15:guide id="24" orient="horz" pos="945">
          <p15:clr>
            <a:srgbClr val="A4A3A4"/>
          </p15:clr>
        </p15:guide>
        <p15:guide id="25" pos="5256">
          <p15:clr>
            <a:srgbClr val="A4A3A4"/>
          </p15:clr>
        </p15:guide>
        <p15:guide id="26" pos="72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FCFBF6"/>
    <a:srgbClr val="202C8F"/>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7" d="100"/>
          <a:sy n="87" d="100"/>
        </p:scale>
        <p:origin x="528" y="48"/>
      </p:cViewPr>
      <p:guideLst>
        <p:guide/>
        <p:guide pos="456"/>
        <p:guide orient="horz" pos="2616"/>
        <p:guide orient="horz" pos="3264"/>
        <p:guide pos="6895"/>
        <p:guide orient="horz" pos="2136"/>
        <p:guide orient="horz" pos="4008"/>
        <p:guide orient="horz" pos="1152"/>
        <p:guide orient="horz" pos="2352"/>
        <p:guide orient="horz" pos="1512"/>
        <p:guide pos="7680"/>
        <p:guide pos="6696"/>
        <p:guide pos="1008"/>
        <p:guide pos="1584"/>
        <p:guide pos="2136"/>
        <p:guide pos="2772"/>
        <p:guide pos="3288"/>
        <p:guide pos="4032"/>
        <p:guide pos="4392"/>
        <p:guide pos="4944"/>
        <p:guide pos="5544"/>
        <p:guide pos="6072"/>
        <p:guide orient="horz" pos="2448"/>
        <p:guide orient="horz" pos="945"/>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8" name="Freeform: Shape 17"/>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noAutofit/>
          </a:bodyPr>
          <a:lstStyle/>
          <a:p>
            <a:r>
              <a:rPr lang="en-US" dirty="0"/>
              <a:t>Presentation title</a:t>
            </a:r>
          </a:p>
        </p:txBody>
      </p:sp>
      <p:sp>
        <p:nvSpPr>
          <p:cNvPr id="5" name="Slide Number Placeholder 4"/>
          <p:cNvSpPr>
            <a:spLocks noGrp="1"/>
          </p:cNvSpPr>
          <p:nvPr>
            <p:ph type="sldNum" sz="quarter" idx="12"/>
          </p:nvPr>
        </p:nvSpPr>
        <p:spPr/>
        <p:txBody>
          <a:bodyPr>
            <a:noAutofit/>
          </a:bodyPr>
          <a:lstStyle/>
          <a:p>
            <a:fld id="{48F63A3B-78C7-47BE-AE5E-E10140E04643}" type="slidenum">
              <a:rPr lang="en-US" smtClean="0"/>
              <a:t>‹#›</a:t>
            </a:fld>
            <a:endParaRPr lang="en-US" dirty="0"/>
          </a:p>
        </p:txBody>
      </p:sp>
      <p:sp>
        <p:nvSpPr>
          <p:cNvPr id="46" name="Text Placeholder 2"/>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8" name="Text Placeholder 51"/>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9" name="Text Placeholder 51"/>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p>
        </p:txBody>
      </p:sp>
      <p:sp>
        <p:nvSpPr>
          <p:cNvPr id="26" name="Freeform: Shape 25"/>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6" name="Freeform: Shape 15"/>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 name="Title 1"/>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30" name="Image 2" descr="preencoded.png"/>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p:cNvPicPr>
            <a:picLocks noChangeAspect="1"/>
          </p:cNvPicPr>
          <p:nvPr userDrawn="1"/>
        </p:nvPicPr>
        <p:blipFill>
          <a:blip r:embed="rId2" cstate="screen">
            <a:extLst>
              <a:ext uri="{96DAC541-7B7A-43D3-8B79-37D633B846F1}">
                <asvg:svgBlip xmlns:asvg="http://schemas.microsoft.com/office/drawing/2016/SVG/main" xmlns="" r:embed="rId3"/>
              </a:ext>
            </a:extLst>
          </a:blip>
          <a:srcRect/>
          <a:stretch>
            <a:fillRect/>
          </a:stretch>
        </p:blipFill>
        <p:spPr>
          <a:xfrm>
            <a:off x="1703311" y="-2784"/>
            <a:ext cx="1734410" cy="5167313"/>
          </a:xfrm>
          <a:prstGeom prst="rect">
            <a:avLst/>
          </a:prstGeom>
        </p:spPr>
      </p:pic>
      <p:sp>
        <p:nvSpPr>
          <p:cNvPr id="39" name="Freeform: Shape 38"/>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p:cNvPicPr>
            <a:picLocks noChangeAspect="1"/>
          </p:cNvPicPr>
          <p:nvPr userDrawn="1"/>
        </p:nvPicPr>
        <p:blipFill>
          <a:blip r:embed="rId4" cstate="screen">
            <a:extLst>
              <a:ext uri="{96DAC541-7B7A-43D3-8B79-37D633B846F1}">
                <asvg:svgBlip xmlns:asvg="http://schemas.microsoft.com/office/drawing/2016/SVG/main" xmlns="" r:embed="rId5"/>
              </a:ext>
            </a:extLst>
          </a:blip>
          <a:srcRect/>
          <a:stretch>
            <a:fill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noAutofit/>
          </a:bodyPr>
          <a:lstStyle/>
          <a:p>
            <a:r>
              <a:rPr lang="en-US" dirty="0"/>
              <a:t>Presentation title</a:t>
            </a:r>
          </a:p>
        </p:txBody>
      </p:sp>
      <p:sp>
        <p:nvSpPr>
          <p:cNvPr id="5" name="Slide Number Placeholder 4"/>
          <p:cNvSpPr>
            <a:spLocks noGrp="1"/>
          </p:cNvSpPr>
          <p:nvPr>
            <p:ph type="sldNum" sz="quarter" idx="12"/>
          </p:nvPr>
        </p:nvSpPr>
        <p:spPr/>
        <p:txBody>
          <a:bodyPr>
            <a:noAutofit/>
          </a:bodyPr>
          <a:lstStyle/>
          <a:p>
            <a:fld id="{48F63A3B-78C7-47BE-AE5E-E10140E04643}" type="slidenum">
              <a:rPr lang="en-US" smtClean="0"/>
              <a:t>‹#›</a:t>
            </a:fld>
            <a:endParaRPr lang="en-US" dirty="0"/>
          </a:p>
        </p:txBody>
      </p:sp>
      <p:sp>
        <p:nvSpPr>
          <p:cNvPr id="46" name="Text Placeholder 2"/>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p:cNvSpPr>
            <a:spLocks noGrp="1"/>
          </p:cNvSpPr>
          <p:nvPr>
            <p:ph type="body" sz="quarter" idx="18"/>
          </p:nvPr>
        </p:nvSpPr>
        <p:spPr>
          <a:xfrm>
            <a:off x="992124" y="3950208"/>
            <a:ext cx="2770632" cy="2206752"/>
          </a:xfrm>
          <a:noFill/>
        </p:spPr>
        <p:txBody>
          <a:bodyPr lIns="91440" rIns="91440" anchor="t">
            <a:noAutofit/>
          </a:bodyPr>
          <a:lstStyle>
            <a:lvl1pPr marL="347345" indent="-347345"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p:cNvSpPr>
            <a:spLocks noGrp="1"/>
          </p:cNvSpPr>
          <p:nvPr>
            <p:ph type="body" sz="quarter" idx="21"/>
          </p:nvPr>
        </p:nvSpPr>
        <p:spPr>
          <a:xfrm>
            <a:off x="4722876" y="3950208"/>
            <a:ext cx="2770632" cy="2206752"/>
          </a:xfrm>
          <a:noFill/>
        </p:spPr>
        <p:txBody>
          <a:bodyPr lIns="91440" rIns="91440" anchor="t">
            <a:noAutofit/>
          </a:bodyPr>
          <a:lstStyle>
            <a:lvl1pPr marL="347345" indent="-347345"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p:cNvSpPr>
            <a:spLocks noGrp="1"/>
          </p:cNvSpPr>
          <p:nvPr>
            <p:ph type="body" sz="quarter" idx="22"/>
          </p:nvPr>
        </p:nvSpPr>
        <p:spPr>
          <a:xfrm>
            <a:off x="8371332" y="3950208"/>
            <a:ext cx="2770632" cy="2206752"/>
          </a:xfrm>
          <a:noFill/>
        </p:spPr>
        <p:txBody>
          <a:bodyPr lIns="91440" rIns="91440" anchor="t">
            <a:noAutofit/>
          </a:bodyPr>
          <a:lstStyle>
            <a:lvl1pPr marL="347345" indent="-347345" algn="l">
              <a:spcBef>
                <a:spcPts val="360"/>
              </a:spcBef>
              <a:buFont typeface="Arial" panose="020B0604020202020204" pitchFamily="34" charset="0"/>
              <a:buChar char="•"/>
              <a:defRPr sz="1500"/>
            </a:lvl1pPr>
          </a:lstStyle>
          <a:p>
            <a:pPr lvl="0"/>
            <a:r>
              <a:rPr lang="en-US"/>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p:cNvPicPr>
            <a:picLocks noChangeAspect="1"/>
          </p:cNvPicPr>
          <p:nvPr userDrawn="1"/>
        </p:nvPicPr>
        <p:blipFill>
          <a:blip r:embed="rId2" cstate="screen">
            <a:extLst>
              <a:ext uri="{96DAC541-7B7A-43D3-8B79-37D633B846F1}">
                <asvg:svgBlip xmlns:asvg="http://schemas.microsoft.com/office/drawing/2016/SVG/main" xmlns="" r:embed="rId3"/>
              </a:ext>
            </a:extLst>
          </a:blip>
          <a:srcRect/>
          <a:stretch>
            <a:fillRect/>
          </a:stretch>
        </p:blipFill>
        <p:spPr>
          <a:xfrm>
            <a:off x="9991886" y="3441269"/>
            <a:ext cx="2200114" cy="2200114"/>
          </a:xfrm>
          <a:prstGeom prst="rect">
            <a:avLst/>
          </a:prstGeom>
        </p:spPr>
      </p:pic>
      <p:sp>
        <p:nvSpPr>
          <p:cNvPr id="54" name="Image 2" descr="preencoded.png"/>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p:cNvSpPr>
            <a:spLocks noGrp="1"/>
          </p:cNvSpPr>
          <p:nvPr>
            <p:ph type="ftr" sz="quarter" idx="13"/>
          </p:nvPr>
        </p:nvSpPr>
        <p:spPr/>
        <p:txBody>
          <a:bodyPr/>
          <a:lstStyle/>
          <a:p>
            <a:r>
              <a:rPr lang="en-US" dirty="0"/>
              <a:t>Presentation title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9" name="Freeform: Shape 18" descr="preencoded.png"/>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p:cNvPicPr>
            <a:picLocks noChangeAspect="1"/>
          </p:cNvPicPr>
          <p:nvPr userDrawn="1"/>
        </p:nvPicPr>
        <p:blipFill>
          <a:blip r:embed="rId2" cstate="screen">
            <a:extLst>
              <a:ext uri="{96DAC541-7B7A-43D3-8B79-37D633B846F1}">
                <asvg:svgBlip xmlns:asvg="http://schemas.microsoft.com/office/drawing/2016/SVG/main" xmlns="" r:embed="rId3"/>
              </a:ext>
            </a:extLst>
          </a:blip>
          <a:srcRect/>
          <a:stretch>
            <a:fill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5"/>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p:cNvPicPr>
            <a:picLocks noChangeAspect="1"/>
          </p:cNvPicPr>
          <p:nvPr userDrawn="1"/>
        </p:nvPicPr>
        <p:blipFill>
          <a:blip r:embed="rId2" cstate="screen">
            <a:extLst>
              <a:ext uri="{96DAC541-7B7A-43D3-8B79-37D633B846F1}">
                <asvg:svgBlip xmlns:asvg="http://schemas.microsoft.com/office/drawing/2016/SVG/main" xmlns="" r:embed="rId3"/>
              </a:ext>
            </a:extLst>
          </a:blip>
          <a:srcRect/>
          <a:stretch>
            <a:fillRect/>
          </a:stretch>
        </p:blipFill>
        <p:spPr>
          <a:xfrm>
            <a:off x="1703311" y="-2784"/>
            <a:ext cx="1734410" cy="5167313"/>
          </a:xfrm>
          <a:prstGeom prst="rect">
            <a:avLst/>
          </a:prstGeom>
        </p:spPr>
      </p:pic>
      <p:sp>
        <p:nvSpPr>
          <p:cNvPr id="13" name="Freeform: Shape 12"/>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p:cNvPicPr>
            <a:picLocks noChangeAspect="1"/>
          </p:cNvPicPr>
          <p:nvPr userDrawn="1"/>
        </p:nvPicPr>
        <p:blipFill>
          <a:blip r:embed="rId4" cstate="screen">
            <a:extLst>
              <a:ext uri="{96DAC541-7B7A-43D3-8B79-37D633B846F1}">
                <asvg:svgBlip xmlns:asvg="http://schemas.microsoft.com/office/drawing/2016/SVG/main" xmlns="" r:embed="rId5"/>
              </a:ext>
            </a:extLst>
          </a:blip>
          <a:srcRect/>
          <a:stretch>
            <a:fill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9" name="Freeform: Shape 8"/>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8" name="Freeform: Shape 7"/>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dirty="0"/>
              <a:t>Presentation title</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p:cNvGrpSpPr/>
          <p:nvPr userDrawn="1"/>
        </p:nvGrpSpPr>
        <p:grpSpPr>
          <a:xfrm>
            <a:off x="6452303" y="3405019"/>
            <a:ext cx="5739697" cy="3467971"/>
            <a:chOff x="5009037" y="2525712"/>
            <a:chExt cx="7170193" cy="4332288"/>
          </a:xfrm>
        </p:grpSpPr>
        <p:sp>
          <p:nvSpPr>
            <p:cNvPr id="7" name="Freeform 7"/>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noAutofit/>
            </a:bodyPr>
            <a:lstStyle/>
            <a:p>
              <a:endParaRPr lang="en-US" dirty="0"/>
            </a:p>
          </p:txBody>
        </p:sp>
        <p:sp>
          <p:nvSpPr>
            <p:cNvPr id="8" name="Freeform 6"/>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noAutofit/>
            </a:bodyPr>
            <a:lstStyle/>
            <a:p>
              <a:endParaRPr lang="en-US" dirty="0"/>
            </a:p>
          </p:txBody>
        </p:sp>
      </p:grpSp>
      <p:grpSp>
        <p:nvGrpSpPr>
          <p:cNvPr id="9" name="Group 8"/>
          <p:cNvGrpSpPr/>
          <p:nvPr userDrawn="1"/>
        </p:nvGrpSpPr>
        <p:grpSpPr>
          <a:xfrm flipH="1" flipV="1">
            <a:off x="6465610" y="0"/>
            <a:ext cx="5739697" cy="3467971"/>
            <a:chOff x="5183405" y="2678112"/>
            <a:chExt cx="7170193" cy="4332288"/>
          </a:xfrm>
        </p:grpSpPr>
        <p:sp>
          <p:nvSpPr>
            <p:cNvPr id="10" name="Freeform 7"/>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noAutofit/>
            </a:bodyPr>
            <a:lstStyle/>
            <a:p>
              <a:endParaRPr lang="en-US" dirty="0"/>
            </a:p>
          </p:txBody>
        </p:sp>
        <p:sp>
          <p:nvSpPr>
            <p:cNvPr id="11" name="Freeform 6"/>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noAutofit/>
            </a:bodyPr>
            <a:lstStyle/>
            <a:p>
              <a:endParaRPr lang="en-US" dirty="0"/>
            </a:p>
          </p:txBody>
        </p:sp>
      </p:grpSp>
      <p:sp>
        <p:nvSpPr>
          <p:cNvPr id="14" name="Image 2" descr="preencoded.png"/>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345">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0" name="Freeform: Shape 19"/>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4" name="Freeform: Shape 13"/>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dirty="0"/>
              <a:t>Presentation title</a:t>
            </a:r>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6" name="Freeform: Shape 45"/>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43" name="Freeform: Shape 42"/>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49" name="Freeform: Shape 48"/>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40" name="Freeform: Shape 39"/>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37" name="Freeform: Shape 36"/>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noAutofit/>
          </a:bodyPr>
          <a:lstStyle/>
          <a:p>
            <a:endParaRPr lang="en-US" dirty="0"/>
          </a:p>
        </p:txBody>
      </p:sp>
      <p:sp>
        <p:nvSpPr>
          <p:cNvPr id="31" name="Freeform 70"/>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noAutofit/>
          </a:bodyPr>
          <a:lstStyle/>
          <a:p>
            <a:r>
              <a:rPr lang="en-US" dirty="0"/>
              <a:t>Presentation title</a:t>
            </a:r>
          </a:p>
        </p:txBody>
      </p:sp>
      <p:sp>
        <p:nvSpPr>
          <p:cNvPr id="5" name="Slide Number Placeholder 4"/>
          <p:cNvSpPr>
            <a:spLocks noGrp="1"/>
          </p:cNvSpPr>
          <p:nvPr>
            <p:ph type="sldNum" sz="quarter" idx="12"/>
          </p:nvPr>
        </p:nvSpPr>
        <p:spPr/>
        <p:txBody>
          <a:bodyPr>
            <a:noAutofit/>
          </a:bodyPr>
          <a:lstStyle/>
          <a:p>
            <a:fld id="{48F63A3B-78C7-47BE-AE5E-E10140E04643}" type="slidenum">
              <a:rPr lang="en-US" smtClean="0"/>
              <a:t>‹#›</a:t>
            </a:fld>
            <a:endParaRPr lang="en-US" dirty="0"/>
          </a:p>
        </p:txBody>
      </p:sp>
      <p:sp>
        <p:nvSpPr>
          <p:cNvPr id="17" name="Picture Placeholder 16"/>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noAutofit/>
          </a:bodyPr>
          <a:lstStyle/>
          <a:p>
            <a:r>
              <a:rPr lang="en-US" dirty="0"/>
              <a:t>Presentation title</a:t>
            </a:r>
          </a:p>
        </p:txBody>
      </p:sp>
      <p:sp>
        <p:nvSpPr>
          <p:cNvPr id="5" name="Slide Number Placeholder 4"/>
          <p:cNvSpPr>
            <a:spLocks noGrp="1"/>
          </p:cNvSpPr>
          <p:nvPr>
            <p:ph type="sldNum" sz="quarter" idx="12"/>
          </p:nvPr>
        </p:nvSpPr>
        <p:spPr/>
        <p:txBody>
          <a:bodyPr>
            <a:noAutofit/>
          </a:bodyPr>
          <a:lstStyle/>
          <a:p>
            <a:fld id="{48F63A3B-78C7-47BE-AE5E-E10140E04643}" type="slidenum">
              <a:rPr lang="en-US" smtClean="0"/>
              <a:t>‹#›</a:t>
            </a:fld>
            <a:endParaRPr lang="en-US" dirty="0"/>
          </a:p>
        </p:txBody>
      </p:sp>
      <p:sp>
        <p:nvSpPr>
          <p:cNvPr id="17" name="Picture Placeholder 16"/>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4" name="Text Placeholder 18"/>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6" name="Text Placeholder 18"/>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0" name="Text Placeholder 18"/>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32" name="Text Placeholder 18"/>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dirty="0"/>
              <a:t>Presentation title</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345" indent="-347345"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345"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345"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53553" y="999509"/>
            <a:ext cx="6884894" cy="1225296"/>
          </a:xfrm>
        </p:spPr>
        <p:txBody>
          <a:bodyPr/>
          <a:lstStyle/>
          <a:p>
            <a:r>
              <a:rPr lang="en-US" sz="3000" dirty="0"/>
              <a:t>Movie</a:t>
            </a:r>
            <a:br>
              <a:rPr lang="en-US" sz="3000" dirty="0"/>
            </a:br>
            <a:r>
              <a:rPr lang="en-US" sz="3000" dirty="0"/>
              <a:t>recommendation system</a:t>
            </a:r>
            <a:br>
              <a:rPr lang="en-US" sz="3000" dirty="0"/>
            </a:br>
            <a:endParaRPr lang="en-US" sz="3000" dirty="0"/>
          </a:p>
        </p:txBody>
      </p:sp>
      <p:sp>
        <p:nvSpPr>
          <p:cNvPr id="3" name="Subtitle 2"/>
          <p:cNvSpPr>
            <a:spLocks noGrp="1"/>
          </p:cNvSpPr>
          <p:nvPr>
            <p:ph type="subTitle" idx="1"/>
          </p:nvPr>
        </p:nvSpPr>
        <p:spPr>
          <a:xfrm>
            <a:off x="1573823" y="5520617"/>
            <a:ext cx="9205546" cy="1357078"/>
          </a:xfrm>
        </p:spPr>
        <p:txBody>
          <a:bodyPr/>
          <a:lstStyle/>
          <a:p>
            <a:r>
              <a:rPr lang="en-US" dirty="0">
                <a:solidFill>
                  <a:srgbClr val="FDFBF6"/>
                </a:solidFill>
              </a:rPr>
              <a:t>By:</a:t>
            </a:r>
          </a:p>
          <a:p>
            <a:r>
              <a:rPr lang="en-US" dirty="0" smtClean="0">
                <a:solidFill>
                  <a:srgbClr val="FDFBF6"/>
                </a:solidFill>
              </a:rPr>
              <a:t>Kris Narola</a:t>
            </a:r>
            <a:r>
              <a:rPr lang="en-US" dirty="0">
                <a:solidFill>
                  <a:srgbClr val="FDFBF6"/>
                </a:solidFill>
              </a:rPr>
              <a:t>	    V</a:t>
            </a:r>
            <a:r>
              <a:rPr lang="en-US" dirty="0" smtClean="0">
                <a:solidFill>
                  <a:srgbClr val="FDFBF6"/>
                </a:solidFill>
              </a:rPr>
              <a:t>ivek Lakhani</a:t>
            </a:r>
            <a:r>
              <a:rPr lang="en-US" dirty="0">
                <a:solidFill>
                  <a:srgbClr val="FDFBF6"/>
                </a:solidFill>
              </a:rPr>
              <a:t>	Vatsal </a:t>
            </a:r>
            <a:r>
              <a:rPr lang="en-US" dirty="0" smtClean="0">
                <a:solidFill>
                  <a:srgbClr val="FDFBF6"/>
                </a:solidFill>
              </a:rPr>
              <a:t>Chauhan</a:t>
            </a:r>
          </a:p>
          <a:p>
            <a:r>
              <a:rPr lang="en-US" dirty="0" smtClean="0">
                <a:solidFill>
                  <a:srgbClr val="FDFBF6"/>
                </a:solidFill>
              </a:rPr>
              <a:t>20BCP164            20BCP154            20BCP166</a:t>
            </a:r>
          </a:p>
          <a:p>
            <a:endParaRPr lang="en-US" dirty="0">
              <a:solidFill>
                <a:schemeClr val="bg1">
                  <a:lumMod val="50000"/>
                </a:schemeClr>
              </a:solidFill>
            </a:endParaRPr>
          </a:p>
          <a:p>
            <a:endParaRPr lang="en-US" dirty="0">
              <a:solidFill>
                <a:schemeClr val="bg1">
                  <a:lumMod val="50000"/>
                </a:schemeClr>
              </a:solidFill>
            </a:endParaRPr>
          </a:p>
        </p:txBody>
      </p:sp>
      <p:sp>
        <p:nvSpPr>
          <p:cNvPr id="5" name="TextBox 4"/>
          <p:cNvSpPr txBox="1"/>
          <p:nvPr/>
        </p:nvSpPr>
        <p:spPr>
          <a:xfrm>
            <a:off x="10374922" y="137361"/>
            <a:ext cx="2470638" cy="523220"/>
          </a:xfrm>
          <a:prstGeom prst="rect">
            <a:avLst/>
          </a:prstGeom>
          <a:noFill/>
        </p:spPr>
        <p:txBody>
          <a:bodyPr wrap="square" rtlCol="0">
            <a:spAutoFit/>
          </a:bodyPr>
          <a:lstStyle/>
          <a:p>
            <a:r>
              <a:rPr lang="en-US" sz="2800" dirty="0">
                <a:solidFill>
                  <a:schemeClr val="accent2">
                    <a:lumMod val="50000"/>
                  </a:schemeClr>
                </a:solidFill>
              </a:rPr>
              <a:t>CSE 2020</a:t>
            </a:r>
          </a:p>
        </p:txBody>
      </p:sp>
      <p:pic>
        <p:nvPicPr>
          <p:cNvPr id="6" name="Picture 5"/>
          <p:cNvPicPr>
            <a:picLocks noChangeAspect="1"/>
          </p:cNvPicPr>
          <p:nvPr/>
        </p:nvPicPr>
        <p:blipFill>
          <a:blip r:embed="rId2"/>
          <a:stretch>
            <a:fillRect/>
          </a:stretch>
        </p:blipFill>
        <p:spPr>
          <a:xfrm>
            <a:off x="4677508" y="2224805"/>
            <a:ext cx="3147645" cy="2739968"/>
          </a:xfrm>
          <a:prstGeom prst="rect">
            <a:avLst/>
          </a:prstGeom>
        </p:spPr>
      </p:pic>
      <p:sp>
        <p:nvSpPr>
          <p:cNvPr id="4" name="TextBox 3"/>
          <p:cNvSpPr txBox="1"/>
          <p:nvPr/>
        </p:nvSpPr>
        <p:spPr>
          <a:xfrm>
            <a:off x="82061" y="137361"/>
            <a:ext cx="3171092" cy="830997"/>
          </a:xfrm>
          <a:prstGeom prst="rect">
            <a:avLst/>
          </a:prstGeom>
          <a:noFill/>
        </p:spPr>
        <p:txBody>
          <a:bodyPr wrap="square" rtlCol="0">
            <a:spAutoFit/>
          </a:bodyPr>
          <a:lstStyle/>
          <a:p>
            <a:r>
              <a:rPr lang="en-US" sz="2400" dirty="0" smtClean="0">
                <a:solidFill>
                  <a:schemeClr val="bg1"/>
                </a:solidFill>
              </a:rPr>
              <a:t>Submitted to:</a:t>
            </a:r>
          </a:p>
          <a:p>
            <a:r>
              <a:rPr lang="en-US" sz="2400" dirty="0" smtClean="0">
                <a:solidFill>
                  <a:schemeClr val="bg1"/>
                </a:solidFill>
              </a:rPr>
              <a:t>Prof. Chintan Bhatt</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93589" y="2609881"/>
            <a:ext cx="5811858" cy="3807305"/>
          </a:xfrm>
          <a:prstGeom prst="rect">
            <a:avLst/>
          </a:prstGeom>
        </p:spPr>
      </p:pic>
      <p:sp>
        <p:nvSpPr>
          <p:cNvPr id="3" name="Text Placeholder 2"/>
          <p:cNvSpPr>
            <a:spLocks noGrp="1"/>
          </p:cNvSpPr>
          <p:nvPr>
            <p:ph type="body" idx="1"/>
          </p:nvPr>
        </p:nvSpPr>
        <p:spPr>
          <a:xfrm>
            <a:off x="2593589" y="990365"/>
            <a:ext cx="6400800" cy="512064"/>
          </a:xfrm>
        </p:spPr>
        <p:txBody>
          <a:bodyPr/>
          <a:lstStyle/>
          <a:p>
            <a:r>
              <a:rPr lang="en-US" sz="4400" dirty="0" smtClean="0">
                <a:latin typeface="+mj-lt"/>
              </a:rPr>
              <a:t>EXAMPLE</a:t>
            </a:r>
            <a:endParaRPr lang="en-US" sz="4400" dirty="0">
              <a:latin typeface="+mj-lt"/>
            </a:endParaRPr>
          </a:p>
        </p:txBody>
      </p:sp>
    </p:spTree>
    <p:extLst>
      <p:ext uri="{BB962C8B-B14F-4D97-AF65-F5344CB8AC3E}">
        <p14:creationId xmlns:p14="http://schemas.microsoft.com/office/powerpoint/2010/main" val="9369896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6408" y="210312"/>
            <a:ext cx="8165592" cy="768096"/>
          </a:xfrm>
        </p:spPr>
        <p:txBody>
          <a:bodyPr/>
          <a:lstStyle/>
          <a:p>
            <a:r>
              <a:rPr lang="en-US" dirty="0" smtClean="0"/>
              <a:t>Conclusion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11</a:t>
            </a:fld>
            <a:endParaRPr lang="en-US" dirty="0"/>
          </a:p>
        </p:txBody>
      </p:sp>
      <p:sp>
        <p:nvSpPr>
          <p:cNvPr id="10" name="TextBox 9"/>
          <p:cNvSpPr txBox="1"/>
          <p:nvPr/>
        </p:nvSpPr>
        <p:spPr>
          <a:xfrm>
            <a:off x="3974123" y="1072662"/>
            <a:ext cx="7869115" cy="5632311"/>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bg1">
                    <a:lumMod val="50000"/>
                  </a:schemeClr>
                </a:solidFill>
                <a:latin typeface="Times New Roman" panose="02020603050405020304" pitchFamily="18" charset="0"/>
                <a:cs typeface="Times New Roman" panose="02020603050405020304" pitchFamily="18" charset="0"/>
              </a:rPr>
              <a:t>The recommendation </a:t>
            </a:r>
            <a:r>
              <a:rPr lang="en-US" dirty="0">
                <a:solidFill>
                  <a:schemeClr val="bg1">
                    <a:lumMod val="50000"/>
                  </a:schemeClr>
                </a:solidFill>
                <a:latin typeface="Times New Roman" panose="02020603050405020304" pitchFamily="18" charset="0"/>
                <a:cs typeface="Times New Roman" panose="02020603050405020304" pitchFamily="18" charset="0"/>
              </a:rPr>
              <a:t>system strategies are discussed in this project. The pros and cons of using various strategies are also explored, which aids in the development of an effective movie recommendation system.</a:t>
            </a:r>
          </a:p>
          <a:p>
            <a:pPr marL="285750" indent="-285750">
              <a:buFont typeface="Arial" panose="020B0604020202020204" pitchFamily="34" charset="0"/>
              <a:buChar char="•"/>
            </a:pPr>
            <a:endParaRPr lang="en-US" dirty="0">
              <a:solidFill>
                <a:schemeClr val="bg1">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solidFill>
                  <a:schemeClr val="bg1">
                    <a:lumMod val="50000"/>
                  </a:schemeClr>
                </a:solidFill>
                <a:latin typeface="Times New Roman" panose="02020603050405020304" pitchFamily="18" charset="0"/>
                <a:cs typeface="Times New Roman" panose="02020603050405020304" pitchFamily="18" charset="0"/>
              </a:rPr>
              <a:t>accuracy </a:t>
            </a:r>
            <a:r>
              <a:rPr lang="en-US" dirty="0">
                <a:solidFill>
                  <a:schemeClr val="bg1">
                    <a:lumMod val="50000"/>
                  </a:schemeClr>
                </a:solidFill>
                <a:latin typeface="Times New Roman" panose="02020603050405020304" pitchFamily="18" charset="0"/>
                <a:cs typeface="Times New Roman" panose="02020603050405020304" pitchFamily="18" charset="0"/>
              </a:rPr>
              <a:t>similarity is attained by combining a variety of similarity measurements. This idea contributed to the system's overall efficiency improvement.</a:t>
            </a:r>
          </a:p>
          <a:p>
            <a:pPr marL="285750" indent="-285750">
              <a:buFont typeface="Arial" panose="020B0604020202020204" pitchFamily="34" charset="0"/>
              <a:buChar char="•"/>
            </a:pPr>
            <a:endParaRPr lang="en-US" dirty="0">
              <a:solidFill>
                <a:schemeClr val="bg1">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lumMod val="50000"/>
                  </a:schemeClr>
                </a:solidFill>
                <a:latin typeface="Times New Roman" panose="02020603050405020304" pitchFamily="18" charset="0"/>
                <a:cs typeface="Times New Roman" panose="02020603050405020304" pitchFamily="18" charset="0"/>
              </a:rPr>
              <a:t>If we add more features to each film, the recommendation system's accuracy can be improved even more.</a:t>
            </a:r>
          </a:p>
          <a:p>
            <a:pPr marL="285750" indent="-285750">
              <a:buFont typeface="Arial" panose="020B0604020202020204" pitchFamily="34" charset="0"/>
              <a:buChar char="•"/>
            </a:pPr>
            <a:endParaRPr lang="en-US" dirty="0">
              <a:solidFill>
                <a:schemeClr val="bg1">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lumMod val="50000"/>
                  </a:schemeClr>
                </a:solidFill>
                <a:latin typeface="Times New Roman" panose="02020603050405020304" pitchFamily="18" charset="0"/>
                <a:cs typeface="Times New Roman" panose="02020603050405020304" pitchFamily="18" charset="0"/>
              </a:rPr>
              <a:t>For the purpose of developing a system for recommending movies, hybrid filtering is primarily employed since it provides an effective suggestion system for the user.</a:t>
            </a:r>
          </a:p>
          <a:p>
            <a:pPr marL="285750" indent="-285750">
              <a:buFont typeface="Arial" panose="020B0604020202020204" pitchFamily="34" charset="0"/>
              <a:buChar char="•"/>
            </a:pPr>
            <a:endParaRPr lang="en-US" dirty="0">
              <a:solidFill>
                <a:schemeClr val="bg1">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lumMod val="50000"/>
                  </a:schemeClr>
                </a:solidFill>
                <a:latin typeface="Times New Roman" panose="02020603050405020304" pitchFamily="18" charset="0"/>
                <a:cs typeface="Times New Roman" panose="02020603050405020304" pitchFamily="18" charset="0"/>
              </a:rPr>
              <a:t>There are a variety of methods that can be utilized to create a movie recommendation system, so the key is to pick a model that offers the user improved efficiency and accurate recommendations based on what viewers want.</a:t>
            </a:r>
          </a:p>
          <a:p>
            <a:endParaRPr lang="en-US"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0" y="3600450"/>
            <a:ext cx="2000249" cy="2000249"/>
          </a:xfrm>
          <a:prstGeom prst="rect">
            <a:avLst/>
          </a:prstGeom>
        </p:spPr>
      </p:pic>
    </p:spTree>
    <p:extLst>
      <p:ext uri="{BB962C8B-B14F-4D97-AF65-F5344CB8AC3E}">
        <p14:creationId xmlns:p14="http://schemas.microsoft.com/office/powerpoint/2010/main" val="1070394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496" y="347472"/>
            <a:ext cx="4402133" cy="768096"/>
          </a:xfrm>
        </p:spPr>
        <p:txBody>
          <a:bodyPr/>
          <a:lstStyle/>
          <a:p>
            <a:r>
              <a:rPr lang="en-US" dirty="0" smtClean="0"/>
              <a:t>references</a:t>
            </a:r>
            <a:endParaRPr lang="en-US" dirty="0"/>
          </a:p>
        </p:txBody>
      </p:sp>
      <p:sp>
        <p:nvSpPr>
          <p:cNvPr id="3" name="Content Placeholder 2"/>
          <p:cNvSpPr>
            <a:spLocks noGrp="1"/>
          </p:cNvSpPr>
          <p:nvPr>
            <p:ph sz="half" idx="1"/>
          </p:nvPr>
        </p:nvSpPr>
        <p:spPr>
          <a:xfrm>
            <a:off x="539496" y="1351202"/>
            <a:ext cx="10538812" cy="4636360"/>
          </a:xfrm>
        </p:spPr>
        <p:txBody>
          <a:bodyPr/>
          <a:lstStyle/>
          <a:p>
            <a:endParaRPr lang="en-US" sz="1400" dirty="0">
              <a:solidFill>
                <a:schemeClr val="bg1">
                  <a:lumMod val="50000"/>
                </a:schemeClr>
              </a:solidFill>
            </a:endParaRPr>
          </a:p>
          <a:p>
            <a:r>
              <a:rPr lang="en-US" sz="1400" dirty="0">
                <a:solidFill>
                  <a:schemeClr val="bg1">
                    <a:lumMod val="50000"/>
                  </a:schemeClr>
                </a:solidFill>
              </a:rPr>
              <a:t>https://pdfs.semanticscholar.org/c9f9/6d22422953625f1f8d9dbee221cba38e6c08.pdf </a:t>
            </a:r>
          </a:p>
          <a:p>
            <a:endParaRPr lang="en-US" sz="1400" dirty="0">
              <a:solidFill>
                <a:schemeClr val="bg1">
                  <a:lumMod val="50000"/>
                </a:schemeClr>
              </a:solidFill>
            </a:endParaRPr>
          </a:p>
          <a:p>
            <a:r>
              <a:rPr lang="en-US" sz="1400" dirty="0" smtClean="0">
                <a:solidFill>
                  <a:schemeClr val="bg1">
                    <a:lumMod val="50000"/>
                  </a:schemeClr>
                </a:solidFill>
              </a:rPr>
              <a:t> </a:t>
            </a:r>
            <a:r>
              <a:rPr lang="en-US" sz="1400" dirty="0">
                <a:solidFill>
                  <a:schemeClr val="bg1">
                    <a:lumMod val="50000"/>
                  </a:schemeClr>
                </a:solidFill>
              </a:rPr>
              <a:t>https://www.google.com/search?sxsrf=ALeKk00P037U5bp3y51QqWE-wCkvkCDUKw:1588619431266&amp;source=univ&amp;tbm=isch&amp;q=content+based+filtering+diagrams&amp;sa=X&amp;ved=2ahUKEwi33YjH9JrpAhWFXSsKHR56DOAQsAR6BAgKEAE&amp;biw=1366&amp;bih=625 </a:t>
            </a:r>
          </a:p>
          <a:p>
            <a:endParaRPr lang="en-US" sz="1400" dirty="0">
              <a:solidFill>
                <a:schemeClr val="bg1">
                  <a:lumMod val="50000"/>
                </a:schemeClr>
              </a:solidFill>
            </a:endParaRPr>
          </a:p>
          <a:p>
            <a:r>
              <a:rPr lang="en-US" sz="1400" dirty="0">
                <a:solidFill>
                  <a:schemeClr val="bg1">
                    <a:lumMod val="50000"/>
                  </a:schemeClr>
                </a:solidFill>
              </a:rPr>
              <a:t>• https://www.imdb.com/list/ls063596142/ </a:t>
            </a:r>
            <a:endParaRPr lang="en-US" sz="1400" dirty="0" smtClean="0">
              <a:solidFill>
                <a:schemeClr val="bg1">
                  <a:lumMod val="50000"/>
                </a:schemeClr>
              </a:solidFill>
            </a:endParaRPr>
          </a:p>
          <a:p>
            <a:endParaRPr lang="en-US" sz="1400" dirty="0">
              <a:solidFill>
                <a:schemeClr val="bg1">
                  <a:lumMod val="50000"/>
                </a:schemeClr>
              </a:solidFill>
            </a:endParaRPr>
          </a:p>
          <a:p>
            <a:r>
              <a:rPr lang="en-US" sz="1400" dirty="0">
                <a:solidFill>
                  <a:schemeClr val="bg1">
                    <a:lumMod val="50000"/>
                  </a:schemeClr>
                </a:solidFill>
              </a:rPr>
              <a:t>https://</a:t>
            </a:r>
            <a:r>
              <a:rPr lang="en-US" sz="1400" dirty="0" smtClean="0">
                <a:solidFill>
                  <a:schemeClr val="bg1">
                    <a:lumMod val="50000"/>
                  </a:schemeClr>
                </a:solidFill>
              </a:rPr>
              <a:t>www.google.com/url?sa=i&amp;url=https%3A%2F%2Fwww.researchgate.net%2Ffigure%2FContent-based-filtering-vs-Collaborative-filtering-Source_fig5_323726564&amp;psig=AOvVaw1kmgiLjehG_mh15Rhio-7X&amp;ust=1665567137668000&amp;source=images&amp;cd=vfe&amp;ved=0CAwQjRxqFwoTCLjipqDv1_oCFQAAAAAdAAAAABAD</a:t>
            </a:r>
            <a:endParaRPr lang="en-US" sz="1400" dirty="0">
              <a:solidFill>
                <a:schemeClr val="bg1">
                  <a:lumMod val="50000"/>
                </a:schemeClr>
              </a:solidFill>
            </a:endParaRPr>
          </a:p>
          <a:p>
            <a:endParaRPr lang="en-US" dirty="0"/>
          </a:p>
          <a:p>
            <a:r>
              <a:rPr lang="en-US" sz="1400" dirty="0">
                <a:solidFill>
                  <a:schemeClr val="bg1">
                    <a:lumMod val="50000"/>
                  </a:schemeClr>
                </a:solidFill>
              </a:rPr>
              <a:t>https://www.google.com/search?q=pip+python&amp;oq=pip&amp;aqs=chrome.2.69i57j0l6j69i60.3726j0j7&amp;sourceid=chrome&amp;ie=UTF-8 </a:t>
            </a:r>
          </a:p>
          <a:p>
            <a:endParaRPr lang="en-US" sz="1400" dirty="0">
              <a:solidFill>
                <a:schemeClr val="bg1">
                  <a:lumMod val="50000"/>
                </a:schemeClr>
              </a:solidFill>
            </a:endParaRPr>
          </a:p>
          <a:p>
            <a:r>
              <a:rPr lang="en-US" sz="1400" dirty="0" smtClean="0">
                <a:solidFill>
                  <a:schemeClr val="bg1">
                    <a:lumMod val="50000"/>
                  </a:schemeClr>
                </a:solidFill>
              </a:rPr>
              <a:t>https</a:t>
            </a:r>
            <a:r>
              <a:rPr lang="en-US" sz="1400" dirty="0">
                <a:solidFill>
                  <a:schemeClr val="bg1">
                    <a:lumMod val="50000"/>
                  </a:schemeClr>
                </a:solidFill>
              </a:rPr>
              <a:t>://www.google.com/search?q=sublime+text+python&amp;oq=sublime+&amp;aqs=chrome.2.69i57j35i39l2j0j69i60l4.4504j0j7&amp;sourceid=chrome&amp;ie=UTF-8 </a:t>
            </a:r>
          </a:p>
          <a:p>
            <a:endParaRPr lang="en-US" sz="1400" dirty="0"/>
          </a:p>
          <a:p>
            <a:pPr marL="0" indent="0">
              <a:buNone/>
            </a:pPr>
            <a:endParaRPr lang="en-US" sz="1400" dirty="0">
              <a:solidFill>
                <a:schemeClr val="bg1">
                  <a:lumMod val="50000"/>
                </a:schemeClr>
              </a:solidFill>
            </a:endParaRPr>
          </a:p>
        </p:txBody>
      </p:sp>
      <p:sp>
        <p:nvSpPr>
          <p:cNvPr id="5" name="Slide Number Placeholder 4"/>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1153444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3132" y="2819166"/>
            <a:ext cx="5955207" cy="1823172"/>
          </a:xfrm>
        </p:spPr>
        <p:txBody>
          <a:bodyPr/>
          <a:lstStyle/>
          <a:p>
            <a:pPr algn="ctr"/>
            <a:r>
              <a:rPr lang="en-US" sz="6600" dirty="0"/>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9616" y="1216152"/>
            <a:ext cx="5693664" cy="768096"/>
          </a:xfrm>
        </p:spPr>
        <p:txBody>
          <a:bodyPr/>
          <a:lstStyle/>
          <a:p>
            <a:r>
              <a:rPr lang="en-US" dirty="0">
                <a:latin typeface="Arial Black" panose="020B0A04020102020204" pitchFamily="34" charset="0"/>
                <a:ea typeface="Arial Regular" panose="020B0604020202020204" pitchFamily="34" charset="-122"/>
                <a:cs typeface="Arial Black" panose="020B0A04020102020204" pitchFamily="34" charset="0"/>
              </a:rPr>
              <a:t>Agenda</a:t>
            </a:r>
            <a:endParaRPr lang="en-US" sz="4400" b="1" dirty="0">
              <a:solidFill>
                <a:schemeClr val="accent6"/>
              </a:solidFill>
              <a:latin typeface="Arial Black" panose="020B0A04020102020204" pitchFamily="34" charset="0"/>
              <a:cs typeface="Arial Black" panose="020B0A04020102020204" pitchFamily="34" charset="0"/>
            </a:endParaRPr>
          </a:p>
        </p:txBody>
      </p:sp>
      <p:sp>
        <p:nvSpPr>
          <p:cNvPr id="3" name="Content Placeholder 2"/>
          <p:cNvSpPr>
            <a:spLocks noGrp="1"/>
          </p:cNvSpPr>
          <p:nvPr>
            <p:ph idx="1"/>
          </p:nvPr>
        </p:nvSpPr>
        <p:spPr>
          <a:xfrm>
            <a:off x="1518666" y="2265806"/>
            <a:ext cx="5693664" cy="4477893"/>
          </a:xfrm>
        </p:spPr>
        <p:txBody>
          <a:bodyPr/>
          <a:lstStyle/>
          <a:p>
            <a:pPr marL="342900" indent="-342900">
              <a:buFont typeface="Arial" panose="020B0604020202020204" pitchFamily="34" charset="0"/>
              <a:buChar char="•"/>
            </a:pPr>
            <a:r>
              <a:rPr lang="en-US" dirty="0">
                <a:solidFill>
                  <a:schemeClr val="bg1">
                    <a:lumMod val="50000"/>
                  </a:schemeClr>
                </a:solidFill>
                <a:latin typeface="Book Antiqua" panose="02040602050305030304" pitchFamily="18" charset="0"/>
              </a:rPr>
              <a:t>Abstract</a:t>
            </a:r>
          </a:p>
          <a:p>
            <a:pPr marL="342900" indent="-342900">
              <a:buFont typeface="Arial" panose="020B0604020202020204" pitchFamily="34" charset="0"/>
              <a:buChar char="•"/>
            </a:pPr>
            <a:r>
              <a:rPr lang="en-US" dirty="0">
                <a:solidFill>
                  <a:schemeClr val="bg1">
                    <a:lumMod val="50000"/>
                  </a:schemeClr>
                </a:solidFill>
                <a:latin typeface="Book Antiqua" panose="02040602050305030304" pitchFamily="18" charset="0"/>
              </a:rPr>
              <a:t>Introduction</a:t>
            </a:r>
          </a:p>
          <a:p>
            <a:pPr marL="342900" indent="-342900">
              <a:buFont typeface="Arial" panose="020B0604020202020204" pitchFamily="34" charset="0"/>
              <a:buChar char="•"/>
            </a:pPr>
            <a:r>
              <a:rPr lang="en-US" dirty="0">
                <a:solidFill>
                  <a:schemeClr val="bg1">
                    <a:lumMod val="50000"/>
                  </a:schemeClr>
                </a:solidFill>
                <a:latin typeface="Book Antiqua" panose="02040602050305030304" pitchFamily="18" charset="0"/>
              </a:rPr>
              <a:t>Literature </a:t>
            </a:r>
            <a:r>
              <a:rPr lang="en-US" dirty="0" smtClean="0">
                <a:solidFill>
                  <a:schemeClr val="bg1">
                    <a:lumMod val="50000"/>
                  </a:schemeClr>
                </a:solidFill>
                <a:latin typeface="Book Antiqua" panose="02040602050305030304" pitchFamily="18" charset="0"/>
              </a:rPr>
              <a:t>Survey</a:t>
            </a:r>
          </a:p>
          <a:p>
            <a:pPr marL="342900" indent="-342900">
              <a:buFont typeface="Arial" panose="020B0604020202020204" pitchFamily="34" charset="0"/>
              <a:buChar char="•"/>
            </a:pPr>
            <a:r>
              <a:rPr lang="en-US" dirty="0" smtClean="0">
                <a:solidFill>
                  <a:schemeClr val="bg1">
                    <a:lumMod val="50000"/>
                  </a:schemeClr>
                </a:solidFill>
                <a:latin typeface="Book Antiqua" panose="02040602050305030304" pitchFamily="18" charset="0"/>
              </a:rPr>
              <a:t>Related Work</a:t>
            </a:r>
            <a:endParaRPr lang="en-US" dirty="0">
              <a:solidFill>
                <a:schemeClr val="bg1">
                  <a:lumMod val="50000"/>
                </a:schemeClr>
              </a:solidFill>
              <a:latin typeface="Book Antiqua" panose="02040602050305030304" pitchFamily="18" charset="0"/>
            </a:endParaRPr>
          </a:p>
          <a:p>
            <a:pPr marL="342900" indent="-342900">
              <a:buFont typeface="Arial" panose="020B0604020202020204" pitchFamily="34" charset="0"/>
              <a:buChar char="•"/>
            </a:pPr>
            <a:r>
              <a:rPr lang="en-US" dirty="0" smtClean="0">
                <a:solidFill>
                  <a:schemeClr val="bg1">
                    <a:lumMod val="50000"/>
                  </a:schemeClr>
                </a:solidFill>
                <a:latin typeface="Book Antiqua" panose="02040602050305030304" pitchFamily="18" charset="0"/>
              </a:rPr>
              <a:t>Dataset Description</a:t>
            </a:r>
          </a:p>
          <a:p>
            <a:pPr marL="342900" indent="-342900">
              <a:buFont typeface="Arial" panose="020B0604020202020204" pitchFamily="34" charset="0"/>
              <a:buChar char="•"/>
            </a:pPr>
            <a:r>
              <a:rPr lang="en-US" dirty="0" smtClean="0">
                <a:solidFill>
                  <a:schemeClr val="bg1">
                    <a:lumMod val="50000"/>
                  </a:schemeClr>
                </a:solidFill>
                <a:latin typeface="Book Antiqua" panose="02040602050305030304" pitchFamily="18" charset="0"/>
              </a:rPr>
              <a:t>Proposed Work</a:t>
            </a:r>
            <a:endParaRPr lang="en-US" dirty="0">
              <a:solidFill>
                <a:schemeClr val="bg1">
                  <a:lumMod val="50000"/>
                </a:schemeClr>
              </a:solidFill>
              <a:latin typeface="Book Antiqua" panose="02040602050305030304" pitchFamily="18" charset="0"/>
            </a:endParaRPr>
          </a:p>
          <a:p>
            <a:pPr marL="342900" indent="-342900">
              <a:buFont typeface="Arial" panose="020B0604020202020204" pitchFamily="34" charset="0"/>
              <a:buChar char="•"/>
            </a:pPr>
            <a:r>
              <a:rPr lang="en-US" dirty="0" smtClean="0">
                <a:solidFill>
                  <a:schemeClr val="bg1">
                    <a:lumMod val="50000"/>
                  </a:schemeClr>
                </a:solidFill>
                <a:latin typeface="Book Antiqua" panose="02040602050305030304" pitchFamily="18" charset="0"/>
              </a:rPr>
              <a:t>Conclusion</a:t>
            </a:r>
          </a:p>
          <a:p>
            <a:pPr marL="342900" indent="-342900">
              <a:buFont typeface="Arial" panose="020B0604020202020204" pitchFamily="34" charset="0"/>
              <a:buChar char="•"/>
            </a:pPr>
            <a:r>
              <a:rPr lang="en-US" dirty="0" smtClean="0">
                <a:solidFill>
                  <a:schemeClr val="bg1">
                    <a:lumMod val="50000"/>
                  </a:schemeClr>
                </a:solidFill>
                <a:latin typeface="Book Antiqua" panose="02040602050305030304" pitchFamily="18" charset="0"/>
              </a:rPr>
              <a:t>References</a:t>
            </a:r>
            <a:endParaRPr lang="en-US" dirty="0">
              <a:solidFill>
                <a:schemeClr val="bg1">
                  <a:lumMod val="50000"/>
                </a:schemeClr>
              </a:solidFill>
              <a:latin typeface="Book Antiqua" panose="02040602050305030304" pitchFamily="18"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8311" y="3013074"/>
            <a:ext cx="6409839" cy="427322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6448" y="1473200"/>
            <a:ext cx="6766560" cy="768096"/>
          </a:xfrm>
        </p:spPr>
        <p:txBody>
          <a:bodyPr/>
          <a:lstStyle/>
          <a:p>
            <a:r>
              <a:rPr lang="en-US" dirty="0"/>
              <a:t>Abstract</a:t>
            </a:r>
          </a:p>
        </p:txBody>
      </p:sp>
      <p:sp>
        <p:nvSpPr>
          <p:cNvPr id="3" name="Content Placeholder 2"/>
          <p:cNvSpPr>
            <a:spLocks noGrp="1"/>
          </p:cNvSpPr>
          <p:nvPr>
            <p:ph idx="1"/>
          </p:nvPr>
        </p:nvSpPr>
        <p:spPr>
          <a:xfrm>
            <a:off x="4356608" y="2359152"/>
            <a:ext cx="6766560" cy="3736653"/>
          </a:xfrm>
        </p:spPr>
        <p:txBody>
          <a:bodyPr/>
          <a:lstStyle/>
          <a:p>
            <a:pPr algn="just"/>
            <a:r>
              <a:rPr lang="en-US" sz="1800" dirty="0">
                <a:solidFill>
                  <a:schemeClr val="bg1">
                    <a:lumMod val="50000"/>
                  </a:schemeClr>
                </a:solidFill>
                <a:latin typeface="Times New Roman Regular" panose="02020603050405020304" charset="0"/>
                <a:cs typeface="Times New Roman Regular" panose="02020603050405020304" charset="0"/>
              </a:rPr>
              <a:t>In one of the many scenarios today, we are bound to choose one option from a  movie dataset. While dealing with a large movie dataset this becomes a challenge so we need to choose a different approach for selecting option from a given movie dataset. One substitute for this that gives you suggested options is the recommendation system, depending on the searches you've previously made or the most popular searches right now. Movie recommendation systems usually predict what movies a user will like based on the attributes present in previously liked </a:t>
            </a:r>
            <a:r>
              <a:rPr lang="en-US" sz="1800" dirty="0" smtClean="0">
                <a:solidFill>
                  <a:schemeClr val="bg1">
                    <a:lumMod val="50000"/>
                  </a:schemeClr>
                </a:solidFill>
                <a:latin typeface="Times New Roman Regular" panose="02020603050405020304" charset="0"/>
                <a:cs typeface="Times New Roman Regular" panose="02020603050405020304" charset="0"/>
              </a:rPr>
              <a:t>movies</a:t>
            </a:r>
            <a:endParaRPr lang="en-US" dirty="0">
              <a:latin typeface="Times New Roman Regular" panose="02020603050405020304" charset="0"/>
              <a:cs typeface="Times New Roman Regular" panose="02020603050405020304" charset="0"/>
            </a:endParaRPr>
          </a:p>
        </p:txBody>
      </p:sp>
      <p:sp>
        <p:nvSpPr>
          <p:cNvPr id="15" name="Slide Number Placeholder 14"/>
          <p:cNvSpPr>
            <a:spLocks noGrp="1"/>
          </p:cNvSpPr>
          <p:nvPr>
            <p:ph type="sldNum" sz="quarter" idx="12"/>
          </p:nvPr>
        </p:nvSpPr>
        <p:spPr/>
        <p:txBody>
          <a:bodyPr/>
          <a:lstStyle/>
          <a:p>
            <a:fld id="{48F63A3B-78C7-47BE-AE5E-E10140E04643}" type="slidenum">
              <a:rPr lang="en-US" smtClean="0"/>
              <a:t>3</a:t>
            </a:fld>
            <a:endParaRPr lang="en-US" dirty="0"/>
          </a:p>
        </p:txBody>
      </p:sp>
      <p:pic>
        <p:nvPicPr>
          <p:cNvPr id="8" name="Picture 7"/>
          <p:cNvPicPr>
            <a:picLocks noChangeAspect="1"/>
          </p:cNvPicPr>
          <p:nvPr/>
        </p:nvPicPr>
        <p:blipFill>
          <a:blip r:embed="rId2"/>
          <a:stretch>
            <a:fillRect/>
          </a:stretch>
        </p:blipFill>
        <p:spPr>
          <a:xfrm>
            <a:off x="633385" y="3731345"/>
            <a:ext cx="1120950" cy="7263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p:cNvPicPr>
            <a:picLocks noChangeAspect="1"/>
          </p:cNvPicPr>
          <p:nvPr/>
        </p:nvPicPr>
        <p:blipFill>
          <a:blip r:embed="rId3"/>
          <a:stretch>
            <a:fillRect/>
          </a:stretch>
        </p:blipFill>
        <p:spPr>
          <a:xfrm rot="19013394">
            <a:off x="2043819" y="5245004"/>
            <a:ext cx="933097" cy="1013020"/>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385" y="2075207"/>
            <a:ext cx="773502" cy="7735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p:cNvPicPr>
            <a:picLocks noChangeAspect="1"/>
          </p:cNvPicPr>
          <p:nvPr/>
        </p:nvPicPr>
        <p:blipFill>
          <a:blip r:embed="rId5"/>
          <a:stretch>
            <a:fillRect/>
          </a:stretch>
        </p:blipFill>
        <p:spPr>
          <a:xfrm rot="2764165">
            <a:off x="2095648" y="526372"/>
            <a:ext cx="872383" cy="86420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0375" y="736795"/>
            <a:ext cx="6766560" cy="768096"/>
          </a:xfrm>
        </p:spPr>
        <p:txBody>
          <a:bodyPr/>
          <a:lstStyle/>
          <a:p>
            <a:r>
              <a:rPr lang="en-US" dirty="0"/>
              <a:t>Introduction</a:t>
            </a:r>
          </a:p>
        </p:txBody>
      </p:sp>
      <p:sp>
        <p:nvSpPr>
          <p:cNvPr id="15" name="Slide Number Placeholder 14"/>
          <p:cNvSpPr>
            <a:spLocks noGrp="1"/>
          </p:cNvSpPr>
          <p:nvPr>
            <p:ph type="sldNum" sz="quarter" idx="12"/>
          </p:nvPr>
        </p:nvSpPr>
        <p:spPr/>
        <p:txBody>
          <a:bodyPr/>
          <a:lstStyle/>
          <a:p>
            <a:fld id="{48F63A3B-78C7-47BE-AE5E-E10140E04643}" type="slidenum">
              <a:rPr lang="en-US" smtClean="0"/>
              <a:t>4</a:t>
            </a:fld>
            <a:endParaRPr lang="en-US" dirty="0"/>
          </a:p>
        </p:txBody>
      </p:sp>
      <p:sp>
        <p:nvSpPr>
          <p:cNvPr id="5" name="Content Placeholder 4"/>
          <p:cNvSpPr>
            <a:spLocks noGrp="1"/>
          </p:cNvSpPr>
          <p:nvPr>
            <p:ph idx="1"/>
          </p:nvPr>
        </p:nvSpPr>
        <p:spPr>
          <a:xfrm>
            <a:off x="4400375" y="1654634"/>
            <a:ext cx="7532545" cy="4816504"/>
          </a:xfrm>
        </p:spPr>
        <p:txBody>
          <a:bodyPr/>
          <a:lstStyle/>
          <a:p>
            <a:pPr algn="just"/>
            <a:r>
              <a:rPr lang="en-US" sz="1800" dirty="0">
                <a:solidFill>
                  <a:schemeClr val="bg1">
                    <a:lumMod val="50000"/>
                  </a:schemeClr>
                </a:solidFill>
                <a:latin typeface="Times New Roman" panose="02020603050405020304" pitchFamily="18" charset="0"/>
                <a:cs typeface="Times New Roman" panose="02020603050405020304" pitchFamily="18" charset="0"/>
              </a:rPr>
              <a:t>Movie recommendation system is a ML based approach for filtering the viewers films choices based upon the past searches and choices, contains mainly two things user and </a:t>
            </a:r>
            <a:r>
              <a:rPr lang="en-US" sz="1800" dirty="0" smtClean="0">
                <a:solidFill>
                  <a:schemeClr val="bg1">
                    <a:lumMod val="50000"/>
                  </a:schemeClr>
                </a:solidFill>
                <a:latin typeface="Times New Roman" panose="02020603050405020304" pitchFamily="18" charset="0"/>
                <a:cs typeface="Times New Roman" panose="02020603050405020304" pitchFamily="18" charset="0"/>
              </a:rPr>
              <a:t>movies</a:t>
            </a:r>
            <a:r>
              <a:rPr lang="en-US" sz="1800" b="1" dirty="0" smtClean="0">
                <a:solidFill>
                  <a:schemeClr val="bg1">
                    <a:lumMod val="50000"/>
                  </a:schemeClr>
                </a:solidFill>
                <a:latin typeface="Times New Roman" panose="02020603050405020304" pitchFamily="18" charset="0"/>
                <a:cs typeface="Times New Roman" panose="02020603050405020304" pitchFamily="18" charset="0"/>
              </a:rPr>
              <a:t>.  To predict </a:t>
            </a:r>
            <a:r>
              <a:rPr lang="en-US" sz="1800" b="1" dirty="0">
                <a:solidFill>
                  <a:schemeClr val="bg1">
                    <a:lumMod val="50000"/>
                  </a:schemeClr>
                </a:solidFill>
                <a:latin typeface="Times New Roman" panose="02020603050405020304" pitchFamily="18" charset="0"/>
                <a:cs typeface="Times New Roman" panose="02020603050405020304" pitchFamily="18" charset="0"/>
              </a:rPr>
              <a:t>those movies that a corresponding user is most likely to want to watch. </a:t>
            </a:r>
            <a:r>
              <a:rPr lang="en-US" sz="1800" dirty="0">
                <a:solidFill>
                  <a:schemeClr val="bg1">
                    <a:lumMod val="50000"/>
                  </a:schemeClr>
                </a:solidFill>
                <a:latin typeface="Times New Roman" panose="02020603050405020304" pitchFamily="18" charset="0"/>
                <a:cs typeface="Times New Roman" panose="02020603050405020304" pitchFamily="18" charset="0"/>
              </a:rPr>
              <a:t>Encouraging the spectator to watch a movie based on recommendation rather than browsing through the vast amount of info as well as to minimize human labor.  The profits owned by multinational companies using recommendation system are show below:</a:t>
            </a:r>
          </a:p>
          <a:p>
            <a:pPr algn="just"/>
            <a:endParaRPr lang="en-US" sz="1800" dirty="0">
              <a:solidFill>
                <a:schemeClr val="bg1">
                  <a:lumMod val="50000"/>
                </a:schemeClr>
              </a:solidFill>
              <a:latin typeface="Times New Roman" panose="02020603050405020304" pitchFamily="18" charset="0"/>
              <a:cs typeface="Times New Roman" panose="02020603050405020304" pitchFamily="18" charset="0"/>
            </a:endParaRPr>
          </a:p>
          <a:p>
            <a:pPr algn="just"/>
            <a:endParaRPr lang="en-US" sz="180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542461">
            <a:off x="1944792" y="686463"/>
            <a:ext cx="1092324" cy="105572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920" y="2098996"/>
            <a:ext cx="1163711" cy="116371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640" y="3798276"/>
            <a:ext cx="1004217" cy="1004217"/>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848509">
            <a:off x="1996873" y="5369313"/>
            <a:ext cx="978355" cy="978355"/>
          </a:xfrm>
          <a:prstGeom prst="rect">
            <a:avLst/>
          </a:prstGeom>
        </p:spPr>
      </p:pic>
      <p:graphicFrame>
        <p:nvGraphicFramePr>
          <p:cNvPr id="3" name="Table 2"/>
          <p:cNvGraphicFramePr>
            <a:graphicFrameLocks noGrp="1"/>
          </p:cNvGraphicFramePr>
          <p:nvPr/>
        </p:nvGraphicFramePr>
        <p:xfrm>
          <a:off x="4413601" y="4247661"/>
          <a:ext cx="7491047" cy="1838210"/>
        </p:xfrm>
        <a:graphic>
          <a:graphicData uri="http://schemas.openxmlformats.org/drawingml/2006/table">
            <a:tbl>
              <a:tblPr firstRow="1" bandRow="1">
                <a:tableStyleId>{5C22544A-7EE6-4342-B048-85BDC9FD1C3A}</a:tableStyleId>
              </a:tblPr>
              <a:tblGrid>
                <a:gridCol w="3419443">
                  <a:extLst>
                    <a:ext uri="{9D8B030D-6E8A-4147-A177-3AD203B41FA5}">
                      <a16:colId xmlns:a16="http://schemas.microsoft.com/office/drawing/2014/main" val="20000"/>
                    </a:ext>
                  </a:extLst>
                </a:gridCol>
                <a:gridCol w="4071604">
                  <a:extLst>
                    <a:ext uri="{9D8B030D-6E8A-4147-A177-3AD203B41FA5}">
                      <a16:colId xmlns:a16="http://schemas.microsoft.com/office/drawing/2014/main" val="20001"/>
                    </a:ext>
                  </a:extLst>
                </a:gridCol>
              </a:tblGrid>
              <a:tr h="919105">
                <a:tc>
                  <a:txBody>
                    <a:bodyPr/>
                    <a:lstStyle/>
                    <a:p>
                      <a:pPr algn="ctr"/>
                      <a:r>
                        <a:rPr lang="en-US" dirty="0"/>
                        <a:t>Netflix</a:t>
                      </a:r>
                    </a:p>
                  </a:txBody>
                  <a:tcPr/>
                </a:tc>
                <a:tc>
                  <a:txBody>
                    <a:bodyPr/>
                    <a:lstStyle/>
                    <a:p>
                      <a:pPr algn="just"/>
                      <a:r>
                        <a:rPr lang="en-US" sz="1800" b="0" i="0" kern="1200" dirty="0">
                          <a:solidFill>
                            <a:schemeClr val="lt1"/>
                          </a:solidFill>
                          <a:effectLst/>
                          <a:latin typeface="+mn-lt"/>
                          <a:ea typeface="+mn-ea"/>
                          <a:cs typeface="+mn-cs"/>
                        </a:rPr>
                        <a:t>2/3rd of the movies watched are </a:t>
                      </a:r>
                    </a:p>
                    <a:p>
                      <a:pPr algn="just"/>
                      <a:r>
                        <a:rPr lang="en-US" b="0" dirty="0"/>
                        <a:t>recommended</a:t>
                      </a:r>
                      <a:endParaRPr lang="en-US" sz="1800" b="0" i="0" kern="1200" dirty="0">
                        <a:solidFill>
                          <a:schemeClr val="lt1"/>
                        </a:solidFill>
                        <a:effectLst/>
                        <a:latin typeface="+mn-lt"/>
                        <a:ea typeface="+mn-ea"/>
                        <a:cs typeface="+mn-cs"/>
                      </a:endParaRPr>
                    </a:p>
                  </a:txBody>
                  <a:tcPr/>
                </a:tc>
                <a:extLst>
                  <a:ext uri="{0D108BD9-81ED-4DB2-BD59-A6C34878D82A}">
                    <a16:rowId xmlns:a16="http://schemas.microsoft.com/office/drawing/2014/main" val="10000"/>
                  </a:ext>
                </a:extLst>
              </a:tr>
              <a:tr h="919105">
                <a:tc>
                  <a:txBody>
                    <a:bodyPr/>
                    <a:lstStyle/>
                    <a:p>
                      <a:pPr algn="ctr"/>
                      <a:r>
                        <a:rPr lang="en-US" dirty="0"/>
                        <a:t>Amazon</a:t>
                      </a:r>
                    </a:p>
                  </a:txBody>
                  <a:tcPr/>
                </a:tc>
                <a:tc>
                  <a:txBody>
                    <a:bodyPr/>
                    <a:lstStyle/>
                    <a:p>
                      <a:pPr algn="just"/>
                      <a:r>
                        <a:rPr lang="en-US" sz="1800" b="0" i="0" kern="1200" dirty="0">
                          <a:solidFill>
                            <a:schemeClr val="dk1"/>
                          </a:solidFill>
                          <a:effectLst/>
                          <a:latin typeface="+mn-lt"/>
                          <a:ea typeface="+mn-ea"/>
                          <a:cs typeface="+mn-cs"/>
                        </a:rPr>
                        <a:t>35% sales from recommendations </a:t>
                      </a:r>
                      <a:endParaRPr lang="en-US" dirty="0"/>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D6321-1B86-6163-7AEF-1ABBDE3A85C0}"/>
              </a:ext>
            </a:extLst>
          </p:cNvPr>
          <p:cNvSpPr>
            <a:spLocks noGrp="1"/>
          </p:cNvSpPr>
          <p:nvPr>
            <p:ph type="title"/>
          </p:nvPr>
        </p:nvSpPr>
        <p:spPr/>
        <p:txBody>
          <a:bodyPr/>
          <a:lstStyle/>
          <a:p>
            <a:r>
              <a:rPr lang="en-US" dirty="0"/>
              <a:t>Literature survey</a:t>
            </a:r>
            <a:endParaRPr lang="en-IN" dirty="0"/>
          </a:p>
        </p:txBody>
      </p:sp>
      <p:sp>
        <p:nvSpPr>
          <p:cNvPr id="4" name="Slide Number Placeholder 3">
            <a:extLst>
              <a:ext uri="{FF2B5EF4-FFF2-40B4-BE49-F238E27FC236}">
                <a16:creationId xmlns:a16="http://schemas.microsoft.com/office/drawing/2014/main" id="{BD4DEE91-5777-9C76-AECB-9497FFD7471F}"/>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5" name="Text Placeholder 4">
            <a:extLst>
              <a:ext uri="{FF2B5EF4-FFF2-40B4-BE49-F238E27FC236}">
                <a16:creationId xmlns:a16="http://schemas.microsoft.com/office/drawing/2014/main" id="{0D5CF68A-4BEB-F16F-53DE-AF8E541E3E00}"/>
              </a:ext>
            </a:extLst>
          </p:cNvPr>
          <p:cNvSpPr>
            <a:spLocks noGrp="1"/>
          </p:cNvSpPr>
          <p:nvPr>
            <p:ph type="body" idx="1"/>
          </p:nvPr>
        </p:nvSpPr>
        <p:spPr/>
        <p:txBody>
          <a:bodyPr/>
          <a:lstStyle/>
          <a:p>
            <a:r>
              <a:rPr lang="en-US" sz="1600" dirty="0"/>
              <a:t>Traditional </a:t>
            </a:r>
          </a:p>
          <a:p>
            <a:r>
              <a:rPr lang="en-US" sz="1600" dirty="0"/>
              <a:t>system</a:t>
            </a:r>
            <a:endParaRPr lang="en-IN" sz="1600" dirty="0"/>
          </a:p>
        </p:txBody>
      </p:sp>
      <p:sp>
        <p:nvSpPr>
          <p:cNvPr id="7" name="Text Placeholder 6">
            <a:extLst>
              <a:ext uri="{FF2B5EF4-FFF2-40B4-BE49-F238E27FC236}">
                <a16:creationId xmlns:a16="http://schemas.microsoft.com/office/drawing/2014/main" id="{DDACE47B-B755-0D7A-3A70-648894FB9141}"/>
              </a:ext>
            </a:extLst>
          </p:cNvPr>
          <p:cNvSpPr>
            <a:spLocks noGrp="1"/>
          </p:cNvSpPr>
          <p:nvPr>
            <p:ph type="body" sz="quarter" idx="18"/>
          </p:nvPr>
        </p:nvSpPr>
        <p:spPr/>
        <p:txBody>
          <a:bodyPr/>
          <a:lstStyle/>
          <a:p>
            <a:pPr marL="285750" indent="-285750" algn="l">
              <a:buFont typeface="Arial" panose="020B0604020202020204" pitchFamily="34" charset="0"/>
              <a:buChar char="•"/>
            </a:pPr>
            <a:r>
              <a:rPr lang="en-US" dirty="0"/>
              <a:t>Website collects global ratings.</a:t>
            </a:r>
          </a:p>
          <a:p>
            <a:pPr marL="285750" indent="-285750" algn="l">
              <a:buFont typeface="Arial" panose="020B0604020202020204" pitchFamily="34" charset="0"/>
              <a:buChar char="•"/>
            </a:pPr>
            <a:r>
              <a:rPr lang="en-US" dirty="0"/>
              <a:t>No personal recommendation system</a:t>
            </a:r>
          </a:p>
          <a:p>
            <a:pPr marL="285750" indent="-285750" algn="l">
              <a:buFont typeface="Arial" panose="020B0604020202020204" pitchFamily="34" charset="0"/>
              <a:buChar char="•"/>
            </a:pPr>
            <a:r>
              <a:rPr lang="en-US" dirty="0"/>
              <a:t>Ex AOL Movies</a:t>
            </a:r>
            <a:endParaRPr lang="en-IN" dirty="0"/>
          </a:p>
        </p:txBody>
      </p:sp>
      <p:sp>
        <p:nvSpPr>
          <p:cNvPr id="8" name="Text Placeholder 7">
            <a:extLst>
              <a:ext uri="{FF2B5EF4-FFF2-40B4-BE49-F238E27FC236}">
                <a16:creationId xmlns:a16="http://schemas.microsoft.com/office/drawing/2014/main" id="{58AD0C76-6AB4-1BF1-8C4F-F93E6D9DDD19}"/>
              </a:ext>
            </a:extLst>
          </p:cNvPr>
          <p:cNvSpPr>
            <a:spLocks noGrp="1"/>
          </p:cNvSpPr>
          <p:nvPr>
            <p:ph type="body" sz="quarter" idx="3"/>
          </p:nvPr>
        </p:nvSpPr>
        <p:spPr/>
        <p:txBody>
          <a:bodyPr/>
          <a:lstStyle/>
          <a:p>
            <a:r>
              <a:rPr lang="en-US" sz="1600" dirty="0"/>
              <a:t>Recommender system</a:t>
            </a:r>
            <a:endParaRPr lang="en-IN" sz="1600" dirty="0"/>
          </a:p>
          <a:p>
            <a:endParaRPr lang="en-IN" dirty="0"/>
          </a:p>
        </p:txBody>
      </p:sp>
      <p:sp>
        <p:nvSpPr>
          <p:cNvPr id="10" name="Text Placeholder 9">
            <a:extLst>
              <a:ext uri="{FF2B5EF4-FFF2-40B4-BE49-F238E27FC236}">
                <a16:creationId xmlns:a16="http://schemas.microsoft.com/office/drawing/2014/main" id="{21AF426A-CF29-F3D1-A82D-74F3287271B1}"/>
              </a:ext>
            </a:extLst>
          </p:cNvPr>
          <p:cNvSpPr>
            <a:spLocks noGrp="1"/>
          </p:cNvSpPr>
          <p:nvPr>
            <p:ph type="body" sz="quarter" idx="19"/>
          </p:nvPr>
        </p:nvSpPr>
        <p:spPr>
          <a:xfrm>
            <a:off x="2946630" y="3868196"/>
            <a:ext cx="1920240" cy="1196173"/>
          </a:xfrm>
        </p:spPr>
        <p:txBody>
          <a:bodyPr/>
          <a:lstStyle/>
          <a:p>
            <a:pPr marL="285750" indent="-285750" algn="l">
              <a:buFont typeface="Arial" panose="020B0604020202020204" pitchFamily="34" charset="0"/>
              <a:buChar char="•"/>
            </a:pPr>
            <a:endParaRPr lang="en-US" sz="1400" dirty="0"/>
          </a:p>
          <a:p>
            <a:pPr marL="285750" indent="-285750" algn="l">
              <a:buFont typeface="Arial" panose="020B0604020202020204" pitchFamily="34" charset="0"/>
              <a:buChar char="•"/>
            </a:pPr>
            <a:endParaRPr lang="en-US" sz="1400" dirty="0"/>
          </a:p>
          <a:p>
            <a:pPr marL="285750" indent="-285750" algn="l">
              <a:buFont typeface="Arial" panose="020B0604020202020204" pitchFamily="34" charset="0"/>
              <a:buChar char="•"/>
            </a:pPr>
            <a:r>
              <a:rPr lang="en-US" sz="1400" dirty="0"/>
              <a:t>Numerous System have been developed over the decade.</a:t>
            </a:r>
          </a:p>
          <a:p>
            <a:pPr marL="285750" indent="-285750" algn="l">
              <a:buFont typeface="Arial" panose="020B0604020202020204" pitchFamily="34" charset="0"/>
              <a:buChar char="•"/>
            </a:pPr>
            <a:r>
              <a:rPr lang="en-IN" sz="1400" dirty="0"/>
              <a:t>Different approach to make system.</a:t>
            </a:r>
          </a:p>
          <a:p>
            <a:endParaRPr lang="en-IN" dirty="0"/>
          </a:p>
        </p:txBody>
      </p:sp>
      <p:sp>
        <p:nvSpPr>
          <p:cNvPr id="11" name="Text Placeholder 10">
            <a:extLst>
              <a:ext uri="{FF2B5EF4-FFF2-40B4-BE49-F238E27FC236}">
                <a16:creationId xmlns:a16="http://schemas.microsoft.com/office/drawing/2014/main" id="{2C5E2CA3-24D8-30F1-F869-0D6AADB3DEB8}"/>
              </a:ext>
            </a:extLst>
          </p:cNvPr>
          <p:cNvSpPr>
            <a:spLocks noGrp="1"/>
          </p:cNvSpPr>
          <p:nvPr>
            <p:ph type="body" sz="quarter" idx="13"/>
          </p:nvPr>
        </p:nvSpPr>
        <p:spPr/>
        <p:txBody>
          <a:bodyPr/>
          <a:lstStyle/>
          <a:p>
            <a:r>
              <a:rPr lang="en-US" sz="1600" dirty="0"/>
              <a:t>Approaches</a:t>
            </a:r>
            <a:endParaRPr lang="en-IN" sz="1600" dirty="0"/>
          </a:p>
        </p:txBody>
      </p:sp>
      <p:sp>
        <p:nvSpPr>
          <p:cNvPr id="13" name="Text Placeholder 12">
            <a:extLst>
              <a:ext uri="{FF2B5EF4-FFF2-40B4-BE49-F238E27FC236}">
                <a16:creationId xmlns:a16="http://schemas.microsoft.com/office/drawing/2014/main" id="{DF8B3EE4-AE41-FE94-8E99-76EA76DE3751}"/>
              </a:ext>
            </a:extLst>
          </p:cNvPr>
          <p:cNvSpPr>
            <a:spLocks noGrp="1"/>
          </p:cNvSpPr>
          <p:nvPr>
            <p:ph type="body" sz="quarter" idx="20"/>
          </p:nvPr>
        </p:nvSpPr>
        <p:spPr>
          <a:xfrm>
            <a:off x="5162204" y="3949665"/>
            <a:ext cx="1920240" cy="1371600"/>
          </a:xfrm>
        </p:spPr>
        <p:txBody>
          <a:bodyPr/>
          <a:lstStyle/>
          <a:p>
            <a:pPr marL="285750" indent="-285750" algn="l">
              <a:buFont typeface="Arial" panose="020B0604020202020204" pitchFamily="34" charset="0"/>
              <a:buChar char="•"/>
            </a:pPr>
            <a:r>
              <a:rPr lang="en-US" dirty="0"/>
              <a:t>Content Based </a:t>
            </a:r>
          </a:p>
          <a:p>
            <a:pPr marL="285750" indent="-285750" algn="l">
              <a:buFont typeface="Arial" panose="020B0604020202020204" pitchFamily="34" charset="0"/>
              <a:buChar char="•"/>
            </a:pPr>
            <a:r>
              <a:rPr lang="en-US" dirty="0"/>
              <a:t>Collaborative Filtering</a:t>
            </a:r>
          </a:p>
          <a:p>
            <a:pPr marL="285750" indent="-285750" algn="l">
              <a:buFont typeface="Arial" panose="020B0604020202020204" pitchFamily="34" charset="0"/>
              <a:buChar char="•"/>
            </a:pPr>
            <a:r>
              <a:rPr lang="en-US" dirty="0"/>
              <a:t>Hybrid </a:t>
            </a:r>
          </a:p>
          <a:p>
            <a:pPr marL="285750" indent="-285750">
              <a:buFont typeface="Arial" panose="020B0604020202020204" pitchFamily="34" charset="0"/>
              <a:buChar char="•"/>
            </a:pPr>
            <a:endParaRPr lang="en-IN" dirty="0"/>
          </a:p>
        </p:txBody>
      </p:sp>
      <p:sp>
        <p:nvSpPr>
          <p:cNvPr id="14" name="Text Placeholder 13">
            <a:extLst>
              <a:ext uri="{FF2B5EF4-FFF2-40B4-BE49-F238E27FC236}">
                <a16:creationId xmlns:a16="http://schemas.microsoft.com/office/drawing/2014/main" id="{6D796A84-8EF6-4031-E9C3-93354C1F1BE7}"/>
              </a:ext>
            </a:extLst>
          </p:cNvPr>
          <p:cNvSpPr>
            <a:spLocks noGrp="1"/>
          </p:cNvSpPr>
          <p:nvPr>
            <p:ph type="body" sz="quarter" idx="15"/>
          </p:nvPr>
        </p:nvSpPr>
        <p:spPr/>
        <p:txBody>
          <a:bodyPr/>
          <a:lstStyle/>
          <a:p>
            <a:r>
              <a:rPr lang="en-US" sz="1600" dirty="0"/>
              <a:t>Modern systems</a:t>
            </a:r>
            <a:endParaRPr lang="en-IN" sz="1600" dirty="0"/>
          </a:p>
        </p:txBody>
      </p:sp>
      <p:pic>
        <p:nvPicPr>
          <p:cNvPr id="59" name="Picture Placeholder 58">
            <a:extLst>
              <a:ext uri="{FF2B5EF4-FFF2-40B4-BE49-F238E27FC236}">
                <a16:creationId xmlns:a16="http://schemas.microsoft.com/office/drawing/2014/main" id="{248A144B-29F5-F586-2CC6-3D48E86657D1}"/>
              </a:ext>
            </a:extLst>
          </p:cNvPr>
          <p:cNvPicPr>
            <a:picLocks noGrp="1" noChangeAspect="1"/>
          </p:cNvPicPr>
          <p:nvPr>
            <p:ph type="pic" sz="quarter" idx="25"/>
          </p:nvPr>
        </p:nvPicPr>
        <p:blipFill rotWithShape="1">
          <a:blip r:embed="rId2"/>
          <a:srcRect t="113" b="113"/>
          <a:stretch/>
        </p:blipFill>
        <p:spPr/>
      </p:pic>
      <p:sp>
        <p:nvSpPr>
          <p:cNvPr id="16" name="Text Placeholder 15">
            <a:extLst>
              <a:ext uri="{FF2B5EF4-FFF2-40B4-BE49-F238E27FC236}">
                <a16:creationId xmlns:a16="http://schemas.microsoft.com/office/drawing/2014/main" id="{B1624D98-FE69-5430-035D-B4EF7AECF4CA}"/>
              </a:ext>
            </a:extLst>
          </p:cNvPr>
          <p:cNvSpPr>
            <a:spLocks noGrp="1"/>
          </p:cNvSpPr>
          <p:nvPr>
            <p:ph type="body" sz="quarter" idx="21"/>
          </p:nvPr>
        </p:nvSpPr>
        <p:spPr/>
        <p:txBody>
          <a:bodyPr/>
          <a:lstStyle/>
          <a:p>
            <a:pPr marL="285750" indent="-285750" algn="l">
              <a:buFont typeface="Arial" panose="020B0604020202020204" pitchFamily="34" charset="0"/>
              <a:buChar char="•"/>
            </a:pPr>
            <a:r>
              <a:rPr lang="en-US" dirty="0"/>
              <a:t>Rating from previous user to make recommendation</a:t>
            </a:r>
            <a:endParaRPr lang="en-IN" dirty="0"/>
          </a:p>
        </p:txBody>
      </p:sp>
      <p:sp>
        <p:nvSpPr>
          <p:cNvPr id="17" name="Text Placeholder 16">
            <a:extLst>
              <a:ext uri="{FF2B5EF4-FFF2-40B4-BE49-F238E27FC236}">
                <a16:creationId xmlns:a16="http://schemas.microsoft.com/office/drawing/2014/main" id="{DCE46879-2DE5-73A2-9E62-5D51C657F146}"/>
              </a:ext>
            </a:extLst>
          </p:cNvPr>
          <p:cNvSpPr>
            <a:spLocks noGrp="1"/>
          </p:cNvSpPr>
          <p:nvPr>
            <p:ph type="body" sz="quarter" idx="17"/>
          </p:nvPr>
        </p:nvSpPr>
        <p:spPr/>
        <p:txBody>
          <a:bodyPr/>
          <a:lstStyle/>
          <a:p>
            <a:r>
              <a:rPr lang="en-US" sz="1600" dirty="0"/>
              <a:t>Efficiency</a:t>
            </a:r>
            <a:endParaRPr lang="en-IN" sz="1600" dirty="0"/>
          </a:p>
        </p:txBody>
      </p:sp>
      <p:pic>
        <p:nvPicPr>
          <p:cNvPr id="71" name="Picture Placeholder 70">
            <a:extLst>
              <a:ext uri="{FF2B5EF4-FFF2-40B4-BE49-F238E27FC236}">
                <a16:creationId xmlns:a16="http://schemas.microsoft.com/office/drawing/2014/main" id="{56096F5F-B0E4-C277-0E93-A6D9FFA18A8A}"/>
              </a:ext>
            </a:extLst>
          </p:cNvPr>
          <p:cNvPicPr>
            <a:picLocks noGrp="1" noChangeAspect="1"/>
          </p:cNvPicPr>
          <p:nvPr>
            <p:ph type="pic" sz="quarter" idx="24"/>
          </p:nvPr>
        </p:nvPicPr>
        <p:blipFill rotWithShape="1">
          <a:blip r:embed="rId3"/>
          <a:srcRect t="113" b="113"/>
          <a:stretch/>
        </p:blipFill>
        <p:spPr/>
      </p:pic>
      <p:sp>
        <p:nvSpPr>
          <p:cNvPr id="19" name="Text Placeholder 18">
            <a:extLst>
              <a:ext uri="{FF2B5EF4-FFF2-40B4-BE49-F238E27FC236}">
                <a16:creationId xmlns:a16="http://schemas.microsoft.com/office/drawing/2014/main" id="{52C201FD-7641-FE55-4D4A-D09BFF9235C1}"/>
              </a:ext>
            </a:extLst>
          </p:cNvPr>
          <p:cNvSpPr>
            <a:spLocks noGrp="1"/>
          </p:cNvSpPr>
          <p:nvPr>
            <p:ph type="body" sz="quarter" idx="22"/>
          </p:nvPr>
        </p:nvSpPr>
        <p:spPr/>
        <p:txBody>
          <a:bodyPr/>
          <a:lstStyle/>
          <a:p>
            <a:pPr marL="285750" indent="-285750" algn="l">
              <a:buFont typeface="Arial" panose="020B0604020202020204" pitchFamily="34" charset="0"/>
              <a:buChar char="•"/>
            </a:pPr>
            <a:r>
              <a:rPr lang="en-US" dirty="0"/>
              <a:t>Related </a:t>
            </a:r>
            <a:r>
              <a:rPr lang="en-US" dirty="0" smtClean="0"/>
              <a:t>recommendation</a:t>
            </a:r>
            <a:endParaRPr lang="en-US" dirty="0"/>
          </a:p>
          <a:p>
            <a:pPr marL="285750" indent="-285750" algn="l">
              <a:buFont typeface="Arial" panose="020B0604020202020204" pitchFamily="34" charset="0"/>
              <a:buChar char="•"/>
            </a:pPr>
            <a:r>
              <a:rPr lang="en-US" dirty="0"/>
              <a:t>Ex. Netflix</a:t>
            </a:r>
            <a:endParaRPr lang="en-IN" dirty="0"/>
          </a:p>
        </p:txBody>
      </p:sp>
      <p:pic>
        <p:nvPicPr>
          <p:cNvPr id="47" name="Picture Placeholder 46">
            <a:extLst>
              <a:ext uri="{FF2B5EF4-FFF2-40B4-BE49-F238E27FC236}">
                <a16:creationId xmlns:a16="http://schemas.microsoft.com/office/drawing/2014/main" id="{52D19438-79C1-F541-DA91-02453E6951A5}"/>
              </a:ext>
            </a:extLst>
          </p:cNvPr>
          <p:cNvPicPr>
            <a:picLocks noGrp="1" noChangeAspect="1"/>
          </p:cNvPicPr>
          <p:nvPr>
            <p:ph type="pic" sz="quarter" idx="23"/>
          </p:nvPr>
        </p:nvPicPr>
        <p:blipFill>
          <a:blip r:embed="rId4"/>
          <a:srcRect/>
          <a:stretch>
            <a:fillRect/>
          </a:stretch>
        </p:blipFill>
        <p:spPr/>
      </p:pic>
      <p:pic>
        <p:nvPicPr>
          <p:cNvPr id="63" name="Picture Placeholder 62">
            <a:extLst>
              <a:ext uri="{FF2B5EF4-FFF2-40B4-BE49-F238E27FC236}">
                <a16:creationId xmlns:a16="http://schemas.microsoft.com/office/drawing/2014/main" id="{C809DA31-8DCC-B8B7-F8F2-F1662D832D31}"/>
              </a:ext>
            </a:extLst>
          </p:cNvPr>
          <p:cNvPicPr>
            <a:picLocks noGrp="1" noChangeAspect="1"/>
          </p:cNvPicPr>
          <p:nvPr>
            <p:ph type="pic" sz="quarter" idx="26"/>
          </p:nvPr>
        </p:nvPicPr>
        <p:blipFill rotWithShape="1">
          <a:blip r:embed="rId5"/>
          <a:srcRect/>
          <a:stretch/>
        </p:blipFill>
        <p:spPr/>
      </p:pic>
      <p:pic>
        <p:nvPicPr>
          <p:cNvPr id="67" name="Picture Placeholder 66">
            <a:extLst>
              <a:ext uri="{FF2B5EF4-FFF2-40B4-BE49-F238E27FC236}">
                <a16:creationId xmlns:a16="http://schemas.microsoft.com/office/drawing/2014/main" id="{414DFF46-9514-45F0-3D61-D587D8302BE6}"/>
              </a:ext>
            </a:extLst>
          </p:cNvPr>
          <p:cNvPicPr>
            <a:picLocks noGrp="1" noChangeAspect="1"/>
          </p:cNvPicPr>
          <p:nvPr>
            <p:ph type="pic" sz="quarter" idx="27"/>
          </p:nvPr>
        </p:nvPicPr>
        <p:blipFill rotWithShape="1">
          <a:blip r:embed="rId6"/>
          <a:srcRect t="113" b="113"/>
          <a:stretch/>
        </p:blipFill>
        <p:spPr/>
      </p:pic>
    </p:spTree>
    <p:extLst>
      <p:ext uri="{BB962C8B-B14F-4D97-AF65-F5344CB8AC3E}">
        <p14:creationId xmlns:p14="http://schemas.microsoft.com/office/powerpoint/2010/main" val="1889591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81675DD-8B6E-E4F9-BB78-B0F86D6DB747}"/>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Title 3">
            <a:extLst>
              <a:ext uri="{FF2B5EF4-FFF2-40B4-BE49-F238E27FC236}">
                <a16:creationId xmlns:a16="http://schemas.microsoft.com/office/drawing/2014/main" id="{5E2AAF57-5CBB-37F8-486F-14FA172F3B62}"/>
              </a:ext>
            </a:extLst>
          </p:cNvPr>
          <p:cNvSpPr>
            <a:spLocks noGrp="1"/>
          </p:cNvSpPr>
          <p:nvPr>
            <p:ph type="title"/>
          </p:nvPr>
        </p:nvSpPr>
        <p:spPr/>
        <p:txBody>
          <a:bodyPr/>
          <a:lstStyle/>
          <a:p>
            <a:r>
              <a:rPr lang="en-US" dirty="0"/>
              <a:t>Related work</a:t>
            </a:r>
            <a:endParaRPr lang="en-IN" dirty="0"/>
          </a:p>
        </p:txBody>
      </p:sp>
      <p:sp>
        <p:nvSpPr>
          <p:cNvPr id="5" name="Content Placeholder 4">
            <a:extLst>
              <a:ext uri="{FF2B5EF4-FFF2-40B4-BE49-F238E27FC236}">
                <a16:creationId xmlns:a16="http://schemas.microsoft.com/office/drawing/2014/main" id="{E3A3E4A7-4E9A-3802-5ECD-B73E34A9C5B7}"/>
              </a:ext>
            </a:extLst>
          </p:cNvPr>
          <p:cNvSpPr>
            <a:spLocks noGrp="1"/>
          </p:cNvSpPr>
          <p:nvPr>
            <p:ph sz="half" idx="2"/>
          </p:nvPr>
        </p:nvSpPr>
        <p:spPr>
          <a:xfrm>
            <a:off x="3685032" y="2255520"/>
            <a:ext cx="7260336" cy="4306380"/>
          </a:xfrm>
        </p:spPr>
        <p:txBody>
          <a:bodyPr/>
          <a:lstStyle/>
          <a:p>
            <a:r>
              <a:rPr lang="en-US" sz="1800" dirty="0">
                <a:solidFill>
                  <a:schemeClr val="accent2">
                    <a:lumMod val="50000"/>
                  </a:schemeClr>
                </a:solidFill>
              </a:rPr>
              <a:t>Personalization techniques:</a:t>
            </a:r>
          </a:p>
          <a:p>
            <a:pPr marL="0" indent="0">
              <a:buNone/>
            </a:pPr>
            <a:r>
              <a:rPr lang="en-US" sz="1800" dirty="0">
                <a:solidFill>
                  <a:schemeClr val="accent2">
                    <a:lumMod val="50000"/>
                  </a:schemeClr>
                </a:solidFill>
              </a:rPr>
              <a:t>        </a:t>
            </a:r>
            <a:r>
              <a:rPr lang="en-US" sz="1800" b="1" dirty="0">
                <a:solidFill>
                  <a:schemeClr val="accent2">
                    <a:lumMod val="50000"/>
                  </a:schemeClr>
                </a:solidFill>
              </a:rPr>
              <a:t>Content-Based , Collaborative filtering, Hybrid</a:t>
            </a:r>
          </a:p>
          <a:p>
            <a:endParaRPr lang="en-US" sz="1800" dirty="0">
              <a:solidFill>
                <a:schemeClr val="accent2">
                  <a:lumMod val="50000"/>
                </a:schemeClr>
              </a:solidFill>
            </a:endParaRPr>
          </a:p>
          <a:p>
            <a:r>
              <a:rPr lang="en-US" sz="1800" dirty="0">
                <a:solidFill>
                  <a:schemeClr val="accent2">
                    <a:lumMod val="50000"/>
                  </a:schemeClr>
                </a:solidFill>
              </a:rPr>
              <a:t>Approaches for collaborative filtering</a:t>
            </a:r>
            <a:endParaRPr lang="en-US" sz="1800" b="1" dirty="0">
              <a:solidFill>
                <a:schemeClr val="accent2">
                  <a:lumMod val="50000"/>
                </a:schemeClr>
              </a:solidFill>
            </a:endParaRPr>
          </a:p>
          <a:p>
            <a:pPr marL="0" indent="0">
              <a:buNone/>
            </a:pPr>
            <a:r>
              <a:rPr lang="en-US" sz="1800" b="1" dirty="0">
                <a:solidFill>
                  <a:schemeClr val="accent2">
                    <a:lumMod val="50000"/>
                  </a:schemeClr>
                </a:solidFill>
              </a:rPr>
              <a:t>       User Based, Item Based</a:t>
            </a:r>
          </a:p>
          <a:p>
            <a:endParaRPr lang="en-US" sz="1800" b="1" dirty="0">
              <a:solidFill>
                <a:schemeClr val="accent2">
                  <a:lumMod val="50000"/>
                </a:schemeClr>
              </a:solidFill>
            </a:endParaRPr>
          </a:p>
          <a:p>
            <a:r>
              <a:rPr lang="en-US" sz="1800" dirty="0">
                <a:solidFill>
                  <a:schemeClr val="accent2">
                    <a:lumMod val="50000"/>
                  </a:schemeClr>
                </a:solidFill>
              </a:rPr>
              <a:t>Different types of Similarity and Dissimilarity measures</a:t>
            </a:r>
          </a:p>
          <a:p>
            <a:pPr marL="0" indent="0">
              <a:buNone/>
            </a:pPr>
            <a:r>
              <a:rPr lang="en-US" sz="1800" b="1" dirty="0">
                <a:solidFill>
                  <a:schemeClr val="accent2">
                    <a:lumMod val="50000"/>
                  </a:schemeClr>
                </a:solidFill>
              </a:rPr>
              <a:t>      Cosine Similarity, Euclidean Distance, City Block Distance,</a:t>
            </a:r>
          </a:p>
          <a:p>
            <a:pPr marL="0" indent="0">
              <a:buNone/>
            </a:pPr>
            <a:r>
              <a:rPr lang="en-US" sz="1800" b="1" dirty="0">
                <a:solidFill>
                  <a:schemeClr val="accent2">
                    <a:lumMod val="50000"/>
                  </a:schemeClr>
                </a:solidFill>
              </a:rPr>
              <a:t>      Correlation(K-Movie Reco.)</a:t>
            </a:r>
          </a:p>
          <a:p>
            <a:endParaRPr lang="en-US" sz="1800" dirty="0">
              <a:solidFill>
                <a:schemeClr val="accent2">
                  <a:lumMod val="50000"/>
                </a:schemeClr>
              </a:solidFill>
            </a:endParaRPr>
          </a:p>
          <a:p>
            <a:r>
              <a:rPr lang="en-US" sz="1800" dirty="0">
                <a:solidFill>
                  <a:schemeClr val="accent2">
                    <a:lumMod val="50000"/>
                  </a:schemeClr>
                </a:solidFill>
              </a:rPr>
              <a:t>Using Deep Learning Models</a:t>
            </a:r>
          </a:p>
          <a:p>
            <a:pPr marL="0" indent="0">
              <a:buNone/>
            </a:pPr>
            <a:r>
              <a:rPr lang="en-US" sz="1800" dirty="0">
                <a:solidFill>
                  <a:schemeClr val="accent2">
                    <a:lumMod val="50000"/>
                  </a:schemeClr>
                </a:solidFill>
              </a:rPr>
              <a:t>      ex SVD++CF</a:t>
            </a:r>
          </a:p>
        </p:txBody>
      </p:sp>
      <p:pic>
        <p:nvPicPr>
          <p:cNvPr id="8" name="Picture 7">
            <a:extLst>
              <a:ext uri="{FF2B5EF4-FFF2-40B4-BE49-F238E27FC236}">
                <a16:creationId xmlns:a16="http://schemas.microsoft.com/office/drawing/2014/main" id="{1F5419FA-411E-7DEC-D3F7-BAA0A235F4A1}"/>
              </a:ext>
            </a:extLst>
          </p:cNvPr>
          <p:cNvPicPr>
            <a:picLocks noChangeAspect="1"/>
          </p:cNvPicPr>
          <p:nvPr/>
        </p:nvPicPr>
        <p:blipFill>
          <a:blip r:embed="rId2"/>
          <a:stretch>
            <a:fillRect/>
          </a:stretch>
        </p:blipFill>
        <p:spPr>
          <a:xfrm>
            <a:off x="1838732" y="3935506"/>
            <a:ext cx="1003080" cy="1033050"/>
          </a:xfrm>
          <a:prstGeom prst="rect">
            <a:avLst/>
          </a:prstGeom>
        </p:spPr>
      </p:pic>
      <p:pic>
        <p:nvPicPr>
          <p:cNvPr id="10" name="Picture 9">
            <a:extLst>
              <a:ext uri="{FF2B5EF4-FFF2-40B4-BE49-F238E27FC236}">
                <a16:creationId xmlns:a16="http://schemas.microsoft.com/office/drawing/2014/main" id="{03B0654A-2819-292B-0C7B-B574E27B9EBA}"/>
              </a:ext>
            </a:extLst>
          </p:cNvPr>
          <p:cNvPicPr>
            <a:picLocks noChangeAspect="1"/>
          </p:cNvPicPr>
          <p:nvPr/>
        </p:nvPicPr>
        <p:blipFill>
          <a:blip r:embed="rId3"/>
          <a:stretch>
            <a:fillRect/>
          </a:stretch>
        </p:blipFill>
        <p:spPr>
          <a:xfrm>
            <a:off x="9663952" y="2160315"/>
            <a:ext cx="1775191" cy="1775191"/>
          </a:xfrm>
          <a:prstGeom prst="rect">
            <a:avLst/>
          </a:prstGeom>
        </p:spPr>
      </p:pic>
    </p:spTree>
    <p:extLst>
      <p:ext uri="{BB962C8B-B14F-4D97-AF65-F5344CB8AC3E}">
        <p14:creationId xmlns:p14="http://schemas.microsoft.com/office/powerpoint/2010/main" val="90927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0550" y="419163"/>
            <a:ext cx="7465060" cy="663575"/>
          </a:xfrm>
        </p:spPr>
        <p:txBody>
          <a:bodyPr/>
          <a:lstStyle/>
          <a:p>
            <a:r>
              <a:rPr lang="en-US" sz="4000" dirty="0">
                <a:sym typeface="+mn-ea"/>
              </a:rPr>
              <a:t>DataSet Description </a:t>
            </a:r>
            <a:r>
              <a:rPr lang="en-US" sz="4000" dirty="0"/>
              <a:t/>
            </a:r>
            <a:br>
              <a:rPr lang="en-US" sz="4000" dirty="0"/>
            </a:br>
            <a:endParaRPr lang="en-US" sz="4000" dirty="0"/>
          </a:p>
        </p:txBody>
      </p:sp>
      <p:sp>
        <p:nvSpPr>
          <p:cNvPr id="3" name="Content Placeholder 2"/>
          <p:cNvSpPr>
            <a:spLocks noGrp="1"/>
          </p:cNvSpPr>
          <p:nvPr>
            <p:ph idx="1"/>
          </p:nvPr>
        </p:nvSpPr>
        <p:spPr>
          <a:xfrm>
            <a:off x="4493768" y="1221232"/>
            <a:ext cx="6766560" cy="2111248"/>
          </a:xfrm>
        </p:spPr>
        <p:txBody>
          <a:bodyPr/>
          <a:lstStyle/>
          <a:p>
            <a:pPr algn="just"/>
            <a:r>
              <a:rPr lang="en-US" sz="1800" dirty="0">
                <a:solidFill>
                  <a:schemeClr val="bg1">
                    <a:lumMod val="50000"/>
                  </a:schemeClr>
                </a:solidFill>
                <a:latin typeface="Times New Roman Regular" panose="02020603050405020304" charset="0"/>
                <a:cs typeface="Times New Roman Regular" panose="02020603050405020304" charset="0"/>
                <a:sym typeface="+mn-ea"/>
              </a:rPr>
              <a:t>In  proposed  model  we  use  a  pre  filter  before  applying  Remove Null Values , Feature Selection in Genre using AST(Abstract Syntax Tree) , K-means algorithm. The attributes used  to calculate distance of each point from centroid are</a:t>
            </a:r>
            <a:r>
              <a:rPr lang="en-US" sz="1800" b="1" dirty="0">
                <a:solidFill>
                  <a:schemeClr val="bg1">
                    <a:lumMod val="50000"/>
                  </a:schemeClr>
                </a:solidFill>
                <a:latin typeface="Times New Roman Bold" panose="02020603050405020304" charset="0"/>
                <a:cs typeface="Times New Roman Bold" panose="02020603050405020304" charset="0"/>
                <a:sym typeface="+mn-ea"/>
              </a:rPr>
              <a:t> Movie_Id , title , overview , Genres, keywords  , Actor , Director , Year , Rating , popularity</a:t>
            </a:r>
            <a:r>
              <a:rPr lang="en-US" sz="1800" dirty="0">
                <a:solidFill>
                  <a:schemeClr val="bg1">
                    <a:lumMod val="50000"/>
                  </a:schemeClr>
                </a:solidFill>
                <a:latin typeface="Times New Roman Regular" panose="02020603050405020304" charset="0"/>
                <a:cs typeface="Times New Roman Regular" panose="02020603050405020304" charset="0"/>
                <a:sym typeface="+mn-ea"/>
              </a:rPr>
              <a:t>. Here Different attributes have different weights. </a:t>
            </a:r>
            <a:endParaRPr lang="en-US" sz="1800" dirty="0">
              <a:solidFill>
                <a:schemeClr val="bg1">
                  <a:lumMod val="50000"/>
                </a:schemeClr>
              </a:solidFill>
              <a:latin typeface="Times New Roman Regular" panose="02020603050405020304" charset="0"/>
              <a:cs typeface="Times New Roman Regular" panose="02020603050405020304" charset="0"/>
            </a:endParaRPr>
          </a:p>
        </p:txBody>
      </p:sp>
      <p:sp>
        <p:nvSpPr>
          <p:cNvPr id="5" name="Slide Number Placeholder 4"/>
          <p:cNvSpPr>
            <a:spLocks noGrp="1"/>
          </p:cNvSpPr>
          <p:nvPr>
            <p:ph type="sldNum" sz="quarter" idx="12"/>
          </p:nvPr>
        </p:nvSpPr>
        <p:spPr>
          <a:xfrm>
            <a:off x="11204448" y="265493"/>
            <a:ext cx="987552" cy="274320"/>
          </a:xfrm>
        </p:spPr>
        <p:txBody>
          <a:bodyPr/>
          <a:lstStyle/>
          <a:p>
            <a:fld id="{48F63A3B-78C7-47BE-AE5E-E10140E04643}" type="slidenum">
              <a:rPr lang="en-US" smtClean="0"/>
              <a:t>7</a:t>
            </a:fld>
            <a:r>
              <a:rPr lang="en-US" dirty="0" smtClean="0"/>
              <a:t>       </a:t>
            </a:r>
            <a:endParaRPr lang="en-US" dirty="0"/>
          </a:p>
        </p:txBody>
      </p:sp>
      <p:pic>
        <p:nvPicPr>
          <p:cNvPr id="6" name="Picture 5" descr="Screenshot 2022-10-11 at 12.41.39 AM"/>
          <p:cNvPicPr>
            <a:picLocks noChangeAspect="1"/>
          </p:cNvPicPr>
          <p:nvPr/>
        </p:nvPicPr>
        <p:blipFill>
          <a:blip r:embed="rId2"/>
          <a:stretch>
            <a:fillRect/>
          </a:stretch>
        </p:blipFill>
        <p:spPr>
          <a:xfrm>
            <a:off x="4609905" y="3332480"/>
            <a:ext cx="6761480" cy="256095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4378" y="731647"/>
            <a:ext cx="6766560" cy="2700528"/>
          </a:xfrm>
        </p:spPr>
        <p:txBody>
          <a:bodyPr/>
          <a:lstStyle/>
          <a:p>
            <a:pPr algn="just"/>
            <a:r>
              <a:rPr lang="en-US" sz="1800" dirty="0">
                <a:solidFill>
                  <a:schemeClr val="bg1">
                    <a:lumMod val="50000"/>
                  </a:schemeClr>
                </a:solidFill>
                <a:latin typeface="Times New Roman Regular" panose="02020603050405020304" charset="0"/>
                <a:cs typeface="Times New Roman Regular" panose="02020603050405020304" charset="0"/>
                <a:sym typeface="+mn-ea"/>
              </a:rPr>
              <a:t>In our project we have  found that  the most  appropriate movie recommendations  that can be generated should be based on the </a:t>
            </a:r>
            <a:r>
              <a:rPr lang="en-US" sz="1800" b="1" dirty="0">
                <a:solidFill>
                  <a:schemeClr val="bg1">
                    <a:lumMod val="50000"/>
                  </a:schemeClr>
                </a:solidFill>
                <a:latin typeface="Times New Roman Bold" panose="02020603050405020304" charset="0"/>
                <a:cs typeface="Times New Roman Bold" panose="02020603050405020304" charset="0"/>
                <a:sym typeface="+mn-ea"/>
              </a:rPr>
              <a:t>Popularity</a:t>
            </a:r>
            <a:r>
              <a:rPr lang="en-US" sz="1800" dirty="0">
                <a:solidFill>
                  <a:schemeClr val="bg1">
                    <a:lumMod val="50000"/>
                  </a:schemeClr>
                </a:solidFill>
                <a:latin typeface="Times New Roman Regular" panose="02020603050405020304" charset="0"/>
                <a:cs typeface="Times New Roman Regular" panose="02020603050405020304" charset="0"/>
                <a:sym typeface="+mn-ea"/>
              </a:rPr>
              <a:t> and other is </a:t>
            </a:r>
            <a:r>
              <a:rPr lang="en-US" sz="1800" b="1" dirty="0">
                <a:solidFill>
                  <a:schemeClr val="bg1">
                    <a:lumMod val="50000"/>
                  </a:schemeClr>
                </a:solidFill>
                <a:latin typeface="Times New Roman Bold" panose="02020603050405020304" charset="0"/>
                <a:cs typeface="Times New Roman Bold" panose="02020603050405020304" charset="0"/>
                <a:sym typeface="+mn-ea"/>
              </a:rPr>
              <a:t>vote</a:t>
            </a:r>
            <a:r>
              <a:rPr lang="en-US" sz="1800" dirty="0">
                <a:solidFill>
                  <a:schemeClr val="bg1">
                    <a:lumMod val="50000"/>
                  </a:schemeClr>
                </a:solidFill>
                <a:latin typeface="Times New Roman Regular" panose="02020603050405020304" charset="0"/>
                <a:cs typeface="Times New Roman Regular" panose="02020603050405020304" charset="0"/>
                <a:sym typeface="+mn-ea"/>
              </a:rPr>
              <a:t> that movie got here from the dataset analysis we  have found  that  as  the number  of vote’s increases  the  popularity  should  also  increase respectively.</a:t>
            </a:r>
          </a:p>
        </p:txBody>
      </p:sp>
      <p:sp>
        <p:nvSpPr>
          <p:cNvPr id="5" name="Slide Number Placeholder 4"/>
          <p:cNvSpPr>
            <a:spLocks noGrp="1"/>
          </p:cNvSpPr>
          <p:nvPr>
            <p:ph type="sldNum" sz="quarter" idx="12"/>
          </p:nvPr>
        </p:nvSpPr>
        <p:spPr/>
        <p:txBody>
          <a:bodyPr/>
          <a:lstStyle/>
          <a:p>
            <a:fld id="{48F63A3B-78C7-47BE-AE5E-E10140E04643}" type="slidenum">
              <a:rPr lang="en-US" dirty="0"/>
              <a:t>8</a:t>
            </a:fld>
            <a:endParaRPr lang="en-US" dirty="0"/>
          </a:p>
        </p:txBody>
      </p:sp>
      <p:pic>
        <p:nvPicPr>
          <p:cNvPr id="6" name="Picture 5" descr="Screenshot 2022-10-11 at 12.53.57 AM"/>
          <p:cNvPicPr>
            <a:picLocks noChangeAspect="1"/>
          </p:cNvPicPr>
          <p:nvPr/>
        </p:nvPicPr>
        <p:blipFill>
          <a:blip r:embed="rId2"/>
          <a:stretch>
            <a:fillRect/>
          </a:stretch>
        </p:blipFill>
        <p:spPr>
          <a:xfrm>
            <a:off x="5489575" y="3020695"/>
            <a:ext cx="4694555" cy="285178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760" y="715264"/>
            <a:ext cx="6766560" cy="768096"/>
          </a:xfrm>
        </p:spPr>
        <p:txBody>
          <a:bodyPr/>
          <a:lstStyle/>
          <a:p>
            <a:r>
              <a:rPr lang="en-US" dirty="0" smtClean="0"/>
              <a:t>Proposed work</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8760" y="1775618"/>
            <a:ext cx="7026872" cy="2969101"/>
          </a:xfrm>
        </p:spPr>
      </p:pic>
      <p:sp>
        <p:nvSpPr>
          <p:cNvPr id="4" name="Slide Number Placeholder 3"/>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3586363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{AFB344B5-CA86-4605-AAE0-D9915B9EB7E2}tf78438558_win32</Template>
  <TotalTime>569</TotalTime>
  <Words>613</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Black</vt:lpstr>
      <vt:lpstr>Arial Regular</vt:lpstr>
      <vt:lpstr>Book Antiqua</vt:lpstr>
      <vt:lpstr>Sabon Next LT</vt:lpstr>
      <vt:lpstr>Times New Roman</vt:lpstr>
      <vt:lpstr>Times New Roman Bold</vt:lpstr>
      <vt:lpstr>Times New Roman Regular</vt:lpstr>
      <vt:lpstr>Office Theme</vt:lpstr>
      <vt:lpstr>Movie recommendation system </vt:lpstr>
      <vt:lpstr>Agenda</vt:lpstr>
      <vt:lpstr>Abstract</vt:lpstr>
      <vt:lpstr>Introduction</vt:lpstr>
      <vt:lpstr>Literature survey</vt:lpstr>
      <vt:lpstr>Related work</vt:lpstr>
      <vt:lpstr>DataSet Description  </vt:lpstr>
      <vt:lpstr>PowerPoint Presentation</vt:lpstr>
      <vt:lpstr>Proposed work</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Kris Narola</dc:creator>
  <cp:lastModifiedBy>Vatsal Chauhan</cp:lastModifiedBy>
  <cp:revision>55</cp:revision>
  <dcterms:created xsi:type="dcterms:W3CDTF">2022-10-10T19:37:57Z</dcterms:created>
  <dcterms:modified xsi:type="dcterms:W3CDTF">2022-10-11T16:49:21Z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1033-4.5.1.7704</vt:lpwstr>
  </property>
</Properties>
</file>