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31156B-0FC9-2F47-90A2-74AC6AE38C4C}" type="datetimeFigureOut">
              <a:rPr lang="en-US" smtClean="0"/>
              <a:t>01/08/16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021642-C361-8945-8CCE-B179C311F9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Shrivastava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Operating Systems (CSE531)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Input</a:t>
            </a:r>
          </a:p>
          <a:p>
            <a:pPr lvl="1"/>
            <a:r>
              <a:rPr lang="en-US" sz="2400" dirty="0" smtClean="0"/>
              <a:t>Whatever a system takes from its environment in order to fulfill its purpose.</a:t>
            </a:r>
          </a:p>
          <a:p>
            <a:r>
              <a:rPr lang="en-US" sz="2400" dirty="0" smtClean="0"/>
              <a:t>Output:</a:t>
            </a:r>
          </a:p>
          <a:p>
            <a:pPr lvl="1"/>
            <a:r>
              <a:rPr lang="en-US" sz="2400" dirty="0" smtClean="0"/>
              <a:t>Whatever a system returns to its environment in order to fulfill its purpose.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System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Coupling</a:t>
            </a:r>
          </a:p>
          <a:p>
            <a:r>
              <a:rPr lang="en-US" dirty="0" smtClean="0"/>
              <a:t>Cohesion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8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Decomposition </a:t>
            </a:r>
            <a:r>
              <a:rPr lang="en-US" dirty="0" smtClean="0"/>
              <a:t>(Divide and Conquer)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/>
              <a:t>It deals with being able to break down a system into its components.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Decomposition results in smaller and less complex pieces that are easier to understand than larger, complex pieces.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Decomposing a system also allows to focus on one particular part of a system, making easier to think  of how to modify that part independently of the entire system.</a:t>
            </a:r>
          </a:p>
        </p:txBody>
      </p:sp>
    </p:spTree>
    <p:extLst>
      <p:ext uri="{BB962C8B-B14F-4D97-AF65-F5344CB8AC3E}">
        <p14:creationId xmlns:p14="http://schemas.microsoft.com/office/powerpoint/2010/main" val="355788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Modularity refers  to dividing a system up into chunks or modules of a relatively uniform size.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can replace or add any other module (or a component) without effecting the rest of the system.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is a design strategy in which system is composed of relatively small and autonomous routines  fit together.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7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Coupling is the extent to which subsystems are dependent on each other.</a:t>
            </a:r>
          </a:p>
          <a:p>
            <a:r>
              <a:rPr lang="en-US" dirty="0" smtClean="0"/>
              <a:t>Subsystems should be as independent as possible.</a:t>
            </a:r>
          </a:p>
          <a:p>
            <a:r>
              <a:rPr lang="en-US" dirty="0" smtClean="0"/>
              <a:t>If a subsystem fails and other subsystems are highly dependent  on it, the others will either fail themselves or have problems in functioning.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extent to which a system or a subsystem performs a single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operating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Operating system is a system.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Operating system is a subsystem of any tool.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Each tool constitutes machine part and operating part.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The operating part of a tool is called as operating system of that tool. 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The purpose of operating system is to facilitate the operation of  the underlying machine or tool.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For </a:t>
            </a:r>
            <a:r>
              <a:rPr lang="en-US" sz="2400" dirty="0" smtClean="0"/>
              <a:t>a machine, the operating system abstracts the machine part in terms of simple services by hiding the details of the machine. The OS can provide services to users or other subsystems.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Examples of typical operating systems: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Car operating system, Telephone operating system, TV operating system and so on.</a:t>
            </a:r>
            <a:endParaRPr lang="en-US" sz="2000" dirty="0" smtClean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200" dirty="0" smtClean="0"/>
              <a:t> 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computer operating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computer is also a tool that contains machine part and  operating part.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operating part of  a computer is called  Computer Operating System.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 a computer, the operating system abstracts the underlying hardware   in terms of simple services by hiding the details of the hardware. The OS can provide services to users or other subsystems.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Examples of  Computer operating systems: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WINDOWS 7,  Macintosh, UNIX, SOLARIS, LINUX and so 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the rest of this course, operating system means computer operating system.</a:t>
            </a:r>
            <a:r>
              <a:rPr lang="en-US" sz="2800" dirty="0" smtClean="0"/>
              <a:t> 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9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1.</a:t>
            </a:r>
            <a:r>
              <a:rPr lang="en-US" b="1" dirty="0" smtClean="0"/>
              <a:t>	Hardware</a:t>
            </a:r>
            <a:r>
              <a:rPr lang="en-US" dirty="0" smtClean="0"/>
              <a:t> – provides basic computing resources (CPU, memory, I/O devices).</a:t>
            </a:r>
          </a:p>
          <a:p>
            <a:pPr>
              <a:buFontTx/>
              <a:buNone/>
            </a:pPr>
            <a:r>
              <a:rPr lang="en-US" dirty="0" smtClean="0"/>
              <a:t>2.</a:t>
            </a:r>
            <a:r>
              <a:rPr lang="en-US" b="1" dirty="0" smtClean="0"/>
              <a:t>	Operating system</a:t>
            </a:r>
            <a:r>
              <a:rPr lang="en-US" dirty="0" smtClean="0"/>
              <a:t> – controls and coordinates the use of the hardware among the various application programs for the various users.</a:t>
            </a:r>
          </a:p>
          <a:p>
            <a:pPr>
              <a:buFontTx/>
              <a:buNone/>
            </a:pPr>
            <a:r>
              <a:rPr lang="en-US" dirty="0" smtClean="0"/>
              <a:t>3.	</a:t>
            </a:r>
            <a:r>
              <a:rPr lang="en-US" b="1" dirty="0" smtClean="0"/>
              <a:t>Applications programs</a:t>
            </a:r>
            <a:r>
              <a:rPr lang="en-US" dirty="0" smtClean="0"/>
              <a:t> – define the ways in which the system resources are used to solve the computing problems of the users (compilers, database systems, video games, business programs).</a:t>
            </a:r>
          </a:p>
          <a:p>
            <a:pPr>
              <a:buFontTx/>
              <a:buNone/>
            </a:pPr>
            <a:r>
              <a:rPr lang="en-US" dirty="0" smtClean="0"/>
              <a:t>4.	</a:t>
            </a:r>
            <a:r>
              <a:rPr lang="en-US" b="1" dirty="0" smtClean="0"/>
              <a:t>Users </a:t>
            </a:r>
            <a:r>
              <a:rPr lang="en-US" dirty="0" smtClean="0"/>
              <a:t>(people, machines, other computers).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Abstract View of System Components</a:t>
            </a:r>
            <a:endParaRPr lang="en-US" dirty="0"/>
          </a:p>
        </p:txBody>
      </p:sp>
      <p:pic>
        <p:nvPicPr>
          <p:cNvPr id="4" name="Picture 20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t="8906" b="9562"/>
          <a:stretch/>
        </p:blipFill>
        <p:spPr bwMode="auto">
          <a:xfrm>
            <a:off x="301752" y="1084002"/>
            <a:ext cx="8503920" cy="553890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241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Course Philosophy</a:t>
            </a:r>
          </a:p>
          <a:p>
            <a:pPr lvl="1"/>
            <a:r>
              <a:rPr lang="en-US" dirty="0" smtClean="0"/>
              <a:t>Re-iterate what you know</a:t>
            </a:r>
          </a:p>
          <a:p>
            <a:pPr lvl="1"/>
            <a:r>
              <a:rPr lang="en-US" dirty="0" smtClean="0"/>
              <a:t>Digress at key points</a:t>
            </a:r>
          </a:p>
          <a:p>
            <a:pPr lvl="2"/>
            <a:r>
              <a:rPr lang="en-US" dirty="0" smtClean="0"/>
              <a:t>To go deeper</a:t>
            </a:r>
          </a:p>
          <a:p>
            <a:pPr lvl="2"/>
            <a:r>
              <a:rPr lang="en-US" dirty="0" smtClean="0"/>
              <a:t>For better understanding</a:t>
            </a:r>
          </a:p>
          <a:p>
            <a:pPr lvl="2"/>
            <a:r>
              <a:rPr lang="en-US" dirty="0" smtClean="0"/>
              <a:t>To be more up-to-date</a:t>
            </a:r>
          </a:p>
          <a:p>
            <a:pPr lvl="1"/>
            <a:r>
              <a:rPr lang="en-US" dirty="0" smtClean="0"/>
              <a:t>Learn by doing </a:t>
            </a:r>
          </a:p>
          <a:p>
            <a:pPr lvl="2"/>
            <a:r>
              <a:rPr lang="en-US" dirty="0" smtClean="0"/>
              <a:t>Have a look at OS concepts in action (Assignments)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Operating System?...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program that acts as an intermediary between a user of a computer and the computer hardware.</a:t>
            </a:r>
          </a:p>
          <a:p>
            <a:r>
              <a:rPr lang="en-US" sz="2400" dirty="0" smtClean="0"/>
              <a:t>Operating system goals:</a:t>
            </a:r>
          </a:p>
          <a:p>
            <a:pPr lvl="1"/>
            <a:r>
              <a:rPr lang="en-US" sz="2400" dirty="0" smtClean="0"/>
              <a:t>Make the computer system convenient to use.</a:t>
            </a:r>
          </a:p>
          <a:p>
            <a:pPr lvl="1"/>
            <a:r>
              <a:rPr lang="en-US" sz="2400" dirty="0" smtClean="0"/>
              <a:t>Use the computer hardware in an efficient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Resource allocator</a:t>
            </a:r>
            <a:r>
              <a:rPr lang="en-US" sz="2400" dirty="0" smtClean="0"/>
              <a:t> – manages and allocates resources.</a:t>
            </a:r>
          </a:p>
          <a:p>
            <a:pPr lvl="1"/>
            <a:r>
              <a:rPr lang="en-US" sz="2000" dirty="0" smtClean="0"/>
              <a:t>Resources: CPU time, Memory Space, file storage space, I/O devices and son on.</a:t>
            </a:r>
          </a:p>
          <a:p>
            <a:r>
              <a:rPr lang="en-US" sz="2400" b="1" dirty="0" smtClean="0"/>
              <a:t>Control program</a:t>
            </a:r>
            <a:r>
              <a:rPr lang="en-US" sz="2400" dirty="0" smtClean="0"/>
              <a:t> – controls the execution of user programs and operations of I/O devices .</a:t>
            </a:r>
          </a:p>
          <a:p>
            <a:r>
              <a:rPr lang="en-US" sz="2400" b="1" dirty="0" smtClean="0"/>
              <a:t>Kernel</a:t>
            </a:r>
            <a:r>
              <a:rPr lang="en-US" sz="2400" dirty="0" smtClean="0"/>
              <a:t> – the one program running at all times (all else being application programs).</a:t>
            </a:r>
          </a:p>
          <a:p>
            <a:r>
              <a:rPr lang="en-US" sz="2400" dirty="0" smtClean="0"/>
              <a:t>The two goals, efficiency and convenience are sometimes  contradictory</a:t>
            </a:r>
          </a:p>
          <a:p>
            <a:r>
              <a:rPr lang="en-US" sz="2400" dirty="0" smtClean="0"/>
              <a:t>Much of OS theory is concentrates optimal use of resources.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 </a:t>
            </a:r>
            <a:r>
              <a:rPr lang="en-US" sz="2400" dirty="0" smtClean="0"/>
              <a:t>The main objective is to understand the operational part of any computer.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Understanding the general principles of OS design.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Focus on general-purpose, multi-user, </a:t>
            </a:r>
            <a:r>
              <a:rPr lang="en-US" sz="2400" dirty="0" err="1" smtClean="0"/>
              <a:t>uni</a:t>
            </a:r>
            <a:r>
              <a:rPr lang="en-US" sz="2400" dirty="0" smtClean="0"/>
              <a:t>-processor systems.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Emphasis on widely applicable concepts rather than any specific features of any specific OS.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Understanding problems, solutions and design choices.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Understanding the structure of specific OSs: UNIX, LINUX, WINDOWS XP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8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Introduction   (3 hours)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System Structures (3 hours)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Process management (9 hours)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Process concept, threading, process scheduling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Process coordination (9)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Synchronization and deadlocks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Memory management (6)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Storage management (6)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Protection and security (3)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Real time systems (1.5)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Multimedia systems(1.5)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books: </a:t>
            </a:r>
          </a:p>
          <a:p>
            <a:pPr lvl="1"/>
            <a:r>
              <a:rPr lang="en-US" sz="2000" b="1" dirty="0" err="1" smtClean="0"/>
              <a:t>Silberschatz</a:t>
            </a:r>
            <a:r>
              <a:rPr lang="en-US" sz="2000" b="1" dirty="0" smtClean="0"/>
              <a:t>, A, Galvin, P, Gagne, G. Operating System Concepts, Addison-Wesley (8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or latest edition).   </a:t>
            </a:r>
            <a:endParaRPr lang="en-US" b="1" dirty="0" smtClean="0"/>
          </a:p>
          <a:p>
            <a:r>
              <a:rPr lang="en-US" dirty="0" smtClean="0"/>
              <a:t>Other BOOKS:</a:t>
            </a:r>
          </a:p>
          <a:p>
            <a:pPr lvl="1"/>
            <a:r>
              <a:rPr lang="en-US" sz="2000" b="1" dirty="0" smtClean="0"/>
              <a:t>William Stallings, Operating systems, Prentice-Hall, 1998. </a:t>
            </a:r>
          </a:p>
          <a:p>
            <a:pPr lvl="1"/>
            <a:r>
              <a:rPr lang="en-US" sz="2000" b="1" dirty="0" smtClean="0"/>
              <a:t>Operating Systems, Gary Nutt, Pearson Education</a:t>
            </a:r>
          </a:p>
          <a:p>
            <a:pPr lvl="1"/>
            <a:r>
              <a:rPr lang="en-US" sz="2000" dirty="0" smtClean="0"/>
              <a:t>Charles  Crowley, Operating Systems: A design-oriented approach, Tata McGraw-Hill, 1997.</a:t>
            </a:r>
          </a:p>
          <a:p>
            <a:pPr lvl="1"/>
            <a:r>
              <a:rPr lang="en-US" sz="2000" dirty="0" smtClean="0"/>
              <a:t>Operating Systems: Concepts and Design, Milan </a:t>
            </a:r>
            <a:r>
              <a:rPr lang="en-US" sz="2000" dirty="0" err="1" smtClean="0"/>
              <a:t>Milenkovic</a:t>
            </a:r>
            <a:r>
              <a:rPr lang="en-US" sz="2000" dirty="0" smtClean="0"/>
              <a:t>, TATA </a:t>
            </a:r>
            <a:r>
              <a:rPr lang="en-US" sz="2000" dirty="0" err="1" smtClean="0"/>
              <a:t>McGRAW-HILL</a:t>
            </a:r>
            <a:endParaRPr lang="en-US" sz="2000" dirty="0" smtClean="0"/>
          </a:p>
          <a:p>
            <a:pPr lvl="1"/>
            <a:r>
              <a:rPr lang="en-US" sz="2000" dirty="0" err="1" smtClean="0"/>
              <a:t>Tanenbaum</a:t>
            </a:r>
            <a:r>
              <a:rPr lang="en-US" sz="2000" dirty="0" smtClean="0"/>
              <a:t>, A., Modern Operating Systems, Prentice-Hall, second edition, 2000.   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Assignments and grading</a:t>
            </a:r>
          </a:p>
          <a:p>
            <a:pPr lvl="1"/>
            <a:r>
              <a:rPr lang="en-US" dirty="0" smtClean="0"/>
              <a:t>Six programming assignments (6x6=36%)</a:t>
            </a:r>
          </a:p>
          <a:p>
            <a:pPr lvl="1"/>
            <a:r>
              <a:rPr lang="en-US" dirty="0" smtClean="0"/>
              <a:t>One research paper presentation 10%</a:t>
            </a:r>
          </a:p>
          <a:p>
            <a:pPr lvl="1"/>
            <a:r>
              <a:rPr lang="en-US" dirty="0" smtClean="0"/>
              <a:t>Two Quizzes  (7x2=14%)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/>
              <a:t>MidSems</a:t>
            </a:r>
            <a:r>
              <a:rPr lang="en-US" dirty="0" smtClean="0"/>
              <a:t> 10% each</a:t>
            </a:r>
          </a:p>
          <a:p>
            <a:pPr lvl="1"/>
            <a:r>
              <a:rPr lang="en-US" dirty="0" err="1" smtClean="0"/>
              <a:t>EndSem</a:t>
            </a:r>
            <a:r>
              <a:rPr lang="en-US" dirty="0" smtClean="0"/>
              <a:t>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that abstracts the computer hardware</a:t>
            </a:r>
          </a:p>
          <a:p>
            <a:pPr lvl="1"/>
            <a:r>
              <a:rPr lang="en-US" dirty="0" smtClean="0"/>
              <a:t>Hides the messy details of the underlying hardware</a:t>
            </a:r>
          </a:p>
          <a:p>
            <a:pPr lvl="1"/>
            <a:r>
              <a:rPr lang="en-US" dirty="0" smtClean="0"/>
              <a:t>Presents users with a resource abstraction that is easy to use</a:t>
            </a:r>
          </a:p>
          <a:p>
            <a:pPr lvl="1"/>
            <a:r>
              <a:rPr lang="en-US" dirty="0" smtClean="0"/>
              <a:t>Extends or virtualizes the underlying machine</a:t>
            </a:r>
          </a:p>
          <a:p>
            <a:r>
              <a:rPr lang="en-US" dirty="0" smtClean="0"/>
              <a:t>Manages the resources</a:t>
            </a:r>
          </a:p>
          <a:p>
            <a:pPr lvl="1"/>
            <a:r>
              <a:rPr lang="en-US" dirty="0" smtClean="0"/>
              <a:t>Processors, memory, timers, disks, mice, network interfaces, printers, displays, …</a:t>
            </a:r>
          </a:p>
          <a:p>
            <a:pPr lvl="1"/>
            <a:r>
              <a:rPr lang="en-US" dirty="0" smtClean="0"/>
              <a:t>Allows multiple users and programs to share the resources and coordinates the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What is a system ?</a:t>
            </a:r>
          </a:p>
          <a:p>
            <a:r>
              <a:rPr lang="en-US" dirty="0" smtClean="0"/>
              <a:t>What is an operating system ?</a:t>
            </a:r>
          </a:p>
          <a:p>
            <a:r>
              <a:rPr lang="en-US" dirty="0" smtClean="0"/>
              <a:t>What is a computer operating system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3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system has nine characteristics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Inter-related components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boundary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purpose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An environment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Interfaces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Input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Constraints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77511" y="152400"/>
            <a:ext cx="4908550" cy="6005513"/>
            <a:chOff x="4114800" y="685800"/>
            <a:chExt cx="4908550" cy="6005513"/>
          </a:xfrm>
        </p:grpSpPr>
        <p:grpSp>
          <p:nvGrpSpPr>
            <p:cNvPr id="65" name="Group 4"/>
            <p:cNvGrpSpPr>
              <a:grpSpLocks/>
            </p:cNvGrpSpPr>
            <p:nvPr/>
          </p:nvGrpSpPr>
          <p:grpSpPr bwMode="auto">
            <a:xfrm>
              <a:off x="4114800" y="2057400"/>
              <a:ext cx="4343400" cy="4191000"/>
              <a:chOff x="2688" y="768"/>
              <a:chExt cx="2736" cy="2640"/>
            </a:xfrm>
          </p:grpSpPr>
          <p:sp>
            <p:nvSpPr>
              <p:cNvPr id="86" name="Rectangle 5"/>
              <p:cNvSpPr>
                <a:spLocks noChangeArrowheads="1"/>
              </p:cNvSpPr>
              <p:nvPr/>
            </p:nvSpPr>
            <p:spPr bwMode="auto">
              <a:xfrm>
                <a:off x="2688" y="768"/>
                <a:ext cx="2736" cy="26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interfaces</a:t>
                </a:r>
              </a:p>
            </p:txBody>
          </p:sp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3256" y="864"/>
                <a:ext cx="1880" cy="2376"/>
              </a:xfrm>
              <a:custGeom>
                <a:avLst/>
                <a:gdLst>
                  <a:gd name="T0" fmla="*/ 1336 w 1880"/>
                  <a:gd name="T1" fmla="*/ 184 h 2376"/>
                  <a:gd name="T2" fmla="*/ 424 w 1880"/>
                  <a:gd name="T3" fmla="*/ 88 h 2376"/>
                  <a:gd name="T4" fmla="*/ 40 w 1880"/>
                  <a:gd name="T5" fmla="*/ 712 h 2376"/>
                  <a:gd name="T6" fmla="*/ 184 w 1880"/>
                  <a:gd name="T7" fmla="*/ 1336 h 2376"/>
                  <a:gd name="T8" fmla="*/ 136 w 1880"/>
                  <a:gd name="T9" fmla="*/ 1912 h 2376"/>
                  <a:gd name="T10" fmla="*/ 952 w 1880"/>
                  <a:gd name="T11" fmla="*/ 2296 h 2376"/>
                  <a:gd name="T12" fmla="*/ 1480 w 1880"/>
                  <a:gd name="T13" fmla="*/ 1432 h 2376"/>
                  <a:gd name="T14" fmla="*/ 1864 w 1880"/>
                  <a:gd name="T15" fmla="*/ 712 h 2376"/>
                  <a:gd name="T16" fmla="*/ 1384 w 1880"/>
                  <a:gd name="T17" fmla="*/ 664 h 2376"/>
                  <a:gd name="T18" fmla="*/ 1336 w 1880"/>
                  <a:gd name="T19" fmla="*/ 184 h 23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80"/>
                  <a:gd name="T31" fmla="*/ 0 h 2376"/>
                  <a:gd name="T32" fmla="*/ 1880 w 1880"/>
                  <a:gd name="T33" fmla="*/ 2376 h 23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80" h="2376">
                    <a:moveTo>
                      <a:pt x="1336" y="184"/>
                    </a:moveTo>
                    <a:cubicBezTo>
                      <a:pt x="1176" y="88"/>
                      <a:pt x="640" y="0"/>
                      <a:pt x="424" y="88"/>
                    </a:cubicBezTo>
                    <a:cubicBezTo>
                      <a:pt x="208" y="176"/>
                      <a:pt x="80" y="504"/>
                      <a:pt x="40" y="712"/>
                    </a:cubicBezTo>
                    <a:cubicBezTo>
                      <a:pt x="0" y="920"/>
                      <a:pt x="168" y="1136"/>
                      <a:pt x="184" y="1336"/>
                    </a:cubicBezTo>
                    <a:cubicBezTo>
                      <a:pt x="200" y="1536"/>
                      <a:pt x="8" y="1752"/>
                      <a:pt x="136" y="1912"/>
                    </a:cubicBezTo>
                    <a:cubicBezTo>
                      <a:pt x="264" y="2072"/>
                      <a:pt x="728" y="2376"/>
                      <a:pt x="952" y="2296"/>
                    </a:cubicBezTo>
                    <a:cubicBezTo>
                      <a:pt x="1176" y="2216"/>
                      <a:pt x="1328" y="1696"/>
                      <a:pt x="1480" y="1432"/>
                    </a:cubicBezTo>
                    <a:cubicBezTo>
                      <a:pt x="1632" y="1168"/>
                      <a:pt x="1880" y="840"/>
                      <a:pt x="1864" y="712"/>
                    </a:cubicBezTo>
                    <a:cubicBezTo>
                      <a:pt x="1848" y="584"/>
                      <a:pt x="1472" y="752"/>
                      <a:pt x="1384" y="664"/>
                    </a:cubicBezTo>
                    <a:cubicBezTo>
                      <a:pt x="1296" y="576"/>
                      <a:pt x="1496" y="280"/>
                      <a:pt x="1336" y="18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Oval 7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8"/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9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Oval 10"/>
              <p:cNvSpPr>
                <a:spLocks noChangeArrowheads="1"/>
              </p:cNvSpPr>
              <p:nvPr/>
            </p:nvSpPr>
            <p:spPr bwMode="auto">
              <a:xfrm>
                <a:off x="4320" y="168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3840" y="196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5791200" y="1371600"/>
              <a:ext cx="228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5638800" y="1066800"/>
              <a:ext cx="679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input</a:t>
              </a: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5715000" y="3200400"/>
              <a:ext cx="1441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environment</a:t>
              </a:r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6858000" y="914400"/>
              <a:ext cx="914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7467600" y="685800"/>
              <a:ext cx="1136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boundary</a:t>
              </a:r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 flipV="1">
              <a:off x="4572000" y="5029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5181600" y="5334000"/>
              <a:ext cx="457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4327525" y="5410200"/>
              <a:ext cx="1174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interfaces</a:t>
              </a:r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 flipV="1">
              <a:off x="6324600" y="38100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5486400" y="3733800"/>
              <a:ext cx="152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V="1">
              <a:off x="5791200" y="4495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H="1">
              <a:off x="7391400" y="3886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flipH="1" flipV="1">
              <a:off x="7315200" y="40386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7543800" y="4586287"/>
              <a:ext cx="1479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Arial" charset="0"/>
                </a:rPr>
                <a:t>Components</a:t>
              </a: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 flipH="1" flipV="1">
              <a:off x="6705600" y="4114800"/>
              <a:ext cx="838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88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Inter-realtionship</a:t>
              </a:r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5791200" y="5257800"/>
              <a:ext cx="457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6324600" y="5943600"/>
              <a:ext cx="819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output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4876800" y="6324600"/>
              <a:ext cx="3371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charset="0"/>
                </a:rPr>
                <a:t>A general depiction of a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87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Components:</a:t>
            </a:r>
          </a:p>
          <a:p>
            <a:pPr lvl="1"/>
            <a:r>
              <a:rPr lang="en-US" dirty="0"/>
              <a:t>A system is made up of components </a:t>
            </a:r>
          </a:p>
          <a:p>
            <a:pPr lvl="1"/>
            <a:r>
              <a:rPr lang="en-US" dirty="0"/>
              <a:t>A component is either an irreducible part or aggregation  of parts that make-up a system. A component is also called a sub-system. </a:t>
            </a:r>
          </a:p>
          <a:p>
            <a:r>
              <a:rPr lang="en-US" sz="2800" dirty="0" smtClean="0"/>
              <a:t> Interrelated:</a:t>
            </a:r>
          </a:p>
          <a:p>
            <a:pPr lvl="1"/>
            <a:r>
              <a:rPr lang="en-US" dirty="0"/>
              <a:t>The components of interrelated</a:t>
            </a:r>
          </a:p>
          <a:p>
            <a:pPr lvl="1"/>
            <a:r>
              <a:rPr lang="en-US" dirty="0"/>
              <a:t>Dependence of one subsystem  on one or more subsystems</a:t>
            </a:r>
            <a:r>
              <a:rPr lang="en-US" sz="3200" dirty="0" smtClean="0"/>
              <a:t>.</a:t>
            </a:r>
          </a:p>
          <a:p>
            <a:pPr lvl="1"/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Boundary (Scope): </a:t>
            </a:r>
          </a:p>
          <a:p>
            <a:pPr lvl="1"/>
            <a:r>
              <a:rPr lang="en-US" sz="2400" dirty="0" smtClean="0"/>
              <a:t>A system has a boundary, within which all of its components are contained and which establishes the limits of a separating the system from other systems.</a:t>
            </a:r>
          </a:p>
          <a:p>
            <a:r>
              <a:rPr lang="en-US" sz="2400" dirty="0" smtClean="0"/>
              <a:t>Purpose</a:t>
            </a:r>
          </a:p>
          <a:p>
            <a:pPr lvl="1"/>
            <a:r>
              <a:rPr lang="en-US" sz="2400" dirty="0" smtClean="0"/>
              <a:t>The overall goal of function of a system. The system’s reason for existing.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7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Environment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Everything external to the system  that interacts with the system.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Point of contact where a system  meets its environment or subsystems meet each other.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Constraint: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limit what a system can accomplish: Capacity, speed or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80662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</TotalTime>
  <Words>1204</Words>
  <Application>Microsoft Macintosh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 Operating Systems (CSE531)</vt:lpstr>
      <vt:lpstr>General course information</vt:lpstr>
      <vt:lpstr>General course information</vt:lpstr>
      <vt:lpstr>What is an Operating System?</vt:lpstr>
      <vt:lpstr>Questions</vt:lpstr>
      <vt:lpstr>System</vt:lpstr>
      <vt:lpstr>Characteristics…</vt:lpstr>
      <vt:lpstr>Characteristics…</vt:lpstr>
      <vt:lpstr>Characteristics…</vt:lpstr>
      <vt:lpstr>Characteristics…</vt:lpstr>
      <vt:lpstr>Important System Concepts</vt:lpstr>
      <vt:lpstr>Decomposition (Divide and Conquer)</vt:lpstr>
      <vt:lpstr>Modularity</vt:lpstr>
      <vt:lpstr>Coupling</vt:lpstr>
      <vt:lpstr>Cohesion</vt:lpstr>
      <vt:lpstr>What is an operating system ?</vt:lpstr>
      <vt:lpstr>What is a computer operating system ?</vt:lpstr>
      <vt:lpstr>Computer System Components</vt:lpstr>
      <vt:lpstr>Abstract View of System Components</vt:lpstr>
      <vt:lpstr>What is an Operating System?...</vt:lpstr>
      <vt:lpstr>Operating System Definitions…</vt:lpstr>
      <vt:lpstr>Objectives</vt:lpstr>
      <vt:lpstr>Course topics</vt:lpstr>
      <vt:lpstr>References</vt:lpstr>
    </vt:vector>
  </TitlesOfParts>
  <Company>IIITH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Operating Systems (CSE531)</dc:title>
  <dc:creator>Manish Shrivastava</dc:creator>
  <cp:lastModifiedBy>Manish Shrivastava</cp:lastModifiedBy>
  <cp:revision>3</cp:revision>
  <dcterms:created xsi:type="dcterms:W3CDTF">2016-08-01T14:15:40Z</dcterms:created>
  <dcterms:modified xsi:type="dcterms:W3CDTF">2016-08-01T14:35:30Z</dcterms:modified>
</cp:coreProperties>
</file>