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72" r:id="rId11"/>
    <p:sldId id="273" r:id="rId12"/>
    <p:sldId id="278" r:id="rId13"/>
    <p:sldId id="279" r:id="rId14"/>
    <p:sldId id="280" r:id="rId15"/>
    <p:sldId id="281" r:id="rId16"/>
    <p:sldId id="282" r:id="rId17"/>
    <p:sldId id="283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3688" y="957263"/>
            <a:ext cx="4203700" cy="5500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957263"/>
            <a:ext cx="4205287" cy="5500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0962B2-42EB-4F54-828E-B49AABB13424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9E771-EDEF-4085-80E1-50D87392EF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Systems: 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smtClean="0"/>
              <a:t>Multi-programmed Batched Systems</a:t>
            </a:r>
            <a:br>
              <a:rPr lang="en-US" sz="2800" smtClean="0"/>
            </a:br>
            <a:r>
              <a:rPr lang="en-US" sz="2800" smtClean="0"/>
              <a:t>(1960s)  (or Multi tasking)</a:t>
            </a:r>
          </a:p>
        </p:txBody>
      </p:sp>
      <p:sp>
        <p:nvSpPr>
          <p:cNvPr id="5017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293688" y="1433513"/>
            <a:ext cx="4652962" cy="5500687"/>
          </a:xfrm>
        </p:spPr>
        <p:txBody>
          <a:bodyPr/>
          <a:lstStyle/>
          <a:p>
            <a:r>
              <a:rPr lang="en-US" sz="2400" dirty="0" smtClean="0"/>
              <a:t>A single user can not keep either CPU or I/O busy. </a:t>
            </a:r>
          </a:p>
          <a:p>
            <a:r>
              <a:rPr lang="en-US" sz="2400" dirty="0" smtClean="0"/>
              <a:t>Multiprogramming increases CPU utilization by organizing jobs such that the CPU always has one to execute. </a:t>
            </a:r>
          </a:p>
          <a:p>
            <a:r>
              <a:rPr lang="en-US" sz="2400" dirty="0" smtClean="0"/>
              <a:t>The OS keeps several jobs in memory at a time and CPU is multiplexed among them</a:t>
            </a:r>
          </a:p>
        </p:txBody>
      </p:sp>
      <p:pic>
        <p:nvPicPr>
          <p:cNvPr id="50180" name="Picture 205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5421" t="934" r="25233" b="934"/>
          <a:stretch>
            <a:fillRect/>
          </a:stretch>
        </p:blipFill>
        <p:spPr>
          <a:xfrm>
            <a:off x="5273675" y="995363"/>
            <a:ext cx="3581400" cy="5062537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Multi-programmed Batch Systems</a:t>
            </a:r>
          </a:p>
        </p:txBody>
      </p:sp>
      <p:sp>
        <p:nvSpPr>
          <p:cNvPr id="51203" name="Rectangle 11"/>
          <p:cNvSpPr>
            <a:spLocks noChangeArrowheads="1"/>
          </p:cNvSpPr>
          <p:nvPr/>
        </p:nvSpPr>
        <p:spPr bwMode="auto">
          <a:xfrm>
            <a:off x="293688" y="1433513"/>
            <a:ext cx="8569325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If CPU is executing a job and requires a tape to be mounted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non multi-programmed system </a:t>
            </a:r>
          </a:p>
          <a:p>
            <a:pPr marL="1143000" lvl="2" indent="-228600" algn="l">
              <a:spcBef>
                <a:spcPct val="20000"/>
              </a:spcBef>
              <a:buClr>
                <a:srgbClr val="33CC33"/>
              </a:buClr>
              <a:buFontTx/>
              <a:buChar char="•"/>
            </a:pPr>
            <a:r>
              <a:rPr kumimoji="1" lang="en-US" sz="2400" dirty="0"/>
              <a:t>CPU sits idle.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Multi-programmed system </a:t>
            </a:r>
          </a:p>
          <a:p>
            <a:pPr marL="1143000" lvl="2" indent="-228600" algn="l">
              <a:spcBef>
                <a:spcPct val="20000"/>
              </a:spcBef>
              <a:buClr>
                <a:srgbClr val="33CC33"/>
              </a:buClr>
              <a:buFontTx/>
              <a:buChar char="•"/>
            </a:pPr>
            <a:r>
              <a:rPr kumimoji="1" lang="en-US" sz="2400" dirty="0"/>
              <a:t>CPU takes up another job.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b="1" dirty="0"/>
              <a:t>Multiprogramming is the first  instance when the OS started taking decisions.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Job scheduling is done by OS.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Having several programs in the memory requires memory management</a:t>
            </a:r>
            <a:r>
              <a:rPr kumimoji="1" lang="en-US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63513"/>
            <a:ext cx="85185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OS requirements (1960s and late 1960s)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7650" y="1444625"/>
            <a:ext cx="8555038" cy="556577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OS Research in 60s</a:t>
            </a:r>
          </a:p>
          <a:p>
            <a:pPr lvl="1"/>
            <a:r>
              <a:rPr lang="en-US" sz="1600" dirty="0" smtClean="0"/>
              <a:t> MULTICS at MIT</a:t>
            </a:r>
          </a:p>
          <a:p>
            <a:pPr lvl="1"/>
            <a:r>
              <a:rPr lang="en-US" sz="1600" dirty="0" smtClean="0"/>
              <a:t>Atlas (spooling, demand paging) at Manchester Univ.</a:t>
            </a:r>
          </a:p>
          <a:p>
            <a:r>
              <a:rPr lang="en-US" dirty="0" smtClean="0"/>
              <a:t>OS research (late 1960s)</a:t>
            </a:r>
          </a:p>
          <a:p>
            <a:pPr lvl="1"/>
            <a:r>
              <a:rPr lang="en-US" dirty="0" smtClean="0"/>
              <a:t>Multiprogramming</a:t>
            </a:r>
          </a:p>
          <a:p>
            <a:pPr lvl="2"/>
            <a:r>
              <a:rPr lang="en-US" sz="2000" dirty="0" smtClean="0"/>
              <a:t>Memory allocation and protection</a:t>
            </a:r>
          </a:p>
          <a:p>
            <a:pPr lvl="2"/>
            <a:r>
              <a:rPr lang="en-US" sz="2000" dirty="0" smtClean="0"/>
              <a:t>I/O operations were responsibility of OS.</a:t>
            </a:r>
          </a:p>
          <a:p>
            <a:pPr lvl="1"/>
            <a:r>
              <a:rPr lang="en-US" dirty="0" smtClean="0"/>
              <a:t>Interactive systems</a:t>
            </a:r>
          </a:p>
          <a:p>
            <a:pPr lvl="2"/>
            <a:r>
              <a:rPr lang="en-US" sz="2000" dirty="0" smtClean="0"/>
              <a:t>Scheduling issues</a:t>
            </a:r>
          </a:p>
          <a:p>
            <a:pPr lvl="2"/>
            <a:r>
              <a:rPr lang="en-US" sz="2000" dirty="0" smtClean="0"/>
              <a:t>Swapping and virtual memory.</a:t>
            </a:r>
          </a:p>
          <a:p>
            <a:pPr lvl="1"/>
            <a:r>
              <a:rPr lang="en-US" dirty="0" smtClean="0"/>
              <a:t>Users wanted permanent files</a:t>
            </a:r>
          </a:p>
          <a:p>
            <a:pPr lvl="2"/>
            <a:r>
              <a:rPr lang="en-US" sz="2000" dirty="0" smtClean="0"/>
              <a:t>Hierarchical directory systems.</a:t>
            </a:r>
          </a:p>
          <a:p>
            <a:r>
              <a:rPr lang="en-US" dirty="0" smtClean="0"/>
              <a:t>OSs in 1960s </a:t>
            </a:r>
          </a:p>
          <a:p>
            <a:pPr lvl="1"/>
            <a:r>
              <a:rPr lang="en-US" dirty="0" smtClean="0"/>
              <a:t>Increased in size and complexity</a:t>
            </a:r>
          </a:p>
          <a:p>
            <a:pPr lvl="1"/>
            <a:r>
              <a:rPr lang="en-US" dirty="0" smtClean="0"/>
              <a:t>Were not well understood</a:t>
            </a:r>
          </a:p>
          <a:p>
            <a:pPr lvl="2"/>
            <a:r>
              <a:rPr lang="en-US" dirty="0" smtClean="0"/>
              <a:t>IBM: OS/360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63513"/>
            <a:ext cx="85185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UNIX (early 1970s)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7650" y="1368425"/>
            <a:ext cx="8555038" cy="55657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Originally developed at Bell labs for the PDP-7</a:t>
            </a:r>
          </a:p>
          <a:p>
            <a:pPr lvl="1"/>
            <a:r>
              <a:rPr lang="en-US" sz="2000" dirty="0" smtClean="0"/>
              <a:t>Ken Thomson </a:t>
            </a:r>
          </a:p>
          <a:p>
            <a:pPr lvl="1"/>
            <a:r>
              <a:rPr lang="en-US" sz="2000" dirty="0" smtClean="0"/>
              <a:t>Dennis Ritchie</a:t>
            </a:r>
          </a:p>
          <a:p>
            <a:r>
              <a:rPr lang="en-US" sz="2400" dirty="0" smtClean="0"/>
              <a:t>Smaller &amp; Simpler</a:t>
            </a:r>
          </a:p>
          <a:p>
            <a:pPr lvl="1"/>
            <a:r>
              <a:rPr lang="en-US" sz="2000" dirty="0" smtClean="0"/>
              <a:t>Process spawn and control</a:t>
            </a:r>
          </a:p>
          <a:p>
            <a:pPr lvl="2"/>
            <a:r>
              <a:rPr lang="en-US" sz="2000" dirty="0" smtClean="0"/>
              <a:t>Each command creates a new process</a:t>
            </a:r>
          </a:p>
          <a:p>
            <a:pPr lvl="1"/>
            <a:r>
              <a:rPr lang="en-US" sz="2000" dirty="0" smtClean="0"/>
              <a:t>Simple inter-process communication</a:t>
            </a:r>
          </a:p>
          <a:p>
            <a:pPr lvl="1"/>
            <a:r>
              <a:rPr lang="en-US" sz="2000" dirty="0" smtClean="0"/>
              <a:t>Command interpreter not built in: runs as a user process</a:t>
            </a:r>
          </a:p>
          <a:p>
            <a:pPr lvl="1"/>
            <a:r>
              <a:rPr lang="en-US" sz="2000" dirty="0" smtClean="0"/>
              <a:t>Files were streams of bytes.</a:t>
            </a:r>
          </a:p>
          <a:p>
            <a:pPr lvl="1"/>
            <a:r>
              <a:rPr lang="en-US" sz="2000" dirty="0" smtClean="0"/>
              <a:t>Hierarchical file system</a:t>
            </a:r>
          </a:p>
          <a:p>
            <a:r>
              <a:rPr lang="en-US" sz="2400" dirty="0" smtClean="0"/>
              <a:t>Advantages</a:t>
            </a:r>
          </a:p>
          <a:p>
            <a:pPr lvl="1"/>
            <a:r>
              <a:rPr lang="en-US" sz="2000" dirty="0" smtClean="0"/>
              <a:t>Written in a high-level language</a:t>
            </a:r>
          </a:p>
          <a:p>
            <a:pPr lvl="1"/>
            <a:r>
              <a:rPr lang="en-US" sz="2000" dirty="0" smtClean="0"/>
              <a:t>Distributed in source form</a:t>
            </a:r>
          </a:p>
          <a:p>
            <a:pPr lvl="1"/>
            <a:r>
              <a:rPr lang="en-US" sz="2000" dirty="0" smtClean="0"/>
              <a:t>Powerful OS primitives on an inexpensive platform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63513"/>
            <a:ext cx="85185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Personal Computers (1980s)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7650" y="1346200"/>
            <a:ext cx="8555038" cy="269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Originally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Single user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Simplified OSs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 memory protection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Now run sophisticated OSs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Windows NT, Linux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90513" y="3770313"/>
            <a:ext cx="851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sz="2800" b="1" dirty="0">
                <a:solidFill>
                  <a:schemeClr val="tx2"/>
                </a:solidFill>
              </a:rPr>
              <a:t>Windowing Systems (1980s)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282575" y="4165600"/>
            <a:ext cx="8555038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Originally based on work at Xerox </a:t>
            </a:r>
            <a:r>
              <a:rPr kumimoji="1" lang="en-US" sz="2400" dirty="0" err="1"/>
              <a:t>Parc</a:t>
            </a:r>
            <a:endParaRPr kumimoji="1"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Popularized by the Macintosh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Characterized by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sz="2000" dirty="0"/>
              <a:t>Graphical user interface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sz="2000" dirty="0"/>
              <a:t>Mouse control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9138" y="163513"/>
            <a:ext cx="85185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Networks of workstations ( 1990s)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47650" y="1368425"/>
            <a:ext cx="8555038" cy="5565775"/>
          </a:xfrm>
        </p:spPr>
        <p:txBody>
          <a:bodyPr/>
          <a:lstStyle/>
          <a:p>
            <a:r>
              <a:rPr lang="en-US" sz="2400" dirty="0" smtClean="0"/>
              <a:t>High-speed network connections</a:t>
            </a:r>
          </a:p>
          <a:p>
            <a:r>
              <a:rPr lang="en-US" sz="2400" dirty="0" smtClean="0"/>
              <a:t>Local &amp; world-wide</a:t>
            </a:r>
          </a:p>
          <a:p>
            <a:r>
              <a:rPr lang="en-US" sz="2400" dirty="0" smtClean="0"/>
              <a:t>Client-server systems</a:t>
            </a:r>
          </a:p>
          <a:p>
            <a:pPr lvl="1"/>
            <a:r>
              <a:rPr lang="en-US" sz="2000" dirty="0" smtClean="0"/>
              <a:t>File systems</a:t>
            </a:r>
          </a:p>
          <a:p>
            <a:pPr lvl="1"/>
            <a:r>
              <a:rPr lang="en-US" sz="2000" dirty="0" smtClean="0"/>
              <a:t>Remote windowing systems</a:t>
            </a:r>
          </a:p>
          <a:p>
            <a:r>
              <a:rPr lang="en-US" sz="2400" dirty="0" smtClean="0"/>
              <a:t>Support a variety of node OSs</a:t>
            </a:r>
          </a:p>
          <a:p>
            <a:pPr lvl="1"/>
            <a:r>
              <a:rPr lang="en-US" sz="2000" dirty="0" smtClean="0"/>
              <a:t>Unix, Windows XP, OS/2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433512"/>
            <a:ext cx="8561387" cy="5500688"/>
          </a:xfrm>
        </p:spPr>
        <p:txBody>
          <a:bodyPr/>
          <a:lstStyle/>
          <a:p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Network is invisible</a:t>
            </a:r>
          </a:p>
          <a:p>
            <a:r>
              <a:rPr lang="en-US" dirty="0" smtClean="0"/>
              <a:t>Micro-kernel and extensible OSs</a:t>
            </a:r>
          </a:p>
          <a:p>
            <a:pPr lvl="1"/>
            <a:r>
              <a:rPr lang="en-US" dirty="0" smtClean="0"/>
              <a:t>Supports multiple OS flavors</a:t>
            </a:r>
          </a:p>
          <a:p>
            <a:pPr lvl="2"/>
            <a:r>
              <a:rPr lang="en-US" dirty="0" smtClean="0"/>
              <a:t>E.g., Mach, Amoeba, WINDOWS XP</a:t>
            </a:r>
          </a:p>
          <a:p>
            <a:r>
              <a:rPr lang="en-US" dirty="0" smtClean="0"/>
              <a:t>Embedded services and network computers</a:t>
            </a:r>
          </a:p>
          <a:p>
            <a:pPr lvl="1"/>
            <a:r>
              <a:rPr lang="en-US" dirty="0" smtClean="0"/>
              <a:t>Computer runs a very thin OS (Java Virtual machine).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1143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smtClean="0"/>
              <a:t>Migration of Operating-System Concepts and Features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 l="772" t="2089" r="1250" b="2301"/>
          <a:stretch>
            <a:fillRect/>
          </a:stretch>
        </p:blipFill>
        <p:spPr bwMode="auto">
          <a:xfrm>
            <a:off x="1130300" y="1524000"/>
            <a:ext cx="6846888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Multiprocessor Systems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Multiprocessor systems with more than on CPU in close communication.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Tightly coupled system</a:t>
            </a:r>
            <a:r>
              <a:rPr lang="en-US" sz="2400" dirty="0" smtClean="0"/>
              <a:t> – processors share memory and a clock; communication usually takes place through the shared memory.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Advantages of  multiprocessor system: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Increased </a:t>
            </a:r>
            <a:r>
              <a:rPr lang="en-US" sz="2400" i="1" dirty="0" smtClean="0"/>
              <a:t>throughput: more processors more 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Economical: </a:t>
            </a:r>
            <a:r>
              <a:rPr lang="en-US" sz="2400" i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Increased reliability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graceful degradation: failure of one processor will not halt the system. Service is proportional to the level of surviving hardware.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Fault tolerant: Can suffer a failure of any single component and still continue operation.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400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Systems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7988" y="1414463"/>
            <a:ext cx="8366125" cy="5595937"/>
          </a:xfrm>
        </p:spPr>
        <p:txBody>
          <a:bodyPr/>
          <a:lstStyle/>
          <a:p>
            <a:r>
              <a:rPr lang="en-US" sz="2400" i="1" dirty="0" smtClean="0"/>
              <a:t>Symmetric multiprocessing (SMP)</a:t>
            </a:r>
            <a:endParaRPr lang="en-US" sz="2400" dirty="0" smtClean="0"/>
          </a:p>
          <a:p>
            <a:pPr lvl="1"/>
            <a:r>
              <a:rPr lang="en-US" sz="2400" dirty="0" smtClean="0"/>
              <a:t>Each processor runs and identical copy of the operating system.</a:t>
            </a:r>
          </a:p>
          <a:p>
            <a:pPr lvl="1"/>
            <a:r>
              <a:rPr lang="en-US" sz="2400" dirty="0" smtClean="0"/>
              <a:t>Many processes can run at once without performance deterioration.</a:t>
            </a:r>
          </a:p>
          <a:p>
            <a:pPr lvl="1"/>
            <a:r>
              <a:rPr lang="en-US" sz="2400" dirty="0" smtClean="0"/>
              <a:t>Most modern operating systems support SMP</a:t>
            </a:r>
          </a:p>
          <a:p>
            <a:r>
              <a:rPr lang="en-US" sz="2400" i="1" dirty="0" smtClean="0"/>
              <a:t>Asymmetric multiprocessing</a:t>
            </a:r>
            <a:endParaRPr lang="en-US" sz="2400" dirty="0" smtClean="0"/>
          </a:p>
          <a:p>
            <a:pPr lvl="1"/>
            <a:r>
              <a:rPr lang="en-US" sz="2400" dirty="0" smtClean="0"/>
              <a:t>Each processor is assigned a specific task; master processor schedules and allocated work to slave processors.</a:t>
            </a:r>
          </a:p>
          <a:p>
            <a:pPr lvl="1"/>
            <a:r>
              <a:rPr lang="en-US" sz="2400" dirty="0" smtClean="0"/>
              <a:t>More common in extremely large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Early systems (Serial processing)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0050" y="1504950"/>
            <a:ext cx="8562975" cy="53530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1940-50: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programmer interacted directly with the computer hardware.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Display light, switches, printer, card reader.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No OS.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Error is displayed through lights.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Problems: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Scheduling </a:t>
            </a:r>
            <a:r>
              <a:rPr lang="en-US" sz="2400" dirty="0" smtClean="0">
                <a:sym typeface="Wingdings" pitchFamily="2" charset="2"/>
              </a:rPr>
              <a:t> Users spend lots of time at the computer.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>
                <a:sym typeface="Wingdings" pitchFamily="2" charset="2"/>
              </a:rPr>
              <a:t>Signup sheet was used.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Job Setup time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Loading and compiling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Mounting and Un-mounting of tapes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Setting up of card desks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Libraries of functions, linkers, loaders, debuggers, and I/O driver routines were available for all the users.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09550"/>
            <a:ext cx="8320087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Symmetric Multiprocessing Architecture</a:t>
            </a:r>
          </a:p>
        </p:txBody>
      </p:sp>
      <p:pic>
        <p:nvPicPr>
          <p:cNvPr id="66563" name="Picture 6"/>
          <p:cNvPicPr>
            <a:picLocks noChangeAspect="1" noChangeArrowheads="1"/>
          </p:cNvPicPr>
          <p:nvPr/>
        </p:nvPicPr>
        <p:blipFill>
          <a:blip r:embed="rId2"/>
          <a:srcRect l="659" t="34227" r="494" b="34227"/>
          <a:stretch>
            <a:fillRect/>
          </a:stretch>
        </p:blipFill>
        <p:spPr bwMode="auto">
          <a:xfrm>
            <a:off x="781050" y="2200275"/>
            <a:ext cx="7462838" cy="19050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Systems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98587"/>
            <a:ext cx="7991475" cy="57642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Distribute the computation among several physical processors.</a:t>
            </a:r>
          </a:p>
          <a:p>
            <a:r>
              <a:rPr lang="en-US" sz="2400" i="1" dirty="0" smtClean="0"/>
              <a:t>Loosely coupled system</a:t>
            </a:r>
            <a:r>
              <a:rPr lang="en-US" sz="2400" dirty="0" smtClean="0"/>
              <a:t> – </a:t>
            </a:r>
          </a:p>
          <a:p>
            <a:pPr lvl="1"/>
            <a:r>
              <a:rPr lang="en-US" sz="2000" dirty="0" smtClean="0"/>
              <a:t>each processor has its own local memory; </a:t>
            </a:r>
          </a:p>
          <a:p>
            <a:pPr lvl="1"/>
            <a:r>
              <a:rPr lang="en-US" sz="2000" dirty="0" smtClean="0"/>
              <a:t>processors communicate with one another through various communications lines</a:t>
            </a:r>
          </a:p>
          <a:p>
            <a:pPr lvl="1"/>
            <a:r>
              <a:rPr lang="en-US" sz="2000" dirty="0" smtClean="0"/>
              <a:t> such as high-speed buses or telephone lines.</a:t>
            </a:r>
          </a:p>
          <a:p>
            <a:r>
              <a:rPr lang="en-US" sz="2400" dirty="0" smtClean="0"/>
              <a:t>Advantages of distributed systems.</a:t>
            </a:r>
          </a:p>
          <a:p>
            <a:pPr lvl="1"/>
            <a:r>
              <a:rPr lang="en-US" sz="2000" dirty="0" smtClean="0"/>
              <a:t>Resources Sharing </a:t>
            </a:r>
          </a:p>
          <a:p>
            <a:pPr lvl="2"/>
            <a:r>
              <a:rPr lang="en-US" sz="2000" dirty="0" smtClean="0"/>
              <a:t>Ex: Laser printer</a:t>
            </a:r>
          </a:p>
          <a:p>
            <a:pPr lvl="1"/>
            <a:r>
              <a:rPr lang="en-US" sz="2000" dirty="0" smtClean="0"/>
              <a:t>Computation speed up – load sharing </a:t>
            </a:r>
          </a:p>
          <a:p>
            <a:pPr lvl="1"/>
            <a:r>
              <a:rPr lang="en-US" sz="2000" dirty="0" smtClean="0"/>
              <a:t>Reliability</a:t>
            </a:r>
          </a:p>
          <a:p>
            <a:pPr lvl="1"/>
            <a:r>
              <a:rPr lang="en-US" sz="2000" dirty="0" smtClean="0"/>
              <a:t>Communications</a:t>
            </a:r>
          </a:p>
          <a:p>
            <a:pPr lvl="2"/>
            <a:r>
              <a:rPr lang="en-US" sz="2000" dirty="0" smtClean="0"/>
              <a:t>Ex: E-mail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Systems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74638" y="1568450"/>
            <a:ext cx="8539162" cy="4984750"/>
          </a:xfrm>
        </p:spPr>
        <p:txBody>
          <a:bodyPr/>
          <a:lstStyle/>
          <a:p>
            <a:r>
              <a:rPr lang="en-US" sz="2400" dirty="0" smtClean="0"/>
              <a:t>Often used as a control device in a dedicated application such as controlling scientific experiments, medical imaging systems, industrial control systems, and some display systems.</a:t>
            </a:r>
          </a:p>
          <a:p>
            <a:r>
              <a:rPr lang="en-US" sz="2400" dirty="0" smtClean="0"/>
              <a:t>Well-defined fixed-time constraints.</a:t>
            </a:r>
          </a:p>
          <a:p>
            <a:pPr lvl="1"/>
            <a:r>
              <a:rPr lang="en-US" sz="2000" dirty="0" smtClean="0"/>
              <a:t>A process must complete within  the defined constraints or system will fail.</a:t>
            </a:r>
          </a:p>
          <a:p>
            <a:r>
              <a:rPr lang="en-US" sz="2400" dirty="0" smtClean="0"/>
              <a:t>Real-Time systems may be either </a:t>
            </a:r>
            <a:r>
              <a:rPr lang="en-US" sz="2400" i="1" dirty="0" smtClean="0"/>
              <a:t>hard </a:t>
            </a:r>
            <a:r>
              <a:rPr lang="en-US" sz="2400" dirty="0" smtClean="0"/>
              <a:t>or </a:t>
            </a:r>
            <a:r>
              <a:rPr lang="en-US" sz="2400" i="1" dirty="0" smtClean="0"/>
              <a:t>soft</a:t>
            </a:r>
            <a:r>
              <a:rPr lang="en-US" sz="2400" dirty="0" smtClean="0"/>
              <a:t> real-time.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Systems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079500"/>
            <a:ext cx="7029450" cy="55499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1800" dirty="0" smtClean="0"/>
          </a:p>
          <a:p>
            <a:r>
              <a:rPr lang="en-US" dirty="0" smtClean="0"/>
              <a:t>Hard real-time:</a:t>
            </a:r>
          </a:p>
          <a:p>
            <a:pPr lvl="1"/>
            <a:r>
              <a:rPr lang="en-US" dirty="0" smtClean="0"/>
              <a:t>Guarantees that critical tasks complete within time.</a:t>
            </a:r>
          </a:p>
          <a:p>
            <a:pPr lvl="1"/>
            <a:r>
              <a:rPr lang="en-US" dirty="0" smtClean="0"/>
              <a:t>All the delays in the system are bounded.</a:t>
            </a:r>
          </a:p>
          <a:p>
            <a:pPr lvl="1"/>
            <a:r>
              <a:rPr lang="en-US" sz="2000" dirty="0" smtClean="0"/>
              <a:t>Secondary storage limited or absent, data stored in short term memory, or read-only memory (ROM)</a:t>
            </a:r>
          </a:p>
          <a:p>
            <a:pPr lvl="1"/>
            <a:r>
              <a:rPr lang="en-US" sz="2000" dirty="0" smtClean="0"/>
              <a:t>Conflicts with time-sharing systems, not supported by general-purpose operating systems.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dirty="0" smtClean="0"/>
              <a:t>Critical time tasks gets priority over other tasks, and retails that priority until it completes.</a:t>
            </a:r>
          </a:p>
          <a:p>
            <a:pPr lvl="1"/>
            <a:r>
              <a:rPr lang="en-US" sz="2000" dirty="0" smtClean="0"/>
              <a:t>Limited utility in industrial control of robotics</a:t>
            </a:r>
          </a:p>
          <a:p>
            <a:pPr lvl="1"/>
            <a:r>
              <a:rPr lang="en-US" sz="2000" dirty="0" smtClean="0"/>
              <a:t>Useful in applications (multimedia, virtual reality) requiring advanced operating-system features.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Concept of virtual computer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 dirty="0" smtClean="0"/>
              <a:t>Multilevel implementation</a:t>
            </a:r>
          </a:p>
          <a:p>
            <a:pPr lvl="1"/>
            <a:r>
              <a:rPr lang="en-US" dirty="0" smtClean="0"/>
              <a:t>also called layered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Hardware: provided to the OS</a:t>
            </a:r>
          </a:p>
          <a:p>
            <a:pPr lvl="1"/>
            <a:r>
              <a:rPr lang="en-US" dirty="0" smtClean="0"/>
              <a:t>Logical ( virtual): created by the OS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multiplexing</a:t>
            </a:r>
          </a:p>
          <a:p>
            <a:pPr lvl="2"/>
            <a:r>
              <a:rPr lang="en-US" dirty="0" smtClean="0"/>
              <a:t>time and space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Levels in a computer system</a:t>
            </a:r>
          </a:p>
        </p:txBody>
      </p:sp>
      <p:pic>
        <p:nvPicPr>
          <p:cNvPr id="72707" name="Picture 3" descr="1_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010400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1295400"/>
          </a:xfrm>
        </p:spPr>
        <p:txBody>
          <a:bodyPr>
            <a:normAutofit/>
          </a:bodyPr>
          <a:lstStyle/>
          <a:p>
            <a:r>
              <a:rPr lang="en-US" smtClean="0"/>
              <a:t>Design: Two-level 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r>
              <a:rPr lang="en-US" sz="2800" smtClean="0"/>
              <a:t>Two-level implementation</a:t>
            </a:r>
          </a:p>
          <a:p>
            <a:pPr lvl="1"/>
            <a:r>
              <a:rPr lang="en-US" sz="2400" smtClean="0"/>
              <a:t>Lower level is a problem-specific language</a:t>
            </a:r>
          </a:p>
          <a:p>
            <a:pPr lvl="1"/>
            <a:r>
              <a:rPr lang="en-US" sz="2400" smtClean="0"/>
              <a:t>Upper level solves the problem at hand</a:t>
            </a:r>
          </a:p>
          <a:p>
            <a:pPr lvl="1"/>
            <a:r>
              <a:rPr lang="en-US" sz="2400" smtClean="0"/>
              <a:t>Lower level is reusable</a:t>
            </a:r>
          </a:p>
          <a:p>
            <a:r>
              <a:rPr lang="en-US" sz="2800" smtClean="0"/>
              <a:t>In operating systems</a:t>
            </a:r>
          </a:p>
          <a:p>
            <a:pPr lvl="1"/>
            <a:r>
              <a:rPr lang="en-US" sz="2400" i="1" smtClean="0"/>
              <a:t>mechanism</a:t>
            </a:r>
            <a:r>
              <a:rPr lang="en-US" sz="2400" smtClean="0"/>
              <a:t>: lower level of basic functions, does not change</a:t>
            </a:r>
          </a:p>
          <a:p>
            <a:pPr lvl="1"/>
            <a:r>
              <a:rPr lang="en-US" sz="2400" i="1" smtClean="0"/>
              <a:t>policy</a:t>
            </a:r>
            <a:r>
              <a:rPr lang="en-US" sz="2400" smtClean="0"/>
              <a:t>: upper level policy decisions, easy to change and experiment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Operating system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711325"/>
            <a:ext cx="8561387" cy="4746625"/>
          </a:xfrm>
        </p:spPr>
        <p:txBody>
          <a:bodyPr/>
          <a:lstStyle/>
          <a:p>
            <a:r>
              <a:rPr lang="en-US" sz="3200" smtClean="0"/>
              <a:t>Resource manager</a:t>
            </a:r>
          </a:p>
          <a:p>
            <a:pPr lvl="1"/>
            <a:r>
              <a:rPr lang="en-US" sz="2800" smtClean="0"/>
              <a:t>manage hardware and software resources</a:t>
            </a:r>
          </a:p>
          <a:p>
            <a:r>
              <a:rPr lang="en-US" sz="3200" smtClean="0"/>
              <a:t>Virtual machine manager</a:t>
            </a:r>
          </a:p>
          <a:p>
            <a:pPr lvl="1"/>
            <a:r>
              <a:rPr lang="en-US" sz="2800" smtClean="0"/>
              <a:t>implement a virtual machine for processes to run in</a:t>
            </a:r>
          </a:p>
          <a:p>
            <a:pPr lvl="1"/>
            <a:r>
              <a:rPr lang="en-US" sz="2800" smtClean="0"/>
              <a:t>a nicer environment than the bare hardware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Hardware resources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i="1" smtClean="0"/>
              <a:t>Processor</a:t>
            </a:r>
            <a:r>
              <a:rPr lang="en-US" smtClean="0"/>
              <a:t>: execute instructions</a:t>
            </a:r>
          </a:p>
          <a:p>
            <a:r>
              <a:rPr lang="en-US" i="1" smtClean="0"/>
              <a:t>Memory</a:t>
            </a:r>
            <a:r>
              <a:rPr lang="en-US" smtClean="0"/>
              <a:t>: store programs and data</a:t>
            </a:r>
          </a:p>
          <a:p>
            <a:r>
              <a:rPr lang="en-US" i="1" smtClean="0"/>
              <a:t>Input/output (I/O)controllers</a:t>
            </a:r>
            <a:r>
              <a:rPr lang="en-US" smtClean="0"/>
              <a:t>: transfer to and from devices</a:t>
            </a:r>
          </a:p>
          <a:p>
            <a:r>
              <a:rPr lang="en-US" i="1" smtClean="0"/>
              <a:t>Disk devices</a:t>
            </a:r>
            <a:r>
              <a:rPr lang="en-US" smtClean="0"/>
              <a:t>: long-term storage</a:t>
            </a:r>
          </a:p>
          <a:p>
            <a:r>
              <a:rPr lang="en-US" i="1" smtClean="0"/>
              <a:t>Other devices</a:t>
            </a:r>
            <a:r>
              <a:rPr lang="en-US" smtClean="0"/>
              <a:t>: conversion between internal and external data representations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resources</a:t>
            </a:r>
          </a:p>
        </p:txBody>
      </p:sp>
      <p:pic>
        <p:nvPicPr>
          <p:cNvPr id="76803" name="Picture 3" descr="1_0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7772400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Early Systems…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0050" y="1479550"/>
            <a:ext cx="8562975" cy="5149850"/>
          </a:xfrm>
        </p:spPr>
        <p:txBody>
          <a:bodyPr/>
          <a:lstStyle/>
          <a:p>
            <a:r>
              <a:rPr lang="en-US" sz="2400" dirty="0" smtClean="0"/>
              <a:t>Early computers were (physically) large machines run from a console.</a:t>
            </a:r>
          </a:p>
          <a:p>
            <a:r>
              <a:rPr lang="en-US" sz="2400" dirty="0" smtClean="0"/>
              <a:t>The programmer would operate the program directly from the console.</a:t>
            </a:r>
          </a:p>
          <a:p>
            <a:pPr lvl="1"/>
            <a:r>
              <a:rPr lang="en-US" sz="2000" dirty="0" smtClean="0"/>
              <a:t>The program is loaded to the memory from  panel of switches, paper tape, and from punched cards.</a:t>
            </a:r>
          </a:p>
          <a:p>
            <a:r>
              <a:rPr lang="en-US" sz="2400" dirty="0" smtClean="0"/>
              <a:t>As time went on, additional software and hardware were developed.</a:t>
            </a:r>
          </a:p>
          <a:p>
            <a:pPr lvl="1"/>
            <a:r>
              <a:rPr lang="en-US" sz="2000" dirty="0" smtClean="0"/>
              <a:t>Card readers, line printers, and magnetic tape  became common place.</a:t>
            </a:r>
          </a:p>
          <a:p>
            <a:pPr lvl="1"/>
            <a:r>
              <a:rPr lang="en-US" sz="2000" dirty="0" smtClean="0"/>
              <a:t>Libraries, loaders, and common functions  were created.</a:t>
            </a:r>
          </a:p>
          <a:p>
            <a:pPr lvl="2"/>
            <a:r>
              <a:rPr lang="en-US" sz="2000" dirty="0" smtClean="0"/>
              <a:t>Software reusability</a:t>
            </a:r>
            <a:r>
              <a:rPr lang="en-US" sz="2000" b="1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Resource management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r>
              <a:rPr lang="en-US" i="1" dirty="0" smtClean="0"/>
              <a:t>Transforming</a:t>
            </a:r>
            <a:r>
              <a:rPr lang="en-US" dirty="0" smtClean="0"/>
              <a:t> physical resources to logical resources</a:t>
            </a:r>
          </a:p>
          <a:p>
            <a:pPr lvl="1"/>
            <a:r>
              <a:rPr lang="en-US" dirty="0" smtClean="0"/>
              <a:t>Making the resources easier to use</a:t>
            </a:r>
          </a:p>
          <a:p>
            <a:r>
              <a:rPr lang="en-US" i="1" dirty="0" smtClean="0"/>
              <a:t>Multiplexing</a:t>
            </a:r>
            <a:r>
              <a:rPr lang="en-US" dirty="0" smtClean="0"/>
              <a:t> one physical resource to several logical resources</a:t>
            </a:r>
          </a:p>
          <a:p>
            <a:pPr lvl="1"/>
            <a:r>
              <a:rPr lang="en-US" dirty="0" smtClean="0"/>
              <a:t>Creating multiple, logical copies of resources</a:t>
            </a:r>
          </a:p>
          <a:p>
            <a:r>
              <a:rPr lang="en-US" i="1" dirty="0" smtClean="0"/>
              <a:t>Scheduling</a:t>
            </a:r>
            <a:r>
              <a:rPr lang="en-US" dirty="0" smtClean="0"/>
              <a:t> physical and logical resources</a:t>
            </a:r>
          </a:p>
          <a:p>
            <a:pPr lvl="1"/>
            <a:r>
              <a:rPr lang="en-US" dirty="0" smtClean="0"/>
              <a:t>Deciding who gets to use the resources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Types of multiplexing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mtClean="0"/>
              <a:t>Time multiplexing</a:t>
            </a:r>
          </a:p>
          <a:p>
            <a:pPr lvl="1"/>
            <a:r>
              <a:rPr lang="en-US" smtClean="0"/>
              <a:t>time-sharing</a:t>
            </a:r>
          </a:p>
          <a:p>
            <a:pPr lvl="1"/>
            <a:r>
              <a:rPr lang="en-US" smtClean="0"/>
              <a:t>scheduling a serially-reusable resource among several users</a:t>
            </a:r>
          </a:p>
          <a:p>
            <a:r>
              <a:rPr lang="en-US" smtClean="0"/>
              <a:t>Space multiplexing</a:t>
            </a:r>
          </a:p>
          <a:p>
            <a:pPr lvl="1"/>
            <a:r>
              <a:rPr lang="en-US" smtClean="0"/>
              <a:t>space-sharing</a:t>
            </a:r>
          </a:p>
          <a:p>
            <a:pPr lvl="1"/>
            <a:r>
              <a:rPr lang="en-US" smtClean="0"/>
              <a:t>dividing a multiple-use resource up among several users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Virtual computers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mtClean="0"/>
              <a:t>Processor virtualized to processes</a:t>
            </a:r>
          </a:p>
          <a:p>
            <a:pPr lvl="1"/>
            <a:r>
              <a:rPr lang="en-US" smtClean="0"/>
              <a:t>mainly time-multiplexing</a:t>
            </a:r>
          </a:p>
          <a:p>
            <a:r>
              <a:rPr lang="en-US" smtClean="0"/>
              <a:t>Memory virtualized to address spaces</a:t>
            </a:r>
          </a:p>
          <a:p>
            <a:pPr lvl="1"/>
            <a:r>
              <a:rPr lang="en-US" smtClean="0"/>
              <a:t>space and time multiplexing</a:t>
            </a:r>
          </a:p>
          <a:p>
            <a:r>
              <a:rPr lang="en-US" smtClean="0"/>
              <a:t>Disks virtualized to files</a:t>
            </a:r>
          </a:p>
          <a:p>
            <a:pPr lvl="1"/>
            <a:r>
              <a:rPr lang="en-US" smtClean="0"/>
              <a:t>space-multiplexing</a:t>
            </a:r>
          </a:p>
          <a:p>
            <a:pPr lvl="1"/>
            <a:r>
              <a:rPr lang="en-US" smtClean="0"/>
              <a:t>transforming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Multiple virtual computers</a:t>
            </a:r>
          </a:p>
        </p:txBody>
      </p:sp>
      <p:pic>
        <p:nvPicPr>
          <p:cNvPr id="80899" name="Picture 3" descr="1_0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391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we need an OS?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smtClean="0"/>
              <a:t>Not always</a:t>
            </a:r>
          </a:p>
          <a:p>
            <a:pPr lvl="1"/>
            <a:r>
              <a:rPr lang="en-US" sz="2800" smtClean="0"/>
              <a:t>Some programs run “stand-alone”</a:t>
            </a:r>
          </a:p>
          <a:p>
            <a:r>
              <a:rPr lang="en-US" sz="3200" smtClean="0"/>
              <a:t>But they are very useful</a:t>
            </a:r>
          </a:p>
          <a:p>
            <a:pPr lvl="1"/>
            <a:r>
              <a:rPr lang="en-US" sz="2800" smtClean="0"/>
              <a:t>Reusable functions</a:t>
            </a:r>
          </a:p>
          <a:p>
            <a:pPr lvl="1"/>
            <a:r>
              <a:rPr lang="en-US" sz="2800" smtClean="0"/>
              <a:t>Easier to use than the bare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Early Systems..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0050" y="1555750"/>
            <a:ext cx="8562975" cy="5149850"/>
          </a:xfrm>
        </p:spPr>
        <p:txBody>
          <a:bodyPr/>
          <a:lstStyle/>
          <a:p>
            <a:r>
              <a:rPr lang="en-US" sz="2400" dirty="0" smtClean="0"/>
              <a:t>The setup time was a real problem</a:t>
            </a:r>
          </a:p>
          <a:p>
            <a:r>
              <a:rPr lang="en-US" sz="2400" dirty="0" smtClean="0"/>
              <a:t>CPU is idle while tapes are being mounted  or the programmer was operating the console. </a:t>
            </a:r>
          </a:p>
          <a:p>
            <a:r>
              <a:rPr lang="en-US" sz="2400" dirty="0" smtClean="0"/>
              <a:t>In the early days, few computers were available and they were expensive (millions of dollars). </a:t>
            </a:r>
          </a:p>
          <a:p>
            <a:pPr lvl="1"/>
            <a:r>
              <a:rPr lang="en-US" sz="2000" dirty="0" smtClean="0"/>
              <a:t>+operational costs: power, cooling, programmers.</a:t>
            </a:r>
          </a:p>
          <a:p>
            <a:r>
              <a:rPr lang="en-US" sz="2400" dirty="0" smtClean="0"/>
              <a:t>Main question: </a:t>
            </a:r>
          </a:p>
          <a:p>
            <a:pPr>
              <a:buFontTx/>
              <a:buNone/>
            </a:pPr>
            <a:r>
              <a:rPr lang="en-US" sz="3200" dirty="0" smtClean="0"/>
              <a:t>   How to increase the utilization of CPU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Early Systems… 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0050" y="1497013"/>
            <a:ext cx="8562975" cy="55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solution was two fold.</a:t>
            </a:r>
          </a:p>
          <a:p>
            <a:r>
              <a:rPr lang="en-US" dirty="0" smtClean="0"/>
              <a:t>First, a professional computer operator was hired.</a:t>
            </a:r>
          </a:p>
          <a:p>
            <a:pPr lvl="1"/>
            <a:r>
              <a:rPr lang="en-US" dirty="0" smtClean="0"/>
              <a:t>Once the program was finished, he operator could start next job.</a:t>
            </a:r>
          </a:p>
          <a:p>
            <a:pPr lvl="1"/>
            <a:r>
              <a:rPr lang="en-US" dirty="0" smtClean="0"/>
              <a:t>The operator sets up the job, produces the dump, and starts the next job.</a:t>
            </a:r>
          </a:p>
          <a:p>
            <a:pPr lvl="1"/>
            <a:r>
              <a:rPr lang="en-US" dirty="0" smtClean="0"/>
              <a:t>The set up time was reduced due to operator’s experience. </a:t>
            </a:r>
          </a:p>
          <a:p>
            <a:r>
              <a:rPr lang="en-US" dirty="0" smtClean="0"/>
              <a:t>Second, jobs with similar  needs were batched together and run through the computer as a group.</a:t>
            </a:r>
          </a:p>
          <a:p>
            <a:pPr lvl="1"/>
            <a:r>
              <a:rPr lang="en-US" dirty="0" smtClean="0"/>
              <a:t>For example, if there is a FORTRAN job, COBOL job, and FORTRAN job, two FORTRAN jobs were batched together.</a:t>
            </a:r>
          </a:p>
          <a:p>
            <a:r>
              <a:rPr lang="en-US" dirty="0" smtClean="0"/>
              <a:t>However, during transition time CPU sat idle.</a:t>
            </a:r>
          </a:p>
          <a:p>
            <a:r>
              <a:rPr lang="en-US" dirty="0" smtClean="0"/>
              <a:t>To overcome this idle time, people developed automatic job sequencing.</a:t>
            </a:r>
          </a:p>
          <a:p>
            <a:pPr lvl="1"/>
            <a:r>
              <a:rPr lang="en-US" dirty="0" smtClean="0"/>
              <a:t>A first rudimentary OS was created</a:t>
            </a:r>
          </a:p>
          <a:p>
            <a:pPr lvl="1"/>
            <a:r>
              <a:rPr lang="en-US" dirty="0" smtClean="0"/>
              <a:t>A small program called a </a:t>
            </a:r>
            <a:r>
              <a:rPr lang="en-US" b="1" dirty="0" smtClean="0"/>
              <a:t>resident monitor</a:t>
            </a:r>
            <a:r>
              <a:rPr lang="en-US" dirty="0" smtClean="0"/>
              <a:t>  was developed.</a:t>
            </a:r>
          </a:p>
          <a:p>
            <a:pPr lvl="1"/>
            <a:r>
              <a:rPr lang="en-US" dirty="0" smtClean="0"/>
              <a:t>The resident monitor always resided in memory.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Simple Batch Systems ( early 1960s)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8450" y="1233487"/>
            <a:ext cx="8574088" cy="5548313"/>
          </a:xfrm>
        </p:spPr>
        <p:txBody>
          <a:bodyPr/>
          <a:lstStyle/>
          <a:p>
            <a:r>
              <a:rPr lang="en-US" sz="2400" dirty="0" smtClean="0">
                <a:sym typeface="Symbol" pitchFamily="18" charset="2"/>
              </a:rPr>
              <a:t>In serial systems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Machines were very expensive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Wasting time was not acceptable. </a:t>
            </a:r>
          </a:p>
          <a:p>
            <a:r>
              <a:rPr lang="en-US" sz="2400" dirty="0" smtClean="0">
                <a:sym typeface="Symbol" pitchFamily="18" charset="2"/>
              </a:rPr>
              <a:t>To improve usage, the concept of  batch OS was developed.</a:t>
            </a:r>
          </a:p>
          <a:p>
            <a:r>
              <a:rPr lang="en-US" sz="2400" dirty="0" smtClean="0">
                <a:sym typeface="Symbol" pitchFamily="18" charset="2"/>
              </a:rPr>
              <a:t>The main idea is the use of software known as monitor.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The user no longer has access to machine.</a:t>
            </a:r>
          </a:p>
          <a:p>
            <a:r>
              <a:rPr lang="en-US" sz="2400" dirty="0" smtClean="0">
                <a:sym typeface="Symbol" pitchFamily="18" charset="2"/>
              </a:rPr>
              <a:t>The user submits the job (tape)  to the operator. 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The operator batches the jobs together sequentially, places entire batch as an input  device for use by the computer.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Batch System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6850" y="1152525"/>
            <a:ext cx="8574088" cy="5781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The batch OS is simply a program.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It relies on the ability of  the processor to fetch instructions from various portions of main memory to seize and relinquish control.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Hardware features: 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sym typeface="Symbol" pitchFamily="18" charset="2"/>
              </a:rPr>
              <a:t>Memory protection</a:t>
            </a:r>
            <a:r>
              <a:rPr lang="en-US" sz="2000" dirty="0" smtClean="0">
                <a:sym typeface="Symbol" pitchFamily="18" charset="2"/>
              </a:rPr>
              <a:t>: While the user program is running, it must not alter the memory area containing the monitor.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If such is the case the processor hardware should detect the error and transfer control to monitor. `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sym typeface="Symbol" pitchFamily="18" charset="2"/>
              </a:rPr>
              <a:t>Timer:</a:t>
            </a:r>
            <a:r>
              <a:rPr lang="en-US" sz="2000" dirty="0" smtClean="0">
                <a:sym typeface="Symbol" pitchFamily="18" charset="2"/>
              </a:rPr>
              <a:t> A timer is used to prevent the single job from monopolizing the system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sym typeface="Symbol" pitchFamily="18" charset="2"/>
              </a:rPr>
              <a:t>Privileged instructions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Contains instructions that are only executed by monitor.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I/O instructions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If a program encounters them the control shifts through monitor..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sym typeface="Symbol" pitchFamily="18" charset="2"/>
              </a:rPr>
              <a:t>Interrupts:</a:t>
            </a:r>
            <a:r>
              <a:rPr lang="en-US" sz="2000" dirty="0" smtClean="0">
                <a:sym typeface="Symbol" pitchFamily="18" charset="2"/>
              </a:rPr>
              <a:t> It gives OS more flexibility.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Relinquishing  control and regain 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Batch System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96850" y="1504950"/>
            <a:ext cx="8574088" cy="5505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>
                <a:sym typeface="Symbol" pitchFamily="18" charset="2"/>
              </a:rPr>
              <a:t>With batch OS the machine time alters between execution of user programs and execution of monitor. 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ym typeface="Symbol" pitchFamily="18" charset="2"/>
              </a:rPr>
              <a:t>Two overheads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ym typeface="Symbol" pitchFamily="18" charset="2"/>
              </a:rPr>
              <a:t>Machine time is consumed by the monitor.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ym typeface="Symbol" pitchFamily="18" charset="2"/>
              </a:rPr>
              <a:t>Memory is consumed by the monitor.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ym typeface="Symbol" pitchFamily="18" charset="2"/>
              </a:rPr>
              <a:t>Still, they improved the performance over serial systems.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Problems with Batch System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6850" y="1558925"/>
            <a:ext cx="8574088" cy="5070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CPU is idle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Speed of mechanical devices is very slower than those of electronic devices.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CPU works  in a microsecond range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Thousands of instructions/second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A card reader may read 1200 cards per minute (20 cards per second)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CPU speed has increased at a faster rate.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Tape technology improved the performance little-bit.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Main perceived problem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Turn-around time: </a:t>
            </a:r>
            <a:r>
              <a:rPr lang="en-US" sz="2000" dirty="0" err="1" smtClean="0">
                <a:sym typeface="Symbol" pitchFamily="18" charset="2"/>
              </a:rPr>
              <a:t>upto</a:t>
            </a:r>
            <a:r>
              <a:rPr lang="en-US" sz="2000" dirty="0" smtClean="0">
                <a:sym typeface="Symbol" pitchFamily="18" charset="2"/>
              </a:rPr>
              <a:t> two days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 often underutilized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Most of the time was spent  reading and writing from tape.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56</TotalTime>
  <Words>1831</Words>
  <Application>Microsoft Macintosh PowerPoint</Application>
  <PresentationFormat>On-screen Show (4:3)</PresentationFormat>
  <Paragraphs>269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Operating Systems: Introduction</vt:lpstr>
      <vt:lpstr>Early systems (Serial processing) </vt:lpstr>
      <vt:lpstr>Early Systems… </vt:lpstr>
      <vt:lpstr>Early Systems.. </vt:lpstr>
      <vt:lpstr>Early Systems… </vt:lpstr>
      <vt:lpstr>Simple Batch Systems ( early 1960s)</vt:lpstr>
      <vt:lpstr>Features of Batch System</vt:lpstr>
      <vt:lpstr>Features of Batch System</vt:lpstr>
      <vt:lpstr>Problems with Batch System</vt:lpstr>
      <vt:lpstr>Multi-programmed Batched Systems (1960s)  (or Multi tasking)</vt:lpstr>
      <vt:lpstr>Multi-programmed Batch Systems</vt:lpstr>
      <vt:lpstr>OS requirements (1960s and late 1960s) </vt:lpstr>
      <vt:lpstr>UNIX (early 1970s)</vt:lpstr>
      <vt:lpstr>Personal Computers (1980s)</vt:lpstr>
      <vt:lpstr>Networks of workstations ( 1990s)</vt:lpstr>
      <vt:lpstr>Future</vt:lpstr>
      <vt:lpstr>Migration of Operating-System Concepts and Features</vt:lpstr>
      <vt:lpstr>Multiprocessor Systems</vt:lpstr>
      <vt:lpstr>Parallel Systems (Cont.)</vt:lpstr>
      <vt:lpstr>Symmetric Multiprocessing Architecture</vt:lpstr>
      <vt:lpstr>Distributed Systems</vt:lpstr>
      <vt:lpstr>Real-Time Systems</vt:lpstr>
      <vt:lpstr>Real-Time Systems (Cont.)</vt:lpstr>
      <vt:lpstr>Concept of virtual computer</vt:lpstr>
      <vt:lpstr>Levels in a computer system</vt:lpstr>
      <vt:lpstr>Design: Two-level implementation</vt:lpstr>
      <vt:lpstr>Operating system functions</vt:lpstr>
      <vt:lpstr>Hardware resources</vt:lpstr>
      <vt:lpstr>Hardware resources</vt:lpstr>
      <vt:lpstr>Resource management functions</vt:lpstr>
      <vt:lpstr>Types of multiplexing</vt:lpstr>
      <vt:lpstr>Virtual computers</vt:lpstr>
      <vt:lpstr>Multiple virtual computers</vt:lpstr>
      <vt:lpstr>Do we need an OS?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Shrivastava</dc:creator>
  <cp:lastModifiedBy>Manish Shrivastava</cp:lastModifiedBy>
  <cp:revision>5</cp:revision>
  <dcterms:created xsi:type="dcterms:W3CDTF">2014-08-08T15:48:47Z</dcterms:created>
  <dcterms:modified xsi:type="dcterms:W3CDTF">2016-08-05T04:08:20Z</dcterms:modified>
</cp:coreProperties>
</file>