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2"/>
  </p:notesMasterIdLst>
  <p:sldIdLst>
    <p:sldId id="256" r:id="rId2"/>
    <p:sldId id="263" r:id="rId3"/>
    <p:sldId id="264" r:id="rId4"/>
    <p:sldId id="257" r:id="rId5"/>
    <p:sldId id="258" r:id="rId6"/>
    <p:sldId id="259" r:id="rId7"/>
    <p:sldId id="260" r:id="rId8"/>
    <p:sldId id="261" r:id="rId9"/>
    <p:sldId id="266" r:id="rId10"/>
    <p:sldId id="267" r:id="rId11"/>
    <p:sldId id="268" r:id="rId12"/>
    <p:sldId id="269" r:id="rId13"/>
    <p:sldId id="270" r:id="rId14"/>
    <p:sldId id="272" r:id="rId15"/>
    <p:sldId id="273" r:id="rId16"/>
    <p:sldId id="274" r:id="rId17"/>
    <p:sldId id="275" r:id="rId18"/>
    <p:sldId id="276" r:id="rId19"/>
    <p:sldId id="281" r:id="rId20"/>
    <p:sldId id="282" r:id="rId21"/>
    <p:sldId id="283" r:id="rId22"/>
    <p:sldId id="284" r:id="rId23"/>
    <p:sldId id="285" r:id="rId24"/>
    <p:sldId id="277" r:id="rId25"/>
    <p:sldId id="278" r:id="rId26"/>
    <p:sldId id="279" r:id="rId27"/>
    <p:sldId id="280" r:id="rId28"/>
    <p:sldId id="286" r:id="rId29"/>
    <p:sldId id="293" r:id="rId30"/>
    <p:sldId id="294" r:id="rId31"/>
    <p:sldId id="295" r:id="rId32"/>
    <p:sldId id="296" r:id="rId33"/>
    <p:sldId id="297" r:id="rId34"/>
    <p:sldId id="287" r:id="rId35"/>
    <p:sldId id="288" r:id="rId36"/>
    <p:sldId id="289" r:id="rId37"/>
    <p:sldId id="290" r:id="rId38"/>
    <p:sldId id="291" r:id="rId39"/>
    <p:sldId id="292" r:id="rId40"/>
    <p:sldId id="298"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7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E8EEA1-6E42-42E6-A2D2-6948A6F5801B}" type="datetimeFigureOut">
              <a:rPr lang="en-US" smtClean="0"/>
              <a:pPr/>
              <a:t>09/08/16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43454A-1AE7-4948-8E20-CC09B1FDB016}" type="slidenum">
              <a:rPr lang="en-US" smtClean="0"/>
              <a:pPr/>
              <a:t>‹#›</a:t>
            </a:fld>
            <a:endParaRPr lang="en-US"/>
          </a:p>
        </p:txBody>
      </p:sp>
    </p:spTree>
    <p:extLst>
      <p:ext uri="{BB962C8B-B14F-4D97-AF65-F5344CB8AC3E}">
        <p14:creationId xmlns:p14="http://schemas.microsoft.com/office/powerpoint/2010/main" val="3090252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143000" y="685800"/>
            <a:ext cx="4573588" cy="3429000"/>
          </a:xfrm>
          <a:ln/>
        </p:spPr>
      </p:sp>
      <p:sp>
        <p:nvSpPr>
          <p:cNvPr id="93187" name="Rectangle 3"/>
          <p:cNvSpPr>
            <a:spLocks noGrp="1" noChangeArrowheads="1"/>
          </p:cNvSpPr>
          <p:nvPr>
            <p:ph type="body" idx="1"/>
          </p:nvPr>
        </p:nvSpPr>
        <p:spPr>
          <a:xfrm>
            <a:off x="687209" y="4344336"/>
            <a:ext cx="5485147" cy="4113553"/>
          </a:xfrm>
          <a:noFill/>
          <a:ln/>
        </p:spPr>
        <p:txBody>
          <a:bodyPr wrap="square" lIns="91414" tIns="45706" rIns="91414" bIns="45706" anchor="t"/>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43000" y="685800"/>
            <a:ext cx="4573588" cy="3429000"/>
          </a:xfrm>
          <a:ln/>
        </p:spPr>
      </p:sp>
      <p:sp>
        <p:nvSpPr>
          <p:cNvPr id="94211" name="Rectangle 3"/>
          <p:cNvSpPr>
            <a:spLocks noGrp="1" noChangeArrowheads="1"/>
          </p:cNvSpPr>
          <p:nvPr>
            <p:ph type="body" idx="1"/>
          </p:nvPr>
        </p:nvSpPr>
        <p:spPr>
          <a:xfrm>
            <a:off x="687209" y="4344336"/>
            <a:ext cx="5485147" cy="4113553"/>
          </a:xfrm>
          <a:noFill/>
          <a:ln/>
        </p:spPr>
        <p:txBody>
          <a:bodyPr wrap="square" lIns="91414" tIns="45706" rIns="91414" bIns="45706" anchor="t"/>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43000" y="685800"/>
            <a:ext cx="4573588" cy="3429000"/>
          </a:xfrm>
          <a:ln/>
        </p:spPr>
      </p:sp>
      <p:sp>
        <p:nvSpPr>
          <p:cNvPr id="95235" name="Rectangle 3"/>
          <p:cNvSpPr>
            <a:spLocks noGrp="1" noChangeArrowheads="1"/>
          </p:cNvSpPr>
          <p:nvPr>
            <p:ph type="body" idx="1"/>
          </p:nvPr>
        </p:nvSpPr>
        <p:spPr>
          <a:xfrm>
            <a:off x="687209" y="4344336"/>
            <a:ext cx="5485147" cy="4113553"/>
          </a:xfrm>
          <a:noFill/>
          <a:ln/>
        </p:spPr>
        <p:txBody>
          <a:bodyPr wrap="square" lIns="91414" tIns="45706" rIns="91414" bIns="45706" anchor="t"/>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43000" y="685800"/>
            <a:ext cx="4573588" cy="3429000"/>
          </a:xfrm>
          <a:ln/>
        </p:spPr>
      </p:sp>
      <p:sp>
        <p:nvSpPr>
          <p:cNvPr id="96259" name="Rectangle 3"/>
          <p:cNvSpPr>
            <a:spLocks noGrp="1" noChangeArrowheads="1"/>
          </p:cNvSpPr>
          <p:nvPr>
            <p:ph type="body" idx="1"/>
          </p:nvPr>
        </p:nvSpPr>
        <p:spPr>
          <a:xfrm>
            <a:off x="687209" y="4344336"/>
            <a:ext cx="5485147" cy="4113553"/>
          </a:xfrm>
          <a:noFill/>
          <a:ln/>
        </p:spPr>
        <p:txBody>
          <a:bodyPr wrap="square" lIns="91414" tIns="45706" rIns="91414" bIns="45706" anchor="t"/>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43000" y="685800"/>
            <a:ext cx="4573588" cy="3429000"/>
          </a:xfrm>
          <a:ln/>
        </p:spPr>
      </p:sp>
      <p:sp>
        <p:nvSpPr>
          <p:cNvPr id="97283" name="Rectangle 3"/>
          <p:cNvSpPr>
            <a:spLocks noGrp="1" noChangeArrowheads="1"/>
          </p:cNvSpPr>
          <p:nvPr>
            <p:ph type="body" idx="1"/>
          </p:nvPr>
        </p:nvSpPr>
        <p:spPr>
          <a:xfrm>
            <a:off x="687209" y="4344336"/>
            <a:ext cx="5485147" cy="4113553"/>
          </a:xfrm>
          <a:noFill/>
          <a:ln/>
        </p:spPr>
        <p:txBody>
          <a:bodyPr wrap="square" lIns="91414" tIns="45706" rIns="91414" bIns="45706" anchor="t"/>
          <a:lstStyle/>
          <a:p>
            <a:endParaRPr lang="en-US" smtClean="0">
              <a:latin typeface="Times New Roman" pitchFamily="18"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41E0F7A-771C-462D-AD03-7AB3C04EC404}" type="datetimeFigureOut">
              <a:rPr lang="en-US" smtClean="0"/>
              <a:pPr/>
              <a:t>09/08/16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72D9C23-35F0-45B9-8096-683DA67E75B7}"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1E0F7A-771C-462D-AD03-7AB3C04EC404}" type="datetimeFigureOut">
              <a:rPr lang="en-US" smtClean="0"/>
              <a:pPr/>
              <a:t>09/08/16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D9C23-35F0-45B9-8096-683DA67E75B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72D9C23-35F0-45B9-8096-683DA67E75B7}"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1E0F7A-771C-462D-AD03-7AB3C04EC404}" type="datetimeFigureOut">
              <a:rPr lang="en-US" smtClean="0"/>
              <a:pPr/>
              <a:t>09/08/16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41E0F7A-771C-462D-AD03-7AB3C04EC404}" type="datetimeFigureOut">
              <a:rPr lang="en-US" smtClean="0"/>
              <a:pPr/>
              <a:t>09/08/16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72D9C23-35F0-45B9-8096-683DA67E75B7}"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41E0F7A-771C-462D-AD03-7AB3C04EC404}" type="datetimeFigureOut">
              <a:rPr lang="en-US" smtClean="0"/>
              <a:pPr/>
              <a:t>09/08/16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72D9C23-35F0-45B9-8096-683DA67E75B7}"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341E0F7A-771C-462D-AD03-7AB3C04EC404}" type="datetimeFigureOut">
              <a:rPr lang="en-US" smtClean="0"/>
              <a:pPr/>
              <a:t>09/08/16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2D9C23-35F0-45B9-8096-683DA67E75B7}"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41E0F7A-771C-462D-AD03-7AB3C04EC404}" type="datetimeFigureOut">
              <a:rPr lang="en-US" smtClean="0"/>
              <a:pPr/>
              <a:t>09/08/16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72D9C23-35F0-45B9-8096-683DA67E75B7}"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41E0F7A-771C-462D-AD03-7AB3C04EC404}" type="datetimeFigureOut">
              <a:rPr lang="en-US" smtClean="0"/>
              <a:pPr/>
              <a:t>09/08/16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72D9C23-35F0-45B9-8096-683DA67E75B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41E0F7A-771C-462D-AD03-7AB3C04EC404}" type="datetimeFigureOut">
              <a:rPr lang="en-US" smtClean="0"/>
              <a:pPr/>
              <a:t>09/08/16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72D9C23-35F0-45B9-8096-683DA67E75B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72D9C23-35F0-45B9-8096-683DA67E75B7}"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41E0F7A-771C-462D-AD03-7AB3C04EC404}" type="datetimeFigureOut">
              <a:rPr lang="en-US" smtClean="0"/>
              <a:pPr/>
              <a:t>09/08/16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72D9C23-35F0-45B9-8096-683DA67E75B7}"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41E0F7A-771C-462D-AD03-7AB3C04EC404}" type="datetimeFigureOut">
              <a:rPr lang="en-US" smtClean="0"/>
              <a:pPr/>
              <a:t>09/08/16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41E0F7A-771C-462D-AD03-7AB3C04EC404}" type="datetimeFigureOut">
              <a:rPr lang="en-US" smtClean="0"/>
              <a:pPr/>
              <a:t>09/08/16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72D9C23-35F0-45B9-8096-683DA67E75B7}"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Manish </a:t>
            </a:r>
            <a:r>
              <a:rPr lang="en-US" dirty="0" err="1" smtClean="0"/>
              <a:t>Shrivastava</a:t>
            </a:r>
            <a:endParaRPr lang="en-US" dirty="0"/>
          </a:p>
        </p:txBody>
      </p:sp>
      <p:sp>
        <p:nvSpPr>
          <p:cNvPr id="2" name="Title 1"/>
          <p:cNvSpPr>
            <a:spLocks noGrp="1"/>
          </p:cNvSpPr>
          <p:nvPr>
            <p:ph type="ctrTitle"/>
          </p:nvPr>
        </p:nvSpPr>
        <p:spPr/>
        <p:txBody>
          <a:bodyPr/>
          <a:lstStyle/>
          <a:p>
            <a:r>
              <a:rPr lang="en-US" dirty="0" smtClean="0"/>
              <a:t>Interrupts, I/O and Storage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28600"/>
            <a:ext cx="8229600" cy="1143000"/>
          </a:xfrm>
        </p:spPr>
        <p:txBody>
          <a:bodyPr/>
          <a:lstStyle/>
          <a:p>
            <a:r>
              <a:rPr lang="en-US" dirty="0" smtClean="0">
                <a:ea typeface="ＭＳ Ｐゴシック" pitchFamily="34" charset="-128"/>
              </a:rPr>
              <a:t>Simple Computer</a:t>
            </a:r>
          </a:p>
        </p:txBody>
      </p:sp>
      <p:sp>
        <p:nvSpPr>
          <p:cNvPr id="18435" name="Rectangle 3"/>
          <p:cNvSpPr>
            <a:spLocks noGrp="1" noChangeArrowheads="1"/>
          </p:cNvSpPr>
          <p:nvPr>
            <p:ph sz="quarter" idx="1"/>
          </p:nvPr>
        </p:nvSpPr>
        <p:spPr>
          <a:xfrm>
            <a:off x="354013" y="1624012"/>
            <a:ext cx="8478837" cy="5614988"/>
          </a:xfrm>
        </p:spPr>
        <p:txBody>
          <a:bodyPr/>
          <a:lstStyle/>
          <a:p>
            <a:r>
              <a:rPr lang="en-US" dirty="0" smtClean="0">
                <a:ea typeface="ＭＳ Ｐゴシック" pitchFamily="34" charset="-128"/>
              </a:rPr>
              <a:t>Operation: Processor controls everything.</a:t>
            </a:r>
          </a:p>
          <a:p>
            <a:pPr lvl="1"/>
            <a:r>
              <a:rPr lang="en-US" b="1" dirty="0" smtClean="0">
                <a:ea typeface="ＭＳ Ｐゴシック" pitchFamily="34" charset="-128"/>
              </a:rPr>
              <a:t>MAR</a:t>
            </a:r>
            <a:r>
              <a:rPr lang="en-US" dirty="0" smtClean="0">
                <a:ea typeface="ＭＳ Ｐゴシック" pitchFamily="34" charset="-128"/>
              </a:rPr>
              <a:t>: Memory address register: which specifies the address in memory  for the next read or write.</a:t>
            </a:r>
          </a:p>
          <a:p>
            <a:pPr lvl="1"/>
            <a:r>
              <a:rPr lang="en-US" b="1" dirty="0" smtClean="0">
                <a:ea typeface="ＭＳ Ｐゴシック" pitchFamily="34" charset="-128"/>
              </a:rPr>
              <a:t>MBR</a:t>
            </a:r>
            <a:r>
              <a:rPr lang="en-US" dirty="0" smtClean="0">
                <a:ea typeface="ＭＳ Ｐゴシック" pitchFamily="34" charset="-128"/>
              </a:rPr>
              <a:t>: Memory buffer register: which contains the data to be written into memory or which receives data read from memory.</a:t>
            </a:r>
          </a:p>
          <a:p>
            <a:pPr lvl="1"/>
            <a:r>
              <a:rPr lang="en-US" b="1" dirty="0" smtClean="0">
                <a:ea typeface="ＭＳ Ｐゴシック" pitchFamily="34" charset="-128"/>
              </a:rPr>
              <a:t>I/O AR</a:t>
            </a:r>
            <a:r>
              <a:rPr lang="en-US" dirty="0" smtClean="0">
                <a:ea typeface="ＭＳ Ｐゴシック" pitchFamily="34" charset="-128"/>
              </a:rPr>
              <a:t>: Address of I/O device</a:t>
            </a:r>
          </a:p>
          <a:p>
            <a:pPr lvl="1"/>
            <a:r>
              <a:rPr lang="en-US" b="1" dirty="0" smtClean="0">
                <a:ea typeface="ＭＳ Ｐゴシック" pitchFamily="34" charset="-128"/>
              </a:rPr>
              <a:t>I/O BR</a:t>
            </a:r>
            <a:r>
              <a:rPr lang="en-US" dirty="0" smtClean="0">
                <a:ea typeface="ＭＳ Ｐゴシック" pitchFamily="34" charset="-128"/>
              </a:rPr>
              <a:t>: Exchange  of  data  between I/O and computer.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88925" y="263525"/>
            <a:ext cx="8577263" cy="608013"/>
          </a:xfrm>
        </p:spPr>
        <p:txBody>
          <a:bodyPr>
            <a:normAutofit fontScale="90000"/>
          </a:bodyPr>
          <a:lstStyle/>
          <a:p>
            <a:r>
              <a:rPr lang="en-US" sz="3600" smtClean="0">
                <a:ea typeface="ＭＳ Ｐゴシック" pitchFamily="34" charset="-128"/>
              </a:rPr>
              <a:t>Simple Computer</a:t>
            </a:r>
          </a:p>
        </p:txBody>
      </p:sp>
      <p:sp>
        <p:nvSpPr>
          <p:cNvPr id="19459" name="Rectangle 3"/>
          <p:cNvSpPr>
            <a:spLocks noGrp="1" noChangeArrowheads="1"/>
          </p:cNvSpPr>
          <p:nvPr>
            <p:ph sz="quarter" idx="1"/>
          </p:nvPr>
        </p:nvSpPr>
        <p:spPr>
          <a:xfrm>
            <a:off x="354013" y="1624012"/>
            <a:ext cx="8478837" cy="5614988"/>
          </a:xfrm>
        </p:spPr>
        <p:txBody>
          <a:bodyPr>
            <a:normAutofit/>
          </a:bodyPr>
          <a:lstStyle/>
          <a:p>
            <a:r>
              <a:rPr lang="en-US" sz="1800" dirty="0" smtClean="0">
                <a:ea typeface="ＭＳ Ｐゴシック" pitchFamily="34" charset="-128"/>
              </a:rPr>
              <a:t>Processor Registers: Within the processor there is a set of registers that provide a level of memory that is faster and smaller than main memory.</a:t>
            </a:r>
          </a:p>
          <a:p>
            <a:pPr lvl="1"/>
            <a:r>
              <a:rPr lang="en-US" sz="1800" dirty="0" smtClean="0">
                <a:ea typeface="ＭＳ Ｐゴシック" pitchFamily="34" charset="-128"/>
              </a:rPr>
              <a:t>User visible registers: Available to programmer </a:t>
            </a:r>
          </a:p>
          <a:p>
            <a:pPr lvl="2"/>
            <a:r>
              <a:rPr lang="en-US" sz="1800" b="1" dirty="0" smtClean="0">
                <a:ea typeface="ＭＳ Ｐゴシック" pitchFamily="34" charset="-128"/>
              </a:rPr>
              <a:t>Data registers</a:t>
            </a:r>
            <a:r>
              <a:rPr lang="en-US" sz="1800" dirty="0" smtClean="0">
                <a:ea typeface="ＭＳ Ｐゴシック" pitchFamily="34" charset="-128"/>
              </a:rPr>
              <a:t>: Can be used by the programmer.</a:t>
            </a:r>
          </a:p>
          <a:p>
            <a:pPr lvl="2"/>
            <a:r>
              <a:rPr lang="en-US" sz="1800" b="1" dirty="0" smtClean="0">
                <a:ea typeface="ＭＳ Ｐゴシック" pitchFamily="34" charset="-128"/>
              </a:rPr>
              <a:t>Address Registers</a:t>
            </a:r>
            <a:r>
              <a:rPr lang="en-US" sz="1800" dirty="0" smtClean="0">
                <a:ea typeface="ＭＳ Ｐゴシック" pitchFamily="34" charset="-128"/>
              </a:rPr>
              <a:t>: Contains Main memory address of data and instructions.</a:t>
            </a:r>
          </a:p>
          <a:p>
            <a:pPr lvl="3"/>
            <a:r>
              <a:rPr lang="en-US" sz="1800" b="1" dirty="0" smtClean="0">
                <a:ea typeface="ＭＳ Ｐゴシック" pitchFamily="34" charset="-128"/>
              </a:rPr>
              <a:t>Index register</a:t>
            </a:r>
            <a:r>
              <a:rPr lang="en-US" sz="1800" dirty="0" smtClean="0">
                <a:ea typeface="ＭＳ Ｐゴシック" pitchFamily="34" charset="-128"/>
              </a:rPr>
              <a:t>: Index to base value</a:t>
            </a:r>
          </a:p>
          <a:p>
            <a:pPr lvl="3"/>
            <a:r>
              <a:rPr lang="en-US" sz="1800" b="1" dirty="0" smtClean="0">
                <a:ea typeface="ＭＳ Ｐゴシック" pitchFamily="34" charset="-128"/>
              </a:rPr>
              <a:t>Segment pointer</a:t>
            </a:r>
            <a:r>
              <a:rPr lang="en-US" sz="1800" dirty="0" smtClean="0">
                <a:ea typeface="ＭＳ Ｐゴシック" pitchFamily="34" charset="-128"/>
              </a:rPr>
              <a:t>: It contains a reference to a particular segment.</a:t>
            </a:r>
          </a:p>
          <a:p>
            <a:pPr lvl="3"/>
            <a:r>
              <a:rPr lang="en-US" sz="1800" b="1" dirty="0" smtClean="0">
                <a:ea typeface="ＭＳ Ｐゴシック" pitchFamily="34" charset="-128"/>
              </a:rPr>
              <a:t>Stack pointer</a:t>
            </a:r>
            <a:r>
              <a:rPr lang="en-US" sz="1800" dirty="0" smtClean="0">
                <a:ea typeface="ＭＳ Ｐゴシック" pitchFamily="34" charset="-128"/>
              </a:rPr>
              <a:t>: Points top of the stack.</a:t>
            </a:r>
          </a:p>
          <a:p>
            <a:pPr lvl="1"/>
            <a:r>
              <a:rPr lang="en-US" sz="1800" b="1" dirty="0" smtClean="0">
                <a:ea typeface="ＭＳ Ｐゴシック" pitchFamily="34" charset="-128"/>
              </a:rPr>
              <a:t>Control and status registers</a:t>
            </a:r>
            <a:r>
              <a:rPr lang="en-US" sz="1800" dirty="0" smtClean="0">
                <a:ea typeface="ＭＳ Ｐゴシック" pitchFamily="34" charset="-128"/>
              </a:rPr>
              <a:t>: These are employed to control the operation of the processor. Differ from machine to machine.</a:t>
            </a:r>
          </a:p>
          <a:p>
            <a:pPr lvl="2"/>
            <a:r>
              <a:rPr lang="en-US" sz="1800" dirty="0" smtClean="0">
                <a:ea typeface="ＭＳ Ｐゴシック" pitchFamily="34" charset="-128"/>
              </a:rPr>
              <a:t>MAR, MBR,I/O AR, and I/O BR</a:t>
            </a:r>
          </a:p>
          <a:p>
            <a:pPr lvl="2"/>
            <a:r>
              <a:rPr lang="en-US" sz="1800" b="1" dirty="0" smtClean="0">
                <a:ea typeface="ＭＳ Ｐゴシック" pitchFamily="34" charset="-128"/>
              </a:rPr>
              <a:t>Program Counter:</a:t>
            </a:r>
            <a:r>
              <a:rPr lang="en-US" sz="1800" dirty="0" smtClean="0">
                <a:ea typeface="ＭＳ Ｐゴシック" pitchFamily="34" charset="-128"/>
              </a:rPr>
              <a:t> Contains the address of the instruction to be fetched.</a:t>
            </a:r>
          </a:p>
          <a:p>
            <a:pPr lvl="2"/>
            <a:r>
              <a:rPr lang="en-US" sz="1800" b="1" dirty="0" smtClean="0">
                <a:ea typeface="ＭＳ Ｐゴシック" pitchFamily="34" charset="-128"/>
              </a:rPr>
              <a:t>Instruction Register</a:t>
            </a:r>
            <a:r>
              <a:rPr lang="en-US" sz="1800" dirty="0" smtClean="0">
                <a:ea typeface="ＭＳ Ｐゴシック" pitchFamily="34" charset="-128"/>
              </a:rPr>
              <a:t>: Contains the instruction most recently fetched.</a:t>
            </a:r>
          </a:p>
          <a:p>
            <a:pPr lvl="2"/>
            <a:r>
              <a:rPr lang="en-US" sz="1800" b="1" dirty="0" smtClean="0">
                <a:ea typeface="ＭＳ Ｐゴシック" pitchFamily="34" charset="-128"/>
              </a:rPr>
              <a:t>PSW:</a:t>
            </a:r>
            <a:r>
              <a:rPr lang="en-US" sz="1800" dirty="0" smtClean="0">
                <a:ea typeface="ＭＳ Ｐゴシック" pitchFamily="34" charset="-128"/>
              </a:rPr>
              <a:t> Program Status word: It is a register or a set of  registers.</a:t>
            </a:r>
          </a:p>
          <a:p>
            <a:pPr lvl="2"/>
            <a:endParaRPr lang="en-US" sz="1800" dirty="0" smtClean="0">
              <a:ea typeface="ＭＳ Ｐゴシック"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84275" y="0"/>
            <a:ext cx="7772400" cy="625475"/>
          </a:xfrm>
        </p:spPr>
        <p:txBody>
          <a:bodyPr>
            <a:normAutofit/>
          </a:bodyPr>
          <a:lstStyle/>
          <a:p>
            <a:r>
              <a:rPr lang="en-US" dirty="0" smtClean="0">
                <a:ea typeface="ＭＳ Ｐゴシック" pitchFamily="34" charset="-128"/>
              </a:rPr>
              <a:t>Simple Computer…</a:t>
            </a:r>
          </a:p>
        </p:txBody>
      </p:sp>
      <p:sp>
        <p:nvSpPr>
          <p:cNvPr id="20483" name="Rectangle 3"/>
          <p:cNvSpPr>
            <a:spLocks noGrp="1" noChangeArrowheads="1"/>
          </p:cNvSpPr>
          <p:nvPr>
            <p:ph sz="quarter" idx="1"/>
          </p:nvPr>
        </p:nvSpPr>
        <p:spPr>
          <a:xfrm>
            <a:off x="304800" y="1524000"/>
            <a:ext cx="6248400" cy="5410200"/>
          </a:xfrm>
        </p:spPr>
        <p:txBody>
          <a:bodyPr>
            <a:normAutofit fontScale="92500" lnSpcReduction="10000"/>
          </a:bodyPr>
          <a:lstStyle/>
          <a:p>
            <a:pPr lvl="1"/>
            <a:r>
              <a:rPr lang="en-US" b="1" dirty="0" smtClean="0">
                <a:ea typeface="ＭＳ Ｐゴシック" pitchFamily="34" charset="-128"/>
              </a:rPr>
              <a:t>PSW:</a:t>
            </a:r>
            <a:r>
              <a:rPr lang="en-US" dirty="0" smtClean="0">
                <a:ea typeface="ＭＳ Ｐゴシック" pitchFamily="34" charset="-128"/>
              </a:rPr>
              <a:t> Program Status word: It is a register or a set of  registers.</a:t>
            </a:r>
          </a:p>
          <a:p>
            <a:pPr lvl="2"/>
            <a:r>
              <a:rPr lang="en-US" b="1" dirty="0" smtClean="0">
                <a:ea typeface="ＭＳ Ｐゴシック" pitchFamily="34" charset="-128"/>
              </a:rPr>
              <a:t>Sign:</a:t>
            </a:r>
            <a:r>
              <a:rPr lang="en-US" dirty="0" smtClean="0">
                <a:ea typeface="ＭＳ Ｐゴシック" pitchFamily="34" charset="-128"/>
              </a:rPr>
              <a:t> contains sign bit of last arithmetic operation</a:t>
            </a:r>
          </a:p>
          <a:p>
            <a:pPr lvl="2"/>
            <a:r>
              <a:rPr lang="en-US" b="1" dirty="0" smtClean="0">
                <a:ea typeface="ＭＳ Ｐゴシック" pitchFamily="34" charset="-128"/>
              </a:rPr>
              <a:t>Zero</a:t>
            </a:r>
            <a:r>
              <a:rPr lang="en-US" dirty="0" smtClean="0">
                <a:ea typeface="ＭＳ Ｐゴシック" pitchFamily="34" charset="-128"/>
              </a:rPr>
              <a:t>: it is set if the result of arithmetic operation is zero</a:t>
            </a:r>
          </a:p>
          <a:p>
            <a:pPr lvl="2"/>
            <a:r>
              <a:rPr lang="en-US" b="1" dirty="0" smtClean="0">
                <a:ea typeface="ＭＳ Ｐゴシック" pitchFamily="34" charset="-128"/>
              </a:rPr>
              <a:t>Carry:</a:t>
            </a:r>
            <a:r>
              <a:rPr lang="en-US" dirty="0" smtClean="0">
                <a:ea typeface="ＭＳ Ｐゴシック" pitchFamily="34" charset="-128"/>
              </a:rPr>
              <a:t> It is set  if there is a carry or borrow.</a:t>
            </a:r>
          </a:p>
          <a:p>
            <a:pPr lvl="2"/>
            <a:r>
              <a:rPr lang="en-US" b="1" dirty="0" smtClean="0">
                <a:ea typeface="ＭＳ Ｐゴシック" pitchFamily="34" charset="-128"/>
              </a:rPr>
              <a:t>Equal:</a:t>
            </a:r>
            <a:r>
              <a:rPr lang="en-US" dirty="0" smtClean="0">
                <a:ea typeface="ＭＳ Ｐゴシック" pitchFamily="34" charset="-128"/>
              </a:rPr>
              <a:t> If the compare result is equality</a:t>
            </a:r>
          </a:p>
          <a:p>
            <a:pPr lvl="2"/>
            <a:r>
              <a:rPr lang="en-US" b="1" dirty="0" smtClean="0">
                <a:ea typeface="ＭＳ Ｐゴシック" pitchFamily="34" charset="-128"/>
              </a:rPr>
              <a:t>Overflow:</a:t>
            </a:r>
            <a:r>
              <a:rPr lang="en-US" dirty="0" smtClean="0">
                <a:ea typeface="ＭＳ Ｐゴシック" pitchFamily="34" charset="-128"/>
              </a:rPr>
              <a:t> It is set if the result is overflow.</a:t>
            </a:r>
          </a:p>
          <a:p>
            <a:pPr lvl="2"/>
            <a:r>
              <a:rPr lang="en-US" b="1" dirty="0" smtClean="0">
                <a:ea typeface="ＭＳ Ｐゴシック" pitchFamily="34" charset="-128"/>
              </a:rPr>
              <a:t>Interrupt enable/disable:</a:t>
            </a:r>
            <a:r>
              <a:rPr lang="en-US" dirty="0" smtClean="0">
                <a:ea typeface="ＭＳ Ｐゴシック" pitchFamily="34" charset="-128"/>
              </a:rPr>
              <a:t> Used to disable or enable interrupts.</a:t>
            </a:r>
          </a:p>
          <a:p>
            <a:pPr lvl="2"/>
            <a:r>
              <a:rPr lang="en-US" b="1" dirty="0" smtClean="0">
                <a:ea typeface="ＭＳ Ｐゴシック" pitchFamily="34" charset="-128"/>
              </a:rPr>
              <a:t>Supervisor:</a:t>
            </a:r>
            <a:r>
              <a:rPr lang="en-US" dirty="0" smtClean="0">
                <a:ea typeface="ＭＳ Ｐゴシック" pitchFamily="34" charset="-128"/>
              </a:rPr>
              <a:t> Indicates whether the processor is executing in supervisor or user mode.</a:t>
            </a:r>
          </a:p>
          <a:p>
            <a:r>
              <a:rPr lang="en-US" sz="1800" b="1" dirty="0" smtClean="0">
                <a:ea typeface="ＭＳ Ｐゴシック" pitchFamily="34" charset="-128"/>
              </a:rPr>
              <a:t>Instruction execution:</a:t>
            </a:r>
          </a:p>
          <a:p>
            <a:pPr lvl="1"/>
            <a:r>
              <a:rPr lang="en-US" dirty="0" smtClean="0">
                <a:ea typeface="ＭＳ Ｐゴシック" pitchFamily="34" charset="-128"/>
              </a:rPr>
              <a:t>Program execution is the main function of the computer.</a:t>
            </a:r>
          </a:p>
          <a:p>
            <a:pPr lvl="1"/>
            <a:r>
              <a:rPr lang="en-US" dirty="0" smtClean="0">
                <a:ea typeface="ＭＳ Ｐゴシック" pitchFamily="34" charset="-128"/>
              </a:rPr>
              <a:t>Instruction fetch  and execute</a:t>
            </a:r>
          </a:p>
        </p:txBody>
      </p:sp>
      <p:grpSp>
        <p:nvGrpSpPr>
          <p:cNvPr id="2" name="Group 4"/>
          <p:cNvGrpSpPr>
            <a:grpSpLocks/>
          </p:cNvGrpSpPr>
          <p:nvPr/>
        </p:nvGrpSpPr>
        <p:grpSpPr bwMode="auto">
          <a:xfrm>
            <a:off x="6619875" y="2036763"/>
            <a:ext cx="2371725" cy="3051175"/>
            <a:chOff x="4170" y="1283"/>
            <a:chExt cx="1494" cy="1922"/>
          </a:xfrm>
        </p:grpSpPr>
        <p:sp>
          <p:nvSpPr>
            <p:cNvPr id="20485" name="Text Box 5"/>
            <p:cNvSpPr txBox="1">
              <a:spLocks noChangeArrowheads="1"/>
            </p:cNvSpPr>
            <p:nvPr/>
          </p:nvSpPr>
          <p:spPr bwMode="auto">
            <a:xfrm>
              <a:off x="4600" y="1283"/>
              <a:ext cx="484" cy="237"/>
            </a:xfrm>
            <a:prstGeom prst="rect">
              <a:avLst/>
            </a:prstGeom>
            <a:noFill/>
            <a:ln w="9525">
              <a:solidFill>
                <a:srgbClr val="000000"/>
              </a:solidFill>
              <a:miter lim="800000"/>
              <a:headEnd/>
              <a:tailEnd/>
            </a:ln>
          </p:spPr>
          <p:txBody>
            <a:bodyPr>
              <a:spAutoFit/>
            </a:bodyPr>
            <a:lstStyle/>
            <a:p>
              <a:pPr>
                <a:spcBef>
                  <a:spcPct val="50000"/>
                </a:spcBef>
              </a:pPr>
              <a:r>
                <a:rPr lang="en-US">
                  <a:latin typeface="Helvetica" charset="0"/>
                </a:rPr>
                <a:t>Start</a:t>
              </a:r>
            </a:p>
          </p:txBody>
        </p:sp>
        <p:sp>
          <p:nvSpPr>
            <p:cNvPr id="20486" name="Text Box 6"/>
            <p:cNvSpPr txBox="1">
              <a:spLocks noChangeArrowheads="1"/>
            </p:cNvSpPr>
            <p:nvPr/>
          </p:nvSpPr>
          <p:spPr bwMode="auto">
            <a:xfrm>
              <a:off x="4446" y="1786"/>
              <a:ext cx="1218" cy="410"/>
            </a:xfrm>
            <a:prstGeom prst="rect">
              <a:avLst/>
            </a:prstGeom>
            <a:noFill/>
            <a:ln w="9525">
              <a:solidFill>
                <a:srgbClr val="000000"/>
              </a:solidFill>
              <a:miter lim="800000"/>
              <a:headEnd/>
              <a:tailEnd/>
            </a:ln>
          </p:spPr>
          <p:txBody>
            <a:bodyPr>
              <a:spAutoFit/>
            </a:bodyPr>
            <a:lstStyle/>
            <a:p>
              <a:pPr>
                <a:spcBef>
                  <a:spcPct val="50000"/>
                </a:spcBef>
              </a:pPr>
              <a:r>
                <a:rPr lang="en-US" dirty="0">
                  <a:latin typeface="Helvetica" charset="0"/>
                </a:rPr>
                <a:t>Fetch the next instruction</a:t>
              </a:r>
            </a:p>
          </p:txBody>
        </p:sp>
        <p:sp>
          <p:nvSpPr>
            <p:cNvPr id="20487" name="Text Box 7"/>
            <p:cNvSpPr txBox="1">
              <a:spLocks noChangeArrowheads="1"/>
            </p:cNvSpPr>
            <p:nvPr/>
          </p:nvSpPr>
          <p:spPr bwMode="auto">
            <a:xfrm>
              <a:off x="4469" y="2351"/>
              <a:ext cx="1191" cy="410"/>
            </a:xfrm>
            <a:prstGeom prst="rect">
              <a:avLst/>
            </a:prstGeom>
            <a:noFill/>
            <a:ln w="9525">
              <a:solidFill>
                <a:srgbClr val="000000"/>
              </a:solidFill>
              <a:miter lim="800000"/>
              <a:headEnd/>
              <a:tailEnd/>
            </a:ln>
          </p:spPr>
          <p:txBody>
            <a:bodyPr>
              <a:spAutoFit/>
            </a:bodyPr>
            <a:lstStyle/>
            <a:p>
              <a:pPr>
                <a:spcBef>
                  <a:spcPct val="50000"/>
                </a:spcBef>
              </a:pPr>
              <a:r>
                <a:rPr lang="en-US">
                  <a:latin typeface="Helvetica" charset="0"/>
                </a:rPr>
                <a:t>Execute the next instruction</a:t>
              </a:r>
            </a:p>
          </p:txBody>
        </p:sp>
        <p:sp>
          <p:nvSpPr>
            <p:cNvPr id="20488" name="Text Box 8"/>
            <p:cNvSpPr txBox="1">
              <a:spLocks noChangeArrowheads="1"/>
            </p:cNvSpPr>
            <p:nvPr/>
          </p:nvSpPr>
          <p:spPr bwMode="auto">
            <a:xfrm>
              <a:off x="4796" y="2968"/>
              <a:ext cx="484" cy="237"/>
            </a:xfrm>
            <a:prstGeom prst="rect">
              <a:avLst/>
            </a:prstGeom>
            <a:noFill/>
            <a:ln w="9525">
              <a:solidFill>
                <a:srgbClr val="000000"/>
              </a:solidFill>
              <a:miter lim="800000"/>
              <a:headEnd/>
              <a:tailEnd/>
            </a:ln>
          </p:spPr>
          <p:txBody>
            <a:bodyPr>
              <a:spAutoFit/>
            </a:bodyPr>
            <a:lstStyle/>
            <a:p>
              <a:pPr>
                <a:spcBef>
                  <a:spcPct val="50000"/>
                </a:spcBef>
              </a:pPr>
              <a:r>
                <a:rPr lang="en-US">
                  <a:latin typeface="Helvetica" charset="0"/>
                </a:rPr>
                <a:t>Halt</a:t>
              </a:r>
            </a:p>
          </p:txBody>
        </p:sp>
        <p:sp>
          <p:nvSpPr>
            <p:cNvPr id="20489" name="Line 9"/>
            <p:cNvSpPr>
              <a:spLocks noChangeShapeType="1"/>
            </p:cNvSpPr>
            <p:nvPr/>
          </p:nvSpPr>
          <p:spPr bwMode="auto">
            <a:xfrm flipH="1">
              <a:off x="4831" y="1513"/>
              <a:ext cx="7" cy="269"/>
            </a:xfrm>
            <a:prstGeom prst="line">
              <a:avLst/>
            </a:prstGeom>
            <a:noFill/>
            <a:ln w="9525">
              <a:solidFill>
                <a:schemeClr val="tx1"/>
              </a:solidFill>
              <a:round/>
              <a:headEnd/>
              <a:tailEnd type="triangle" w="med" len="med"/>
            </a:ln>
          </p:spPr>
          <p:txBody>
            <a:bodyPr wrap="none" anchor="ctr"/>
            <a:lstStyle/>
            <a:p>
              <a:endParaRPr lang="en-US"/>
            </a:p>
          </p:txBody>
        </p:sp>
        <p:sp>
          <p:nvSpPr>
            <p:cNvPr id="20490" name="Line 10"/>
            <p:cNvSpPr>
              <a:spLocks noChangeShapeType="1"/>
            </p:cNvSpPr>
            <p:nvPr/>
          </p:nvSpPr>
          <p:spPr bwMode="auto">
            <a:xfrm>
              <a:off x="4838" y="2189"/>
              <a:ext cx="0" cy="153"/>
            </a:xfrm>
            <a:prstGeom prst="line">
              <a:avLst/>
            </a:prstGeom>
            <a:noFill/>
            <a:ln w="9525">
              <a:solidFill>
                <a:schemeClr val="tx1"/>
              </a:solidFill>
              <a:round/>
              <a:headEnd/>
              <a:tailEnd type="triangle" w="med" len="med"/>
            </a:ln>
          </p:spPr>
          <p:txBody>
            <a:bodyPr wrap="none" anchor="ctr"/>
            <a:lstStyle/>
            <a:p>
              <a:endParaRPr lang="en-US"/>
            </a:p>
          </p:txBody>
        </p:sp>
        <p:sp>
          <p:nvSpPr>
            <p:cNvPr id="20491" name="Line 11"/>
            <p:cNvSpPr>
              <a:spLocks noChangeShapeType="1"/>
            </p:cNvSpPr>
            <p:nvPr/>
          </p:nvSpPr>
          <p:spPr bwMode="auto">
            <a:xfrm>
              <a:off x="4900" y="2757"/>
              <a:ext cx="0" cy="200"/>
            </a:xfrm>
            <a:prstGeom prst="line">
              <a:avLst/>
            </a:prstGeom>
            <a:noFill/>
            <a:ln w="9525">
              <a:solidFill>
                <a:schemeClr val="tx1"/>
              </a:solidFill>
              <a:round/>
              <a:headEnd/>
              <a:tailEnd type="triangle" w="med" len="med"/>
            </a:ln>
          </p:spPr>
          <p:txBody>
            <a:bodyPr wrap="none" anchor="ctr"/>
            <a:lstStyle/>
            <a:p>
              <a:endParaRPr lang="en-US"/>
            </a:p>
          </p:txBody>
        </p:sp>
        <p:sp>
          <p:nvSpPr>
            <p:cNvPr id="20492" name="Line 12"/>
            <p:cNvSpPr>
              <a:spLocks noChangeShapeType="1"/>
            </p:cNvSpPr>
            <p:nvPr/>
          </p:nvSpPr>
          <p:spPr bwMode="auto">
            <a:xfrm flipH="1" flipV="1">
              <a:off x="4178" y="2842"/>
              <a:ext cx="722" cy="7"/>
            </a:xfrm>
            <a:prstGeom prst="line">
              <a:avLst/>
            </a:prstGeom>
            <a:noFill/>
            <a:ln w="9525">
              <a:solidFill>
                <a:schemeClr val="tx1"/>
              </a:solidFill>
              <a:round/>
              <a:headEnd/>
              <a:tailEnd/>
            </a:ln>
          </p:spPr>
          <p:txBody>
            <a:bodyPr wrap="none" anchor="ctr"/>
            <a:lstStyle/>
            <a:p>
              <a:endParaRPr lang="en-US"/>
            </a:p>
          </p:txBody>
        </p:sp>
        <p:sp>
          <p:nvSpPr>
            <p:cNvPr id="20493" name="Line 13"/>
            <p:cNvSpPr>
              <a:spLocks noChangeShapeType="1"/>
            </p:cNvSpPr>
            <p:nvPr/>
          </p:nvSpPr>
          <p:spPr bwMode="auto">
            <a:xfrm flipV="1">
              <a:off x="4178" y="1789"/>
              <a:ext cx="0" cy="1045"/>
            </a:xfrm>
            <a:prstGeom prst="line">
              <a:avLst/>
            </a:prstGeom>
            <a:noFill/>
            <a:ln w="9525">
              <a:solidFill>
                <a:schemeClr val="tx1"/>
              </a:solidFill>
              <a:round/>
              <a:headEnd/>
              <a:tailEnd/>
            </a:ln>
          </p:spPr>
          <p:txBody>
            <a:bodyPr wrap="none" anchor="ctr"/>
            <a:lstStyle/>
            <a:p>
              <a:endParaRPr lang="en-US"/>
            </a:p>
          </p:txBody>
        </p:sp>
        <p:sp>
          <p:nvSpPr>
            <p:cNvPr id="20494" name="Line 14"/>
            <p:cNvSpPr>
              <a:spLocks noChangeShapeType="1"/>
            </p:cNvSpPr>
            <p:nvPr/>
          </p:nvSpPr>
          <p:spPr bwMode="auto">
            <a:xfrm flipV="1">
              <a:off x="4170" y="1651"/>
              <a:ext cx="661" cy="131"/>
            </a:xfrm>
            <a:prstGeom prst="line">
              <a:avLst/>
            </a:prstGeom>
            <a:noFill/>
            <a:ln w="9525">
              <a:solidFill>
                <a:schemeClr val="tx1"/>
              </a:solidFill>
              <a:round/>
              <a:headEnd/>
              <a:tailEnd type="triangle" w="med" len="med"/>
            </a:ln>
          </p:spPr>
          <p:txBody>
            <a:bodyPr wrap="none" anchor="ctr"/>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76200"/>
            <a:ext cx="8229600" cy="1143000"/>
          </a:xfrm>
        </p:spPr>
        <p:txBody>
          <a:bodyPr/>
          <a:lstStyle/>
          <a:p>
            <a:r>
              <a:rPr lang="en-US" dirty="0" smtClean="0">
                <a:ea typeface="ＭＳ Ｐゴシック" pitchFamily="34" charset="-128"/>
              </a:rPr>
              <a:t>Simple computer…</a:t>
            </a:r>
          </a:p>
        </p:txBody>
      </p:sp>
      <p:sp>
        <p:nvSpPr>
          <p:cNvPr id="21507" name="Rectangle 3"/>
          <p:cNvSpPr>
            <a:spLocks noGrp="1" noChangeArrowheads="1"/>
          </p:cNvSpPr>
          <p:nvPr>
            <p:ph sz="quarter" idx="1"/>
          </p:nvPr>
        </p:nvSpPr>
        <p:spPr>
          <a:xfrm>
            <a:off x="354013" y="1395412"/>
            <a:ext cx="8285162" cy="5614988"/>
          </a:xfrm>
        </p:spPr>
        <p:txBody>
          <a:bodyPr>
            <a:normAutofit/>
          </a:bodyPr>
          <a:lstStyle/>
          <a:p>
            <a:r>
              <a:rPr lang="en-US" b="1" dirty="0" smtClean="0">
                <a:ea typeface="ＭＳ Ｐゴシック" pitchFamily="34" charset="-128"/>
              </a:rPr>
              <a:t>Fetching:</a:t>
            </a:r>
            <a:r>
              <a:rPr lang="en-US" dirty="0" smtClean="0">
                <a:ea typeface="ＭＳ Ｐゴシック" pitchFamily="34" charset="-128"/>
              </a:rPr>
              <a:t> Bringing the instructions from the main memory.</a:t>
            </a:r>
          </a:p>
          <a:p>
            <a:pPr lvl="1"/>
            <a:r>
              <a:rPr lang="en-US" dirty="0" smtClean="0">
                <a:ea typeface="ＭＳ Ｐゴシック" pitchFamily="34" charset="-128"/>
              </a:rPr>
              <a:t>PC: Contains the address of the next instruction to be fetched. </a:t>
            </a:r>
          </a:p>
          <a:p>
            <a:pPr lvl="2"/>
            <a:r>
              <a:rPr lang="en-US" dirty="0" smtClean="0">
                <a:ea typeface="ＭＳ Ｐゴシック" pitchFamily="34" charset="-128"/>
              </a:rPr>
              <a:t>Incremented unless told otherwise</a:t>
            </a:r>
          </a:p>
          <a:p>
            <a:r>
              <a:rPr lang="en-US" b="1" dirty="0" smtClean="0">
                <a:ea typeface="ＭＳ Ｐゴシック" pitchFamily="34" charset="-128"/>
              </a:rPr>
              <a:t>Execute:</a:t>
            </a:r>
          </a:p>
          <a:p>
            <a:pPr lvl="1"/>
            <a:r>
              <a:rPr lang="en-US" dirty="0" smtClean="0">
                <a:ea typeface="ＭＳ Ｐゴシック" pitchFamily="34" charset="-128"/>
              </a:rPr>
              <a:t>The processor interprets the instructions and performs the required action.</a:t>
            </a:r>
          </a:p>
          <a:p>
            <a:pPr lvl="2"/>
            <a:r>
              <a:rPr lang="en-US" b="1" dirty="0" smtClean="0">
                <a:ea typeface="ＭＳ Ｐゴシック" pitchFamily="34" charset="-128"/>
              </a:rPr>
              <a:t>Processor-memory:</a:t>
            </a:r>
            <a:r>
              <a:rPr lang="en-US" dirty="0" smtClean="0">
                <a:ea typeface="ＭＳ Ｐゴシック" pitchFamily="34" charset="-128"/>
              </a:rPr>
              <a:t> Transfer data from the memory</a:t>
            </a:r>
          </a:p>
          <a:p>
            <a:pPr lvl="2"/>
            <a:r>
              <a:rPr lang="en-US" b="1" dirty="0" smtClean="0">
                <a:ea typeface="ＭＳ Ｐゴシック" pitchFamily="34" charset="-128"/>
              </a:rPr>
              <a:t>Processor-I/O-</a:t>
            </a:r>
            <a:r>
              <a:rPr lang="en-US" dirty="0" smtClean="0">
                <a:ea typeface="ＭＳ Ｐゴシック" pitchFamily="34" charset="-128"/>
              </a:rPr>
              <a:t> transfer data from peripheral device from the memory.</a:t>
            </a:r>
          </a:p>
          <a:p>
            <a:pPr lvl="2"/>
            <a:r>
              <a:rPr lang="en-US" b="1" dirty="0" smtClean="0">
                <a:ea typeface="ＭＳ Ｐゴシック" pitchFamily="34" charset="-128"/>
              </a:rPr>
              <a:t>Data processing:</a:t>
            </a:r>
            <a:r>
              <a:rPr lang="en-US" dirty="0" smtClean="0">
                <a:ea typeface="ＭＳ Ｐゴシック" pitchFamily="34" charset="-128"/>
              </a:rPr>
              <a:t> Arithmetic and logic operations</a:t>
            </a:r>
          </a:p>
          <a:p>
            <a:pPr lvl="2"/>
            <a:r>
              <a:rPr lang="en-US" b="1" dirty="0" smtClean="0">
                <a:ea typeface="ＭＳ Ｐゴシック" pitchFamily="34" charset="-128"/>
              </a:rPr>
              <a:t>Control:</a:t>
            </a:r>
            <a:r>
              <a:rPr lang="en-US" dirty="0" smtClean="0">
                <a:ea typeface="ＭＳ Ｐゴシック" pitchFamily="34" charset="-128"/>
              </a:rPr>
              <a:t> The instructions may specify the sequence of the next instruction to be fetched.</a:t>
            </a:r>
          </a:p>
          <a:p>
            <a:pPr lvl="1">
              <a:buFont typeface="Monotype Sorts" charset="2"/>
              <a:buNone/>
            </a:pPr>
            <a:endParaRPr lang="en-US" dirty="0" smtClean="0">
              <a:ea typeface="ＭＳ Ｐゴシック"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88925" y="176213"/>
            <a:ext cx="8577263" cy="833437"/>
          </a:xfrm>
        </p:spPr>
        <p:txBody>
          <a:bodyPr/>
          <a:lstStyle/>
          <a:p>
            <a:r>
              <a:rPr lang="en-US" smtClean="0">
                <a:ea typeface="ＭＳ Ｐゴシック" pitchFamily="34" charset="-128"/>
              </a:rPr>
              <a:t>Interrupt processing</a:t>
            </a:r>
          </a:p>
        </p:txBody>
      </p:sp>
      <p:sp>
        <p:nvSpPr>
          <p:cNvPr id="23555" name="Rectangle 3"/>
          <p:cNvSpPr>
            <a:spLocks noGrp="1" noChangeArrowheads="1"/>
          </p:cNvSpPr>
          <p:nvPr>
            <p:ph sz="quarter" idx="1"/>
          </p:nvPr>
        </p:nvSpPr>
        <p:spPr>
          <a:xfrm>
            <a:off x="354013" y="1336675"/>
            <a:ext cx="8561387" cy="2244725"/>
          </a:xfrm>
        </p:spPr>
        <p:txBody>
          <a:bodyPr>
            <a:normAutofit fontScale="92500"/>
          </a:bodyPr>
          <a:lstStyle/>
          <a:p>
            <a:r>
              <a:rPr lang="en-US" dirty="0" smtClean="0">
                <a:ea typeface="ＭＳ Ｐゴシック" pitchFamily="34" charset="-128"/>
              </a:rPr>
              <a:t>To improve the performance, interrupts are provided.</a:t>
            </a:r>
          </a:p>
          <a:p>
            <a:r>
              <a:rPr lang="en-US" dirty="0" smtClean="0">
                <a:ea typeface="ＭＳ Ｐゴシック" pitchFamily="34" charset="-128"/>
              </a:rPr>
              <a:t>With interrupts, the processor can be engaged in executing other  while an I/O operation is in progress.</a:t>
            </a:r>
          </a:p>
          <a:p>
            <a:r>
              <a:rPr lang="en-US" dirty="0" smtClean="0">
                <a:ea typeface="ＭＳ Ｐゴシック" pitchFamily="34" charset="-128"/>
              </a:rPr>
              <a:t> Interrupt cycle is added to the instruction cycle</a:t>
            </a:r>
            <a:r>
              <a:rPr lang="en-US" dirty="0" smtClean="0">
                <a:ea typeface="ＭＳ Ｐゴシック" pitchFamily="34" charset="-128"/>
              </a:rPr>
              <a:t>.</a:t>
            </a:r>
            <a:endParaRPr lang="en-US" dirty="0" smtClean="0">
              <a:ea typeface="ＭＳ Ｐゴシック" pitchFamily="34" charset="-128"/>
            </a:endParaRPr>
          </a:p>
        </p:txBody>
      </p:sp>
      <p:grpSp>
        <p:nvGrpSpPr>
          <p:cNvPr id="23" name="Group 22"/>
          <p:cNvGrpSpPr/>
          <p:nvPr/>
        </p:nvGrpSpPr>
        <p:grpSpPr>
          <a:xfrm>
            <a:off x="1676400" y="3162300"/>
            <a:ext cx="5822950" cy="3467100"/>
            <a:chOff x="1676400" y="3048000"/>
            <a:chExt cx="5822950" cy="3467100"/>
          </a:xfrm>
        </p:grpSpPr>
        <p:sp>
          <p:nvSpPr>
            <p:cNvPr id="23556" name="Text Box 4"/>
            <p:cNvSpPr txBox="1">
              <a:spLocks noChangeArrowheads="1"/>
            </p:cNvSpPr>
            <p:nvPr/>
          </p:nvSpPr>
          <p:spPr bwMode="auto">
            <a:xfrm>
              <a:off x="3683000" y="3048000"/>
              <a:ext cx="768350" cy="376238"/>
            </a:xfrm>
            <a:prstGeom prst="rect">
              <a:avLst/>
            </a:prstGeom>
            <a:noFill/>
            <a:ln w="9525">
              <a:solidFill>
                <a:srgbClr val="000000"/>
              </a:solidFill>
              <a:miter lim="800000"/>
              <a:headEnd/>
              <a:tailEnd/>
            </a:ln>
          </p:spPr>
          <p:txBody>
            <a:bodyPr>
              <a:spAutoFit/>
            </a:bodyPr>
            <a:lstStyle/>
            <a:p>
              <a:pPr>
                <a:spcBef>
                  <a:spcPct val="50000"/>
                </a:spcBef>
              </a:pPr>
              <a:r>
                <a:rPr lang="en-US">
                  <a:latin typeface="Helvetica" charset="0"/>
                </a:rPr>
                <a:t>Start</a:t>
              </a:r>
            </a:p>
          </p:txBody>
        </p:sp>
        <p:sp>
          <p:nvSpPr>
            <p:cNvPr id="23557" name="Text Box 5"/>
            <p:cNvSpPr txBox="1">
              <a:spLocks noChangeArrowheads="1"/>
            </p:cNvSpPr>
            <p:nvPr/>
          </p:nvSpPr>
          <p:spPr bwMode="auto">
            <a:xfrm>
              <a:off x="3432175" y="3846513"/>
              <a:ext cx="1933575" cy="650875"/>
            </a:xfrm>
            <a:prstGeom prst="rect">
              <a:avLst/>
            </a:prstGeom>
            <a:noFill/>
            <a:ln w="9525">
              <a:solidFill>
                <a:srgbClr val="000000"/>
              </a:solidFill>
              <a:miter lim="800000"/>
              <a:headEnd/>
              <a:tailEnd/>
            </a:ln>
          </p:spPr>
          <p:txBody>
            <a:bodyPr>
              <a:spAutoFit/>
            </a:bodyPr>
            <a:lstStyle/>
            <a:p>
              <a:pPr>
                <a:spcBef>
                  <a:spcPct val="50000"/>
                </a:spcBef>
              </a:pPr>
              <a:r>
                <a:rPr lang="en-US" dirty="0">
                  <a:latin typeface="Helvetica" charset="0"/>
                </a:rPr>
                <a:t>Fetch the next instruction</a:t>
              </a:r>
            </a:p>
          </p:txBody>
        </p:sp>
        <p:sp>
          <p:nvSpPr>
            <p:cNvPr id="23558" name="Text Box 6"/>
            <p:cNvSpPr txBox="1">
              <a:spLocks noChangeArrowheads="1"/>
            </p:cNvSpPr>
            <p:nvPr/>
          </p:nvSpPr>
          <p:spPr bwMode="auto">
            <a:xfrm>
              <a:off x="3475037" y="4743450"/>
              <a:ext cx="1890713" cy="650875"/>
            </a:xfrm>
            <a:prstGeom prst="rect">
              <a:avLst/>
            </a:prstGeom>
            <a:noFill/>
            <a:ln w="9525">
              <a:solidFill>
                <a:srgbClr val="000000"/>
              </a:solidFill>
              <a:miter lim="800000"/>
              <a:headEnd/>
              <a:tailEnd/>
            </a:ln>
          </p:spPr>
          <p:txBody>
            <a:bodyPr>
              <a:spAutoFit/>
            </a:bodyPr>
            <a:lstStyle/>
            <a:p>
              <a:pPr>
                <a:spcBef>
                  <a:spcPct val="50000"/>
                </a:spcBef>
              </a:pPr>
              <a:r>
                <a:rPr lang="en-US" dirty="0">
                  <a:latin typeface="Helvetica" charset="0"/>
                </a:rPr>
                <a:t>Execute the next instruction</a:t>
              </a:r>
            </a:p>
          </p:txBody>
        </p:sp>
        <p:sp>
          <p:nvSpPr>
            <p:cNvPr id="23559" name="Text Box 7"/>
            <p:cNvSpPr txBox="1">
              <a:spLocks noChangeArrowheads="1"/>
            </p:cNvSpPr>
            <p:nvPr/>
          </p:nvSpPr>
          <p:spPr bwMode="auto">
            <a:xfrm>
              <a:off x="6065837" y="4870450"/>
              <a:ext cx="768350" cy="376238"/>
            </a:xfrm>
            <a:prstGeom prst="rect">
              <a:avLst/>
            </a:prstGeom>
            <a:noFill/>
            <a:ln w="9525">
              <a:solidFill>
                <a:srgbClr val="000000"/>
              </a:solidFill>
              <a:miter lim="800000"/>
              <a:headEnd/>
              <a:tailEnd/>
            </a:ln>
          </p:spPr>
          <p:txBody>
            <a:bodyPr>
              <a:spAutoFit/>
            </a:bodyPr>
            <a:lstStyle/>
            <a:p>
              <a:pPr>
                <a:spcBef>
                  <a:spcPct val="50000"/>
                </a:spcBef>
              </a:pPr>
              <a:r>
                <a:rPr lang="en-US">
                  <a:latin typeface="Helvetica" charset="0"/>
                </a:rPr>
                <a:t>Halt</a:t>
              </a:r>
            </a:p>
          </p:txBody>
        </p:sp>
        <p:sp>
          <p:nvSpPr>
            <p:cNvPr id="23560" name="Line 8"/>
            <p:cNvSpPr>
              <a:spLocks noChangeShapeType="1"/>
            </p:cNvSpPr>
            <p:nvPr/>
          </p:nvSpPr>
          <p:spPr bwMode="auto">
            <a:xfrm flipH="1">
              <a:off x="4049712" y="3413125"/>
              <a:ext cx="11113" cy="427038"/>
            </a:xfrm>
            <a:prstGeom prst="line">
              <a:avLst/>
            </a:prstGeom>
            <a:noFill/>
            <a:ln w="9525">
              <a:solidFill>
                <a:schemeClr val="tx1"/>
              </a:solidFill>
              <a:round/>
              <a:headEnd/>
              <a:tailEnd type="triangle" w="med" len="med"/>
            </a:ln>
          </p:spPr>
          <p:txBody>
            <a:bodyPr wrap="none" anchor="ctr"/>
            <a:lstStyle/>
            <a:p>
              <a:endParaRPr lang="en-US"/>
            </a:p>
          </p:txBody>
        </p:sp>
        <p:sp>
          <p:nvSpPr>
            <p:cNvPr id="23561" name="Line 9"/>
            <p:cNvSpPr>
              <a:spLocks noChangeShapeType="1"/>
            </p:cNvSpPr>
            <p:nvPr/>
          </p:nvSpPr>
          <p:spPr bwMode="auto">
            <a:xfrm>
              <a:off x="4060825" y="4486275"/>
              <a:ext cx="0" cy="242888"/>
            </a:xfrm>
            <a:prstGeom prst="line">
              <a:avLst/>
            </a:prstGeom>
            <a:noFill/>
            <a:ln w="9525">
              <a:solidFill>
                <a:schemeClr val="tx1"/>
              </a:solidFill>
              <a:round/>
              <a:headEnd/>
              <a:tailEnd type="triangle" w="med" len="med"/>
            </a:ln>
          </p:spPr>
          <p:txBody>
            <a:bodyPr wrap="none" anchor="ctr"/>
            <a:lstStyle/>
            <a:p>
              <a:endParaRPr lang="en-US"/>
            </a:p>
          </p:txBody>
        </p:sp>
        <p:sp>
          <p:nvSpPr>
            <p:cNvPr id="23562" name="Line 10"/>
            <p:cNvSpPr>
              <a:spLocks noChangeShapeType="1"/>
            </p:cNvSpPr>
            <p:nvPr/>
          </p:nvSpPr>
          <p:spPr bwMode="auto">
            <a:xfrm>
              <a:off x="4159250" y="5387975"/>
              <a:ext cx="0" cy="317500"/>
            </a:xfrm>
            <a:prstGeom prst="line">
              <a:avLst/>
            </a:prstGeom>
            <a:noFill/>
            <a:ln w="9525">
              <a:solidFill>
                <a:schemeClr val="tx1"/>
              </a:solidFill>
              <a:round/>
              <a:headEnd/>
              <a:tailEnd type="triangle" w="med" len="med"/>
            </a:ln>
          </p:spPr>
          <p:txBody>
            <a:bodyPr wrap="none" anchor="ctr"/>
            <a:lstStyle/>
            <a:p>
              <a:endParaRPr lang="en-US"/>
            </a:p>
          </p:txBody>
        </p:sp>
        <p:sp>
          <p:nvSpPr>
            <p:cNvPr id="23563" name="Line 11"/>
            <p:cNvSpPr>
              <a:spLocks noChangeShapeType="1"/>
            </p:cNvSpPr>
            <p:nvPr/>
          </p:nvSpPr>
          <p:spPr bwMode="auto">
            <a:xfrm flipV="1">
              <a:off x="3013075" y="3851275"/>
              <a:ext cx="0" cy="1658938"/>
            </a:xfrm>
            <a:prstGeom prst="line">
              <a:avLst/>
            </a:prstGeom>
            <a:noFill/>
            <a:ln w="9525">
              <a:solidFill>
                <a:schemeClr val="tx1"/>
              </a:solidFill>
              <a:round/>
              <a:headEnd/>
              <a:tailEnd/>
            </a:ln>
          </p:spPr>
          <p:txBody>
            <a:bodyPr wrap="none" anchor="ctr"/>
            <a:lstStyle/>
            <a:p>
              <a:endParaRPr lang="en-US"/>
            </a:p>
          </p:txBody>
        </p:sp>
        <p:sp>
          <p:nvSpPr>
            <p:cNvPr id="23564" name="Line 12"/>
            <p:cNvSpPr>
              <a:spLocks noChangeShapeType="1"/>
            </p:cNvSpPr>
            <p:nvPr/>
          </p:nvSpPr>
          <p:spPr bwMode="auto">
            <a:xfrm flipV="1">
              <a:off x="3000375" y="3632200"/>
              <a:ext cx="1049337" cy="207963"/>
            </a:xfrm>
            <a:prstGeom prst="line">
              <a:avLst/>
            </a:prstGeom>
            <a:noFill/>
            <a:ln w="9525">
              <a:solidFill>
                <a:schemeClr val="tx1"/>
              </a:solidFill>
              <a:round/>
              <a:headEnd/>
              <a:tailEnd type="triangle" w="med" len="med"/>
            </a:ln>
          </p:spPr>
          <p:txBody>
            <a:bodyPr wrap="none" anchor="ctr"/>
            <a:lstStyle/>
            <a:p>
              <a:endParaRPr lang="en-US"/>
            </a:p>
          </p:txBody>
        </p:sp>
        <p:sp>
          <p:nvSpPr>
            <p:cNvPr id="23565" name="Text Box 13"/>
            <p:cNvSpPr txBox="1">
              <a:spLocks noChangeArrowheads="1"/>
            </p:cNvSpPr>
            <p:nvPr/>
          </p:nvSpPr>
          <p:spPr bwMode="auto">
            <a:xfrm>
              <a:off x="3468687" y="5726113"/>
              <a:ext cx="2182813" cy="788987"/>
            </a:xfrm>
            <a:prstGeom prst="rect">
              <a:avLst/>
            </a:prstGeom>
            <a:noFill/>
            <a:ln w="9525">
              <a:solidFill>
                <a:srgbClr val="000000"/>
              </a:solidFill>
              <a:miter lim="800000"/>
              <a:headEnd/>
              <a:tailEnd/>
            </a:ln>
          </p:spPr>
          <p:txBody>
            <a:bodyPr>
              <a:spAutoFit/>
            </a:bodyPr>
            <a:lstStyle/>
            <a:p>
              <a:pPr>
                <a:spcBef>
                  <a:spcPct val="50000"/>
                </a:spcBef>
              </a:pPr>
              <a:r>
                <a:rPr lang="en-US">
                  <a:latin typeface="Helvetica" charset="0"/>
                </a:rPr>
                <a:t>Check for interrupt</a:t>
              </a:r>
            </a:p>
            <a:p>
              <a:pPr>
                <a:spcBef>
                  <a:spcPct val="50000"/>
                </a:spcBef>
              </a:pPr>
              <a:r>
                <a:rPr lang="en-US">
                  <a:latin typeface="Helvetica" charset="0"/>
                </a:rPr>
                <a:t>Process Interrupt.</a:t>
              </a:r>
            </a:p>
          </p:txBody>
        </p:sp>
        <p:sp>
          <p:nvSpPr>
            <p:cNvPr id="23566" name="Line 14"/>
            <p:cNvSpPr>
              <a:spLocks noChangeShapeType="1"/>
            </p:cNvSpPr>
            <p:nvPr/>
          </p:nvSpPr>
          <p:spPr bwMode="auto">
            <a:xfrm>
              <a:off x="5354637" y="5059363"/>
              <a:ext cx="695325" cy="11112"/>
            </a:xfrm>
            <a:prstGeom prst="line">
              <a:avLst/>
            </a:prstGeom>
            <a:noFill/>
            <a:ln w="9525">
              <a:solidFill>
                <a:schemeClr val="tx1"/>
              </a:solidFill>
              <a:round/>
              <a:headEnd/>
              <a:tailEnd type="triangle" w="med" len="med"/>
            </a:ln>
          </p:spPr>
          <p:txBody>
            <a:bodyPr wrap="none" anchor="ctr"/>
            <a:lstStyle/>
            <a:p>
              <a:endParaRPr lang="en-US"/>
            </a:p>
          </p:txBody>
        </p:sp>
        <p:sp>
          <p:nvSpPr>
            <p:cNvPr id="23567" name="Line 15"/>
            <p:cNvSpPr>
              <a:spLocks noChangeShapeType="1"/>
            </p:cNvSpPr>
            <p:nvPr/>
          </p:nvSpPr>
          <p:spPr bwMode="auto">
            <a:xfrm>
              <a:off x="3001962" y="5473700"/>
              <a:ext cx="0" cy="646113"/>
            </a:xfrm>
            <a:prstGeom prst="line">
              <a:avLst/>
            </a:prstGeom>
            <a:noFill/>
            <a:ln w="9525">
              <a:solidFill>
                <a:schemeClr val="tx1"/>
              </a:solidFill>
              <a:round/>
              <a:headEnd/>
              <a:tailEnd/>
            </a:ln>
          </p:spPr>
          <p:txBody>
            <a:bodyPr wrap="none" anchor="ctr"/>
            <a:lstStyle/>
            <a:p>
              <a:endParaRPr lang="en-US"/>
            </a:p>
          </p:txBody>
        </p:sp>
        <p:sp>
          <p:nvSpPr>
            <p:cNvPr id="23568" name="Line 16"/>
            <p:cNvSpPr>
              <a:spLocks noChangeShapeType="1"/>
            </p:cNvSpPr>
            <p:nvPr/>
          </p:nvSpPr>
          <p:spPr bwMode="auto">
            <a:xfrm>
              <a:off x="3025775" y="6083300"/>
              <a:ext cx="427037" cy="0"/>
            </a:xfrm>
            <a:prstGeom prst="line">
              <a:avLst/>
            </a:prstGeom>
            <a:noFill/>
            <a:ln w="9525">
              <a:solidFill>
                <a:schemeClr val="tx1"/>
              </a:solidFill>
              <a:round/>
              <a:headEnd/>
              <a:tailEnd/>
            </a:ln>
          </p:spPr>
          <p:txBody>
            <a:bodyPr wrap="none" anchor="ctr"/>
            <a:lstStyle/>
            <a:p>
              <a:endParaRPr lang="en-US"/>
            </a:p>
          </p:txBody>
        </p:sp>
        <p:sp>
          <p:nvSpPr>
            <p:cNvPr id="23569" name="Text Box 17"/>
            <p:cNvSpPr txBox="1">
              <a:spLocks noChangeArrowheads="1"/>
            </p:cNvSpPr>
            <p:nvPr/>
          </p:nvSpPr>
          <p:spPr bwMode="auto">
            <a:xfrm>
              <a:off x="1676400" y="4743450"/>
              <a:ext cx="1149350" cy="641350"/>
            </a:xfrm>
            <a:prstGeom prst="rect">
              <a:avLst/>
            </a:prstGeom>
            <a:noFill/>
            <a:ln w="9525">
              <a:noFill/>
              <a:miter lim="800000"/>
              <a:headEnd/>
              <a:tailEnd/>
            </a:ln>
          </p:spPr>
          <p:txBody>
            <a:bodyPr wrap="none">
              <a:spAutoFit/>
            </a:bodyPr>
            <a:lstStyle/>
            <a:p>
              <a:r>
                <a:rPr lang="en-US">
                  <a:latin typeface="Helvetica" charset="0"/>
                </a:rPr>
                <a:t>Interrupts</a:t>
              </a:r>
            </a:p>
            <a:p>
              <a:r>
                <a:rPr lang="en-US">
                  <a:latin typeface="Helvetica" charset="0"/>
                </a:rPr>
                <a:t>Disabled</a:t>
              </a:r>
            </a:p>
          </p:txBody>
        </p:sp>
        <p:sp>
          <p:nvSpPr>
            <p:cNvPr id="23570" name="Text Box 18"/>
            <p:cNvSpPr txBox="1">
              <a:spLocks noChangeArrowheads="1"/>
            </p:cNvSpPr>
            <p:nvPr/>
          </p:nvSpPr>
          <p:spPr bwMode="auto">
            <a:xfrm>
              <a:off x="4603750" y="5353050"/>
              <a:ext cx="2012950" cy="366713"/>
            </a:xfrm>
            <a:prstGeom prst="rect">
              <a:avLst/>
            </a:prstGeom>
            <a:noFill/>
            <a:ln w="9525">
              <a:noFill/>
              <a:miter lim="800000"/>
              <a:headEnd/>
              <a:tailEnd/>
            </a:ln>
          </p:spPr>
          <p:txBody>
            <a:bodyPr wrap="none">
              <a:spAutoFit/>
            </a:bodyPr>
            <a:lstStyle/>
            <a:p>
              <a:r>
                <a:rPr lang="en-US">
                  <a:latin typeface="Helvetica" charset="0"/>
                </a:rPr>
                <a:t>Interrupts enables</a:t>
              </a:r>
            </a:p>
          </p:txBody>
        </p:sp>
        <p:sp>
          <p:nvSpPr>
            <p:cNvPr id="23571" name="Line 19"/>
            <p:cNvSpPr>
              <a:spLocks noChangeShapeType="1"/>
            </p:cNvSpPr>
            <p:nvPr/>
          </p:nvSpPr>
          <p:spPr bwMode="auto">
            <a:xfrm flipH="1">
              <a:off x="3001962" y="5083175"/>
              <a:ext cx="450850" cy="12700"/>
            </a:xfrm>
            <a:prstGeom prst="line">
              <a:avLst/>
            </a:prstGeom>
            <a:noFill/>
            <a:ln w="9525">
              <a:solidFill>
                <a:schemeClr val="tx1"/>
              </a:solidFill>
              <a:round/>
              <a:headEnd/>
              <a:tailEnd type="triangle" w="med" len="med"/>
            </a:ln>
          </p:spPr>
          <p:txBody>
            <a:bodyPr wrap="none" anchor="ctr"/>
            <a:lstStyle/>
            <a:p>
              <a:endParaRPr lang="en-US"/>
            </a:p>
          </p:txBody>
        </p:sp>
        <p:sp>
          <p:nvSpPr>
            <p:cNvPr id="23572" name="Text Box 20"/>
            <p:cNvSpPr txBox="1">
              <a:spLocks noChangeArrowheads="1"/>
            </p:cNvSpPr>
            <p:nvPr/>
          </p:nvSpPr>
          <p:spPr bwMode="auto">
            <a:xfrm>
              <a:off x="5994400" y="3646488"/>
              <a:ext cx="1335087" cy="366712"/>
            </a:xfrm>
            <a:prstGeom prst="rect">
              <a:avLst/>
            </a:prstGeom>
            <a:noFill/>
            <a:ln w="9525">
              <a:noFill/>
              <a:miter lim="800000"/>
              <a:headEnd/>
              <a:tailEnd/>
            </a:ln>
          </p:spPr>
          <p:txBody>
            <a:bodyPr wrap="none">
              <a:spAutoFit/>
            </a:bodyPr>
            <a:lstStyle/>
            <a:p>
              <a:r>
                <a:rPr lang="en-US">
                  <a:latin typeface="Helvetica" charset="0"/>
                </a:rPr>
                <a:t>Fetch cycle</a:t>
              </a:r>
            </a:p>
          </p:txBody>
        </p:sp>
        <p:sp>
          <p:nvSpPr>
            <p:cNvPr id="23573" name="Text Box 21"/>
            <p:cNvSpPr txBox="1">
              <a:spLocks noChangeArrowheads="1"/>
            </p:cNvSpPr>
            <p:nvPr/>
          </p:nvSpPr>
          <p:spPr bwMode="auto">
            <a:xfrm>
              <a:off x="5554662" y="4548188"/>
              <a:ext cx="1589088" cy="366712"/>
            </a:xfrm>
            <a:prstGeom prst="rect">
              <a:avLst/>
            </a:prstGeom>
            <a:noFill/>
            <a:ln w="9525">
              <a:noFill/>
              <a:miter lim="800000"/>
              <a:headEnd/>
              <a:tailEnd/>
            </a:ln>
          </p:spPr>
          <p:txBody>
            <a:bodyPr wrap="none">
              <a:spAutoFit/>
            </a:bodyPr>
            <a:lstStyle/>
            <a:p>
              <a:r>
                <a:rPr lang="en-US">
                  <a:latin typeface="Helvetica" charset="0"/>
                </a:rPr>
                <a:t>Execute cycle</a:t>
              </a:r>
            </a:p>
          </p:txBody>
        </p:sp>
        <p:sp>
          <p:nvSpPr>
            <p:cNvPr id="23574" name="Text Box 22"/>
            <p:cNvSpPr txBox="1">
              <a:spLocks noChangeArrowheads="1"/>
            </p:cNvSpPr>
            <p:nvPr/>
          </p:nvSpPr>
          <p:spPr bwMode="auto">
            <a:xfrm>
              <a:off x="5884862" y="6011863"/>
              <a:ext cx="1614488" cy="366712"/>
            </a:xfrm>
            <a:prstGeom prst="rect">
              <a:avLst/>
            </a:prstGeom>
            <a:noFill/>
            <a:ln w="9525">
              <a:noFill/>
              <a:miter lim="800000"/>
              <a:headEnd/>
              <a:tailEnd/>
            </a:ln>
          </p:spPr>
          <p:txBody>
            <a:bodyPr wrap="none">
              <a:spAutoFit/>
            </a:bodyPr>
            <a:lstStyle/>
            <a:p>
              <a:r>
                <a:rPr lang="en-US">
                  <a:latin typeface="Helvetica" charset="0"/>
                </a:rPr>
                <a:t>Interrupt cycle</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r>
              <a:rPr lang="en-US" smtClean="0">
                <a:ea typeface="ＭＳ Ｐゴシック" pitchFamily="34" charset="-128"/>
              </a:rPr>
              <a:t>Common Functions of Interrupts</a:t>
            </a:r>
          </a:p>
        </p:txBody>
      </p:sp>
      <p:sp>
        <p:nvSpPr>
          <p:cNvPr id="24579" name="Rectangle 3"/>
          <p:cNvSpPr>
            <a:spLocks noGrp="1" noChangeArrowheads="1"/>
          </p:cNvSpPr>
          <p:nvPr>
            <p:ph sz="quarter" idx="1"/>
          </p:nvPr>
        </p:nvSpPr>
        <p:spPr/>
        <p:txBody>
          <a:bodyPr>
            <a:normAutofit/>
          </a:bodyPr>
          <a:lstStyle/>
          <a:p>
            <a:pPr>
              <a:lnSpc>
                <a:spcPct val="90000"/>
              </a:lnSpc>
            </a:pPr>
            <a:r>
              <a:rPr lang="en-US" sz="2400" smtClean="0">
                <a:ea typeface="ＭＳ Ｐゴシック" pitchFamily="34" charset="-128"/>
              </a:rPr>
              <a:t>Interrupt transfers control to the interrupt service routine generally, through the </a:t>
            </a:r>
            <a:r>
              <a:rPr lang="en-US" sz="2400" i="1" smtClean="0">
                <a:ea typeface="ＭＳ Ｐゴシック" pitchFamily="34" charset="-128"/>
              </a:rPr>
              <a:t>interrupt vector</a:t>
            </a:r>
            <a:r>
              <a:rPr lang="en-US" sz="2400" smtClean="0">
                <a:ea typeface="ＭＳ Ｐゴシック" pitchFamily="34" charset="-128"/>
              </a:rPr>
              <a:t>, which contains the addresses of all the service routines.</a:t>
            </a:r>
          </a:p>
          <a:p>
            <a:pPr>
              <a:lnSpc>
                <a:spcPct val="90000"/>
              </a:lnSpc>
            </a:pPr>
            <a:r>
              <a:rPr lang="en-US" sz="2400" smtClean="0">
                <a:ea typeface="ＭＳ Ｐゴシック" pitchFamily="34" charset="-128"/>
              </a:rPr>
              <a:t>Interrupt architecture must save the address of the interrupted instruction.</a:t>
            </a:r>
          </a:p>
          <a:p>
            <a:pPr>
              <a:lnSpc>
                <a:spcPct val="90000"/>
              </a:lnSpc>
            </a:pPr>
            <a:r>
              <a:rPr lang="en-US" sz="2400" smtClean="0">
                <a:ea typeface="ＭＳ Ｐゴシック" pitchFamily="34" charset="-128"/>
              </a:rPr>
              <a:t>Incoming interrupts are </a:t>
            </a:r>
            <a:r>
              <a:rPr lang="en-US" sz="2400" i="1" smtClean="0">
                <a:ea typeface="ＭＳ Ｐゴシック" pitchFamily="34" charset="-128"/>
              </a:rPr>
              <a:t>disabled</a:t>
            </a:r>
            <a:r>
              <a:rPr lang="en-US" sz="2400" smtClean="0">
                <a:ea typeface="ＭＳ Ｐゴシック" pitchFamily="34" charset="-128"/>
              </a:rPr>
              <a:t> while another interrupt is being processed to prevent a </a:t>
            </a:r>
            <a:r>
              <a:rPr lang="en-US" sz="2400" i="1" smtClean="0">
                <a:ea typeface="ＭＳ Ｐゴシック" pitchFamily="34" charset="-128"/>
              </a:rPr>
              <a:t>lost interrupt</a:t>
            </a:r>
            <a:r>
              <a:rPr lang="en-US" sz="2400" smtClean="0">
                <a:ea typeface="ＭＳ Ｐゴシック" pitchFamily="34" charset="-128"/>
              </a:rPr>
              <a:t>.</a:t>
            </a:r>
          </a:p>
          <a:p>
            <a:pPr>
              <a:lnSpc>
                <a:spcPct val="90000"/>
              </a:lnSpc>
            </a:pPr>
            <a:r>
              <a:rPr lang="en-US" sz="2400" smtClean="0">
                <a:ea typeface="ＭＳ Ｐゴシック" pitchFamily="34" charset="-128"/>
              </a:rPr>
              <a:t>A </a:t>
            </a:r>
            <a:r>
              <a:rPr lang="en-US" sz="2400" i="1" smtClean="0">
                <a:ea typeface="ＭＳ Ｐゴシック" pitchFamily="34" charset="-128"/>
              </a:rPr>
              <a:t>trap</a:t>
            </a:r>
            <a:r>
              <a:rPr lang="en-US" sz="2400" smtClean="0">
                <a:ea typeface="ＭＳ Ｐゴシック" pitchFamily="34" charset="-128"/>
              </a:rPr>
              <a:t> is a software-generated interrupt caused either by an error or a user request.</a:t>
            </a:r>
          </a:p>
          <a:p>
            <a:pPr>
              <a:lnSpc>
                <a:spcPct val="90000"/>
              </a:lnSpc>
            </a:pPr>
            <a:r>
              <a:rPr lang="en-US" sz="4000" b="1" smtClean="0">
                <a:ea typeface="ＭＳ Ｐゴシック" pitchFamily="34" charset="-128"/>
              </a:rPr>
              <a:t>An operating system is </a:t>
            </a:r>
            <a:r>
              <a:rPr lang="en-US" sz="4000" b="1" i="1" smtClean="0">
                <a:ea typeface="ＭＳ Ｐゴシック" pitchFamily="34" charset="-128"/>
              </a:rPr>
              <a:t>interrupt</a:t>
            </a:r>
            <a:r>
              <a:rPr lang="en-US" sz="4000" b="1" smtClean="0">
                <a:ea typeface="ＭＳ Ｐゴシック" pitchFamily="34" charset="-128"/>
              </a:rPr>
              <a:t> driven.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63625" y="298450"/>
            <a:ext cx="7772400" cy="844550"/>
          </a:xfrm>
        </p:spPr>
        <p:txBody>
          <a:bodyPr/>
          <a:lstStyle/>
          <a:p>
            <a:r>
              <a:rPr lang="en-US" dirty="0" smtClean="0">
                <a:ea typeface="ＭＳ Ｐゴシック" pitchFamily="34" charset="-128"/>
              </a:rPr>
              <a:t>Interrupt Handling</a:t>
            </a:r>
          </a:p>
        </p:txBody>
      </p:sp>
      <p:sp>
        <p:nvSpPr>
          <p:cNvPr id="25603" name="Rectangle 3"/>
          <p:cNvSpPr>
            <a:spLocks noGrp="1" noChangeArrowheads="1"/>
          </p:cNvSpPr>
          <p:nvPr>
            <p:ph sz="quarter" idx="1"/>
          </p:nvPr>
        </p:nvSpPr>
        <p:spPr>
          <a:xfrm>
            <a:off x="496888" y="1525587"/>
            <a:ext cx="8364537" cy="5637213"/>
          </a:xfrm>
        </p:spPr>
        <p:txBody>
          <a:bodyPr/>
          <a:lstStyle/>
          <a:p>
            <a:r>
              <a:rPr lang="en-US" sz="2400" dirty="0" smtClean="0">
                <a:ea typeface="ＭＳ Ｐゴシック" pitchFamily="34" charset="-128"/>
              </a:rPr>
              <a:t>To start I/O operation, CPU loads the appropriate registers within the device controller</a:t>
            </a:r>
          </a:p>
          <a:p>
            <a:r>
              <a:rPr lang="en-US" sz="2400" dirty="0" smtClean="0">
                <a:ea typeface="ＭＳ Ｐゴシック" pitchFamily="34" charset="-128"/>
              </a:rPr>
              <a:t>The device controller examines the contents of these registers to determine what action to take.</a:t>
            </a:r>
          </a:p>
          <a:p>
            <a:r>
              <a:rPr lang="en-US" sz="2400" dirty="0" smtClean="0">
                <a:ea typeface="ＭＳ Ｐゴシック" pitchFamily="34" charset="-128"/>
              </a:rPr>
              <a:t>If it s a read operation the controller transfers the data into local buffer.</a:t>
            </a:r>
          </a:p>
          <a:p>
            <a:r>
              <a:rPr lang="en-US" sz="2400" dirty="0" smtClean="0">
                <a:ea typeface="ＭＳ Ｐゴシック" pitchFamily="34" charset="-128"/>
              </a:rPr>
              <a:t>Then it informs the CPU  through interrupt. </a:t>
            </a:r>
          </a:p>
          <a:p>
            <a:r>
              <a:rPr lang="en-US" sz="2400" dirty="0" smtClean="0">
                <a:ea typeface="ＭＳ Ｐゴシック" pitchFamily="34" charset="-128"/>
              </a:rPr>
              <a:t>The operating system preserves the state of the CPU by storing registers and the program counter.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063625" y="450850"/>
            <a:ext cx="7772400" cy="844550"/>
          </a:xfrm>
        </p:spPr>
        <p:txBody>
          <a:bodyPr/>
          <a:lstStyle/>
          <a:p>
            <a:r>
              <a:rPr lang="en-US" dirty="0" smtClean="0">
                <a:ea typeface="ＭＳ Ｐゴシック" pitchFamily="34" charset="-128"/>
              </a:rPr>
              <a:t>Interrupt Handling…</a:t>
            </a:r>
          </a:p>
        </p:txBody>
      </p:sp>
      <p:sp>
        <p:nvSpPr>
          <p:cNvPr id="26627" name="Rectangle 3"/>
          <p:cNvSpPr>
            <a:spLocks noGrp="1" noChangeArrowheads="1"/>
          </p:cNvSpPr>
          <p:nvPr>
            <p:ph sz="quarter" idx="1"/>
          </p:nvPr>
        </p:nvSpPr>
        <p:spPr>
          <a:xfrm>
            <a:off x="466725" y="1358900"/>
            <a:ext cx="8496300" cy="5041900"/>
          </a:xfrm>
        </p:spPr>
        <p:txBody>
          <a:bodyPr>
            <a:normAutofit lnSpcReduction="10000"/>
          </a:bodyPr>
          <a:lstStyle/>
          <a:p>
            <a:pPr algn="just"/>
            <a:r>
              <a:rPr lang="en-US" sz="3200" b="1" dirty="0" smtClean="0">
                <a:ea typeface="ＭＳ Ｐゴシック" pitchFamily="34" charset="-128"/>
              </a:rPr>
              <a:t>Interrupt handler:</a:t>
            </a:r>
            <a:r>
              <a:rPr lang="en-US" sz="3200" dirty="0" smtClean="0">
                <a:ea typeface="ＭＳ Ｐゴシック" pitchFamily="34" charset="-128"/>
              </a:rPr>
              <a:t> The CPU hardware has a wire called interrupt request line; that CPU senses after executing every instruction.</a:t>
            </a:r>
          </a:p>
          <a:p>
            <a:pPr algn="just"/>
            <a:r>
              <a:rPr lang="en-US" sz="3200" dirty="0" smtClean="0">
                <a:ea typeface="ＭＳ Ｐゴシック" pitchFamily="34" charset="-128"/>
              </a:rPr>
              <a:t>When a CPU senses a signal, it saves the PC, and PSW on a stack and jump to the interrupt handler routine at a fixed address in memory.</a:t>
            </a:r>
          </a:p>
          <a:p>
            <a:pPr algn="just"/>
            <a:r>
              <a:rPr lang="en-US" sz="3200" b="1" dirty="0" smtClean="0">
                <a:ea typeface="ＭＳ Ｐゴシック" pitchFamily="34" charset="-128"/>
              </a:rPr>
              <a:t>Interrupt vector:</a:t>
            </a:r>
            <a:r>
              <a:rPr lang="en-US" sz="3200" dirty="0" smtClean="0">
                <a:ea typeface="ＭＳ Ｐゴシック" pitchFamily="34" charset="-128"/>
              </a:rPr>
              <a:t> It contains the memory addresses of specialized interrupt handlers.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Interrupts</a:t>
            </a:r>
            <a:endParaRPr lang="en-US" dirty="0"/>
          </a:p>
        </p:txBody>
      </p:sp>
      <p:sp>
        <p:nvSpPr>
          <p:cNvPr id="3" name="Content Placeholder 2"/>
          <p:cNvSpPr>
            <a:spLocks noGrp="1"/>
          </p:cNvSpPr>
          <p:nvPr>
            <p:ph sz="quarter" idx="1"/>
          </p:nvPr>
        </p:nvSpPr>
        <p:spPr/>
        <p:txBody>
          <a:bodyPr>
            <a:normAutofit fontScale="77500" lnSpcReduction="20000"/>
          </a:bodyPr>
          <a:lstStyle/>
          <a:p>
            <a:pPr algn="just"/>
            <a:r>
              <a:rPr lang="en-US" dirty="0"/>
              <a:t>Interrupts allow devices to notify the CPU when they have data to transfer or when an operation is complete, allowing the CPU to perform other duties when no I/O transfers need its immediate attention.</a:t>
            </a:r>
          </a:p>
          <a:p>
            <a:pPr algn="just"/>
            <a:r>
              <a:rPr lang="en-US" dirty="0"/>
              <a:t>The CPU has an </a:t>
            </a:r>
            <a:r>
              <a:rPr lang="en-US" b="1" i="1" dirty="0"/>
              <a:t>interrupt-request line</a:t>
            </a:r>
            <a:r>
              <a:rPr lang="en-US" dirty="0"/>
              <a:t> that is sensed after every instruction.</a:t>
            </a:r>
          </a:p>
          <a:p>
            <a:pPr lvl="1" algn="just"/>
            <a:r>
              <a:rPr lang="en-US" dirty="0"/>
              <a:t>A device's controller </a:t>
            </a:r>
            <a:r>
              <a:rPr lang="en-US" b="1" i="1" dirty="0"/>
              <a:t>raises</a:t>
            </a:r>
            <a:r>
              <a:rPr lang="en-US" dirty="0"/>
              <a:t> an interrupt by asserting a signal on the interrupt request line.</a:t>
            </a:r>
          </a:p>
          <a:p>
            <a:pPr lvl="1" algn="just"/>
            <a:r>
              <a:rPr lang="en-US" dirty="0"/>
              <a:t>The CPU then performs a state save, and transfers control to the </a:t>
            </a:r>
            <a:r>
              <a:rPr lang="en-US" b="1" i="1" dirty="0"/>
              <a:t>interrupt handler</a:t>
            </a:r>
            <a:r>
              <a:rPr lang="en-US" dirty="0"/>
              <a:t> routine at a fixed address in memory. ( The CPU </a:t>
            </a:r>
            <a:r>
              <a:rPr lang="en-US" b="1" i="1" dirty="0"/>
              <a:t>catches</a:t>
            </a:r>
            <a:r>
              <a:rPr lang="en-US" dirty="0"/>
              <a:t> the interrupt and </a:t>
            </a:r>
            <a:r>
              <a:rPr lang="en-US" b="1" i="1" dirty="0"/>
              <a:t>dispatches</a:t>
            </a:r>
            <a:r>
              <a:rPr lang="en-US" dirty="0"/>
              <a:t> the interrupt handler. )</a:t>
            </a:r>
          </a:p>
          <a:p>
            <a:pPr lvl="1" algn="just"/>
            <a:r>
              <a:rPr lang="en-US" dirty="0"/>
              <a:t>The interrupt handler determines the cause of the interrupt, performs the necessary processing, performs a state restore, and executes a </a:t>
            </a:r>
            <a:r>
              <a:rPr lang="en-US" b="1" i="1" dirty="0"/>
              <a:t>return from interrupt</a:t>
            </a:r>
            <a:r>
              <a:rPr lang="en-US" dirty="0"/>
              <a:t> instruction to return control to the CPU. ( The interrupt handler </a:t>
            </a:r>
            <a:r>
              <a:rPr lang="en-US" b="1" i="1" dirty="0"/>
              <a:t>clears</a:t>
            </a:r>
            <a:r>
              <a:rPr lang="en-US" dirty="0"/>
              <a:t> the interrupt by servicing the device. )</a:t>
            </a:r>
          </a:p>
          <a:p>
            <a:pPr lvl="2" algn="just"/>
            <a:r>
              <a:rPr lang="en-US" dirty="0"/>
              <a:t>( Note that the state restored does not need to be the same state as the one that was saved when the interrupt went off. See below for an example involving time-slicing. )</a:t>
            </a:r>
          </a:p>
          <a:p>
            <a:pPr algn="just"/>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52400"/>
            <a:ext cx="8229600" cy="1143000"/>
          </a:xfrm>
        </p:spPr>
        <p:txBody>
          <a:bodyPr/>
          <a:lstStyle/>
          <a:p>
            <a:r>
              <a:rPr lang="en-US" dirty="0" smtClean="0">
                <a:ea typeface="ＭＳ Ｐゴシック" pitchFamily="34" charset="-128"/>
              </a:rPr>
              <a:t>I/O Structure</a:t>
            </a:r>
          </a:p>
        </p:txBody>
      </p:sp>
      <p:sp>
        <p:nvSpPr>
          <p:cNvPr id="27651" name="Rectangle 3"/>
          <p:cNvSpPr>
            <a:spLocks noGrp="1" noChangeArrowheads="1"/>
          </p:cNvSpPr>
          <p:nvPr>
            <p:ph sz="quarter" idx="1"/>
          </p:nvPr>
        </p:nvSpPr>
        <p:spPr>
          <a:xfrm>
            <a:off x="609600" y="1414463"/>
            <a:ext cx="7772400" cy="5443537"/>
          </a:xfrm>
        </p:spPr>
        <p:txBody>
          <a:bodyPr>
            <a:normAutofit fontScale="92500" lnSpcReduction="20000"/>
          </a:bodyPr>
          <a:lstStyle/>
          <a:p>
            <a:r>
              <a:rPr lang="en-US" dirty="0" smtClean="0">
                <a:ea typeface="ＭＳ Ｐゴシック" pitchFamily="34" charset="-128"/>
              </a:rPr>
              <a:t>Two types of I/O</a:t>
            </a:r>
          </a:p>
          <a:p>
            <a:r>
              <a:rPr lang="en-US" b="1" dirty="0" smtClean="0">
                <a:ea typeface="ＭＳ Ｐゴシック" pitchFamily="34" charset="-128"/>
              </a:rPr>
              <a:t>Synchronous I/O</a:t>
            </a:r>
            <a:r>
              <a:rPr lang="en-US" dirty="0" smtClean="0">
                <a:ea typeface="ＭＳ Ｐゴシック" pitchFamily="34" charset="-128"/>
              </a:rPr>
              <a:t>: After I/O starts, control returns to user program only upon I/O completion.</a:t>
            </a:r>
          </a:p>
          <a:p>
            <a:pPr lvl="1"/>
            <a:r>
              <a:rPr lang="en-US" dirty="0" smtClean="0">
                <a:ea typeface="ＭＳ Ｐゴシック" pitchFamily="34" charset="-128"/>
              </a:rPr>
              <a:t>Wait instruction idles the CPU until the next interrupt</a:t>
            </a:r>
          </a:p>
          <a:p>
            <a:pPr lvl="1"/>
            <a:r>
              <a:rPr lang="en-US" dirty="0" smtClean="0">
                <a:ea typeface="ＭＳ Ｐゴシック" pitchFamily="34" charset="-128"/>
              </a:rPr>
              <a:t>Wait loop (contention for memory access).</a:t>
            </a:r>
          </a:p>
          <a:p>
            <a:pPr lvl="1"/>
            <a:r>
              <a:rPr lang="en-US" dirty="0" smtClean="0">
                <a:ea typeface="ＭＳ Ｐゴシック" pitchFamily="34" charset="-128"/>
              </a:rPr>
              <a:t>At most one I/O request is outstanding at a time, no simultaneous I/O processing.</a:t>
            </a:r>
          </a:p>
          <a:p>
            <a:r>
              <a:rPr lang="en-US" b="1" dirty="0" smtClean="0">
                <a:ea typeface="ＭＳ Ｐゴシック" pitchFamily="34" charset="-128"/>
              </a:rPr>
              <a:t>Asynchronous I/O</a:t>
            </a:r>
            <a:r>
              <a:rPr lang="en-US" dirty="0" smtClean="0">
                <a:ea typeface="ＭＳ Ｐゴシック" pitchFamily="34" charset="-128"/>
              </a:rPr>
              <a:t>: After I/O starts, control returns to user program without waiting for I/O completion.</a:t>
            </a:r>
          </a:p>
          <a:p>
            <a:r>
              <a:rPr lang="en-US" i="1" dirty="0" smtClean="0">
                <a:ea typeface="ＭＳ Ｐゴシック" pitchFamily="34" charset="-128"/>
              </a:rPr>
              <a:t>Device-status table</a:t>
            </a:r>
            <a:r>
              <a:rPr lang="en-US" dirty="0" smtClean="0">
                <a:ea typeface="ＭＳ Ｐゴシック" pitchFamily="34" charset="-128"/>
              </a:rPr>
              <a:t> contains entry for each I/O device indicating its type, address, and state.</a:t>
            </a:r>
          </a:p>
          <a:p>
            <a:r>
              <a:rPr lang="en-US" dirty="0" smtClean="0">
                <a:ea typeface="ＭＳ Ｐゴシック" pitchFamily="34" charset="-128"/>
              </a:rPr>
              <a:t>Operating system indexes into I/O device table to determine device status and to modify table entry to include interrupt.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0" y="274638"/>
            <a:ext cx="8229600" cy="1143000"/>
          </a:xfrm>
        </p:spPr>
        <p:txBody>
          <a:bodyPr/>
          <a:lstStyle/>
          <a:p>
            <a:pPr eaLnBrk="1" hangingPunct="1"/>
            <a:r>
              <a:rPr lang="en-US" dirty="0" smtClean="0">
                <a:ea typeface="ＭＳ Ｐゴシック" pitchFamily="34" charset="-128"/>
              </a:rPr>
              <a:t>Computer System Organization</a:t>
            </a:r>
          </a:p>
        </p:txBody>
      </p:sp>
      <p:sp>
        <p:nvSpPr>
          <p:cNvPr id="13315" name="Rectangle 3"/>
          <p:cNvSpPr>
            <a:spLocks noGrp="1" noChangeArrowheads="1"/>
          </p:cNvSpPr>
          <p:nvPr>
            <p:ph type="body" idx="4294967295"/>
          </p:nvPr>
        </p:nvSpPr>
        <p:spPr>
          <a:xfrm>
            <a:off x="0" y="1309688"/>
            <a:ext cx="8013700" cy="1966912"/>
          </a:xfrm>
        </p:spPr>
        <p:txBody>
          <a:bodyPr>
            <a:normAutofit lnSpcReduction="10000"/>
          </a:bodyPr>
          <a:lstStyle/>
          <a:p>
            <a:pPr algn="just"/>
            <a:r>
              <a:rPr lang="en-US" dirty="0" smtClean="0">
                <a:ea typeface="ＭＳ Ｐゴシック" pitchFamily="34" charset="-128"/>
              </a:rPr>
              <a:t>Computer-system operation</a:t>
            </a:r>
          </a:p>
          <a:p>
            <a:pPr lvl="1" algn="just"/>
            <a:r>
              <a:rPr lang="en-US" dirty="0" smtClean="0">
                <a:ea typeface="ＭＳ Ｐゴシック" pitchFamily="34" charset="-128"/>
              </a:rPr>
              <a:t>One or more CPUs, device controllers connect through common bus providing access to shared memory</a:t>
            </a:r>
          </a:p>
          <a:p>
            <a:pPr lvl="1" algn="just"/>
            <a:r>
              <a:rPr lang="en-US" dirty="0" smtClean="0">
                <a:ea typeface="ＭＳ Ｐゴシック" pitchFamily="34" charset="-128"/>
              </a:rPr>
              <a:t>Concurrent execution of CPUs and devices competing for memory cycles</a:t>
            </a:r>
          </a:p>
        </p:txBody>
      </p:sp>
      <p:pic>
        <p:nvPicPr>
          <p:cNvPr id="13316" name="Picture 5"/>
          <p:cNvPicPr>
            <a:picLocks noChangeAspect="1" noChangeArrowheads="1"/>
          </p:cNvPicPr>
          <p:nvPr/>
        </p:nvPicPr>
        <p:blipFill>
          <a:blip r:embed="rId3"/>
          <a:srcRect/>
          <a:stretch>
            <a:fillRect/>
          </a:stretch>
        </p:blipFill>
        <p:spPr bwMode="auto">
          <a:xfrm>
            <a:off x="1295400" y="3200400"/>
            <a:ext cx="6737350" cy="3328988"/>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52400"/>
            <a:ext cx="8229600" cy="1143000"/>
          </a:xfrm>
        </p:spPr>
        <p:txBody>
          <a:bodyPr/>
          <a:lstStyle/>
          <a:p>
            <a:r>
              <a:rPr lang="en-US" dirty="0" smtClean="0">
                <a:ea typeface="ＭＳ Ｐゴシック" pitchFamily="34" charset="-128"/>
              </a:rPr>
              <a:t>I/O Structure</a:t>
            </a:r>
          </a:p>
        </p:txBody>
      </p:sp>
      <p:sp>
        <p:nvSpPr>
          <p:cNvPr id="28675" name="Rectangle 3"/>
          <p:cNvSpPr>
            <a:spLocks noGrp="1" noChangeArrowheads="1"/>
          </p:cNvSpPr>
          <p:nvPr>
            <p:ph sz="quarter" idx="1"/>
          </p:nvPr>
        </p:nvSpPr>
        <p:spPr>
          <a:xfrm>
            <a:off x="1020763" y="1670050"/>
            <a:ext cx="7772400" cy="4445000"/>
          </a:xfrm>
        </p:spPr>
        <p:txBody>
          <a:bodyPr/>
          <a:lstStyle/>
          <a:p>
            <a:pPr>
              <a:lnSpc>
                <a:spcPct val="90000"/>
              </a:lnSpc>
            </a:pPr>
            <a:r>
              <a:rPr lang="en-US" sz="3200" smtClean="0">
                <a:ea typeface="ＭＳ Ｐゴシック" pitchFamily="34" charset="-128"/>
              </a:rPr>
              <a:t>Waiting for I/O operation</a:t>
            </a:r>
          </a:p>
          <a:p>
            <a:pPr>
              <a:lnSpc>
                <a:spcPct val="90000"/>
              </a:lnSpc>
            </a:pPr>
            <a:endParaRPr lang="en-US" sz="3200" smtClean="0">
              <a:ea typeface="ＭＳ Ｐゴシック" pitchFamily="34" charset="-128"/>
            </a:endParaRPr>
          </a:p>
          <a:p>
            <a:pPr lvl="1">
              <a:lnSpc>
                <a:spcPct val="90000"/>
              </a:lnSpc>
            </a:pPr>
            <a:r>
              <a:rPr lang="en-US" sz="3600" b="1" smtClean="0">
                <a:ea typeface="ＭＳ Ｐゴシック" pitchFamily="34" charset="-128"/>
              </a:rPr>
              <a:t>Loop:</a:t>
            </a:r>
            <a:r>
              <a:rPr lang="en-US" sz="3600" smtClean="0">
                <a:ea typeface="ＭＳ Ｐゴシック" pitchFamily="34" charset="-128"/>
              </a:rPr>
              <a:t> Jump </a:t>
            </a:r>
            <a:r>
              <a:rPr lang="en-US" sz="3600" b="1" smtClean="0">
                <a:ea typeface="ＭＳ Ｐゴシック" pitchFamily="34" charset="-128"/>
              </a:rPr>
              <a:t>Loop</a:t>
            </a:r>
          </a:p>
          <a:p>
            <a:pPr lvl="1">
              <a:lnSpc>
                <a:spcPct val="90000"/>
              </a:lnSpc>
            </a:pPr>
            <a:endParaRPr lang="en-US" sz="3600" b="1" smtClean="0">
              <a:ea typeface="ＭＳ Ｐゴシック" pitchFamily="34" charset="-128"/>
            </a:endParaRPr>
          </a:p>
          <a:p>
            <a:pPr lvl="1">
              <a:lnSpc>
                <a:spcPct val="90000"/>
              </a:lnSpc>
            </a:pPr>
            <a:endParaRPr lang="en-US" sz="3600" smtClean="0">
              <a:ea typeface="ＭＳ Ｐゴシック" pitchFamily="34" charset="-128"/>
            </a:endParaRPr>
          </a:p>
          <a:p>
            <a:pPr>
              <a:lnSpc>
                <a:spcPct val="90000"/>
              </a:lnSpc>
            </a:pPr>
            <a:r>
              <a:rPr lang="en-US" sz="3600" smtClean="0">
                <a:ea typeface="ＭＳ Ｐゴシック" pitchFamily="34" charset="-128"/>
              </a:rPr>
              <a:t>The above loop continues until interrupt occurs.</a:t>
            </a:r>
          </a:p>
          <a:p>
            <a:pPr lvl="1">
              <a:lnSpc>
                <a:spcPct val="90000"/>
              </a:lnSpc>
            </a:pPr>
            <a:endParaRPr lang="en-US" sz="3600" smtClean="0">
              <a:ea typeface="ＭＳ Ｐゴシック" pitchFamily="34"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76200"/>
            <a:ext cx="8305800" cy="1143000"/>
          </a:xfrm>
        </p:spPr>
        <p:txBody>
          <a:bodyPr/>
          <a:lstStyle/>
          <a:p>
            <a:r>
              <a:rPr lang="en-US" dirty="0" smtClean="0">
                <a:ea typeface="ＭＳ Ｐゴシック" pitchFamily="34" charset="-128"/>
              </a:rPr>
              <a:t>Two I/O Methods</a:t>
            </a:r>
          </a:p>
        </p:txBody>
      </p:sp>
      <p:sp>
        <p:nvSpPr>
          <p:cNvPr id="29699" name="Text Box 3"/>
          <p:cNvSpPr txBox="1">
            <a:spLocks noChangeArrowheads="1"/>
          </p:cNvSpPr>
          <p:nvPr/>
        </p:nvSpPr>
        <p:spPr bwMode="auto">
          <a:xfrm>
            <a:off x="2151063" y="1792288"/>
            <a:ext cx="15176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Synchronous</a:t>
            </a:r>
          </a:p>
        </p:txBody>
      </p:sp>
      <p:sp>
        <p:nvSpPr>
          <p:cNvPr id="29700" name="Text Box 4"/>
          <p:cNvSpPr txBox="1">
            <a:spLocks noChangeArrowheads="1"/>
          </p:cNvSpPr>
          <p:nvPr/>
        </p:nvSpPr>
        <p:spPr bwMode="auto">
          <a:xfrm>
            <a:off x="5360988" y="1819275"/>
            <a:ext cx="1631950" cy="366713"/>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Asynchronous</a:t>
            </a:r>
          </a:p>
        </p:txBody>
      </p:sp>
      <p:pic>
        <p:nvPicPr>
          <p:cNvPr id="29701" name="Picture 5"/>
          <p:cNvPicPr>
            <a:picLocks noChangeAspect="1" noChangeArrowheads="1"/>
          </p:cNvPicPr>
          <p:nvPr/>
        </p:nvPicPr>
        <p:blipFill>
          <a:blip r:embed="rId2"/>
          <a:srcRect l="520" t="22591" r="568" b="22527"/>
          <a:stretch>
            <a:fillRect/>
          </a:stretch>
        </p:blipFill>
        <p:spPr bwMode="auto">
          <a:xfrm>
            <a:off x="754063" y="1600200"/>
            <a:ext cx="7747000" cy="4786313"/>
          </a:xfrm>
          <a:prstGeom prst="rect">
            <a:avLst/>
          </a:prstGeom>
          <a:noFill/>
          <a:ln w="57150" cmpd="thickThin">
            <a:solidFill>
              <a:schemeClr val="tx1"/>
            </a:solid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ea typeface="ＭＳ Ｐゴシック" pitchFamily="34" charset="-128"/>
              </a:rPr>
              <a:t>Device-Status Table</a:t>
            </a:r>
          </a:p>
        </p:txBody>
      </p:sp>
      <p:pic>
        <p:nvPicPr>
          <p:cNvPr id="30723" name="Picture 3"/>
          <p:cNvPicPr>
            <a:picLocks noChangeAspect="1" noChangeArrowheads="1"/>
          </p:cNvPicPr>
          <p:nvPr/>
        </p:nvPicPr>
        <p:blipFill>
          <a:blip r:embed="rId2"/>
          <a:srcRect l="493" t="15446" r="728" b="15446"/>
          <a:stretch>
            <a:fillRect/>
          </a:stretch>
        </p:blipFill>
        <p:spPr bwMode="auto">
          <a:xfrm>
            <a:off x="333375" y="1225550"/>
            <a:ext cx="8491538" cy="5029200"/>
          </a:xfrm>
          <a:prstGeom prst="rect">
            <a:avLst/>
          </a:prstGeom>
          <a:noFill/>
          <a:ln w="57150" cmpd="thickThin">
            <a:solidFill>
              <a:schemeClr val="tx1"/>
            </a:solid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76200"/>
            <a:ext cx="8229600" cy="1143000"/>
          </a:xfrm>
        </p:spPr>
        <p:txBody>
          <a:bodyPr/>
          <a:lstStyle/>
          <a:p>
            <a:r>
              <a:rPr lang="en-US" dirty="0" smtClean="0">
                <a:ea typeface="ＭＳ Ｐゴシック" pitchFamily="34" charset="-128"/>
              </a:rPr>
              <a:t>I/O communication techniques</a:t>
            </a:r>
          </a:p>
        </p:txBody>
      </p:sp>
      <p:sp>
        <p:nvSpPr>
          <p:cNvPr id="31747" name="Rectangle 3"/>
          <p:cNvSpPr>
            <a:spLocks noGrp="1" noChangeArrowheads="1"/>
          </p:cNvSpPr>
          <p:nvPr>
            <p:ph sz="quarter" idx="1"/>
          </p:nvPr>
        </p:nvSpPr>
        <p:spPr>
          <a:xfrm>
            <a:off x="401638" y="1371600"/>
            <a:ext cx="8467725" cy="5192712"/>
          </a:xfrm>
        </p:spPr>
        <p:txBody>
          <a:bodyPr>
            <a:normAutofit/>
          </a:bodyPr>
          <a:lstStyle/>
          <a:p>
            <a:pPr>
              <a:buFontTx/>
              <a:buChar char="•"/>
            </a:pPr>
            <a:r>
              <a:rPr lang="en-US" dirty="0" smtClean="0">
                <a:ea typeface="ＭＳ Ｐゴシック" pitchFamily="34" charset="-128"/>
              </a:rPr>
              <a:t>Three kinds of data transfer</a:t>
            </a:r>
          </a:p>
          <a:p>
            <a:pPr lvl="1">
              <a:buFontTx/>
              <a:buChar char="•"/>
            </a:pPr>
            <a:r>
              <a:rPr lang="en-US" b="1" dirty="0" smtClean="0">
                <a:ea typeface="ＭＳ Ｐゴシック" pitchFamily="34" charset="-128"/>
              </a:rPr>
              <a:t>Program data transfer</a:t>
            </a:r>
            <a:r>
              <a:rPr lang="en-US" dirty="0" smtClean="0">
                <a:ea typeface="ＭＳ Ｐゴシック" pitchFamily="34" charset="-128"/>
              </a:rPr>
              <a:t>: CPU checks the I/O status</a:t>
            </a:r>
          </a:p>
          <a:p>
            <a:pPr lvl="2">
              <a:buFontTx/>
              <a:buChar char="•"/>
            </a:pPr>
            <a:r>
              <a:rPr lang="en-US" dirty="0" smtClean="0">
                <a:ea typeface="ＭＳ Ｐゴシック" pitchFamily="34" charset="-128"/>
              </a:rPr>
              <a:t>The I/O module does not interrupt the processor.</a:t>
            </a:r>
          </a:p>
          <a:p>
            <a:pPr lvl="2">
              <a:buFontTx/>
              <a:buChar char="•"/>
            </a:pPr>
            <a:r>
              <a:rPr lang="en-US" dirty="0" smtClean="0">
                <a:ea typeface="ＭＳ Ｐゴシック" pitchFamily="34" charset="-128"/>
              </a:rPr>
              <a:t>Processor is responsible for extracting the data from main memory and shifting data out of main memory.</a:t>
            </a:r>
          </a:p>
          <a:p>
            <a:pPr lvl="2">
              <a:buFontTx/>
              <a:buChar char="•"/>
            </a:pPr>
            <a:r>
              <a:rPr lang="en-US" dirty="0" smtClean="0">
                <a:ea typeface="ＭＳ Ｐゴシック" pitchFamily="34" charset="-128"/>
              </a:rPr>
              <a:t>It is a time-consuming process that keeps the processor busy unnecessarily.</a:t>
            </a:r>
          </a:p>
          <a:p>
            <a:pPr lvl="1">
              <a:buFontTx/>
              <a:buChar char="•"/>
            </a:pPr>
            <a:r>
              <a:rPr lang="en-US" b="1" dirty="0" smtClean="0">
                <a:ea typeface="ＭＳ Ｐゴシック" pitchFamily="34" charset="-128"/>
              </a:rPr>
              <a:t>Interrupt driven data transfer:</a:t>
            </a:r>
            <a:r>
              <a:rPr lang="en-US" dirty="0" smtClean="0">
                <a:ea typeface="ＭＳ Ｐゴシック" pitchFamily="34" charset="-128"/>
              </a:rPr>
              <a:t> when I/O is ready it interrupts the CPU</a:t>
            </a:r>
          </a:p>
          <a:p>
            <a:pPr lvl="2">
              <a:buFontTx/>
              <a:buChar char="•"/>
            </a:pPr>
            <a:r>
              <a:rPr lang="en-US" dirty="0" smtClean="0">
                <a:ea typeface="ＭＳ Ｐゴシック" pitchFamily="34" charset="-128"/>
              </a:rPr>
              <a:t>In programmed I/O the processor repeatedly interrogate the status of the I/O module.</a:t>
            </a:r>
          </a:p>
          <a:p>
            <a:pPr lvl="2">
              <a:buFontTx/>
              <a:buChar char="•"/>
            </a:pPr>
            <a:r>
              <a:rPr lang="en-US" dirty="0" smtClean="0">
                <a:ea typeface="ＭＳ Ｐゴシック" pitchFamily="34" charset="-128"/>
              </a:rPr>
              <a:t>In Interrupt driven data transfer, the I/O module will interrupt the processor to request service when it is ready to exchange data with the processor. </a:t>
            </a:r>
          </a:p>
          <a:p>
            <a:pPr lvl="1">
              <a:buFontTx/>
              <a:buChar char="•"/>
            </a:pPr>
            <a:endParaRPr lang="en-US" dirty="0" smtClean="0">
              <a:ea typeface="ＭＳ Ｐゴシック" pitchFamily="34"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Computer</a:t>
            </a:r>
            <a:endParaRPr lang="en-US" dirty="0"/>
          </a:p>
        </p:txBody>
      </p:sp>
      <p:sp>
        <p:nvSpPr>
          <p:cNvPr id="3" name="Content Placeholder 2"/>
          <p:cNvSpPr>
            <a:spLocks noGrp="1"/>
          </p:cNvSpPr>
          <p:nvPr>
            <p:ph sz="quarter" idx="1"/>
          </p:nvPr>
        </p:nvSpPr>
        <p:spPr/>
        <p:txBody>
          <a:bodyPr>
            <a:normAutofit/>
          </a:bodyPr>
          <a:lstStyle/>
          <a:p>
            <a:pPr algn="just"/>
            <a:r>
              <a:rPr lang="en-US" dirty="0"/>
              <a:t>The above description is adequate for simple interrupt-driven I/O, but there are three needs in modern computing which complicate the picture:</a:t>
            </a:r>
          </a:p>
          <a:p>
            <a:pPr lvl="1" algn="just"/>
            <a:r>
              <a:rPr lang="en-US" dirty="0"/>
              <a:t>The need to defer interrupt handling during critical processing,</a:t>
            </a:r>
          </a:p>
          <a:p>
            <a:pPr lvl="1" algn="just"/>
            <a:r>
              <a:rPr lang="en-US" dirty="0"/>
              <a:t>The need to determine </a:t>
            </a:r>
            <a:r>
              <a:rPr lang="en-US" b="1" i="1" dirty="0"/>
              <a:t>which</a:t>
            </a:r>
            <a:r>
              <a:rPr lang="en-US" dirty="0"/>
              <a:t> interrupt handler to invoke, without having to poll all devices to see which one needs attention, and</a:t>
            </a:r>
          </a:p>
          <a:p>
            <a:pPr lvl="1" algn="just"/>
            <a:r>
              <a:rPr lang="en-US" dirty="0"/>
              <a:t>The need for multi-level interrupts, so the system can differentiate between high- and low-priority interrupts for proper response.</a:t>
            </a:r>
          </a:p>
          <a:p>
            <a:pPr algn="just"/>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Controller</a:t>
            </a:r>
            <a:endParaRPr lang="en-US" dirty="0"/>
          </a:p>
        </p:txBody>
      </p:sp>
      <p:sp>
        <p:nvSpPr>
          <p:cNvPr id="3" name="Content Placeholder 2"/>
          <p:cNvSpPr>
            <a:spLocks noGrp="1"/>
          </p:cNvSpPr>
          <p:nvPr>
            <p:ph sz="quarter" idx="1"/>
          </p:nvPr>
        </p:nvSpPr>
        <p:spPr/>
        <p:txBody>
          <a:bodyPr>
            <a:normAutofit fontScale="85000" lnSpcReduction="20000"/>
          </a:bodyPr>
          <a:lstStyle/>
          <a:p>
            <a:pPr algn="just"/>
            <a:r>
              <a:rPr lang="en-US" dirty="0"/>
              <a:t>These issues are handled in modern computer architectures with </a:t>
            </a:r>
            <a:r>
              <a:rPr lang="en-US" b="1" i="1" dirty="0"/>
              <a:t>interrupt-controller</a:t>
            </a:r>
            <a:r>
              <a:rPr lang="en-US" dirty="0"/>
              <a:t> hardware.</a:t>
            </a:r>
          </a:p>
          <a:p>
            <a:pPr lvl="1" algn="just"/>
            <a:r>
              <a:rPr lang="en-US" dirty="0"/>
              <a:t>Most CPUs now have two interrupt-request lines: One that is </a:t>
            </a:r>
            <a:r>
              <a:rPr lang="en-US" b="1" i="1" dirty="0" smtClean="0"/>
              <a:t>non-</a:t>
            </a:r>
            <a:r>
              <a:rPr lang="en-US" b="1" i="1" dirty="0" err="1" smtClean="0"/>
              <a:t>maskable</a:t>
            </a:r>
            <a:r>
              <a:rPr lang="en-US" b="1" i="1" dirty="0" smtClean="0"/>
              <a:t> </a:t>
            </a:r>
            <a:r>
              <a:rPr lang="en-US" dirty="0" smtClean="0"/>
              <a:t>for </a:t>
            </a:r>
            <a:r>
              <a:rPr lang="en-US" dirty="0"/>
              <a:t>critical error conditions and one that is </a:t>
            </a:r>
            <a:r>
              <a:rPr lang="en-US" b="1" i="1" dirty="0" err="1"/>
              <a:t>maskable</a:t>
            </a:r>
            <a:r>
              <a:rPr lang="en-US" b="1" i="1" dirty="0"/>
              <a:t>,</a:t>
            </a:r>
            <a:r>
              <a:rPr lang="en-US" dirty="0"/>
              <a:t> that the CPU can temporarily ignore during critical processing.</a:t>
            </a:r>
          </a:p>
          <a:p>
            <a:pPr lvl="1" algn="just"/>
            <a:r>
              <a:rPr lang="en-US" dirty="0"/>
              <a:t>The interrupt mechanism accepts an </a:t>
            </a:r>
            <a:r>
              <a:rPr lang="en-US" b="1" i="1" dirty="0"/>
              <a:t>address, </a:t>
            </a:r>
            <a:r>
              <a:rPr lang="en-US" dirty="0"/>
              <a:t>which is usually one of a small set of numbers for an offset into a table called the </a:t>
            </a:r>
            <a:r>
              <a:rPr lang="en-US" b="1" i="1" dirty="0"/>
              <a:t>interrupt vector.</a:t>
            </a:r>
            <a:r>
              <a:rPr lang="en-US" dirty="0"/>
              <a:t> This table ( usually located at physical address zero ? ) holds the addresses of routines prepared to process specific interrupts.</a:t>
            </a:r>
          </a:p>
          <a:p>
            <a:pPr lvl="1" algn="just"/>
            <a:r>
              <a:rPr lang="en-US" dirty="0"/>
              <a:t>The number of possible interrupt handlers still exceeds the range of defined interrupt numbers, so multiple handlers can be </a:t>
            </a:r>
            <a:r>
              <a:rPr lang="en-US" b="1" i="1" dirty="0"/>
              <a:t>interrupt chained</a:t>
            </a:r>
            <a:r>
              <a:rPr lang="en-US" dirty="0"/>
              <a:t>. Effectively the addresses held in the interrupt vectors are the head pointers for linked-lists of interrupt handlers.</a:t>
            </a:r>
          </a:p>
          <a:p>
            <a:pPr lvl="1" algn="just"/>
            <a:r>
              <a:rPr lang="en-US" dirty="0" smtClean="0"/>
              <a:t>Modern </a:t>
            </a:r>
            <a:r>
              <a:rPr lang="en-US" dirty="0"/>
              <a:t>interrupt hardware also supports </a:t>
            </a:r>
            <a:r>
              <a:rPr lang="en-US" b="1" i="1" dirty="0"/>
              <a:t>interrupt priority levels</a:t>
            </a:r>
            <a:r>
              <a:rPr lang="en-US" dirty="0"/>
              <a:t>, allowing systems to mask off only lower-priority interrupts while servicing a high-priority interrupt, or conversely to allow a high-priority signal to interrupt the processing of a low-priority one.</a:t>
            </a:r>
          </a:p>
          <a:p>
            <a:pPr algn="just"/>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Controller</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At boot time the system determines which devices are present, and loads the appropriate handler addresses into the interrupt table.</a:t>
            </a:r>
          </a:p>
          <a:p>
            <a:r>
              <a:rPr lang="en-US" dirty="0" smtClean="0"/>
              <a:t>During operation, devices signal errors or the completion of commands via interrupts.</a:t>
            </a:r>
          </a:p>
          <a:p>
            <a:r>
              <a:rPr lang="en-US" dirty="0" smtClean="0"/>
              <a:t>Exceptions, such as dividing by zero, invalid memory accesses, or attempts to access kernel mode instructions can be signaled via interrupts.</a:t>
            </a:r>
          </a:p>
          <a:p>
            <a:r>
              <a:rPr lang="en-US" dirty="0" smtClean="0"/>
              <a:t>Time slicing and context switches can also be implemented using the interrupt mechanism.</a:t>
            </a:r>
          </a:p>
          <a:p>
            <a:pPr lvl="1"/>
            <a:r>
              <a:rPr lang="en-US" dirty="0" smtClean="0"/>
              <a:t>The scheduler sets a hardware timer before transferring control over to a user process.</a:t>
            </a:r>
          </a:p>
          <a:p>
            <a:pPr lvl="1"/>
            <a:r>
              <a:rPr lang="en-US" dirty="0" smtClean="0"/>
              <a:t>When the timer raises the interrupt request line, the CPU performs a state-save, and transfers control over to the proper interrupt handler, which in turn runs the scheduler.</a:t>
            </a:r>
          </a:p>
          <a:p>
            <a:pPr lvl="1"/>
            <a:r>
              <a:rPr lang="en-US" dirty="0" smtClean="0"/>
              <a:t>The scheduler does a state-restore of a </a:t>
            </a:r>
            <a:r>
              <a:rPr lang="en-US" b="1" i="1" dirty="0" smtClean="0"/>
              <a:t>different </a:t>
            </a:r>
            <a:r>
              <a:rPr lang="en-US" dirty="0" smtClean="0"/>
              <a:t>process before resetting the timer and issuing the return-from-interrupt instruction.</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Interrupts</a:t>
            </a:r>
            <a:endParaRPr lang="en-US" dirty="0"/>
          </a:p>
        </p:txBody>
      </p:sp>
      <p:sp>
        <p:nvSpPr>
          <p:cNvPr id="3" name="Content Placeholder 2"/>
          <p:cNvSpPr>
            <a:spLocks noGrp="1"/>
          </p:cNvSpPr>
          <p:nvPr>
            <p:ph sz="quarter" idx="1"/>
          </p:nvPr>
        </p:nvSpPr>
        <p:spPr/>
        <p:txBody>
          <a:bodyPr>
            <a:noAutofit/>
          </a:bodyPr>
          <a:lstStyle/>
          <a:p>
            <a:pPr algn="just"/>
            <a:r>
              <a:rPr lang="en-US" sz="1600" dirty="0" smtClean="0"/>
              <a:t>A similar example involves the paging system for virtual memory – </a:t>
            </a:r>
          </a:p>
          <a:p>
            <a:pPr lvl="1" algn="just"/>
            <a:r>
              <a:rPr lang="en-US" sz="1400" dirty="0" smtClean="0"/>
              <a:t>A page fault causes an interrupt, which in turn issues an I/O request and a context switch as described above, moving the interrupted process into the wait queue and selecting a different process to run. When the I/O request has completed  then the device interrupts, and the interrupt handler moves the process from the wait queue into the ready queue.</a:t>
            </a:r>
          </a:p>
          <a:p>
            <a:pPr algn="just"/>
            <a:r>
              <a:rPr lang="en-US" sz="1600" dirty="0" smtClean="0"/>
              <a:t>System calls are implemented via </a:t>
            </a:r>
            <a:r>
              <a:rPr lang="en-US" sz="1600" b="1" i="1" dirty="0" smtClean="0"/>
              <a:t>software interrupts, </a:t>
            </a:r>
            <a:r>
              <a:rPr lang="en-US" sz="1600" dirty="0" smtClean="0"/>
              <a:t>a.k.a. </a:t>
            </a:r>
            <a:r>
              <a:rPr lang="en-US" sz="1600" b="1" i="1" dirty="0" smtClean="0"/>
              <a:t>traps.</a:t>
            </a:r>
            <a:r>
              <a:rPr lang="en-US" sz="1600" dirty="0" smtClean="0"/>
              <a:t> When a ( library ) program needs work performed in kernel mode, it sets command information and possibly data addresses in certain registers, and then raises a software interrupt. The completion of a disk read operation involves </a:t>
            </a:r>
            <a:r>
              <a:rPr lang="en-US" sz="1600" b="1" dirty="0" smtClean="0"/>
              <a:t>two</a:t>
            </a:r>
            <a:r>
              <a:rPr lang="en-US" sz="1600" dirty="0" smtClean="0"/>
              <a:t> interrupts:</a:t>
            </a:r>
          </a:p>
          <a:p>
            <a:pPr lvl="1" algn="just"/>
            <a:r>
              <a:rPr lang="en-US" sz="1400" dirty="0" smtClean="0"/>
              <a:t>A high-priority interrupt acknowledges the device completion, and issues the next disk request so that the hardware does not sit idle.</a:t>
            </a:r>
          </a:p>
          <a:p>
            <a:pPr lvl="1" algn="just"/>
            <a:r>
              <a:rPr lang="en-US" sz="1400" dirty="0" smtClean="0"/>
              <a:t>A lower-priority interrupt transfers the data from the kernel memory space to the user space, and then transfers the process from the waiting queue to the ready queue.</a:t>
            </a:r>
          </a:p>
          <a:p>
            <a:pPr algn="just"/>
            <a:r>
              <a:rPr lang="en-US" sz="1600" dirty="0" smtClean="0"/>
              <a:t>Some OSs (Solaris OS) use a multi-threaded kernel and priority threads to assign different threads to different interrupt handlers. This allows for the "simultaneous" handling of multiple interrupts, and the assurance that high-priority interrupts will take precedence over low-priority ones and over user processes.</a:t>
            </a:r>
            <a:endParaRPr lang="en-US"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Memory Access</a:t>
            </a:r>
            <a:endParaRPr lang="en-US" dirty="0"/>
          </a:p>
        </p:txBody>
      </p:sp>
      <p:sp>
        <p:nvSpPr>
          <p:cNvPr id="3" name="Content Placeholder 2"/>
          <p:cNvSpPr>
            <a:spLocks noGrp="1"/>
          </p:cNvSpPr>
          <p:nvPr>
            <p:ph sz="quarter" idx="1"/>
          </p:nvPr>
        </p:nvSpPr>
        <p:spPr/>
        <p:txBody>
          <a:bodyPr>
            <a:normAutofit fontScale="62500" lnSpcReduction="20000"/>
          </a:bodyPr>
          <a:lstStyle/>
          <a:p>
            <a:pPr algn="just"/>
            <a:r>
              <a:rPr lang="en-US" dirty="0" smtClean="0"/>
              <a:t>For devices that transfer large quantities of data ( such as disk controllers ), it is wasteful to tie up the CPU transferring data in and out of registers one byte at a time.</a:t>
            </a:r>
          </a:p>
          <a:p>
            <a:pPr algn="just"/>
            <a:r>
              <a:rPr lang="en-US" dirty="0" smtClean="0"/>
              <a:t>Instead this work can be off-loaded to a special processor, known as the </a:t>
            </a:r>
            <a:r>
              <a:rPr lang="en-US" b="1" i="1" dirty="0" smtClean="0"/>
              <a:t>Direct Memory Access, DMA, Controller.</a:t>
            </a:r>
            <a:endParaRPr lang="en-US" dirty="0" smtClean="0"/>
          </a:p>
          <a:p>
            <a:pPr lvl="1" algn="just"/>
            <a:r>
              <a:rPr lang="en-US" dirty="0" smtClean="0"/>
              <a:t>The host issues a command to the DMA controller, indicating the location where the data is located, the location where the data is to be transferred to, and the number of bytes of data to transfer. The DMA controller handles the data transfer, and then interrupts the CPU when the transfer is complete.</a:t>
            </a:r>
          </a:p>
          <a:p>
            <a:pPr lvl="1" algn="just"/>
            <a:r>
              <a:rPr lang="en-US" dirty="0" smtClean="0"/>
              <a:t>A simple DMA controller is a standard component in modern PCs, and many </a:t>
            </a:r>
            <a:r>
              <a:rPr lang="en-US" b="1" i="1" dirty="0" smtClean="0"/>
              <a:t>bus-mastering</a:t>
            </a:r>
            <a:r>
              <a:rPr lang="en-US" dirty="0" smtClean="0"/>
              <a:t> I/O cards contain their own DMA hardware.</a:t>
            </a:r>
          </a:p>
          <a:p>
            <a:pPr lvl="1" algn="just"/>
            <a:r>
              <a:rPr lang="en-US" dirty="0" smtClean="0"/>
              <a:t>Handshaking between DMA controllers and their devices is accomplished through two wires called the DMA-request and DMA-acknowledge wires.</a:t>
            </a:r>
          </a:p>
          <a:p>
            <a:pPr lvl="1" algn="just"/>
            <a:r>
              <a:rPr lang="en-US" dirty="0" smtClean="0"/>
              <a:t>While the DMA transfer is going on the CPU does not have access to the PCI bus ( including main memory ), but it does have access to its internal registers and primary and secondary caches.</a:t>
            </a:r>
          </a:p>
          <a:p>
            <a:pPr algn="just"/>
            <a:r>
              <a:rPr lang="en-US" dirty="0" smtClean="0"/>
              <a:t>DMA can be done in terms of either physical addresses or virtual addresses that are mapped to physical addresses. The latter approach is known as </a:t>
            </a:r>
            <a:r>
              <a:rPr lang="en-US" b="1" i="1" dirty="0" smtClean="0"/>
              <a:t>Direct Virtual Memory Access, DVMA, </a:t>
            </a:r>
            <a:r>
              <a:rPr lang="en-US" dirty="0" smtClean="0"/>
              <a:t>and allows direct data transfer from one memory-mapped device to another without using the main memory chips.</a:t>
            </a:r>
          </a:p>
          <a:p>
            <a:pPr algn="just"/>
            <a:r>
              <a:rPr lang="en-US" dirty="0" smtClean="0"/>
              <a:t>Direct DMA access by user processes can speed up operations, but is generally forbidden by modern systems for security and protection reasons.</a:t>
            </a:r>
          </a:p>
          <a:p>
            <a:pPr algn="just"/>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228600" y="-152400"/>
            <a:ext cx="8229600" cy="1143000"/>
          </a:xfrm>
        </p:spPr>
        <p:txBody>
          <a:bodyPr/>
          <a:lstStyle/>
          <a:p>
            <a:pPr eaLnBrk="1" hangingPunct="1"/>
            <a:r>
              <a:rPr lang="en-US" dirty="0" smtClean="0">
                <a:ea typeface="ＭＳ Ｐゴシック" pitchFamily="34" charset="-128"/>
              </a:rPr>
              <a:t>Storage Structure</a:t>
            </a:r>
          </a:p>
        </p:txBody>
      </p:sp>
      <p:sp>
        <p:nvSpPr>
          <p:cNvPr id="33795" name="Rectangle 3"/>
          <p:cNvSpPr>
            <a:spLocks noGrp="1" noChangeArrowheads="1"/>
          </p:cNvSpPr>
          <p:nvPr>
            <p:ph type="body" idx="4294967295"/>
          </p:nvPr>
        </p:nvSpPr>
        <p:spPr>
          <a:xfrm>
            <a:off x="361950" y="914400"/>
            <a:ext cx="8096250" cy="7558088"/>
          </a:xfrm>
        </p:spPr>
        <p:txBody>
          <a:bodyPr/>
          <a:lstStyle/>
          <a:p>
            <a:r>
              <a:rPr lang="en-US" dirty="0" smtClean="0">
                <a:ea typeface="ＭＳ Ｐゴシック" pitchFamily="34" charset="-128"/>
              </a:rPr>
              <a:t>Main memory – only large storage media that the CPU can access directly</a:t>
            </a:r>
          </a:p>
          <a:p>
            <a:pPr lvl="1"/>
            <a:r>
              <a:rPr lang="en-US" b="1" dirty="0" smtClean="0">
                <a:solidFill>
                  <a:srgbClr val="3366FF"/>
                </a:solidFill>
                <a:ea typeface="ＭＳ Ｐゴシック" pitchFamily="34" charset="-128"/>
              </a:rPr>
              <a:t>Random</a:t>
            </a:r>
            <a:r>
              <a:rPr lang="en-US" dirty="0" smtClean="0">
                <a:solidFill>
                  <a:srgbClr val="0000FF"/>
                </a:solidFill>
                <a:ea typeface="ＭＳ Ｐゴシック" pitchFamily="34" charset="-128"/>
              </a:rPr>
              <a:t> </a:t>
            </a:r>
            <a:r>
              <a:rPr lang="en-US" b="1" dirty="0" smtClean="0">
                <a:solidFill>
                  <a:srgbClr val="3366FF"/>
                </a:solidFill>
                <a:ea typeface="ＭＳ Ｐゴシック" pitchFamily="34" charset="-128"/>
              </a:rPr>
              <a:t>access</a:t>
            </a:r>
          </a:p>
          <a:p>
            <a:pPr lvl="1"/>
            <a:r>
              <a:rPr lang="en-US" dirty="0" smtClean="0">
                <a:ea typeface="ＭＳ Ｐゴシック" pitchFamily="34" charset="-128"/>
              </a:rPr>
              <a:t>Typically </a:t>
            </a:r>
            <a:r>
              <a:rPr lang="en-US" b="1" dirty="0" smtClean="0">
                <a:solidFill>
                  <a:srgbClr val="3366FF"/>
                </a:solidFill>
                <a:ea typeface="ＭＳ Ｐゴシック" pitchFamily="34" charset="-128"/>
              </a:rPr>
              <a:t>volatile</a:t>
            </a:r>
          </a:p>
          <a:p>
            <a:r>
              <a:rPr lang="en-US" dirty="0" smtClean="0">
                <a:ea typeface="ＭＳ Ｐゴシック" pitchFamily="34" charset="-128"/>
              </a:rPr>
              <a:t>Secondary storage – extension of main memory that provides large </a:t>
            </a:r>
            <a:r>
              <a:rPr lang="en-US" b="1" dirty="0" smtClean="0">
                <a:solidFill>
                  <a:srgbClr val="3366FF"/>
                </a:solidFill>
                <a:ea typeface="ＭＳ Ｐゴシック" pitchFamily="34" charset="-128"/>
              </a:rPr>
              <a:t>nonvolatile</a:t>
            </a:r>
            <a:r>
              <a:rPr lang="en-US" dirty="0" smtClean="0">
                <a:solidFill>
                  <a:srgbClr val="0000FF"/>
                </a:solidFill>
                <a:ea typeface="ＭＳ Ｐゴシック" pitchFamily="34" charset="-128"/>
              </a:rPr>
              <a:t> </a:t>
            </a:r>
            <a:r>
              <a:rPr lang="en-US" dirty="0" smtClean="0">
                <a:ea typeface="ＭＳ Ｐゴシック" pitchFamily="34" charset="-128"/>
              </a:rPr>
              <a:t>storage capacity</a:t>
            </a:r>
          </a:p>
          <a:p>
            <a:endParaRPr lang="en-US" dirty="0" smtClean="0">
              <a:ea typeface="ＭＳ Ｐゴシック" pitchFamily="34" charset="-128"/>
            </a:endParaRPr>
          </a:p>
          <a:p>
            <a:r>
              <a:rPr lang="en-US" dirty="0" smtClean="0">
                <a:ea typeface="ＭＳ Ｐゴシック" pitchFamily="34" charset="-128"/>
              </a:rPr>
              <a:t>Magnetic disks – rigid metal or glass platters covered with magnetic recording material </a:t>
            </a:r>
          </a:p>
          <a:p>
            <a:pPr lvl="1"/>
            <a:r>
              <a:rPr lang="en-US" dirty="0" smtClean="0">
                <a:ea typeface="ＭＳ Ｐゴシック" pitchFamily="34" charset="-128"/>
              </a:rPr>
              <a:t>Disk surface is logically divided into </a:t>
            </a:r>
            <a:r>
              <a:rPr lang="en-US" b="1" dirty="0" smtClean="0">
                <a:solidFill>
                  <a:srgbClr val="3366FF"/>
                </a:solidFill>
                <a:ea typeface="ＭＳ Ｐゴシック" pitchFamily="34" charset="-128"/>
              </a:rPr>
              <a:t>tracks</a:t>
            </a:r>
            <a:r>
              <a:rPr lang="en-US" dirty="0" smtClean="0">
                <a:ea typeface="ＭＳ Ｐゴシック" pitchFamily="34" charset="-128"/>
              </a:rPr>
              <a:t>, which are subdivided into </a:t>
            </a:r>
            <a:r>
              <a:rPr lang="en-US" b="1" dirty="0" smtClean="0">
                <a:solidFill>
                  <a:srgbClr val="3366FF"/>
                </a:solidFill>
                <a:ea typeface="ＭＳ Ｐゴシック" pitchFamily="34" charset="-128"/>
              </a:rPr>
              <a:t>sectors</a:t>
            </a:r>
          </a:p>
          <a:p>
            <a:pPr lvl="1"/>
            <a:r>
              <a:rPr lang="en-US" dirty="0" smtClean="0">
                <a:ea typeface="ＭＳ Ｐゴシック" pitchFamily="34" charset="-128"/>
              </a:rPr>
              <a:t>The </a:t>
            </a:r>
            <a:r>
              <a:rPr lang="en-US" b="1" dirty="0" smtClean="0">
                <a:solidFill>
                  <a:srgbClr val="3366FF"/>
                </a:solidFill>
                <a:ea typeface="ＭＳ Ｐゴシック" pitchFamily="34" charset="-128"/>
              </a:rPr>
              <a:t>disk controller </a:t>
            </a:r>
            <a:r>
              <a:rPr lang="en-US" dirty="0" smtClean="0">
                <a:ea typeface="ＭＳ Ｐゴシック" pitchFamily="34" charset="-128"/>
              </a:rPr>
              <a:t>determines the logical interaction between the device and the computer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ea typeface="ＭＳ Ｐゴシック" pitchFamily="34" charset="-128"/>
              </a:rPr>
              <a:t>Computer-Components</a:t>
            </a:r>
          </a:p>
        </p:txBody>
      </p:sp>
      <p:sp>
        <p:nvSpPr>
          <p:cNvPr id="14339" name="Rectangle 3"/>
          <p:cNvSpPr>
            <a:spLocks noGrp="1" noChangeArrowheads="1"/>
          </p:cNvSpPr>
          <p:nvPr>
            <p:ph sz="quarter" idx="1"/>
          </p:nvPr>
        </p:nvSpPr>
        <p:spPr>
          <a:xfrm>
            <a:off x="244475" y="1846263"/>
            <a:ext cx="8407400" cy="4935537"/>
          </a:xfrm>
        </p:spPr>
        <p:txBody>
          <a:bodyPr>
            <a:normAutofit lnSpcReduction="10000"/>
          </a:bodyPr>
          <a:lstStyle/>
          <a:p>
            <a:pPr algn="just"/>
            <a:r>
              <a:rPr lang="en-US" sz="2400" dirty="0" smtClean="0">
                <a:ea typeface="ＭＳ Ｐゴシック" pitchFamily="34" charset="-128"/>
              </a:rPr>
              <a:t>Computer consists of processor, memory, and I/O components, with one or more modules of each type. These modules are  connected through interconnection network. </a:t>
            </a:r>
          </a:p>
          <a:p>
            <a:pPr algn="just"/>
            <a:r>
              <a:rPr lang="en-US" sz="2400" dirty="0" smtClean="0">
                <a:ea typeface="ＭＳ Ｐゴシック" pitchFamily="34" charset="-128"/>
              </a:rPr>
              <a:t>I/O devices and the CPU can execute concurrently.</a:t>
            </a:r>
          </a:p>
          <a:p>
            <a:pPr algn="just"/>
            <a:r>
              <a:rPr lang="en-US" sz="2400" dirty="0" smtClean="0">
                <a:ea typeface="ＭＳ Ｐゴシック" pitchFamily="34" charset="-128"/>
              </a:rPr>
              <a:t>Each device controller is in-charge of a particular device type.</a:t>
            </a:r>
          </a:p>
          <a:p>
            <a:pPr algn="just"/>
            <a:r>
              <a:rPr lang="en-US" sz="2400" dirty="0" smtClean="0">
                <a:ea typeface="ＭＳ Ｐゴシック" pitchFamily="34" charset="-128"/>
              </a:rPr>
              <a:t>Each device controller has a local buffer.</a:t>
            </a:r>
          </a:p>
          <a:p>
            <a:pPr algn="just"/>
            <a:r>
              <a:rPr lang="en-US" sz="2400" dirty="0" smtClean="0">
                <a:ea typeface="ＭＳ Ｐゴシック" pitchFamily="34" charset="-128"/>
              </a:rPr>
              <a:t>CPU moves data from/to main memory to/from local buffers</a:t>
            </a:r>
          </a:p>
          <a:p>
            <a:pPr algn="just"/>
            <a:r>
              <a:rPr lang="en-US" sz="2400" dirty="0" smtClean="0">
                <a:ea typeface="ＭＳ Ｐゴシック" pitchFamily="34" charset="-128"/>
              </a:rPr>
              <a:t>I/O is from the device to local buffer of controller.</a:t>
            </a:r>
          </a:p>
          <a:p>
            <a:pPr algn="just"/>
            <a:r>
              <a:rPr lang="en-US" sz="2400" b="1" dirty="0" smtClean="0">
                <a:ea typeface="ＭＳ Ｐゴシック" pitchFamily="34" charset="-128"/>
              </a:rPr>
              <a:t>Device controller informs CPU that it has finished its operation by causing an </a:t>
            </a:r>
            <a:r>
              <a:rPr lang="en-US" sz="2400" b="1" i="1" dirty="0" smtClean="0">
                <a:ea typeface="ＭＳ Ｐゴシック" pitchFamily="34" charset="-128"/>
              </a:rPr>
              <a:t>interrupt</a:t>
            </a:r>
            <a:r>
              <a:rPr lang="en-US" sz="2400" b="1" dirty="0" smtClean="0">
                <a:ea typeface="ＭＳ Ｐゴシック" pitchFamily="34" charset="-128"/>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28600"/>
            <a:ext cx="8305800" cy="1143000"/>
          </a:xfrm>
        </p:spPr>
        <p:txBody>
          <a:bodyPr/>
          <a:lstStyle/>
          <a:p>
            <a:r>
              <a:rPr lang="en-US" dirty="0" smtClean="0">
                <a:ea typeface="ＭＳ Ｐゴシック" pitchFamily="34" charset="-128"/>
              </a:rPr>
              <a:t>Moving-Head Disk Mechanism</a:t>
            </a:r>
          </a:p>
        </p:txBody>
      </p:sp>
      <p:pic>
        <p:nvPicPr>
          <p:cNvPr id="34819" name="Picture 3"/>
          <p:cNvPicPr>
            <a:picLocks noChangeAspect="1" noChangeArrowheads="1"/>
          </p:cNvPicPr>
          <p:nvPr/>
        </p:nvPicPr>
        <p:blipFill>
          <a:blip r:embed="rId2"/>
          <a:srcRect l="1430" t="816" r="2420" b="1633"/>
          <a:stretch>
            <a:fillRect/>
          </a:stretch>
        </p:blipFill>
        <p:spPr bwMode="auto">
          <a:xfrm>
            <a:off x="1076325" y="1371600"/>
            <a:ext cx="6689725" cy="5091113"/>
          </a:xfrm>
          <a:prstGeom prst="rect">
            <a:avLst/>
          </a:prstGeom>
          <a:noFill/>
          <a:ln w="57150" cmpd="thickThin">
            <a:solidFill>
              <a:schemeClr val="tx1"/>
            </a:solid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003300" y="263525"/>
            <a:ext cx="8140700" cy="833438"/>
          </a:xfrm>
        </p:spPr>
        <p:txBody>
          <a:bodyPr/>
          <a:lstStyle/>
          <a:p>
            <a:pPr eaLnBrk="1" hangingPunct="1"/>
            <a:r>
              <a:rPr lang="en-US" smtClean="0">
                <a:ea typeface="ＭＳ Ｐゴシック" pitchFamily="34" charset="-128"/>
              </a:rPr>
              <a:t>Storage Hierarchy</a:t>
            </a:r>
          </a:p>
        </p:txBody>
      </p:sp>
      <p:sp>
        <p:nvSpPr>
          <p:cNvPr id="35843" name="Rectangle 3"/>
          <p:cNvSpPr>
            <a:spLocks noGrp="1" noChangeArrowheads="1"/>
          </p:cNvSpPr>
          <p:nvPr>
            <p:ph type="body" idx="4294967295"/>
          </p:nvPr>
        </p:nvSpPr>
        <p:spPr>
          <a:xfrm>
            <a:off x="574675" y="1022350"/>
            <a:ext cx="8188325" cy="4860925"/>
          </a:xfrm>
        </p:spPr>
        <p:txBody>
          <a:bodyPr/>
          <a:lstStyle/>
          <a:p>
            <a:r>
              <a:rPr lang="en-US" sz="2800" dirty="0" smtClean="0">
                <a:ea typeface="ＭＳ Ｐゴシック" pitchFamily="34" charset="-128"/>
              </a:rPr>
              <a:t>Storage systems organized in hierarchy</a:t>
            </a:r>
          </a:p>
          <a:p>
            <a:pPr lvl="1"/>
            <a:r>
              <a:rPr lang="en-US" sz="2800" dirty="0" smtClean="0">
                <a:ea typeface="ＭＳ Ｐゴシック" pitchFamily="34" charset="-128"/>
              </a:rPr>
              <a:t>Speed</a:t>
            </a:r>
          </a:p>
          <a:p>
            <a:pPr lvl="1"/>
            <a:r>
              <a:rPr lang="en-US" sz="2800" dirty="0" smtClean="0">
                <a:ea typeface="ＭＳ Ｐゴシック" pitchFamily="34" charset="-128"/>
              </a:rPr>
              <a:t>Cost</a:t>
            </a:r>
          </a:p>
          <a:p>
            <a:pPr lvl="1"/>
            <a:r>
              <a:rPr lang="en-US" sz="2800" dirty="0" smtClean="0">
                <a:ea typeface="ＭＳ Ｐゴシック" pitchFamily="34" charset="-128"/>
              </a:rPr>
              <a:t>Volatility</a:t>
            </a:r>
          </a:p>
          <a:p>
            <a:pPr lvl="1"/>
            <a:endParaRPr lang="en-US" sz="2800" dirty="0" smtClean="0">
              <a:ea typeface="ＭＳ Ｐゴシック" pitchFamily="34" charset="-128"/>
            </a:endParaRPr>
          </a:p>
          <a:p>
            <a:r>
              <a:rPr lang="en-US" sz="2800" b="1" dirty="0" smtClean="0">
                <a:solidFill>
                  <a:srgbClr val="3366FF"/>
                </a:solidFill>
                <a:ea typeface="ＭＳ Ｐゴシック" pitchFamily="34" charset="-128"/>
              </a:rPr>
              <a:t>Caching</a:t>
            </a:r>
            <a:r>
              <a:rPr lang="en-US" sz="2800" dirty="0" smtClean="0">
                <a:ea typeface="ＭＳ Ｐゴシック" pitchFamily="34" charset="-128"/>
              </a:rPr>
              <a:t> – copying information into faster storage system; main memory can be viewed as a </a:t>
            </a:r>
            <a:r>
              <a:rPr lang="en-US" sz="2800" i="1" dirty="0" smtClean="0">
                <a:ea typeface="ＭＳ Ｐゴシック" pitchFamily="34" charset="-128"/>
              </a:rPr>
              <a:t>cache</a:t>
            </a:r>
            <a:r>
              <a:rPr lang="en-US" sz="2800" dirty="0" smtClean="0">
                <a:ea typeface="ＭＳ Ｐゴシック" pitchFamily="34" charset="-128"/>
              </a:rPr>
              <a:t> for secondary storage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0" y="228600"/>
            <a:ext cx="8229600" cy="1143000"/>
          </a:xfrm>
        </p:spPr>
        <p:txBody>
          <a:bodyPr/>
          <a:lstStyle/>
          <a:p>
            <a:pPr eaLnBrk="1" hangingPunct="1"/>
            <a:r>
              <a:rPr lang="en-US" dirty="0" smtClean="0">
                <a:ea typeface="ＭＳ Ｐゴシック" pitchFamily="34" charset="-128"/>
              </a:rPr>
              <a:t>Storage-Device Hierarchy</a:t>
            </a:r>
          </a:p>
        </p:txBody>
      </p:sp>
      <p:pic>
        <p:nvPicPr>
          <p:cNvPr id="36867" name="Picture 4"/>
          <p:cNvPicPr>
            <a:picLocks noChangeAspect="1" noChangeArrowheads="1"/>
          </p:cNvPicPr>
          <p:nvPr/>
        </p:nvPicPr>
        <p:blipFill>
          <a:blip r:embed="rId3"/>
          <a:srcRect/>
          <a:stretch>
            <a:fillRect/>
          </a:stretch>
        </p:blipFill>
        <p:spPr bwMode="auto">
          <a:xfrm>
            <a:off x="1773238" y="1384300"/>
            <a:ext cx="5330825" cy="4468813"/>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0" y="-152400"/>
            <a:ext cx="8229600" cy="1143000"/>
          </a:xfrm>
        </p:spPr>
        <p:txBody>
          <a:bodyPr/>
          <a:lstStyle/>
          <a:p>
            <a:pPr eaLnBrk="1" hangingPunct="1"/>
            <a:r>
              <a:rPr lang="en-US" dirty="0" smtClean="0">
                <a:ea typeface="ＭＳ Ｐゴシック" pitchFamily="34" charset="-128"/>
              </a:rPr>
              <a:t>Caching</a:t>
            </a:r>
          </a:p>
        </p:txBody>
      </p:sp>
      <p:sp>
        <p:nvSpPr>
          <p:cNvPr id="37891" name="Rectangle 3"/>
          <p:cNvSpPr>
            <a:spLocks noGrp="1" noChangeArrowheads="1"/>
          </p:cNvSpPr>
          <p:nvPr>
            <p:ph type="body" idx="4294967295"/>
          </p:nvPr>
        </p:nvSpPr>
        <p:spPr>
          <a:xfrm>
            <a:off x="152400" y="1233488"/>
            <a:ext cx="8915400" cy="7100887"/>
          </a:xfrm>
        </p:spPr>
        <p:txBody>
          <a:bodyPr>
            <a:noAutofit/>
          </a:bodyPr>
          <a:lstStyle/>
          <a:p>
            <a:pPr algn="just"/>
            <a:r>
              <a:rPr lang="en-US" sz="2400" dirty="0" smtClean="0">
                <a:ea typeface="ＭＳ Ｐゴシック" pitchFamily="34" charset="-128"/>
              </a:rPr>
              <a:t>Important principle, performed at many levels in a computer (in hardware, operating system, software)</a:t>
            </a:r>
          </a:p>
          <a:p>
            <a:pPr algn="just"/>
            <a:endParaRPr lang="en-US" sz="900" dirty="0" smtClean="0">
              <a:ea typeface="ＭＳ Ｐゴシック" pitchFamily="34" charset="-128"/>
            </a:endParaRPr>
          </a:p>
          <a:p>
            <a:pPr algn="just"/>
            <a:r>
              <a:rPr lang="en-US" sz="2400" dirty="0" smtClean="0">
                <a:ea typeface="ＭＳ Ｐゴシック" pitchFamily="34" charset="-128"/>
              </a:rPr>
              <a:t>Information in use copied from slower to faster storage temporarily</a:t>
            </a:r>
          </a:p>
          <a:p>
            <a:pPr algn="just"/>
            <a:endParaRPr lang="en-US" sz="900" dirty="0" smtClean="0">
              <a:ea typeface="ＭＳ Ｐゴシック" pitchFamily="34" charset="-128"/>
            </a:endParaRPr>
          </a:p>
          <a:p>
            <a:pPr algn="just"/>
            <a:r>
              <a:rPr lang="en-US" sz="2400" dirty="0" smtClean="0">
                <a:ea typeface="ＭＳ Ｐゴシック" pitchFamily="34" charset="-128"/>
              </a:rPr>
              <a:t>Faster storage (cache) checked first to determine if information is there</a:t>
            </a:r>
          </a:p>
          <a:p>
            <a:pPr lvl="1" algn="just"/>
            <a:r>
              <a:rPr lang="en-US" dirty="0" smtClean="0">
                <a:ea typeface="ＭＳ Ｐゴシック" pitchFamily="34" charset="-128"/>
              </a:rPr>
              <a:t>If it is, information used directly from the cache (fast)</a:t>
            </a:r>
          </a:p>
          <a:p>
            <a:pPr lvl="1" algn="just"/>
            <a:r>
              <a:rPr lang="en-US" dirty="0" smtClean="0">
                <a:ea typeface="ＭＳ Ｐゴシック" pitchFamily="34" charset="-128"/>
              </a:rPr>
              <a:t>If not, data copied to cache and used there</a:t>
            </a:r>
          </a:p>
          <a:p>
            <a:pPr lvl="1" algn="just"/>
            <a:endParaRPr lang="en-US" sz="900" dirty="0" smtClean="0">
              <a:ea typeface="ＭＳ Ｐゴシック" pitchFamily="34" charset="-128"/>
            </a:endParaRPr>
          </a:p>
          <a:p>
            <a:pPr algn="just"/>
            <a:r>
              <a:rPr lang="en-US" sz="2400" dirty="0" smtClean="0">
                <a:ea typeface="ＭＳ Ｐゴシック" pitchFamily="34" charset="-128"/>
              </a:rPr>
              <a:t>Cache smaller than storage being cached</a:t>
            </a:r>
          </a:p>
          <a:p>
            <a:pPr lvl="1" algn="just"/>
            <a:r>
              <a:rPr lang="en-US" dirty="0" smtClean="0">
                <a:ea typeface="ＭＳ Ｐゴシック" pitchFamily="34" charset="-128"/>
              </a:rPr>
              <a:t>Cache management important design problem</a:t>
            </a:r>
          </a:p>
          <a:p>
            <a:pPr lvl="1" algn="just"/>
            <a:r>
              <a:rPr lang="en-US" dirty="0" smtClean="0">
                <a:ea typeface="ＭＳ Ｐゴシック" pitchFamily="34" charset="-128"/>
              </a:rPr>
              <a:t>Cache size and replacement policy</a:t>
            </a:r>
          </a:p>
          <a:p>
            <a:pPr algn="just">
              <a:buFont typeface="Monotype Sorts" charset="2"/>
              <a:buNone/>
            </a:pPr>
            <a:endParaRPr lang="en-US" sz="2400" dirty="0" smtClean="0">
              <a:ea typeface="ＭＳ Ｐゴシック" pitchFamily="34"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460248"/>
            <a:ext cx="8534400" cy="758952"/>
          </a:xfrm>
        </p:spPr>
        <p:txBody>
          <a:bodyPr>
            <a:normAutofit fontScale="90000"/>
          </a:bodyPr>
          <a:lstStyle/>
          <a:p>
            <a:r>
              <a:rPr lang="en-US" b="1" dirty="0" smtClean="0"/>
              <a:t>Application I/O Interface</a:t>
            </a:r>
            <a:br>
              <a:rPr lang="en-US" b="1" dirty="0" smtClean="0"/>
            </a:br>
            <a:endParaRPr lang="en-US" dirty="0"/>
          </a:p>
        </p:txBody>
      </p:sp>
      <p:pic>
        <p:nvPicPr>
          <p:cNvPr id="4" name="Content Placeholder 3" descr="13_06_Kernel_IO_Structure.jpg"/>
          <p:cNvPicPr>
            <a:picLocks noGrp="1" noChangeAspect="1"/>
          </p:cNvPicPr>
          <p:nvPr>
            <p:ph sz="quarter" idx="1"/>
          </p:nvPr>
        </p:nvPicPr>
        <p:blipFill>
          <a:blip r:embed="rId2"/>
          <a:stretch>
            <a:fillRect/>
          </a:stretch>
        </p:blipFill>
        <p:spPr>
          <a:xfrm>
            <a:off x="0" y="1161753"/>
            <a:ext cx="8763000" cy="5488236"/>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Application I/O Interface</a:t>
            </a:r>
            <a:endParaRPr lang="en-US" dirty="0"/>
          </a:p>
        </p:txBody>
      </p:sp>
      <p:sp>
        <p:nvSpPr>
          <p:cNvPr id="3" name="Content Placeholder 2"/>
          <p:cNvSpPr>
            <a:spLocks noGrp="1"/>
          </p:cNvSpPr>
          <p:nvPr>
            <p:ph sz="quarter" idx="1"/>
          </p:nvPr>
        </p:nvSpPr>
        <p:spPr/>
        <p:txBody>
          <a:bodyPr/>
          <a:lstStyle/>
          <a:p>
            <a:r>
              <a:rPr lang="en-US" b="1" dirty="0" smtClean="0"/>
              <a:t>Block and Character Devices</a:t>
            </a:r>
          </a:p>
          <a:p>
            <a:pPr lvl="1"/>
            <a:r>
              <a:rPr lang="en-US" dirty="0" smtClean="0"/>
              <a:t>Block : HDD </a:t>
            </a:r>
            <a:r>
              <a:rPr lang="en-US" dirty="0" err="1" smtClean="0"/>
              <a:t>Filesystems</a:t>
            </a:r>
            <a:r>
              <a:rPr lang="en-US" dirty="0" smtClean="0"/>
              <a:t> etc</a:t>
            </a:r>
          </a:p>
          <a:p>
            <a:pPr lvl="1"/>
            <a:r>
              <a:rPr lang="en-US" dirty="0" smtClean="0"/>
              <a:t>Character : Any guesses ??</a:t>
            </a:r>
          </a:p>
          <a:p>
            <a:r>
              <a:rPr lang="en-US" b="1" dirty="0" smtClean="0"/>
              <a:t>Network Devices</a:t>
            </a:r>
          </a:p>
          <a:p>
            <a:pPr lvl="1"/>
            <a:r>
              <a:rPr lang="en-US" dirty="0" smtClean="0"/>
              <a:t>Socket Interfaces</a:t>
            </a:r>
          </a:p>
          <a:p>
            <a:r>
              <a:rPr lang="en-US" b="1" dirty="0" smtClean="0"/>
              <a:t>Clocks and Timers</a:t>
            </a:r>
          </a:p>
          <a:p>
            <a:pPr lvl="1"/>
            <a:r>
              <a:rPr lang="en-US" dirty="0" smtClean="0"/>
              <a:t>PIT: Programmable interrupt Timer</a:t>
            </a:r>
          </a:p>
          <a:p>
            <a:pPr lvl="2"/>
            <a:r>
              <a:rPr lang="en-US" dirty="0" smtClean="0"/>
              <a:t>Results in system time</a:t>
            </a:r>
          </a:p>
          <a:p>
            <a:pPr lvl="3"/>
            <a:r>
              <a:rPr lang="en-US" dirty="0" smtClean="0"/>
              <a:t>Drift</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I/O</a:t>
            </a:r>
            <a:endParaRPr lang="en-US" dirty="0"/>
          </a:p>
        </p:txBody>
      </p:sp>
      <p:sp>
        <p:nvSpPr>
          <p:cNvPr id="3" name="Content Placeholder 2"/>
          <p:cNvSpPr>
            <a:spLocks noGrp="1"/>
          </p:cNvSpPr>
          <p:nvPr>
            <p:ph sz="quarter" idx="1"/>
          </p:nvPr>
        </p:nvSpPr>
        <p:spPr/>
        <p:txBody>
          <a:bodyPr/>
          <a:lstStyle/>
          <a:p>
            <a:pPr algn="just"/>
            <a:r>
              <a:rPr lang="en-US" dirty="0" smtClean="0"/>
              <a:t>Blocking or non-blocking I/O</a:t>
            </a:r>
          </a:p>
          <a:p>
            <a:pPr lvl="1" algn="just"/>
            <a:r>
              <a:rPr lang="en-US" dirty="0" smtClean="0"/>
              <a:t>With </a:t>
            </a:r>
            <a:r>
              <a:rPr lang="en-US" b="1" i="1" dirty="0" smtClean="0"/>
              <a:t>blocking I/O</a:t>
            </a:r>
            <a:r>
              <a:rPr lang="en-US" dirty="0" smtClean="0"/>
              <a:t> a process is moved to the wait queue when an I/O request is made, and moved back to the ready queue when the request completes</a:t>
            </a:r>
          </a:p>
          <a:p>
            <a:pPr lvl="1" algn="just"/>
            <a:r>
              <a:rPr lang="en-US" dirty="0" smtClean="0"/>
              <a:t>With </a:t>
            </a:r>
            <a:r>
              <a:rPr lang="en-US" b="1" i="1" dirty="0" smtClean="0"/>
              <a:t>non-blocking I/O</a:t>
            </a:r>
            <a:r>
              <a:rPr lang="en-US" dirty="0" smtClean="0"/>
              <a:t> the I/O request returns immediately, whether the requested I/O operation has ( completely ) occurred or not</a:t>
            </a:r>
          </a:p>
          <a:p>
            <a:pPr lvl="1" algn="just"/>
            <a:r>
              <a:rPr lang="en-US" b="1" i="1" dirty="0" smtClean="0"/>
              <a:t>Asynchronous I/O, </a:t>
            </a:r>
            <a:r>
              <a:rPr lang="en-US" dirty="0" smtClean="0"/>
              <a:t>in which the I/O request returns immediately allowing the process to continue on with other tasks, and then the process is notified when data becomes available</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I/O </a:t>
            </a:r>
            <a:r>
              <a:rPr lang="en-US" dirty="0" err="1" smtClean="0"/>
              <a:t>handelling</a:t>
            </a:r>
            <a:endParaRPr lang="en-US" dirty="0"/>
          </a:p>
        </p:txBody>
      </p:sp>
      <p:sp>
        <p:nvSpPr>
          <p:cNvPr id="3" name="Content Placeholder 2"/>
          <p:cNvSpPr>
            <a:spLocks noGrp="1"/>
          </p:cNvSpPr>
          <p:nvPr>
            <p:ph sz="quarter" idx="1"/>
          </p:nvPr>
        </p:nvSpPr>
        <p:spPr/>
        <p:txBody>
          <a:bodyPr/>
          <a:lstStyle/>
          <a:p>
            <a:r>
              <a:rPr lang="en-US" b="1" dirty="0" smtClean="0"/>
              <a:t>I/O Scheduling</a:t>
            </a:r>
          </a:p>
          <a:p>
            <a:r>
              <a:rPr lang="en-US" b="1" dirty="0" smtClean="0"/>
              <a:t>Buffering</a:t>
            </a:r>
          </a:p>
          <a:p>
            <a:r>
              <a:rPr lang="en-US" b="1" dirty="0" smtClean="0"/>
              <a:t>Caching</a:t>
            </a:r>
          </a:p>
          <a:p>
            <a:r>
              <a:rPr lang="en-US" b="1" dirty="0" smtClean="0"/>
              <a:t>Spooling and Device Reservation</a:t>
            </a:r>
          </a:p>
          <a:p>
            <a:pPr lvl="1"/>
            <a:r>
              <a:rPr lang="en-US" dirty="0" smtClean="0"/>
              <a:t>SPOOL : </a:t>
            </a:r>
            <a:r>
              <a:rPr lang="en-US" b="1" i="1" dirty="0" smtClean="0"/>
              <a:t>Simultaneous Peripheral Operations On-Line </a:t>
            </a:r>
          </a:p>
          <a:p>
            <a:r>
              <a:rPr lang="en-US" b="1" dirty="0" smtClean="0"/>
              <a:t>Error Handling</a:t>
            </a:r>
          </a:p>
          <a:p>
            <a:r>
              <a:rPr lang="en-US" b="1" dirty="0" smtClean="0"/>
              <a:t>I/O Protection</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request and hardware</a:t>
            </a:r>
            <a:endParaRPr lang="en-US" dirty="0"/>
          </a:p>
        </p:txBody>
      </p:sp>
      <p:sp>
        <p:nvSpPr>
          <p:cNvPr id="3" name="Content Placeholder 2"/>
          <p:cNvSpPr>
            <a:spLocks noGrp="1"/>
          </p:cNvSpPr>
          <p:nvPr>
            <p:ph sz="quarter" idx="1"/>
          </p:nvPr>
        </p:nvSpPr>
        <p:spPr/>
        <p:txBody>
          <a:bodyPr>
            <a:noAutofit/>
          </a:bodyPr>
          <a:lstStyle/>
          <a:p>
            <a:pPr algn="just"/>
            <a:r>
              <a:rPr lang="en-US" sz="1600" dirty="0" smtClean="0"/>
              <a:t>Users request data using file names, which must ultimately be mapped to specific blocks of data from a specific device managed by a specific device driver.</a:t>
            </a:r>
          </a:p>
          <a:p>
            <a:pPr algn="just"/>
            <a:r>
              <a:rPr lang="en-US" sz="1600" dirty="0" smtClean="0"/>
              <a:t>DOS uses the colon separator to specify a particular device ( e.g. C:, LPT:, etc. )</a:t>
            </a:r>
          </a:p>
          <a:p>
            <a:pPr algn="just"/>
            <a:r>
              <a:rPr lang="en-US" sz="1600" dirty="0" smtClean="0"/>
              <a:t>UNIX uses a </a:t>
            </a:r>
            <a:r>
              <a:rPr lang="en-US" sz="1600" b="1" i="1" dirty="0" smtClean="0"/>
              <a:t>mount table</a:t>
            </a:r>
            <a:r>
              <a:rPr lang="en-US" sz="1600" dirty="0" smtClean="0"/>
              <a:t> to map filename prefixes ( e.g. /</a:t>
            </a:r>
            <a:r>
              <a:rPr lang="en-US" sz="1600" dirty="0" err="1" smtClean="0"/>
              <a:t>usr</a:t>
            </a:r>
            <a:r>
              <a:rPr lang="en-US" sz="1600" dirty="0" smtClean="0"/>
              <a:t> ) to specific mounted devices. Where multiple entries in the mount table match different prefixes of the filename the one that matches the longest prefix is chosen. ( e.g. /</a:t>
            </a:r>
            <a:r>
              <a:rPr lang="en-US" sz="1600" dirty="0" err="1" smtClean="0"/>
              <a:t>usr</a:t>
            </a:r>
            <a:r>
              <a:rPr lang="en-US" sz="1600" dirty="0" smtClean="0"/>
              <a:t>/home instead of /</a:t>
            </a:r>
            <a:r>
              <a:rPr lang="en-US" sz="1600" dirty="0" err="1" smtClean="0"/>
              <a:t>usr</a:t>
            </a:r>
            <a:r>
              <a:rPr lang="en-US" sz="1600" dirty="0" smtClean="0"/>
              <a:t> where both exist in the mount table and both match the desired file. )</a:t>
            </a:r>
          </a:p>
          <a:p>
            <a:pPr algn="just"/>
            <a:r>
              <a:rPr lang="en-US" sz="1600" dirty="0" smtClean="0"/>
              <a:t>UNIX uses special </a:t>
            </a:r>
            <a:r>
              <a:rPr lang="en-US" sz="1600" b="1" i="1" dirty="0" smtClean="0"/>
              <a:t>device files,</a:t>
            </a:r>
            <a:r>
              <a:rPr lang="en-US" sz="1600" dirty="0" smtClean="0"/>
              <a:t> usually located in /dev, to represent and access physical devices directly.</a:t>
            </a:r>
          </a:p>
          <a:p>
            <a:pPr lvl="1" algn="just"/>
            <a:r>
              <a:rPr lang="en-US" sz="1400" dirty="0" smtClean="0"/>
              <a:t>Each device file has a major and minor number associated with it, stored and displayed where the file size would normally go.</a:t>
            </a:r>
          </a:p>
          <a:p>
            <a:pPr lvl="1" algn="just"/>
            <a:r>
              <a:rPr lang="en-US" sz="1400" dirty="0" smtClean="0"/>
              <a:t>The major number is an index into a table of device drivers, and indicates which device driver handles this device. ( E.g. the disk drive handler. )</a:t>
            </a:r>
          </a:p>
          <a:p>
            <a:pPr lvl="1" algn="just"/>
            <a:r>
              <a:rPr lang="en-US" sz="1400" dirty="0" smtClean="0"/>
              <a:t>The minor number is a parameter passed to the device driver, and indicates which specific device is to be accessed, out of the many which may be handled by a particular device driver. ( e.g. a particular disk drive or partition. )</a:t>
            </a:r>
          </a:p>
          <a:p>
            <a:pPr algn="just"/>
            <a:r>
              <a:rPr lang="en-US" sz="1600" dirty="0" smtClean="0"/>
              <a:t>A series of lookup tables and mappings makes the access of different devices flexible, and somewhat transparent to users.</a:t>
            </a:r>
          </a:p>
          <a:p>
            <a:pPr algn="just"/>
            <a:endParaRPr lang="en-US" sz="1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Streams</a:t>
            </a:r>
            <a:endParaRPr lang="en-US" dirty="0"/>
          </a:p>
        </p:txBody>
      </p:sp>
      <p:sp>
        <p:nvSpPr>
          <p:cNvPr id="3" name="Content Placeholder 2"/>
          <p:cNvSpPr>
            <a:spLocks noGrp="1"/>
          </p:cNvSpPr>
          <p:nvPr>
            <p:ph sz="quarter" idx="1"/>
          </p:nvPr>
        </p:nvSpPr>
        <p:spPr/>
        <p:txBody>
          <a:bodyPr>
            <a:noAutofit/>
          </a:bodyPr>
          <a:lstStyle/>
          <a:p>
            <a:pPr algn="just"/>
            <a:r>
              <a:rPr lang="en-US" sz="1800" dirty="0" smtClean="0"/>
              <a:t>The </a:t>
            </a:r>
            <a:r>
              <a:rPr lang="en-US" sz="1800" b="1" i="1" dirty="0" smtClean="0"/>
              <a:t>streams</a:t>
            </a:r>
            <a:r>
              <a:rPr lang="en-US" sz="1800" dirty="0" smtClean="0"/>
              <a:t> mechanism in UNIX provides a bi-directional pipeline between a user process and a device driver, onto which additional modules can be added.</a:t>
            </a:r>
          </a:p>
          <a:p>
            <a:pPr lvl="1" algn="just"/>
            <a:r>
              <a:rPr lang="en-US" sz="1600" dirty="0" smtClean="0"/>
              <a:t>The user process interacts with the </a:t>
            </a:r>
            <a:r>
              <a:rPr lang="en-US" sz="1600" b="1" i="1" dirty="0" smtClean="0"/>
              <a:t>stream head.</a:t>
            </a:r>
            <a:endParaRPr lang="en-US" sz="1600" dirty="0" smtClean="0"/>
          </a:p>
          <a:p>
            <a:pPr lvl="1" algn="just"/>
            <a:r>
              <a:rPr lang="en-US" sz="1600" dirty="0" smtClean="0"/>
              <a:t>The device driver interacts with the </a:t>
            </a:r>
            <a:r>
              <a:rPr lang="en-US" sz="1600" b="1" i="1" dirty="0" smtClean="0"/>
              <a:t>device end.</a:t>
            </a:r>
            <a:endParaRPr lang="en-US" sz="1600" dirty="0" smtClean="0"/>
          </a:p>
          <a:p>
            <a:pPr lvl="1" algn="just"/>
            <a:r>
              <a:rPr lang="en-US" sz="1600" dirty="0" smtClean="0"/>
              <a:t>Zero or more </a:t>
            </a:r>
            <a:r>
              <a:rPr lang="en-US" sz="1600" b="1" i="1" dirty="0" smtClean="0"/>
              <a:t>stream modules</a:t>
            </a:r>
            <a:r>
              <a:rPr lang="en-US" sz="1600" dirty="0" smtClean="0"/>
              <a:t> can be pushed onto the stream, using </a:t>
            </a:r>
            <a:r>
              <a:rPr lang="en-US" sz="1600" dirty="0" err="1" smtClean="0"/>
              <a:t>ioctl</a:t>
            </a:r>
            <a:r>
              <a:rPr lang="en-US" sz="1600" dirty="0" smtClean="0"/>
              <a:t>( ). These modules may filter and/or modify the data as it passes through the stream.</a:t>
            </a:r>
          </a:p>
          <a:p>
            <a:pPr lvl="1" algn="just"/>
            <a:r>
              <a:rPr lang="en-US" sz="1600" dirty="0" smtClean="0"/>
              <a:t>Each module has a </a:t>
            </a:r>
            <a:r>
              <a:rPr lang="en-US" sz="1600" b="1" i="1" dirty="0" smtClean="0"/>
              <a:t>read queue</a:t>
            </a:r>
            <a:r>
              <a:rPr lang="en-US" sz="1600" dirty="0" smtClean="0"/>
              <a:t> and a </a:t>
            </a:r>
            <a:r>
              <a:rPr lang="en-US" sz="1600" b="1" i="1" dirty="0" smtClean="0"/>
              <a:t>write queue.</a:t>
            </a:r>
            <a:endParaRPr lang="en-US" sz="1600" dirty="0" smtClean="0"/>
          </a:p>
          <a:p>
            <a:pPr algn="just"/>
            <a:r>
              <a:rPr lang="en-US" sz="1800" b="1" i="1" dirty="0" smtClean="0"/>
              <a:t>Flow control</a:t>
            </a:r>
            <a:r>
              <a:rPr lang="en-US" sz="1800" dirty="0" smtClean="0"/>
              <a:t> can be optionally supported, in which case each module will buffer data until the adjacent module is ready to receive it</a:t>
            </a:r>
          </a:p>
          <a:p>
            <a:pPr algn="just"/>
            <a:r>
              <a:rPr lang="en-US" sz="1800" dirty="0" smtClean="0"/>
              <a:t>Streams I/O is </a:t>
            </a:r>
            <a:r>
              <a:rPr lang="en-US" sz="1800" b="1" dirty="0" smtClean="0"/>
              <a:t>asynchronous</a:t>
            </a:r>
            <a:r>
              <a:rPr lang="en-US" sz="1800" dirty="0" smtClean="0"/>
              <a:t> ( non-blocking ), except for the interface between the user process and the stream head.</a:t>
            </a:r>
          </a:p>
          <a:p>
            <a:pPr algn="just"/>
            <a:r>
              <a:rPr lang="en-US" sz="1800" dirty="0" smtClean="0"/>
              <a:t>The device driver </a:t>
            </a:r>
            <a:r>
              <a:rPr lang="en-US" sz="1800" b="1" dirty="0" smtClean="0"/>
              <a:t>must</a:t>
            </a:r>
            <a:r>
              <a:rPr lang="en-US" sz="1800" dirty="0" smtClean="0"/>
              <a:t> respond to interrupts from its device - If the adjacent module is not prepared to accept data and the device driver's buffers are all full, then data is typically dropped.</a:t>
            </a:r>
          </a:p>
          <a:p>
            <a:pPr algn="just"/>
            <a:r>
              <a:rPr lang="en-US" sz="1800" dirty="0" smtClean="0"/>
              <a:t>Streams are widely used in UNIX, and are the preferred approach for device drivers.</a:t>
            </a:r>
          </a:p>
          <a:p>
            <a:pPr algn="just"/>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I/O </a:t>
            </a:r>
            <a:r>
              <a:rPr lang="en-US" b="1" dirty="0" smtClean="0"/>
              <a:t>Hardware</a:t>
            </a:r>
            <a:endParaRPr lang="en-US" dirty="0"/>
          </a:p>
        </p:txBody>
      </p:sp>
      <p:sp>
        <p:nvSpPr>
          <p:cNvPr id="3" name="Content Placeholder 2"/>
          <p:cNvSpPr>
            <a:spLocks noGrp="1"/>
          </p:cNvSpPr>
          <p:nvPr>
            <p:ph sz="quarter" idx="1"/>
          </p:nvPr>
        </p:nvSpPr>
        <p:spPr/>
        <p:txBody>
          <a:bodyPr>
            <a:noAutofit/>
          </a:bodyPr>
          <a:lstStyle/>
          <a:p>
            <a:r>
              <a:rPr lang="en-US" sz="1800" dirty="0"/>
              <a:t>I/O devices can be roughly categorized as storage, communications, user-interface, and other</a:t>
            </a:r>
          </a:p>
          <a:p>
            <a:r>
              <a:rPr lang="en-US" sz="1800" dirty="0"/>
              <a:t>Devices communicate with the computer via signals sent over wires or through the air.</a:t>
            </a:r>
          </a:p>
          <a:p>
            <a:r>
              <a:rPr lang="en-US" sz="1800" dirty="0"/>
              <a:t>Devices connect with the computer via </a:t>
            </a:r>
            <a:r>
              <a:rPr lang="en-US" sz="1800" b="1" i="1" dirty="0"/>
              <a:t>ports</a:t>
            </a:r>
            <a:r>
              <a:rPr lang="en-US" sz="1800" dirty="0"/>
              <a:t>, e.g. a serial or parallel port.</a:t>
            </a:r>
          </a:p>
          <a:p>
            <a:r>
              <a:rPr lang="en-US" sz="1800" dirty="0"/>
              <a:t>A common set of wires connecting multiple devices is termed a </a:t>
            </a:r>
            <a:r>
              <a:rPr lang="en-US" sz="1800" b="1" i="1" dirty="0"/>
              <a:t>bus.</a:t>
            </a:r>
            <a:endParaRPr lang="en-US" sz="1800" dirty="0"/>
          </a:p>
          <a:p>
            <a:pPr lvl="1"/>
            <a:r>
              <a:rPr lang="en-US" sz="1600" dirty="0"/>
              <a:t>Buses include rigid protocols for the types of messages that can be sent across the bus and the procedures for resolving contention issues.</a:t>
            </a:r>
          </a:p>
          <a:p>
            <a:pPr lvl="1"/>
            <a:r>
              <a:rPr lang="en-US" sz="1600" dirty="0" smtClean="0"/>
              <a:t>Bus </a:t>
            </a:r>
            <a:r>
              <a:rPr lang="en-US" sz="1600" dirty="0"/>
              <a:t>types commonly found in a modern PC:</a:t>
            </a:r>
          </a:p>
          <a:p>
            <a:pPr lvl="2"/>
            <a:r>
              <a:rPr lang="en-US" sz="1400" dirty="0"/>
              <a:t>The </a:t>
            </a:r>
            <a:r>
              <a:rPr lang="en-US" sz="1400" b="1" i="1" dirty="0"/>
              <a:t>PCI bus</a:t>
            </a:r>
            <a:r>
              <a:rPr lang="en-US" sz="1400" dirty="0"/>
              <a:t> connects high-speed high-bandwidth devices to the memory subsystem ( and the CPU. )</a:t>
            </a:r>
          </a:p>
          <a:p>
            <a:pPr lvl="2"/>
            <a:r>
              <a:rPr lang="en-US" sz="1400" dirty="0"/>
              <a:t>The </a:t>
            </a:r>
            <a:r>
              <a:rPr lang="en-US" sz="1400" b="1" i="1" dirty="0"/>
              <a:t>expansion bus</a:t>
            </a:r>
            <a:r>
              <a:rPr lang="en-US" sz="1400" dirty="0"/>
              <a:t> connects slower low-bandwidth devices, which typically deliver data one character at a time ( with buffering. )</a:t>
            </a:r>
          </a:p>
          <a:p>
            <a:pPr lvl="2"/>
            <a:r>
              <a:rPr lang="en-US" sz="1400" dirty="0"/>
              <a:t>The </a:t>
            </a:r>
            <a:r>
              <a:rPr lang="en-US" sz="1400" b="1" i="1" dirty="0"/>
              <a:t>SCSI bus</a:t>
            </a:r>
            <a:r>
              <a:rPr lang="en-US" sz="1400" dirty="0"/>
              <a:t> connects a number of SCSI devices to a common SCSI controller.</a:t>
            </a:r>
          </a:p>
          <a:p>
            <a:pPr lvl="2"/>
            <a:r>
              <a:rPr lang="en-US" sz="1400" dirty="0"/>
              <a:t>A </a:t>
            </a:r>
            <a:r>
              <a:rPr lang="en-US" sz="1400" b="1" i="1" dirty="0"/>
              <a:t>daisy-chain bus,</a:t>
            </a:r>
            <a:r>
              <a:rPr lang="en-US" sz="1400" dirty="0"/>
              <a:t> ( not shown) is when a string of devices is connected to each other like beads on a chain, and only one of the devices is directly connected to the host.</a:t>
            </a:r>
          </a:p>
          <a:p>
            <a:endParaRPr lang="en-US" sz="1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 Bus Structure</a:t>
            </a:r>
            <a:endParaRPr lang="en-US" dirty="0"/>
          </a:p>
        </p:txBody>
      </p:sp>
      <p:pic>
        <p:nvPicPr>
          <p:cNvPr id="4" name="Content Placeholder 3" descr="13_01_TypicalBus.jpg"/>
          <p:cNvPicPr>
            <a:picLocks noGrp="1" noChangeAspect="1"/>
          </p:cNvPicPr>
          <p:nvPr>
            <p:ph sz="quarter" idx="1"/>
          </p:nvPr>
        </p:nvPicPr>
        <p:blipFill>
          <a:blip r:embed="rId2"/>
          <a:stretch>
            <a:fillRect/>
          </a:stretch>
        </p:blipFill>
        <p:spPr>
          <a:xfrm>
            <a:off x="990600" y="1453756"/>
            <a:ext cx="7010400" cy="5404244"/>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Registers</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a:t>One way of communicating with devices is </a:t>
            </a:r>
            <a:r>
              <a:rPr lang="en-US" dirty="0" smtClean="0"/>
              <a:t>through </a:t>
            </a:r>
            <a:r>
              <a:rPr lang="en-US" b="1" i="1" dirty="0" smtClean="0"/>
              <a:t>registers </a:t>
            </a:r>
            <a:r>
              <a:rPr lang="en-US" dirty="0" smtClean="0"/>
              <a:t>associated </a:t>
            </a:r>
            <a:r>
              <a:rPr lang="en-US" dirty="0"/>
              <a:t>with each port. Registers may be one to four bytes in size, and may typically include ( a subset of ) the following four:</a:t>
            </a:r>
          </a:p>
          <a:p>
            <a:pPr lvl="1" algn="just"/>
            <a:r>
              <a:rPr lang="en-US" dirty="0"/>
              <a:t>The </a:t>
            </a:r>
            <a:r>
              <a:rPr lang="en-US" b="1" i="1" dirty="0"/>
              <a:t>data-in register</a:t>
            </a:r>
            <a:r>
              <a:rPr lang="en-US" dirty="0"/>
              <a:t> is read by the host to get input from the device.</a:t>
            </a:r>
          </a:p>
          <a:p>
            <a:pPr lvl="1" algn="just"/>
            <a:r>
              <a:rPr lang="en-US" dirty="0"/>
              <a:t>The </a:t>
            </a:r>
            <a:r>
              <a:rPr lang="en-US" b="1" i="1" dirty="0"/>
              <a:t>data-out register </a:t>
            </a:r>
            <a:r>
              <a:rPr lang="en-US" dirty="0"/>
              <a:t>is written by the host to send output.</a:t>
            </a:r>
          </a:p>
          <a:p>
            <a:pPr lvl="1" algn="just"/>
            <a:r>
              <a:rPr lang="en-US" dirty="0"/>
              <a:t>The </a:t>
            </a:r>
            <a:r>
              <a:rPr lang="en-US" b="1" i="1" dirty="0"/>
              <a:t>status register</a:t>
            </a:r>
            <a:r>
              <a:rPr lang="en-US" dirty="0"/>
              <a:t> has bits read by the host to ascertain the status of the device, such as idle, ready for input, busy, error, transaction complete, etc.</a:t>
            </a:r>
          </a:p>
          <a:p>
            <a:pPr lvl="1" algn="just"/>
            <a:r>
              <a:rPr lang="en-US" dirty="0"/>
              <a:t>The </a:t>
            </a:r>
            <a:r>
              <a:rPr lang="en-US" b="1" i="1" dirty="0"/>
              <a:t>control register</a:t>
            </a:r>
            <a:r>
              <a:rPr lang="en-US" dirty="0"/>
              <a:t> has bits written by the host to issue commands or to change settings of the device such as parity checking, word length, or full- versus half-duplex operation.</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mapped I/O</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a:t>Another technique for communicating with devices is </a:t>
            </a:r>
            <a:r>
              <a:rPr lang="en-US" b="1" i="1" dirty="0"/>
              <a:t>memory-mapped I/O</a:t>
            </a:r>
            <a:r>
              <a:rPr lang="en-US" b="1" i="1" dirty="0" smtClean="0"/>
              <a:t>.</a:t>
            </a:r>
          </a:p>
          <a:p>
            <a:pPr lvl="1" algn="just"/>
            <a:r>
              <a:rPr lang="en-US" dirty="0" smtClean="0"/>
              <a:t>In </a:t>
            </a:r>
            <a:r>
              <a:rPr lang="en-US" dirty="0"/>
              <a:t>this case a certain portion of the processor's address space is mapped to the device, and communications occur by reading and writing directly to/from those memory areas.</a:t>
            </a:r>
          </a:p>
          <a:p>
            <a:pPr lvl="1" algn="just"/>
            <a:r>
              <a:rPr lang="en-US" dirty="0"/>
              <a:t>Memory-mapped I/O is suitable for devices which must move large quantities of data quickly, such as graphics cards.</a:t>
            </a:r>
          </a:p>
          <a:p>
            <a:pPr lvl="1" algn="just"/>
            <a:r>
              <a:rPr lang="en-US" dirty="0"/>
              <a:t>Memory-mapped I/O can be used either instead of or more often in combination with traditional registers. For example, graphics cards still use registers for control information such as setting the video mode.</a:t>
            </a:r>
          </a:p>
          <a:p>
            <a:pPr lvl="1" algn="just"/>
            <a:r>
              <a:rPr lang="en-US" dirty="0"/>
              <a:t>A potential problem exists with memory-mapped I/O, if a process is allowed to write directly to the address space used by a memory-mapped I/O device.</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Polling</a:t>
            </a:r>
            <a:endParaRPr lang="en-US" dirty="0"/>
          </a:p>
        </p:txBody>
      </p:sp>
      <p:sp>
        <p:nvSpPr>
          <p:cNvPr id="3" name="Content Placeholder 2"/>
          <p:cNvSpPr>
            <a:spLocks noGrp="1"/>
          </p:cNvSpPr>
          <p:nvPr>
            <p:ph sz="quarter" idx="1"/>
          </p:nvPr>
        </p:nvSpPr>
        <p:spPr>
          <a:xfrm>
            <a:off x="457200" y="1752600"/>
            <a:ext cx="8229600" cy="4572000"/>
          </a:xfrm>
        </p:spPr>
        <p:txBody>
          <a:bodyPr>
            <a:noAutofit/>
          </a:bodyPr>
          <a:lstStyle/>
          <a:p>
            <a:pPr algn="just"/>
            <a:r>
              <a:rPr lang="en-US" sz="2000" dirty="0" smtClean="0"/>
              <a:t>One </a:t>
            </a:r>
            <a:r>
              <a:rPr lang="en-US" sz="2000" dirty="0"/>
              <a:t>simple means of device </a:t>
            </a:r>
            <a:r>
              <a:rPr lang="en-US" sz="2000" b="1" i="1" dirty="0"/>
              <a:t>handshaking</a:t>
            </a:r>
            <a:r>
              <a:rPr lang="en-US" sz="2000" dirty="0"/>
              <a:t> involves polling:</a:t>
            </a:r>
          </a:p>
          <a:p>
            <a:pPr lvl="1" algn="just"/>
            <a:r>
              <a:rPr lang="en-US" sz="1600" dirty="0"/>
              <a:t>The host repeatedly checks the </a:t>
            </a:r>
            <a:r>
              <a:rPr lang="en-US" sz="1600" b="1" i="1" dirty="0"/>
              <a:t>busy bit</a:t>
            </a:r>
            <a:r>
              <a:rPr lang="en-US" sz="1600" dirty="0"/>
              <a:t> on the device until it becomes clear.</a:t>
            </a:r>
          </a:p>
          <a:p>
            <a:pPr lvl="1" algn="just"/>
            <a:r>
              <a:rPr lang="en-US" sz="1600" dirty="0"/>
              <a:t>The host writes a byte of data into the data-out register, and sets the </a:t>
            </a:r>
            <a:r>
              <a:rPr lang="en-US" sz="1600" b="1" i="1" dirty="0"/>
              <a:t>write bit</a:t>
            </a:r>
            <a:r>
              <a:rPr lang="en-US" sz="1600" dirty="0"/>
              <a:t> in the command register ( in either order. )</a:t>
            </a:r>
          </a:p>
          <a:p>
            <a:pPr lvl="1" algn="just"/>
            <a:r>
              <a:rPr lang="en-US" sz="1600" dirty="0"/>
              <a:t>The host sets the </a:t>
            </a:r>
            <a:r>
              <a:rPr lang="en-US" sz="1600" b="1" i="1" dirty="0"/>
              <a:t>command ready bit</a:t>
            </a:r>
            <a:r>
              <a:rPr lang="en-US" sz="1600" dirty="0"/>
              <a:t> in the command register to notify the device of the pending command.</a:t>
            </a:r>
          </a:p>
          <a:p>
            <a:pPr lvl="1" algn="just"/>
            <a:r>
              <a:rPr lang="en-US" sz="1600" dirty="0"/>
              <a:t>When the device controller sees the command-ready bit set, it first sets the busy bit.</a:t>
            </a:r>
          </a:p>
          <a:p>
            <a:pPr lvl="1" algn="just"/>
            <a:r>
              <a:rPr lang="en-US" sz="1600" dirty="0"/>
              <a:t>Then the device controller reads the command register, sees the write bit set, reads the byte of data from the data-out register, and outputs the byte of data.</a:t>
            </a:r>
          </a:p>
          <a:p>
            <a:pPr lvl="1" algn="just"/>
            <a:r>
              <a:rPr lang="en-US" sz="1600" dirty="0"/>
              <a:t>The device controller then clears the </a:t>
            </a:r>
            <a:r>
              <a:rPr lang="en-US" sz="1600" b="1" i="1" dirty="0"/>
              <a:t>error bit</a:t>
            </a:r>
            <a:r>
              <a:rPr lang="en-US" sz="1600" dirty="0"/>
              <a:t> in the status register, the command-ready bit, and finally clears the busy bit, signaling the completion of the operation.</a:t>
            </a:r>
          </a:p>
          <a:p>
            <a:pPr algn="just"/>
            <a:r>
              <a:rPr lang="en-US" sz="2000" dirty="0"/>
              <a:t>Polling can be very fast and efficient, if both the device and the controller are fast and if there is significant data to transfer. It becomes inefficient, however, if the host must wait a long time in the busy loop waiting for the device, or if frequent checks need to be made for data that is infrequently there</a:t>
            </a:r>
            <a:r>
              <a:rPr lang="en-US" sz="2000" dirty="0" smtClean="0"/>
              <a:t>.</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88925" y="263525"/>
            <a:ext cx="8577263" cy="581025"/>
          </a:xfrm>
        </p:spPr>
        <p:txBody>
          <a:bodyPr>
            <a:normAutofit fontScale="90000"/>
          </a:bodyPr>
          <a:lstStyle/>
          <a:p>
            <a:r>
              <a:rPr lang="en-US" sz="3600" smtClean="0">
                <a:ea typeface="ＭＳ Ｐゴシック" pitchFamily="34" charset="-128"/>
              </a:rPr>
              <a:t>Architecture of a simple computer</a:t>
            </a:r>
          </a:p>
        </p:txBody>
      </p:sp>
      <p:sp>
        <p:nvSpPr>
          <p:cNvPr id="17411" name="Rectangle 3"/>
          <p:cNvSpPr>
            <a:spLocks noGrp="1" noChangeArrowheads="1"/>
          </p:cNvSpPr>
          <p:nvPr>
            <p:ph sz="quarter" idx="1"/>
          </p:nvPr>
        </p:nvSpPr>
        <p:spPr>
          <a:xfrm>
            <a:off x="973138" y="1479550"/>
            <a:ext cx="7561262" cy="5454650"/>
          </a:xfrm>
        </p:spPr>
        <p:txBody>
          <a:bodyPr/>
          <a:lstStyle/>
          <a:p>
            <a:pPr algn="just"/>
            <a:r>
              <a:rPr lang="en-US" sz="2400" b="1" dirty="0" smtClean="0">
                <a:ea typeface="ＭＳ Ｐゴシック" pitchFamily="34" charset="-128"/>
              </a:rPr>
              <a:t>Processor:</a:t>
            </a:r>
            <a:r>
              <a:rPr lang="en-US" sz="2400" dirty="0" smtClean="0">
                <a:ea typeface="ＭＳ Ｐゴシック" pitchFamily="34" charset="-128"/>
              </a:rPr>
              <a:t> Controls the operation of the computer and performs data processing functions. It is called CPU.</a:t>
            </a:r>
          </a:p>
          <a:p>
            <a:pPr algn="just"/>
            <a:r>
              <a:rPr lang="en-US" sz="2400" b="1" dirty="0" smtClean="0">
                <a:ea typeface="ＭＳ Ｐゴシック" pitchFamily="34" charset="-128"/>
              </a:rPr>
              <a:t>Main memory:</a:t>
            </a:r>
            <a:r>
              <a:rPr lang="en-US" sz="2400" dirty="0" smtClean="0">
                <a:ea typeface="ＭＳ Ｐゴシック" pitchFamily="34" charset="-128"/>
              </a:rPr>
              <a:t> Stores data and programs; it is volatile</a:t>
            </a:r>
          </a:p>
          <a:p>
            <a:pPr algn="just"/>
            <a:r>
              <a:rPr lang="en-US" sz="2400" b="1" dirty="0" smtClean="0">
                <a:ea typeface="ＭＳ Ｐゴシック" pitchFamily="34" charset="-128"/>
              </a:rPr>
              <a:t>I/O modules:</a:t>
            </a:r>
            <a:r>
              <a:rPr lang="en-US" sz="2400" dirty="0" smtClean="0">
                <a:ea typeface="ＭＳ Ｐゴシック" pitchFamily="34" charset="-128"/>
              </a:rPr>
              <a:t> Moves data between the computer and external environment.</a:t>
            </a:r>
          </a:p>
          <a:p>
            <a:pPr algn="just"/>
            <a:r>
              <a:rPr lang="en-US" sz="2400" b="1" dirty="0" smtClean="0">
                <a:ea typeface="ＭＳ Ｐゴシック" pitchFamily="34" charset="-128"/>
              </a:rPr>
              <a:t>System bus:</a:t>
            </a:r>
            <a:r>
              <a:rPr lang="en-US" sz="2400" dirty="0" smtClean="0">
                <a:ea typeface="ＭＳ Ｐゴシック" pitchFamily="34" charset="-128"/>
              </a:rPr>
              <a:t> mechanism of communication among processors, main memory, and I/O modules.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90</TotalTime>
  <Words>2061</Words>
  <Application>Microsoft Macintosh PowerPoint</Application>
  <PresentationFormat>On-screen Show (4:3)</PresentationFormat>
  <Paragraphs>274</Paragraphs>
  <Slides>40</Slides>
  <Notes>5</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Civic</vt:lpstr>
      <vt:lpstr>Interrupts, I/O and Storage</vt:lpstr>
      <vt:lpstr>Computer System Organization</vt:lpstr>
      <vt:lpstr>Computer-Components</vt:lpstr>
      <vt:lpstr>I/O Hardware</vt:lpstr>
      <vt:lpstr>PC Bus Structure</vt:lpstr>
      <vt:lpstr>Registers</vt:lpstr>
      <vt:lpstr>Memory mapped I/O</vt:lpstr>
      <vt:lpstr>Polling</vt:lpstr>
      <vt:lpstr>Architecture of a simple computer</vt:lpstr>
      <vt:lpstr>Simple Computer</vt:lpstr>
      <vt:lpstr>Simple Computer</vt:lpstr>
      <vt:lpstr>Simple Computer…</vt:lpstr>
      <vt:lpstr>Simple computer…</vt:lpstr>
      <vt:lpstr>Interrupt processing</vt:lpstr>
      <vt:lpstr>Common Functions of Interrupts</vt:lpstr>
      <vt:lpstr>Interrupt Handling</vt:lpstr>
      <vt:lpstr>Interrupt Handling…</vt:lpstr>
      <vt:lpstr>Interrupts</vt:lpstr>
      <vt:lpstr>I/O Structure</vt:lpstr>
      <vt:lpstr>I/O Structure</vt:lpstr>
      <vt:lpstr>Two I/O Methods</vt:lpstr>
      <vt:lpstr>Device-Status Table</vt:lpstr>
      <vt:lpstr>I/O communication techniques</vt:lpstr>
      <vt:lpstr>Modern Computer</vt:lpstr>
      <vt:lpstr>Interrupt Controller</vt:lpstr>
      <vt:lpstr>Interrupt Controller</vt:lpstr>
      <vt:lpstr>Some Interrupts</vt:lpstr>
      <vt:lpstr>Direct Memory Access</vt:lpstr>
      <vt:lpstr>Storage Structure</vt:lpstr>
      <vt:lpstr>Moving-Head Disk Mechanism</vt:lpstr>
      <vt:lpstr>Storage Hierarchy</vt:lpstr>
      <vt:lpstr>Storage-Device Hierarchy</vt:lpstr>
      <vt:lpstr>Caching</vt:lpstr>
      <vt:lpstr>Application I/O Interface </vt:lpstr>
      <vt:lpstr>Application I/O Interface</vt:lpstr>
      <vt:lpstr>Types of I/O</vt:lpstr>
      <vt:lpstr>Kernel I/O handelling</vt:lpstr>
      <vt:lpstr>I/O request and hardware</vt:lpstr>
      <vt:lpstr>Unix Streams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Interrupts, I/O and Storage</dc:title>
  <dc:creator>Manish Shrivastava</dc:creator>
  <cp:lastModifiedBy>Manish Shrivastava</cp:lastModifiedBy>
  <cp:revision>33</cp:revision>
  <dcterms:created xsi:type="dcterms:W3CDTF">2014-08-11T22:34:27Z</dcterms:created>
  <dcterms:modified xsi:type="dcterms:W3CDTF">2016-08-09T04:29:06Z</dcterms:modified>
</cp:coreProperties>
</file>